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96" r:id="rId2"/>
  </p:sldMasterIdLst>
  <p:notesMasterIdLst>
    <p:notesMasterId r:id="rId49"/>
  </p:notesMasterIdLst>
  <p:handoutMasterIdLst>
    <p:handoutMasterId r:id="rId50"/>
  </p:handoutMasterIdLst>
  <p:sldIdLst>
    <p:sldId id="427" r:id="rId3"/>
    <p:sldId id="476" r:id="rId4"/>
    <p:sldId id="477" r:id="rId5"/>
    <p:sldId id="471" r:id="rId6"/>
    <p:sldId id="472" r:id="rId7"/>
    <p:sldId id="473" r:id="rId8"/>
    <p:sldId id="474" r:id="rId9"/>
    <p:sldId id="475" r:id="rId10"/>
    <p:sldId id="478" r:id="rId11"/>
    <p:sldId id="479" r:id="rId12"/>
    <p:sldId id="480" r:id="rId13"/>
    <p:sldId id="481" r:id="rId14"/>
    <p:sldId id="433" r:id="rId15"/>
    <p:sldId id="434" r:id="rId16"/>
    <p:sldId id="435" r:id="rId17"/>
    <p:sldId id="436" r:id="rId18"/>
    <p:sldId id="437" r:id="rId19"/>
    <p:sldId id="468" r:id="rId20"/>
    <p:sldId id="438" r:id="rId21"/>
    <p:sldId id="439" r:id="rId22"/>
    <p:sldId id="440" r:id="rId23"/>
    <p:sldId id="482" r:id="rId24"/>
    <p:sldId id="483" r:id="rId25"/>
    <p:sldId id="485" r:id="rId26"/>
    <p:sldId id="445" r:id="rId27"/>
    <p:sldId id="446" r:id="rId28"/>
    <p:sldId id="447" r:id="rId29"/>
    <p:sldId id="464" r:id="rId30"/>
    <p:sldId id="465" r:id="rId31"/>
    <p:sldId id="448" r:id="rId32"/>
    <p:sldId id="449" r:id="rId33"/>
    <p:sldId id="450" r:id="rId34"/>
    <p:sldId id="451" r:id="rId35"/>
    <p:sldId id="454" r:id="rId36"/>
    <p:sldId id="455" r:id="rId37"/>
    <p:sldId id="456" r:id="rId38"/>
    <p:sldId id="457" r:id="rId39"/>
    <p:sldId id="458" r:id="rId40"/>
    <p:sldId id="459" r:id="rId41"/>
    <p:sldId id="460" r:id="rId42"/>
    <p:sldId id="461" r:id="rId43"/>
    <p:sldId id="337" r:id="rId44"/>
    <p:sldId id="338" r:id="rId45"/>
    <p:sldId id="469" r:id="rId46"/>
    <p:sldId id="484" r:id="rId47"/>
    <p:sldId id="470" r:id="rId48"/>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asscock, Alicia" initials="G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9" autoAdjust="0"/>
    <p:restoredTop sz="96888" autoAdjust="0"/>
  </p:normalViewPr>
  <p:slideViewPr>
    <p:cSldViewPr>
      <p:cViewPr>
        <p:scale>
          <a:sx n="120" d="100"/>
          <a:sy n="120" d="100"/>
        </p:scale>
        <p:origin x="298" y="395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49AEBC0-2B59-432C-8BB6-E5E7ADB935CC}" type="datetimeFigureOut">
              <a:rPr lang="en-US" smtClean="0"/>
              <a:t>4/5/2016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4591773-EFAA-464D-B7C9-771B23F8E027}" type="slidenum">
              <a:rPr lang="en-US" smtClean="0"/>
              <a:t>‹#›</a:t>
            </a:fld>
            <a:endParaRPr lang="en-US"/>
          </a:p>
        </p:txBody>
      </p:sp>
    </p:spTree>
    <p:extLst>
      <p:ext uri="{BB962C8B-B14F-4D97-AF65-F5344CB8AC3E}">
        <p14:creationId xmlns:p14="http://schemas.microsoft.com/office/powerpoint/2010/main" val="4827863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4/5/2016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hf hdr="0" ftr="0" dt="0"/>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2</a:t>
            </a:fld>
            <a:endParaRPr lang="en-US" dirty="0"/>
          </a:p>
        </p:txBody>
      </p:sp>
    </p:spTree>
    <p:extLst>
      <p:ext uri="{BB962C8B-B14F-4D97-AF65-F5344CB8AC3E}">
        <p14:creationId xmlns:p14="http://schemas.microsoft.com/office/powerpoint/2010/main" val="997436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Tree>
    <p:extLst>
      <p:ext uri="{BB962C8B-B14F-4D97-AF65-F5344CB8AC3E}">
        <p14:creationId xmlns:p14="http://schemas.microsoft.com/office/powerpoint/2010/main" val="3953420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701042" y="4415790"/>
            <a:ext cx="5608319" cy="4183380"/>
          </a:xfrm>
          <a:prstGeom prst="rect">
            <a:avLst/>
          </a:prstGeom>
        </p:spPr>
        <p:txBody>
          <a:bodyPr lIns="93157" tIns="93157" rIns="93157" bIns="93157" anchor="t" anchorCtr="0">
            <a:noAutofit/>
          </a:bodyPr>
          <a:lstStyle/>
          <a:p>
            <a:endParaRPr/>
          </a:p>
        </p:txBody>
      </p:sp>
      <p:sp>
        <p:nvSpPr>
          <p:cNvPr id="157" name="Shape 157"/>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76454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24</a:t>
            </a:fld>
            <a:endParaRPr lang="en-US" dirty="0"/>
          </a:p>
        </p:txBody>
      </p:sp>
    </p:spTree>
    <p:extLst>
      <p:ext uri="{BB962C8B-B14F-4D97-AF65-F5344CB8AC3E}">
        <p14:creationId xmlns:p14="http://schemas.microsoft.com/office/powerpoint/2010/main" val="2477897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28</a:t>
            </a:fld>
            <a:endParaRPr lang="en-US" dirty="0"/>
          </a:p>
        </p:txBody>
      </p:sp>
    </p:spTree>
    <p:extLst>
      <p:ext uri="{BB962C8B-B14F-4D97-AF65-F5344CB8AC3E}">
        <p14:creationId xmlns:p14="http://schemas.microsoft.com/office/powerpoint/2010/main" val="1457224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45</a:t>
            </a:fld>
            <a:endParaRPr lang="en-US" dirty="0"/>
          </a:p>
        </p:txBody>
      </p:sp>
    </p:spTree>
    <p:extLst>
      <p:ext uri="{BB962C8B-B14F-4D97-AF65-F5344CB8AC3E}">
        <p14:creationId xmlns:p14="http://schemas.microsoft.com/office/powerpoint/2010/main" val="401909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3648" y="9525349"/>
            <a:ext cx="1813560" cy="535516"/>
          </a:xfrm>
        </p:spPr>
        <p:txBody>
          <a:bodyPr/>
          <a:lstStyle/>
          <a:p>
            <a:fld id="{FD059EBF-7C46-4DF1-B88E-ADA493ADA7F5}" type="datetime1">
              <a:rPr lang="en-US" smtClean="0"/>
              <a:t>4/5/2016</a:t>
            </a:fld>
            <a:endParaRPr lang="en-US" dirty="0"/>
          </a:p>
        </p:txBody>
      </p:sp>
      <p:sp>
        <p:nvSpPr>
          <p:cNvPr id="6" name="Slide Number Placeholder 5"/>
          <p:cNvSpPr>
            <a:spLocks noGrp="1"/>
          </p:cNvSpPr>
          <p:nvPr>
            <p:ph type="sldNum" sz="quarter" idx="12"/>
          </p:nvPr>
        </p:nvSpPr>
        <p:spPr>
          <a:xfrm>
            <a:off x="5937231" y="9496821"/>
            <a:ext cx="1813560" cy="535516"/>
          </a:xfrm>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8E557-6BE4-4CB7-AF8D-6746E33DB7D3}" type="datetime1">
              <a:rPr lang="en-US" smtClean="0"/>
              <a:t>4/5/2016</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343B4-8777-48BA-8781-4540F8800F16}" type="datetime1">
              <a:rPr lang="en-US" smtClean="0"/>
              <a:t>4/5/2016</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C90F566-0816-4D6C-BC10-779A2F453F07}" type="datetime1">
              <a:rPr lang="en-US" smtClean="0"/>
              <a:t>4/5/2016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5795B3-B270-4506-832B-02D75FB37216}" type="datetime1">
              <a:rPr lang="en-US" smtClean="0"/>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80017E-7B6E-4E9C-BA60-2F082DB60F7A}" type="datetime1">
              <a:rPr lang="en-US" smtClean="0"/>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733DA7-33C7-4DE2-9D30-2CDC00E43870}" type="datetime1">
              <a:rPr lang="en-US" smtClean="0"/>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002DEE-4629-45EB-A43F-0CF5A03AB6F6}" type="datetime1">
              <a:rPr lang="en-US" smtClean="0"/>
              <a:t>4/5/2016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7BA5254-B380-44E9-8E5C-B799F29496A9}" type="datetime1">
              <a:rPr lang="en-US" smtClean="0"/>
              <a:t>4/5/2016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73BD2C5-8C4F-4246-B781-B4CC27F8A14B}" type="datetime1">
              <a:rPr lang="en-US" smtClean="0"/>
              <a:t>4/5/2016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49A0A2-E0D6-41B3-BB1A-AD37D5331700}" type="datetime1">
              <a:rPr lang="en-US" smtClean="0"/>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9E72F5-1D84-4D2E-90B8-0718881B5964}" type="datetime1">
              <a:rPr lang="en-US" smtClean="0"/>
              <a:t>4/5/2016</a:t>
            </a:fld>
            <a:endParaRPr lang="en-US" dirty="0"/>
          </a:p>
        </p:txBody>
      </p:sp>
      <p:sp>
        <p:nvSpPr>
          <p:cNvPr id="6" name="Slide Number Placeholder 5"/>
          <p:cNvSpPr>
            <a:spLocks noGrp="1"/>
          </p:cNvSpPr>
          <p:nvPr>
            <p:ph type="sldNum" sz="quarter" idx="12"/>
          </p:nvPr>
        </p:nvSpPr>
        <p:spPr>
          <a:xfrm>
            <a:off x="7162800" y="9522884"/>
            <a:ext cx="548640" cy="535516"/>
          </a:xfrm>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B544B3E-F224-4B67-A000-7C9599771CAC}" type="datetime1">
              <a:rPr lang="en-US" smtClean="0"/>
              <a:t>4/5/2016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9991C-4892-4BE1-BEDC-0E699FFE4D79}" type="datetime1">
              <a:rPr lang="en-US" smtClean="0"/>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48943B-999D-4141-84F8-7697D5081944}" type="datetime1">
              <a:rPr lang="en-US" smtClean="0"/>
              <a:t>4/5/2016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C9751-BD63-4EED-8F9F-B7F6F1A71869}" type="datetime1">
              <a:rPr lang="en-US" smtClean="0"/>
              <a:t>4/5/2016</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5A0B95-FE6B-48A6-92B9-F1191DF08DF7}" type="datetime1">
              <a:rPr lang="en-US" smtClean="0"/>
              <a:t>4/5/2016</a:t>
            </a:fld>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E8782-5FA9-414E-A0D7-CAF906A2E13E}" type="datetime1">
              <a:rPr lang="en-US" smtClean="0"/>
              <a:t>4/5/2016</a:t>
            </a:fld>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0FFDA6-DD28-4B9D-971A-9B02F30C03A7}" type="datetime1">
              <a:rPr lang="en-US" smtClean="0"/>
              <a:t>4/5/2016</a:t>
            </a:fld>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A5BAA-D613-4D09-9721-D281E37B8329}" type="datetime1">
              <a:rPr lang="en-US" smtClean="0"/>
              <a:t>4/5/2016</a:t>
            </a:fld>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224B49-08B9-480E-BA0B-152377468E8B}" type="datetime1">
              <a:rPr lang="en-US" smtClean="0"/>
              <a:t>4/5/2016</a:t>
            </a:fld>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86D692-35A4-45B6-BC5E-731273E42C2F}" type="datetime1">
              <a:rPr lang="en-US" smtClean="0"/>
              <a:t>4/5/2016</a:t>
            </a:fld>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4122B09D-F816-4647-86A5-683E2589369A}" type="datetime1">
              <a:rPr lang="en-US" smtClean="0"/>
              <a:t>4/5/2016</a:t>
            </a:fld>
            <a:endParaRPr lang="en-US" dirty="0"/>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
        <p:nvSpPr>
          <p:cNvPr id="8" name="Footer Placeholder 4"/>
          <p:cNvSpPr txBox="1">
            <a:spLocks/>
          </p:cNvSpPr>
          <p:nvPr userDrawn="1"/>
        </p:nvSpPr>
        <p:spPr>
          <a:xfrm>
            <a:off x="3048000" y="9676783"/>
            <a:ext cx="2777490" cy="535516"/>
          </a:xfrm>
          <a:prstGeom prst="rect">
            <a:avLst/>
          </a:prstGeom>
        </p:spPr>
        <p:txBody>
          <a:bodyPr/>
          <a:lstStyle>
            <a:defPPr>
              <a:defRPr lang="en-US"/>
            </a:defPPr>
            <a:lvl1pPr marL="0" algn="l" defTabSz="1018824" rtl="0" eaLnBrk="1" latinLnBrk="0" hangingPunct="1">
              <a:defRPr sz="9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smtClean="0"/>
              <a:t>07/06/2015 OSP-Susan Richmond</a:t>
            </a:r>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4764D96-DE50-4936-8132-9106FB506D70}" type="datetime1">
              <a:rPr lang="en-US" smtClean="0"/>
              <a:t>4/5/2016</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5a7OizEdAi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aksportal.org/resources/"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19505318"/>
              </p:ext>
            </p:extLst>
          </p:nvPr>
        </p:nvGraphicFramePr>
        <p:xfrm>
          <a:off x="1195513" y="6397998"/>
          <a:ext cx="6195887" cy="272034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28487"/>
                <a:gridCol w="2667000"/>
                <a:gridCol w="2514600"/>
                <a:gridCol w="685800"/>
              </a:tblGrid>
              <a:tr h="284988">
                <a:tc gridSpan="4">
                  <a:txBody>
                    <a:bodyPr/>
                    <a:lstStyle/>
                    <a:p>
                      <a:pPr algn="ctr"/>
                      <a:r>
                        <a:rPr lang="es-MX" sz="1200" b="1" noProof="0" dirty="0" smtClean="0">
                          <a:solidFill>
                            <a:schemeClr val="tx1"/>
                          </a:solidFill>
                        </a:rPr>
                        <a:t>Escrito</a:t>
                      </a:r>
                      <a:r>
                        <a:rPr lang="es-MX" sz="1200" b="1" baseline="0" noProof="0" dirty="0" smtClean="0">
                          <a:solidFill>
                            <a:schemeClr val="tx1"/>
                          </a:solidFill>
                        </a:rPr>
                        <a:t> narrativo y Lenguaje</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Escrito narrativo breve</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 4.3a,</a:t>
                      </a:r>
                      <a:r>
                        <a:rPr lang="en-US" sz="1200" b="1" baseline="0" dirty="0" smtClean="0">
                          <a:solidFill>
                            <a:schemeClr val="tx1"/>
                          </a:solidFill>
                        </a:rPr>
                        <a:t> W.</a:t>
                      </a:r>
                      <a:r>
                        <a:rPr lang="en-US" sz="1200" b="1" dirty="0" smtClean="0">
                          <a:solidFill>
                            <a:schemeClr val="tx1"/>
                          </a:solidFill>
                        </a:rPr>
                        <a:t> 4.</a:t>
                      </a:r>
                      <a:r>
                        <a:rPr lang="en-US" sz="1200" b="1" baseline="0" dirty="0" smtClean="0">
                          <a:solidFill>
                            <a:schemeClr val="tx1"/>
                          </a:solidFill>
                        </a:rPr>
                        <a:t>3b,  W.</a:t>
                      </a:r>
                      <a:r>
                        <a:rPr lang="en-US" sz="1200" b="1" dirty="0" smtClean="0">
                          <a:solidFill>
                            <a:schemeClr val="tx1"/>
                          </a:solidFill>
                        </a:rPr>
                        <a:t> 4.</a:t>
                      </a:r>
                      <a:r>
                        <a:rPr lang="en-US" sz="1200" b="1" baseline="0" dirty="0" smtClean="0">
                          <a:solidFill>
                            <a:schemeClr val="tx1"/>
                          </a:solidFill>
                        </a:rPr>
                        <a:t>3c, W.</a:t>
                      </a:r>
                      <a:r>
                        <a:rPr lang="en-US" sz="1200" b="1" dirty="0" smtClean="0">
                          <a:solidFill>
                            <a:schemeClr val="tx1"/>
                          </a:solidFill>
                        </a:rPr>
                        <a:t> 4.</a:t>
                      </a:r>
                      <a:r>
                        <a:rPr lang="en-US" sz="1200" b="1" baseline="0" dirty="0" smtClean="0">
                          <a:solidFill>
                            <a:schemeClr val="tx1"/>
                          </a:solidFill>
                        </a:rPr>
                        <a:t>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Escribir-Revisar: Escrito narrativo</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 4.3a,</a:t>
                      </a:r>
                      <a:r>
                        <a:rPr lang="en-US" sz="1200" b="1" baseline="0" dirty="0" smtClean="0">
                          <a:solidFill>
                            <a:schemeClr val="tx1"/>
                          </a:solidFill>
                        </a:rPr>
                        <a:t> W.</a:t>
                      </a:r>
                      <a:r>
                        <a:rPr lang="en-US" sz="1200" b="1" dirty="0" smtClean="0">
                          <a:solidFill>
                            <a:schemeClr val="tx1"/>
                          </a:solidFill>
                        </a:rPr>
                        <a:t> 4.</a:t>
                      </a:r>
                      <a:r>
                        <a:rPr lang="en-US" sz="1200" b="1" baseline="0" dirty="0" smtClean="0">
                          <a:solidFill>
                            <a:schemeClr val="tx1"/>
                          </a:solidFill>
                        </a:rPr>
                        <a:t>3b,  W.</a:t>
                      </a:r>
                      <a:r>
                        <a:rPr lang="en-US" sz="1200" b="1" dirty="0" smtClean="0">
                          <a:solidFill>
                            <a:schemeClr val="tx1"/>
                          </a:solidFill>
                        </a:rPr>
                        <a:t> 4.</a:t>
                      </a:r>
                      <a:r>
                        <a:rPr lang="en-US" sz="1200" b="1" baseline="0" dirty="0" smtClean="0">
                          <a:solidFill>
                            <a:schemeClr val="tx1"/>
                          </a:solidFill>
                        </a:rPr>
                        <a:t>3c, W.</a:t>
                      </a:r>
                      <a:r>
                        <a:rPr lang="en-US" sz="1200" b="1" dirty="0" smtClean="0">
                          <a:solidFill>
                            <a:schemeClr val="tx1"/>
                          </a:solidFill>
                        </a:rPr>
                        <a:t> 4.</a:t>
                      </a:r>
                      <a:r>
                        <a:rPr lang="en-US" sz="1200" b="1" baseline="0" dirty="0" smtClean="0">
                          <a:solidFill>
                            <a:schemeClr val="tx1"/>
                          </a:solidFill>
                        </a:rPr>
                        <a:t>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Composición completa</a:t>
                      </a:r>
                      <a:r>
                        <a:rPr lang="es-MX" sz="1200" b="1" baseline="0" noProof="0" dirty="0" smtClean="0">
                          <a:solidFill>
                            <a:schemeClr val="tx1"/>
                          </a:solidFill>
                        </a:rPr>
                        <a:t> </a:t>
                      </a:r>
                      <a:r>
                        <a:rPr lang="es-MX" sz="1200" b="1" noProof="0" dirty="0" smtClean="0">
                          <a:solidFill>
                            <a:schemeClr val="tx1"/>
                          </a:solidFill>
                        </a:rPr>
                        <a:t>narrativa </a:t>
                      </a:r>
                      <a:endParaRPr lang="es-MX" sz="1200" b="1" noProof="0"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 4.3</a:t>
                      </a:r>
                      <a:r>
                        <a:rPr lang="pl-PL" sz="1200" b="1" dirty="0" smtClean="0">
                          <a:solidFill>
                            <a:schemeClr val="tx1"/>
                          </a:solidFill>
                        </a:rPr>
                        <a:t>a, W</a:t>
                      </a:r>
                      <a:r>
                        <a:rPr lang="en-US" sz="1200" b="1" dirty="0" smtClean="0">
                          <a:solidFill>
                            <a:schemeClr val="tx1"/>
                          </a:solidFill>
                        </a:rPr>
                        <a:t>. 4.3</a:t>
                      </a:r>
                      <a:r>
                        <a:rPr lang="pl-PL" sz="1200" b="1" dirty="0" smtClean="0">
                          <a:solidFill>
                            <a:schemeClr val="tx1"/>
                          </a:solidFill>
                        </a:rPr>
                        <a:t>b, W</a:t>
                      </a:r>
                      <a:r>
                        <a:rPr lang="en-US" sz="1200" b="1" dirty="0" smtClean="0">
                          <a:solidFill>
                            <a:schemeClr val="tx1"/>
                          </a:solidFill>
                        </a:rPr>
                        <a:t>. 4.3</a:t>
                      </a:r>
                      <a:r>
                        <a:rPr lang="pl-PL" sz="1200" b="1" dirty="0" smtClean="0">
                          <a:solidFill>
                            <a:schemeClr val="tx1"/>
                          </a:solidFill>
                        </a:rPr>
                        <a:t>c, W</a:t>
                      </a:r>
                      <a:r>
                        <a:rPr lang="en-US" sz="1200" b="1" dirty="0" smtClean="0">
                          <a:solidFill>
                            <a:schemeClr val="tx1"/>
                          </a:solidFill>
                        </a:rPr>
                        <a:t>4.</a:t>
                      </a:r>
                      <a:r>
                        <a:rPr lang="pl-PL" sz="1200" b="1" dirty="0" smtClean="0">
                          <a:solidFill>
                            <a:schemeClr val="tx1"/>
                          </a:solidFill>
                        </a:rPr>
                        <a:t>3</a:t>
                      </a:r>
                      <a:r>
                        <a:rPr lang="en-US" sz="1200" b="1" dirty="0" smtClean="0">
                          <a:solidFill>
                            <a:schemeClr val="tx1"/>
                          </a:solidFill>
                        </a:rPr>
                        <a:t>d</a:t>
                      </a:r>
                      <a:r>
                        <a:rPr lang="pl-PL" sz="1200" b="1" dirty="0" smtClean="0">
                          <a:solidFill>
                            <a:schemeClr val="tx1"/>
                          </a:solidFill>
                        </a:rPr>
                        <a:t>, W</a:t>
                      </a:r>
                      <a:r>
                        <a:rPr lang="en-US" sz="1200" b="1" dirty="0" smtClean="0">
                          <a:solidFill>
                            <a:schemeClr val="tx1"/>
                          </a:solidFill>
                        </a:rPr>
                        <a:t>4.</a:t>
                      </a:r>
                      <a:r>
                        <a:rPr lang="pl-PL" sz="1200" b="1" dirty="0" smtClean="0">
                          <a:solidFill>
                            <a:schemeClr val="tx1"/>
                          </a:solidFill>
                        </a:rPr>
                        <a:t>4, </a:t>
                      </a:r>
                      <a:r>
                        <a:rPr lang="en-US" sz="1200" b="1" dirty="0" smtClean="0">
                          <a:solidFill>
                            <a:schemeClr val="tx1"/>
                          </a:solidFill>
                        </a:rPr>
                        <a:t> </a:t>
                      </a:r>
                      <a:r>
                        <a:rPr lang="pl-PL" sz="1200" b="1" dirty="0" smtClean="0">
                          <a:solidFill>
                            <a:schemeClr val="tx1"/>
                          </a:solidFill>
                        </a:rPr>
                        <a:t>W</a:t>
                      </a:r>
                      <a:r>
                        <a:rPr lang="en-US" sz="1200" b="1" dirty="0" smtClean="0">
                          <a:solidFill>
                            <a:schemeClr val="tx1"/>
                          </a:solidFill>
                        </a:rPr>
                        <a:t>4.</a:t>
                      </a:r>
                      <a:r>
                        <a:rPr lang="pl-PL" sz="1200" b="1" dirty="0" smtClean="0">
                          <a:solidFill>
                            <a:schemeClr val="tx1"/>
                          </a:solidFill>
                        </a:rPr>
                        <a:t>5, W</a:t>
                      </a:r>
                      <a:r>
                        <a:rPr lang="en-US" sz="1200" b="1" dirty="0" smtClean="0">
                          <a:solidFill>
                            <a:schemeClr val="tx1"/>
                          </a:solidFill>
                        </a:rPr>
                        <a:t>.4.</a:t>
                      </a:r>
                      <a:r>
                        <a:rPr lang="pl-PL" sz="1200" b="1" dirty="0" smtClean="0">
                          <a:solidFill>
                            <a:schemeClr val="tx1"/>
                          </a:solidFill>
                        </a:rPr>
                        <a:t>8</a:t>
                      </a:r>
                      <a:r>
                        <a:rPr lang="en-US" sz="1200" b="1" dirty="0" smtClean="0">
                          <a:solidFill>
                            <a:schemeClr val="tx1"/>
                          </a:solidFill>
                        </a:rPr>
                        <a:t>, W.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Uso </a:t>
                      </a:r>
                      <a:r>
                        <a:rPr lang="es-MX" sz="1200" b="1" noProof="0" dirty="0" err="1" smtClean="0">
                          <a:solidFill>
                            <a:schemeClr val="tx1"/>
                          </a:solidFill>
                        </a:rPr>
                        <a:t>dle</a:t>
                      </a:r>
                      <a:r>
                        <a:rPr lang="es-MX" sz="1200" b="1" noProof="0" dirty="0" smtClean="0">
                          <a:solidFill>
                            <a:schemeClr val="tx1"/>
                          </a:solidFill>
                        </a:rPr>
                        <a:t> lenguaje-vocabulario</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L.4.3a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Editar y clarificar</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grpSp>
        <p:nvGrpSpPr>
          <p:cNvPr id="28" name="Group 27"/>
          <p:cNvGrpSpPr/>
          <p:nvPr/>
        </p:nvGrpSpPr>
        <p:grpSpPr>
          <a:xfrm>
            <a:off x="486207" y="910087"/>
            <a:ext cx="2608792" cy="2283097"/>
            <a:chOff x="4741224" y="381000"/>
            <a:chExt cx="2166470" cy="1981200"/>
          </a:xfrm>
        </p:grpSpPr>
        <p:sp>
          <p:nvSpPr>
            <p:cNvPr id="31" name="Parallelogram 30"/>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2" name="Parallelogram 31"/>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Rectangle 32"/>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to</a:t>
              </a: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endPar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endParaRPr>
            </a:p>
          </p:txBody>
        </p:sp>
        <p:pic>
          <p:nvPicPr>
            <p:cNvPr id="34"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sp>
        <p:nvSpPr>
          <p:cNvPr id="7" name="TextBox 6"/>
          <p:cNvSpPr txBox="1"/>
          <p:nvPr/>
        </p:nvSpPr>
        <p:spPr>
          <a:xfrm>
            <a:off x="3565505" y="1696449"/>
            <a:ext cx="2840064" cy="90309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MX" sz="2600" b="1" dirty="0" smtClean="0">
                <a:solidFill>
                  <a:schemeClr val="accent1">
                    <a:lumMod val="75000"/>
                  </a:schemeClr>
                </a:solidFill>
                <a:latin typeface="Bookman Old Style" pitchFamily="18" charset="0"/>
              </a:rPr>
              <a:t>Trimestre tres </a:t>
            </a:r>
            <a:r>
              <a:rPr lang="es-MX" sz="2400" b="1" dirty="0" smtClean="0">
                <a:latin typeface="Bookman Old Style" pitchFamily="18" charset="0"/>
              </a:rPr>
              <a:t>CFA</a:t>
            </a:r>
            <a:endParaRPr lang="es-MX" b="1" dirty="0" smtClean="0">
              <a:latin typeface="Bookman Old Style" pitchFamily="18" charset="0"/>
            </a:endParaRPr>
          </a:p>
        </p:txBody>
      </p:sp>
      <p:sp>
        <p:nvSpPr>
          <p:cNvPr id="2" name="Rectangle 1"/>
          <p:cNvSpPr/>
          <p:nvPr/>
        </p:nvSpPr>
        <p:spPr>
          <a:xfrm>
            <a:off x="5482633" y="6994930"/>
            <a:ext cx="6096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876800" y="7467600"/>
            <a:ext cx="605833"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4246332" y="7924800"/>
            <a:ext cx="2302572" cy="609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4268056" y="8534400"/>
            <a:ext cx="516148"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258914" y="8839200"/>
            <a:ext cx="516148"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7" name="Table 16"/>
          <p:cNvGraphicFramePr>
            <a:graphicFrameLocks noGrp="1"/>
          </p:cNvGraphicFramePr>
          <p:nvPr>
            <p:extLst>
              <p:ext uri="{D42A27DB-BD31-4B8C-83A1-F6EECF244321}">
                <p14:modId xmlns:p14="http://schemas.microsoft.com/office/powerpoint/2010/main" val="3002831154"/>
              </p:ext>
            </p:extLst>
          </p:nvPr>
        </p:nvGraphicFramePr>
        <p:xfrm>
          <a:off x="1642040" y="2992388"/>
          <a:ext cx="5063559"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79520"/>
                <a:gridCol w="2835868"/>
                <a:gridCol w="1118629"/>
                <a:gridCol w="729542"/>
              </a:tblGrid>
              <a:tr h="284988">
                <a:tc gridSpan="4">
                  <a:txBody>
                    <a:bodyPr/>
                    <a:lstStyle/>
                    <a:p>
                      <a:pPr algn="ctr"/>
                      <a:r>
                        <a:rPr lang="es-MX" sz="1200" b="1" noProof="0" dirty="0" smtClean="0">
                          <a:solidFill>
                            <a:schemeClr val="tx1"/>
                          </a:solidFill>
                        </a:rPr>
                        <a:t>Lectura: L</a:t>
                      </a:r>
                      <a:r>
                        <a:rPr lang="es-MX" sz="1200" b="1" baseline="0" noProof="0" dirty="0" smtClean="0">
                          <a:solidFill>
                            <a:schemeClr val="tx1"/>
                          </a:solidFill>
                        </a:rPr>
                        <a:t>iterario</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Significado de palabras</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 4.4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Estructura</a:t>
                      </a:r>
                      <a:r>
                        <a:rPr lang="es-MX" sz="1200" b="1" noProof="0" dirty="0" smtClean="0">
                          <a:solidFill>
                            <a:schemeClr val="tx1"/>
                          </a:solidFill>
                          <a:effectLst/>
                        </a:rPr>
                        <a:t>/Características </a:t>
                      </a:r>
                      <a:r>
                        <a:rPr lang="es-MX" sz="1200" b="1" baseline="0" noProof="0" dirty="0" smtClean="0">
                          <a:solidFill>
                            <a:schemeClr val="tx1"/>
                          </a:solidFill>
                        </a:rPr>
                        <a:t>del </a:t>
                      </a:r>
                      <a:r>
                        <a:rPr lang="es-MX" sz="1200" b="1" baseline="0" noProof="0" dirty="0" smtClean="0">
                          <a:solidFill>
                            <a:schemeClr val="tx1"/>
                          </a:solidFill>
                          <a:effectLst/>
                        </a:rPr>
                        <a:t>texto </a:t>
                      </a:r>
                      <a:endParaRPr lang="es-MX" sz="1200" b="1" noProof="0" dirty="0">
                        <a:solidFill>
                          <a:schemeClr val="tx1"/>
                        </a:solidFill>
                        <a:effectLst/>
                      </a:endParaRPr>
                    </a:p>
                  </a:txBody>
                  <a:tcPr marL="103632" marR="103632" marT="50292" marB="50292">
                    <a:solidFill>
                      <a:srgbClr val="FFFFCC"/>
                    </a:solidFill>
                  </a:tcPr>
                </a:tc>
                <a:tc>
                  <a:txBody>
                    <a:bodyPr/>
                    <a:lstStyle/>
                    <a:p>
                      <a:r>
                        <a:rPr lang="en-US" sz="1200" b="1" dirty="0" smtClean="0">
                          <a:solidFill>
                            <a:schemeClr val="tx1"/>
                          </a:solidFill>
                        </a:rPr>
                        <a:t>RL. 4.7</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s-MX" sz="1200" b="1" noProof="0" dirty="0" smtClean="0"/>
                        <a:t>Análisis dentro y a través de</a:t>
                      </a:r>
                      <a:r>
                        <a:rPr lang="es-MX" sz="1200" b="1" baseline="0" noProof="0" dirty="0" smtClean="0"/>
                        <a:t> textos</a:t>
                      </a:r>
                      <a:endParaRPr lang="es-MX" sz="1200" b="1" noProof="0" dirty="0"/>
                    </a:p>
                  </a:txBody>
                  <a:tcPr marL="103632" marR="103632" marT="50292" marB="50292">
                    <a:solidFill>
                      <a:srgbClr val="FFFFCC"/>
                    </a:solidFill>
                  </a:tcPr>
                </a:tc>
                <a:tc>
                  <a:txBody>
                    <a:bodyPr/>
                    <a:lstStyle/>
                    <a:p>
                      <a:r>
                        <a:rPr lang="en-US" sz="1200" b="1" dirty="0" smtClean="0">
                          <a:solidFill>
                            <a:schemeClr val="tx1"/>
                          </a:solidFill>
                        </a:rPr>
                        <a:t>RL.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484628752"/>
              </p:ext>
            </p:extLst>
          </p:nvPr>
        </p:nvGraphicFramePr>
        <p:xfrm>
          <a:off x="1640842" y="4483899"/>
          <a:ext cx="5064756" cy="160477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93906"/>
                <a:gridCol w="2722243"/>
                <a:gridCol w="1118893"/>
                <a:gridCol w="729714"/>
              </a:tblGrid>
              <a:tr h="284988">
                <a:tc gridSpan="4">
                  <a:txBody>
                    <a:bodyPr/>
                    <a:lstStyle/>
                    <a:p>
                      <a:pPr algn="ctr"/>
                      <a:r>
                        <a:rPr lang="es-MX" sz="1200" b="1" noProof="0" dirty="0" smtClean="0">
                          <a:solidFill>
                            <a:schemeClr val="tx1"/>
                          </a:solidFill>
                        </a:rPr>
                        <a:t>Lectura: I</a:t>
                      </a:r>
                      <a:r>
                        <a:rPr lang="es-MX" sz="1200" b="1" baseline="0" noProof="0" dirty="0" smtClean="0">
                          <a:solidFill>
                            <a:schemeClr val="tx1"/>
                          </a:solidFill>
                        </a:rPr>
                        <a:t>nformativa</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solidFill>
                            <a:schemeClr val="tx1"/>
                          </a:solidFill>
                        </a:rPr>
                        <a:t>Estándares</a:t>
                      </a:r>
                      <a:endParaRPr lang="es-MX" sz="1200" b="1" noProof="0"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Significado</a:t>
                      </a:r>
                      <a:r>
                        <a:rPr lang="es-MX" sz="1200" b="1" baseline="0" noProof="0" dirty="0" smtClean="0">
                          <a:solidFill>
                            <a:schemeClr val="tx1"/>
                          </a:solidFill>
                        </a:rPr>
                        <a:t> de palabras</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 4.4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 y evidencia</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 4.8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t>Análisis dentro y a través de</a:t>
                      </a:r>
                      <a:r>
                        <a:rPr lang="es-MX" sz="1200" b="1" baseline="0" noProof="0" dirty="0" smtClean="0"/>
                        <a:t> textos</a:t>
                      </a:r>
                      <a:endParaRPr lang="es-MX" sz="1200" b="1" noProof="0" dirty="0"/>
                    </a:p>
                  </a:txBody>
                  <a:tcPr marL="103632" marR="103632" marT="50292" marB="50292">
                    <a:solidFill>
                      <a:srgbClr val="FFFFCC"/>
                    </a:solidFill>
                  </a:tcPr>
                </a:tc>
                <a:tc>
                  <a:txBody>
                    <a:bodyPr/>
                    <a:lstStyle/>
                    <a:p>
                      <a:r>
                        <a:rPr lang="en-US" sz="1200" b="1" dirty="0" smtClean="0">
                          <a:solidFill>
                            <a:schemeClr val="tx1"/>
                          </a:solidFill>
                        </a:rPr>
                        <a:t>RI. 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4" name="Rectangle 3"/>
          <p:cNvSpPr/>
          <p:nvPr/>
        </p:nvSpPr>
        <p:spPr>
          <a:xfrm>
            <a:off x="918393" y="6032869"/>
            <a:ext cx="6603504" cy="246221"/>
          </a:xfrm>
          <a:prstGeom prst="rect">
            <a:avLst/>
          </a:prstGeom>
        </p:spPr>
        <p:txBody>
          <a:bodyPr wrap="square">
            <a:spAutoFit/>
          </a:bodyPr>
          <a:lstStyle/>
          <a:p>
            <a:pPr lvl="0" algn="ctr"/>
            <a:r>
              <a:rPr lang="x-none" sz="1000" b="1" i="1" dirty="0">
                <a:solidFill>
                  <a:prstClr val="black"/>
                </a:solidFill>
                <a:latin typeface="Calibri" panose="020F0502020204030204" pitchFamily="34" charset="0"/>
              </a:rPr>
              <a:t>Nota:  Pueden haber más estándares por objetivo.  Los estándares de escritura evaluados aparecen dentro del recuadro.</a:t>
            </a:r>
          </a:p>
        </p:txBody>
      </p:sp>
    </p:spTree>
    <p:extLst>
      <p:ext uri="{BB962C8B-B14F-4D97-AF65-F5344CB8AC3E}">
        <p14:creationId xmlns:p14="http://schemas.microsoft.com/office/powerpoint/2010/main" val="186491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x-none" sz="1048" dirty="0"/>
              <a:t>Las E</a:t>
            </a:r>
            <a:r>
              <a:rPr lang="x-none" sz="1048" dirty="0" smtClean="0"/>
              <a:t>valuaciones </a:t>
            </a:r>
            <a:r>
              <a:rPr lang="x-none" sz="1048" dirty="0"/>
              <a:t>de HSD para las escuelas primarias no ofrecen un </a:t>
            </a:r>
            <a:r>
              <a:rPr lang="x-none" sz="1048" dirty="0" smtClean="0"/>
              <a:t>guion </a:t>
            </a:r>
            <a:r>
              <a:rPr lang="x-none" sz="1048" dirty="0"/>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x-none" sz="1048" dirty="0" smtClean="0"/>
          </a:p>
          <a:p>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6" name="Rectangle 5"/>
          <p:cNvSpPr/>
          <p:nvPr/>
        </p:nvSpPr>
        <p:spPr>
          <a:xfrm>
            <a:off x="4934615" y="151231"/>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dirty="0" err="1"/>
              <a:t>About</a:t>
            </a:r>
            <a:r>
              <a:rPr lang="es-ES" sz="1362" b="1" dirty="0"/>
              <a:t> </a:t>
            </a:r>
            <a:r>
              <a:rPr lang="es-ES" sz="1362" b="1" err="1"/>
              <a:t>this</a:t>
            </a:r>
            <a:r>
              <a:rPr lang="es-ES" sz="1362" b="1"/>
              <a:t> </a:t>
            </a:r>
            <a:r>
              <a:rPr lang="es-ES" sz="1362" b="1" smtClean="0"/>
              <a:t>Assessment</a:t>
            </a:r>
            <a:endParaRPr lang="es-ES" sz="1362" b="1" dirty="0"/>
          </a:p>
          <a:p>
            <a:endParaRPr lang="es-ES" sz="1048" b="1" dirty="0"/>
          </a:p>
          <a:p>
            <a:r>
              <a:rPr lang="es-ES" sz="1048" b="1" err="1"/>
              <a:t>This</a:t>
            </a:r>
            <a:r>
              <a:rPr lang="es-ES" sz="1048" b="1"/>
              <a:t> </a:t>
            </a:r>
            <a:r>
              <a:rPr lang="es-ES" sz="1048" b="1" smtClean="0"/>
              <a:t>assessment </a:t>
            </a:r>
            <a:r>
              <a:rPr lang="es-ES" sz="1048" b="1" dirty="0" err="1"/>
              <a:t>includes</a:t>
            </a:r>
            <a:r>
              <a:rPr lang="es-ES" sz="1048" b="1"/>
              <a:t>:  </a:t>
            </a:r>
            <a:r>
              <a:rPr lang="es-ES" sz="1048" smtClean="0"/>
              <a:t>Selected-Response, Constructed-Response, </a:t>
            </a:r>
            <a:r>
              <a:rPr lang="es-ES" sz="1048" dirty="0"/>
              <a:t>and a Performance </a:t>
            </a:r>
            <a:r>
              <a:rPr lang="es-ES" sz="1048" dirty="0" err="1"/>
              <a:t>Task</a:t>
            </a:r>
            <a:r>
              <a:rPr lang="es-ES" sz="1048" dirty="0"/>
              <a:t>.</a:t>
            </a:r>
          </a:p>
        </p:txBody>
      </p:sp>
      <p:graphicFrame>
        <p:nvGraphicFramePr>
          <p:cNvPr id="3" name="Table 2"/>
          <p:cNvGraphicFramePr>
            <a:graphicFrameLocks noGrp="1"/>
          </p:cNvGraphicFramePr>
          <p:nvPr>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2-3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55781810"/>
              </p:ext>
            </p:extLst>
          </p:nvPr>
        </p:nvGraphicFramePr>
        <p:xfrm>
          <a:off x="533400" y="4151087"/>
          <a:ext cx="6785429" cy="4678680"/>
        </p:xfrm>
        <a:graphic>
          <a:graphicData uri="http://schemas.openxmlformats.org/drawingml/2006/table">
            <a:tbl>
              <a:tblPr firstRow="1" bandRow="1">
                <a:tableStyleId>{5940675A-B579-460E-94D1-54222C63F5DA}</a:tableStyleId>
              </a:tblPr>
              <a:tblGrid>
                <a:gridCol w="3653693"/>
                <a:gridCol w="3131736"/>
              </a:tblGrid>
              <a:tr h="451155">
                <a:tc gridSpan="2">
                  <a:txBody>
                    <a:bodyPr/>
                    <a:lstStyle/>
                    <a:p>
                      <a:pPr algn="ctr"/>
                      <a:r>
                        <a:rPr lang="es-MX" sz="1400" b="1" noProof="0" dirty="0" smtClean="0"/>
                        <a:t>Trimestre</a:t>
                      </a:r>
                      <a:r>
                        <a:rPr lang="es-MX" sz="1400" b="1" baseline="0" noProof="0" dirty="0" smtClean="0"/>
                        <a:t> 3: Tarea de rendimiento</a:t>
                      </a:r>
                      <a:endParaRPr lang="es-MX" sz="1400" b="1" noProof="0" dirty="0" smtClean="0"/>
                    </a:p>
                    <a:p>
                      <a:pPr algn="ctr"/>
                      <a:r>
                        <a:rPr lang="es-MX" sz="1000" b="1" baseline="0" noProof="0" dirty="0" smtClean="0">
                          <a:solidFill>
                            <a:srgbClr val="C00000"/>
                          </a:solidFill>
                        </a:rPr>
                        <a:t>Las secciones subrayadas son las que SBAC califica.</a:t>
                      </a:r>
                    </a:p>
                    <a:p>
                      <a:pPr algn="ctr"/>
                      <a:r>
                        <a:rPr lang="es-MX" sz="900" b="1" baseline="0" noProof="0" dirty="0" smtClean="0">
                          <a:solidFill>
                            <a:srgbClr val="002060"/>
                          </a:solidFill>
                        </a:rPr>
                        <a:t>Por favor, tome </a:t>
                      </a:r>
                      <a:r>
                        <a:rPr lang="es-MX" sz="900" b="1" u="sng" baseline="0" noProof="0" dirty="0" smtClean="0">
                          <a:solidFill>
                            <a:srgbClr val="002060"/>
                          </a:solidFill>
                          <a:effectLst>
                            <a:outerShdw blurRad="38100" dist="38100" dir="2700000" algn="tl">
                              <a:srgbClr val="000000">
                                <a:alpha val="43137"/>
                              </a:srgbClr>
                            </a:outerShdw>
                          </a:effectLst>
                        </a:rPr>
                        <a:t>2 días</a:t>
                      </a:r>
                      <a:r>
                        <a:rPr lang="es-MX" sz="900" b="1" u="none" baseline="0" noProof="0" dirty="0" smtClean="0">
                          <a:solidFill>
                            <a:srgbClr val="002060"/>
                          </a:solidFill>
                          <a:effectLst>
                            <a:outerShdw blurRad="38100" dist="38100" dir="2700000" algn="tl">
                              <a:srgbClr val="000000">
                                <a:alpha val="43137"/>
                              </a:srgbClr>
                            </a:outerShdw>
                          </a:effectLst>
                        </a:rPr>
                        <a:t> </a:t>
                      </a:r>
                      <a:r>
                        <a:rPr lang="es-MX" sz="900" b="1" baseline="0" noProof="0" dirty="0" smtClean="0">
                          <a:solidFill>
                            <a:srgbClr val="002060"/>
                          </a:solidFill>
                        </a:rPr>
                        <a:t> para completar las tareas de rendimiento.</a:t>
                      </a:r>
                      <a:endParaRPr lang="es-MX" sz="900" b="1" noProof="0" dirty="0">
                        <a:solidFill>
                          <a:srgbClr val="002060"/>
                        </a:solidFill>
                      </a:endParaRPr>
                    </a:p>
                  </a:txBody>
                  <a:tcPr marL="95794" marR="9579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164056">
                <a:tc>
                  <a:txBody>
                    <a:bodyPr/>
                    <a:lstStyle/>
                    <a:p>
                      <a:pPr algn="ctr"/>
                      <a:r>
                        <a:rPr lang="es-MX" sz="1200" b="1" u="sng" noProof="0" dirty="0" smtClean="0"/>
                        <a:t>Parte 1</a:t>
                      </a:r>
                      <a:endParaRPr lang="es-MX" sz="1200" b="1" u="sng" noProof="0" dirty="0"/>
                    </a:p>
                  </a:txBody>
                  <a:tcPr marL="95794" marR="95794" marT="0" marB="0">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b="1" u="sng" noProof="0" dirty="0" smtClean="0"/>
                        <a:t>Parte 2</a:t>
                      </a:r>
                      <a:endParaRPr lang="es-MX" sz="1200" b="1" u="sng" noProof="0" dirty="0"/>
                    </a:p>
                  </a:txBody>
                  <a:tcPr marL="95794" marR="95794" marT="0" marB="0">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17839">
                <a:tc>
                  <a:txBody>
                    <a:bodyPr/>
                    <a:lstStyle/>
                    <a:p>
                      <a:pPr>
                        <a:buFont typeface="Arial" pitchFamily="34" charset="0"/>
                        <a:buChar char="•"/>
                      </a:pPr>
                      <a:r>
                        <a:rPr lang="es-MX" sz="1000" noProof="0" dirty="0" smtClean="0"/>
                        <a:t>     Actividad del salón de clase si lo desea/necesita</a:t>
                      </a:r>
                    </a:p>
                    <a:p>
                      <a:pPr>
                        <a:buFont typeface="Arial" pitchFamily="34" charset="0"/>
                        <a:buChar char="•"/>
                      </a:pPr>
                      <a:r>
                        <a:rPr lang="es-MX" sz="1000" noProof="0" dirty="0" smtClean="0"/>
                        <a:t>     Leer</a:t>
                      </a:r>
                      <a:r>
                        <a:rPr lang="es-MX" sz="1000" baseline="0" noProof="0" dirty="0" smtClean="0"/>
                        <a:t> dos pasajes relacionados.</a:t>
                      </a:r>
                    </a:p>
                    <a:p>
                      <a:pPr>
                        <a:buFont typeface="Arial" pitchFamily="34" charset="0"/>
                        <a:buChar char="•"/>
                      </a:pPr>
                      <a:r>
                        <a:rPr lang="es-MX" sz="1000" baseline="0" noProof="0" dirty="0" smtClean="0"/>
                        <a:t>     Tomar notas mientras leen.</a:t>
                      </a:r>
                    </a:p>
                    <a:p>
                      <a:pPr>
                        <a:buFont typeface="Arial" pitchFamily="34" charset="0"/>
                        <a:buChar char="•"/>
                      </a:pPr>
                      <a:r>
                        <a:rPr lang="es-MX" sz="1000" baseline="0" noProof="0" dirty="0" smtClean="0"/>
                        <a:t>     </a:t>
                      </a:r>
                      <a:r>
                        <a:rPr lang="es-MX" sz="1000" b="1" u="sng" kern="1200" baseline="0" noProof="0" dirty="0" smtClean="0">
                          <a:solidFill>
                            <a:srgbClr val="C00000"/>
                          </a:solidFill>
                          <a:latin typeface="+mn-lt"/>
                          <a:ea typeface="+mn-ea"/>
                          <a:cs typeface="+mn-cs"/>
                        </a:rPr>
                        <a:t>Contestar peguntas de respuestas múltiples (</a:t>
                      </a:r>
                      <a:r>
                        <a:rPr lang="es-MX" sz="1000" b="1" u="sng" baseline="0" noProof="0" dirty="0" smtClean="0">
                          <a:solidFill>
                            <a:srgbClr val="C00000"/>
                          </a:solidFill>
                        </a:rPr>
                        <a:t>SR) y preguntas de investigación de respuestas construidas (CR) sobre las fuentes. </a:t>
                      </a:r>
                    </a:p>
                    <a:p>
                      <a:pPr>
                        <a:buFont typeface="Arial" pitchFamily="34" charset="0"/>
                        <a:buNone/>
                      </a:pPr>
                      <a:endParaRPr lang="es-MX" sz="600" b="1" u="sng" baseline="0" noProof="0" dirty="0" smtClean="0">
                        <a:solidFill>
                          <a:srgbClr val="C00000"/>
                        </a:solidFill>
                      </a:endParaRPr>
                    </a:p>
                    <a:p>
                      <a:pPr>
                        <a:buFont typeface="Arial" pitchFamily="34" charset="0"/>
                        <a:buNone/>
                      </a:pPr>
                      <a:r>
                        <a:rPr lang="es-MX" sz="1000" b="1" u="sng" baseline="0" noProof="0" dirty="0" smtClean="0">
                          <a:solidFill>
                            <a:srgbClr val="002060"/>
                          </a:solidFill>
                        </a:rPr>
                        <a:t>Componentes de la parte 1</a:t>
                      </a:r>
                    </a:p>
                    <a:p>
                      <a:pPr marL="182361" indent="-182361"/>
                      <a:r>
                        <a:rPr lang="es-MX" sz="900" b="1" u="sng" noProof="0" dirty="0" smtClean="0">
                          <a:solidFill>
                            <a:srgbClr val="002060"/>
                          </a:solidFill>
                        </a:rPr>
                        <a:t>Toma de nota:</a:t>
                      </a:r>
                      <a:r>
                        <a:rPr lang="es-MX"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MX" sz="900" b="0" noProof="0" dirty="0" smtClean="0">
                          <a:solidFill>
                            <a:schemeClr val="tx1"/>
                          </a:solidFill>
                        </a:rPr>
                        <a:t>       </a:t>
                      </a:r>
                      <a:r>
                        <a:rPr lang="es-MX"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MX" sz="900" b="1" noProof="0" dirty="0" smtClean="0">
                          <a:solidFill>
                            <a:srgbClr val="C00000"/>
                          </a:solidFill>
                          <a:effectLst>
                            <a:outerShdw blurRad="38100" dist="38100" dir="2700000" algn="tl">
                              <a:srgbClr val="000000">
                                <a:alpha val="43137"/>
                              </a:srgbClr>
                            </a:outerShdw>
                          </a:effectLst>
                        </a:rPr>
                        <a:t>En esta evaluación se proporciona una página para tomar notas con instrucciones para los maestros y una página para los estudiantes, o usted puede usar cualquier formato que haya usado con éxito en el pasado</a:t>
                      </a:r>
                      <a:r>
                        <a:rPr lang="es-MX" sz="700" noProof="0" dirty="0" smtClean="0">
                          <a:solidFill>
                            <a:prstClr val="black"/>
                          </a:solidFill>
                        </a:rPr>
                        <a:t>. </a:t>
                      </a:r>
                      <a:r>
                        <a:rPr lang="es-MX" sz="900" noProof="0" dirty="0" smtClean="0">
                          <a:solidFill>
                            <a:prstClr val="black"/>
                          </a:solidFill>
                        </a:rPr>
                        <a:t>Por favor, haga que los estudiantes practiquen usando la página de tomar notas en este</a:t>
                      </a:r>
                      <a:r>
                        <a:rPr lang="es-MX" sz="900" noProof="0" dirty="0" smtClean="0">
                          <a:solidFill>
                            <a:prstClr val="black"/>
                          </a:solidFill>
                          <a:effectLst>
                            <a:outerShdw blurRad="38100" dist="38100" dir="2700000" algn="tl">
                              <a:srgbClr val="000000">
                                <a:alpha val="43137"/>
                              </a:srgbClr>
                            </a:outerShdw>
                          </a:effectLst>
                        </a:rPr>
                        <a:t> </a:t>
                      </a:r>
                      <a:r>
                        <a:rPr lang="es-MX" sz="900" noProof="0" dirty="0" smtClean="0">
                          <a:solidFill>
                            <a:prstClr val="black"/>
                          </a:solidFill>
                        </a:rPr>
                        <a:t>documento</a:t>
                      </a:r>
                      <a:r>
                        <a:rPr lang="es-MX" sz="900" noProof="0" dirty="0" smtClean="0">
                          <a:solidFill>
                            <a:prstClr val="black"/>
                          </a:solidFill>
                          <a:effectLst>
                            <a:outerShdw blurRad="38100" dist="38100" dir="2700000" algn="tl">
                              <a:srgbClr val="000000">
                                <a:alpha val="43137"/>
                              </a:srgbClr>
                            </a:outerShdw>
                          </a:effectLst>
                        </a:rPr>
                        <a:t> </a:t>
                      </a:r>
                      <a:r>
                        <a:rPr lang="es-MX" sz="900" b="1" u="sng" noProof="0" dirty="0" smtClean="0">
                          <a:solidFill>
                            <a:prstClr val="black"/>
                          </a:solidFill>
                          <a:effectLst>
                            <a:outerShdw blurRad="38100" dist="38100" dir="2700000" algn="tl">
                              <a:srgbClr val="000000">
                                <a:alpha val="43137"/>
                              </a:srgbClr>
                            </a:outerShdw>
                          </a:effectLst>
                        </a:rPr>
                        <a:t>antes </a:t>
                      </a:r>
                      <a:r>
                        <a:rPr lang="es-MX" sz="900" noProof="0" dirty="0" smtClean="0">
                          <a:solidFill>
                            <a:prstClr val="black"/>
                          </a:solidFill>
                        </a:rPr>
                        <a:t>de la evaluación, si es que decide usarla.   </a:t>
                      </a:r>
                    </a:p>
                    <a:p>
                      <a:pPr marL="182361" indent="-182361"/>
                      <a:endParaRPr lang="es-MX" sz="300" i="1" noProof="0" dirty="0" smtClean="0"/>
                    </a:p>
                    <a:p>
                      <a:pPr marL="182361" indent="-182361"/>
                      <a:r>
                        <a:rPr lang="es-MX" sz="900" b="1" u="sng" noProof="0" dirty="0" smtClean="0">
                          <a:solidFill>
                            <a:srgbClr val="002060"/>
                          </a:solidFill>
                        </a:rPr>
                        <a:t>Investigación</a:t>
                      </a:r>
                      <a:r>
                        <a:rPr lang="es-MX" sz="900" b="1" noProof="0" dirty="0" smtClean="0">
                          <a:solidFill>
                            <a:srgbClr val="002060"/>
                          </a:solidFill>
                        </a:rPr>
                        <a:t>: </a:t>
                      </a:r>
                    </a:p>
                    <a:p>
                      <a:pPr marL="182361" indent="-182361"/>
                      <a:r>
                        <a:rPr lang="es-MX" sz="900" b="1" noProof="0" dirty="0" smtClean="0">
                          <a:solidFill>
                            <a:srgbClr val="002060"/>
                          </a:solidFill>
                        </a:rPr>
                        <a:t>       </a:t>
                      </a:r>
                      <a:r>
                        <a:rPr lang="es-MX" sz="900" noProof="0" dirty="0" smtClean="0"/>
                        <a:t>En la </a:t>
                      </a:r>
                      <a:r>
                        <a:rPr lang="es-MX" sz="900" b="0" u="none" noProof="0" dirty="0" smtClean="0"/>
                        <a:t>Parte 1 </a:t>
                      </a:r>
                      <a:r>
                        <a:rPr lang="es-MX" sz="900" noProof="0" dirty="0" smtClean="0"/>
                        <a:t>de una tarea de rendimiento los estudiantes contestan por escrito preguntas de respuestas construidas (CR) para medir su habilidad de utilizar las </a:t>
                      </a:r>
                      <a:r>
                        <a:rPr lang="es-MX" sz="900" b="1" u="sng" noProof="0" dirty="0" smtClean="0"/>
                        <a:t>destrezas de investigación </a:t>
                      </a:r>
                      <a:r>
                        <a:rPr lang="es-MX" sz="900" b="0" u="none" noProof="0" dirty="0" smtClean="0"/>
                        <a:t>necesarias para completar dicha tarea de rendimiento.</a:t>
                      </a:r>
                      <a:r>
                        <a:rPr lang="es-MX" sz="900" noProof="0" dirty="0" smtClean="0"/>
                        <a:t> Estas preguntas CR </a:t>
                      </a:r>
                      <a:r>
                        <a:rPr lang="es-MX" sz="900" b="1" u="sng" noProof="0" dirty="0" smtClean="0">
                          <a:solidFill>
                            <a:srgbClr val="C00000"/>
                          </a:solidFill>
                        </a:rPr>
                        <a:t>son calificadas</a:t>
                      </a:r>
                      <a:r>
                        <a:rPr lang="es-MX" sz="900" b="1" noProof="0" dirty="0" smtClean="0">
                          <a:solidFill>
                            <a:srgbClr val="C00000"/>
                          </a:solidFill>
                        </a:rPr>
                        <a:t> </a:t>
                      </a:r>
                      <a:r>
                        <a:rPr lang="es-MX" sz="900" noProof="0" dirty="0" smtClean="0"/>
                        <a:t>usando las Rúbricas de Investigación SBAC, en lugar de las rúbricas de respuestas</a:t>
                      </a:r>
                      <a:r>
                        <a:rPr lang="es-MX" sz="900" baseline="0" noProof="0" dirty="0" smtClean="0"/>
                        <a:t> de lectura.  </a:t>
                      </a:r>
                      <a:endParaRPr lang="es-MX" sz="900" b="1" u="sng" baseline="0" noProof="0" dirty="0" smtClean="0">
                        <a:solidFill>
                          <a:srgbClr val="C00000"/>
                        </a:solidFill>
                      </a:endParaRPr>
                    </a:p>
                  </a:txBody>
                  <a:tcPr marL="95794" marR="95794" marT="0" marB="0">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MX" sz="1000" noProof="0" dirty="0" smtClean="0"/>
                        <a:t>     Actividad del salón de clase</a:t>
                      </a:r>
                    </a:p>
                    <a:p>
                      <a:pPr>
                        <a:buFont typeface="Arial" pitchFamily="34" charset="0"/>
                        <a:buChar char="•"/>
                      </a:pPr>
                      <a:r>
                        <a:rPr lang="es-MX" sz="1000" noProof="0" dirty="0" smtClean="0"/>
                        <a:t>     Planifica tu ensayo</a:t>
                      </a:r>
                      <a:r>
                        <a:rPr lang="es-MX" sz="1000" baseline="0" noProof="0" dirty="0" smtClean="0"/>
                        <a:t> (escribir las ideas).</a:t>
                      </a:r>
                      <a:endParaRPr lang="es-MX" sz="1000" b="1" u="sng" noProof="0" dirty="0" smtClean="0"/>
                    </a:p>
                    <a:p>
                      <a:pPr>
                        <a:buFont typeface="Arial" pitchFamily="34" charset="0"/>
                        <a:buChar char="•"/>
                      </a:pPr>
                      <a:r>
                        <a:rPr lang="es-MX" sz="1000" baseline="0" noProof="0" dirty="0" smtClean="0"/>
                        <a:t>     Escribir, Revisar y Editar (W.2.5)</a:t>
                      </a:r>
                    </a:p>
                    <a:p>
                      <a:pPr>
                        <a:buFont typeface="Arial" pitchFamily="34" charset="0"/>
                        <a:buChar char="•"/>
                      </a:pPr>
                      <a:r>
                        <a:rPr lang="es-MX" sz="1000" b="1" u="none" kern="1200" baseline="0" noProof="0" dirty="0" smtClean="0">
                          <a:solidFill>
                            <a:schemeClr val="tx1"/>
                          </a:solidFill>
                          <a:latin typeface="+mn-lt"/>
                          <a:ea typeface="+mn-ea"/>
                          <a:cs typeface="+mn-cs"/>
                        </a:rPr>
                        <a:t>     </a:t>
                      </a:r>
                      <a:r>
                        <a:rPr lang="es-MX"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MX"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MX"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MX" sz="1000" b="1" u="sng" baseline="0" noProof="0" dirty="0" smtClean="0">
                          <a:solidFill>
                            <a:srgbClr val="002060"/>
                          </a:solidFill>
                        </a:rPr>
                        <a:t>Componentes de la parte 2</a:t>
                      </a:r>
                    </a:p>
                    <a:p>
                      <a:pPr>
                        <a:buFont typeface="Arial" pitchFamily="34" charset="0"/>
                        <a:buNone/>
                      </a:pPr>
                      <a:r>
                        <a:rPr lang="es-MX" sz="900" b="1" i="0" u="sng" noProof="0" dirty="0" smtClean="0">
                          <a:solidFill>
                            <a:srgbClr val="002060"/>
                          </a:solidFill>
                          <a:effectLst/>
                        </a:rPr>
                        <a:t>Planificar</a:t>
                      </a:r>
                      <a:endParaRPr lang="es-MX" sz="900" noProof="0" dirty="0" smtClean="0">
                        <a:solidFill>
                          <a:srgbClr val="C00000"/>
                        </a:solidFill>
                      </a:endParaRPr>
                    </a:p>
                    <a:p>
                      <a:pPr marL="171450" indent="0">
                        <a:buFont typeface="Arial" pitchFamily="34" charset="0"/>
                        <a:buNone/>
                      </a:pPr>
                      <a:r>
                        <a:rPr lang="es-MX" sz="900" noProof="0" dirty="0" smtClean="0">
                          <a:solidFill>
                            <a:schemeClr val="tx1"/>
                          </a:solidFill>
                        </a:rPr>
                        <a:t>Los estudiantes revisan notas y fuentes, y planifican su composición. </a:t>
                      </a:r>
                      <a:endParaRPr lang="es-MX" sz="900" noProof="0" dirty="0" smtClean="0">
                        <a:solidFill>
                          <a:srgbClr val="C00000"/>
                        </a:solidFill>
                      </a:endParaRPr>
                    </a:p>
                    <a:p>
                      <a:pPr>
                        <a:buFont typeface="Arial" pitchFamily="34" charset="0"/>
                        <a:buNone/>
                      </a:pPr>
                      <a:r>
                        <a:rPr lang="es-MX" sz="900" b="1" u="sng" noProof="0" dirty="0" smtClean="0">
                          <a:solidFill>
                            <a:srgbClr val="002060"/>
                          </a:solidFill>
                        </a:rPr>
                        <a:t>Escribir,</a:t>
                      </a:r>
                      <a:r>
                        <a:rPr lang="es-MX" sz="900" b="1" u="sng" baseline="0" noProof="0" dirty="0" smtClean="0">
                          <a:solidFill>
                            <a:srgbClr val="002060"/>
                          </a:solidFill>
                        </a:rPr>
                        <a:t> Revisar, Editar</a:t>
                      </a:r>
                      <a:endParaRPr lang="es-MX" sz="900" b="1" u="sng" noProof="0" dirty="0" smtClean="0">
                        <a:solidFill>
                          <a:srgbClr val="002060"/>
                        </a:solidFill>
                      </a:endParaRPr>
                    </a:p>
                    <a:p>
                      <a:pPr marL="169863" indent="-169863">
                        <a:buFont typeface="Arial" pitchFamily="34" charset="0"/>
                        <a:buNone/>
                      </a:pPr>
                      <a:r>
                        <a:rPr lang="es-MX" sz="900" b="0" u="none" baseline="0" noProof="0" dirty="0" smtClean="0">
                          <a:solidFill>
                            <a:schemeClr val="tx1"/>
                          </a:solidFill>
                        </a:rPr>
                        <a:t>       Los estudiantes  escriben un borrador, revisan y editan su escrito. </a:t>
                      </a:r>
                    </a:p>
                    <a:p>
                      <a:pPr marL="171450" indent="0">
                        <a:buFont typeface="Arial" pitchFamily="34" charset="0"/>
                        <a:buNone/>
                      </a:pPr>
                      <a:r>
                        <a:rPr lang="es-MX" sz="900" b="0" u="none" baseline="0" noProof="0" dirty="0" smtClean="0">
                          <a:solidFill>
                            <a:schemeClr val="tx1"/>
                          </a:solidFill>
                        </a:rPr>
                        <a:t>Las herramientas de procesadores de palabras deben estar disponible para verificar la ortografía (pero no la gramática).</a:t>
                      </a:r>
                      <a:endParaRPr lang="es-MX" sz="900" b="1" u="sng" noProof="0" dirty="0" smtClean="0">
                        <a:solidFill>
                          <a:schemeClr val="tx1"/>
                        </a:solidFill>
                      </a:endParaRPr>
                    </a:p>
                    <a:p>
                      <a:pPr marL="171450" indent="0">
                        <a:buFont typeface="Arial" pitchFamily="34" charset="0"/>
                        <a:buNone/>
                      </a:pPr>
                      <a:r>
                        <a:rPr lang="es-MX" sz="900" dirty="0" smtClean="0">
                          <a:effectLst/>
                          <a:latin typeface="+mn-lt"/>
                          <a:ea typeface="Calibri"/>
                          <a:cs typeface="Calibri"/>
                        </a:rPr>
                        <a:t>Este protocolo se enfoca en los elementos clave de un </a:t>
                      </a:r>
                      <a:r>
                        <a:rPr lang="es-MX" sz="1050" b="1" dirty="0" smtClean="0">
                          <a:effectLst/>
                          <a:latin typeface="+mn-lt"/>
                          <a:ea typeface="Calibri"/>
                          <a:cs typeface="Calibri"/>
                        </a:rPr>
                        <a:t>escrito narrativo</a:t>
                      </a:r>
                      <a:r>
                        <a:rPr lang="es-MX" sz="1200" dirty="0" smtClean="0">
                          <a:effectLst/>
                          <a:latin typeface="+mn-lt"/>
                          <a:ea typeface="Calibri"/>
                          <a:cs typeface="Calibri"/>
                        </a:rPr>
                        <a:t>: </a:t>
                      </a:r>
                      <a:endParaRPr lang="es-MX" sz="1200" dirty="0" smtClean="0">
                        <a:effectLst/>
                        <a:latin typeface="+mn-lt"/>
                        <a:ea typeface="Calibri"/>
                        <a:cs typeface="Times New Roman"/>
                      </a:endParaRPr>
                    </a:p>
                    <a:p>
                      <a:pPr marL="228600" lvl="0" indent="-228600">
                        <a:buFont typeface="+mj-lt"/>
                        <a:buAutoNum type="arabicPeriod"/>
                      </a:pPr>
                      <a:r>
                        <a:rPr lang="es-MX" sz="900" b="1" kern="1200" noProof="0" dirty="0" smtClean="0">
                          <a:solidFill>
                            <a:schemeClr val="tx1"/>
                          </a:solidFill>
                          <a:effectLst/>
                          <a:latin typeface="+mn-lt"/>
                          <a:ea typeface="+mn-ea"/>
                          <a:cs typeface="+mn-cs"/>
                        </a:rPr>
                        <a:t>introducción </a:t>
                      </a:r>
                      <a:r>
                        <a:rPr lang="es-MX" sz="900" kern="1200" noProof="0" dirty="0" smtClean="0">
                          <a:solidFill>
                            <a:schemeClr val="tx1"/>
                          </a:solidFill>
                          <a:effectLst/>
                          <a:latin typeface="+mn-lt"/>
                          <a:ea typeface="+mn-ea"/>
                          <a:cs typeface="+mn-cs"/>
                        </a:rPr>
                        <a:t>(identifica el tema y ofrece un enfoque)</a:t>
                      </a:r>
                    </a:p>
                    <a:p>
                      <a:pPr marL="228600" lvl="0" indent="-228600">
                        <a:buFont typeface="+mj-lt"/>
                        <a:buAutoNum type="arabicPeriod"/>
                      </a:pPr>
                      <a:r>
                        <a:rPr lang="es-MX" sz="900" b="1" kern="1200" noProof="0" dirty="0" smtClean="0">
                          <a:solidFill>
                            <a:schemeClr val="tx1"/>
                          </a:solidFill>
                          <a:effectLst/>
                          <a:latin typeface="+mn-lt"/>
                          <a:ea typeface="+mn-ea"/>
                          <a:cs typeface="+mn-cs"/>
                        </a:rPr>
                        <a:t>organización </a:t>
                      </a:r>
                      <a:r>
                        <a:rPr lang="es-MX" sz="900" kern="1200" noProof="0" dirty="0" smtClean="0">
                          <a:solidFill>
                            <a:schemeClr val="tx1"/>
                          </a:solidFill>
                          <a:effectLst/>
                          <a:latin typeface="+mn-lt"/>
                          <a:ea typeface="+mn-ea"/>
                          <a:cs typeface="+mn-cs"/>
                        </a:rPr>
                        <a:t>(definición, clasificación, comparación/contraste, etc.)</a:t>
                      </a:r>
                    </a:p>
                    <a:p>
                      <a:pPr marL="228600" lvl="0" indent="-228600">
                        <a:buFont typeface="+mj-lt"/>
                        <a:buAutoNum type="arabicPeriod"/>
                      </a:pPr>
                      <a:r>
                        <a:rPr lang="es-MX" sz="900" b="1" kern="1200" noProof="0" dirty="0" smtClean="0">
                          <a:solidFill>
                            <a:schemeClr val="tx1"/>
                          </a:solidFill>
                          <a:effectLst/>
                          <a:latin typeface="+mn-lt"/>
                          <a:ea typeface="+mn-ea"/>
                          <a:cs typeface="+mn-cs"/>
                        </a:rPr>
                        <a:t>desarrollo </a:t>
                      </a:r>
                      <a:r>
                        <a:rPr lang="es-MX" sz="900" kern="1200" noProof="0" dirty="0" smtClean="0">
                          <a:solidFill>
                            <a:schemeClr val="tx1"/>
                          </a:solidFill>
                          <a:effectLst/>
                          <a:latin typeface="+mn-lt"/>
                          <a:ea typeface="+mn-ea"/>
                          <a:cs typeface="+mn-cs"/>
                        </a:rPr>
                        <a:t>(con hechos, detalles concretos, citas, otra información )</a:t>
                      </a:r>
                    </a:p>
                    <a:p>
                      <a:pPr marL="228600" lvl="0" indent="-228600">
                        <a:buFont typeface="+mj-lt"/>
                        <a:buAutoNum type="arabicPeriod"/>
                      </a:pPr>
                      <a:r>
                        <a:rPr lang="es-MX" sz="900" b="1" kern="1200" noProof="0" dirty="0" smtClean="0">
                          <a:solidFill>
                            <a:schemeClr val="tx1"/>
                          </a:solidFill>
                          <a:effectLst/>
                          <a:latin typeface="+mn-lt"/>
                          <a:ea typeface="+mn-ea"/>
                          <a:cs typeface="+mn-cs"/>
                        </a:rPr>
                        <a:t>transiciones </a:t>
                      </a:r>
                      <a:r>
                        <a:rPr lang="es-MX" sz="900" kern="1200" noProof="0" dirty="0" smtClean="0">
                          <a:solidFill>
                            <a:schemeClr val="tx1"/>
                          </a:solidFill>
                          <a:effectLst/>
                          <a:latin typeface="+mn-lt"/>
                          <a:ea typeface="+mn-ea"/>
                          <a:cs typeface="+mn-cs"/>
                        </a:rPr>
                        <a:t>(ideas</a:t>
                      </a:r>
                      <a:r>
                        <a:rPr lang="es-MX" sz="900" kern="1200" baseline="0" noProof="0" dirty="0" smtClean="0">
                          <a:solidFill>
                            <a:schemeClr val="tx1"/>
                          </a:solidFill>
                          <a:effectLst/>
                          <a:latin typeface="+mn-lt"/>
                          <a:ea typeface="+mn-ea"/>
                          <a:cs typeface="+mn-cs"/>
                        </a:rPr>
                        <a:t> de enlace</a:t>
                      </a:r>
                      <a:r>
                        <a:rPr lang="es-MX" sz="900" kern="1200" noProof="0" dirty="0" smtClean="0">
                          <a:solidFill>
                            <a:schemeClr val="tx1"/>
                          </a:solidFill>
                          <a:effectLst/>
                          <a:latin typeface="+mn-lt"/>
                          <a:ea typeface="+mn-ea"/>
                          <a:cs typeface="+mn-cs"/>
                        </a:rPr>
                        <a:t>)</a:t>
                      </a:r>
                    </a:p>
                    <a:p>
                      <a:pPr marL="228600" lvl="0" indent="-228600">
                        <a:buFont typeface="+mj-lt"/>
                        <a:buAutoNum type="arabicPeriod"/>
                      </a:pPr>
                      <a:r>
                        <a:rPr lang="es-MX" sz="900" b="1" kern="1200" noProof="0" dirty="0" smtClean="0">
                          <a:solidFill>
                            <a:schemeClr val="tx1"/>
                          </a:solidFill>
                          <a:effectLst/>
                          <a:latin typeface="+mn-lt"/>
                          <a:ea typeface="+mn-ea"/>
                          <a:cs typeface="+mn-cs"/>
                        </a:rPr>
                        <a:t>lenguaje preciso y dominio</a:t>
                      </a:r>
                      <a:r>
                        <a:rPr lang="es-MX" sz="900" b="1" kern="1200" baseline="0" noProof="0" dirty="0" smtClean="0">
                          <a:solidFill>
                            <a:schemeClr val="tx1"/>
                          </a:solidFill>
                          <a:effectLst/>
                          <a:latin typeface="+mn-lt"/>
                          <a:ea typeface="+mn-ea"/>
                          <a:cs typeface="+mn-cs"/>
                        </a:rPr>
                        <a:t> </a:t>
                      </a:r>
                      <a:r>
                        <a:rPr lang="es-MX" sz="900" b="1" kern="1200" noProof="0" dirty="0" smtClean="0">
                          <a:solidFill>
                            <a:schemeClr val="tx1"/>
                          </a:solidFill>
                          <a:effectLst/>
                          <a:latin typeface="+mn-lt"/>
                          <a:ea typeface="+mn-ea"/>
                          <a:cs typeface="+mn-cs"/>
                        </a:rPr>
                        <a:t>de vocabulario</a:t>
                      </a:r>
                      <a:r>
                        <a:rPr lang="es-MX" sz="900" b="1" kern="1200" baseline="0" noProof="0" dirty="0" smtClean="0">
                          <a:solidFill>
                            <a:schemeClr val="tx1"/>
                          </a:solidFill>
                          <a:effectLst/>
                          <a:latin typeface="+mn-lt"/>
                          <a:ea typeface="+mn-ea"/>
                          <a:cs typeface="+mn-cs"/>
                        </a:rPr>
                        <a:t> específico</a:t>
                      </a:r>
                    </a:p>
                    <a:p>
                      <a:pPr marL="228600" lvl="0" indent="-228600">
                        <a:buFont typeface="+mj-lt"/>
                        <a:buAutoNum type="arabicPeriod"/>
                      </a:pPr>
                      <a:r>
                        <a:rPr lang="es-MX" sz="900" b="1" kern="1200" noProof="0" dirty="0" smtClean="0">
                          <a:solidFill>
                            <a:schemeClr val="tx1"/>
                          </a:solidFill>
                          <a:effectLst/>
                          <a:latin typeface="+mn-lt"/>
                          <a:ea typeface="+mn-ea"/>
                          <a:cs typeface="+mn-cs"/>
                        </a:rPr>
                        <a:t>conclusión </a:t>
                      </a:r>
                      <a:r>
                        <a:rPr lang="es-MX" sz="900" kern="1200" noProof="0" dirty="0" smtClean="0">
                          <a:solidFill>
                            <a:schemeClr val="tx1"/>
                          </a:solidFill>
                          <a:effectLst/>
                          <a:latin typeface="+mn-lt"/>
                          <a:ea typeface="+mn-ea"/>
                          <a:cs typeface="+mn-cs"/>
                        </a:rPr>
                        <a:t>(cierre) </a:t>
                      </a:r>
                    </a:p>
                    <a:p>
                      <a:pPr marL="228600" lvl="0" indent="-228600">
                        <a:buFont typeface="+mj-lt"/>
                        <a:buAutoNum type="arabicPeriod"/>
                      </a:pPr>
                      <a:r>
                        <a:rPr lang="es-MX" sz="900" b="1" kern="1200" noProof="0" dirty="0" smtClean="0">
                          <a:solidFill>
                            <a:schemeClr val="tx1"/>
                          </a:solidFill>
                          <a:effectLst/>
                          <a:latin typeface="+mn-lt"/>
                          <a:ea typeface="+mn-ea"/>
                          <a:cs typeface="+mn-cs"/>
                        </a:rPr>
                        <a:t>convenciones</a:t>
                      </a:r>
                      <a:r>
                        <a:rPr lang="es-MX" sz="900" b="1" kern="1200" baseline="0" noProof="0" dirty="0" smtClean="0">
                          <a:solidFill>
                            <a:schemeClr val="tx1"/>
                          </a:solidFill>
                          <a:effectLst/>
                          <a:latin typeface="+mn-lt"/>
                          <a:ea typeface="+mn-ea"/>
                          <a:cs typeface="+mn-cs"/>
                        </a:rPr>
                        <a:t> del inglés estándar</a:t>
                      </a:r>
                      <a:r>
                        <a:rPr lang="es-MX" sz="900" kern="1200" noProof="0" dirty="0" smtClean="0">
                          <a:solidFill>
                            <a:schemeClr val="tx1"/>
                          </a:solidFill>
                          <a:effectLst/>
                          <a:latin typeface="+mn-lt"/>
                          <a:ea typeface="+mn-ea"/>
                          <a:cs typeface="+mn-cs"/>
                        </a:rPr>
                        <a:t>. </a:t>
                      </a:r>
                    </a:p>
                    <a:p>
                      <a:pPr>
                        <a:buFont typeface="Arial" pitchFamily="34" charset="0"/>
                        <a:buNone/>
                      </a:pPr>
                      <a:endParaRPr lang="es-MX" sz="900" b="1" u="sng" noProof="0" dirty="0" smtClean="0">
                        <a:solidFill>
                          <a:srgbClr val="002060"/>
                        </a:solidFill>
                      </a:endParaRPr>
                    </a:p>
                  </a:txBody>
                  <a:tcPr marL="95794" marR="95794" marT="0" marB="0">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455136" y="9067800"/>
            <a:ext cx="7104743" cy="547809"/>
          </a:xfrm>
          <a:prstGeom prst="rect">
            <a:avLst/>
          </a:prstGeom>
          <a:noFill/>
        </p:spPr>
        <p:txBody>
          <a:bodyPr wrap="square" lIns="90880" tIns="45440" rIns="90880" bIns="45440">
            <a:spAutoFit/>
          </a:bodyPr>
          <a:lstStyle/>
          <a:p>
            <a:r>
              <a:rPr lang="es-MX" sz="943" b="1" dirty="0"/>
              <a:t>No hay preguntas/elementos de tecnología (TE). Nota:  </a:t>
            </a:r>
            <a:r>
              <a:rPr lang="es-MX" sz="943" b="1" dirty="0" smtClean="0"/>
              <a:t>Se </a:t>
            </a:r>
            <a:r>
              <a:rPr lang="es-MX" sz="943" b="1" i="1" u="sng" dirty="0"/>
              <a:t>recomienda enfáticamente </a:t>
            </a:r>
            <a:r>
              <a:rPr lang="es-MX" sz="943" b="1" dirty="0"/>
              <a:t>que los estudiantes tengan experiencia con los siguientes tipos de tareas, en varios lugares de práctica educativa en línea (internet), ya que éstas no  están en las evaluaciones de primaria </a:t>
            </a:r>
            <a:r>
              <a:rPr lang="es-MX" sz="943" b="1" dirty="0" smtClean="0"/>
              <a:t>de </a:t>
            </a:r>
            <a:r>
              <a:rPr lang="es-MX" sz="943" b="1" dirty="0"/>
              <a:t>HSD: </a:t>
            </a:r>
            <a:r>
              <a:rPr lang="es-MX" sz="943" i="1" dirty="0"/>
              <a:t>reordenar texto, </a:t>
            </a:r>
            <a:r>
              <a:rPr lang="es-MX" sz="943" i="1" dirty="0" smtClean="0"/>
              <a:t>seleccionar </a:t>
            </a:r>
            <a:r>
              <a:rPr lang="es-MX" sz="943" i="1" dirty="0"/>
              <a:t>y cambiar texto, </a:t>
            </a:r>
            <a:r>
              <a:rPr lang="es-MX" sz="943" i="1" dirty="0" smtClean="0"/>
              <a:t>seleccionar </a:t>
            </a:r>
            <a:r>
              <a:rPr lang="es-MX" sz="943" i="1" dirty="0"/>
              <a:t>texto, </a:t>
            </a:r>
            <a:r>
              <a:rPr lang="es-MX" sz="943" i="1" dirty="0" smtClean="0"/>
              <a:t>seleccionar </a:t>
            </a:r>
            <a:r>
              <a:rPr lang="es-MX" sz="943" i="1" dirty="0"/>
              <a:t>de un menú desplegable (</a:t>
            </a:r>
            <a:r>
              <a:rPr lang="es-MX" sz="838" i="1" dirty="0" err="1"/>
              <a:t>drop-down</a:t>
            </a:r>
            <a:r>
              <a:rPr lang="es-MX" sz="943" i="1" dirty="0"/>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a:t>
            </a:r>
            <a:r>
              <a:rPr lang="es-ES" sz="1048"/>
              <a:t>de </a:t>
            </a:r>
            <a:r>
              <a:rPr lang="es-ES" sz="1048" smtClean="0"/>
              <a:t>selección </a:t>
            </a:r>
            <a:r>
              <a:rPr lang="es-ES" sz="1048" dirty="0"/>
              <a:t>múltiple, Respuesta construida y una Tarea de Rendimiento.</a:t>
            </a:r>
          </a:p>
        </p:txBody>
      </p:sp>
      <p:sp>
        <p:nvSpPr>
          <p:cNvPr id="10" name="Slide Number Placeholder 2"/>
          <p:cNvSpPr>
            <a:spLocks noGrp="1"/>
          </p:cNvSpPr>
          <p:nvPr>
            <p:ph type="sldNum" sz="quarter" idx="12"/>
          </p:nvPr>
        </p:nvSpPr>
        <p:spPr>
          <a:xfrm>
            <a:off x="6557963" y="9522884"/>
            <a:ext cx="842010" cy="535517"/>
          </a:xfrm>
        </p:spPr>
        <p:txBody>
          <a:bodyPr/>
          <a:lstStyle/>
          <a:p>
            <a:r>
              <a:rPr lang="en-US" dirty="0" smtClean="0"/>
              <a:t>10</a:t>
            </a:r>
            <a:endParaRPr lang="en-US" dirty="0"/>
          </a:p>
        </p:txBody>
      </p:sp>
    </p:spTree>
    <p:extLst>
      <p:ext uri="{BB962C8B-B14F-4D97-AF65-F5344CB8AC3E}">
        <p14:creationId xmlns:p14="http://schemas.microsoft.com/office/powerpoint/2010/main" val="1767417154"/>
      </p:ext>
    </p:extLst>
  </p:cSld>
  <p:clrMapOvr>
    <a:masterClrMapping/>
  </p:clrMapOvr>
  <p:transition advTm="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60465" y="1072619"/>
            <a:ext cx="7340603" cy="8505165"/>
          </a:xfrm>
          <a:prstGeom prst="rect">
            <a:avLst/>
          </a:prstGeom>
          <a:solidFill>
            <a:schemeClr val="bg1"/>
          </a:solidFill>
          <a:ln>
            <a:solidFill>
              <a:schemeClr val="accent1"/>
            </a:solidFill>
          </a:ln>
        </p:spPr>
        <p:txBody>
          <a:bodyPr wrap="square" lIns="101869" tIns="50935" rIns="101869" bIns="50935" rtlCol="0">
            <a:spAutoFit/>
          </a:bodyPr>
          <a:lstStyle/>
          <a:p>
            <a:endParaRPr lang="x-none" sz="1400" b="1" u="sng" dirty="0" smtClean="0">
              <a:solidFill>
                <a:prstClr val="black"/>
              </a:solidFill>
            </a:endParaRPr>
          </a:p>
          <a:p>
            <a:r>
              <a:rPr lang="x-none" sz="1400" dirty="0" smtClean="0">
                <a:solidFill>
                  <a:prstClr val="black"/>
                </a:solidFill>
              </a:rPr>
              <a:t>¿Qué </a:t>
            </a:r>
            <a:r>
              <a:rPr lang="x-none" sz="1400" u="sng" dirty="0" smtClean="0">
                <a:solidFill>
                  <a:prstClr val="black"/>
                </a:solidFill>
              </a:rPr>
              <a:t>contribuciones</a:t>
            </a:r>
            <a:r>
              <a:rPr lang="x-none" sz="1400" dirty="0" smtClean="0">
                <a:solidFill>
                  <a:prstClr val="black"/>
                </a:solidFill>
              </a:rPr>
              <a:t> (ideas claves) ofrece el texto para apoyar la </a:t>
            </a:r>
            <a:r>
              <a:rPr lang="x-none" sz="1400" u="sng" dirty="0" smtClean="0">
                <a:solidFill>
                  <a:prstClr val="black"/>
                </a:solidFill>
              </a:rPr>
              <a:t>idea principa</a:t>
            </a:r>
            <a:r>
              <a:rPr lang="x-none" sz="1400" dirty="0" smtClean="0">
                <a:solidFill>
                  <a:prstClr val="black"/>
                </a:solidFill>
              </a:rPr>
              <a:t>l?</a:t>
            </a:r>
            <a:endParaRPr lang="x-none" sz="1400" b="1" dirty="0" smtClean="0">
              <a:solidFill>
                <a:prstClr val="black"/>
              </a:solidFill>
            </a:endParaRPr>
          </a:p>
          <a:p>
            <a:endParaRPr lang="x-none" sz="1400" b="1" dirty="0" smtClean="0">
              <a:solidFill>
                <a:prstClr val="black"/>
              </a:solidFill>
            </a:endParaRPr>
          </a:p>
          <a:p>
            <a:r>
              <a:rPr lang="x-none" sz="1400" dirty="0" smtClean="0">
                <a:solidFill>
                  <a:prstClr val="black"/>
                </a:solidFill>
              </a:rPr>
              <a:t>Escribe </a:t>
            </a:r>
            <a:r>
              <a:rPr lang="x-none" sz="1400" b="1" u="sng" dirty="0" smtClean="0">
                <a:solidFill>
                  <a:prstClr val="black"/>
                </a:solidFill>
              </a:rPr>
              <a:t>una</a:t>
            </a:r>
            <a:r>
              <a:rPr lang="x-none" sz="1400" dirty="0" smtClean="0">
                <a:solidFill>
                  <a:prstClr val="black"/>
                </a:solidFill>
              </a:rPr>
              <a:t> nueva contribución (</a:t>
            </a:r>
            <a:r>
              <a:rPr lang="x-none" sz="1400" u="sng" dirty="0" smtClean="0">
                <a:solidFill>
                  <a:prstClr val="black"/>
                </a:solidFill>
              </a:rPr>
              <a:t>idea clave</a:t>
            </a:r>
            <a:r>
              <a:rPr lang="x-none" sz="1400" dirty="0" smtClean="0">
                <a:solidFill>
                  <a:prstClr val="black"/>
                </a:solidFill>
              </a:rPr>
              <a:t>) sobre la </a:t>
            </a:r>
            <a:r>
              <a:rPr lang="x-none" sz="1400" u="sng" dirty="0" smtClean="0">
                <a:solidFill>
                  <a:prstClr val="black"/>
                </a:solidFill>
              </a:rPr>
              <a:t>idea principal</a:t>
            </a:r>
            <a:r>
              <a:rPr lang="x-none" sz="1400" dirty="0" smtClean="0">
                <a:solidFill>
                  <a:prstClr val="black"/>
                </a:solidFill>
              </a:rPr>
              <a:t>.</a:t>
            </a:r>
          </a:p>
          <a:p>
            <a:endParaRPr lang="x-none" sz="1400" dirty="0" smtClean="0">
              <a:solidFill>
                <a:prstClr val="black"/>
              </a:solidFill>
            </a:endParaRPr>
          </a:p>
          <a:p>
            <a:r>
              <a:rPr lang="x-none" sz="1400" dirty="0" smtClean="0">
                <a:solidFill>
                  <a:prstClr val="black"/>
                </a:solidFill>
              </a:rPr>
              <a:t>_____________________________________________________________________________</a:t>
            </a:r>
          </a:p>
          <a:p>
            <a:endParaRPr lang="x-none" sz="1400" dirty="0" smtClean="0">
              <a:solidFill>
                <a:prstClr val="black"/>
              </a:solidFill>
            </a:endParaRPr>
          </a:p>
          <a:p>
            <a:r>
              <a:rPr lang="x-none" sz="1400" dirty="0" smtClean="0">
                <a:solidFill>
                  <a:prstClr val="black"/>
                </a:solidFill>
              </a:rPr>
              <a:t>_____________________________________________________________________________</a:t>
            </a:r>
          </a:p>
          <a:p>
            <a:endParaRPr lang="x-none" sz="1400" b="1" u="sng" dirty="0" smtClean="0">
              <a:solidFill>
                <a:prstClr val="black"/>
              </a:solidFill>
            </a:endParaRPr>
          </a:p>
          <a:p>
            <a:r>
              <a:rPr lang="x-none" sz="1400" b="1" u="sng" dirty="0" smtClean="0">
                <a:solidFill>
                  <a:prstClr val="black"/>
                </a:solidFill>
              </a:rPr>
              <a:t>Detalles clave y ejemplos</a:t>
            </a:r>
          </a:p>
          <a:p>
            <a:endParaRPr lang="x-none" sz="1400" b="1" u="sng" dirty="0" smtClean="0">
              <a:solidFill>
                <a:prstClr val="black"/>
              </a:solidFill>
            </a:endParaRPr>
          </a:p>
          <a:p>
            <a:r>
              <a:rPr lang="x-none" sz="1400" dirty="0" smtClean="0">
                <a:solidFill>
                  <a:prstClr val="black"/>
                </a:solidFill>
              </a:rPr>
              <a:t>¿Qué </a:t>
            </a:r>
            <a:r>
              <a:rPr lang="x-none" sz="1400" u="sng" dirty="0" smtClean="0">
                <a:solidFill>
                  <a:prstClr val="black"/>
                </a:solidFill>
              </a:rPr>
              <a:t>detalles clave </a:t>
            </a:r>
            <a:r>
              <a:rPr lang="x-none" sz="1400" dirty="0" smtClean="0">
                <a:solidFill>
                  <a:prstClr val="black"/>
                </a:solidFill>
              </a:rPr>
              <a:t>o</a:t>
            </a:r>
            <a:r>
              <a:rPr lang="x-none" sz="1400" u="sng" dirty="0" smtClean="0">
                <a:solidFill>
                  <a:prstClr val="black"/>
                </a:solidFill>
              </a:rPr>
              <a:t> ejemplos</a:t>
            </a:r>
            <a:r>
              <a:rPr lang="x-none" sz="1400" dirty="0" smtClean="0">
                <a:solidFill>
                  <a:prstClr val="black"/>
                </a:solidFill>
              </a:rPr>
              <a:t> de la sección o párrafo explican </a:t>
            </a:r>
            <a:r>
              <a:rPr lang="x-none" sz="1400" dirty="0" err="1" smtClean="0">
                <a:solidFill>
                  <a:prstClr val="black"/>
                </a:solidFill>
              </a:rPr>
              <a:t>mácerca</a:t>
            </a:r>
            <a:r>
              <a:rPr lang="x-none" sz="1400" dirty="0" smtClean="0">
                <a:solidFill>
                  <a:prstClr val="black"/>
                </a:solidFill>
              </a:rPr>
              <a:t> de la nueva </a:t>
            </a:r>
            <a:r>
              <a:rPr lang="x-none" sz="1400" u="sng" dirty="0" smtClean="0">
                <a:solidFill>
                  <a:prstClr val="black"/>
                </a:solidFill>
              </a:rPr>
              <a:t>contribución (idea clave)</a:t>
            </a:r>
            <a:r>
              <a:rPr lang="x-none" sz="1400" dirty="0" smtClean="0">
                <a:solidFill>
                  <a:prstClr val="black"/>
                </a:solidFill>
              </a:rPr>
              <a:t>? </a:t>
            </a:r>
          </a:p>
          <a:p>
            <a:endParaRPr lang="x-none" sz="1400" dirty="0" smtClean="0">
              <a:solidFill>
                <a:prstClr val="black"/>
              </a:solidFill>
            </a:endParaRPr>
          </a:p>
          <a:p>
            <a:pPr marL="175914" indent="-175914">
              <a:buFont typeface="Arial" panose="020B0604020202020204" pitchFamily="34" charset="0"/>
              <a:buChar char="•"/>
            </a:pPr>
            <a:r>
              <a:rPr lang="x-none" sz="1400" dirty="0" smtClean="0">
                <a:solidFill>
                  <a:prstClr val="black"/>
                </a:solidFill>
              </a:rPr>
              <a:t>Detalle clave o ejemplo ________________________________________________________________________</a:t>
            </a:r>
          </a:p>
          <a:p>
            <a:pPr marL="175914" indent="-175914">
              <a:buFont typeface="Arial" panose="020B0604020202020204" pitchFamily="34" charset="0"/>
              <a:buChar char="•"/>
            </a:pPr>
            <a:endParaRPr lang="x-none" sz="1400" dirty="0" smtClean="0">
              <a:solidFill>
                <a:prstClr val="black"/>
              </a:solidFill>
            </a:endParaRPr>
          </a:p>
          <a:p>
            <a:pPr marL="175914" indent="-175914"/>
            <a:r>
              <a:rPr lang="x-none" sz="1400" dirty="0" smtClean="0">
                <a:solidFill>
                  <a:prstClr val="black"/>
                </a:solidFill>
              </a:rPr>
              <a:t>      ________________________________________________________________________</a:t>
            </a:r>
          </a:p>
          <a:p>
            <a:pPr marL="175914" indent="-175914"/>
            <a:endParaRPr lang="x-none" sz="1400" dirty="0" smtClean="0">
              <a:solidFill>
                <a:prstClr val="black"/>
              </a:solidFill>
            </a:endParaRPr>
          </a:p>
          <a:p>
            <a:pPr marL="175914" indent="-175914">
              <a:buFont typeface="Arial" panose="020B0604020202020204" pitchFamily="34" charset="0"/>
              <a:buChar char="•"/>
            </a:pPr>
            <a:r>
              <a:rPr lang="x-none" sz="1400" dirty="0" smtClean="0">
                <a:solidFill>
                  <a:prstClr val="black"/>
                </a:solidFill>
              </a:rPr>
              <a:t>Detalle clave o ejemplo _________________________________________________________________________</a:t>
            </a:r>
          </a:p>
          <a:p>
            <a:pPr marL="175914" indent="-175914"/>
            <a:endParaRPr lang="x-none" sz="1400" dirty="0" smtClean="0">
              <a:solidFill>
                <a:prstClr val="black"/>
              </a:solidFill>
            </a:endParaRPr>
          </a:p>
          <a:p>
            <a:pPr marL="175914" indent="-175914"/>
            <a:r>
              <a:rPr lang="x-none" sz="1400" dirty="0" smtClean="0">
                <a:solidFill>
                  <a:prstClr val="black"/>
                </a:solidFill>
              </a:rPr>
              <a:t>      _________________________________________________________________________</a:t>
            </a:r>
          </a:p>
          <a:p>
            <a:endParaRPr lang="x-none" sz="1400" b="1" u="sng" dirty="0" smtClean="0">
              <a:solidFill>
                <a:prstClr val="black"/>
              </a:solidFill>
            </a:endParaRPr>
          </a:p>
          <a:p>
            <a:r>
              <a:rPr lang="x-none" sz="1400" b="1" u="sng" dirty="0" smtClean="0">
                <a:solidFill>
                  <a:prstClr val="black"/>
                </a:solidFill>
              </a:rPr>
              <a:t>Una y otra vez</a:t>
            </a:r>
          </a:p>
          <a:p>
            <a:r>
              <a:rPr lang="x-none" sz="1400" dirty="0" smtClean="0">
                <a:solidFill>
                  <a:prstClr val="black"/>
                </a:solidFill>
              </a:rPr>
              <a:t>¿Qué palabras, frases o ideas el autor utiliza una y otra vez? Escríbelas aquí. Piensa por qué el autor las utiliza una y otra vez.</a:t>
            </a:r>
          </a:p>
          <a:p>
            <a:endParaRPr lang="x-none" sz="1400" dirty="0" smtClean="0">
              <a:solidFill>
                <a:prstClr val="black"/>
              </a:solidFill>
            </a:endParaRPr>
          </a:p>
          <a:p>
            <a:endParaRPr lang="x-none" sz="1400" dirty="0" smtClean="0">
              <a:solidFill>
                <a:prstClr val="black"/>
              </a:solidFill>
            </a:endParaRPr>
          </a:p>
          <a:p>
            <a:endParaRPr lang="x-none" sz="1400" dirty="0" smtClean="0">
              <a:solidFill>
                <a:prstClr val="black"/>
              </a:solidFill>
            </a:endParaRPr>
          </a:p>
          <a:p>
            <a:endParaRPr lang="x-none" sz="1400" dirty="0" smtClean="0">
              <a:solidFill>
                <a:prstClr val="black"/>
              </a:solidFill>
            </a:endParaRPr>
          </a:p>
          <a:p>
            <a:endParaRPr lang="x-none" sz="1400" b="1" u="sng" dirty="0" smtClean="0">
              <a:solidFill>
                <a:prstClr val="black"/>
              </a:solidFill>
            </a:endParaRPr>
          </a:p>
          <a:p>
            <a:endParaRPr lang="x-none" sz="1400" b="1" u="sng" dirty="0" smtClean="0">
              <a:solidFill>
                <a:prstClr val="black"/>
              </a:solidFill>
            </a:endParaRPr>
          </a:p>
          <a:p>
            <a:endParaRPr lang="x-none" sz="1400" b="1" u="sng" dirty="0" smtClean="0">
              <a:solidFill>
                <a:prstClr val="black"/>
              </a:solidFill>
            </a:endParaRPr>
          </a:p>
          <a:p>
            <a:endParaRPr lang="x-none" sz="1400" b="1" u="sng" dirty="0" smtClean="0">
              <a:solidFill>
                <a:prstClr val="black"/>
              </a:solidFill>
            </a:endParaRPr>
          </a:p>
          <a:p>
            <a:endParaRPr lang="x-none" sz="1400" b="1" u="sng" dirty="0" smtClean="0">
              <a:solidFill>
                <a:prstClr val="black"/>
              </a:solidFill>
            </a:endParaRPr>
          </a:p>
          <a:p>
            <a:r>
              <a:rPr lang="x-none" sz="1400" dirty="0" smtClean="0">
                <a:solidFill>
                  <a:prstClr val="black"/>
                </a:solidFill>
              </a:rPr>
              <a:t>Escribe </a:t>
            </a:r>
            <a:r>
              <a:rPr lang="x-none" sz="1400" b="1" u="sng" dirty="0" smtClean="0">
                <a:solidFill>
                  <a:prstClr val="black"/>
                </a:solidFill>
              </a:rPr>
              <a:t>una oración de conclusión </a:t>
            </a:r>
            <a:r>
              <a:rPr lang="x-none" sz="1400" dirty="0" smtClean="0">
                <a:solidFill>
                  <a:prstClr val="black"/>
                </a:solidFill>
              </a:rPr>
              <a:t>que diga más acerca de la nueva </a:t>
            </a:r>
            <a:r>
              <a:rPr lang="x-none" sz="1400" u="sng" dirty="0" err="1" smtClean="0">
                <a:solidFill>
                  <a:prstClr val="black"/>
                </a:solidFill>
              </a:rPr>
              <a:t>contribucuión</a:t>
            </a:r>
            <a:r>
              <a:rPr lang="x-none" sz="1400" u="sng" dirty="0" smtClean="0">
                <a:solidFill>
                  <a:prstClr val="black"/>
                </a:solidFill>
              </a:rPr>
              <a:t> (idea clave</a:t>
            </a:r>
            <a:r>
              <a:rPr lang="x-none" sz="1400" dirty="0" smtClean="0">
                <a:solidFill>
                  <a:prstClr val="black"/>
                </a:solidFill>
              </a:rPr>
              <a:t>.  Utiliza en tu resumen algunas de las palabras o ideas de ‘</a:t>
            </a:r>
            <a:r>
              <a:rPr lang="x-none" sz="1400" i="1" u="sng" dirty="0" smtClean="0">
                <a:solidFill>
                  <a:prstClr val="black"/>
                </a:solidFill>
              </a:rPr>
              <a:t>una y otra vez</a:t>
            </a:r>
            <a:r>
              <a:rPr lang="x-none" sz="1400" dirty="0" smtClean="0">
                <a:solidFill>
                  <a:prstClr val="black"/>
                </a:solidFill>
              </a:rPr>
              <a:t>’.</a:t>
            </a:r>
          </a:p>
          <a:p>
            <a:r>
              <a:rPr lang="x-none" sz="1400" dirty="0" smtClean="0">
                <a:solidFill>
                  <a:prstClr val="black"/>
                </a:solidFill>
              </a:rPr>
              <a:t>____________________________________________________________________________</a:t>
            </a:r>
            <a:endParaRPr lang="x-none" sz="1400" dirty="0">
              <a:solidFill>
                <a:prstClr val="black"/>
              </a:solidFill>
            </a:endParaRPr>
          </a:p>
        </p:txBody>
      </p:sp>
      <p:sp>
        <p:nvSpPr>
          <p:cNvPr id="6" name="TextBox 5"/>
          <p:cNvSpPr txBox="1"/>
          <p:nvPr/>
        </p:nvSpPr>
        <p:spPr>
          <a:xfrm>
            <a:off x="627325" y="7108150"/>
            <a:ext cx="6217920" cy="1641760"/>
          </a:xfrm>
          <a:prstGeom prst="rect">
            <a:avLst/>
          </a:prstGeom>
          <a:noFill/>
          <a:ln>
            <a:solidFill>
              <a:schemeClr val="accent1"/>
            </a:solidFill>
          </a:ln>
        </p:spPr>
        <p:txBody>
          <a:bodyPr wrap="square" lIns="101869" tIns="50935" rIns="101869" bIns="50935" rtlCol="0">
            <a:spAutoFit/>
          </a:bodyPr>
          <a:lstStyle/>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p:txBody>
      </p:sp>
      <p:sp>
        <p:nvSpPr>
          <p:cNvPr id="10" name="Rectangle 9"/>
          <p:cNvSpPr/>
          <p:nvPr/>
        </p:nvSpPr>
        <p:spPr>
          <a:xfrm>
            <a:off x="4419600" y="1360574"/>
            <a:ext cx="3087128" cy="235689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x-none" sz="1050" b="1" dirty="0">
                <a:solidFill>
                  <a:prstClr val="black"/>
                </a:solidFill>
              </a:rPr>
              <a:t>Instruya a los estudiantes a volver a leer un párrafo o </a:t>
            </a:r>
            <a:r>
              <a:rPr lang="x-none" sz="1050" b="1" dirty="0" smtClean="0">
                <a:solidFill>
                  <a:prstClr val="black"/>
                </a:solidFill>
              </a:rPr>
              <a:t>sección </a:t>
            </a:r>
            <a:r>
              <a:rPr lang="x-none" sz="1050" b="1" dirty="0">
                <a:solidFill>
                  <a:prstClr val="black"/>
                </a:solidFill>
              </a:rPr>
              <a:t>del texto que </a:t>
            </a:r>
            <a:r>
              <a:rPr lang="x-none" sz="1050" b="1" dirty="0" smtClean="0">
                <a:solidFill>
                  <a:prstClr val="black"/>
                </a:solidFill>
              </a:rPr>
              <a:t>tenga una sólida </a:t>
            </a:r>
            <a:r>
              <a:rPr lang="x-none" sz="1050" b="1" u="sng" dirty="0">
                <a:solidFill>
                  <a:srgbClr val="C00000"/>
                </a:solidFill>
                <a:effectLst>
                  <a:outerShdw blurRad="38100" dist="38100" dir="2700000" algn="tl">
                    <a:srgbClr val="000000">
                      <a:alpha val="43137"/>
                    </a:srgbClr>
                  </a:outerShdw>
                </a:effectLst>
              </a:rPr>
              <a:t>contribución del texto </a:t>
            </a:r>
            <a:r>
              <a:rPr lang="x-none" sz="1050" b="1" dirty="0" smtClean="0">
                <a:solidFill>
                  <a:prstClr val="black"/>
                </a:solidFill>
              </a:rPr>
              <a:t>para apoyar una </a:t>
            </a:r>
            <a:r>
              <a:rPr lang="x-none" sz="1050" b="1" u="sng" dirty="0">
                <a:solidFill>
                  <a:srgbClr val="C00000"/>
                </a:solidFill>
                <a:effectLst>
                  <a:outerShdw blurRad="38100" dist="38100" dir="2700000" algn="tl">
                    <a:srgbClr val="000000">
                      <a:alpha val="43137"/>
                    </a:srgbClr>
                  </a:outerShdw>
                </a:effectLst>
              </a:rPr>
              <a:t>idea clave</a:t>
            </a:r>
            <a:r>
              <a:rPr lang="x-none" sz="1050" b="1" dirty="0" smtClean="0">
                <a:solidFill>
                  <a:prstClr val="black"/>
                </a:solidFill>
              </a:rPr>
              <a:t>.</a:t>
            </a:r>
            <a:endParaRPr lang="en-US" sz="1050" b="1" dirty="0">
              <a:solidFill>
                <a:prstClr val="black"/>
              </a:solidFill>
            </a:endParaRPr>
          </a:p>
          <a:p>
            <a:endParaRPr lang="en-US" sz="1050" b="1" dirty="0">
              <a:solidFill>
                <a:prstClr val="black"/>
              </a:solidFill>
            </a:endParaRPr>
          </a:p>
          <a:p>
            <a:r>
              <a:rPr lang="x-none" sz="1050" b="1" dirty="0">
                <a:solidFill>
                  <a:prstClr val="black"/>
                </a:solidFill>
              </a:rPr>
              <a:t>Pregunte: − ¿Esta </a:t>
            </a:r>
            <a:r>
              <a:rPr lang="x-none" sz="1050" b="1" dirty="0" smtClean="0">
                <a:solidFill>
                  <a:prstClr val="black"/>
                </a:solidFill>
              </a:rPr>
              <a:t>sección </a:t>
            </a:r>
            <a:r>
              <a:rPr lang="x-none" sz="1050" b="1" dirty="0">
                <a:solidFill>
                  <a:prstClr val="black"/>
                </a:solidFill>
              </a:rPr>
              <a:t>o </a:t>
            </a:r>
            <a:r>
              <a:rPr lang="x-none" sz="1050" b="1" dirty="0" smtClean="0">
                <a:solidFill>
                  <a:prstClr val="black"/>
                </a:solidFill>
              </a:rPr>
              <a:t>párrafo que escogiste tiene una sólida/fuerte declaración sobre la </a:t>
            </a:r>
            <a:r>
              <a:rPr lang="en-US" sz="1050" b="1" u="sng" dirty="0" smtClean="0">
                <a:solidFill>
                  <a:srgbClr val="C00000"/>
                </a:solidFill>
                <a:effectLst>
                  <a:outerShdw blurRad="38100" dist="38100" dir="2700000" algn="tl">
                    <a:srgbClr val="000000">
                      <a:alpha val="43137"/>
                    </a:srgbClr>
                  </a:outerShdw>
                </a:effectLst>
              </a:rPr>
              <a:t>idea principal</a:t>
            </a:r>
            <a:r>
              <a:rPr lang="en-US" sz="1050" b="1" dirty="0" smtClean="0">
                <a:solidFill>
                  <a:prstClr val="black"/>
                </a:solidFill>
              </a:rPr>
              <a:t>?</a:t>
            </a:r>
            <a:endParaRPr lang="en-US" sz="1050" b="1" dirty="0">
              <a:solidFill>
                <a:prstClr val="black"/>
              </a:solidFill>
            </a:endParaRPr>
          </a:p>
          <a:p>
            <a:endParaRPr lang="en-US" sz="1050" b="1" dirty="0">
              <a:solidFill>
                <a:prstClr val="black"/>
              </a:solidFill>
            </a:endParaRPr>
          </a:p>
          <a:p>
            <a:r>
              <a:rPr lang="x-none" sz="1050" b="1" dirty="0">
                <a:solidFill>
                  <a:prstClr val="black"/>
                </a:solidFill>
              </a:rPr>
              <a:t>Esto es una </a:t>
            </a:r>
            <a:r>
              <a:rPr lang="x-none" sz="1050" b="1" u="sng" dirty="0">
                <a:solidFill>
                  <a:srgbClr val="C00000"/>
                </a:solidFill>
                <a:effectLst>
                  <a:outerShdw blurRad="38100" dist="38100" dir="2700000" algn="tl">
                    <a:srgbClr val="000000">
                      <a:alpha val="43137"/>
                    </a:srgbClr>
                  </a:outerShdw>
                </a:effectLst>
              </a:rPr>
              <a:t>contribución</a:t>
            </a:r>
            <a:r>
              <a:rPr lang="x-none" sz="1050" b="1" dirty="0" smtClean="0">
                <a:solidFill>
                  <a:prstClr val="black"/>
                </a:solidFill>
              </a:rPr>
              <a:t> dentro de una </a:t>
            </a:r>
            <a:r>
              <a:rPr lang="x-none" sz="1050" b="1" u="sng" dirty="0" smtClean="0">
                <a:solidFill>
                  <a:srgbClr val="C00000"/>
                </a:solidFill>
                <a:effectLst>
                  <a:outerShdw blurRad="38100" dist="38100" dir="2700000" algn="tl">
                    <a:srgbClr val="000000">
                      <a:alpha val="43137"/>
                    </a:srgbClr>
                  </a:outerShdw>
                </a:effectLst>
              </a:rPr>
              <a:t>idea </a:t>
            </a:r>
            <a:r>
              <a:rPr lang="x-none" sz="1050" b="1" u="sng" dirty="0">
                <a:solidFill>
                  <a:srgbClr val="C00000"/>
                </a:solidFill>
                <a:effectLst>
                  <a:outerShdw blurRad="38100" dist="38100" dir="2700000" algn="tl">
                    <a:srgbClr val="000000">
                      <a:alpha val="43137"/>
                    </a:srgbClr>
                  </a:outerShdw>
                </a:effectLst>
              </a:rPr>
              <a:t>clave</a:t>
            </a:r>
            <a:r>
              <a:rPr lang="x-none" sz="1050" b="1" dirty="0">
                <a:solidFill>
                  <a:srgbClr val="C00000"/>
                </a:solidFill>
                <a:effectLst>
                  <a:outerShdw blurRad="38100" dist="38100" dir="2700000" algn="tl">
                    <a:srgbClr val="000000">
                      <a:alpha val="43137"/>
                    </a:srgbClr>
                  </a:outerShdw>
                </a:effectLst>
              </a:rPr>
              <a:t> </a:t>
            </a:r>
            <a:r>
              <a:rPr lang="x-none" sz="1050" b="1" dirty="0">
                <a:solidFill>
                  <a:prstClr val="black"/>
                </a:solidFill>
              </a:rPr>
              <a:t>sobre la </a:t>
            </a:r>
            <a:r>
              <a:rPr lang="x-none" sz="1050" b="1" u="sng" dirty="0">
                <a:solidFill>
                  <a:srgbClr val="C00000"/>
                </a:solidFill>
                <a:effectLst>
                  <a:outerShdw blurRad="38100" dist="38100" dir="2700000" algn="tl">
                    <a:srgbClr val="000000">
                      <a:alpha val="43137"/>
                    </a:srgbClr>
                  </a:outerShdw>
                </a:effectLst>
              </a:rPr>
              <a:t>idea principal</a:t>
            </a:r>
            <a:r>
              <a:rPr lang="x-none" sz="1050" b="1" dirty="0">
                <a:solidFill>
                  <a:srgbClr val="C00000"/>
                </a:solidFill>
                <a:effectLst>
                  <a:outerShdw blurRad="38100" dist="38100" dir="2700000" algn="tl">
                    <a:srgbClr val="000000">
                      <a:alpha val="43137"/>
                    </a:srgbClr>
                  </a:outerShdw>
                </a:effectLst>
              </a:rPr>
              <a:t> </a:t>
            </a:r>
            <a:r>
              <a:rPr lang="x-none" sz="1050" b="1" dirty="0">
                <a:solidFill>
                  <a:prstClr val="black"/>
                </a:solidFill>
              </a:rPr>
              <a:t>(</a:t>
            </a:r>
            <a:r>
              <a:rPr lang="x-none" sz="1050" b="1" dirty="0" smtClean="0">
                <a:solidFill>
                  <a:prstClr val="black"/>
                </a:solidFill>
              </a:rPr>
              <a:t>asegúrese de que </a:t>
            </a:r>
            <a:r>
              <a:rPr lang="x-none" sz="1050" b="1" dirty="0">
                <a:solidFill>
                  <a:prstClr val="black"/>
                </a:solidFill>
              </a:rPr>
              <a:t>los estudiantes </a:t>
            </a:r>
            <a:r>
              <a:rPr lang="x-none" sz="1050" b="1" dirty="0" smtClean="0">
                <a:solidFill>
                  <a:prstClr val="black"/>
                </a:solidFill>
              </a:rPr>
              <a:t>puedan identificar el </a:t>
            </a:r>
            <a:r>
              <a:rPr lang="x-none" sz="1050" b="1" u="sng" dirty="0">
                <a:solidFill>
                  <a:srgbClr val="C00000"/>
                </a:solidFill>
                <a:effectLst>
                  <a:outerShdw blurRad="38100" dist="38100" dir="2700000" algn="tl">
                    <a:srgbClr val="000000">
                      <a:alpha val="43137"/>
                    </a:srgbClr>
                  </a:outerShdw>
                </a:effectLst>
              </a:rPr>
              <a:t>tema </a:t>
            </a:r>
            <a:r>
              <a:rPr lang="x-none" sz="1050" b="1" u="sng" dirty="0" smtClean="0">
                <a:solidFill>
                  <a:srgbClr val="C00000"/>
                </a:solidFill>
                <a:effectLst>
                  <a:outerShdw blurRad="38100" dist="38100" dir="2700000" algn="tl">
                    <a:srgbClr val="000000">
                      <a:alpha val="43137"/>
                    </a:srgbClr>
                  </a:outerShdw>
                </a:effectLst>
              </a:rPr>
              <a:t>principal</a:t>
            </a:r>
            <a:r>
              <a:rPr lang="x-none" sz="1050" b="1" dirty="0">
                <a:solidFill>
                  <a:prstClr val="black"/>
                </a:solidFill>
              </a:rPr>
              <a:t>).</a:t>
            </a:r>
          </a:p>
          <a:p>
            <a:endParaRPr lang="en-US" sz="1050" b="1" dirty="0">
              <a:solidFill>
                <a:prstClr val="black"/>
              </a:solidFill>
            </a:endParaRPr>
          </a:p>
          <a:p>
            <a:r>
              <a:rPr lang="x-none" sz="1050" b="1" dirty="0">
                <a:solidFill>
                  <a:prstClr val="black"/>
                </a:solidFill>
              </a:rPr>
              <a:t>Pida a los estudiantes que escriban </a:t>
            </a:r>
            <a:r>
              <a:rPr lang="x-none" sz="1050" b="1" u="sng" dirty="0">
                <a:solidFill>
                  <a:srgbClr val="C00000"/>
                </a:solidFill>
                <a:effectLst>
                  <a:outerShdw blurRad="38100" dist="38100" dir="2700000" algn="tl">
                    <a:srgbClr val="000000">
                      <a:alpha val="43137"/>
                    </a:srgbClr>
                  </a:outerShdw>
                </a:effectLst>
              </a:rPr>
              <a:t>UNA</a:t>
            </a:r>
            <a:r>
              <a:rPr lang="x-none" sz="1050" b="1" dirty="0">
                <a:solidFill>
                  <a:prstClr val="black"/>
                </a:solidFill>
                <a:effectLst>
                  <a:outerShdw blurRad="38100" dist="38100" dir="2700000" algn="tl">
                    <a:srgbClr val="000000">
                      <a:alpha val="43137"/>
                    </a:srgbClr>
                  </a:outerShdw>
                </a:effectLst>
              </a:rPr>
              <a:t> </a:t>
            </a:r>
            <a:r>
              <a:rPr lang="x-none" sz="1050" b="1" dirty="0">
                <a:solidFill>
                  <a:prstClr val="black"/>
                </a:solidFill>
              </a:rPr>
              <a:t>oración breve sobre la nueva</a:t>
            </a:r>
            <a:r>
              <a:rPr lang="x-none" sz="1050" b="1" dirty="0">
                <a:solidFill>
                  <a:prstClr val="black"/>
                </a:solidFill>
                <a:effectLst>
                  <a:outerShdw blurRad="38100" dist="38100" dir="2700000" algn="tl">
                    <a:srgbClr val="000000">
                      <a:alpha val="43137"/>
                    </a:srgbClr>
                  </a:outerShdw>
                </a:effectLst>
              </a:rPr>
              <a:t> </a:t>
            </a:r>
            <a:r>
              <a:rPr lang="en-US" sz="1050" b="1" dirty="0">
                <a:solidFill>
                  <a:prstClr val="black"/>
                </a:solidFill>
              </a:rPr>
              <a:t> </a:t>
            </a:r>
            <a:r>
              <a:rPr lang="en-US" sz="1050" b="1" u="sng" dirty="0" err="1" smtClean="0">
                <a:solidFill>
                  <a:srgbClr val="C00000"/>
                </a:solidFill>
                <a:effectLst>
                  <a:outerShdw blurRad="38100" dist="38100" dir="2700000" algn="tl">
                    <a:srgbClr val="000000">
                      <a:alpha val="43137"/>
                    </a:srgbClr>
                  </a:outerShdw>
                </a:effectLst>
              </a:rPr>
              <a:t>contribución</a:t>
            </a:r>
            <a:r>
              <a:rPr lang="en-US" sz="1050" b="1" dirty="0" smtClean="0">
                <a:solidFill>
                  <a:prstClr val="black"/>
                </a:solidFill>
              </a:rPr>
              <a:t> (</a:t>
            </a:r>
            <a:r>
              <a:rPr lang="x-none" sz="1050" b="1" u="sng" dirty="0" smtClean="0">
                <a:solidFill>
                  <a:srgbClr val="C00000"/>
                </a:solidFill>
                <a:effectLst>
                  <a:outerShdw blurRad="38100" dist="38100" dir="2700000" algn="tl">
                    <a:srgbClr val="000000">
                      <a:alpha val="43137"/>
                    </a:srgbClr>
                  </a:outerShdw>
                </a:effectLst>
              </a:rPr>
              <a:t>idea clave</a:t>
            </a:r>
            <a:r>
              <a:rPr lang="x-none" sz="1050" b="1" dirty="0" smtClean="0">
                <a:solidFill>
                  <a:prstClr val="black"/>
                </a:solidFill>
                <a:effectLst>
                  <a:outerShdw blurRad="38100" dist="38100" dir="2700000" algn="tl">
                    <a:srgbClr val="000000">
                      <a:alpha val="43137"/>
                    </a:srgbClr>
                  </a:outerShdw>
                </a:effectLst>
              </a:rPr>
              <a:t>)</a:t>
            </a:r>
            <a:r>
              <a:rPr lang="x-none" sz="1050" b="1" dirty="0" smtClean="0">
                <a:solidFill>
                  <a:prstClr val="black"/>
                </a:solidFill>
              </a:rPr>
              <a:t>.</a:t>
            </a:r>
            <a:endParaRPr lang="en-US" sz="1050" b="1" dirty="0">
              <a:solidFill>
                <a:prstClr val="black"/>
              </a:solidFill>
            </a:endParaRPr>
          </a:p>
        </p:txBody>
      </p:sp>
      <p:sp>
        <p:nvSpPr>
          <p:cNvPr id="11" name="Rectangle 10"/>
          <p:cNvSpPr/>
          <p:nvPr/>
        </p:nvSpPr>
        <p:spPr>
          <a:xfrm>
            <a:off x="7120521" y="2342623"/>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1</a:t>
            </a:r>
            <a:endParaRPr lang="en-US" b="1" dirty="0">
              <a:solidFill>
                <a:prstClr val="white"/>
              </a:solidFill>
              <a:effectLst>
                <a:outerShdw blurRad="38100" dist="38100" dir="2700000" algn="tl">
                  <a:srgbClr val="000000">
                    <a:alpha val="43137"/>
                  </a:srgbClr>
                </a:outerShdw>
              </a:effectLst>
            </a:endParaRPr>
          </a:p>
        </p:txBody>
      </p:sp>
      <p:sp>
        <p:nvSpPr>
          <p:cNvPr id="12" name="TextBox 11"/>
          <p:cNvSpPr txBox="1"/>
          <p:nvPr/>
        </p:nvSpPr>
        <p:spPr>
          <a:xfrm>
            <a:off x="1364211" y="2224526"/>
            <a:ext cx="2936240" cy="1118527"/>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x-none" sz="1100" b="1" dirty="0" smtClean="0">
                <a:solidFill>
                  <a:prstClr val="black"/>
                </a:solidFill>
              </a:rPr>
              <a:t>En 4</a:t>
            </a:r>
            <a:r>
              <a:rPr lang="x-none" sz="1100" b="1" baseline="30000" dirty="0" smtClean="0">
                <a:solidFill>
                  <a:prstClr val="black"/>
                </a:solidFill>
              </a:rPr>
              <a:t>to</a:t>
            </a:r>
            <a:r>
              <a:rPr lang="x-none" sz="1100" b="1" dirty="0" smtClean="0">
                <a:solidFill>
                  <a:prstClr val="black"/>
                </a:solidFill>
              </a:rPr>
              <a:t> grado los CCSS se refieren a las ideas claves como </a:t>
            </a:r>
            <a:r>
              <a:rPr lang="x-none" sz="1100" b="1" u="sng" dirty="0" smtClean="0">
                <a:solidFill>
                  <a:prstClr val="black"/>
                </a:solidFill>
              </a:rPr>
              <a:t>contribuciones del texto</a:t>
            </a:r>
            <a:r>
              <a:rPr lang="x-none" sz="1100" b="1" dirty="0" smtClean="0">
                <a:solidFill>
                  <a:prstClr val="black"/>
                </a:solidFill>
              </a:rPr>
              <a:t> (un apoyo sólido y específico de una idea clave).Utilice ambos términos cuando discuta las ideas claves, ya que los estudiantes podrían necesitar  continua referencia.</a:t>
            </a:r>
            <a:endParaRPr lang="x-none" sz="1100" b="1" dirty="0">
              <a:solidFill>
                <a:prstClr val="black"/>
              </a:solidFill>
            </a:endParaRPr>
          </a:p>
        </p:txBody>
      </p:sp>
      <p:sp>
        <p:nvSpPr>
          <p:cNvPr id="13" name="Rectangle 12"/>
          <p:cNvSpPr/>
          <p:nvPr/>
        </p:nvSpPr>
        <p:spPr>
          <a:xfrm>
            <a:off x="3169625" y="3868997"/>
            <a:ext cx="4142717" cy="2195311"/>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x-none" sz="1050" b="1" dirty="0" smtClean="0">
                <a:solidFill>
                  <a:prstClr val="black"/>
                </a:solidFill>
              </a:rPr>
              <a:t>Pida a los estudiantes que busquen </a:t>
            </a:r>
            <a:r>
              <a:rPr lang="x-none" sz="1050" b="1" u="sng" dirty="0" smtClean="0">
                <a:solidFill>
                  <a:srgbClr val="C00000"/>
                </a:solidFill>
                <a:effectLst>
                  <a:outerShdw blurRad="38100" dist="38100" dir="2700000" rotWithShape="0">
                    <a:srgbClr val="000000">
                      <a:alpha val="43137"/>
                    </a:srgbClr>
                  </a:outerShdw>
                </a:effectLst>
              </a:rPr>
              <a:t>detalles clave</a:t>
            </a:r>
            <a:r>
              <a:rPr lang="x-none" sz="1050" b="1" dirty="0" smtClean="0">
                <a:solidFill>
                  <a:prstClr val="black"/>
                </a:solidFill>
              </a:rPr>
              <a:t>  y </a:t>
            </a:r>
            <a:r>
              <a:rPr lang="x-none" sz="1050" b="1" u="sng" dirty="0" smtClean="0">
                <a:solidFill>
                  <a:srgbClr val="C00000"/>
                </a:solidFill>
                <a:effectLst>
                  <a:outerShdw blurRad="38100" dist="38100" dir="2700000" rotWithShape="0">
                    <a:srgbClr val="000000">
                      <a:alpha val="43137"/>
                    </a:srgbClr>
                  </a:outerShdw>
                </a:effectLst>
              </a:rPr>
              <a:t>ejemplos </a:t>
            </a:r>
            <a:r>
              <a:rPr lang="x-none" sz="1050" b="1" dirty="0" smtClean="0">
                <a:solidFill>
                  <a:prstClr val="black"/>
                </a:solidFill>
              </a:rPr>
              <a:t>que  </a:t>
            </a:r>
            <a:r>
              <a:rPr lang="x-none" sz="1050" b="1" u="sng" dirty="0" smtClean="0">
                <a:solidFill>
                  <a:prstClr val="black"/>
                </a:solidFill>
              </a:rPr>
              <a:t>expliquen más</a:t>
            </a:r>
            <a:r>
              <a:rPr lang="x-none" sz="1050" b="1" dirty="0" smtClean="0">
                <a:solidFill>
                  <a:prstClr val="black"/>
                </a:solidFill>
              </a:rPr>
              <a:t> sobre la nueva </a:t>
            </a:r>
            <a:r>
              <a:rPr lang="x-none" sz="1050" b="1" u="sng" dirty="0" smtClean="0">
                <a:solidFill>
                  <a:prstClr val="black"/>
                </a:solidFill>
              </a:rPr>
              <a:t>contribución</a:t>
            </a:r>
            <a:r>
              <a:rPr lang="x-none" sz="1050" b="1" dirty="0" smtClean="0">
                <a:solidFill>
                  <a:prstClr val="black"/>
                </a:solidFill>
              </a:rPr>
              <a:t> sólida (</a:t>
            </a:r>
            <a:r>
              <a:rPr lang="x-none" sz="1050" b="1" u="sng" dirty="0" smtClean="0">
                <a:solidFill>
                  <a:srgbClr val="C00000"/>
                </a:solidFill>
                <a:effectLst>
                  <a:outerShdw blurRad="38100" dist="38100" dir="2700000" algn="tl">
                    <a:srgbClr val="000000">
                      <a:alpha val="43137"/>
                    </a:srgbClr>
                  </a:outerShdw>
                </a:effectLst>
              </a:rPr>
              <a:t>idea clave</a:t>
            </a:r>
            <a:r>
              <a:rPr lang="x-none" sz="1050" b="1" u="sng" dirty="0" smtClean="0">
                <a:solidFill>
                  <a:prstClr val="black"/>
                </a:solidFill>
                <a:effectLst>
                  <a:outerShdw blurRad="38100" dist="38100" dir="2700000" algn="tl">
                    <a:srgbClr val="000000">
                      <a:alpha val="43137"/>
                    </a:srgbClr>
                  </a:outerShdw>
                </a:effectLst>
              </a:rPr>
              <a:t>)</a:t>
            </a:r>
            <a:r>
              <a:rPr lang="x-none" sz="1050" b="1" dirty="0" smtClean="0">
                <a:solidFill>
                  <a:prstClr val="black"/>
                </a:solidFill>
              </a:rPr>
              <a:t>.</a:t>
            </a:r>
          </a:p>
          <a:p>
            <a:endParaRPr lang="x-none" sz="1050" b="1" dirty="0" smtClean="0">
              <a:solidFill>
                <a:prstClr val="black"/>
              </a:solidFill>
            </a:endParaRPr>
          </a:p>
          <a:p>
            <a:pPr defTabSz="966612">
              <a:defRPr sz="1800"/>
            </a:pPr>
            <a:r>
              <a:rPr lang="x-none" sz="1050" b="1" dirty="0" smtClean="0">
                <a:solidFill>
                  <a:prstClr val="black"/>
                </a:solidFill>
              </a:rPr>
              <a:t>Los</a:t>
            </a:r>
            <a:r>
              <a:rPr lang="x-none" sz="1050" b="1" dirty="0" smtClean="0">
                <a:solidFill>
                  <a:prstClr val="black"/>
                </a:solidFill>
                <a:effectLst>
                  <a:outerShdw blurRad="38100" dist="38100" dir="2700000" rotWithShape="0">
                    <a:srgbClr val="000000">
                      <a:alpha val="43137"/>
                    </a:srgbClr>
                  </a:outerShdw>
                </a:effectLst>
              </a:rPr>
              <a:t> </a:t>
            </a:r>
            <a:r>
              <a:rPr lang="x-none" sz="1050" b="1" u="sng" dirty="0" smtClean="0">
                <a:solidFill>
                  <a:srgbClr val="C00000"/>
                </a:solidFill>
                <a:effectLst>
                  <a:outerShdw blurRad="38100" dist="38100" dir="2700000" rotWithShape="0">
                    <a:srgbClr val="000000">
                      <a:alpha val="43137"/>
                    </a:srgbClr>
                  </a:outerShdw>
                </a:effectLst>
              </a:rPr>
              <a:t>detalles clave</a:t>
            </a:r>
            <a:r>
              <a:rPr lang="x-none" sz="1050" b="1" dirty="0" smtClean="0">
                <a:solidFill>
                  <a:srgbClr val="C00000"/>
                </a:solidFill>
                <a:effectLst>
                  <a:outerShdw blurRad="38100" dist="38100" dir="2700000" rotWithShape="0">
                    <a:srgbClr val="000000">
                      <a:alpha val="43137"/>
                    </a:srgbClr>
                  </a:outerShdw>
                </a:effectLst>
              </a:rPr>
              <a:t>  </a:t>
            </a:r>
            <a:r>
              <a:rPr lang="x-none" sz="1050" b="1" dirty="0" smtClean="0">
                <a:solidFill>
                  <a:prstClr val="black"/>
                </a:solidFill>
              </a:rPr>
              <a:t>son razones para apoyar una </a:t>
            </a:r>
            <a:r>
              <a:rPr lang="x-none" sz="1050" b="1" u="sng" dirty="0" smtClean="0">
                <a:solidFill>
                  <a:srgbClr val="C00000"/>
                </a:solidFill>
                <a:effectLst>
                  <a:outerShdw blurRad="38100" dist="38100" dir="2700000" rotWithShape="0">
                    <a:srgbClr val="000000">
                      <a:alpha val="43137"/>
                    </a:srgbClr>
                  </a:outerShdw>
                </a:effectLst>
              </a:rPr>
              <a:t>nueva contribución (idea clave).</a:t>
            </a:r>
            <a:r>
              <a:rPr lang="x-none" sz="1050" b="1" dirty="0" smtClean="0">
                <a:solidFill>
                  <a:srgbClr val="C00000"/>
                </a:solidFill>
                <a:effectLst>
                  <a:outerShdw blurRad="38100" dist="38100" dir="2700000" rotWithShape="0">
                    <a:srgbClr val="000000">
                      <a:alpha val="43137"/>
                    </a:srgbClr>
                  </a:outerShdw>
                </a:effectLst>
              </a:rPr>
              <a:t>  </a:t>
            </a:r>
            <a:r>
              <a:rPr lang="x-none" sz="1050" b="1" dirty="0" smtClean="0">
                <a:solidFill>
                  <a:prstClr val="black"/>
                </a:solidFill>
              </a:rPr>
              <a:t>Instruya a los estudiantes a escribir 2 detalles clave breves o ejemplos que apoyen la idea clave.  </a:t>
            </a:r>
          </a:p>
          <a:p>
            <a:endParaRPr lang="x-none" sz="1050" b="1" dirty="0" smtClean="0">
              <a:solidFill>
                <a:prstClr val="black"/>
              </a:solidFill>
            </a:endParaRPr>
          </a:p>
          <a:p>
            <a:pPr defTabSz="966612">
              <a:defRPr sz="1800"/>
            </a:pPr>
            <a:r>
              <a:rPr lang="x-none" sz="1050" b="1" dirty="0" smtClean="0">
                <a:solidFill>
                  <a:prstClr val="black"/>
                </a:solidFill>
              </a:rPr>
              <a:t> Ejemplo: si la  </a:t>
            </a:r>
            <a:r>
              <a:rPr lang="x-none" sz="1050" b="1" dirty="0" smtClean="0">
                <a:solidFill>
                  <a:prstClr val="black"/>
                </a:solidFill>
                <a:effectLst>
                  <a:outerShdw blurRad="38100" dist="38100" dir="2700000" rotWithShape="0">
                    <a:srgbClr val="000000">
                      <a:alpha val="43137"/>
                    </a:srgbClr>
                  </a:outerShdw>
                </a:effectLst>
              </a:rPr>
              <a:t>idea  principal </a:t>
            </a:r>
            <a:r>
              <a:rPr lang="x-none" sz="1050" b="1" dirty="0" smtClean="0">
                <a:solidFill>
                  <a:prstClr val="black"/>
                </a:solidFill>
              </a:rPr>
              <a:t>es sobre perros y …</a:t>
            </a:r>
          </a:p>
          <a:p>
            <a:pPr defTabSz="966612">
              <a:defRPr sz="1800"/>
            </a:pPr>
            <a:endParaRPr lang="x-none" sz="1050" b="1" dirty="0" smtClean="0">
              <a:solidFill>
                <a:prstClr val="black"/>
              </a:solidFill>
            </a:endParaRPr>
          </a:p>
          <a:p>
            <a:pPr defTabSz="966612">
              <a:defRPr sz="1800"/>
            </a:pPr>
            <a:r>
              <a:rPr lang="x-none" sz="1050" b="1" dirty="0" smtClean="0">
                <a:solidFill>
                  <a:prstClr val="black"/>
                </a:solidFill>
              </a:rPr>
              <a:t>“Al perro le gusta jugar,” es la </a:t>
            </a:r>
            <a:r>
              <a:rPr lang="x-none" sz="1050" b="1" dirty="0" smtClean="0">
                <a:solidFill>
                  <a:prstClr val="black"/>
                </a:solidFill>
                <a:effectLst>
                  <a:outerShdw blurRad="38100" dist="38100" dir="2700000" rotWithShape="0">
                    <a:srgbClr val="000000">
                      <a:alpha val="43137"/>
                    </a:srgbClr>
                  </a:outerShdw>
                </a:effectLst>
              </a:rPr>
              <a:t>nueva </a:t>
            </a:r>
            <a:r>
              <a:rPr lang="x-none" sz="1050" b="1" u="sng" dirty="0" smtClean="0">
                <a:solidFill>
                  <a:srgbClr val="C00000"/>
                </a:solidFill>
                <a:effectLst>
                  <a:outerShdw blurRad="38100" dist="38100" dir="2700000" rotWithShape="0">
                    <a:srgbClr val="000000">
                      <a:alpha val="43137"/>
                    </a:srgbClr>
                  </a:outerShdw>
                </a:effectLst>
              </a:rPr>
              <a:t>contribución </a:t>
            </a:r>
            <a:r>
              <a:rPr lang="x-none" sz="1050" b="1" u="sng" dirty="0" smtClean="0">
                <a:solidFill>
                  <a:prstClr val="black"/>
                </a:solidFill>
                <a:effectLst>
                  <a:outerShdw blurRad="38100" dist="38100" dir="2700000" rotWithShape="0">
                    <a:srgbClr val="000000">
                      <a:alpha val="43137"/>
                    </a:srgbClr>
                  </a:outerShdw>
                </a:effectLst>
              </a:rPr>
              <a:t>(</a:t>
            </a:r>
            <a:r>
              <a:rPr lang="x-none" sz="1050" b="1" u="sng" dirty="0" smtClean="0">
                <a:solidFill>
                  <a:srgbClr val="C00000"/>
                </a:solidFill>
                <a:effectLst>
                  <a:outerShdw blurRad="38100" dist="38100" dir="2700000" rotWithShape="0">
                    <a:srgbClr val="000000">
                      <a:alpha val="43137"/>
                    </a:srgbClr>
                  </a:outerShdw>
                </a:effectLst>
              </a:rPr>
              <a:t>idea clave</a:t>
            </a:r>
            <a:r>
              <a:rPr lang="x-none" sz="1050" b="1" dirty="0" smtClean="0">
                <a:solidFill>
                  <a:prstClr val="black"/>
                </a:solidFill>
              </a:rPr>
              <a:t>),</a:t>
            </a:r>
          </a:p>
          <a:p>
            <a:pPr defTabSz="966612">
              <a:defRPr sz="1800"/>
            </a:pPr>
            <a:r>
              <a:rPr lang="x-none" sz="1050" b="1" dirty="0" smtClean="0">
                <a:solidFill>
                  <a:prstClr val="black"/>
                </a:solidFill>
              </a:rPr>
              <a:t>Entonces, algunos </a:t>
            </a:r>
            <a:r>
              <a:rPr lang="x-none" sz="1050" b="1" u="sng" dirty="0" smtClean="0">
                <a:solidFill>
                  <a:srgbClr val="C00000"/>
                </a:solidFill>
                <a:effectLst>
                  <a:outerShdw blurRad="38100" dist="38100" dir="2700000" rotWithShape="0">
                    <a:srgbClr val="000000">
                      <a:alpha val="43137"/>
                    </a:srgbClr>
                  </a:outerShdw>
                </a:effectLst>
              </a:rPr>
              <a:t>detalles clave </a:t>
            </a:r>
            <a:r>
              <a:rPr lang="x-none" sz="1050" b="1" dirty="0" smtClean="0">
                <a:solidFill>
                  <a:prstClr val="black"/>
                </a:solidFill>
              </a:rPr>
              <a:t>podrían ser:  </a:t>
            </a:r>
          </a:p>
          <a:p>
            <a:pPr defTabSz="966612">
              <a:buSzPct val="100000"/>
              <a:buFont typeface="Arial"/>
              <a:buChar char="•"/>
              <a:defRPr sz="1800"/>
            </a:pPr>
            <a:r>
              <a:rPr lang="x-none" sz="1050" b="1" dirty="0" smtClean="0">
                <a:solidFill>
                  <a:prstClr val="black"/>
                </a:solidFill>
              </a:rPr>
              <a:t>al perro le gusta jugar a buscar cosas.</a:t>
            </a:r>
          </a:p>
          <a:p>
            <a:pPr defTabSz="966612">
              <a:buSzPct val="100000"/>
              <a:buFont typeface="Arial"/>
              <a:buChar char="•"/>
              <a:defRPr sz="1800"/>
            </a:pPr>
            <a:r>
              <a:rPr lang="x-none" sz="1050" b="1" dirty="0" smtClean="0">
                <a:solidFill>
                  <a:prstClr val="black"/>
                </a:solidFill>
              </a:rPr>
              <a:t>al perro le gusta jugar con la pelota.</a:t>
            </a:r>
            <a:endParaRPr lang="x-none" sz="1050" b="1" dirty="0">
              <a:solidFill>
                <a:prstClr val="black"/>
              </a:solidFill>
            </a:endParaRPr>
          </a:p>
        </p:txBody>
      </p:sp>
      <p:sp>
        <p:nvSpPr>
          <p:cNvPr id="14" name="Rectangle 13"/>
          <p:cNvSpPr/>
          <p:nvPr/>
        </p:nvSpPr>
        <p:spPr>
          <a:xfrm>
            <a:off x="6697100" y="4791466"/>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2</a:t>
            </a:r>
            <a:endParaRPr lang="en-US" b="1" dirty="0">
              <a:solidFill>
                <a:prstClr val="white"/>
              </a:solidFill>
              <a:effectLst>
                <a:outerShdw blurRad="38100" dist="38100" dir="2700000" algn="tl">
                  <a:srgbClr val="000000">
                    <a:alpha val="43137"/>
                  </a:srgbClr>
                </a:outerShdw>
              </a:effectLst>
            </a:endParaRPr>
          </a:p>
        </p:txBody>
      </p:sp>
      <p:sp>
        <p:nvSpPr>
          <p:cNvPr id="15" name="Rectangle 14"/>
          <p:cNvSpPr/>
          <p:nvPr/>
        </p:nvSpPr>
        <p:spPr>
          <a:xfrm>
            <a:off x="385356" y="6491712"/>
            <a:ext cx="2849880" cy="1618230"/>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pPr defTabSz="1018809"/>
            <a:r>
              <a:rPr lang="x-none" sz="1050" b="1" dirty="0">
                <a:solidFill>
                  <a:prstClr val="black"/>
                </a:solidFill>
              </a:rPr>
              <a:t>Pida a los estudiantes que relean el párrafo o </a:t>
            </a:r>
            <a:r>
              <a:rPr lang="x-none" sz="1050" b="1" dirty="0" smtClean="0">
                <a:solidFill>
                  <a:prstClr val="black"/>
                </a:solidFill>
              </a:rPr>
              <a:t>sección </a:t>
            </a:r>
            <a:r>
              <a:rPr lang="x-none" sz="1050" b="1" dirty="0">
                <a:solidFill>
                  <a:prstClr val="black"/>
                </a:solidFill>
              </a:rPr>
              <a:t>que escribieron, y que escriban en el recuadro las palabras e ideas que ellos ven </a:t>
            </a:r>
            <a:r>
              <a:rPr lang="x-none" sz="1050" b="1" u="sng" dirty="0">
                <a:solidFill>
                  <a:srgbClr val="C00000"/>
                </a:solidFill>
                <a:effectLst>
                  <a:outerShdw blurRad="38100" dist="38100" dir="2700000" algn="tl">
                    <a:srgbClr val="000000">
                      <a:alpha val="43137"/>
                    </a:srgbClr>
                  </a:outerShdw>
                </a:effectLst>
              </a:rPr>
              <a:t>Una y otra vez</a:t>
            </a:r>
            <a:r>
              <a:rPr lang="x-none" sz="1050" b="1" dirty="0">
                <a:solidFill>
                  <a:prstClr val="black"/>
                </a:solidFill>
              </a:rPr>
              <a:t>.</a:t>
            </a:r>
          </a:p>
          <a:p>
            <a:pPr defTabSz="1018809"/>
            <a:r>
              <a:rPr lang="x-none" sz="1050" b="1" dirty="0">
                <a:solidFill>
                  <a:prstClr val="black"/>
                </a:solidFill>
              </a:rPr>
              <a:t> </a:t>
            </a:r>
          </a:p>
          <a:p>
            <a:pPr defTabSz="1018809"/>
            <a:r>
              <a:rPr lang="x-none" sz="1050" b="1" dirty="0">
                <a:solidFill>
                  <a:prstClr val="black"/>
                </a:solidFill>
              </a:rPr>
              <a:t>Explique:  − </a:t>
            </a:r>
            <a:r>
              <a:rPr lang="x-none" sz="1050" b="1" i="1" dirty="0">
                <a:solidFill>
                  <a:prstClr val="black"/>
                </a:solidFill>
              </a:rPr>
              <a:t>Cuando los autores utilizan las mismas palabras, </a:t>
            </a:r>
            <a:r>
              <a:rPr lang="x-none" sz="1050" b="1" i="1" dirty="0" smtClean="0">
                <a:solidFill>
                  <a:prstClr val="black"/>
                </a:solidFill>
              </a:rPr>
              <a:t>frases </a:t>
            </a:r>
            <a:r>
              <a:rPr lang="x-none" sz="1050" b="1" i="1" dirty="0">
                <a:solidFill>
                  <a:prstClr val="black"/>
                </a:solidFill>
              </a:rPr>
              <a:t>o ideas </a:t>
            </a:r>
            <a:r>
              <a:rPr lang="x-none" sz="1050" b="1" i="1" u="sng" dirty="0">
                <a:solidFill>
                  <a:srgbClr val="C00000"/>
                </a:solidFill>
                <a:effectLst>
                  <a:outerShdw blurRad="38100" dist="38100" dir="2700000" algn="tl">
                    <a:srgbClr val="000000">
                      <a:alpha val="43137"/>
                    </a:srgbClr>
                  </a:outerShdw>
                </a:effectLst>
              </a:rPr>
              <a:t>Una y otra vez</a:t>
            </a:r>
            <a:r>
              <a:rPr lang="x-none" sz="1050" b="1" i="1" dirty="0">
                <a:solidFill>
                  <a:prstClr val="black"/>
                </a:solidFill>
                <a:effectLst>
                  <a:outerShdw blurRad="38100" dist="38100" dir="2700000" algn="tl">
                    <a:srgbClr val="000000">
                      <a:alpha val="43137"/>
                    </a:srgbClr>
                  </a:outerShdw>
                </a:effectLst>
              </a:rPr>
              <a:t>,</a:t>
            </a:r>
            <a:r>
              <a:rPr lang="x-none" sz="1050" b="1" i="1" u="sng" dirty="0">
                <a:solidFill>
                  <a:prstClr val="black"/>
                </a:solidFill>
                <a:effectLst>
                  <a:outerShdw blurRad="38100" dist="38100" dir="2700000" algn="tl">
                    <a:srgbClr val="000000">
                      <a:alpha val="43137"/>
                    </a:srgbClr>
                  </a:outerShdw>
                </a:effectLst>
              </a:rPr>
              <a:t> </a:t>
            </a:r>
            <a:r>
              <a:rPr lang="x-none" sz="1050" b="1" i="1" dirty="0" smtClean="0">
                <a:solidFill>
                  <a:prstClr val="black"/>
                </a:solidFill>
              </a:rPr>
              <a:t>pregúntense </a:t>
            </a:r>
            <a:r>
              <a:rPr lang="x-none" sz="1050" b="1" i="1" dirty="0">
                <a:solidFill>
                  <a:prstClr val="black"/>
                </a:solidFill>
              </a:rPr>
              <a:t>a ustedes mismos “</a:t>
            </a:r>
            <a:r>
              <a:rPr lang="x-none" sz="1050" b="1" i="1" u="sng" dirty="0">
                <a:solidFill>
                  <a:prstClr val="black"/>
                </a:solidFill>
              </a:rPr>
              <a:t>¿por qué?”</a:t>
            </a:r>
            <a:r>
              <a:rPr lang="x-none" sz="1050" b="1" i="1" dirty="0">
                <a:solidFill>
                  <a:prstClr val="black"/>
                </a:solidFill>
              </a:rPr>
              <a:t>.  Esto significa </a:t>
            </a:r>
            <a:r>
              <a:rPr lang="x-none" sz="1050" b="1" i="1" dirty="0" smtClean="0">
                <a:solidFill>
                  <a:prstClr val="black"/>
                </a:solidFill>
              </a:rPr>
              <a:t>que algo es importante</a:t>
            </a:r>
            <a:r>
              <a:rPr lang="x-none" sz="1100" b="1" i="1" dirty="0" smtClean="0">
                <a:solidFill>
                  <a:prstClr val="black"/>
                </a:solidFill>
              </a:rPr>
              <a:t>.</a:t>
            </a:r>
            <a:endParaRPr lang="en-US" sz="1400" b="1" dirty="0">
              <a:solidFill>
                <a:prstClr val="black"/>
              </a:solidFill>
            </a:endParaRPr>
          </a:p>
        </p:txBody>
      </p:sp>
      <p:sp>
        <p:nvSpPr>
          <p:cNvPr id="16" name="Rectangle 15"/>
          <p:cNvSpPr/>
          <p:nvPr/>
        </p:nvSpPr>
        <p:spPr>
          <a:xfrm>
            <a:off x="2797831" y="6165242"/>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3</a:t>
            </a:r>
            <a:endParaRPr lang="en-US" b="1" dirty="0">
              <a:solidFill>
                <a:prstClr val="white"/>
              </a:solidFill>
              <a:effectLst>
                <a:outerShdw blurRad="38100" dist="38100" dir="2700000" algn="tl">
                  <a:srgbClr val="000000">
                    <a:alpha val="43137"/>
                  </a:srgbClr>
                </a:outerShdw>
              </a:effectLst>
            </a:endParaRPr>
          </a:p>
        </p:txBody>
      </p:sp>
      <p:sp>
        <p:nvSpPr>
          <p:cNvPr id="19" name="Rectangle 18"/>
          <p:cNvSpPr/>
          <p:nvPr/>
        </p:nvSpPr>
        <p:spPr>
          <a:xfrm>
            <a:off x="3664647" y="6175404"/>
            <a:ext cx="3799840" cy="178750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x-none" sz="1000" b="1" dirty="0">
                <a:solidFill>
                  <a:prstClr val="black"/>
                </a:solidFill>
              </a:rPr>
              <a:t>Instruya a los estudiantes  a que </a:t>
            </a:r>
            <a:r>
              <a:rPr lang="x-none" sz="1000" b="1" dirty="0" smtClean="0">
                <a:solidFill>
                  <a:prstClr val="black"/>
                </a:solidFill>
              </a:rPr>
              <a:t>observen </a:t>
            </a:r>
            <a:r>
              <a:rPr lang="x-none" sz="1000" b="1" dirty="0">
                <a:solidFill>
                  <a:prstClr val="black"/>
                </a:solidFill>
              </a:rPr>
              <a:t>las palabras o ideas </a:t>
            </a:r>
            <a:r>
              <a:rPr lang="x-none" sz="1000" b="1" i="1" dirty="0">
                <a:solidFill>
                  <a:prstClr val="black"/>
                </a:solidFill>
              </a:rPr>
              <a:t>‘una y otra vez</a:t>
            </a:r>
            <a:r>
              <a:rPr lang="x-none" sz="1000" b="1" dirty="0">
                <a:solidFill>
                  <a:prstClr val="black"/>
                </a:solidFill>
              </a:rPr>
              <a:t>’, y pregunte: −¿Ven ustedes algunas palabras o ideas ‘una y otra vez’ en las oraciones de ideas clave o detalles clave que escribieron?  ¿Pueden estas palabras ayudarles a escribir </a:t>
            </a:r>
            <a:r>
              <a:rPr lang="x-none" sz="1000" b="1" u="sng" dirty="0">
                <a:solidFill>
                  <a:srgbClr val="C00000"/>
                </a:solidFill>
                <a:effectLst>
                  <a:outerShdw blurRad="38100" dist="38100" dir="2700000" algn="tl">
                    <a:srgbClr val="000000">
                      <a:alpha val="43137"/>
                    </a:srgbClr>
                  </a:outerShdw>
                </a:effectLst>
              </a:rPr>
              <a:t>una oración de conclusión</a:t>
            </a:r>
            <a:r>
              <a:rPr lang="x-none" sz="1000" b="1" dirty="0">
                <a:solidFill>
                  <a:prstClr val="black"/>
                </a:solidFill>
              </a:rPr>
              <a:t> que </a:t>
            </a:r>
            <a:r>
              <a:rPr lang="x-none" sz="1000" b="1" dirty="0" smtClean="0">
                <a:solidFill>
                  <a:prstClr val="black"/>
                </a:solidFill>
              </a:rPr>
              <a:t>resuma la contribución (idea clave) y los detalles clave?  </a:t>
            </a:r>
            <a:endParaRPr lang="x-none" sz="1000" b="1" dirty="0">
              <a:solidFill>
                <a:prstClr val="black"/>
              </a:solidFill>
            </a:endParaRPr>
          </a:p>
          <a:p>
            <a:endParaRPr lang="x-none" sz="1000" b="1" dirty="0">
              <a:solidFill>
                <a:prstClr val="black"/>
              </a:solidFill>
            </a:endParaRPr>
          </a:p>
          <a:p>
            <a:r>
              <a:rPr lang="x-none" sz="1000" b="1" dirty="0">
                <a:solidFill>
                  <a:prstClr val="black"/>
                </a:solidFill>
              </a:rPr>
              <a:t>Resumir es una parte importante de escribir conclusiones.  Es una estrategia </a:t>
            </a:r>
            <a:r>
              <a:rPr lang="x-none" sz="1000" b="1" u="sng" dirty="0">
                <a:solidFill>
                  <a:prstClr val="black"/>
                </a:solidFill>
              </a:rPr>
              <a:t>sumamente importante</a:t>
            </a:r>
            <a:r>
              <a:rPr lang="x-none" sz="1000" b="1" dirty="0">
                <a:solidFill>
                  <a:prstClr val="black"/>
                </a:solidFill>
              </a:rPr>
              <a:t> que los estudiantes deben aprender para poder utilizar las destrezas de investigación de manera efectiva. </a:t>
            </a:r>
          </a:p>
        </p:txBody>
      </p:sp>
      <p:sp>
        <p:nvSpPr>
          <p:cNvPr id="18" name="Rectangle 17"/>
          <p:cNvSpPr/>
          <p:nvPr/>
        </p:nvSpPr>
        <p:spPr>
          <a:xfrm>
            <a:off x="7059621" y="7574406"/>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4</a:t>
            </a:r>
            <a:endParaRPr lang="en-US" b="1" dirty="0">
              <a:solidFill>
                <a:prstClr val="white"/>
              </a:solidFill>
              <a:effectLst>
                <a:outerShdw blurRad="38100" dist="38100" dir="2700000" algn="tl">
                  <a:srgbClr val="000000">
                    <a:alpha val="43137"/>
                  </a:srgbClr>
                </a:outerShdw>
              </a:effectLst>
            </a:endParaRPr>
          </a:p>
        </p:txBody>
      </p:sp>
      <p:sp>
        <p:nvSpPr>
          <p:cNvPr id="21" name="Rectangle 20"/>
          <p:cNvSpPr/>
          <p:nvPr/>
        </p:nvSpPr>
        <p:spPr>
          <a:xfrm>
            <a:off x="2002214" y="8113000"/>
            <a:ext cx="5354320" cy="136431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pPr defTabSz="1018809"/>
            <a:r>
              <a:rPr lang="x-none" sz="750" b="1" u="sng" dirty="0">
                <a:solidFill>
                  <a:srgbClr val="002060"/>
                </a:solidFill>
              </a:rPr>
              <a:t>Diferenciación</a:t>
            </a:r>
            <a:r>
              <a:rPr lang="x-none" sz="750" b="1" dirty="0">
                <a:solidFill>
                  <a:srgbClr val="002060"/>
                </a:solidFill>
              </a:rPr>
              <a:t>:</a:t>
            </a:r>
          </a:p>
          <a:p>
            <a:pPr defTabSz="1018809"/>
            <a:r>
              <a:rPr lang="x-none" sz="750" b="1" dirty="0">
                <a:solidFill>
                  <a:srgbClr val="002060"/>
                </a:solidFill>
              </a:rPr>
              <a:t>Estudiantes que necesiten más páginas – imprima cuántas </a:t>
            </a:r>
            <a:r>
              <a:rPr lang="x-none" sz="750" b="1" dirty="0" smtClean="0">
                <a:solidFill>
                  <a:srgbClr val="002060"/>
                </a:solidFill>
              </a:rPr>
              <a:t>sean </a:t>
            </a:r>
            <a:r>
              <a:rPr lang="x-none" sz="750" b="1" dirty="0">
                <a:solidFill>
                  <a:srgbClr val="002060"/>
                </a:solidFill>
              </a:rPr>
              <a:t>necesarias. Estudiantes que </a:t>
            </a:r>
            <a:r>
              <a:rPr lang="x-none" sz="750" b="1" dirty="0" smtClean="0">
                <a:solidFill>
                  <a:srgbClr val="002060"/>
                </a:solidFill>
              </a:rPr>
              <a:t>se </a:t>
            </a:r>
            <a:r>
              <a:rPr lang="x-none" sz="750" b="1" dirty="0">
                <a:solidFill>
                  <a:srgbClr val="002060"/>
                </a:solidFill>
              </a:rPr>
              <a:t>beneficiarían del enriquecimiento  –  pueden </a:t>
            </a:r>
            <a:r>
              <a:rPr lang="x-none" sz="750" b="1" dirty="0" smtClean="0">
                <a:solidFill>
                  <a:srgbClr val="002060"/>
                </a:solidFill>
              </a:rPr>
              <a:t>seguir </a:t>
            </a:r>
            <a:r>
              <a:rPr lang="x-none" sz="750" b="1" dirty="0">
                <a:solidFill>
                  <a:srgbClr val="002060"/>
                </a:solidFill>
              </a:rPr>
              <a:t>adelante con más </a:t>
            </a:r>
            <a:r>
              <a:rPr lang="x-none" sz="750" b="1" dirty="0" smtClean="0">
                <a:solidFill>
                  <a:srgbClr val="002060"/>
                </a:solidFill>
              </a:rPr>
              <a:t>secciones </a:t>
            </a:r>
            <a:r>
              <a:rPr lang="x-none" sz="750" b="1" dirty="0">
                <a:solidFill>
                  <a:srgbClr val="002060"/>
                </a:solidFill>
              </a:rPr>
              <a:t>o párrafos.  Estudiantes que necesitan instrucción más directa  – </a:t>
            </a:r>
            <a:r>
              <a:rPr lang="x-none" sz="750" b="1" dirty="0" smtClean="0">
                <a:solidFill>
                  <a:srgbClr val="002060"/>
                </a:solidFill>
              </a:rPr>
              <a:t>enseñe </a:t>
            </a:r>
            <a:r>
              <a:rPr lang="x-none" sz="750" b="1" dirty="0">
                <a:solidFill>
                  <a:srgbClr val="002060"/>
                </a:solidFill>
              </a:rPr>
              <a:t>cada parte en mini lecciones. Estos conceptos pueden </a:t>
            </a:r>
            <a:r>
              <a:rPr lang="x-none" sz="750" b="1" dirty="0" smtClean="0">
                <a:solidFill>
                  <a:srgbClr val="002060"/>
                </a:solidFill>
              </a:rPr>
              <a:t>enseñarse </a:t>
            </a:r>
            <a:r>
              <a:rPr lang="x-none" sz="750" b="1" dirty="0">
                <a:solidFill>
                  <a:srgbClr val="002060"/>
                </a:solidFill>
              </a:rPr>
              <a:t>por </a:t>
            </a:r>
            <a:r>
              <a:rPr lang="x-none" sz="750" b="1" dirty="0" smtClean="0">
                <a:solidFill>
                  <a:srgbClr val="002060"/>
                </a:solidFill>
              </a:rPr>
              <a:t>separado</a:t>
            </a:r>
            <a:r>
              <a:rPr lang="x-none" sz="750" b="1" dirty="0">
                <a:solidFill>
                  <a:srgbClr val="002060"/>
                </a:solidFill>
              </a:rPr>
              <a:t>: </a:t>
            </a:r>
          </a:p>
          <a:p>
            <a:pPr marL="171450" indent="-171450" defTabSz="1018809">
              <a:buFont typeface="Arial" panose="020B0604020202020204" pitchFamily="34" charset="0"/>
              <a:buChar char="•"/>
            </a:pPr>
            <a:r>
              <a:rPr lang="x-none" sz="750" b="1" dirty="0">
                <a:solidFill>
                  <a:srgbClr val="002060"/>
                </a:solidFill>
              </a:rPr>
              <a:t>Idea principal </a:t>
            </a:r>
          </a:p>
          <a:p>
            <a:pPr marL="171450" indent="-171450" defTabSz="1018809">
              <a:buFont typeface="Arial" panose="020B0604020202020204" pitchFamily="34" charset="0"/>
              <a:buChar char="•"/>
            </a:pPr>
            <a:r>
              <a:rPr lang="x-none" sz="750" b="1" dirty="0" smtClean="0">
                <a:solidFill>
                  <a:srgbClr val="002060"/>
                </a:solidFill>
              </a:rPr>
              <a:t>Contribución (Idea clave)</a:t>
            </a:r>
            <a:endParaRPr lang="x-none" sz="750" b="1" dirty="0">
              <a:solidFill>
                <a:srgbClr val="002060"/>
              </a:solidFill>
            </a:endParaRPr>
          </a:p>
          <a:p>
            <a:pPr marL="171450" indent="-171450" defTabSz="1018809">
              <a:buFont typeface="Arial" panose="020B0604020202020204" pitchFamily="34" charset="0"/>
              <a:buChar char="•"/>
            </a:pPr>
            <a:r>
              <a:rPr lang="x-none" sz="750" b="1" dirty="0">
                <a:solidFill>
                  <a:srgbClr val="002060"/>
                </a:solidFill>
              </a:rPr>
              <a:t>Detalles </a:t>
            </a:r>
            <a:r>
              <a:rPr lang="x-none" sz="750" b="1" dirty="0" smtClean="0">
                <a:solidFill>
                  <a:srgbClr val="002060"/>
                </a:solidFill>
              </a:rPr>
              <a:t>clave (Ejemplo)</a:t>
            </a:r>
            <a:endParaRPr lang="x-none" sz="750" b="1" dirty="0">
              <a:solidFill>
                <a:srgbClr val="002060"/>
              </a:solidFill>
            </a:endParaRPr>
          </a:p>
          <a:p>
            <a:pPr marL="171450" indent="-171450" defTabSz="1018809">
              <a:buFont typeface="Arial" panose="020B0604020202020204" pitchFamily="34" charset="0"/>
              <a:buChar char="•"/>
            </a:pPr>
            <a:r>
              <a:rPr lang="x-none" sz="750" b="1" dirty="0">
                <a:solidFill>
                  <a:srgbClr val="002060"/>
                </a:solidFill>
              </a:rPr>
              <a:t>Una y otra vez</a:t>
            </a:r>
          </a:p>
          <a:p>
            <a:pPr marL="171450" indent="-171450" defTabSz="1018809">
              <a:buFont typeface="Arial" panose="020B0604020202020204" pitchFamily="34" charset="0"/>
              <a:buChar char="•"/>
            </a:pPr>
            <a:r>
              <a:rPr lang="x-none" sz="750" b="1" dirty="0">
                <a:solidFill>
                  <a:srgbClr val="002060"/>
                </a:solidFill>
              </a:rPr>
              <a:t>Conclusiones - </a:t>
            </a:r>
            <a:r>
              <a:rPr lang="x-none" sz="750" b="1" dirty="0" smtClean="0">
                <a:solidFill>
                  <a:srgbClr val="002060"/>
                </a:solidFill>
              </a:rPr>
              <a:t>Resumir</a:t>
            </a:r>
            <a:endParaRPr lang="x-none" sz="750" b="1" dirty="0">
              <a:solidFill>
                <a:srgbClr val="002060"/>
              </a:solidFill>
            </a:endParaRPr>
          </a:p>
          <a:p>
            <a:pPr defTabSz="1018809"/>
            <a:r>
              <a:rPr lang="x-none" sz="750" b="1" dirty="0">
                <a:solidFill>
                  <a:srgbClr val="002060"/>
                </a:solidFill>
              </a:rPr>
              <a:t>Los estudiantes ELL pueden necesitar que cada parte </a:t>
            </a:r>
            <a:r>
              <a:rPr lang="x-none" sz="750" b="1" dirty="0" smtClean="0">
                <a:solidFill>
                  <a:srgbClr val="002060"/>
                </a:solidFill>
              </a:rPr>
              <a:t>sea enseñada </a:t>
            </a:r>
            <a:r>
              <a:rPr lang="x-none" sz="750" b="1" dirty="0">
                <a:solidFill>
                  <a:srgbClr val="002060"/>
                </a:solidFill>
              </a:rPr>
              <a:t>usando una estructura del lenguaje (oración) que enfatice palabras de transición. </a:t>
            </a:r>
          </a:p>
        </p:txBody>
      </p:sp>
      <p:sp>
        <p:nvSpPr>
          <p:cNvPr id="22" name="TextBox 21"/>
          <p:cNvSpPr txBox="1"/>
          <p:nvPr/>
        </p:nvSpPr>
        <p:spPr>
          <a:xfrm>
            <a:off x="596310" y="4335246"/>
            <a:ext cx="2418080" cy="108775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x-none" sz="1600" dirty="0">
                <a:solidFill>
                  <a:prstClr val="black"/>
                </a:solidFill>
              </a:rPr>
              <a:t>Recuerde que los estudiantes necesitarán tener una hoja para tomar notas por cada pasaje.</a:t>
            </a:r>
          </a:p>
        </p:txBody>
      </p:sp>
      <p:sp>
        <p:nvSpPr>
          <p:cNvPr id="2" name="Slide Number Placeholder 1"/>
          <p:cNvSpPr>
            <a:spLocks noGrp="1"/>
          </p:cNvSpPr>
          <p:nvPr>
            <p:ph type="sldNum" sz="quarter" idx="12"/>
          </p:nvPr>
        </p:nvSpPr>
        <p:spPr>
          <a:xfrm>
            <a:off x="5791518" y="9390362"/>
            <a:ext cx="1813560" cy="535516"/>
          </a:xfrm>
        </p:spPr>
        <p:txBody>
          <a:bodyPr/>
          <a:lstStyle/>
          <a:p>
            <a:fld id="{F177B04D-AEB5-43ED-B9BA-B3D1EC9C9067}" type="slidenum">
              <a:rPr lang="en-US" smtClean="0">
                <a:solidFill>
                  <a:prstClr val="black">
                    <a:tint val="75000"/>
                  </a:prstClr>
                </a:solidFill>
              </a:rPr>
              <a:pPr/>
              <a:t>11</a:t>
            </a:fld>
            <a:endParaRPr lang="en-US" dirty="0">
              <a:solidFill>
                <a:prstClr val="black">
                  <a:tint val="75000"/>
                </a:prstClr>
              </a:solidFill>
            </a:endParaRPr>
          </a:p>
        </p:txBody>
      </p:sp>
      <p:sp>
        <p:nvSpPr>
          <p:cNvPr id="24" name="TextBox 23"/>
          <p:cNvSpPr txBox="1"/>
          <p:nvPr/>
        </p:nvSpPr>
        <p:spPr>
          <a:xfrm>
            <a:off x="297682" y="762903"/>
            <a:ext cx="7340600" cy="349098"/>
          </a:xfrm>
          <a:prstGeom prst="rect">
            <a:avLst/>
          </a:prstGeom>
          <a:noFill/>
        </p:spPr>
        <p:txBody>
          <a:bodyPr wrap="square" lIns="101869" tIns="50935" rIns="101869" bIns="50935" rtlCol="0">
            <a:spAutoFit/>
          </a:bodyPr>
          <a:lstStyle/>
          <a:p>
            <a:r>
              <a:rPr lang="x-none" sz="1600" dirty="0" smtClean="0">
                <a:solidFill>
                  <a:prstClr val="black"/>
                </a:solidFill>
              </a:rPr>
              <a:t>Nombre_________________     Pasaje____________   Idea principal ______________</a:t>
            </a:r>
            <a:endParaRPr lang="x-none" sz="1600" dirty="0">
              <a:solidFill>
                <a:prstClr val="black"/>
              </a:solidFill>
            </a:endParaRPr>
          </a:p>
        </p:txBody>
      </p:sp>
      <p:sp>
        <p:nvSpPr>
          <p:cNvPr id="25" name="TextBox 24"/>
          <p:cNvSpPr txBox="1"/>
          <p:nvPr/>
        </p:nvSpPr>
        <p:spPr>
          <a:xfrm>
            <a:off x="260465" y="327596"/>
            <a:ext cx="878522" cy="349086"/>
          </a:xfrm>
          <a:prstGeom prst="rect">
            <a:avLst/>
          </a:prstGeom>
          <a:solidFill>
            <a:schemeClr val="bg2">
              <a:lumMod val="90000"/>
            </a:schemeClr>
          </a:solidFill>
        </p:spPr>
        <p:txBody>
          <a:bodyPr wrap="square" lIns="101869" tIns="50935" rIns="101869" bIns="50935" rtlCol="0">
            <a:spAutoFit/>
          </a:bodyPr>
          <a:lstStyle/>
          <a:p>
            <a:r>
              <a:rPr lang="x-none" sz="1600" b="1" dirty="0" smtClean="0">
                <a:solidFill>
                  <a:prstClr val="black"/>
                </a:solidFill>
              </a:rPr>
              <a:t>Grado 4</a:t>
            </a:r>
            <a:endParaRPr lang="x-none" sz="1600" b="1" dirty="0">
              <a:solidFill>
                <a:prstClr val="black"/>
              </a:solidFill>
            </a:endParaRPr>
          </a:p>
        </p:txBody>
      </p:sp>
      <p:graphicFrame>
        <p:nvGraphicFramePr>
          <p:cNvPr id="26" name="Table 25"/>
          <p:cNvGraphicFramePr>
            <a:graphicFrameLocks noGrp="1"/>
          </p:cNvGraphicFramePr>
          <p:nvPr>
            <p:extLst>
              <p:ext uri="{D42A27DB-BD31-4B8C-83A1-F6EECF244321}">
                <p14:modId xmlns:p14="http://schemas.microsoft.com/office/powerpoint/2010/main" val="1733035167"/>
              </p:ext>
            </p:extLst>
          </p:nvPr>
        </p:nvGraphicFramePr>
        <p:xfrm>
          <a:off x="1894262" y="218381"/>
          <a:ext cx="5570225" cy="555594"/>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16064">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39530">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637444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886" y="1119402"/>
            <a:ext cx="7316539" cy="8505165"/>
          </a:xfrm>
          <a:prstGeom prst="rect">
            <a:avLst/>
          </a:prstGeom>
          <a:solidFill>
            <a:schemeClr val="bg1"/>
          </a:solidFill>
          <a:ln>
            <a:solidFill>
              <a:schemeClr val="accent1"/>
            </a:solidFill>
          </a:ln>
        </p:spPr>
        <p:txBody>
          <a:bodyPr wrap="square" lIns="101869" tIns="50935" rIns="101869" bIns="50935" rtlCol="0">
            <a:spAutoFit/>
          </a:bodyPr>
          <a:lstStyle/>
          <a:p>
            <a:r>
              <a:rPr lang="x-none" sz="1400" dirty="0" smtClean="0">
                <a:solidFill>
                  <a:prstClr val="black"/>
                </a:solidFill>
              </a:rPr>
              <a:t>¿Qué </a:t>
            </a:r>
            <a:r>
              <a:rPr lang="x-none" sz="1400" u="sng" dirty="0" smtClean="0">
                <a:solidFill>
                  <a:prstClr val="black"/>
                </a:solidFill>
              </a:rPr>
              <a:t>contribuciones</a:t>
            </a:r>
            <a:r>
              <a:rPr lang="x-none" sz="1400" dirty="0" smtClean="0">
                <a:solidFill>
                  <a:prstClr val="black"/>
                </a:solidFill>
              </a:rPr>
              <a:t> (ideas clave) ofrece el texto para apoyar la </a:t>
            </a:r>
            <a:r>
              <a:rPr lang="x-none" sz="1400" u="sng" dirty="0" smtClean="0">
                <a:solidFill>
                  <a:prstClr val="black"/>
                </a:solidFill>
              </a:rPr>
              <a:t>idea principa</a:t>
            </a:r>
            <a:r>
              <a:rPr lang="x-none" sz="1400" dirty="0" smtClean="0">
                <a:solidFill>
                  <a:prstClr val="black"/>
                </a:solidFill>
              </a:rPr>
              <a:t>l?</a:t>
            </a:r>
            <a:endParaRPr lang="x-none" sz="1400" b="1" dirty="0" smtClean="0">
              <a:solidFill>
                <a:prstClr val="black"/>
              </a:solidFill>
            </a:endParaRPr>
          </a:p>
          <a:p>
            <a:endParaRPr lang="x-none" sz="1400" b="1" dirty="0" smtClean="0">
              <a:solidFill>
                <a:prstClr val="black"/>
              </a:solidFill>
            </a:endParaRPr>
          </a:p>
          <a:p>
            <a:r>
              <a:rPr lang="x-none" sz="1400" dirty="0" smtClean="0">
                <a:solidFill>
                  <a:prstClr val="black"/>
                </a:solidFill>
              </a:rPr>
              <a:t>Escribe </a:t>
            </a:r>
            <a:r>
              <a:rPr lang="x-none" sz="1400" b="1" u="sng" dirty="0" smtClean="0">
                <a:solidFill>
                  <a:prstClr val="black"/>
                </a:solidFill>
              </a:rPr>
              <a:t>una</a:t>
            </a:r>
            <a:r>
              <a:rPr lang="x-none" sz="1400" dirty="0" smtClean="0">
                <a:solidFill>
                  <a:prstClr val="black"/>
                </a:solidFill>
              </a:rPr>
              <a:t> nueva contribución (</a:t>
            </a:r>
            <a:r>
              <a:rPr lang="x-none" sz="1400" u="sng" dirty="0" smtClean="0">
                <a:solidFill>
                  <a:prstClr val="black"/>
                </a:solidFill>
              </a:rPr>
              <a:t>idea clave</a:t>
            </a:r>
            <a:r>
              <a:rPr lang="x-none" sz="1400" dirty="0" smtClean="0">
                <a:solidFill>
                  <a:prstClr val="black"/>
                </a:solidFill>
              </a:rPr>
              <a:t>) sobre la </a:t>
            </a:r>
            <a:r>
              <a:rPr lang="x-none" sz="1400" u="sng" dirty="0" smtClean="0">
                <a:solidFill>
                  <a:prstClr val="black"/>
                </a:solidFill>
              </a:rPr>
              <a:t>idea principal</a:t>
            </a:r>
            <a:r>
              <a:rPr lang="x-none" sz="1400" dirty="0" smtClean="0">
                <a:solidFill>
                  <a:prstClr val="black"/>
                </a:solidFill>
              </a:rPr>
              <a:t>.</a:t>
            </a:r>
          </a:p>
          <a:p>
            <a:endParaRPr lang="x-none" sz="1400" dirty="0" smtClean="0">
              <a:solidFill>
                <a:prstClr val="black"/>
              </a:solidFill>
            </a:endParaRPr>
          </a:p>
          <a:p>
            <a:r>
              <a:rPr lang="x-none" sz="1400" dirty="0" smtClean="0">
                <a:solidFill>
                  <a:prstClr val="black"/>
                </a:solidFill>
              </a:rPr>
              <a:t>_____________________________________________________________________________</a:t>
            </a:r>
          </a:p>
          <a:p>
            <a:endParaRPr lang="x-none" sz="1400" dirty="0" smtClean="0">
              <a:solidFill>
                <a:prstClr val="black"/>
              </a:solidFill>
            </a:endParaRPr>
          </a:p>
          <a:p>
            <a:r>
              <a:rPr lang="x-none" sz="1400" dirty="0" smtClean="0">
                <a:solidFill>
                  <a:prstClr val="black"/>
                </a:solidFill>
              </a:rPr>
              <a:t>_____________________________________________________________________________</a:t>
            </a:r>
          </a:p>
          <a:p>
            <a:endParaRPr lang="x-none" sz="1400" b="1" u="sng" dirty="0" smtClean="0">
              <a:solidFill>
                <a:prstClr val="black"/>
              </a:solidFill>
            </a:endParaRPr>
          </a:p>
          <a:p>
            <a:r>
              <a:rPr lang="x-none" sz="1400" b="1" u="sng" dirty="0" smtClean="0">
                <a:solidFill>
                  <a:prstClr val="black"/>
                </a:solidFill>
              </a:rPr>
              <a:t>Detalles clave y ejemplos</a:t>
            </a:r>
          </a:p>
          <a:p>
            <a:endParaRPr lang="x-none" sz="1400" b="1" u="sng" dirty="0" smtClean="0">
              <a:solidFill>
                <a:prstClr val="black"/>
              </a:solidFill>
            </a:endParaRPr>
          </a:p>
          <a:p>
            <a:r>
              <a:rPr lang="x-none" sz="1400" dirty="0" smtClean="0">
                <a:solidFill>
                  <a:prstClr val="black"/>
                </a:solidFill>
              </a:rPr>
              <a:t>¿Qué </a:t>
            </a:r>
            <a:r>
              <a:rPr lang="x-none" sz="1400" u="sng" dirty="0" smtClean="0">
                <a:solidFill>
                  <a:prstClr val="black"/>
                </a:solidFill>
              </a:rPr>
              <a:t>detalles clave </a:t>
            </a:r>
            <a:r>
              <a:rPr lang="x-none" sz="1400" dirty="0" smtClean="0">
                <a:solidFill>
                  <a:prstClr val="black"/>
                </a:solidFill>
              </a:rPr>
              <a:t>o</a:t>
            </a:r>
            <a:r>
              <a:rPr lang="x-none" sz="1400" u="sng" dirty="0" smtClean="0">
                <a:solidFill>
                  <a:prstClr val="black"/>
                </a:solidFill>
              </a:rPr>
              <a:t> ejemplos</a:t>
            </a:r>
            <a:r>
              <a:rPr lang="x-none" sz="1400" dirty="0" smtClean="0">
                <a:solidFill>
                  <a:prstClr val="black"/>
                </a:solidFill>
              </a:rPr>
              <a:t> de la sección o párrafo, explican más acerca de la nueva </a:t>
            </a:r>
            <a:r>
              <a:rPr lang="x-none" sz="1400" u="sng" dirty="0" smtClean="0">
                <a:solidFill>
                  <a:prstClr val="black"/>
                </a:solidFill>
              </a:rPr>
              <a:t>contribución (idea clave)</a:t>
            </a:r>
            <a:r>
              <a:rPr lang="x-none" sz="1400" dirty="0" smtClean="0">
                <a:solidFill>
                  <a:prstClr val="black"/>
                </a:solidFill>
              </a:rPr>
              <a:t>? </a:t>
            </a:r>
          </a:p>
          <a:p>
            <a:endParaRPr lang="x-none" sz="1400" dirty="0" smtClean="0">
              <a:solidFill>
                <a:prstClr val="black"/>
              </a:solidFill>
            </a:endParaRPr>
          </a:p>
          <a:p>
            <a:pPr marL="175914" indent="-175914">
              <a:buFont typeface="Arial" panose="020B0604020202020204" pitchFamily="34" charset="0"/>
              <a:buChar char="•"/>
            </a:pPr>
            <a:r>
              <a:rPr lang="x-none" sz="1400" dirty="0" smtClean="0">
                <a:solidFill>
                  <a:prstClr val="black"/>
                </a:solidFill>
              </a:rPr>
              <a:t>Detalle clave o ejemplo ________________________________________________________________________</a:t>
            </a:r>
          </a:p>
          <a:p>
            <a:pPr marL="175914" indent="-175914">
              <a:buFont typeface="Arial" panose="020B0604020202020204" pitchFamily="34" charset="0"/>
              <a:buChar char="•"/>
            </a:pPr>
            <a:endParaRPr lang="x-none" sz="1400" dirty="0" smtClean="0">
              <a:solidFill>
                <a:prstClr val="black"/>
              </a:solidFill>
            </a:endParaRPr>
          </a:p>
          <a:p>
            <a:pPr marL="175914" indent="-175914"/>
            <a:r>
              <a:rPr lang="x-none" sz="1400" dirty="0" smtClean="0">
                <a:solidFill>
                  <a:prstClr val="black"/>
                </a:solidFill>
              </a:rPr>
              <a:t>      ________________________________________________________________________</a:t>
            </a:r>
          </a:p>
          <a:p>
            <a:pPr marL="175914" indent="-175914"/>
            <a:endParaRPr lang="x-none" sz="1400" dirty="0" smtClean="0">
              <a:solidFill>
                <a:prstClr val="black"/>
              </a:solidFill>
            </a:endParaRPr>
          </a:p>
          <a:p>
            <a:pPr marL="175914" indent="-175914">
              <a:buFont typeface="Arial" panose="020B0604020202020204" pitchFamily="34" charset="0"/>
              <a:buChar char="•"/>
            </a:pPr>
            <a:r>
              <a:rPr lang="x-none" sz="1400" dirty="0" smtClean="0">
                <a:solidFill>
                  <a:prstClr val="black"/>
                </a:solidFill>
              </a:rPr>
              <a:t>Detalle clave o ejemplo _________________________________________________________________________</a:t>
            </a:r>
          </a:p>
          <a:p>
            <a:pPr marL="175914" indent="-175914"/>
            <a:endParaRPr lang="x-none" sz="1400" dirty="0" smtClean="0">
              <a:solidFill>
                <a:prstClr val="black"/>
              </a:solidFill>
            </a:endParaRPr>
          </a:p>
          <a:p>
            <a:pPr marL="175914" indent="-175914"/>
            <a:r>
              <a:rPr lang="x-none" sz="1400" dirty="0" smtClean="0">
                <a:solidFill>
                  <a:prstClr val="black"/>
                </a:solidFill>
              </a:rPr>
              <a:t>      _________________________________________________________________________</a:t>
            </a:r>
          </a:p>
          <a:p>
            <a:endParaRPr lang="x-none" sz="1400" b="1" u="sng" dirty="0" smtClean="0">
              <a:solidFill>
                <a:prstClr val="black"/>
              </a:solidFill>
            </a:endParaRPr>
          </a:p>
          <a:p>
            <a:r>
              <a:rPr lang="x-none" sz="1400" b="1" u="sng" dirty="0" smtClean="0">
                <a:solidFill>
                  <a:prstClr val="black"/>
                </a:solidFill>
              </a:rPr>
              <a:t>Una y otra vez</a:t>
            </a:r>
          </a:p>
          <a:p>
            <a:r>
              <a:rPr lang="x-none" sz="1400" dirty="0" smtClean="0">
                <a:solidFill>
                  <a:prstClr val="black"/>
                </a:solidFill>
              </a:rPr>
              <a:t>¿Qué palabras, frases o ideas el autor utiliza una y otra vez? Escríbelas aquí. Piensa por qué el autor las utiliza una y otra vez.</a:t>
            </a:r>
          </a:p>
          <a:p>
            <a:endParaRPr lang="x-none" sz="1400" dirty="0" smtClean="0">
              <a:solidFill>
                <a:prstClr val="black"/>
              </a:solidFill>
            </a:endParaRPr>
          </a:p>
          <a:p>
            <a:endParaRPr lang="x-none" sz="1400" dirty="0" smtClean="0">
              <a:solidFill>
                <a:prstClr val="black"/>
              </a:solidFill>
            </a:endParaRPr>
          </a:p>
          <a:p>
            <a:endParaRPr lang="x-none" sz="1400" dirty="0" smtClean="0">
              <a:solidFill>
                <a:prstClr val="black"/>
              </a:solidFill>
            </a:endParaRPr>
          </a:p>
          <a:p>
            <a:endParaRPr lang="x-none" sz="1400" dirty="0" smtClean="0">
              <a:solidFill>
                <a:prstClr val="black"/>
              </a:solidFill>
            </a:endParaRPr>
          </a:p>
          <a:p>
            <a:endParaRPr lang="x-none" sz="1400" b="1" u="sng" dirty="0" smtClean="0">
              <a:solidFill>
                <a:prstClr val="black"/>
              </a:solidFill>
            </a:endParaRPr>
          </a:p>
          <a:p>
            <a:endParaRPr lang="x-none" sz="1400" b="1" u="sng" dirty="0" smtClean="0">
              <a:solidFill>
                <a:prstClr val="black"/>
              </a:solidFill>
            </a:endParaRPr>
          </a:p>
          <a:p>
            <a:endParaRPr lang="x-none" sz="1400" b="1" u="sng" dirty="0" smtClean="0">
              <a:solidFill>
                <a:prstClr val="black"/>
              </a:solidFill>
            </a:endParaRPr>
          </a:p>
          <a:p>
            <a:endParaRPr lang="x-none" sz="1400" b="1" u="sng" dirty="0" smtClean="0">
              <a:solidFill>
                <a:prstClr val="black"/>
              </a:solidFill>
            </a:endParaRPr>
          </a:p>
          <a:p>
            <a:r>
              <a:rPr lang="x-none" sz="1400" dirty="0" smtClean="0">
                <a:solidFill>
                  <a:prstClr val="black"/>
                </a:solidFill>
              </a:rPr>
              <a:t>Escribe </a:t>
            </a:r>
            <a:r>
              <a:rPr lang="x-none" sz="1400" b="1" u="sng" dirty="0" smtClean="0">
                <a:solidFill>
                  <a:prstClr val="black"/>
                </a:solidFill>
              </a:rPr>
              <a:t>una oración de conclusión </a:t>
            </a:r>
            <a:r>
              <a:rPr lang="x-none" sz="1400" dirty="0" smtClean="0">
                <a:solidFill>
                  <a:prstClr val="black"/>
                </a:solidFill>
              </a:rPr>
              <a:t>que diga más acerca de la nueva </a:t>
            </a:r>
            <a:r>
              <a:rPr lang="x-none" sz="1400" u="sng" dirty="0" smtClean="0">
                <a:solidFill>
                  <a:prstClr val="black"/>
                </a:solidFill>
              </a:rPr>
              <a:t>contribución (idea clave)</a:t>
            </a:r>
            <a:r>
              <a:rPr lang="x-none" sz="1400" dirty="0" smtClean="0">
                <a:solidFill>
                  <a:prstClr val="black"/>
                </a:solidFill>
              </a:rPr>
              <a:t>.  Utiliza en tu resumen algunas de las palabras o ideas de ‘</a:t>
            </a:r>
            <a:r>
              <a:rPr lang="x-none" sz="1400" i="1" u="sng" dirty="0" smtClean="0">
                <a:solidFill>
                  <a:prstClr val="black"/>
                </a:solidFill>
              </a:rPr>
              <a:t>una y otra vez</a:t>
            </a:r>
            <a:r>
              <a:rPr lang="x-none" sz="1400" dirty="0" smtClean="0">
                <a:solidFill>
                  <a:prstClr val="black"/>
                </a:solidFill>
              </a:rPr>
              <a:t>’.</a:t>
            </a:r>
          </a:p>
          <a:p>
            <a:r>
              <a:rPr lang="x-none" sz="1400" dirty="0" smtClean="0">
                <a:solidFill>
                  <a:prstClr val="black"/>
                </a:solidFill>
              </a:rPr>
              <a:t>____________________________________________________________________________</a:t>
            </a:r>
          </a:p>
          <a:p>
            <a:endParaRPr lang="x-none" sz="1400" dirty="0" smtClean="0">
              <a:solidFill>
                <a:prstClr val="black"/>
              </a:solidFill>
            </a:endParaRPr>
          </a:p>
          <a:p>
            <a:r>
              <a:rPr lang="x-none" sz="1400" dirty="0" smtClean="0">
                <a:solidFill>
                  <a:prstClr val="black"/>
                </a:solidFill>
              </a:rPr>
              <a:t>_____________________________________________________________________________</a:t>
            </a:r>
            <a:endParaRPr lang="x-none" sz="1400" dirty="0">
              <a:solidFill>
                <a:prstClr val="black"/>
              </a:solidFill>
            </a:endParaRPr>
          </a:p>
        </p:txBody>
      </p:sp>
      <p:sp>
        <p:nvSpPr>
          <p:cNvPr id="6" name="TextBox 5"/>
          <p:cNvSpPr txBox="1"/>
          <p:nvPr/>
        </p:nvSpPr>
        <p:spPr>
          <a:xfrm>
            <a:off x="475461" y="6762144"/>
            <a:ext cx="6859452" cy="1641760"/>
          </a:xfrm>
          <a:prstGeom prst="rect">
            <a:avLst/>
          </a:prstGeom>
          <a:noFill/>
          <a:ln>
            <a:solidFill>
              <a:schemeClr val="accent1"/>
            </a:solidFill>
          </a:ln>
        </p:spPr>
        <p:txBody>
          <a:bodyPr wrap="square" lIns="101869" tIns="50935" rIns="101869" bIns="50935" rtlCol="0">
            <a:spAutoFit/>
          </a:bodyPr>
          <a:lstStyle/>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p:txBody>
      </p:sp>
      <p:sp>
        <p:nvSpPr>
          <p:cNvPr id="8" name="TextBox 7"/>
          <p:cNvSpPr txBox="1"/>
          <p:nvPr/>
        </p:nvSpPr>
        <p:spPr>
          <a:xfrm>
            <a:off x="234888" y="770303"/>
            <a:ext cx="7340600" cy="349086"/>
          </a:xfrm>
          <a:prstGeom prst="rect">
            <a:avLst/>
          </a:prstGeom>
          <a:noFill/>
        </p:spPr>
        <p:txBody>
          <a:bodyPr wrap="square" lIns="101869" tIns="50935" rIns="101869" bIns="50935" rtlCol="0">
            <a:spAutoFit/>
          </a:bodyPr>
          <a:lstStyle/>
          <a:p>
            <a:r>
              <a:rPr lang="x-none" sz="1600" dirty="0" smtClean="0">
                <a:solidFill>
                  <a:prstClr val="black"/>
                </a:solidFill>
              </a:rPr>
              <a:t>Nombre_________________   Pasaje _____________ Idea principal ______________</a:t>
            </a:r>
            <a:endParaRPr lang="x-none" sz="1600" dirty="0">
              <a:solidFill>
                <a:prstClr val="black"/>
              </a:solidFill>
            </a:endParaRPr>
          </a:p>
        </p:txBody>
      </p:sp>
      <p:sp>
        <p:nvSpPr>
          <p:cNvPr id="9" name="TextBox 8"/>
          <p:cNvSpPr txBox="1"/>
          <p:nvPr/>
        </p:nvSpPr>
        <p:spPr>
          <a:xfrm>
            <a:off x="234886" y="475824"/>
            <a:ext cx="878522" cy="349086"/>
          </a:xfrm>
          <a:prstGeom prst="rect">
            <a:avLst/>
          </a:prstGeom>
          <a:solidFill>
            <a:schemeClr val="bg2">
              <a:lumMod val="90000"/>
            </a:schemeClr>
          </a:solidFill>
        </p:spPr>
        <p:txBody>
          <a:bodyPr wrap="square" lIns="101869" tIns="50935" rIns="101869" bIns="50935" rtlCol="0">
            <a:spAutoFit/>
          </a:bodyPr>
          <a:lstStyle/>
          <a:p>
            <a:r>
              <a:rPr lang="x-none" sz="1600" b="1" dirty="0" smtClean="0">
                <a:solidFill>
                  <a:prstClr val="black"/>
                </a:solidFill>
              </a:rPr>
              <a:t>Grado 4</a:t>
            </a:r>
            <a:endParaRPr lang="x-none" sz="1600" b="1" dirty="0">
              <a:solidFill>
                <a:prstClr val="black"/>
              </a:solidFill>
            </a:endParaRPr>
          </a:p>
        </p:txBody>
      </p:sp>
      <p:sp>
        <p:nvSpPr>
          <p:cNvPr id="2" name="Slide Number Placeholder 1"/>
          <p:cNvSpPr>
            <a:spLocks noGrp="1"/>
          </p:cNvSpPr>
          <p:nvPr>
            <p:ph type="sldNum" sz="quarter" idx="12"/>
          </p:nvPr>
        </p:nvSpPr>
        <p:spPr>
          <a:xfrm>
            <a:off x="5791490" y="9526895"/>
            <a:ext cx="1813560" cy="535516"/>
          </a:xfrm>
        </p:spPr>
        <p:txBody>
          <a:bodyPr/>
          <a:lstStyle/>
          <a:p>
            <a:fld id="{F177B04D-AEB5-43ED-B9BA-B3D1EC9C9067}" type="slidenum">
              <a:rPr lang="en-US" smtClean="0">
                <a:solidFill>
                  <a:prstClr val="black">
                    <a:tint val="75000"/>
                  </a:prstClr>
                </a:solidFill>
              </a:rPr>
              <a:pPr/>
              <a:t>12</a:t>
            </a:fld>
            <a:endParaRPr lang="en-US" dirty="0">
              <a:solidFill>
                <a:prstClr val="black">
                  <a:tint val="75000"/>
                </a:prstClr>
              </a:solidFill>
            </a:endParaRPr>
          </a:p>
        </p:txBody>
      </p:sp>
      <p:graphicFrame>
        <p:nvGraphicFramePr>
          <p:cNvPr id="10" name="Table 9"/>
          <p:cNvGraphicFramePr>
            <a:graphicFrameLocks noGrp="1"/>
          </p:cNvGraphicFramePr>
          <p:nvPr>
            <p:extLst/>
          </p:nvPr>
        </p:nvGraphicFramePr>
        <p:xfrm>
          <a:off x="1981200" y="206886"/>
          <a:ext cx="5570225" cy="601982"/>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3378678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549831775"/>
              </p:ext>
            </p:extLst>
          </p:nvPr>
        </p:nvGraphicFramePr>
        <p:xfrm>
          <a:off x="526849" y="381000"/>
          <a:ext cx="6822440" cy="7350252"/>
        </p:xfrm>
        <a:graphic>
          <a:graphicData uri="http://schemas.openxmlformats.org/drawingml/2006/table">
            <a:tbl>
              <a:tblPr firstRow="1" bandRow="1">
                <a:tableStyleId>{5940675A-B579-460E-94D1-54222C63F5DA}</a:tableStyleId>
              </a:tblPr>
              <a:tblGrid>
                <a:gridCol w="539750"/>
                <a:gridCol w="6282690"/>
              </a:tblGrid>
              <a:tr h="68580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ES" sz="1000" b="0" i="1" u="none" strike="noStrike" kern="1200" cap="none" spc="0" normalizeH="0" baseline="0" noProof="0" dirty="0" smtClean="0">
                          <a:ln>
                            <a:noFill/>
                          </a:ln>
                          <a:solidFill>
                            <a:prstClr val="black"/>
                          </a:solidFill>
                          <a:effectLst/>
                          <a:uLnTx/>
                          <a:uFillTx/>
                          <a:latin typeface="+mj-lt"/>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600" b="1" dirty="0" smtClean="0">
                          <a:effectLst/>
                          <a:latin typeface="+mj-lt"/>
                        </a:rPr>
                        <a:t>CFA  Trimestre 3: Clave para la </a:t>
                      </a:r>
                      <a:r>
                        <a:rPr lang="es-ES" sz="1600" b="1" u="sng" dirty="0" smtClean="0">
                          <a:effectLst/>
                          <a:latin typeface="+mj-lt"/>
                        </a:rPr>
                        <a:t>Respuesta construida de </a:t>
                      </a:r>
                      <a:r>
                        <a:rPr lang="es-ES" sz="1600" b="1" u="sng" noProof="0" dirty="0" smtClean="0">
                          <a:effectLst/>
                          <a:latin typeface="+mj-lt"/>
                        </a:rPr>
                        <a:t>investigación</a:t>
                      </a:r>
                    </a:p>
                  </a:txBody>
                  <a:tcPr marL="103632" marR="103632" marT="50292" marB="50292">
                    <a:lnT w="12700" cap="flat" cmpd="sng" algn="ctr">
                      <a:solidFill>
                        <a:schemeClr val="tx1"/>
                      </a:solidFill>
                      <a:prstDash val="solid"/>
                      <a:round/>
                      <a:headEnd type="none" w="med" len="med"/>
                      <a:tailEnd type="none" w="med" len="med"/>
                    </a:lnT>
                  </a:tcPr>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400" b="1" u="sng" noProof="0" dirty="0" smtClean="0">
                          <a:solidFill>
                            <a:schemeClr val="tx1"/>
                          </a:solidFill>
                          <a:latin typeface="+mj-lt"/>
                        </a:rPr>
                        <a:t>Rúbrica para una respuesta construida de investigación: </a:t>
                      </a:r>
                      <a:r>
                        <a:rPr lang="es-ES" sz="1400" b="1" u="sng" baseline="0" noProof="0" dirty="0" smtClean="0">
                          <a:solidFill>
                            <a:schemeClr val="tx1"/>
                          </a:solidFill>
                          <a:latin typeface="+mj-lt"/>
                        </a:rPr>
                        <a:t> </a:t>
                      </a:r>
                      <a:r>
                        <a:rPr lang="es-ES" sz="1400" b="1" u="sng" noProof="0" dirty="0" smtClean="0">
                          <a:solidFill>
                            <a:schemeClr val="tx1"/>
                          </a:solidFill>
                          <a:latin typeface="+mj-lt"/>
                        </a:rPr>
                        <a:t>Objetivo</a:t>
                      </a:r>
                      <a:r>
                        <a:rPr lang="es-ES" sz="1400" b="1" u="sng" baseline="0" noProof="0" dirty="0" smtClean="0">
                          <a:solidFill>
                            <a:schemeClr val="tx1"/>
                          </a:solidFill>
                          <a:latin typeface="+mj-lt"/>
                        </a:rPr>
                        <a:t>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smtClean="0">
                          <a:ln>
                            <a:noFill/>
                          </a:ln>
                          <a:solidFill>
                            <a:prstClr val="black"/>
                          </a:solidFill>
                          <a:effectLst/>
                          <a:uLnTx/>
                          <a:uFillTx/>
                          <a:latin typeface="+mj-lt"/>
                          <a:ea typeface="+mn-ea"/>
                          <a:cs typeface="+mn-cs"/>
                        </a:rPr>
                        <a:t>evidencia de la habilidad para distinguir información </a:t>
                      </a:r>
                      <a:r>
                        <a:rPr kumimoji="0" lang="es-ES" sz="1200" b="1" i="0" u="sng" strike="noStrike" kern="1200" cap="none" spc="0" normalizeH="0" baseline="0" noProof="0" dirty="0" smtClean="0">
                          <a:ln>
                            <a:noFill/>
                          </a:ln>
                          <a:solidFill>
                            <a:prstClr val="black"/>
                          </a:solidFill>
                          <a:effectLst/>
                          <a:uLnTx/>
                          <a:uFillTx/>
                          <a:latin typeface="+mj-lt"/>
                          <a:ea typeface="+mn-ea"/>
                          <a:cs typeface="+mn-cs"/>
                        </a:rPr>
                        <a:t>relevante</a:t>
                      </a:r>
                      <a:r>
                        <a:rPr kumimoji="0" lang="es-ES" sz="1200" b="1" i="0" u="none" strike="noStrike" kern="1200" cap="none" spc="0" normalizeH="0" baseline="0" noProof="0" dirty="0" smtClean="0">
                          <a:ln>
                            <a:noFill/>
                          </a:ln>
                          <a:solidFill>
                            <a:prstClr val="black"/>
                          </a:solidFill>
                          <a:effectLst/>
                          <a:uLnTx/>
                          <a:uFillTx/>
                          <a:latin typeface="+mj-lt"/>
                          <a:ea typeface="+mn-ea"/>
                          <a:cs typeface="+mn-cs"/>
                        </a:rPr>
                        <a:t> de la información irrelevante, como lo es distinguir un hecho de una opinión</a:t>
                      </a:r>
                    </a:p>
                  </a:txBody>
                  <a:tcPr marL="103632" marR="103632" marT="50292" marB="50292"/>
                </a:tc>
                <a:tc hMerge="1">
                  <a:txBody>
                    <a:bodyPr/>
                    <a:lstStyle/>
                    <a:p>
                      <a:endParaRPr lang="en-US"/>
                    </a:p>
                  </a:txBody>
                  <a:tcPr/>
                </a:tc>
              </a:tr>
              <a:tr h="494066">
                <a:tc gridSpan="2">
                  <a:txBody>
                    <a:bodyPr/>
                    <a:lstStyle/>
                    <a:p>
                      <a:pPr marL="1025525" marR="0" indent="-971550" algn="l" defTabSz="1018824" rtl="0" eaLnBrk="1" fontAlgn="auto" latinLnBrk="0" hangingPunct="1">
                        <a:lnSpc>
                          <a:spcPct val="100000"/>
                        </a:lnSpc>
                        <a:spcBef>
                          <a:spcPts val="0"/>
                        </a:spcBef>
                        <a:spcAft>
                          <a:spcPts val="0"/>
                        </a:spcAft>
                        <a:buClrTx/>
                        <a:buSzTx/>
                        <a:buFontTx/>
                        <a:buNone/>
                        <a:tabLst/>
                        <a:defRPr/>
                      </a:pPr>
                      <a:r>
                        <a:rPr lang="es-ES" sz="1400" b="1" dirty="0" smtClean="0">
                          <a:solidFill>
                            <a:schemeClr val="tx1"/>
                          </a:solidFill>
                          <a:latin typeface="+mj-lt"/>
                        </a:rPr>
                        <a:t>Pregunta #7 RL.4.7: </a:t>
                      </a:r>
                      <a:r>
                        <a:rPr lang="es-ES" sz="1400" b="1" u="none" baseline="0" noProof="0" dirty="0" smtClean="0">
                          <a:latin typeface="+mj-lt"/>
                          <a:cs typeface="Helvetica" panose="020B0604020202020204" pitchFamily="34" charset="0"/>
                        </a:rPr>
                        <a:t>Describe el impacto que el terremoto dejó en la gente y en la ciudad de San Francisco. Utiliza detalles o ejemplos del texto </a:t>
                      </a:r>
                      <a:r>
                        <a:rPr lang="es-ES" sz="1400" b="0" i="1" u="none" noProof="0" dirty="0" smtClean="0">
                          <a:latin typeface="+mj-lt"/>
                          <a:cs typeface="Helvetica" panose="020B0604020202020204" pitchFamily="34" charset="0"/>
                        </a:rPr>
                        <a:t>¡Terremoto!</a:t>
                      </a:r>
                      <a:r>
                        <a:rPr lang="es-ES" sz="1400" b="1" i="1" u="none" noProof="0" dirty="0" smtClean="0">
                          <a:latin typeface="+mj-lt"/>
                          <a:cs typeface="Helvetica" panose="020B0604020202020204" pitchFamily="34" charset="0"/>
                        </a:rPr>
                        <a:t>  </a:t>
                      </a:r>
                      <a:r>
                        <a:rPr lang="es-ES" sz="1400" b="1" u="none" noProof="0" dirty="0" smtClean="0">
                          <a:latin typeface="+mj-lt"/>
                          <a:cs typeface="Helvetica" panose="020B0604020202020204" pitchFamily="34" charset="0"/>
                        </a:rPr>
                        <a:t>y del video </a:t>
                      </a:r>
                      <a:r>
                        <a:rPr lang="es-ES" sz="1400" b="0" i="1" u="none" noProof="0" dirty="0" smtClean="0">
                          <a:latin typeface="+mj-lt"/>
                          <a:cs typeface="Helvetica" panose="020B0604020202020204" pitchFamily="34" charset="0"/>
                        </a:rPr>
                        <a:t>El terremoto de San Francisco de 1906</a:t>
                      </a:r>
                      <a:r>
                        <a:rPr lang="es-ES" sz="1400" b="1" u="none" baseline="0" noProof="0" dirty="0" smtClean="0">
                          <a:latin typeface="+mj-lt"/>
                          <a:cs typeface="Helvetica" panose="020B0604020202020204" pitchFamily="34" charset="0"/>
                        </a:rPr>
                        <a:t>.</a:t>
                      </a:r>
                      <a:endParaRPr lang="es-ES" sz="1400" b="1" i="1" dirty="0" smtClean="0">
                        <a:solidFill>
                          <a:srgbClr val="FF0000"/>
                        </a:solidFill>
                        <a:latin typeface="+mj-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noProof="0" dirty="0" smtClean="0">
                          <a:latin typeface="+mj-lt"/>
                        </a:rPr>
                        <a:t>Lenguaje de la respuesta - maestro/rúbrica </a:t>
                      </a:r>
                    </a:p>
                  </a:txBody>
                  <a:tcPr marL="103632" marR="103632" marT="50292" marB="50292">
                    <a:solidFill>
                      <a:srgbClr val="D9D9D9"/>
                    </a:solidFill>
                  </a:tcPr>
                </a:tc>
                <a:tc hMerge="1">
                  <a:txBody>
                    <a:bodyPr/>
                    <a:lstStyle/>
                    <a:p>
                      <a:endParaRPr lang="en-US"/>
                    </a:p>
                  </a:txBody>
                  <a:tcPr/>
                </a:tc>
              </a:tr>
              <a:tr h="1063752">
                <a:tc gridSpan="2">
                  <a:txBody>
                    <a:bodyPr/>
                    <a:lstStyle/>
                    <a:p>
                      <a:pPr marL="0" marR="0" indent="0">
                        <a:lnSpc>
                          <a:spcPct val="100000"/>
                        </a:lnSpc>
                        <a:spcBef>
                          <a:spcPts val="0"/>
                        </a:spcBef>
                        <a:spcAft>
                          <a:spcPts val="0"/>
                        </a:spcAft>
                      </a:pPr>
                      <a:r>
                        <a:rPr lang="es-ES" sz="1100" b="1" u="sng" baseline="0" noProof="0" dirty="0" smtClean="0">
                          <a:solidFill>
                            <a:schemeClr val="tx1"/>
                          </a:solidFill>
                          <a:latin typeface="+mj-lt"/>
                        </a:rPr>
                        <a:t>La respuesta</a:t>
                      </a:r>
                      <a:r>
                        <a:rPr lang="es-ES" sz="1100" b="1" u="none" baseline="0" noProof="0" dirty="0" smtClean="0">
                          <a:solidFill>
                            <a:schemeClr val="tx1"/>
                          </a:solidFill>
                          <a:latin typeface="+mj-lt"/>
                        </a:rPr>
                        <a:t>: </a:t>
                      </a:r>
                      <a:r>
                        <a:rPr lang="es-ES" sz="1100" b="0" u="none" baseline="0" noProof="0" dirty="0" smtClean="0">
                          <a:solidFill>
                            <a:schemeClr val="tx1"/>
                          </a:solidFill>
                          <a:latin typeface="+mj-lt"/>
                        </a:rPr>
                        <a:t>da suficiente evidencia de la habilidad de distinguir entre la información relevante e irrelevante - ¿Cómo el texto y el video muestran los efectos del terremoto en San Francisco?   </a:t>
                      </a:r>
                    </a:p>
                    <a:p>
                      <a:pPr marL="0" marR="0" indent="0">
                        <a:lnSpc>
                          <a:spcPct val="100000"/>
                        </a:lnSpc>
                        <a:spcBef>
                          <a:spcPts val="0"/>
                        </a:spcBef>
                        <a:spcAft>
                          <a:spcPts val="0"/>
                        </a:spcAft>
                      </a:pPr>
                      <a:r>
                        <a:rPr lang="es-ES" sz="1100" b="1" i="0" noProof="0" dirty="0" smtClean="0">
                          <a:solidFill>
                            <a:schemeClr val="tx1"/>
                          </a:solidFill>
                          <a:latin typeface="+mj-lt"/>
                        </a:rPr>
                        <a:t>Los detalles</a:t>
                      </a:r>
                      <a:r>
                        <a:rPr lang="es-ES" sz="1100" b="1" i="0" baseline="0" noProof="0" dirty="0" smtClean="0">
                          <a:solidFill>
                            <a:schemeClr val="tx1"/>
                          </a:solidFill>
                          <a:latin typeface="+mj-lt"/>
                        </a:rPr>
                        <a:t> relevantes  </a:t>
                      </a:r>
                      <a:r>
                        <a:rPr lang="es-ES" sz="1100" b="0" i="0" baseline="0" noProof="0" dirty="0" smtClean="0">
                          <a:solidFill>
                            <a:schemeClr val="tx1"/>
                          </a:solidFill>
                          <a:latin typeface="+mj-lt"/>
                        </a:rPr>
                        <a:t>del texto</a:t>
                      </a:r>
                      <a:r>
                        <a:rPr lang="es-ES" sz="1100" b="0" kern="1200" baseline="0" dirty="0" smtClean="0">
                          <a:solidFill>
                            <a:srgbClr val="000000"/>
                          </a:solidFill>
                          <a:effectLst/>
                          <a:latin typeface="+mj-lt"/>
                          <a:ea typeface="Times New Roman"/>
                          <a:cs typeface="Times New Roman"/>
                        </a:rPr>
                        <a:t> </a:t>
                      </a:r>
                      <a:r>
                        <a:rPr lang="es-ES" sz="1100" b="1" i="1" u="none" kern="1200" noProof="0" dirty="0" smtClean="0">
                          <a:solidFill>
                            <a:schemeClr val="tx1"/>
                          </a:solidFill>
                          <a:latin typeface="+mj-lt"/>
                          <a:ea typeface="+mn-ea"/>
                          <a:cs typeface="Helvetica" panose="020B0604020202020204" pitchFamily="34" charset="0"/>
                        </a:rPr>
                        <a:t>El terremoto de San Francisco de 1906 </a:t>
                      </a:r>
                      <a:r>
                        <a:rPr lang="es-ES" sz="1100" b="0" i="0" u="none" kern="1200" noProof="0" dirty="0" smtClean="0">
                          <a:solidFill>
                            <a:schemeClr val="tx1"/>
                          </a:solidFill>
                          <a:latin typeface="+mj-lt"/>
                          <a:ea typeface="+mn-ea"/>
                          <a:cs typeface="Helvetica" panose="020B0604020202020204" pitchFamily="34" charset="0"/>
                        </a:rPr>
                        <a:t>que enfatiza el desastre</a:t>
                      </a:r>
                      <a:r>
                        <a:rPr lang="es-ES" sz="1100" b="0" i="0" u="none" kern="1200" baseline="0" noProof="0" dirty="0" smtClean="0">
                          <a:solidFill>
                            <a:schemeClr val="tx1"/>
                          </a:solidFill>
                          <a:latin typeface="+mj-lt"/>
                          <a:ea typeface="+mn-ea"/>
                          <a:cs typeface="Helvetica" panose="020B0604020202020204" pitchFamily="34" charset="0"/>
                        </a:rPr>
                        <a:t> natural podrían incluir fotos de:</a:t>
                      </a:r>
                      <a:r>
                        <a:rPr lang="es-ES" sz="1100" kern="1200" dirty="0" smtClean="0">
                          <a:solidFill>
                            <a:srgbClr val="000000"/>
                          </a:solidFill>
                          <a:effectLst/>
                          <a:latin typeface="+mj-lt"/>
                          <a:ea typeface="Times New Roman"/>
                          <a:cs typeface="Times New Roman"/>
                        </a:rPr>
                        <a:t> (1) los edificios caídos, (2) el tren fuera de los rieles, (3) las tiendas de campaña donde vivían las personas, (4) el humo de los incendios, (5) los escombros en el suelo, y (6) la imagen de la falla en la tierra.</a:t>
                      </a:r>
                    </a:p>
                    <a:p>
                      <a:pPr marL="0" marR="0" indent="0">
                        <a:lnSpc>
                          <a:spcPct val="100000"/>
                        </a:lnSpc>
                        <a:spcBef>
                          <a:spcPts val="0"/>
                        </a:spcBef>
                        <a:spcAft>
                          <a:spcPts val="0"/>
                        </a:spcAft>
                      </a:pPr>
                      <a:r>
                        <a:rPr lang="es-ES" sz="1100" kern="1200" dirty="0" smtClean="0">
                          <a:solidFill>
                            <a:srgbClr val="000000"/>
                          </a:solidFill>
                          <a:effectLst/>
                          <a:latin typeface="+mj-lt"/>
                          <a:ea typeface="Times New Roman"/>
                          <a:cs typeface="Times New Roman"/>
                        </a:rPr>
                        <a:t>Los</a:t>
                      </a:r>
                      <a:r>
                        <a:rPr lang="es-ES" sz="1100" kern="1200" baseline="0" dirty="0" smtClean="0">
                          <a:solidFill>
                            <a:srgbClr val="000000"/>
                          </a:solidFill>
                          <a:effectLst/>
                          <a:latin typeface="+mj-lt"/>
                          <a:ea typeface="Times New Roman"/>
                          <a:cs typeface="Times New Roman"/>
                        </a:rPr>
                        <a:t> d</a:t>
                      </a:r>
                      <a:r>
                        <a:rPr lang="es-ES" sz="1100" kern="1200" dirty="0" smtClean="0">
                          <a:solidFill>
                            <a:srgbClr val="000000"/>
                          </a:solidFill>
                          <a:effectLst/>
                          <a:latin typeface="+mj-lt"/>
                          <a:ea typeface="Times New Roman"/>
                          <a:cs typeface="Times New Roman"/>
                        </a:rPr>
                        <a:t>etalles relevantes del video </a:t>
                      </a:r>
                      <a:r>
                        <a:rPr lang="es-ES" sz="1100" b="1" i="1" kern="1200" dirty="0" smtClean="0">
                          <a:solidFill>
                            <a:srgbClr val="000000"/>
                          </a:solidFill>
                          <a:effectLst/>
                          <a:latin typeface="+mj-lt"/>
                          <a:ea typeface="Times New Roman"/>
                          <a:cs typeface="Times New Roman"/>
                        </a:rPr>
                        <a:t>¡Terremoto! </a:t>
                      </a:r>
                      <a:r>
                        <a:rPr lang="es-ES" sz="1100" b="0" i="0" kern="1200" dirty="0" smtClean="0">
                          <a:solidFill>
                            <a:srgbClr val="000000"/>
                          </a:solidFill>
                          <a:effectLst/>
                          <a:latin typeface="+mj-lt"/>
                          <a:ea typeface="Times New Roman"/>
                          <a:cs typeface="Times New Roman"/>
                        </a:rPr>
                        <a:t>q</a:t>
                      </a:r>
                      <a:r>
                        <a:rPr lang="es-ES" sz="1100" kern="1200" dirty="0" smtClean="0">
                          <a:solidFill>
                            <a:srgbClr val="000000"/>
                          </a:solidFill>
                          <a:effectLst/>
                          <a:latin typeface="+mj-lt"/>
                          <a:ea typeface="Times New Roman"/>
                          <a:cs typeface="Times New Roman"/>
                        </a:rPr>
                        <a:t>ue muestra los detalles del desastre natural podrían incluir: (1)</a:t>
                      </a:r>
                      <a:r>
                        <a:rPr lang="es-ES" sz="1100" kern="1200" baseline="0" dirty="0" smtClean="0">
                          <a:solidFill>
                            <a:srgbClr val="000000"/>
                          </a:solidFill>
                          <a:effectLst/>
                          <a:latin typeface="+mj-lt"/>
                          <a:ea typeface="Times New Roman"/>
                          <a:cs typeface="Times New Roman"/>
                        </a:rPr>
                        <a:t> el mundo se inclinó</a:t>
                      </a:r>
                      <a:r>
                        <a:rPr lang="es-ES" sz="1100" kern="1200" dirty="0" smtClean="0">
                          <a:solidFill>
                            <a:srgbClr val="000000"/>
                          </a:solidFill>
                          <a:effectLst/>
                          <a:latin typeface="+mj-lt"/>
                          <a:ea typeface="Times New Roman"/>
                          <a:cs typeface="Times New Roman"/>
                        </a:rPr>
                        <a:t>, (2) </a:t>
                      </a:r>
                      <a:r>
                        <a:rPr lang="es-ES" sz="1100" kern="1200" baseline="0" dirty="0" smtClean="0">
                          <a:solidFill>
                            <a:srgbClr val="000000"/>
                          </a:solidFill>
                          <a:effectLst/>
                          <a:latin typeface="+mj-lt"/>
                          <a:ea typeface="Times New Roman"/>
                          <a:cs typeface="Times New Roman"/>
                        </a:rPr>
                        <a:t>¡E</a:t>
                      </a:r>
                      <a:r>
                        <a:rPr lang="es-ES" sz="1100" kern="1200" dirty="0" smtClean="0">
                          <a:solidFill>
                            <a:srgbClr val="000000"/>
                          </a:solidFill>
                          <a:effectLst/>
                          <a:latin typeface="+mj-lt"/>
                          <a:ea typeface="Times New Roman"/>
                          <a:cs typeface="Times New Roman"/>
                        </a:rPr>
                        <a:t>s un terremoto, hijo! —gritó papá, (3) una gran explosión, (4) están derribando edificios, (5) incendios de gas, (6) no</a:t>
                      </a:r>
                      <a:r>
                        <a:rPr lang="es-ES" sz="1100" kern="1200" baseline="0" dirty="0" smtClean="0">
                          <a:solidFill>
                            <a:srgbClr val="000000"/>
                          </a:solidFill>
                          <a:effectLst/>
                          <a:latin typeface="+mj-lt"/>
                          <a:ea typeface="Times New Roman"/>
                          <a:cs typeface="Times New Roman"/>
                        </a:rPr>
                        <a:t> hay </a:t>
                      </a:r>
                      <a:r>
                        <a:rPr lang="es-ES" sz="1100" kern="1200" dirty="0" smtClean="0">
                          <a:solidFill>
                            <a:srgbClr val="000000"/>
                          </a:solidFill>
                          <a:effectLst/>
                          <a:latin typeface="+mj-lt"/>
                          <a:ea typeface="Times New Roman"/>
                          <a:cs typeface="Times New Roman"/>
                        </a:rPr>
                        <a:t>agua, (7) viento, y (8) el resplandor del humo.</a:t>
                      </a:r>
                      <a:endParaRPr lang="es-ES" sz="1100" dirty="0">
                        <a:effectLst/>
                        <a:latin typeface="+mj-lt"/>
                        <a:ea typeface="Calibri"/>
                        <a:cs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ES" sz="1300" b="1" noProof="0" dirty="0" smtClean="0">
                          <a:latin typeface="+mj-lt"/>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lnSpc>
                          <a:spcPct val="100000"/>
                        </a:lnSpc>
                        <a:spcBef>
                          <a:spcPts val="0"/>
                        </a:spcBef>
                        <a:spcAft>
                          <a:spcPts val="0"/>
                        </a:spcAft>
                      </a:pPr>
                      <a:r>
                        <a:rPr lang="es-ES" sz="1400" b="1" dirty="0" smtClean="0">
                          <a:solidFill>
                            <a:schemeClr val="tx1"/>
                          </a:solidFill>
                          <a:latin typeface="+mj-lt"/>
                        </a:rPr>
                        <a:t>2</a:t>
                      </a:r>
                      <a:endParaRPr lang="es-ES" sz="1400" b="1" dirty="0">
                        <a:solidFill>
                          <a:schemeClr val="tx1"/>
                        </a:solidFill>
                        <a:latin typeface="+mj-lt"/>
                      </a:endParaRPr>
                    </a:p>
                  </a:txBody>
                  <a:tcPr marL="103632" marR="103632" marT="50292" marB="50292" anchor="ctr"/>
                </a:tc>
                <a:tc>
                  <a:txBody>
                    <a:bodyPr/>
                    <a:lstStyle/>
                    <a:p>
                      <a:pPr marL="0" marR="0">
                        <a:lnSpc>
                          <a:spcPct val="100000"/>
                        </a:lnSpc>
                        <a:spcBef>
                          <a:spcPts val="0"/>
                        </a:spcBef>
                        <a:spcAft>
                          <a:spcPts val="0"/>
                        </a:spcAft>
                      </a:pPr>
                      <a:r>
                        <a:rPr lang="es-ES" sz="1000" i="1" dirty="0" smtClean="0">
                          <a:effectLst/>
                          <a:latin typeface="+mj-lt"/>
                          <a:ea typeface="Times New Roman"/>
                          <a:cs typeface="Arial"/>
                        </a:rPr>
                        <a:t>La respuesta del estudiante tiene suficiente información relevante de ambas fuentes que describen el impacto del terremoto en San Francisco. </a:t>
                      </a:r>
                    </a:p>
                    <a:p>
                      <a:pPr marL="0" marR="0">
                        <a:lnSpc>
                          <a:spcPct val="100000"/>
                        </a:lnSpc>
                        <a:spcBef>
                          <a:spcPts val="0"/>
                        </a:spcBef>
                        <a:spcAft>
                          <a:spcPts val="0"/>
                        </a:spcAft>
                      </a:pPr>
                      <a:r>
                        <a:rPr lang="es-ES" sz="1000" i="0" dirty="0" smtClean="0">
                          <a:effectLst/>
                          <a:latin typeface="+mj-lt"/>
                          <a:ea typeface="Times New Roman"/>
                          <a:cs typeface="Arial"/>
                        </a:rPr>
                        <a:t>Tanto el texto como el video son acerca del terremoto en San Francisco. El video muestra imágenes de edificios caídos y personas viviendo en tiendas de campaña. El tren está fuera de sus</a:t>
                      </a:r>
                      <a:r>
                        <a:rPr lang="es-ES" sz="1000" i="0" baseline="0" dirty="0" smtClean="0">
                          <a:effectLst/>
                          <a:latin typeface="+mj-lt"/>
                          <a:ea typeface="Times New Roman"/>
                          <a:cs typeface="Arial"/>
                        </a:rPr>
                        <a:t> rieles</a:t>
                      </a:r>
                      <a:r>
                        <a:rPr lang="es-ES" sz="1000" i="0" dirty="0" smtClean="0">
                          <a:effectLst/>
                          <a:latin typeface="+mj-lt"/>
                          <a:ea typeface="Times New Roman"/>
                          <a:cs typeface="Arial"/>
                        </a:rPr>
                        <a:t> y los caminos están bloqueados con edificios caídos, por lo que la gente no encuentra por donde p</a:t>
                      </a:r>
                      <a:r>
                        <a:rPr lang="es-ES" sz="1000" i="0" baseline="0" dirty="0" smtClean="0">
                          <a:effectLst/>
                          <a:latin typeface="+mj-lt"/>
                          <a:ea typeface="Times New Roman"/>
                          <a:cs typeface="Arial"/>
                        </a:rPr>
                        <a:t>asar</a:t>
                      </a:r>
                      <a:r>
                        <a:rPr lang="es-ES" sz="1000" i="0" dirty="0" smtClean="0">
                          <a:effectLst/>
                          <a:latin typeface="+mj-lt"/>
                          <a:ea typeface="Times New Roman"/>
                          <a:cs typeface="Arial"/>
                        </a:rPr>
                        <a:t>. Hay humo a lo lejos. En la historia, el niño siente el terremoto y ve parte de la casa al</a:t>
                      </a:r>
                      <a:r>
                        <a:rPr lang="es-ES" sz="1000" i="0" baseline="0" dirty="0" smtClean="0">
                          <a:effectLst/>
                          <a:latin typeface="+mj-lt"/>
                          <a:ea typeface="Times New Roman"/>
                          <a:cs typeface="Arial"/>
                        </a:rPr>
                        <a:t> otro lado de </a:t>
                      </a:r>
                      <a:r>
                        <a:rPr lang="es-ES" sz="1000" i="0" dirty="0" smtClean="0">
                          <a:effectLst/>
                          <a:latin typeface="+mj-lt"/>
                          <a:ea typeface="Times New Roman"/>
                          <a:cs typeface="Arial"/>
                        </a:rPr>
                        <a:t>la calle derrumbarse con un hombre adentro. Él oye una explosión. Él está luchando contra los incendios que comienzan después del terremoto. No hay agua para apagar los incendios y el cielo es de un color extraño.</a:t>
                      </a:r>
                      <a:endParaRPr lang="es-ES" sz="1100" i="0" dirty="0">
                        <a:effectLst/>
                        <a:latin typeface="+mj-lt"/>
                        <a:ea typeface="Calibri"/>
                        <a:cs typeface="Times New Roman"/>
                      </a:endParaRPr>
                    </a:p>
                  </a:txBody>
                  <a:tcPr marL="121920" marR="121920" marT="34290" marB="34290"/>
                </a:tc>
              </a:tr>
              <a:tr h="616277">
                <a:tc>
                  <a:txBody>
                    <a:bodyPr/>
                    <a:lstStyle/>
                    <a:p>
                      <a:pPr algn="ctr">
                        <a:lnSpc>
                          <a:spcPct val="100000"/>
                        </a:lnSpc>
                        <a:spcBef>
                          <a:spcPts val="0"/>
                        </a:spcBef>
                        <a:spcAft>
                          <a:spcPts val="0"/>
                        </a:spcAft>
                      </a:pPr>
                      <a:r>
                        <a:rPr lang="es-ES" sz="1400" b="1" dirty="0" smtClean="0">
                          <a:solidFill>
                            <a:schemeClr val="tx1"/>
                          </a:solidFill>
                          <a:latin typeface="+mj-lt"/>
                        </a:rPr>
                        <a:t>1</a:t>
                      </a:r>
                      <a:endParaRPr lang="es-ES" sz="1400" b="1" dirty="0">
                        <a:solidFill>
                          <a:schemeClr val="tx1"/>
                        </a:solidFill>
                        <a:latin typeface="+mj-lt"/>
                      </a:endParaRPr>
                    </a:p>
                  </a:txBody>
                  <a:tcPr marL="103632" marR="103632" marT="50292" marB="50292" anchor="ctr"/>
                </a:tc>
                <a:tc>
                  <a:txBody>
                    <a:bodyPr/>
                    <a:lstStyle/>
                    <a:p>
                      <a:pPr marL="0" marR="0">
                        <a:lnSpc>
                          <a:spcPct val="100000"/>
                        </a:lnSpc>
                        <a:spcBef>
                          <a:spcPts val="0"/>
                        </a:spcBef>
                        <a:spcAft>
                          <a:spcPts val="0"/>
                        </a:spcAft>
                      </a:pPr>
                      <a:r>
                        <a:rPr lang="es-ES" sz="1000" i="1" dirty="0" smtClean="0">
                          <a:effectLst/>
                          <a:latin typeface="+mj-lt"/>
                          <a:ea typeface="Times New Roman"/>
                          <a:cs typeface="Arial"/>
                        </a:rPr>
                        <a:t>La respuesta del estudiante da poca información o da información parcial relevante y tal vez alguna información irrelevante de ambas fuentes que describen el impacto del terremoto en San Francisco. </a:t>
                      </a:r>
                    </a:p>
                    <a:p>
                      <a:pPr marL="0" marR="0">
                        <a:lnSpc>
                          <a:spcPct val="100000"/>
                        </a:lnSpc>
                        <a:spcBef>
                          <a:spcPts val="0"/>
                        </a:spcBef>
                        <a:spcAft>
                          <a:spcPts val="0"/>
                        </a:spcAft>
                      </a:pPr>
                      <a:r>
                        <a:rPr lang="es-ES" sz="1000" i="0" dirty="0" smtClean="0">
                          <a:effectLst/>
                          <a:latin typeface="+mj-lt"/>
                          <a:ea typeface="Times New Roman"/>
                          <a:cs typeface="Arial"/>
                        </a:rPr>
                        <a:t>La historia cuenta cómo el muchacho no podía cuidar de los animales a causa del terremoto. No había agua.  Estaban todos asustados, incluso los ratones. La casa del hombre se derrumbó y no sé en donde él va a vivir. El tren estaba fuera de sus rieles y la ciudad es un desastre total.</a:t>
                      </a:r>
                      <a:endParaRPr lang="es-ES" sz="1100" i="0" dirty="0">
                        <a:effectLst/>
                        <a:latin typeface="+mj-lt"/>
                        <a:ea typeface="Calibri"/>
                        <a:cs typeface="Times New Roman"/>
                      </a:endParaRPr>
                    </a:p>
                  </a:txBody>
                  <a:tcPr marL="121920" marR="121920" marT="34290" marB="34290"/>
                </a:tc>
              </a:tr>
              <a:tr h="472440">
                <a:tc>
                  <a:txBody>
                    <a:bodyPr/>
                    <a:lstStyle/>
                    <a:p>
                      <a:pPr algn="ctr">
                        <a:lnSpc>
                          <a:spcPct val="100000"/>
                        </a:lnSpc>
                        <a:spcBef>
                          <a:spcPts val="0"/>
                        </a:spcBef>
                        <a:spcAft>
                          <a:spcPts val="0"/>
                        </a:spcAft>
                      </a:pPr>
                      <a:r>
                        <a:rPr lang="es-ES" sz="1400" b="1" dirty="0" smtClean="0">
                          <a:solidFill>
                            <a:schemeClr val="tx1"/>
                          </a:solidFill>
                          <a:latin typeface="+mj-lt"/>
                        </a:rPr>
                        <a:t>0</a:t>
                      </a:r>
                      <a:endParaRPr lang="es-ES" sz="1400" b="1" dirty="0">
                        <a:solidFill>
                          <a:schemeClr val="tx1"/>
                        </a:solidFill>
                        <a:latin typeface="+mj-lt"/>
                      </a:endParaRPr>
                    </a:p>
                  </a:txBody>
                  <a:tcPr marL="103632" marR="103632" marT="50292" marB="50292" anchor="ctr"/>
                </a:tc>
                <a:tc>
                  <a:txBody>
                    <a:bodyPr/>
                    <a:lstStyle/>
                    <a:p>
                      <a:pPr marL="0" marR="0">
                        <a:lnSpc>
                          <a:spcPct val="100000"/>
                        </a:lnSpc>
                        <a:spcBef>
                          <a:spcPts val="0"/>
                        </a:spcBef>
                        <a:spcAft>
                          <a:spcPts val="0"/>
                        </a:spcAft>
                      </a:pPr>
                      <a:r>
                        <a:rPr lang="es-ES" sz="1000" i="1" dirty="0" smtClean="0">
                          <a:effectLst/>
                          <a:latin typeface="+mj-lt"/>
                          <a:ea typeface="Times New Roman"/>
                          <a:cs typeface="Arial"/>
                        </a:rPr>
                        <a:t>El estudiante da una respuesta personal y no ofrece información de las fuentes. </a:t>
                      </a:r>
                    </a:p>
                    <a:p>
                      <a:pPr marL="0" marR="0">
                        <a:lnSpc>
                          <a:spcPct val="100000"/>
                        </a:lnSpc>
                        <a:spcBef>
                          <a:spcPts val="0"/>
                        </a:spcBef>
                        <a:spcAft>
                          <a:spcPts val="0"/>
                        </a:spcAft>
                      </a:pPr>
                      <a:r>
                        <a:rPr lang="es-ES" sz="1000" i="0" dirty="0" smtClean="0">
                          <a:effectLst/>
                          <a:latin typeface="+mj-lt"/>
                          <a:ea typeface="Times New Roman"/>
                          <a:cs typeface="Arial"/>
                        </a:rPr>
                        <a:t>Yo</a:t>
                      </a:r>
                      <a:r>
                        <a:rPr lang="es-ES" sz="1000" i="0" baseline="0" dirty="0" smtClean="0">
                          <a:effectLst/>
                          <a:latin typeface="+mj-lt"/>
                          <a:ea typeface="Times New Roman"/>
                          <a:cs typeface="Arial"/>
                        </a:rPr>
                        <a:t> e</a:t>
                      </a:r>
                      <a:r>
                        <a:rPr lang="es-ES" sz="1000" i="0" dirty="0" smtClean="0">
                          <a:effectLst/>
                          <a:latin typeface="+mj-lt"/>
                          <a:ea typeface="Times New Roman"/>
                          <a:cs typeface="Arial"/>
                        </a:rPr>
                        <a:t>staría asustado en un terremoto.</a:t>
                      </a:r>
                      <a:r>
                        <a:rPr lang="es-ES" sz="1000" i="0" baseline="0" dirty="0" smtClean="0">
                          <a:effectLst/>
                          <a:latin typeface="+mj-lt"/>
                          <a:ea typeface="Times New Roman"/>
                          <a:cs typeface="Arial"/>
                        </a:rPr>
                        <a:t> Mi casa p</a:t>
                      </a:r>
                      <a:r>
                        <a:rPr lang="es-ES" sz="1000" i="0" dirty="0" smtClean="0">
                          <a:effectLst/>
                          <a:latin typeface="+mj-lt"/>
                          <a:ea typeface="Times New Roman"/>
                          <a:cs typeface="Arial"/>
                        </a:rPr>
                        <a:t>odría quemarse y mi perro se escapó. No quiero estar en un</a:t>
                      </a:r>
                      <a:r>
                        <a:rPr lang="es-ES" sz="1000" i="0" baseline="0" dirty="0" smtClean="0">
                          <a:effectLst/>
                          <a:latin typeface="+mj-lt"/>
                          <a:ea typeface="Times New Roman"/>
                          <a:cs typeface="Arial"/>
                        </a:rPr>
                        <a:t> </a:t>
                      </a:r>
                      <a:r>
                        <a:rPr lang="es-ES" sz="1000" i="0" dirty="0" smtClean="0">
                          <a:effectLst/>
                          <a:latin typeface="+mj-lt"/>
                          <a:ea typeface="Times New Roman"/>
                          <a:cs typeface="Arial"/>
                        </a:rPr>
                        <a:t>terremoto.</a:t>
                      </a:r>
                      <a:endParaRPr lang="es-ES" sz="1100" i="0" dirty="0">
                        <a:effectLst/>
                        <a:latin typeface="+mj-lt"/>
                        <a:ea typeface="Calibri"/>
                        <a:cs typeface="Times New Roman"/>
                      </a:endParaRPr>
                    </a:p>
                  </a:txBody>
                  <a:tcPr marL="121920" marR="121920" marT="34290" marB="34290"/>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38716391"/>
              </p:ext>
            </p:extLst>
          </p:nvPr>
        </p:nvGraphicFramePr>
        <p:xfrm>
          <a:off x="4910889" y="8001000"/>
          <a:ext cx="2438400" cy="640080"/>
        </p:xfrm>
        <a:graphic>
          <a:graphicData uri="http://schemas.openxmlformats.org/drawingml/2006/table">
            <a:tbl>
              <a:tblPr/>
              <a:tblGrid>
                <a:gridCol w="24384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s-ES" sz="800" b="0" dirty="0" smtClean="0">
                          <a:latin typeface="+mn-lt"/>
                          <a:ea typeface="Calibri"/>
                          <a:cs typeface="Times New Roman"/>
                        </a:rPr>
                        <a:t>Establecen conexiones entre el texto de un cuento, de una obra de teatro y una presentación visual u oral del mismo, identificando dónde cada versión refleja las descripciones e indicaciones específicas del texto.</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363114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8" name="Table 148"/>
          <p:cNvGraphicFramePr/>
          <p:nvPr>
            <p:extLst>
              <p:ext uri="{D42A27DB-BD31-4B8C-83A1-F6EECF244321}">
                <p14:modId xmlns:p14="http://schemas.microsoft.com/office/powerpoint/2010/main" val="3726563508"/>
              </p:ext>
            </p:extLst>
          </p:nvPr>
        </p:nvGraphicFramePr>
        <p:xfrm>
          <a:off x="480386" y="414238"/>
          <a:ext cx="6834814" cy="7596922"/>
        </p:xfrm>
        <a:graphic>
          <a:graphicData uri="http://schemas.openxmlformats.org/drawingml/2006/table">
            <a:tbl>
              <a:tblPr firstRow="1"/>
              <a:tblGrid>
                <a:gridCol w="586414"/>
                <a:gridCol w="6248400"/>
              </a:tblGrid>
              <a:tr h="217932">
                <a:tc gridSpan="2">
                  <a:txBody>
                    <a:bodyPr/>
                    <a:lstStyle/>
                    <a:p>
                      <a:pPr marL="57150" marR="0" lvl="0" indent="0" algn="l" defTabSz="1018809" rtl="0" eaLnBrk="1" fontAlgn="auto" latinLnBrk="0" hangingPunct="1">
                        <a:lnSpc>
                          <a:spcPct val="100000"/>
                        </a:lnSpc>
                        <a:spcBef>
                          <a:spcPts val="0"/>
                        </a:spcBef>
                        <a:spcAft>
                          <a:spcPts val="0"/>
                        </a:spcAft>
                        <a:buClrTx/>
                        <a:buSzTx/>
                        <a:buFontTx/>
                        <a:buNone/>
                        <a:tabLst/>
                        <a:defRPr sz="1800" b="0" i="0"/>
                      </a:pPr>
                      <a:r>
                        <a:rPr kumimoji="0" lang="x-none" sz="1000" b="0" i="1" u="none" strike="noStrike" kern="1200" cap="none" spc="0" normalizeH="0" baseline="0" noProof="0" dirty="0" smtClean="0">
                          <a:ln>
                            <a:noFill/>
                          </a:ln>
                          <a:solidFill>
                            <a:prstClr val="black"/>
                          </a:solidFill>
                          <a:effectLst/>
                          <a:uLnTx/>
                          <a:uFillTx/>
                          <a:latin typeface="+mj-lt"/>
                          <a:ea typeface="+mn-ea"/>
                          <a:cs typeface="+mn-cs"/>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1793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ES" sz="1600" b="1" i="0" kern="1200" dirty="0" smtClean="0">
                          <a:solidFill>
                            <a:schemeClr val="tx1"/>
                          </a:solidFill>
                          <a:effectLst/>
                          <a:latin typeface="+mj-lt"/>
                          <a:ea typeface="+mn-ea"/>
                          <a:cs typeface="+mn-cs"/>
                        </a:rPr>
                        <a:t>CFA  Trimestre 3: Clave para la </a:t>
                      </a:r>
                      <a:r>
                        <a:rPr lang="es-ES" sz="1600" b="1" i="0" u="none" kern="1200" dirty="0" smtClean="0">
                          <a:solidFill>
                            <a:schemeClr val="tx1"/>
                          </a:solidFill>
                          <a:effectLst/>
                          <a:latin typeface="+mj-lt"/>
                          <a:ea typeface="+mn-ea"/>
                          <a:cs typeface="+mn-cs"/>
                        </a:rPr>
                        <a:t>Respuesta construida </a:t>
                      </a:r>
                      <a:endParaRPr lang="en-US" sz="1600" b="1" dirty="0" smtClean="0">
                        <a:effectLst/>
                        <a:latin typeface="+mj-lt"/>
                      </a:endParaRPr>
                    </a:p>
                  </a:txBody>
                  <a:tcPr marL="0" marR="0" marT="0" marB="0" horzOverflow="overflow">
                    <a:lnL w="12700">
                      <a:solidFill>
                        <a:srgbClr val="000000"/>
                      </a:solidFill>
                      <a:round/>
                    </a:lnL>
                    <a:lnR w="12700">
                      <a:solidFill>
                        <a:srgbClr val="000000"/>
                      </a:solidFill>
                      <a:roun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7932">
                <a:tc gridSpan="2">
                  <a:txBody>
                    <a:bodyPr/>
                    <a:lstStyle/>
                    <a:p>
                      <a:pPr marL="0" marR="0" algn="ctr">
                        <a:lnSpc>
                          <a:spcPct val="100000"/>
                        </a:lnSpc>
                        <a:spcBef>
                          <a:spcPts val="0"/>
                        </a:spcBef>
                        <a:spcAft>
                          <a:spcPts val="0"/>
                        </a:spcAft>
                      </a:pPr>
                      <a:r>
                        <a:rPr lang="es-GT" sz="1400" b="1" kern="1200" dirty="0" smtClean="0">
                          <a:solidFill>
                            <a:schemeClr val="tx1"/>
                          </a:solidFill>
                          <a:effectLst/>
                          <a:latin typeface="+mj-lt"/>
                          <a:ea typeface="Times New Roman"/>
                          <a:cs typeface="Times New Roman"/>
                        </a:rPr>
                        <a:t>Estándar RL.4.9: Respuesta Construida – Lectura </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45298">
                <a:tc gridSpan="2">
                  <a:txBody>
                    <a:bodyPr/>
                    <a:lstStyle/>
                    <a:p>
                      <a:pPr marL="1025525" marR="0" indent="-971550" algn="l" defTabSz="966612" rtl="0" eaLnBrk="1" fontAlgn="auto" latinLnBrk="0" hangingPunct="1">
                        <a:lnSpc>
                          <a:spcPct val="100000"/>
                        </a:lnSpc>
                        <a:spcBef>
                          <a:spcPts val="0"/>
                        </a:spcBef>
                        <a:spcAft>
                          <a:spcPts val="0"/>
                        </a:spcAft>
                        <a:buClrTx/>
                        <a:buSzTx/>
                        <a:buFont typeface="+mj-lt"/>
                        <a:buNone/>
                        <a:tabLst/>
                        <a:defRPr/>
                      </a:pPr>
                      <a:r>
                        <a:rPr lang="en-US" sz="1400" b="1" dirty="0" err="1" smtClean="0">
                          <a:latin typeface="+mj-lt"/>
                        </a:rPr>
                        <a:t>Pregunta</a:t>
                      </a:r>
                      <a:r>
                        <a:rPr sz="1400" b="1" dirty="0" smtClean="0">
                          <a:latin typeface="+mj-lt"/>
                        </a:rPr>
                        <a:t> </a:t>
                      </a:r>
                      <a:r>
                        <a:rPr lang="en-US" sz="1400" b="1" dirty="0" smtClean="0">
                          <a:latin typeface="+mj-lt"/>
                        </a:rPr>
                        <a:t>#8:</a:t>
                      </a:r>
                      <a:r>
                        <a:rPr lang="en-US" sz="1400" b="1" baseline="0" dirty="0" smtClean="0">
                          <a:latin typeface="+mj-lt"/>
                        </a:rPr>
                        <a:t> </a:t>
                      </a:r>
                      <a:r>
                        <a:rPr lang="es-ES_tradnl" sz="1400" b="1" u="none" noProof="0" dirty="0" smtClean="0">
                          <a:latin typeface="+mj-lt"/>
                          <a:cs typeface="Helvetica" panose="020B0604020202020204" pitchFamily="34" charset="0"/>
                        </a:rPr>
                        <a:t>¿Qué puede aprender el lector sobre hacer una ciudad segura después de leer </a:t>
                      </a:r>
                      <a:r>
                        <a:rPr lang="es-ES_tradnl" sz="1400" b="0" i="1" u="none" noProof="0" dirty="0" smtClean="0">
                          <a:latin typeface="+mj-lt"/>
                          <a:cs typeface="Helvetica" panose="020B0604020202020204" pitchFamily="34" charset="0"/>
                        </a:rPr>
                        <a:t>¡Terremoto! </a:t>
                      </a:r>
                      <a:r>
                        <a:rPr lang="es-ES_tradnl" sz="1400" b="1" u="none" noProof="0" dirty="0" smtClean="0">
                          <a:latin typeface="+mj-lt"/>
                          <a:cs typeface="Helvetica" panose="020B0604020202020204" pitchFamily="34" charset="0"/>
                        </a:rPr>
                        <a:t>y </a:t>
                      </a:r>
                      <a:r>
                        <a:rPr lang="es-ES_tradnl" sz="1400" b="0" i="1" u="none" noProof="0" dirty="0" smtClean="0">
                          <a:solidFill>
                            <a:schemeClr val="tx1"/>
                          </a:solidFill>
                          <a:latin typeface="+mj-lt"/>
                          <a:cs typeface="Helvetica" panose="020B0604020202020204" pitchFamily="34" charset="0"/>
                        </a:rPr>
                        <a:t>El legado de Chicago:</a:t>
                      </a:r>
                      <a:r>
                        <a:rPr lang="es-ES_tradnl" sz="1400" b="0" i="1" u="none" baseline="0" noProof="0" dirty="0" smtClean="0">
                          <a:solidFill>
                            <a:schemeClr val="tx1"/>
                          </a:solidFill>
                          <a:latin typeface="+mj-lt"/>
                          <a:cs typeface="Helvetica" panose="020B0604020202020204" pitchFamily="34" charset="0"/>
                        </a:rPr>
                        <a:t> </a:t>
                      </a:r>
                      <a:r>
                        <a:rPr lang="es-ES_tradnl" sz="1400" b="0" i="1" u="none" noProof="0" dirty="0" smtClean="0">
                          <a:solidFill>
                            <a:schemeClr val="tx1"/>
                          </a:solidFill>
                          <a:latin typeface="+mj-lt"/>
                          <a:cs typeface="Helvetica" panose="020B0604020202020204" pitchFamily="34" charset="0"/>
                        </a:rPr>
                        <a:t>El plan de </a:t>
                      </a:r>
                      <a:r>
                        <a:rPr lang="es-ES_tradnl" sz="1400" b="0" i="1" u="none" noProof="0" dirty="0" err="1" smtClean="0">
                          <a:solidFill>
                            <a:schemeClr val="tx1"/>
                          </a:solidFill>
                          <a:latin typeface="+mj-lt"/>
                          <a:cs typeface="Helvetica" panose="020B0604020202020204" pitchFamily="34" charset="0"/>
                        </a:rPr>
                        <a:t>Burnham</a:t>
                      </a:r>
                      <a:r>
                        <a:rPr lang="es-ES_tradnl" sz="1400" b="1" u="none" noProof="0" dirty="0" smtClean="0">
                          <a:latin typeface="+mj-lt"/>
                          <a:cs typeface="Helvetica" panose="020B0604020202020204" pitchFamily="34" charset="0"/>
                        </a:rPr>
                        <a:t>? Utiliza la información de ambas fuentes en tu respuesta.</a:t>
                      </a:r>
                      <a:endParaRPr lang="es-ES_tradnl" sz="1400" b="1" i="1" u="none" noProof="0" dirty="0" smtClean="0">
                        <a:latin typeface="+mj-lt"/>
                        <a:cs typeface="Helvetica" panose="020B0604020202020204" pitchFamily="34" charset="0"/>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31271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kern="1200" noProof="0" dirty="0" smtClean="0">
                          <a:solidFill>
                            <a:schemeClr val="tx1"/>
                          </a:solidFill>
                          <a:latin typeface="+mj-lt"/>
                          <a:ea typeface="+mn-ea"/>
                          <a:cs typeface="+mn-cs"/>
                        </a:rPr>
                        <a:t>Lenguaje de la respuesta - maestro/rúbrica </a:t>
                      </a:r>
                    </a:p>
                  </a:txBody>
                  <a:tcPr marR="0" marT="0" marB="0" anchor="ctr" horzOverflow="overflow">
                    <a:lnL w="12700">
                      <a:solidFill>
                        <a:srgbClr val="000000"/>
                      </a:solidFill>
                      <a:round/>
                    </a:lnL>
                    <a:lnR w="12700">
                      <a:solidFill>
                        <a:srgbClr val="000000"/>
                      </a:solidFill>
                      <a:round/>
                    </a:lnR>
                    <a:lnT w="12700">
                      <a:solidFill>
                        <a:srgbClr val="000000"/>
                      </a:solidFill>
                      <a:roun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798576">
                <a:tc gridSpan="2">
                  <a:txBody>
                    <a:bodyPr/>
                    <a:lstStyle/>
                    <a:p>
                      <a:pPr>
                        <a:lnSpc>
                          <a:spcPct val="100000"/>
                        </a:lnSpc>
                      </a:pPr>
                      <a:r>
                        <a:rPr lang="es-ES" sz="1100" b="1" u="sng" kern="1200" dirty="0" smtClean="0">
                          <a:solidFill>
                            <a:schemeClr val="tx1"/>
                          </a:solidFill>
                          <a:effectLst/>
                          <a:latin typeface="+mj-lt"/>
                          <a:ea typeface="+mn-ea"/>
                          <a:cs typeface="+mn-cs"/>
                        </a:rPr>
                        <a:t>Evidencia suficiente </a:t>
                      </a:r>
                      <a:r>
                        <a:rPr lang="es-ES" sz="1100" b="0" u="none" kern="1200" dirty="0" smtClean="0">
                          <a:solidFill>
                            <a:schemeClr val="tx1"/>
                          </a:solidFill>
                          <a:effectLst/>
                          <a:latin typeface="+mj-lt"/>
                          <a:ea typeface="+mn-ea"/>
                          <a:cs typeface="+mn-cs"/>
                        </a:rPr>
                        <a:t>de la habilidad de utilizar información de ambos textos para identificar cómo hacer que una ciudad sea segura. </a:t>
                      </a:r>
                    </a:p>
                    <a:p>
                      <a:pPr>
                        <a:lnSpc>
                          <a:spcPct val="100000"/>
                        </a:lnSpc>
                      </a:pPr>
                      <a:r>
                        <a:rPr lang="es-ES" sz="1100" b="1" u="sng" kern="1200" dirty="0" smtClean="0">
                          <a:solidFill>
                            <a:schemeClr val="tx1"/>
                          </a:solidFill>
                          <a:effectLst/>
                          <a:latin typeface="+mj-lt"/>
                          <a:ea typeface="+mn-ea"/>
                          <a:cs typeface="+mn-cs"/>
                        </a:rPr>
                        <a:t>Identificaciones específicas </a:t>
                      </a:r>
                      <a:r>
                        <a:rPr lang="es-ES" sz="1100" b="0" u="none" kern="1200" dirty="0" smtClean="0">
                          <a:solidFill>
                            <a:schemeClr val="tx1"/>
                          </a:solidFill>
                          <a:effectLst/>
                          <a:latin typeface="+mj-lt"/>
                          <a:ea typeface="+mn-ea"/>
                          <a:cs typeface="+mn-cs"/>
                        </a:rPr>
                        <a:t>(</a:t>
                      </a:r>
                      <a:r>
                        <a:rPr lang="es-ES" sz="1100" b="1" u="none" kern="1200" dirty="0" smtClean="0">
                          <a:solidFill>
                            <a:schemeClr val="tx1"/>
                          </a:solidFill>
                          <a:effectLst/>
                          <a:latin typeface="+mj-lt"/>
                          <a:ea typeface="+mn-ea"/>
                          <a:cs typeface="+mn-cs"/>
                        </a:rPr>
                        <a:t>detalles</a:t>
                      </a:r>
                      <a:r>
                        <a:rPr lang="es-ES" sz="1100" b="1" u="none" kern="1200" baseline="0" dirty="0" smtClean="0">
                          <a:solidFill>
                            <a:schemeClr val="tx1"/>
                          </a:solidFill>
                          <a:effectLst/>
                          <a:latin typeface="+mj-lt"/>
                          <a:ea typeface="+mn-ea"/>
                          <a:cs typeface="+mn-cs"/>
                        </a:rPr>
                        <a:t> </a:t>
                      </a:r>
                      <a:r>
                        <a:rPr lang="es-ES" sz="1100" b="1" u="none" kern="1200" dirty="0" smtClean="0">
                          <a:solidFill>
                            <a:schemeClr val="tx1"/>
                          </a:solidFill>
                          <a:effectLst/>
                          <a:latin typeface="+mj-lt"/>
                          <a:ea typeface="+mn-ea"/>
                          <a:cs typeface="+mn-cs"/>
                        </a:rPr>
                        <a:t>de apoyo</a:t>
                      </a:r>
                      <a:r>
                        <a:rPr lang="es-ES" sz="1100" b="0" u="none" kern="1200" dirty="0" smtClean="0">
                          <a:solidFill>
                            <a:schemeClr val="tx1"/>
                          </a:solidFill>
                          <a:effectLst/>
                          <a:latin typeface="+mj-lt"/>
                          <a:ea typeface="+mn-ea"/>
                          <a:cs typeface="+mn-cs"/>
                        </a:rPr>
                        <a:t>) de </a:t>
                      </a:r>
                      <a:r>
                        <a:rPr lang="es-ES" sz="1100" b="1" i="1" u="none" kern="1200" dirty="0" smtClean="0">
                          <a:solidFill>
                            <a:schemeClr val="tx1"/>
                          </a:solidFill>
                          <a:effectLst/>
                          <a:latin typeface="+mj-lt"/>
                          <a:ea typeface="+mn-ea"/>
                          <a:cs typeface="+mn-cs"/>
                        </a:rPr>
                        <a:t>¡Terremoto! </a:t>
                      </a:r>
                      <a:r>
                        <a:rPr lang="es-ES" sz="1100" b="0" u="none" kern="1200" dirty="0" smtClean="0">
                          <a:solidFill>
                            <a:schemeClr val="tx1"/>
                          </a:solidFill>
                          <a:effectLst/>
                          <a:latin typeface="+mj-lt"/>
                          <a:ea typeface="+mn-ea"/>
                          <a:cs typeface="+mn-cs"/>
                        </a:rPr>
                        <a:t>podrían incluir: (1) acceso a agua y (2) edificios o casas que no son de madera.  Detalles de apoyo de </a:t>
                      </a:r>
                      <a:r>
                        <a:rPr lang="es-ES_tradnl" sz="1100" b="1" i="1" u="none" kern="1200" noProof="0" dirty="0" smtClean="0">
                          <a:solidFill>
                            <a:schemeClr val="tx1"/>
                          </a:solidFill>
                          <a:latin typeface="+mj-lt"/>
                          <a:ea typeface="+mn-ea"/>
                          <a:cs typeface="Helvetica" panose="020B0604020202020204" pitchFamily="34" charset="0"/>
                        </a:rPr>
                        <a:t>El legado de Chicago: El plan de </a:t>
                      </a:r>
                      <a:r>
                        <a:rPr lang="es-ES_tradnl" sz="1100" b="1" i="1" u="none" kern="1200" noProof="0" dirty="0" err="1" smtClean="0">
                          <a:solidFill>
                            <a:schemeClr val="tx1"/>
                          </a:solidFill>
                          <a:latin typeface="+mj-lt"/>
                          <a:ea typeface="+mn-ea"/>
                          <a:cs typeface="Helvetica" panose="020B0604020202020204" pitchFamily="34" charset="0"/>
                        </a:rPr>
                        <a:t>Burnham</a:t>
                      </a:r>
                      <a:r>
                        <a:rPr lang="es-ES_tradnl" sz="1100" b="1" i="1" u="none" kern="1200" noProof="0" dirty="0" smtClean="0">
                          <a:solidFill>
                            <a:schemeClr val="tx1"/>
                          </a:solidFill>
                          <a:latin typeface="+mj-lt"/>
                          <a:ea typeface="+mn-ea"/>
                          <a:cs typeface="Helvetica" panose="020B0604020202020204" pitchFamily="34" charset="0"/>
                        </a:rPr>
                        <a:t> </a:t>
                      </a:r>
                      <a:r>
                        <a:rPr lang="es-ES" sz="1100" b="0" u="none" kern="1200" dirty="0" smtClean="0">
                          <a:solidFill>
                            <a:schemeClr val="tx1"/>
                          </a:solidFill>
                          <a:effectLst/>
                          <a:latin typeface="+mj-lt"/>
                          <a:ea typeface="+mn-ea"/>
                          <a:cs typeface="+mn-cs"/>
                        </a:rPr>
                        <a:t>podrían incluir: (1) planificación de dónde deberían estar las cosas, (2) espaciar</a:t>
                      </a:r>
                      <a:r>
                        <a:rPr lang="es-ES" sz="1100" b="0" u="none" kern="1200" baseline="0" dirty="0" smtClean="0">
                          <a:solidFill>
                            <a:schemeClr val="tx1"/>
                          </a:solidFill>
                          <a:effectLst/>
                          <a:latin typeface="+mj-lt"/>
                          <a:ea typeface="+mn-ea"/>
                          <a:cs typeface="+mn-cs"/>
                        </a:rPr>
                        <a:t> las casas</a:t>
                      </a:r>
                      <a:r>
                        <a:rPr lang="es-ES" sz="1100" b="0" u="none" kern="1200" dirty="0" smtClean="0">
                          <a:solidFill>
                            <a:schemeClr val="tx1"/>
                          </a:solidFill>
                          <a:effectLst/>
                          <a:latin typeface="+mj-lt"/>
                          <a:ea typeface="+mn-ea"/>
                          <a:cs typeface="+mn-cs"/>
                        </a:rPr>
                        <a:t> más lejos, (3) limitar el uso de madera en la construcción, (4) más calles o calles</a:t>
                      </a:r>
                      <a:r>
                        <a:rPr lang="es-ES" sz="1100" b="0" u="none" kern="1200" baseline="0" dirty="0" smtClean="0">
                          <a:solidFill>
                            <a:schemeClr val="tx1"/>
                          </a:solidFill>
                          <a:effectLst/>
                          <a:latin typeface="+mj-lt"/>
                          <a:ea typeface="+mn-ea"/>
                          <a:cs typeface="+mn-cs"/>
                        </a:rPr>
                        <a:t> más anchas</a:t>
                      </a:r>
                      <a:r>
                        <a:rPr lang="es-ES" sz="1100" b="0" u="none" kern="1200" dirty="0" smtClean="0">
                          <a:solidFill>
                            <a:schemeClr val="tx1"/>
                          </a:solidFill>
                          <a:effectLst/>
                          <a:latin typeface="+mj-lt"/>
                          <a:ea typeface="+mn-ea"/>
                          <a:cs typeface="+mn-cs"/>
                        </a:rPr>
                        <a:t>, (5) planificar antes de construir</a:t>
                      </a:r>
                      <a:r>
                        <a:rPr lang="es-ES" sz="1100" b="0" u="none" kern="1200" baseline="0" dirty="0" smtClean="0">
                          <a:solidFill>
                            <a:schemeClr val="tx1"/>
                          </a:solidFill>
                          <a:effectLst/>
                          <a:latin typeface="+mj-lt"/>
                          <a:ea typeface="+mn-ea"/>
                          <a:cs typeface="+mn-cs"/>
                        </a:rPr>
                        <a:t> </a:t>
                      </a:r>
                      <a:r>
                        <a:rPr lang="es-ES" sz="1100" b="0" u="none" kern="1200" dirty="0" smtClean="0">
                          <a:solidFill>
                            <a:schemeClr val="tx1"/>
                          </a:solidFill>
                          <a:effectLst/>
                          <a:latin typeface="+mj-lt"/>
                          <a:ea typeface="+mn-ea"/>
                          <a:cs typeface="+mn-cs"/>
                        </a:rPr>
                        <a:t>– tener</a:t>
                      </a:r>
                      <a:r>
                        <a:rPr lang="es-ES" sz="1100" b="0" u="none" kern="1200" baseline="0" dirty="0" smtClean="0">
                          <a:solidFill>
                            <a:schemeClr val="tx1"/>
                          </a:solidFill>
                          <a:effectLst/>
                          <a:latin typeface="+mj-lt"/>
                          <a:ea typeface="+mn-ea"/>
                          <a:cs typeface="+mn-cs"/>
                        </a:rPr>
                        <a:t> en mente a</a:t>
                      </a:r>
                      <a:r>
                        <a:rPr lang="es-ES" sz="1100" b="0" u="none" kern="1200" dirty="0" smtClean="0">
                          <a:solidFill>
                            <a:schemeClr val="tx1"/>
                          </a:solidFill>
                          <a:effectLst/>
                          <a:latin typeface="+mj-lt"/>
                          <a:ea typeface="+mn-ea"/>
                          <a:cs typeface="+mn-cs"/>
                        </a:rPr>
                        <a:t> la ciudad entera, (6) contratar un planificador</a:t>
                      </a:r>
                      <a:r>
                        <a:rPr lang="es-ES" sz="1100" b="0" u="none" kern="1200" baseline="0" dirty="0" smtClean="0">
                          <a:solidFill>
                            <a:schemeClr val="tx1"/>
                          </a:solidFill>
                          <a:effectLst/>
                          <a:latin typeface="+mj-lt"/>
                          <a:ea typeface="+mn-ea"/>
                          <a:cs typeface="+mn-cs"/>
                        </a:rPr>
                        <a:t> de la ciudad</a:t>
                      </a:r>
                      <a:r>
                        <a:rPr lang="es-ES" sz="1100" b="0" u="none" kern="1200" dirty="0" smtClean="0">
                          <a:solidFill>
                            <a:schemeClr val="tx1"/>
                          </a:solidFill>
                          <a:effectLst/>
                          <a:latin typeface="+mj-lt"/>
                          <a:ea typeface="+mn-ea"/>
                          <a:cs typeface="+mn-cs"/>
                        </a:rPr>
                        <a:t> y/o arquitecto, (7) planificar para barcos y/o trenes y, (8) tener acceso al agua durante las emergencias. </a:t>
                      </a:r>
                    </a:p>
                    <a:p>
                      <a:pPr>
                        <a:lnSpc>
                          <a:spcPct val="100000"/>
                        </a:lnSpc>
                      </a:pPr>
                      <a:r>
                        <a:rPr lang="es-ES" sz="1100" b="1" u="none" kern="1200" dirty="0" smtClean="0">
                          <a:solidFill>
                            <a:schemeClr val="tx1"/>
                          </a:solidFill>
                          <a:effectLst/>
                          <a:latin typeface="+mj-lt"/>
                          <a:ea typeface="+mn-ea"/>
                          <a:cs typeface="+mn-cs"/>
                        </a:rPr>
                        <a:t>Apoyo total </a:t>
                      </a:r>
                      <a:r>
                        <a:rPr lang="es-ES" sz="1100" b="0" u="none" kern="1200" dirty="0" smtClean="0">
                          <a:solidFill>
                            <a:schemeClr val="tx1"/>
                          </a:solidFill>
                          <a:effectLst/>
                          <a:latin typeface="+mj-lt"/>
                          <a:ea typeface="+mn-ea"/>
                          <a:cs typeface="+mn-cs"/>
                        </a:rPr>
                        <a:t>(</a:t>
                      </a:r>
                      <a:r>
                        <a:rPr lang="es-ES" sz="1100" b="1" u="none" kern="1200" dirty="0" smtClean="0">
                          <a:solidFill>
                            <a:schemeClr val="tx1"/>
                          </a:solidFill>
                          <a:effectLst/>
                          <a:latin typeface="+mj-lt"/>
                          <a:ea typeface="+mn-ea"/>
                          <a:cs typeface="+mn-cs"/>
                        </a:rPr>
                        <a:t>otros detalles</a:t>
                      </a:r>
                      <a:r>
                        <a:rPr lang="es-ES" sz="1100" b="0" u="none" kern="1200" dirty="0" smtClean="0">
                          <a:solidFill>
                            <a:schemeClr val="tx1"/>
                          </a:solidFill>
                          <a:effectLst/>
                          <a:latin typeface="+mj-lt"/>
                          <a:ea typeface="+mn-ea"/>
                          <a:cs typeface="+mn-cs"/>
                        </a:rPr>
                        <a:t>): da ejemplos concretos, explicaciones o elaboraciones de los textos.</a:t>
                      </a:r>
                      <a:endParaRPr lang="en-US" sz="1100" b="0" u="none" kern="1200" dirty="0" smtClean="0">
                        <a:solidFill>
                          <a:schemeClr val="tx1"/>
                        </a:solidFill>
                        <a:effectLst/>
                        <a:latin typeface="+mj-lt"/>
                        <a:ea typeface="+mn-ea"/>
                        <a:cs typeface="+mn-cs"/>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dirty="0"/>
                    </a:p>
                  </a:txBody>
                  <a:tcPr/>
                </a:tc>
              </a:tr>
              <a:tr h="32004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kern="1200" noProof="0" dirty="0" smtClean="0">
                          <a:solidFill>
                            <a:schemeClr val="tx1"/>
                          </a:solidFill>
                          <a:latin typeface="+mj-lt"/>
                          <a:ea typeface="+mn-ea"/>
                          <a:cs typeface="+mn-cs"/>
                        </a:rPr>
                        <a:t>Ejemplo de respuesta en el “lenguaje” del estudiante </a:t>
                      </a:r>
                    </a:p>
                  </a:txBody>
                  <a:tcPr marR="0" marT="0" marB="0" anchor="ctr"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D9D9D9"/>
                    </a:solidFill>
                  </a:tcPr>
                </a:tc>
                <a:tc hMerge="1">
                  <a:txBody>
                    <a:bodyPr/>
                    <a:lstStyle/>
                    <a:p>
                      <a:endParaRPr lang="en-US"/>
                    </a:p>
                  </a:txBody>
                  <a:tcPr/>
                </a:tc>
              </a:tr>
              <a:tr h="295656">
                <a:tc>
                  <a:txBody>
                    <a:bodyPr/>
                    <a:lstStyle/>
                    <a:p>
                      <a:pPr lvl="0" algn="ctr">
                        <a:lnSpc>
                          <a:spcPct val="100000"/>
                        </a:lnSpc>
                        <a:defRPr sz="1800" b="0" i="0"/>
                      </a:pPr>
                      <a:r>
                        <a:rPr sz="2000" b="1" dirty="0">
                          <a:latin typeface="+mj-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s-ES" sz="1000" i="1" dirty="0" smtClean="0">
                          <a:effectLst/>
                          <a:latin typeface="+mj-lt"/>
                          <a:ea typeface="Times New Roman"/>
                          <a:cs typeface="Times New Roman"/>
                        </a:rPr>
                        <a:t>La respuesta del estudiante tiene suficiente información de ambas fuentes sobre cómo hacer que una ciudad sea más segura.</a:t>
                      </a:r>
                    </a:p>
                    <a:p>
                      <a:pPr marL="0" marR="0" algn="l">
                        <a:lnSpc>
                          <a:spcPct val="100000"/>
                        </a:lnSpc>
                        <a:spcBef>
                          <a:spcPts val="0"/>
                        </a:spcBef>
                        <a:spcAft>
                          <a:spcPts val="0"/>
                        </a:spcAft>
                      </a:pPr>
                      <a:r>
                        <a:rPr lang="es-ES" sz="1000" i="0" dirty="0" smtClean="0">
                          <a:effectLst/>
                          <a:latin typeface="+mj-lt"/>
                          <a:ea typeface="Times New Roman"/>
                          <a:cs typeface="Times New Roman"/>
                        </a:rPr>
                        <a:t>En la historia </a:t>
                      </a:r>
                      <a:r>
                        <a:rPr lang="es-ES" sz="1000" b="1" i="1" dirty="0" smtClean="0">
                          <a:effectLst/>
                          <a:latin typeface="+mj-lt"/>
                          <a:ea typeface="Times New Roman"/>
                          <a:cs typeface="Times New Roman"/>
                        </a:rPr>
                        <a:t>¡Terremoto! </a:t>
                      </a:r>
                      <a:r>
                        <a:rPr lang="es-ES" sz="1000" i="0" dirty="0" smtClean="0">
                          <a:effectLst/>
                          <a:latin typeface="+mj-lt"/>
                          <a:ea typeface="Times New Roman"/>
                          <a:cs typeface="Times New Roman"/>
                        </a:rPr>
                        <a:t>el lector se entera acerca de lo</a:t>
                      </a:r>
                      <a:r>
                        <a:rPr lang="es-ES" sz="1000" i="0" baseline="0" dirty="0" smtClean="0">
                          <a:effectLst/>
                          <a:latin typeface="+mj-lt"/>
                          <a:ea typeface="Times New Roman"/>
                          <a:cs typeface="Times New Roman"/>
                        </a:rPr>
                        <a:t> </a:t>
                      </a:r>
                      <a:r>
                        <a:rPr lang="es-ES" sz="1000" i="0" dirty="0" smtClean="0">
                          <a:effectLst/>
                          <a:latin typeface="+mj-lt"/>
                          <a:ea typeface="Times New Roman"/>
                          <a:cs typeface="Times New Roman"/>
                        </a:rPr>
                        <a:t>qué se usa para construir casas es importante. No se puede utilizar demasiada madera porque la madera se</a:t>
                      </a:r>
                      <a:r>
                        <a:rPr lang="es-ES" sz="1000" i="0" baseline="0" dirty="0" smtClean="0">
                          <a:effectLst/>
                          <a:latin typeface="+mj-lt"/>
                          <a:ea typeface="Times New Roman"/>
                          <a:cs typeface="Times New Roman"/>
                        </a:rPr>
                        <a:t> enciende</a:t>
                      </a:r>
                      <a:r>
                        <a:rPr lang="es-ES" sz="1000" i="0" dirty="0" smtClean="0">
                          <a:effectLst/>
                          <a:latin typeface="+mj-lt"/>
                          <a:ea typeface="Times New Roman"/>
                          <a:cs typeface="Times New Roman"/>
                        </a:rPr>
                        <a:t> fácilmente. Hubo muchos incendios pero no hubo suficiente agua para apagarlos.  En el texto, </a:t>
                      </a:r>
                      <a:r>
                        <a:rPr lang="es-ES_tradnl" sz="1000" b="1" i="1" u="none" kern="1200" noProof="0" dirty="0" smtClean="0">
                          <a:solidFill>
                            <a:schemeClr val="tx1"/>
                          </a:solidFill>
                          <a:latin typeface="+mj-lt"/>
                          <a:ea typeface="+mn-ea"/>
                          <a:cs typeface="Helvetica" panose="020B0604020202020204" pitchFamily="34" charset="0"/>
                        </a:rPr>
                        <a:t>El legado de Chicago:</a:t>
                      </a:r>
                      <a:r>
                        <a:rPr lang="es-ES_tradnl" sz="1000" b="1" i="1" u="none" kern="1200" baseline="0" noProof="0" dirty="0" smtClean="0">
                          <a:solidFill>
                            <a:schemeClr val="tx1"/>
                          </a:solidFill>
                          <a:latin typeface="+mj-lt"/>
                          <a:ea typeface="+mn-ea"/>
                          <a:cs typeface="Helvetica" panose="020B0604020202020204" pitchFamily="34" charset="0"/>
                        </a:rPr>
                        <a:t> </a:t>
                      </a:r>
                      <a:r>
                        <a:rPr lang="es-ES_tradnl" sz="1000" b="1" i="1" u="none" kern="1200" noProof="0" dirty="0" smtClean="0">
                          <a:solidFill>
                            <a:schemeClr val="tx1"/>
                          </a:solidFill>
                          <a:latin typeface="+mj-lt"/>
                          <a:ea typeface="+mn-ea"/>
                          <a:cs typeface="Helvetica" panose="020B0604020202020204" pitchFamily="34" charset="0"/>
                        </a:rPr>
                        <a:t>El plan de </a:t>
                      </a:r>
                      <a:r>
                        <a:rPr lang="es-ES_tradnl" sz="1000" b="1" i="1" u="none" kern="1200" noProof="0" dirty="0" err="1" smtClean="0">
                          <a:solidFill>
                            <a:schemeClr val="tx1"/>
                          </a:solidFill>
                          <a:latin typeface="+mj-lt"/>
                          <a:ea typeface="+mn-ea"/>
                          <a:cs typeface="Helvetica" panose="020B0604020202020204" pitchFamily="34" charset="0"/>
                        </a:rPr>
                        <a:t>Burnham</a:t>
                      </a:r>
                      <a:r>
                        <a:rPr lang="es-ES_tradnl" sz="1000" b="1" i="1" u="none" kern="1200" noProof="0" dirty="0" smtClean="0">
                          <a:solidFill>
                            <a:schemeClr val="tx1"/>
                          </a:solidFill>
                          <a:latin typeface="+mj-lt"/>
                          <a:ea typeface="+mn-ea"/>
                          <a:cs typeface="Helvetica" panose="020B0604020202020204" pitchFamily="34" charset="0"/>
                        </a:rPr>
                        <a:t> </a:t>
                      </a:r>
                      <a:r>
                        <a:rPr lang="es-ES" sz="1000" i="0" dirty="0" smtClean="0">
                          <a:effectLst/>
                          <a:latin typeface="+mj-lt"/>
                          <a:ea typeface="Times New Roman"/>
                          <a:cs typeface="Times New Roman"/>
                        </a:rPr>
                        <a:t>el lector se entera de que también es importante hacer calles más anchas para que las casas no estén demasiado juntas para</a:t>
                      </a:r>
                      <a:r>
                        <a:rPr lang="es-ES" sz="1000" i="0" baseline="0" dirty="0" smtClean="0">
                          <a:effectLst/>
                          <a:latin typeface="+mj-lt"/>
                          <a:ea typeface="Times New Roman"/>
                          <a:cs typeface="Times New Roman"/>
                        </a:rPr>
                        <a:t> que el</a:t>
                      </a:r>
                      <a:r>
                        <a:rPr lang="es-ES" sz="1000" i="0" dirty="0" smtClean="0">
                          <a:effectLst/>
                          <a:latin typeface="+mj-lt"/>
                          <a:ea typeface="Times New Roman"/>
                          <a:cs typeface="Times New Roman"/>
                        </a:rPr>
                        <a:t> incendio no se extienda rápidamente. Es importante contratar a un planificador de la ciudad.  Un planificador puede ayudar a decidir dónde poner edificios y asegurarse de que no estén demasiado juntos, y así asegurándose de que haya suficiente agua para apagar incendios.</a:t>
                      </a:r>
                      <a:endParaRPr lang="en-US" sz="1100" i="0" dirty="0">
                        <a:effectLst/>
                        <a:latin typeface="+mj-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04800">
                <a:tc>
                  <a:txBody>
                    <a:bodyPr/>
                    <a:lstStyle/>
                    <a:p>
                      <a:pPr lvl="0" algn="ctr">
                        <a:lnSpc>
                          <a:spcPct val="100000"/>
                        </a:lnSpc>
                        <a:defRPr sz="1800" b="0" i="0"/>
                      </a:pPr>
                      <a:r>
                        <a:rPr sz="2000" b="1" dirty="0">
                          <a:latin typeface="+mj-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1000" i="1" dirty="0" smtClean="0">
                          <a:effectLst/>
                          <a:latin typeface="+mj-lt"/>
                          <a:ea typeface="Times New Roman"/>
                          <a:cs typeface="Times New Roman"/>
                        </a:rPr>
                        <a:t>La respuesta del estudiante tiene información parcial de ambas fuentes sobre cómo hacer que una ciudad sea más segura.</a:t>
                      </a:r>
                    </a:p>
                    <a:p>
                      <a:pPr marL="0" marR="0" algn="l">
                        <a:lnSpc>
                          <a:spcPct val="100000"/>
                        </a:lnSpc>
                        <a:spcBef>
                          <a:spcPts val="0"/>
                        </a:spcBef>
                        <a:spcAft>
                          <a:spcPts val="0"/>
                        </a:spcAft>
                      </a:pPr>
                      <a:r>
                        <a:rPr lang="es-ES" sz="1000" i="0" dirty="0" smtClean="0">
                          <a:effectLst/>
                          <a:latin typeface="+mj-lt"/>
                          <a:ea typeface="Times New Roman"/>
                          <a:cs typeface="Times New Roman"/>
                        </a:rPr>
                        <a:t>El lector aprendió que en la historia Terremoto una familia puede estar en peligro cuando vive en una casa de madera o en una ciudad donde todo está hecho de madera. Así que por seguridad no vivan en casas de madera. En la historia de Chicago el lector puede aprender que los planificadores de la ciudad son de gran ayuda.  Ellos</a:t>
                      </a:r>
                      <a:r>
                        <a:rPr lang="es-ES" sz="1000" i="0" baseline="0" dirty="0" smtClean="0">
                          <a:effectLst/>
                          <a:latin typeface="+mj-lt"/>
                          <a:ea typeface="Times New Roman"/>
                          <a:cs typeface="Times New Roman"/>
                        </a:rPr>
                        <a:t> p</a:t>
                      </a:r>
                      <a:r>
                        <a:rPr lang="es-ES" sz="1000" i="0" dirty="0" smtClean="0">
                          <a:effectLst/>
                          <a:latin typeface="+mj-lt"/>
                          <a:ea typeface="Times New Roman"/>
                          <a:cs typeface="Times New Roman"/>
                        </a:rPr>
                        <a:t>ueden mostrar a las personas cómo hacer las cosas más seguras.</a:t>
                      </a:r>
                      <a:endParaRPr lang="en-US" sz="1100" i="0" dirty="0" smtClean="0">
                        <a:effectLst/>
                        <a:latin typeface="+mj-lt"/>
                        <a:ea typeface="Times New Roman"/>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0">
                <a:tc>
                  <a:txBody>
                    <a:bodyPr/>
                    <a:lstStyle/>
                    <a:p>
                      <a:pPr lvl="0" algn="ctr">
                        <a:lnSpc>
                          <a:spcPct val="100000"/>
                        </a:lnSpc>
                        <a:defRPr sz="1800" b="0" i="0"/>
                      </a:pPr>
                      <a:r>
                        <a:rPr sz="2000" b="1" dirty="0">
                          <a:latin typeface="+mj-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s-ES" sz="1000" i="1" dirty="0" smtClean="0">
                          <a:effectLst/>
                          <a:latin typeface="+mj-lt"/>
                          <a:ea typeface="Times New Roman"/>
                          <a:cs typeface="Times New Roman"/>
                        </a:rPr>
                        <a:t>La respuesta del estudiante tiene información mínima de ambas fuentes sobre cómo hacer que una ciudad sea más segura.</a:t>
                      </a:r>
                    </a:p>
                    <a:p>
                      <a:pPr marL="0" marR="0" algn="l">
                        <a:lnSpc>
                          <a:spcPct val="100000"/>
                        </a:lnSpc>
                        <a:spcBef>
                          <a:spcPts val="0"/>
                        </a:spcBef>
                        <a:spcAft>
                          <a:spcPts val="0"/>
                        </a:spcAft>
                      </a:pPr>
                      <a:r>
                        <a:rPr lang="es-ES" sz="1000" i="0" dirty="0" smtClean="0">
                          <a:effectLst/>
                          <a:latin typeface="+mj-lt"/>
                          <a:ea typeface="Times New Roman"/>
                          <a:cs typeface="Times New Roman"/>
                        </a:rPr>
                        <a:t>Me gustó</a:t>
                      </a:r>
                      <a:r>
                        <a:rPr lang="es-ES" sz="1000" i="0" baseline="0" dirty="0" smtClean="0">
                          <a:effectLst/>
                          <a:latin typeface="+mj-lt"/>
                          <a:ea typeface="Times New Roman"/>
                          <a:cs typeface="Times New Roman"/>
                        </a:rPr>
                        <a:t> ambas</a:t>
                      </a:r>
                      <a:r>
                        <a:rPr lang="es-ES" sz="1000" i="0" dirty="0" smtClean="0">
                          <a:effectLst/>
                          <a:latin typeface="+mj-lt"/>
                          <a:ea typeface="Times New Roman"/>
                          <a:cs typeface="Times New Roman"/>
                        </a:rPr>
                        <a:t> historias y ambas hablaron de incendios. Creo que los incendios son peligrosos y es necesario tener mucha agua para estar más seguros.</a:t>
                      </a:r>
                      <a:endParaRPr lang="en-US" sz="1100" i="0" dirty="0" smtClean="0">
                        <a:effectLst/>
                        <a:latin typeface="+mj-lt"/>
                        <a:ea typeface="Times New Roman"/>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50520">
                <a:tc>
                  <a:txBody>
                    <a:bodyPr/>
                    <a:lstStyle/>
                    <a:p>
                      <a:pPr lvl="0" algn="ctr">
                        <a:lnSpc>
                          <a:spcPct val="100000"/>
                        </a:lnSpc>
                        <a:defRPr sz="1800" b="0" i="0"/>
                      </a:pPr>
                      <a:r>
                        <a:rPr sz="2000" b="1" dirty="0">
                          <a:latin typeface="+mj-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s-ES" sz="1000" i="1" dirty="0" smtClean="0">
                          <a:effectLst/>
                          <a:latin typeface="+mj-lt"/>
                          <a:ea typeface="Times New Roman"/>
                          <a:cs typeface="Times New Roman"/>
                        </a:rPr>
                        <a:t>El estudiante da una respuesta personal y ninguna información de las fuentes.</a:t>
                      </a:r>
                    </a:p>
                    <a:p>
                      <a:pPr marL="0" marR="0" algn="l">
                        <a:lnSpc>
                          <a:spcPct val="100000"/>
                        </a:lnSpc>
                        <a:spcBef>
                          <a:spcPts val="0"/>
                        </a:spcBef>
                        <a:spcAft>
                          <a:spcPts val="0"/>
                        </a:spcAft>
                      </a:pPr>
                      <a:r>
                        <a:rPr lang="es-ES" sz="1000" i="0" dirty="0" smtClean="0">
                          <a:effectLst/>
                          <a:latin typeface="+mj-lt"/>
                          <a:ea typeface="Times New Roman"/>
                          <a:cs typeface="Times New Roman"/>
                        </a:rPr>
                        <a:t>Yo vivo en la ciudad al igual que el chico de la historia.</a:t>
                      </a:r>
                      <a:endParaRPr lang="en-US" sz="1100" i="0" strike="sngStrike" dirty="0">
                        <a:solidFill>
                          <a:srgbClr val="FF0000"/>
                        </a:solidFill>
                        <a:effectLst/>
                        <a:latin typeface="+mj-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sp>
        <p:nvSpPr>
          <p:cNvPr id="146" name="Shape 146"/>
          <p:cNvSpPr>
            <a:spLocks noGrp="1"/>
          </p:cNvSpPr>
          <p:nvPr>
            <p:ph type="sldNum" sz="quarter" idx="4294967295"/>
          </p:nvPr>
        </p:nvSpPr>
        <p:spPr>
          <a:xfrm>
            <a:off x="6557965"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14</a:t>
            </a:fld>
            <a:endParaRPr dirty="0">
              <a:solidFill>
                <a:srgbClr val="888888"/>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46906274"/>
              </p:ext>
            </p:extLst>
          </p:nvPr>
        </p:nvGraphicFramePr>
        <p:xfrm>
          <a:off x="4991100" y="8077200"/>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s-ES" sz="800" b="0" dirty="0" smtClean="0">
                          <a:latin typeface="+mn-lt"/>
                          <a:ea typeface="Calibri"/>
                          <a:cs typeface="Times New Roman"/>
                        </a:rPr>
                        <a:t>Comparan y contrastan el tratamiento de temas en textos similares (ejemplo: oposición del bien y del mal) y los patrones de acontecimientos (ejemplo: la búsqueda) en cuentos, mitos y literatura tradicional de diferentes culturas.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599163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249597961"/>
              </p:ext>
            </p:extLst>
          </p:nvPr>
        </p:nvGraphicFramePr>
        <p:xfrm>
          <a:off x="492760" y="361996"/>
          <a:ext cx="6891020" cy="6022848"/>
        </p:xfrm>
        <a:graphic>
          <a:graphicData uri="http://schemas.openxmlformats.org/drawingml/2006/table">
            <a:tbl>
              <a:tblPr firstRow="1" bandRow="1">
                <a:tableStyleId>{5940675A-B579-460E-94D1-54222C63F5DA}</a:tableStyleId>
              </a:tblPr>
              <a:tblGrid>
                <a:gridCol w="545176"/>
                <a:gridCol w="6345844"/>
              </a:tblGrid>
              <a:tr h="33528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ES" sz="1000" b="0" i="1" u="none" strike="noStrike" kern="1200" cap="none" spc="0" normalizeH="0" baseline="0" noProof="0" dirty="0" smtClean="0">
                          <a:ln>
                            <a:noFill/>
                          </a:ln>
                          <a:solidFill>
                            <a:prstClr val="black"/>
                          </a:solidFill>
                          <a:effectLst/>
                          <a:uLnTx/>
                          <a:uFillTx/>
                          <a:latin typeface="+mj-lt"/>
                          <a:ea typeface="+mn-ea"/>
                          <a:cs typeface="+mn-cs"/>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lang="es-ES" sz="1600" b="1" kern="1200" dirty="0" smtClean="0">
                          <a:solidFill>
                            <a:schemeClr val="tx1"/>
                          </a:solidFill>
                          <a:effectLst/>
                          <a:latin typeface="+mj-lt"/>
                          <a:ea typeface="+mn-ea"/>
                          <a:cs typeface="+mn-cs"/>
                        </a:rPr>
                        <a:t>CFA  Trimestre 3: Clave para la </a:t>
                      </a:r>
                      <a:r>
                        <a:rPr lang="es-ES" sz="1600" b="1" u="sng" kern="1200" dirty="0" smtClean="0">
                          <a:solidFill>
                            <a:schemeClr val="tx1"/>
                          </a:solidFill>
                          <a:effectLst/>
                          <a:latin typeface="+mj-lt"/>
                          <a:ea typeface="+mn-ea"/>
                          <a:cs typeface="+mn-cs"/>
                        </a:rPr>
                        <a:t>Respuesta construida de investigación</a:t>
                      </a:r>
                    </a:p>
                  </a:txBody>
                  <a:tcPr marL="103632" marR="103632" marT="50292" marB="50292">
                    <a:lnT w="12700" cap="flat" cmpd="sng" algn="ctr">
                      <a:solidFill>
                        <a:schemeClr val="tx1"/>
                      </a:solidFill>
                      <a:prstDash val="solid"/>
                      <a:round/>
                      <a:headEnd type="none" w="med" len="med"/>
                      <a:tailEnd type="none" w="med" len="med"/>
                    </a:lnT>
                  </a:tcPr>
                </a:tc>
                <a:tc hMerge="1">
                  <a:txBody>
                    <a:bodyPr/>
                    <a:lstStyle/>
                    <a:p>
                      <a:endParaRPr lang="en-US"/>
                    </a:p>
                  </a:txBody>
                  <a:tcPr/>
                </a:tc>
              </a:tr>
              <a:tr h="488396">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400" b="1" i="0" u="sng" strike="noStrike" kern="1200" cap="none" spc="0" normalizeH="0" baseline="0" noProof="0" dirty="0" smtClean="0">
                          <a:ln>
                            <a:noFill/>
                          </a:ln>
                          <a:solidFill>
                            <a:prstClr val="black"/>
                          </a:solidFill>
                          <a:effectLst/>
                          <a:uLnTx/>
                          <a:uFillTx/>
                          <a:latin typeface="+mj-lt"/>
                          <a:ea typeface="+mn-ea"/>
                          <a:cs typeface="+mn-cs"/>
                        </a:rPr>
                        <a:t>Rúbricas para la Respuesta construida de investigación - Objetivo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ES" sz="1200" b="1" i="0" u="none" strike="noStrike" kern="1200" cap="none" spc="0" normalizeH="0" baseline="0" noProof="0" dirty="0" smtClean="0">
                          <a:ln>
                            <a:noFill/>
                          </a:ln>
                          <a:solidFill>
                            <a:prstClr val="black"/>
                          </a:solidFill>
                          <a:effectLst/>
                          <a:uLnTx/>
                          <a:uFillTx/>
                          <a:latin typeface="+mj-lt"/>
                          <a:ea typeface="+mn-ea"/>
                          <a:cs typeface="+mn-cs"/>
                        </a:rPr>
                        <a:t>Habilidad para citar evidencia que apoye opiniones y/o ideas</a:t>
                      </a:r>
                    </a:p>
                  </a:txBody>
                  <a:tcPr marL="103632" marR="103632" marT="50292" marB="50292"/>
                </a:tc>
                <a:tc hMerge="1">
                  <a:txBody>
                    <a:bodyPr/>
                    <a:lstStyle/>
                    <a:p>
                      <a:endParaRPr lang="en-US"/>
                    </a:p>
                  </a:txBody>
                  <a:tcPr/>
                </a:tc>
              </a:tr>
              <a:tr h="569976">
                <a:tc gridSpan="2">
                  <a:txBody>
                    <a:bodyPr/>
                    <a:lstStyle/>
                    <a:p>
                      <a:pPr marL="1543050" marR="0" indent="-1543050" algn="l" defTabSz="966612" rtl="0" eaLnBrk="1" fontAlgn="auto" latinLnBrk="0" hangingPunct="1">
                        <a:lnSpc>
                          <a:spcPct val="100000"/>
                        </a:lnSpc>
                        <a:spcBef>
                          <a:spcPts val="0"/>
                        </a:spcBef>
                        <a:spcAft>
                          <a:spcPts val="0"/>
                        </a:spcAft>
                        <a:buClrTx/>
                        <a:buSzTx/>
                        <a:buFontTx/>
                        <a:buNone/>
                        <a:tabLst/>
                        <a:defRPr/>
                      </a:pPr>
                      <a:r>
                        <a:rPr lang="es-ES" sz="1400" b="1" dirty="0" smtClean="0">
                          <a:latin typeface="+mj-lt"/>
                        </a:rPr>
                        <a:t>Pregunta #15 RI.4.8:</a:t>
                      </a:r>
                      <a:r>
                        <a:rPr lang="es-ES" sz="1400" b="1" baseline="0" dirty="0" smtClean="0">
                          <a:latin typeface="+mj-lt"/>
                        </a:rPr>
                        <a:t> </a:t>
                      </a:r>
                      <a:r>
                        <a:rPr lang="es-ES" sz="1400" b="1" baseline="0" noProof="0" dirty="0" smtClean="0">
                          <a:latin typeface="+mj-lt"/>
                          <a:cs typeface="Helvetica" panose="020B0604020202020204" pitchFamily="34" charset="0"/>
                        </a:rPr>
                        <a:t>Explica cómo el trabajo de Daniel </a:t>
                      </a:r>
                      <a:r>
                        <a:rPr lang="es-ES" sz="1400" b="1" baseline="0" noProof="0" dirty="0" err="1" smtClean="0">
                          <a:latin typeface="+mj-lt"/>
                          <a:cs typeface="Helvetica" panose="020B0604020202020204" pitchFamily="34" charset="0"/>
                        </a:rPr>
                        <a:t>Burnham</a:t>
                      </a:r>
                      <a:r>
                        <a:rPr lang="es-ES" sz="1400" b="1" baseline="0" noProof="0" dirty="0" smtClean="0">
                          <a:latin typeface="+mj-lt"/>
                          <a:cs typeface="Helvetica" panose="020B0604020202020204" pitchFamily="34" charset="0"/>
                        </a:rPr>
                        <a:t> como planificador de la ciudad ayudó a cambiar a Chicago. Da ejemplos del texto que apoyen tu respuesta. </a:t>
                      </a:r>
                      <a:endParaRPr lang="es-ES" sz="1400" b="1" dirty="0" smtClean="0">
                        <a:solidFill>
                          <a:srgbClr val="FF0000"/>
                        </a:solidFill>
                        <a:latin typeface="+mj-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kern="1200" noProof="0" dirty="0" smtClean="0">
                          <a:solidFill>
                            <a:schemeClr val="tx1"/>
                          </a:solidFill>
                          <a:latin typeface="+mj-lt"/>
                          <a:ea typeface="+mn-ea"/>
                          <a:cs typeface="+mn-cs"/>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915924">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ES" sz="1100" b="1" u="none" dirty="0" smtClean="0">
                          <a:latin typeface="+mj-lt"/>
                        </a:rPr>
                        <a:t>La respuesta</a:t>
                      </a:r>
                      <a:r>
                        <a:rPr lang="es-ES" sz="1100" b="0" u="none" dirty="0" smtClean="0">
                          <a:latin typeface="+mj-lt"/>
                        </a:rPr>
                        <a:t> ofrece</a:t>
                      </a:r>
                      <a:r>
                        <a:rPr lang="es-ES" sz="1100" b="0" u="none" baseline="0" dirty="0" smtClean="0">
                          <a:latin typeface="+mj-lt"/>
                        </a:rPr>
                        <a:t> pruebas</a:t>
                      </a:r>
                      <a:r>
                        <a:rPr lang="es-ES" sz="1100" b="0" u="none" dirty="0" smtClean="0">
                          <a:latin typeface="+mj-lt"/>
                        </a:rPr>
                        <a:t> suficiente de la habilidad de citar evidencia para apoyar opiniones o ideas respecto a la pregunta: Explica cómo el trabajo de Daniel </a:t>
                      </a:r>
                      <a:r>
                        <a:rPr lang="es-ES" sz="1100" b="0" u="none" dirty="0" err="1" smtClean="0">
                          <a:latin typeface="+mj-lt"/>
                        </a:rPr>
                        <a:t>Burnham</a:t>
                      </a:r>
                      <a:r>
                        <a:rPr lang="es-ES" sz="1100" b="0" u="none" dirty="0" smtClean="0">
                          <a:latin typeface="+mj-lt"/>
                        </a:rPr>
                        <a:t>, como planificador de la ciudad ayudó a cambiar a Chicago. Los estudiantes deben contestar la pregunta utilizando evidencia específica como apoyo. Pruebas específicas podrían incluir: (1) Daniel </a:t>
                      </a:r>
                      <a:r>
                        <a:rPr lang="es-ES" sz="1100" b="0" u="none" dirty="0" err="1" smtClean="0">
                          <a:latin typeface="+mj-lt"/>
                        </a:rPr>
                        <a:t>Burnham</a:t>
                      </a:r>
                      <a:r>
                        <a:rPr lang="es-ES" sz="1100" b="0" u="none" dirty="0" smtClean="0">
                          <a:latin typeface="+mj-lt"/>
                        </a:rPr>
                        <a:t> fue un planificador de la ciudad y pensó en la ciudad entera, (2) estuvo a cargo de la Exposición Universal en Chicago para que muchos edificios fueran construidos, (3) pensó en un plan para mejorar la ciudad, y (3) él planificó parques, calles, puentes, ferrocarriles y otros edificios.</a:t>
                      </a:r>
                      <a:endParaRPr lang="es-ES" sz="1100" b="0" dirty="0" smtClean="0">
                        <a:latin typeface="+mj-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400" b="1" kern="1200" noProof="0" dirty="0" smtClean="0">
                          <a:solidFill>
                            <a:schemeClr val="tx1"/>
                          </a:solidFill>
                          <a:latin typeface="+mj-lt"/>
                          <a:ea typeface="+mn-ea"/>
                          <a:cs typeface="+mn-cs"/>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417576">
                <a:tc>
                  <a:txBody>
                    <a:bodyPr/>
                    <a:lstStyle/>
                    <a:p>
                      <a:pPr algn="ctr">
                        <a:lnSpc>
                          <a:spcPct val="100000"/>
                        </a:lnSpc>
                      </a:pPr>
                      <a:r>
                        <a:rPr lang="es-ES" sz="2000" b="1" dirty="0" smtClean="0">
                          <a:latin typeface="+mj-lt"/>
                        </a:rPr>
                        <a:t>2</a:t>
                      </a:r>
                      <a:endParaRPr lang="es-ES" sz="2000" b="1" dirty="0">
                        <a:latin typeface="+mj-lt"/>
                      </a:endParaRPr>
                    </a:p>
                  </a:txBody>
                  <a:tcPr marL="103632" marR="103632" marT="50292" marB="50292" anchor="ctr"/>
                </a:tc>
                <a:tc>
                  <a:txBody>
                    <a:bodyPr/>
                    <a:lstStyle/>
                    <a:p>
                      <a:pPr marL="0" marR="0">
                        <a:lnSpc>
                          <a:spcPct val="100000"/>
                        </a:lnSpc>
                        <a:spcBef>
                          <a:spcPts val="0"/>
                        </a:spcBef>
                        <a:spcAft>
                          <a:spcPts val="0"/>
                        </a:spcAft>
                      </a:pPr>
                      <a:r>
                        <a:rPr lang="es-ES" sz="1000" i="1" dirty="0" smtClean="0">
                          <a:effectLst/>
                          <a:latin typeface="+mj-lt"/>
                          <a:ea typeface="Times New Roman"/>
                          <a:cs typeface="Arial"/>
                        </a:rPr>
                        <a:t>El estudiante da suficiente evidencia para apoyar cómo </a:t>
                      </a:r>
                      <a:r>
                        <a:rPr lang="es-ES" sz="1000" i="1" dirty="0" err="1" smtClean="0">
                          <a:effectLst/>
                          <a:latin typeface="+mj-lt"/>
                          <a:ea typeface="Times New Roman"/>
                          <a:cs typeface="Arial"/>
                        </a:rPr>
                        <a:t>Burnham</a:t>
                      </a:r>
                      <a:r>
                        <a:rPr lang="es-ES" sz="1000" i="1" dirty="0" smtClean="0">
                          <a:effectLst/>
                          <a:latin typeface="+mj-lt"/>
                          <a:ea typeface="Times New Roman"/>
                          <a:cs typeface="Arial"/>
                        </a:rPr>
                        <a:t> ayudó a cambiar a Chicago.</a:t>
                      </a:r>
                    </a:p>
                    <a:p>
                      <a:pPr marL="0" marR="0">
                        <a:lnSpc>
                          <a:spcPct val="100000"/>
                        </a:lnSpc>
                        <a:spcBef>
                          <a:spcPts val="0"/>
                        </a:spcBef>
                        <a:spcAft>
                          <a:spcPts val="0"/>
                        </a:spcAft>
                      </a:pPr>
                      <a:r>
                        <a:rPr lang="es-ES" sz="1100" i="0" dirty="0" smtClean="0">
                          <a:effectLst/>
                          <a:latin typeface="+mj-lt"/>
                          <a:ea typeface="Times New Roman"/>
                          <a:cs typeface="Arial"/>
                        </a:rPr>
                        <a:t>El trabajo de Daniel </a:t>
                      </a:r>
                      <a:r>
                        <a:rPr lang="es-ES" sz="1100" i="0" dirty="0" err="1" smtClean="0">
                          <a:effectLst/>
                          <a:latin typeface="+mj-lt"/>
                          <a:ea typeface="Times New Roman"/>
                          <a:cs typeface="Arial"/>
                        </a:rPr>
                        <a:t>Burnham</a:t>
                      </a:r>
                      <a:r>
                        <a:rPr lang="es-ES" sz="1100" i="0" dirty="0" smtClean="0">
                          <a:effectLst/>
                          <a:latin typeface="+mj-lt"/>
                          <a:ea typeface="Times New Roman"/>
                          <a:cs typeface="Arial"/>
                        </a:rPr>
                        <a:t> como un planificador de la ciudad ayudó a cambiar a Chicago. Él planificó y organizó la </a:t>
                      </a:r>
                      <a:r>
                        <a:rPr lang="es-ES" sz="1100" b="0" u="none" kern="1200" dirty="0" smtClean="0">
                          <a:solidFill>
                            <a:schemeClr val="tx1"/>
                          </a:solidFill>
                          <a:latin typeface="+mj-lt"/>
                          <a:ea typeface="+mn-ea"/>
                          <a:cs typeface="+mn-cs"/>
                        </a:rPr>
                        <a:t>Exposición Universal en Chicago </a:t>
                      </a:r>
                      <a:r>
                        <a:rPr lang="es-ES" sz="1100" i="0" dirty="0" smtClean="0">
                          <a:effectLst/>
                          <a:latin typeface="+mj-lt"/>
                          <a:ea typeface="Times New Roman"/>
                          <a:cs typeface="Arial"/>
                        </a:rPr>
                        <a:t>en 1893. Luego pensó en las necesidades de la ciudad. Él hizo muchos planes para mejorar la ciudad. Con sus planes, Chicago construyó muchos puentes y ferrocarriles. Esos cambios se</a:t>
                      </a:r>
                      <a:r>
                        <a:rPr lang="es-ES" sz="1100" i="0" baseline="0" dirty="0" smtClean="0">
                          <a:effectLst/>
                          <a:latin typeface="+mj-lt"/>
                          <a:ea typeface="Times New Roman"/>
                          <a:cs typeface="Arial"/>
                        </a:rPr>
                        <a:t> pueden ver </a:t>
                      </a:r>
                      <a:r>
                        <a:rPr lang="es-ES" sz="1100" i="0" dirty="0" smtClean="0">
                          <a:effectLst/>
                          <a:latin typeface="+mj-lt"/>
                          <a:ea typeface="Times New Roman"/>
                          <a:cs typeface="Arial"/>
                        </a:rPr>
                        <a:t>hoy en día.</a:t>
                      </a:r>
                      <a:endParaRPr lang="es-ES" sz="1100" i="0" dirty="0">
                        <a:effectLst/>
                        <a:latin typeface="+mj-lt"/>
                        <a:ea typeface="Calibri"/>
                        <a:cs typeface="Times New Roman"/>
                      </a:endParaRPr>
                    </a:p>
                  </a:txBody>
                  <a:tcPr marL="121920" marR="121920" marT="34290" marB="34290"/>
                </a:tc>
              </a:tr>
              <a:tr h="458724">
                <a:tc>
                  <a:txBody>
                    <a:bodyPr/>
                    <a:lstStyle/>
                    <a:p>
                      <a:pPr algn="ctr">
                        <a:lnSpc>
                          <a:spcPct val="100000"/>
                        </a:lnSpc>
                      </a:pPr>
                      <a:r>
                        <a:rPr lang="es-ES" sz="2000" b="1" dirty="0" smtClean="0">
                          <a:latin typeface="+mj-lt"/>
                        </a:rPr>
                        <a:t>1</a:t>
                      </a:r>
                      <a:endParaRPr lang="es-ES" sz="2000" b="1" dirty="0">
                        <a:latin typeface="+mj-lt"/>
                      </a:endParaRPr>
                    </a:p>
                  </a:txBody>
                  <a:tcPr marL="103632" marR="103632" marT="50292" marB="50292" anchor="ctr"/>
                </a:tc>
                <a:tc>
                  <a:txBody>
                    <a:bodyPr/>
                    <a:lstStyle/>
                    <a:p>
                      <a:pPr marL="0" marR="0">
                        <a:lnSpc>
                          <a:spcPct val="100000"/>
                        </a:lnSpc>
                        <a:spcBef>
                          <a:spcPts val="0"/>
                        </a:spcBef>
                        <a:spcAft>
                          <a:spcPts val="0"/>
                        </a:spcAft>
                      </a:pPr>
                      <a:r>
                        <a:rPr lang="es-ES" sz="1000" i="1" kern="1200" dirty="0" smtClean="0">
                          <a:solidFill>
                            <a:schemeClr val="tx1"/>
                          </a:solidFill>
                          <a:effectLst/>
                          <a:latin typeface="+mj-lt"/>
                          <a:ea typeface="Times New Roman"/>
                          <a:cs typeface="Arial"/>
                        </a:rPr>
                        <a:t>El estudiante </a:t>
                      </a:r>
                      <a:r>
                        <a:rPr lang="es-ES" sz="1000" i="1" dirty="0" smtClean="0">
                          <a:effectLst/>
                          <a:latin typeface="+mj-lt"/>
                          <a:ea typeface="Times New Roman"/>
                          <a:cs typeface="Arial"/>
                        </a:rPr>
                        <a:t>da evidencias limitadas para apoyar cómo </a:t>
                      </a:r>
                      <a:r>
                        <a:rPr lang="es-ES" sz="1000" i="1" dirty="0" err="1" smtClean="0">
                          <a:effectLst/>
                          <a:latin typeface="+mj-lt"/>
                          <a:ea typeface="Times New Roman"/>
                          <a:cs typeface="Arial"/>
                        </a:rPr>
                        <a:t>Burnham</a:t>
                      </a:r>
                      <a:r>
                        <a:rPr lang="es-ES" sz="1000" i="1" dirty="0" smtClean="0">
                          <a:effectLst/>
                          <a:latin typeface="+mj-lt"/>
                          <a:ea typeface="Times New Roman"/>
                          <a:cs typeface="Arial"/>
                        </a:rPr>
                        <a:t> ayudó a cambiar a Chicago.</a:t>
                      </a:r>
                    </a:p>
                    <a:p>
                      <a:pPr marL="0" marR="0">
                        <a:lnSpc>
                          <a:spcPct val="100000"/>
                        </a:lnSpc>
                        <a:spcBef>
                          <a:spcPts val="0"/>
                        </a:spcBef>
                        <a:spcAft>
                          <a:spcPts val="0"/>
                        </a:spcAft>
                      </a:pPr>
                      <a:r>
                        <a:rPr lang="es-ES" sz="1100" i="0" dirty="0" smtClean="0">
                          <a:effectLst/>
                          <a:latin typeface="+mj-lt"/>
                          <a:ea typeface="Times New Roman"/>
                          <a:cs typeface="Arial"/>
                        </a:rPr>
                        <a:t>Daniel </a:t>
                      </a:r>
                      <a:r>
                        <a:rPr lang="es-ES" sz="1100" i="0" dirty="0" err="1" smtClean="0">
                          <a:effectLst/>
                          <a:latin typeface="+mj-lt"/>
                          <a:ea typeface="Times New Roman"/>
                          <a:cs typeface="Arial"/>
                        </a:rPr>
                        <a:t>Burnham</a:t>
                      </a:r>
                      <a:r>
                        <a:rPr lang="es-ES" sz="1100" i="0" dirty="0" smtClean="0">
                          <a:effectLst/>
                          <a:latin typeface="+mj-lt"/>
                          <a:ea typeface="Times New Roman"/>
                          <a:cs typeface="Arial"/>
                        </a:rPr>
                        <a:t> fue un planificador de la ciudad.  Él planificó edificios y estuvo a cargo de la exposición.</a:t>
                      </a:r>
                      <a:endParaRPr lang="es-ES" sz="1100" i="0" dirty="0">
                        <a:effectLst/>
                        <a:latin typeface="+mj-lt"/>
                        <a:ea typeface="Calibri"/>
                        <a:cs typeface="Times New Roman"/>
                      </a:endParaRPr>
                    </a:p>
                  </a:txBody>
                  <a:tcPr marL="121920" marR="121920" marT="34290" marB="34290"/>
                </a:tc>
              </a:tr>
              <a:tr h="472440">
                <a:tc>
                  <a:txBody>
                    <a:bodyPr/>
                    <a:lstStyle/>
                    <a:p>
                      <a:pPr algn="ctr">
                        <a:lnSpc>
                          <a:spcPct val="100000"/>
                        </a:lnSpc>
                      </a:pPr>
                      <a:r>
                        <a:rPr lang="es-ES" sz="2000" b="1" dirty="0" smtClean="0">
                          <a:latin typeface="+mj-lt"/>
                        </a:rPr>
                        <a:t>0</a:t>
                      </a:r>
                      <a:endParaRPr lang="es-ES" sz="2000" b="1" dirty="0">
                        <a:latin typeface="+mj-lt"/>
                      </a:endParaRPr>
                    </a:p>
                  </a:txBody>
                  <a:tcPr marL="103632" marR="103632" marT="50292" marB="50292" anchor="ctr"/>
                </a:tc>
                <a:tc>
                  <a:txBody>
                    <a:bodyPr/>
                    <a:lstStyle/>
                    <a:p>
                      <a:pPr marL="0" marR="0">
                        <a:lnSpc>
                          <a:spcPct val="100000"/>
                        </a:lnSpc>
                        <a:spcBef>
                          <a:spcPts val="0"/>
                        </a:spcBef>
                        <a:spcAft>
                          <a:spcPts val="0"/>
                        </a:spcAft>
                      </a:pPr>
                      <a:r>
                        <a:rPr lang="es-ES" sz="1000" i="1" dirty="0" smtClean="0">
                          <a:effectLst/>
                          <a:latin typeface="+mj-lt"/>
                          <a:ea typeface="Times New Roman"/>
                          <a:cs typeface="Arial"/>
                        </a:rPr>
                        <a:t>El estudiante no da suficiente información relevante para contestar</a:t>
                      </a:r>
                      <a:r>
                        <a:rPr lang="es-ES" sz="1000" i="1" baseline="0" dirty="0" smtClean="0">
                          <a:effectLst/>
                          <a:latin typeface="+mj-lt"/>
                          <a:ea typeface="Times New Roman"/>
                          <a:cs typeface="Arial"/>
                        </a:rPr>
                        <a:t> la pregunta.</a:t>
                      </a:r>
                    </a:p>
                    <a:p>
                      <a:pPr marL="0" marR="0">
                        <a:lnSpc>
                          <a:spcPct val="100000"/>
                        </a:lnSpc>
                        <a:spcBef>
                          <a:spcPts val="0"/>
                        </a:spcBef>
                        <a:spcAft>
                          <a:spcPts val="0"/>
                        </a:spcAft>
                      </a:pPr>
                      <a:r>
                        <a:rPr lang="es-ES" sz="1050" i="0" dirty="0" smtClean="0">
                          <a:effectLst/>
                          <a:latin typeface="+mj-lt"/>
                          <a:ea typeface="Times New Roman"/>
                          <a:cs typeface="Arial"/>
                        </a:rPr>
                        <a:t>Daniel </a:t>
                      </a:r>
                      <a:r>
                        <a:rPr lang="es-ES" sz="1050" i="0" dirty="0" err="1" smtClean="0">
                          <a:effectLst/>
                          <a:latin typeface="+mj-lt"/>
                          <a:ea typeface="Times New Roman"/>
                          <a:cs typeface="Arial"/>
                        </a:rPr>
                        <a:t>Burnham</a:t>
                      </a:r>
                      <a:r>
                        <a:rPr lang="es-ES" sz="1050" i="0" dirty="0" smtClean="0">
                          <a:effectLst/>
                          <a:latin typeface="+mj-lt"/>
                          <a:ea typeface="Times New Roman"/>
                          <a:cs typeface="Arial"/>
                        </a:rPr>
                        <a:t> ayudó a Chicago.</a:t>
                      </a:r>
                      <a:endParaRPr lang="es-ES" sz="1200" i="0" dirty="0">
                        <a:effectLst/>
                        <a:latin typeface="+mj-lt"/>
                        <a:ea typeface="Calibri"/>
                        <a:cs typeface="Times New Roman"/>
                      </a:endParaRPr>
                    </a:p>
                  </a:txBody>
                  <a:tcPr marL="121920" marR="121920" marT="34290" marB="3429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40190925"/>
              </p:ext>
            </p:extLst>
          </p:nvPr>
        </p:nvGraphicFramePr>
        <p:xfrm>
          <a:off x="5130984" y="6553200"/>
          <a:ext cx="2185988" cy="554115"/>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8845">
                <a:tc>
                  <a:txBody>
                    <a:bodyPr/>
                    <a:lstStyle/>
                    <a:p>
                      <a:r>
                        <a:rPr lang="es-ES" sz="800" dirty="0" smtClean="0"/>
                        <a:t>Explican cómo el autor utiliza las razones y evidencia para apoyar determinados puntos de un texto.</a:t>
                      </a:r>
                      <a:endParaRPr lang="en-US" sz="8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02891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644941183"/>
              </p:ext>
            </p:extLst>
          </p:nvPr>
        </p:nvGraphicFramePr>
        <p:xfrm>
          <a:off x="385434" y="778383"/>
          <a:ext cx="6822440" cy="7450836"/>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s-ES"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debe responder. Busque la intención general de la pregunta y  la respuesta del estudiante y siga la rúbrica a continuación en la medida que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lang="es-ES" sz="1600" b="1" kern="1200" dirty="0" smtClean="0">
                          <a:solidFill>
                            <a:schemeClr val="tx1"/>
                          </a:solidFill>
                          <a:effectLst/>
                          <a:latin typeface="+mn-lt"/>
                          <a:ea typeface="+mn-ea"/>
                          <a:cs typeface="+mn-cs"/>
                        </a:rPr>
                        <a:t>CFA  Trimestre 3: Clave para la </a:t>
                      </a:r>
                      <a:r>
                        <a:rPr lang="es-ES" sz="1600" b="1" u="sng" kern="1200" dirty="0" smtClean="0">
                          <a:solidFill>
                            <a:schemeClr val="tx1"/>
                          </a:solidFill>
                          <a:effectLst/>
                          <a:latin typeface="+mn-lt"/>
                          <a:ea typeface="+mn-ea"/>
                          <a:cs typeface="+mn-cs"/>
                        </a:rPr>
                        <a:t>Respuesta construida de investigación</a:t>
                      </a:r>
                    </a:p>
                  </a:txBody>
                  <a:tcPr marL="103632" marR="103632" marT="50292" marB="50292">
                    <a:lnT w="12700" cap="flat" cmpd="sng" algn="ctr">
                      <a:solidFill>
                        <a:schemeClr val="tx1"/>
                      </a:solidFill>
                      <a:prstDash val="solid"/>
                      <a:round/>
                      <a:headEnd type="none" w="med" len="med"/>
                      <a:tailEnd type="none" w="med" len="med"/>
                    </a:lnT>
                  </a:tcPr>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sng" noProof="0" dirty="0" smtClean="0"/>
                        <a:t>Rúbricas para la Respuesta construida de investigación - Objetivo 2</a:t>
                      </a:r>
                    </a:p>
                    <a:p>
                      <a:pPr marL="0" marR="0" indent="0" algn="ctr" defTabSz="914318" rtl="0" eaLnBrk="1" fontAlgn="auto" latinLnBrk="0" hangingPunct="1">
                        <a:lnSpc>
                          <a:spcPct val="100000"/>
                        </a:lnSpc>
                        <a:spcBef>
                          <a:spcPts val="0"/>
                        </a:spcBef>
                        <a:spcAft>
                          <a:spcPts val="0"/>
                        </a:spcAft>
                        <a:buClrTx/>
                        <a:buSzTx/>
                        <a:buFontTx/>
                        <a:buNone/>
                        <a:tabLst/>
                        <a:defRPr/>
                      </a:pPr>
                      <a:r>
                        <a:rPr lang="es-MX" sz="1200" b="1" noProof="0" dirty="0" smtClean="0"/>
                        <a:t>Localizar, seleccionar, interpretar e integrar la información.</a:t>
                      </a:r>
                    </a:p>
                  </a:txBody>
                  <a:tcPr marL="103632" marR="103632" marT="50292" marB="50292"/>
                </a:tc>
                <a:tc hMerge="1">
                  <a:txBody>
                    <a:bodyPr/>
                    <a:lstStyle/>
                    <a:p>
                      <a:endParaRPr lang="en-US"/>
                    </a:p>
                  </a:txBody>
                  <a:tcPr/>
                </a:tc>
              </a:tr>
              <a:tr h="493776">
                <a:tc gridSpan="2">
                  <a:txBody>
                    <a:bodyPr/>
                    <a:lstStyle/>
                    <a:p>
                      <a:pPr marL="1598613" marR="0" indent="-1598613" algn="l" defTabSz="963778" rtl="0" eaLnBrk="1" fontAlgn="base" latinLnBrk="0" hangingPunct="1">
                        <a:lnSpc>
                          <a:spcPct val="100000"/>
                        </a:lnSpc>
                        <a:spcBef>
                          <a:spcPct val="0"/>
                        </a:spcBef>
                        <a:spcAft>
                          <a:spcPct val="0"/>
                        </a:spcAft>
                        <a:buClrTx/>
                        <a:buSzTx/>
                        <a:buFontTx/>
                        <a:buNone/>
                        <a:tabLst/>
                        <a:defRPr/>
                      </a:pPr>
                      <a:r>
                        <a:rPr lang="en-US" sz="1400" b="1" dirty="0" smtClean="0">
                          <a:latin typeface="+mj-lt"/>
                        </a:rPr>
                        <a:t>Pregunta # 16  RI.4.9:</a:t>
                      </a:r>
                      <a:r>
                        <a:rPr lang="en-US" sz="1400" b="1" baseline="0" dirty="0" smtClean="0">
                          <a:latin typeface="+mj-lt"/>
                        </a:rPr>
                        <a:t> </a:t>
                      </a:r>
                      <a:r>
                        <a:rPr lang="es-ES_tradnl" sz="1400" b="1" noProof="0" dirty="0" smtClean="0">
                          <a:latin typeface="+mj-lt"/>
                          <a:cs typeface="Helvetica" panose="020B0604020202020204" pitchFamily="34" charset="0"/>
                        </a:rPr>
                        <a:t>¿Cómo </a:t>
                      </a:r>
                      <a:r>
                        <a:rPr lang="es-ES_tradnl" sz="1400" b="1" noProof="0" dirty="0" err="1" smtClean="0">
                          <a:latin typeface="+mj-lt"/>
                          <a:cs typeface="Helvetica" panose="020B0604020202020204" pitchFamily="34" charset="0"/>
                        </a:rPr>
                        <a:t>DuSable</a:t>
                      </a:r>
                      <a:r>
                        <a:rPr lang="es-ES_tradnl" sz="1400" b="1" noProof="0" dirty="0" smtClean="0">
                          <a:latin typeface="+mj-lt"/>
                          <a:cs typeface="Helvetica" panose="020B0604020202020204" pitchFamily="34" charset="0"/>
                        </a:rPr>
                        <a:t> y </a:t>
                      </a:r>
                      <a:r>
                        <a:rPr lang="es-ES_tradnl" sz="1400" b="1" noProof="0" dirty="0" err="1" smtClean="0">
                          <a:latin typeface="+mj-lt"/>
                          <a:cs typeface="Helvetica" panose="020B0604020202020204" pitchFamily="34" charset="0"/>
                        </a:rPr>
                        <a:t>Burnham</a:t>
                      </a:r>
                      <a:r>
                        <a:rPr lang="es-ES_tradnl" sz="1400" b="1" noProof="0" dirty="0" smtClean="0">
                          <a:latin typeface="+mj-lt"/>
                          <a:cs typeface="Helvetica" panose="020B0604020202020204" pitchFamily="34" charset="0"/>
                        </a:rPr>
                        <a:t> contribuyeron a hacer de Chicago una gran ciudad? Utiliza información de </a:t>
                      </a:r>
                      <a:r>
                        <a:rPr lang="es-ES_tradnl" sz="1400" b="0" i="1" u="none" noProof="0" dirty="0" smtClean="0">
                          <a:latin typeface="+mj-lt"/>
                          <a:cs typeface="Helvetica" panose="020B0604020202020204" pitchFamily="34" charset="0"/>
                        </a:rPr>
                        <a:t>El primer líder de Chicago </a:t>
                      </a:r>
                      <a:r>
                        <a:rPr lang="es-ES_tradnl" sz="1400" b="1" u="none" noProof="0" dirty="0" smtClean="0">
                          <a:latin typeface="+mj-lt"/>
                          <a:cs typeface="Helvetica" panose="020B0604020202020204" pitchFamily="34" charset="0"/>
                        </a:rPr>
                        <a:t>y</a:t>
                      </a:r>
                      <a:r>
                        <a:rPr lang="es-ES_tradnl" sz="1400" b="1" noProof="0" dirty="0" smtClean="0">
                          <a:latin typeface="+mj-lt"/>
                          <a:cs typeface="Helvetica" panose="020B0604020202020204" pitchFamily="34" charset="0"/>
                        </a:rPr>
                        <a:t> </a:t>
                      </a:r>
                      <a:r>
                        <a:rPr lang="es-ES_tradnl" sz="1400" b="0" i="1" u="none" noProof="0" dirty="0" smtClean="0">
                          <a:latin typeface="+mj-lt"/>
                          <a:cs typeface="Helvetica" panose="020B0604020202020204" pitchFamily="34" charset="0"/>
                        </a:rPr>
                        <a:t>El legado de Chicago: El plan de </a:t>
                      </a:r>
                      <a:r>
                        <a:rPr lang="es-ES_tradnl" sz="1400" b="0" i="1" u="none" noProof="0" dirty="0" err="1" smtClean="0">
                          <a:latin typeface="+mj-lt"/>
                          <a:cs typeface="Helvetica" panose="020B0604020202020204" pitchFamily="34" charset="0"/>
                        </a:rPr>
                        <a:t>Burnham</a:t>
                      </a:r>
                      <a:r>
                        <a:rPr lang="es-ES_tradnl" sz="1400" b="0" i="1" u="none" noProof="0" dirty="0" smtClean="0">
                          <a:latin typeface="+mj-lt"/>
                          <a:cs typeface="Helvetica" panose="020B0604020202020204" pitchFamily="34" charset="0"/>
                        </a:rPr>
                        <a:t> </a:t>
                      </a:r>
                      <a:r>
                        <a:rPr lang="es-ES_tradnl" sz="1400" b="1" noProof="0" dirty="0" smtClean="0">
                          <a:latin typeface="+mj-lt"/>
                          <a:cs typeface="Helvetica" panose="020B0604020202020204" pitchFamily="34" charset="0"/>
                        </a:rPr>
                        <a:t>para apoyar tu respuesta.</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kern="1200" noProof="0" dirty="0" smtClean="0">
                          <a:solidFill>
                            <a:schemeClr val="tx1"/>
                          </a:solidFill>
                          <a:latin typeface="+mn-lt"/>
                          <a:ea typeface="+mn-ea"/>
                          <a:cs typeface="+mn-cs"/>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176528">
                <a:tc gridSpan="2">
                  <a:txBody>
                    <a:bodyPr/>
                    <a:lstStyle/>
                    <a:p>
                      <a:r>
                        <a:rPr lang="es-GT" sz="1100" b="1" u="none" kern="1200" noProof="0" dirty="0" smtClean="0">
                          <a:solidFill>
                            <a:schemeClr val="tx1"/>
                          </a:solidFill>
                          <a:effectLst/>
                          <a:latin typeface="+mn-lt"/>
                          <a:ea typeface="+mn-ea"/>
                          <a:cs typeface="+mn-cs"/>
                        </a:rPr>
                        <a:t>La respuesta da suficiente evidencia </a:t>
                      </a:r>
                      <a:r>
                        <a:rPr lang="es-GT" sz="1100" b="1" kern="1200" noProof="0" dirty="0" smtClean="0">
                          <a:solidFill>
                            <a:schemeClr val="tx1"/>
                          </a:solidFill>
                          <a:effectLst/>
                          <a:latin typeface="+mn-lt"/>
                          <a:ea typeface="+mn-ea"/>
                          <a:cs typeface="+mn-cs"/>
                        </a:rPr>
                        <a:t>de la habilidad de localizar y seleccionar </a:t>
                      </a:r>
                      <a:r>
                        <a:rPr lang="en-US" sz="1100" b="1" baseline="0" dirty="0" err="1" smtClean="0">
                          <a:latin typeface="+mn-lt"/>
                        </a:rPr>
                        <a:t>puntos</a:t>
                      </a:r>
                      <a:r>
                        <a:rPr lang="en-US" sz="1100" b="1" baseline="0" dirty="0" smtClean="0">
                          <a:latin typeface="+mn-lt"/>
                        </a:rPr>
                        <a:t> clave. </a:t>
                      </a:r>
                    </a:p>
                    <a:p>
                      <a:r>
                        <a:rPr lang="es-ES" sz="1100" b="1" baseline="0" dirty="0" smtClean="0"/>
                        <a:t>La respuesta da suficiente evidencia de la habilidad de interpretar e integrar información</a:t>
                      </a:r>
                      <a:r>
                        <a:rPr lang="en-US" sz="1100" b="1" baseline="0" dirty="0" smtClean="0">
                          <a:solidFill>
                            <a:schemeClr val="tx1"/>
                          </a:solidFill>
                          <a:latin typeface="+mn-lt"/>
                        </a:rPr>
                        <a:t>.</a:t>
                      </a:r>
                      <a:r>
                        <a:rPr lang="en-US" sz="1100" baseline="0" dirty="0" smtClean="0">
                          <a:solidFill>
                            <a:schemeClr val="tx1"/>
                          </a:solidFill>
                          <a:latin typeface="+mn-lt"/>
                        </a:rPr>
                        <a:t>  </a:t>
                      </a:r>
                    </a:p>
                    <a:p>
                      <a:r>
                        <a:rPr lang="en-US" sz="1100" b="1" u="sng" kern="1200" dirty="0" smtClean="0">
                          <a:solidFill>
                            <a:srgbClr val="000000"/>
                          </a:solidFill>
                          <a:effectLst/>
                          <a:latin typeface="+mn-lt"/>
                          <a:ea typeface="Times New Roman"/>
                          <a:cs typeface="Arial"/>
                        </a:rPr>
                        <a:t>La </a:t>
                      </a:r>
                      <a:r>
                        <a:rPr lang="en-US" sz="1100" b="1" u="sng" kern="1200" dirty="0" err="1" smtClean="0">
                          <a:solidFill>
                            <a:srgbClr val="000000"/>
                          </a:solidFill>
                          <a:effectLst/>
                          <a:latin typeface="+mn-lt"/>
                          <a:ea typeface="Times New Roman"/>
                          <a:cs typeface="Arial"/>
                        </a:rPr>
                        <a:t>respuesta</a:t>
                      </a:r>
                      <a:r>
                        <a:rPr lang="en-US" sz="1100" b="1" u="sng" kern="1200" dirty="0" smtClean="0">
                          <a:solidFill>
                            <a:srgbClr val="000000"/>
                          </a:solidFill>
                          <a:effectLst/>
                          <a:latin typeface="+mn-lt"/>
                          <a:ea typeface="Times New Roman"/>
                          <a:cs typeface="Arial"/>
                        </a:rPr>
                        <a:t> da </a:t>
                      </a:r>
                      <a:r>
                        <a:rPr lang="en-US" sz="1100" b="1" u="sng" kern="1200" dirty="0" err="1" smtClean="0">
                          <a:solidFill>
                            <a:srgbClr val="000000"/>
                          </a:solidFill>
                          <a:effectLst/>
                          <a:latin typeface="+mn-lt"/>
                          <a:ea typeface="Times New Roman"/>
                          <a:cs typeface="Arial"/>
                        </a:rPr>
                        <a:t>suficiente</a:t>
                      </a:r>
                      <a:r>
                        <a:rPr lang="en-US" sz="1100" b="1" u="sng" kern="1200" dirty="0" smtClean="0">
                          <a:solidFill>
                            <a:srgbClr val="000000"/>
                          </a:solidFill>
                          <a:effectLst/>
                          <a:latin typeface="+mn-lt"/>
                          <a:ea typeface="Times New Roman"/>
                          <a:cs typeface="Arial"/>
                        </a:rPr>
                        <a:t> </a:t>
                      </a:r>
                      <a:r>
                        <a:rPr lang="en-US" sz="1100" b="1" u="sng" kern="1200" dirty="0" err="1" smtClean="0">
                          <a:solidFill>
                            <a:srgbClr val="000000"/>
                          </a:solidFill>
                          <a:effectLst/>
                          <a:latin typeface="+mn-lt"/>
                          <a:ea typeface="Times New Roman"/>
                          <a:cs typeface="Arial"/>
                        </a:rPr>
                        <a:t>evidencia</a:t>
                      </a:r>
                      <a:r>
                        <a:rPr lang="en-US" sz="1100" b="1" u="sng" kern="1200" dirty="0" smtClean="0">
                          <a:solidFill>
                            <a:srgbClr val="000000"/>
                          </a:solidFill>
                          <a:effectLst/>
                          <a:latin typeface="+mn-lt"/>
                          <a:ea typeface="Times New Roman"/>
                          <a:cs typeface="Arial"/>
                        </a:rPr>
                        <a:t> </a:t>
                      </a:r>
                    </a:p>
                    <a:p>
                      <a:r>
                        <a:rPr lang="es-ES" sz="1100" dirty="0" smtClean="0">
                          <a:effectLst/>
                          <a:latin typeface="+mn-lt"/>
                          <a:ea typeface="Calibri"/>
                          <a:cs typeface="Times New Roman"/>
                        </a:rPr>
                        <a:t>Detalles relevantes incluyen: (1) </a:t>
                      </a:r>
                      <a:r>
                        <a:rPr lang="es-ES" sz="1100" dirty="0" err="1" smtClean="0">
                          <a:effectLst/>
                          <a:latin typeface="+mn-lt"/>
                          <a:ea typeface="Calibri"/>
                          <a:cs typeface="Times New Roman"/>
                        </a:rPr>
                        <a:t>DuSable</a:t>
                      </a:r>
                      <a:r>
                        <a:rPr lang="es-ES" sz="1100" dirty="0" smtClean="0">
                          <a:effectLst/>
                          <a:latin typeface="+mn-lt"/>
                          <a:ea typeface="Calibri"/>
                          <a:cs typeface="Times New Roman"/>
                        </a:rPr>
                        <a:t> abrió un puesto de comercio que ayudó a los exploradores a seguir adelante, (2) el puesto de comercio hizo</a:t>
                      </a:r>
                      <a:r>
                        <a:rPr lang="es-ES" sz="1100" baseline="0" dirty="0" smtClean="0">
                          <a:effectLst/>
                          <a:latin typeface="+mn-lt"/>
                          <a:ea typeface="Calibri"/>
                          <a:cs typeface="Times New Roman"/>
                        </a:rPr>
                        <a:t> posible</a:t>
                      </a:r>
                      <a:r>
                        <a:rPr lang="es-ES" sz="1100" dirty="0" smtClean="0">
                          <a:effectLst/>
                          <a:latin typeface="+mn-lt"/>
                          <a:ea typeface="Calibri"/>
                          <a:cs typeface="Times New Roman"/>
                        </a:rPr>
                        <a:t> establecerse en Chicago, (3) tener comercio con los nativos norteamericanos, (4) </a:t>
                      </a:r>
                      <a:r>
                        <a:rPr lang="es-ES" sz="1100" dirty="0" err="1" smtClean="0">
                          <a:effectLst/>
                          <a:latin typeface="+mn-lt"/>
                          <a:ea typeface="Calibri"/>
                          <a:cs typeface="Times New Roman"/>
                        </a:rPr>
                        <a:t>DuSable</a:t>
                      </a:r>
                      <a:r>
                        <a:rPr lang="es-ES" sz="1100" dirty="0" smtClean="0">
                          <a:effectLst/>
                          <a:latin typeface="+mn-lt"/>
                          <a:ea typeface="Calibri"/>
                          <a:cs typeface="Times New Roman"/>
                        </a:rPr>
                        <a:t> fue llamado el "padre" de la ciudad, (5) </a:t>
                      </a:r>
                      <a:r>
                        <a:rPr lang="es-ES" sz="1100" dirty="0" err="1" smtClean="0">
                          <a:effectLst/>
                          <a:latin typeface="+mn-lt"/>
                          <a:ea typeface="Calibri"/>
                          <a:cs typeface="Times New Roman"/>
                        </a:rPr>
                        <a:t>Burnham</a:t>
                      </a:r>
                      <a:r>
                        <a:rPr lang="es-ES" sz="1100" dirty="0" smtClean="0">
                          <a:effectLst/>
                          <a:latin typeface="+mn-lt"/>
                          <a:ea typeface="Calibri"/>
                          <a:cs typeface="Times New Roman"/>
                        </a:rPr>
                        <a:t> fue un arquitecto (ayudó a planificar una ciudad), (6) uno de los primeros planificadores de la</a:t>
                      </a:r>
                      <a:r>
                        <a:rPr lang="es-ES" sz="1100" baseline="0" dirty="0" smtClean="0">
                          <a:effectLst/>
                          <a:latin typeface="+mn-lt"/>
                          <a:ea typeface="Calibri"/>
                          <a:cs typeface="Times New Roman"/>
                        </a:rPr>
                        <a:t> c</a:t>
                      </a:r>
                      <a:r>
                        <a:rPr lang="es-ES" sz="1100" dirty="0" smtClean="0">
                          <a:effectLst/>
                          <a:latin typeface="+mn-lt"/>
                          <a:ea typeface="Calibri"/>
                          <a:cs typeface="Times New Roman"/>
                        </a:rPr>
                        <a:t>iudad, (7) </a:t>
                      </a:r>
                      <a:r>
                        <a:rPr lang="es-ES" sz="1100" dirty="0" err="1" smtClean="0">
                          <a:effectLst/>
                          <a:latin typeface="+mn-lt"/>
                          <a:ea typeface="Calibri"/>
                          <a:cs typeface="Times New Roman"/>
                        </a:rPr>
                        <a:t>Burnham</a:t>
                      </a:r>
                      <a:r>
                        <a:rPr lang="es-ES" sz="1100" dirty="0" smtClean="0">
                          <a:effectLst/>
                          <a:latin typeface="+mn-lt"/>
                          <a:ea typeface="Calibri"/>
                          <a:cs typeface="Times New Roman"/>
                        </a:rPr>
                        <a:t> pensó acerca de lo que la ciudad necesitaba, (8) planificó la </a:t>
                      </a:r>
                      <a:r>
                        <a:rPr lang="es-ES" sz="1100" b="0" u="none" kern="1200" dirty="0" smtClean="0">
                          <a:solidFill>
                            <a:schemeClr val="tx1"/>
                          </a:solidFill>
                          <a:latin typeface="+mn-lt"/>
                          <a:ea typeface="+mn-ea"/>
                          <a:cs typeface="+mn-cs"/>
                        </a:rPr>
                        <a:t>Exposición Universal en Chicago ,</a:t>
                      </a:r>
                      <a:r>
                        <a:rPr lang="es-ES" sz="1100" dirty="0" smtClean="0">
                          <a:effectLst/>
                          <a:latin typeface="+mn-lt"/>
                          <a:ea typeface="Calibri"/>
                          <a:cs typeface="Times New Roman"/>
                        </a:rPr>
                        <a:t>y (9) </a:t>
                      </a:r>
                      <a:r>
                        <a:rPr lang="es-ES" sz="1100" dirty="0" err="1" smtClean="0">
                          <a:effectLst/>
                          <a:latin typeface="+mn-lt"/>
                          <a:ea typeface="Calibri"/>
                          <a:cs typeface="Times New Roman"/>
                        </a:rPr>
                        <a:t>Burnham</a:t>
                      </a:r>
                      <a:r>
                        <a:rPr lang="es-ES" sz="1100" dirty="0" smtClean="0">
                          <a:effectLst/>
                          <a:latin typeface="+mn-lt"/>
                          <a:ea typeface="Calibri"/>
                          <a:cs typeface="Times New Roman"/>
                        </a:rPr>
                        <a:t> solucionó los problemas que la ciudad tenía.</a:t>
                      </a:r>
                      <a:endParaRPr lang="en-US" sz="1100" baseline="0" dirty="0" smtClean="0">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200" b="1" kern="1200" noProof="0" dirty="0" smtClean="0">
                          <a:solidFill>
                            <a:schemeClr val="tx1"/>
                          </a:solidFill>
                          <a:latin typeface="+mn-lt"/>
                          <a:ea typeface="+mn-ea"/>
                          <a:cs typeface="+mn-cs"/>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pPr marL="0" marR="0">
                        <a:lnSpc>
                          <a:spcPct val="115000"/>
                        </a:lnSpc>
                        <a:spcBef>
                          <a:spcPts val="0"/>
                        </a:spcBef>
                        <a:spcAft>
                          <a:spcPts val="0"/>
                        </a:spcAft>
                      </a:pPr>
                      <a:r>
                        <a:rPr lang="es-ES" sz="1000" i="1" dirty="0" smtClean="0">
                          <a:effectLst/>
                          <a:latin typeface="+mn-lt"/>
                          <a:ea typeface="Times New Roman"/>
                          <a:cs typeface="Times New Roman"/>
                        </a:rPr>
                        <a:t>La respuesta del estudiante integra suficiente información de ambos textos sobre </a:t>
                      </a:r>
                      <a:r>
                        <a:rPr lang="es-ES" sz="1000" i="1" dirty="0" err="1" smtClean="0">
                          <a:effectLst/>
                          <a:latin typeface="+mn-lt"/>
                          <a:ea typeface="Times New Roman"/>
                          <a:cs typeface="Times New Roman"/>
                        </a:rPr>
                        <a:t>Burnham</a:t>
                      </a:r>
                      <a:r>
                        <a:rPr lang="es-ES" sz="1000" i="1" dirty="0" smtClean="0">
                          <a:effectLst/>
                          <a:latin typeface="+mn-lt"/>
                          <a:ea typeface="Times New Roman"/>
                          <a:cs typeface="Times New Roman"/>
                        </a:rPr>
                        <a:t> y </a:t>
                      </a:r>
                      <a:r>
                        <a:rPr lang="es-ES" sz="1000" i="1" dirty="0" err="1" smtClean="0">
                          <a:effectLst/>
                          <a:latin typeface="+mn-lt"/>
                          <a:ea typeface="Times New Roman"/>
                          <a:cs typeface="Times New Roman"/>
                        </a:rPr>
                        <a:t>DuSable</a:t>
                      </a:r>
                      <a:r>
                        <a:rPr lang="es-ES" sz="1000" i="1" dirty="0" smtClean="0">
                          <a:effectLst/>
                          <a:latin typeface="+mn-lt"/>
                          <a:ea typeface="Times New Roman"/>
                          <a:cs typeface="Times New Roman"/>
                        </a:rPr>
                        <a:t>. </a:t>
                      </a:r>
                    </a:p>
                    <a:p>
                      <a:pPr marL="0" marR="0">
                        <a:lnSpc>
                          <a:spcPct val="115000"/>
                        </a:lnSpc>
                        <a:spcBef>
                          <a:spcPts val="0"/>
                        </a:spcBef>
                        <a:spcAft>
                          <a:spcPts val="0"/>
                        </a:spcAft>
                      </a:pPr>
                      <a:r>
                        <a:rPr lang="es-ES" sz="1100" i="0" dirty="0" err="1" smtClean="0">
                          <a:effectLst/>
                          <a:latin typeface="+mn-lt"/>
                          <a:ea typeface="Times New Roman"/>
                          <a:cs typeface="Times New Roman"/>
                        </a:rPr>
                        <a:t>DuSable</a:t>
                      </a:r>
                      <a:r>
                        <a:rPr lang="es-ES" sz="1100" i="0" dirty="0" smtClean="0">
                          <a:effectLst/>
                          <a:latin typeface="+mn-lt"/>
                          <a:ea typeface="Times New Roman"/>
                          <a:cs typeface="Times New Roman"/>
                        </a:rPr>
                        <a:t> y </a:t>
                      </a:r>
                      <a:r>
                        <a:rPr lang="es-ES" sz="1100" i="0" dirty="0" err="1" smtClean="0">
                          <a:effectLst/>
                          <a:latin typeface="+mn-lt"/>
                          <a:ea typeface="Times New Roman"/>
                          <a:cs typeface="Times New Roman"/>
                        </a:rPr>
                        <a:t>Burnham</a:t>
                      </a:r>
                      <a:r>
                        <a:rPr lang="es-ES" sz="1100" i="0" dirty="0" smtClean="0">
                          <a:effectLst/>
                          <a:latin typeface="+mn-lt"/>
                          <a:ea typeface="Times New Roman"/>
                          <a:cs typeface="Times New Roman"/>
                        </a:rPr>
                        <a:t> fueron importantes. </a:t>
                      </a:r>
                      <a:r>
                        <a:rPr lang="es-ES" sz="1100" i="0" dirty="0" err="1" smtClean="0">
                          <a:effectLst/>
                          <a:latin typeface="+mn-lt"/>
                          <a:ea typeface="Times New Roman"/>
                          <a:cs typeface="Times New Roman"/>
                        </a:rPr>
                        <a:t>DuSable</a:t>
                      </a:r>
                      <a:r>
                        <a:rPr lang="es-ES" sz="1100" i="0" dirty="0" smtClean="0">
                          <a:effectLst/>
                          <a:latin typeface="+mn-lt"/>
                          <a:ea typeface="Times New Roman"/>
                          <a:cs typeface="Times New Roman"/>
                        </a:rPr>
                        <a:t> abrió un puesto de comercio. Él negoció con los</a:t>
                      </a:r>
                      <a:r>
                        <a:rPr lang="es-ES" sz="1100" i="0" baseline="0" dirty="0" smtClean="0">
                          <a:effectLst/>
                          <a:latin typeface="+mn-lt"/>
                          <a:ea typeface="Times New Roman"/>
                          <a:cs typeface="Times New Roman"/>
                        </a:rPr>
                        <a:t> </a:t>
                      </a:r>
                      <a:r>
                        <a:rPr lang="es-ES" sz="1100" i="0" dirty="0" smtClean="0">
                          <a:effectLst/>
                          <a:latin typeface="+mn-lt"/>
                          <a:ea typeface="Times New Roman"/>
                          <a:cs typeface="Times New Roman"/>
                        </a:rPr>
                        <a:t>nativos norteamericanos. </a:t>
                      </a:r>
                      <a:r>
                        <a:rPr lang="es-ES" sz="1100" i="0" dirty="0" err="1" smtClean="0">
                          <a:effectLst/>
                          <a:latin typeface="+mn-lt"/>
                          <a:ea typeface="Times New Roman"/>
                          <a:cs typeface="Times New Roman"/>
                        </a:rPr>
                        <a:t>DuSable</a:t>
                      </a:r>
                      <a:r>
                        <a:rPr lang="es-ES" sz="1100" i="0" dirty="0" smtClean="0">
                          <a:effectLst/>
                          <a:latin typeface="+mn-lt"/>
                          <a:ea typeface="Times New Roman"/>
                          <a:cs typeface="Times New Roman"/>
                        </a:rPr>
                        <a:t> vendió cobijas, mantequilla, pieles, cuchillos, telas y pistolas. ¡Sería divertido ir a un puesto de comercio! </a:t>
                      </a:r>
                      <a:r>
                        <a:rPr lang="es-ES" sz="1100" i="0" dirty="0" err="1" smtClean="0">
                          <a:effectLst/>
                          <a:latin typeface="+mn-lt"/>
                          <a:ea typeface="Times New Roman"/>
                          <a:cs typeface="Times New Roman"/>
                        </a:rPr>
                        <a:t>Burnham</a:t>
                      </a:r>
                      <a:r>
                        <a:rPr lang="es-ES" sz="1100" i="0" dirty="0" smtClean="0">
                          <a:effectLst/>
                          <a:latin typeface="+mn-lt"/>
                          <a:ea typeface="Times New Roman"/>
                          <a:cs typeface="Times New Roman"/>
                        </a:rPr>
                        <a:t> fue un arquitecto. Pensó acerca de lo que la ciudad necesitaba para mejorar y ser un lugar más seguro para vivir. Ambos hombres contribuyeron al crecimiento</a:t>
                      </a:r>
                      <a:r>
                        <a:rPr lang="es-ES" sz="1100" i="0" baseline="0" dirty="0" smtClean="0">
                          <a:effectLst/>
                          <a:latin typeface="+mn-lt"/>
                          <a:ea typeface="Times New Roman"/>
                          <a:cs typeface="Times New Roman"/>
                        </a:rPr>
                        <a:t> de l</a:t>
                      </a:r>
                      <a:r>
                        <a:rPr lang="es-ES" sz="1100" i="0" dirty="0" smtClean="0">
                          <a:effectLst/>
                          <a:latin typeface="+mn-lt"/>
                          <a:ea typeface="Times New Roman"/>
                          <a:cs typeface="Times New Roman"/>
                        </a:rPr>
                        <a:t>a ciudad y para que</a:t>
                      </a:r>
                      <a:r>
                        <a:rPr lang="es-ES" sz="1100" i="0" baseline="0" dirty="0" smtClean="0">
                          <a:effectLst/>
                          <a:latin typeface="+mn-lt"/>
                          <a:ea typeface="Times New Roman"/>
                          <a:cs typeface="Times New Roman"/>
                        </a:rPr>
                        <a:t> se convirtiera </a:t>
                      </a:r>
                      <a:r>
                        <a:rPr lang="es-ES" sz="1100" i="0" dirty="0" smtClean="0">
                          <a:effectLst/>
                          <a:latin typeface="+mn-lt"/>
                          <a:ea typeface="Times New Roman"/>
                          <a:cs typeface="Times New Roman"/>
                        </a:rPr>
                        <a:t>en una gran ciudad.</a:t>
                      </a:r>
                      <a:endParaRPr lang="en-US" sz="1100" i="0" dirty="0">
                        <a:effectLst/>
                        <a:latin typeface="+mn-lt"/>
                        <a:ea typeface="Calibri"/>
                        <a:cs typeface="Times New Roman"/>
                      </a:endParaRPr>
                    </a:p>
                  </a:txBody>
                  <a:tcPr marL="103505" marR="103505" marT="50165" marB="50165"/>
                </a:tc>
              </a:tr>
              <a:tr h="630301">
                <a:tc>
                  <a:txBody>
                    <a:bodyPr/>
                    <a:lstStyle/>
                    <a:p>
                      <a:pPr algn="ctr"/>
                      <a:r>
                        <a:rPr lang="en-US" sz="2000" b="1" dirty="0" smtClean="0"/>
                        <a:t>1</a:t>
                      </a:r>
                      <a:endParaRPr lang="en-US" sz="2000" b="1" dirty="0"/>
                    </a:p>
                  </a:txBody>
                  <a:tcPr marL="103632" marR="103632" marT="50292" marB="50292" anchor="ctr"/>
                </a:tc>
                <a:tc>
                  <a:txBody>
                    <a:bodyPr/>
                    <a:lstStyle/>
                    <a:p>
                      <a:pPr marL="0" marR="0">
                        <a:lnSpc>
                          <a:spcPct val="115000"/>
                        </a:lnSpc>
                        <a:spcBef>
                          <a:spcPts val="0"/>
                        </a:spcBef>
                        <a:spcAft>
                          <a:spcPts val="0"/>
                        </a:spcAft>
                      </a:pPr>
                      <a:r>
                        <a:rPr lang="es-ES" sz="1000" i="1" dirty="0" smtClean="0">
                          <a:effectLst/>
                          <a:latin typeface="+mn-lt"/>
                          <a:ea typeface="Times New Roman"/>
                          <a:cs typeface="Times New Roman"/>
                        </a:rPr>
                        <a:t>La respuesta del estudiante integra información parcial de ambos textos sobre </a:t>
                      </a:r>
                      <a:r>
                        <a:rPr lang="es-ES" sz="1000" i="1" dirty="0" err="1" smtClean="0">
                          <a:effectLst/>
                          <a:latin typeface="+mn-lt"/>
                          <a:ea typeface="Times New Roman"/>
                          <a:cs typeface="Times New Roman"/>
                        </a:rPr>
                        <a:t>Burnham</a:t>
                      </a:r>
                      <a:r>
                        <a:rPr lang="es-ES" sz="1000" i="1" dirty="0" smtClean="0">
                          <a:effectLst/>
                          <a:latin typeface="+mn-lt"/>
                          <a:ea typeface="Times New Roman"/>
                          <a:cs typeface="Times New Roman"/>
                        </a:rPr>
                        <a:t> y </a:t>
                      </a:r>
                      <a:r>
                        <a:rPr lang="es-ES" sz="1000" i="1" dirty="0" err="1" smtClean="0">
                          <a:effectLst/>
                          <a:latin typeface="+mn-lt"/>
                          <a:ea typeface="Times New Roman"/>
                          <a:cs typeface="Times New Roman"/>
                        </a:rPr>
                        <a:t>DuSable</a:t>
                      </a:r>
                      <a:r>
                        <a:rPr lang="es-ES" sz="1000" i="1" dirty="0" smtClean="0">
                          <a:effectLst/>
                          <a:latin typeface="+mn-lt"/>
                          <a:ea typeface="Times New Roman"/>
                          <a:cs typeface="Times New Roman"/>
                        </a:rPr>
                        <a:t>, pero tiene información externa. </a:t>
                      </a:r>
                    </a:p>
                    <a:p>
                      <a:pPr marL="0" marR="0">
                        <a:lnSpc>
                          <a:spcPct val="115000"/>
                        </a:lnSpc>
                        <a:spcBef>
                          <a:spcPts val="0"/>
                        </a:spcBef>
                        <a:spcAft>
                          <a:spcPts val="0"/>
                        </a:spcAft>
                      </a:pPr>
                      <a:r>
                        <a:rPr lang="es-ES" sz="1100" i="0" dirty="0" err="1" smtClean="0">
                          <a:effectLst/>
                          <a:latin typeface="+mn-lt"/>
                          <a:ea typeface="Times New Roman"/>
                          <a:cs typeface="Times New Roman"/>
                        </a:rPr>
                        <a:t>DuSable</a:t>
                      </a:r>
                      <a:r>
                        <a:rPr lang="es-ES" sz="1100" i="0" dirty="0" smtClean="0">
                          <a:effectLst/>
                          <a:latin typeface="+mn-lt"/>
                          <a:ea typeface="Times New Roman"/>
                          <a:cs typeface="Times New Roman"/>
                        </a:rPr>
                        <a:t> abrió un puesto de comercio. Él vendió cobijas y cuchillos. </a:t>
                      </a:r>
                      <a:r>
                        <a:rPr lang="es-ES" sz="1100" i="0" dirty="0" err="1" smtClean="0">
                          <a:effectLst/>
                          <a:latin typeface="+mn-lt"/>
                          <a:ea typeface="Times New Roman"/>
                          <a:cs typeface="Times New Roman"/>
                        </a:rPr>
                        <a:t>Burnham</a:t>
                      </a:r>
                      <a:r>
                        <a:rPr lang="es-ES" sz="1100" i="0" dirty="0" smtClean="0">
                          <a:effectLst/>
                          <a:latin typeface="+mn-lt"/>
                          <a:ea typeface="Times New Roman"/>
                          <a:cs typeface="Times New Roman"/>
                        </a:rPr>
                        <a:t> fue un planificador de la ciudad. ¡Ambos hicieron la ciudad grandiosa! ¡Me gustaría ir al puesto de comercio!</a:t>
                      </a:r>
                      <a:endParaRPr lang="en-US" sz="1100" i="0" dirty="0">
                        <a:effectLst/>
                        <a:latin typeface="+mn-lt"/>
                        <a:ea typeface="Calibri"/>
                        <a:cs typeface="Times New Roman"/>
                      </a:endParaRPr>
                    </a:p>
                  </a:txBody>
                  <a:tcPr marL="103505" marR="103505" marT="50165" marB="50165"/>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a:lnSpc>
                          <a:spcPct val="115000"/>
                        </a:lnSpc>
                        <a:spcBef>
                          <a:spcPts val="0"/>
                        </a:spcBef>
                        <a:spcAft>
                          <a:spcPts val="0"/>
                        </a:spcAft>
                      </a:pPr>
                      <a:r>
                        <a:rPr lang="es-ES" sz="1000" i="1" dirty="0" smtClean="0">
                          <a:effectLst/>
                          <a:latin typeface="+mn-lt"/>
                          <a:ea typeface="Times New Roman"/>
                          <a:cs typeface="Times New Roman"/>
                        </a:rPr>
                        <a:t>El estudiante solamente da información de una fuente o solamente habla de una de las dos personas.</a:t>
                      </a:r>
                    </a:p>
                    <a:p>
                      <a:pPr marL="0" marR="0">
                        <a:lnSpc>
                          <a:spcPct val="115000"/>
                        </a:lnSpc>
                        <a:spcBef>
                          <a:spcPts val="0"/>
                        </a:spcBef>
                        <a:spcAft>
                          <a:spcPts val="0"/>
                        </a:spcAft>
                      </a:pPr>
                      <a:r>
                        <a:rPr lang="es-ES" sz="1100" i="0" dirty="0" err="1" smtClean="0">
                          <a:effectLst/>
                          <a:latin typeface="+mn-lt"/>
                          <a:ea typeface="Times New Roman"/>
                          <a:cs typeface="Times New Roman"/>
                        </a:rPr>
                        <a:t>DuSable</a:t>
                      </a:r>
                      <a:r>
                        <a:rPr lang="es-ES" sz="1100" i="0" dirty="0" smtClean="0">
                          <a:effectLst/>
                          <a:latin typeface="+mn-lt"/>
                          <a:ea typeface="Times New Roman"/>
                          <a:cs typeface="Times New Roman"/>
                        </a:rPr>
                        <a:t> tenía un puesto</a:t>
                      </a:r>
                      <a:r>
                        <a:rPr lang="es-ES" sz="1100" i="0" baseline="0" dirty="0" smtClean="0">
                          <a:effectLst/>
                          <a:latin typeface="+mn-lt"/>
                          <a:ea typeface="Times New Roman"/>
                          <a:cs typeface="Times New Roman"/>
                        </a:rPr>
                        <a:t> de comercio</a:t>
                      </a:r>
                      <a:r>
                        <a:rPr lang="es-ES" sz="1100" i="0" dirty="0" smtClean="0">
                          <a:effectLst/>
                          <a:latin typeface="+mn-lt"/>
                          <a:ea typeface="Times New Roman"/>
                          <a:cs typeface="Times New Roman"/>
                        </a:rPr>
                        <a:t>. Sería divertido ir a un puesto de comercio. Él negoció con los nativos norteamericanos.</a:t>
                      </a:r>
                      <a:endParaRPr lang="en-US" sz="1100" i="0" dirty="0">
                        <a:effectLst/>
                        <a:latin typeface="+mn-lt"/>
                        <a:ea typeface="Calibri"/>
                        <a:cs typeface="Times New Roman"/>
                      </a:endParaRPr>
                    </a:p>
                  </a:txBody>
                  <a:tcPr marL="103505" marR="103505" marT="50165" marB="50165"/>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65101312"/>
              </p:ext>
            </p:extLst>
          </p:nvPr>
        </p:nvGraphicFramePr>
        <p:xfrm>
          <a:off x="5021886" y="8276737"/>
          <a:ext cx="2185988" cy="619429"/>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31074">
                <a:tc>
                  <a:txBody>
                    <a:bodyPr/>
                    <a:lstStyle/>
                    <a:p>
                      <a:r>
                        <a:rPr lang="es-ES" sz="800" dirty="0" smtClean="0"/>
                        <a:t>Integran la información de dos textos sobre el mismo tema, a fin de escribir o hablar con conocimiento sobre dicho tema.</a:t>
                      </a:r>
                      <a:endParaRPr lang="en-US" sz="1000" b="1"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123590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196176039"/>
              </p:ext>
            </p:extLst>
          </p:nvPr>
        </p:nvGraphicFramePr>
        <p:xfrm>
          <a:off x="381000" y="228600"/>
          <a:ext cx="7023138" cy="9444228"/>
        </p:xfrm>
        <a:graphic>
          <a:graphicData uri="http://schemas.openxmlformats.org/drawingml/2006/table">
            <a:tbl>
              <a:tblPr firstRow="1" bandRow="1">
                <a:tableStyleId>{5940675A-B579-460E-94D1-54222C63F5DA}</a:tableStyleId>
              </a:tblPr>
              <a:tblGrid>
                <a:gridCol w="555628"/>
                <a:gridCol w="6467510"/>
              </a:tblGrid>
              <a:tr h="510540">
                <a:tc gridSpan="2">
                  <a:txBody>
                    <a:bodyPr/>
                    <a:lstStyle/>
                    <a:p>
                      <a:pPr lvl="0" defTabSz="914318">
                        <a:defRPr/>
                      </a:pPr>
                      <a:r>
                        <a:rPr lang="es-ES" sz="1000" dirty="0" smtClean="0">
                          <a:solidFill>
                            <a:prstClr val="black"/>
                          </a:solidFill>
                          <a:latin typeface="+mj-lt"/>
                          <a:ea typeface="Calibri"/>
                          <a:cs typeface="Times New Roman"/>
                        </a:rPr>
                        <a:t>Nota:  Los “escritos breves” no deben tomar más de 10 minutos.   Los escritos breves se califican con una rúbrica de 2-3 puntos. Las composiciones completas se califican con una rúbrica de 4 puntos. La diferencia entre esta rúbrica y las rúbricas de Respuesta construida-Lectura, es que la  Rúbrica de Escrito Breve está evaluando el dominio de la escritura en un área específica, mientras que las rúbricas de lectura están evaluando la comprensión. </a:t>
                      </a:r>
                      <a:endParaRPr lang="es-ES" sz="1000" dirty="0">
                        <a:solidFill>
                          <a:prstClr val="black"/>
                        </a:solidFill>
                        <a:latin typeface="+mj-lt"/>
                        <a:ea typeface="Calibri"/>
                        <a:cs typeface="Times New Roman"/>
                      </a:endParaRP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lang="es-ES" sz="1400" b="1" kern="1200" dirty="0" smtClean="0">
                          <a:solidFill>
                            <a:schemeClr val="tx1"/>
                          </a:solidFill>
                          <a:effectLst/>
                          <a:latin typeface="+mj-lt"/>
                          <a:ea typeface="+mn-ea"/>
                          <a:cs typeface="+mn-cs"/>
                        </a:rPr>
                        <a:t>CFA  Trimestre 3: Clave para la </a:t>
                      </a:r>
                      <a:r>
                        <a:rPr lang="es-ES" sz="1400" b="1" u="sng" kern="1200" dirty="0" smtClean="0">
                          <a:solidFill>
                            <a:schemeClr val="tx1"/>
                          </a:solidFill>
                          <a:effectLst/>
                          <a:latin typeface="+mj-lt"/>
                          <a:ea typeface="+mn-ea"/>
                          <a:cs typeface="+mn-cs"/>
                        </a:rPr>
                        <a:t>Respuesta construida del escrito breve</a:t>
                      </a:r>
                      <a:endParaRPr kumimoji="0" lang="es-ES" sz="1400" b="1" i="0" u="none" strike="noStrike" kern="1200" cap="none" spc="0" normalizeH="0" baseline="0" noProof="0" dirty="0" smtClean="0">
                        <a:ln>
                          <a:noFill/>
                        </a:ln>
                        <a:solidFill>
                          <a:schemeClr val="tx1"/>
                        </a:solidFill>
                        <a:effectLst/>
                        <a:uLnTx/>
                        <a:uFillTx/>
                        <a:latin typeface="+mj-lt"/>
                        <a:ea typeface="+mn-ea"/>
                        <a:cs typeface="+mn-cs"/>
                      </a:endParaRP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200" b="1" u="sng" dirty="0" smtClean="0">
                          <a:latin typeface="+mj-lt"/>
                        </a:rPr>
                        <a:t>Organización: Conclusión</a:t>
                      </a:r>
                      <a:r>
                        <a:rPr lang="es-ES" sz="1200" b="1" u="sng" baseline="0" dirty="0" smtClean="0">
                          <a:latin typeface="+mj-lt"/>
                        </a:rPr>
                        <a:t> y Adverbios de tiempo</a:t>
                      </a:r>
                      <a:endParaRPr lang="es-ES" sz="1200" b="1" u="sng" dirty="0" smtClean="0">
                        <a:latin typeface="+mj-lt"/>
                      </a:endParaRPr>
                    </a:p>
                    <a:p>
                      <a:pPr marL="0" marR="0" lvl="0" indent="0" algn="ctr" defTabSz="966612" rtl="0" eaLnBrk="1" fontAlgn="auto" latinLnBrk="0" hangingPunct="1">
                        <a:lnSpc>
                          <a:spcPct val="100000"/>
                        </a:lnSpc>
                        <a:spcBef>
                          <a:spcPts val="0"/>
                        </a:spcBef>
                        <a:spcAft>
                          <a:spcPts val="0"/>
                        </a:spcAft>
                        <a:buClrTx/>
                        <a:buSzTx/>
                        <a:buFontTx/>
                        <a:buNone/>
                        <a:tabLst/>
                        <a:defRPr/>
                      </a:pPr>
                      <a:r>
                        <a:rPr lang="es-ES" sz="1100" dirty="0" smtClean="0">
                          <a:solidFill>
                            <a:schemeClr val="tx1"/>
                          </a:solidFill>
                          <a:latin typeface="+mj-lt"/>
                        </a:rPr>
                        <a:t>W.4.3c  Objetivo: 1a</a:t>
                      </a:r>
                      <a:br>
                        <a:rPr lang="es-ES" sz="1100" dirty="0" smtClean="0">
                          <a:solidFill>
                            <a:schemeClr val="tx1"/>
                          </a:solidFill>
                          <a:latin typeface="+mj-lt"/>
                        </a:rPr>
                      </a:br>
                      <a:r>
                        <a:rPr lang="es-ES" sz="1100" i="1" dirty="0" smtClean="0">
                          <a:solidFill>
                            <a:schemeClr val="tx1"/>
                          </a:solidFill>
                          <a:latin typeface="+mj-lt"/>
                        </a:rPr>
                        <a:t>Escribir</a:t>
                      </a:r>
                      <a:r>
                        <a:rPr lang="es-ES" sz="1100" i="1" baseline="0" dirty="0" smtClean="0">
                          <a:solidFill>
                            <a:schemeClr val="tx1"/>
                          </a:solidFill>
                          <a:latin typeface="+mj-lt"/>
                        </a:rPr>
                        <a:t> un texto breve, </a:t>
                      </a:r>
                      <a:r>
                        <a:rPr kumimoji="0" lang="es-ES" sz="1100" b="0" i="1" u="none" strike="noStrike" kern="1200" cap="none" spc="0" normalizeH="0" baseline="0" noProof="0" dirty="0" smtClean="0">
                          <a:ln>
                            <a:noFill/>
                          </a:ln>
                          <a:solidFill>
                            <a:schemeClr val="tx1"/>
                          </a:solidFill>
                          <a:effectLst/>
                          <a:uLnTx/>
                          <a:uFillTx/>
                          <a:latin typeface="+mj-lt"/>
                          <a:ea typeface="+mn-ea"/>
                          <a:cs typeface="Helvetica" pitchFamily="34" charset="0"/>
                        </a:rPr>
                        <a:t>W.4.3c</a:t>
                      </a:r>
                      <a:r>
                        <a:rPr lang="es-ES" sz="1100" i="1" baseline="0" dirty="0" smtClean="0">
                          <a:solidFill>
                            <a:schemeClr val="tx1"/>
                          </a:solidFill>
                          <a:latin typeface="+mj-lt"/>
                        </a:rPr>
                        <a:t> </a:t>
                      </a:r>
                      <a:r>
                        <a:rPr kumimoji="0" lang="es-ES" sz="1100" b="1" i="1" u="none" strike="noStrike" kern="1200" cap="none" spc="0" normalizeH="0" baseline="0" noProof="0" dirty="0" smtClean="0">
                          <a:ln>
                            <a:noFill/>
                          </a:ln>
                          <a:solidFill>
                            <a:schemeClr val="tx1"/>
                          </a:solidFill>
                          <a:effectLst/>
                          <a:uLnTx/>
                          <a:uFillTx/>
                          <a:latin typeface="+mj-lt"/>
                          <a:ea typeface="+mn-ea"/>
                          <a:cs typeface="Helvetica" pitchFamily="34" charset="0"/>
                        </a:rPr>
                        <a:t>Palabras de transición</a:t>
                      </a:r>
                      <a:r>
                        <a:rPr kumimoji="0" lang="es-ES" sz="1100" b="0" i="1" u="none" strike="noStrike" kern="1200" cap="none" spc="0" normalizeH="0" baseline="0" noProof="0" dirty="0" smtClean="0">
                          <a:ln>
                            <a:noFill/>
                          </a:ln>
                          <a:solidFill>
                            <a:schemeClr val="tx1"/>
                          </a:solidFill>
                          <a:effectLst/>
                          <a:uLnTx/>
                          <a:uFillTx/>
                          <a:latin typeface="+mj-lt"/>
                          <a:ea typeface="+mn-ea"/>
                          <a:cs typeface="Helvetica" pitchFamily="34" charset="0"/>
                        </a:rPr>
                        <a:t>, Objetivo de escritura 1a</a:t>
                      </a:r>
                    </a:p>
                  </a:txBody>
                  <a:tcPr marL="103632" marR="103632" marT="50292" marB="50292"/>
                </a:tc>
                <a:tc hMerge="1">
                  <a:txBody>
                    <a:bodyPr/>
                    <a:lstStyle/>
                    <a:p>
                      <a:endParaRPr lang="en-US"/>
                    </a:p>
                  </a:txBody>
                  <a:tcPr/>
                </a:tc>
              </a:tr>
              <a:tr h="690372">
                <a:tc gridSpan="2">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lang="es-ES" sz="1200" b="1" noProof="0" dirty="0" smtClean="0">
                          <a:solidFill>
                            <a:schemeClr val="tx1"/>
                          </a:solidFill>
                          <a:latin typeface="+mj-lt"/>
                        </a:rPr>
                        <a:t>Un estudiante está escribiendo un cuento para la clase sobre dos amigos que desean iniciar su propio puesto de comercio. Lee el borrador del cuento y completa la siguiente tarea.</a:t>
                      </a:r>
                      <a:r>
                        <a:rPr lang="es-ES" sz="1200" b="1" baseline="0" noProof="0" dirty="0" smtClean="0">
                          <a:solidFill>
                            <a:schemeClr val="tx1"/>
                          </a:solidFill>
                          <a:latin typeface="+mj-lt"/>
                        </a:rPr>
                        <a:t> </a:t>
                      </a:r>
                    </a:p>
                    <a:p>
                      <a:pPr marL="290513" lvl="0" indent="-290513" algn="r" defTabSz="1018809">
                        <a:defRPr/>
                      </a:pPr>
                      <a:r>
                        <a:rPr lang="es-ES" sz="900" i="1" dirty="0" smtClean="0">
                          <a:latin typeface="+mj-lt"/>
                          <a:cs typeface="Helvetica" pitchFamily="34" charset="0"/>
                        </a:rPr>
                        <a:t>Escribir un texto breve, W.4.3c Adverbios de tiempo, Objetivo de escritura  1a</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kumimoji="0" lang="es-ES" sz="1100" b="1" i="0" u="none" strike="noStrike" kern="1200" cap="none" spc="0" normalizeH="0" baseline="0" noProof="0" dirty="0" smtClean="0">
                          <a:ln>
                            <a:noFill/>
                          </a:ln>
                          <a:solidFill>
                            <a:prstClr val="black"/>
                          </a:solidFill>
                          <a:effectLst/>
                          <a:uLnTx/>
                          <a:uFillTx/>
                          <a:latin typeface="+mj-lt"/>
                          <a:ea typeface="+mn-ea"/>
                          <a:cs typeface="+mn-cs"/>
                        </a:rPr>
                        <a:t>     </a:t>
                      </a:r>
                    </a:p>
                    <a:p>
                      <a:pPr marL="227013" marR="0" lvl="0" indent="-166688" algn="l" defTabSz="1018809" rtl="0" eaLnBrk="1" fontAlgn="auto" latinLnBrk="0" hangingPunct="1">
                        <a:lnSpc>
                          <a:spcPct val="100000"/>
                        </a:lnSpc>
                        <a:spcBef>
                          <a:spcPts val="0"/>
                        </a:spcBef>
                        <a:spcAft>
                          <a:spcPts val="0"/>
                        </a:spcAft>
                        <a:buClrTx/>
                        <a:buSzTx/>
                        <a:buFont typeface="+mj-lt"/>
                        <a:buNone/>
                        <a:tabLst/>
                        <a:defRPr/>
                      </a:pPr>
                      <a:r>
                        <a:rPr kumimoji="0" lang="es-ES" sz="1200" b="1" i="0" u="none" strike="noStrike" kern="1200" cap="none" spc="0" normalizeH="0" baseline="0" noProof="0" dirty="0" smtClean="0">
                          <a:ln>
                            <a:noFill/>
                          </a:ln>
                          <a:solidFill>
                            <a:prstClr val="black"/>
                          </a:solidFill>
                          <a:effectLst/>
                          <a:uLnTx/>
                          <a:uFillTx/>
                          <a:latin typeface="+mj-lt"/>
                          <a:ea typeface="+mn-ea"/>
                          <a:cs typeface="+mn-cs"/>
                        </a:rPr>
                        <a:t>     </a:t>
                      </a:r>
                      <a:r>
                        <a:rPr lang="es-ES" sz="1200" b="0" baseline="0" noProof="0" dirty="0" smtClean="0">
                          <a:solidFill>
                            <a:schemeClr val="tx1"/>
                          </a:solidFill>
                          <a:latin typeface="+mj-lt"/>
                        </a:rPr>
                        <a:t>Diego y Sara eran mejores amigos y tenían mucho en común. A ambos les gustaba leer y vivían en la misma calle. Un día habían terminado de leer acerca de un colono en 1880 que tenía un puesto de comercio. Diego dijo,— Oye Sara, ¡podríamos tener nuestro propio puesto de comercio justo aquí en nuestra calle! —¿Qué tipo de comercio tendríamos?, —preguntó Sara.</a:t>
                      </a:r>
                      <a:endParaRPr lang="es-ES" sz="1200" b="0" noProof="0" dirty="0" smtClean="0">
                        <a:solidFill>
                          <a:schemeClr val="tx1"/>
                        </a:solidFill>
                        <a:latin typeface="+mj-lt"/>
                      </a:endParaRP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kumimoji="0" lang="es-ES" sz="1000" b="0" i="0" u="none" strike="noStrike" kern="1200" cap="none" spc="0" normalizeH="0" baseline="0" noProof="0" dirty="0" smtClean="0">
                        <a:ln>
                          <a:noFill/>
                        </a:ln>
                        <a:solidFill>
                          <a:prstClr val="black"/>
                        </a:solidFill>
                        <a:effectLst/>
                        <a:uLnTx/>
                        <a:uFillTx/>
                        <a:latin typeface="+mj-lt"/>
                        <a:ea typeface="+mn-ea"/>
                        <a:cs typeface="+mn-cs"/>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lang="es-ES" sz="1150" b="1" noProof="0" dirty="0" smtClean="0">
                          <a:solidFill>
                            <a:schemeClr val="tx1"/>
                          </a:solidFill>
                          <a:latin typeface="+mj-lt"/>
                        </a:rPr>
                        <a:t>En uno o dos párrafos, escribe un final para el cuento que describe los eventos y experiencias en el cuento.</a:t>
                      </a:r>
                      <a:r>
                        <a:rPr lang="es-ES" sz="1150" b="1" baseline="0" noProof="0" dirty="0" smtClean="0">
                          <a:solidFill>
                            <a:schemeClr val="tx1"/>
                          </a:solidFill>
                          <a:latin typeface="+mj-lt"/>
                        </a:rPr>
                        <a:t> </a:t>
                      </a:r>
                      <a:endParaRPr kumimoji="0" lang="es-ES" sz="1150" b="1" i="0" u="none" strike="noStrike" kern="1200" cap="none" spc="0" normalizeH="0" baseline="0" noProof="0" dirty="0" smtClean="0">
                        <a:ln>
                          <a:noFill/>
                        </a:ln>
                        <a:solidFill>
                          <a:prstClr val="black"/>
                        </a:solidFill>
                        <a:effectLst/>
                        <a:uLnTx/>
                        <a:uFillTx/>
                        <a:latin typeface="+mj-lt"/>
                        <a:ea typeface="+mn-ea"/>
                        <a:cs typeface="+mn-cs"/>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500" b="1" kern="1200" noProof="0" dirty="0" smtClean="0">
                          <a:solidFill>
                            <a:schemeClr val="tx1"/>
                          </a:solidFill>
                          <a:latin typeface="+mn-lt"/>
                          <a:ea typeface="+mn-ea"/>
                          <a:cs typeface="+mn-cs"/>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s-ES" sz="1050" b="1" u="sng" noProof="0" dirty="0" smtClean="0"/>
                        <a:t>Lenguaje del maestro y notas de calificación</a:t>
                      </a:r>
                      <a:r>
                        <a:rPr lang="es-ES" sz="1050" b="1" u="none" noProof="0" dirty="0" smtClean="0"/>
                        <a:t>:</a:t>
                      </a:r>
                      <a:endParaRPr lang="es-ES" sz="1050" b="1" noProof="0" dirty="0" smtClean="0"/>
                    </a:p>
                    <a:p>
                      <a:pPr lvl="0" algn="l">
                        <a:defRPr sz="1800" b="0" i="0"/>
                      </a:pPr>
                      <a:r>
                        <a:rPr lang="es-ES" sz="1050" b="1" dirty="0" smtClean="0">
                          <a:solidFill>
                            <a:schemeClr val="tx1"/>
                          </a:solidFill>
                          <a:latin typeface="+mn-lt"/>
                        </a:rPr>
                        <a:t>La respuesta del estudiante </a:t>
                      </a:r>
                      <a:r>
                        <a:rPr lang="es-ES" sz="1050" b="0" dirty="0" smtClean="0">
                          <a:solidFill>
                            <a:schemeClr val="tx1"/>
                          </a:solidFill>
                          <a:latin typeface="+mn-lt"/>
                        </a:rPr>
                        <a:t>debe proporcionar una conclusión (1-2 párrafos) que lógicamente sigue y apoya la información anterior sobre los acontecimientos y experiencias de los personajes del cuento. La conclusión debe explicar lo que sucedió después de que “Diego dijo,—</a:t>
                      </a:r>
                      <a:r>
                        <a:rPr lang="es-ES" sz="1050" b="0" baseline="0" dirty="0" smtClean="0">
                          <a:solidFill>
                            <a:schemeClr val="tx1"/>
                          </a:solidFill>
                          <a:latin typeface="+mn-lt"/>
                        </a:rPr>
                        <a:t> Oye Sara, </a:t>
                      </a:r>
                      <a:r>
                        <a:rPr lang="es-ES" sz="1050" b="0" i="0" kern="1200" baseline="0" noProof="0" dirty="0" smtClean="0">
                          <a:solidFill>
                            <a:schemeClr val="tx1"/>
                          </a:solidFill>
                          <a:latin typeface="+mn-lt"/>
                          <a:ea typeface="+mn-ea"/>
                          <a:cs typeface="+mn-cs"/>
                        </a:rPr>
                        <a:t>¡podríamos tener nuestro propio puesto de comercio</a:t>
                      </a:r>
                      <a:r>
                        <a:rPr lang="es-ES" sz="1050" b="0" dirty="0" smtClean="0">
                          <a:solidFill>
                            <a:schemeClr val="tx1"/>
                          </a:solidFill>
                          <a:latin typeface="+mn-lt"/>
                        </a:rPr>
                        <a:t>...” y utilizar palabras de transición para indicar el orden de los</a:t>
                      </a:r>
                      <a:r>
                        <a:rPr lang="es-ES" sz="1050" b="0" baseline="0" dirty="0" smtClean="0">
                          <a:solidFill>
                            <a:schemeClr val="tx1"/>
                          </a:solidFill>
                          <a:latin typeface="+mn-lt"/>
                        </a:rPr>
                        <a:t> acontecimientos</a:t>
                      </a:r>
                      <a:r>
                        <a:rPr lang="es-ES" sz="1050" b="0" dirty="0" smtClean="0">
                          <a:solidFill>
                            <a:schemeClr val="tx1"/>
                          </a:solidFill>
                          <a:latin typeface="+mn-lt"/>
                        </a:rPr>
                        <a:t>.</a:t>
                      </a:r>
                      <a:endParaRPr lang="es-ES" sz="105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ES" sz="1400" b="1" kern="1200" noProof="0" dirty="0" smtClean="0">
                          <a:solidFill>
                            <a:schemeClr val="tx1"/>
                          </a:solidFill>
                          <a:latin typeface="+mn-lt"/>
                          <a:ea typeface="+mn-ea"/>
                          <a:cs typeface="+mn-cs"/>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2156460">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r>
                        <a:rPr lang="es-ES" sz="1000" i="1" dirty="0" smtClean="0">
                          <a:solidFill>
                            <a:schemeClr val="tx1"/>
                          </a:solidFill>
                        </a:rPr>
                        <a:t>La respuesta proporciona </a:t>
                      </a:r>
                      <a:r>
                        <a:rPr lang="es-ES" sz="1000" b="1" i="1" dirty="0" smtClean="0">
                          <a:solidFill>
                            <a:schemeClr val="tx1"/>
                          </a:solidFill>
                        </a:rPr>
                        <a:t>(palabras o frases de) transición </a:t>
                      </a:r>
                      <a:r>
                        <a:rPr lang="es-ES" sz="1000" i="1" dirty="0" smtClean="0">
                          <a:solidFill>
                            <a:schemeClr val="tx1"/>
                          </a:solidFill>
                        </a:rPr>
                        <a:t>desde el "cuerpo/desarrollo del cuento" hasta la conclusión y proporciona un final satisfactorio para el cuento y un cierre que sigue lógicamente a los acontecimientos o experiencias en el</a:t>
                      </a:r>
                      <a:r>
                        <a:rPr lang="es-ES" sz="1000" i="1" baseline="0" dirty="0" smtClean="0">
                          <a:solidFill>
                            <a:schemeClr val="tx1"/>
                          </a:solidFill>
                        </a:rPr>
                        <a:t> cuento</a:t>
                      </a:r>
                      <a:r>
                        <a:rPr lang="es-ES" sz="1000" i="1" dirty="0" smtClean="0">
                          <a:solidFill>
                            <a:schemeClr val="tx1"/>
                          </a:solidFill>
                        </a:rPr>
                        <a:t>. </a:t>
                      </a:r>
                    </a:p>
                    <a:p>
                      <a:r>
                        <a:rPr lang="es-ES" sz="1050" i="0" dirty="0" smtClean="0">
                          <a:solidFill>
                            <a:schemeClr val="tx1"/>
                          </a:solidFill>
                        </a:rPr>
                        <a:t>Luego Diego dijo,— ­¡Podríamos tener un comercio de libros! A</a:t>
                      </a:r>
                      <a:r>
                        <a:rPr lang="es-ES" sz="1050" i="0" baseline="0" dirty="0" smtClean="0">
                          <a:solidFill>
                            <a:schemeClr val="tx1"/>
                          </a:solidFill>
                        </a:rPr>
                        <a:t> los dos nos gusta leer</a:t>
                      </a:r>
                      <a:r>
                        <a:rPr lang="es-ES" sz="1050" i="0" dirty="0" smtClean="0">
                          <a:solidFill>
                            <a:schemeClr val="tx1"/>
                          </a:solidFill>
                        </a:rPr>
                        <a:t> y en</a:t>
                      </a:r>
                      <a:r>
                        <a:rPr lang="es-ES" sz="1050" i="0" baseline="0" dirty="0" smtClean="0">
                          <a:solidFill>
                            <a:schemeClr val="tx1"/>
                          </a:solidFill>
                        </a:rPr>
                        <a:t> serio</a:t>
                      </a:r>
                      <a:r>
                        <a:rPr lang="es-ES" sz="1050" i="0" dirty="0" smtClean="0">
                          <a:solidFill>
                            <a:schemeClr val="tx1"/>
                          </a:solidFill>
                        </a:rPr>
                        <a:t> que necesito algunos libros nuevos para leer. Sara dijo,— ¡Eso es cierto! Apuesto que mis viejos libros serían nuevos libros para otra persona.  Así que Diego y Sara decidieron establecer un puesto comercial al día siguiente. Lo llamarían </a:t>
                      </a:r>
                      <a:r>
                        <a:rPr lang="es-ES" sz="1050" i="1" dirty="0" smtClean="0">
                          <a:solidFill>
                            <a:schemeClr val="tx1"/>
                          </a:solidFill>
                        </a:rPr>
                        <a:t>Puesto de Comercio: Libros Nuevos por Libros Viejos.</a:t>
                      </a:r>
                      <a:r>
                        <a:rPr lang="es-ES" sz="1050" i="0" dirty="0" smtClean="0">
                          <a:solidFill>
                            <a:schemeClr val="tx1"/>
                          </a:solidFill>
                        </a:rPr>
                        <a:t> El día siguiente la madre de Sara encontró una mesa larga que podrían utilizar. El padre de Diego hizo un</a:t>
                      </a:r>
                      <a:r>
                        <a:rPr lang="es-ES" sz="1050" i="0" baseline="0" dirty="0" smtClean="0">
                          <a:solidFill>
                            <a:schemeClr val="tx1"/>
                          </a:solidFill>
                        </a:rPr>
                        <a:t> rótulo</a:t>
                      </a:r>
                      <a:r>
                        <a:rPr lang="es-ES" sz="1050" i="0" dirty="0" smtClean="0">
                          <a:solidFill>
                            <a:schemeClr val="tx1"/>
                          </a:solidFill>
                        </a:rPr>
                        <a:t> de madera. Pasaron la mayor parte del día revisando todos los  libros viejos que ya no querían. Entonces ellos colgaron volantes por</a:t>
                      </a:r>
                      <a:r>
                        <a:rPr lang="es-ES" sz="1050" i="0" baseline="0" dirty="0" smtClean="0">
                          <a:solidFill>
                            <a:schemeClr val="tx1"/>
                          </a:solidFill>
                        </a:rPr>
                        <a:t> </a:t>
                      </a:r>
                      <a:r>
                        <a:rPr lang="es-ES" sz="1050" i="0" dirty="0" smtClean="0">
                          <a:solidFill>
                            <a:schemeClr val="tx1"/>
                          </a:solidFill>
                        </a:rPr>
                        <a:t>la calle anunciando, “¡</a:t>
                      </a:r>
                      <a:r>
                        <a:rPr lang="es-ES" sz="1050" i="1" dirty="0" smtClean="0">
                          <a:solidFill>
                            <a:schemeClr val="tx1"/>
                          </a:solidFill>
                        </a:rPr>
                        <a:t>Puesto de Comercio: Libros Nuevos por Libros Viejos</a:t>
                      </a:r>
                      <a:r>
                        <a:rPr lang="es-ES" sz="1050" i="0" dirty="0" smtClean="0">
                          <a:solidFill>
                            <a:schemeClr val="tx1"/>
                          </a:solidFill>
                        </a:rPr>
                        <a:t>... Venga y traiga sus libros viejos y cámbielos por libros nuevos!” Más adelante en el día abrieron el negocio.  Llegaron tantos niños que ellos no podían creerlo.  Todos recibieron libros “nuevos”. Al final estaban cansados pero, ¡estaban contentos de tener</a:t>
                      </a:r>
                      <a:r>
                        <a:rPr lang="es-ES" sz="1050" i="0" baseline="0" dirty="0" smtClean="0">
                          <a:solidFill>
                            <a:schemeClr val="tx1"/>
                          </a:solidFill>
                        </a:rPr>
                        <a:t> mucho libros viejos pero nuevos para leer!</a:t>
                      </a:r>
                      <a:r>
                        <a:rPr lang="es-ES" sz="1050" i="0" dirty="0" smtClean="0">
                          <a:solidFill>
                            <a:schemeClr val="tx1"/>
                          </a:solidFill>
                        </a:rPr>
                        <a:t> ¡Qué éxito!</a:t>
                      </a:r>
                      <a:endParaRPr lang="en-US" sz="1050" i="0" baseline="0" dirty="0" smtClean="0">
                        <a:solidFill>
                          <a:schemeClr val="tx1"/>
                        </a:solidFill>
                      </a:endParaRPr>
                    </a:p>
                  </a:txBody>
                  <a:tcPr marL="103632" marR="103632" marT="50292" marB="50292"/>
                </a:tc>
              </a:tr>
              <a:tr h="315468">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00" b="0" i="1" u="none" strike="noStrike" kern="1200" cap="none" spc="0" normalizeH="0" baseline="0" noProof="0" dirty="0" smtClean="0">
                          <a:ln>
                            <a:noFill/>
                          </a:ln>
                          <a:solidFill>
                            <a:schemeClr val="tx1"/>
                          </a:solidFill>
                          <a:effectLst/>
                          <a:uLnTx/>
                          <a:uFillTx/>
                          <a:latin typeface="+mn-lt"/>
                          <a:ea typeface="+mn-ea"/>
                          <a:cs typeface="+mn-cs"/>
                        </a:rPr>
                        <a:t>La respuesta proporciona una </a:t>
                      </a:r>
                      <a:r>
                        <a:rPr kumimoji="0" lang="es-ES" sz="1000" b="1" i="1" u="none" strike="noStrike" kern="1200" cap="none" spc="0" normalizeH="0" baseline="0" noProof="0" dirty="0" smtClean="0">
                          <a:ln>
                            <a:noFill/>
                          </a:ln>
                          <a:solidFill>
                            <a:schemeClr val="tx1"/>
                          </a:solidFill>
                          <a:effectLst/>
                          <a:uLnTx/>
                          <a:uFillTx/>
                          <a:latin typeface="+mn-lt"/>
                          <a:ea typeface="+mn-ea"/>
                          <a:cs typeface="+mn-cs"/>
                        </a:rPr>
                        <a:t>transición limitada </a:t>
                      </a:r>
                      <a:r>
                        <a:rPr lang="es-ES" sz="1000" i="1" dirty="0" smtClean="0">
                          <a:solidFill>
                            <a:schemeClr val="tx1"/>
                          </a:solidFill>
                        </a:rPr>
                        <a:t>desde el "cuerpo/desarrollo del cuento" hasta la conclusión </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y presenta un conclusión general o un </a:t>
                      </a:r>
                      <a:r>
                        <a:rPr kumimoji="0" lang="es-ES" sz="1000" b="1" i="1" u="none" strike="noStrike" kern="1200" cap="none" spc="0" normalizeH="0" baseline="0" noProof="0" dirty="0" smtClean="0">
                          <a:ln>
                            <a:noFill/>
                          </a:ln>
                          <a:solidFill>
                            <a:schemeClr val="tx1"/>
                          </a:solidFill>
                          <a:effectLst/>
                          <a:uLnTx/>
                          <a:uFillTx/>
                          <a:latin typeface="+mn-lt"/>
                          <a:ea typeface="+mn-ea"/>
                          <a:cs typeface="+mn-cs"/>
                        </a:rPr>
                        <a:t>final parcial </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para el cuento que puede proporcionar </a:t>
                      </a:r>
                      <a:r>
                        <a:rPr kumimoji="0" lang="es-ES" sz="1000" b="1" i="1" u="none" strike="noStrike" kern="1200" cap="none" spc="0" normalizeH="0" baseline="0" noProof="0" dirty="0" smtClean="0">
                          <a:ln>
                            <a:noFill/>
                          </a:ln>
                          <a:solidFill>
                            <a:schemeClr val="tx1"/>
                          </a:solidFill>
                          <a:effectLst/>
                          <a:uLnTx/>
                          <a:uFillTx/>
                          <a:latin typeface="+mn-lt"/>
                          <a:ea typeface="+mn-ea"/>
                          <a:cs typeface="+mn-cs"/>
                        </a:rPr>
                        <a:t>algún cierre y que de algún modo </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sigue de manera lógica a los acontecimientos o experiencias en el cuento.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50" b="0" i="0" u="none" strike="noStrike" kern="1200" cap="none" spc="0" normalizeH="0" baseline="0" noProof="0" dirty="0" smtClean="0">
                          <a:ln>
                            <a:noFill/>
                          </a:ln>
                          <a:solidFill>
                            <a:schemeClr val="tx1"/>
                          </a:solidFill>
                          <a:effectLst/>
                          <a:uLnTx/>
                          <a:uFillTx/>
                          <a:latin typeface="+mn-lt"/>
                          <a:ea typeface="+mn-ea"/>
                          <a:cs typeface="+mn-cs"/>
                        </a:rPr>
                        <a:t>Diego y Sara pensaron sobre que tipo de comercio tendrían en su puesto de comercio. Diego quería un comercio de tarjetas de béisbol y Sara quería tener un comercio de recetas para pastelitos. Entonces ellos pensaron que deberían tener un comercio de libros porque a los dos les gusta leer. Así que eso es lo que hicieron. Tuvieron ayuda de sus padres y otros amigos del vecindario. A veces es bueno involucrar a otros. Si yo tuviera un puesto de comercio, no estoy seguro de lo que yo intercambiaría. Pero, nunca se sabe con certeza.</a:t>
                      </a:r>
                      <a:endParaRPr kumimoji="0" lang="en-US" sz="1050" b="0" i="0" u="none" strike="noStrike" kern="1200" cap="none" spc="0" normalizeH="0" baseline="0" noProof="0" dirty="0" smtClean="0">
                        <a:ln>
                          <a:noFill/>
                        </a:ln>
                        <a:solidFill>
                          <a:schemeClr val="tx1"/>
                        </a:solidFill>
                        <a:effectLst/>
                        <a:uLnTx/>
                        <a:uFillTx/>
                        <a:latin typeface="+mn-lt"/>
                        <a:ea typeface="+mn-ea"/>
                        <a:cs typeface="+mn-cs"/>
                      </a:endParaRP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r>
                        <a:rPr lang="es-ES" sz="1000" b="0" i="1" dirty="0" smtClean="0">
                          <a:solidFill>
                            <a:schemeClr val="tx1"/>
                          </a:solidFill>
                        </a:rPr>
                        <a:t>La respuesta no </a:t>
                      </a:r>
                      <a:r>
                        <a:rPr lang="es-ES" sz="1000" b="1" i="1" dirty="0" smtClean="0">
                          <a:solidFill>
                            <a:schemeClr val="tx1"/>
                          </a:solidFill>
                        </a:rPr>
                        <a:t>proporciona ninguna transición </a:t>
                      </a:r>
                      <a:r>
                        <a:rPr lang="es-ES" sz="1000" i="1" dirty="0" smtClean="0">
                          <a:solidFill>
                            <a:schemeClr val="tx1"/>
                          </a:solidFill>
                        </a:rPr>
                        <a:t>desde el "cuerpo/desarrollo del cuento" hasta la conclusión </a:t>
                      </a:r>
                      <a:r>
                        <a:rPr lang="es-ES" sz="1000" b="0" i="1" dirty="0" smtClean="0">
                          <a:solidFill>
                            <a:schemeClr val="tx1"/>
                          </a:solidFill>
                        </a:rPr>
                        <a:t>y ofrece un final confuso o incompleto al cuento que no proporciona un cierre.</a:t>
                      </a:r>
                    </a:p>
                    <a:p>
                      <a:r>
                        <a:rPr lang="es-ES" sz="1050" b="0" i="0" dirty="0" smtClean="0">
                          <a:solidFill>
                            <a:schemeClr val="tx1"/>
                          </a:solidFill>
                        </a:rPr>
                        <a:t>Un puesto de comercio es donde, hace mucho tiempo, los colonos intercambiaban pieles/pelajes de animales,</a:t>
                      </a:r>
                      <a:r>
                        <a:rPr lang="es-ES" sz="1050" b="0" i="0" baseline="0" dirty="0" smtClean="0">
                          <a:solidFill>
                            <a:schemeClr val="tx1"/>
                          </a:solidFill>
                        </a:rPr>
                        <a:t> </a:t>
                      </a:r>
                      <a:r>
                        <a:rPr lang="es-ES" sz="1050" b="0" i="0" dirty="0" smtClean="0">
                          <a:solidFill>
                            <a:schemeClr val="tx1"/>
                          </a:solidFill>
                        </a:rPr>
                        <a:t>a veces con los nativos norteamericanos y a veces con otros colonos. Diego debe tener un puesto de comercio para intercambiar cosas que ayudan a otras personas también.</a:t>
                      </a:r>
                      <a:endParaRPr lang="en-US" sz="1200" b="0" i="0" baseline="0" dirty="0" smtClean="0">
                        <a:solidFill>
                          <a:schemeClr val="tx1"/>
                        </a:solidFill>
                      </a:endParaRPr>
                    </a:p>
                  </a:txBody>
                  <a:tcPr marL="103632" marR="103632" marT="50292" marB="50292"/>
                </a:tc>
              </a:tr>
            </a:tbl>
          </a:graphicData>
        </a:graphic>
      </p:graphicFrame>
    </p:spTree>
    <p:extLst>
      <p:ext uri="{BB962C8B-B14F-4D97-AF65-F5344CB8AC3E}">
        <p14:creationId xmlns:p14="http://schemas.microsoft.com/office/powerpoint/2010/main" val="3694368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graphicFrame>
        <p:nvGraphicFramePr>
          <p:cNvPr id="152" name="Shape 152"/>
          <p:cNvGraphicFramePr/>
          <p:nvPr>
            <p:extLst>
              <p:ext uri="{D42A27DB-BD31-4B8C-83A1-F6EECF244321}">
                <p14:modId xmlns:p14="http://schemas.microsoft.com/office/powerpoint/2010/main" val="3866438346"/>
              </p:ext>
            </p:extLst>
          </p:nvPr>
        </p:nvGraphicFramePr>
        <p:xfrm>
          <a:off x="184750" y="381001"/>
          <a:ext cx="7435250" cy="9311356"/>
        </p:xfrm>
        <a:graphic>
          <a:graphicData uri="http://schemas.openxmlformats.org/drawingml/2006/table">
            <a:tbl>
              <a:tblPr>
                <a:noFill/>
              </a:tblPr>
              <a:tblGrid>
                <a:gridCol w="635821"/>
                <a:gridCol w="1408604"/>
                <a:gridCol w="1449919"/>
                <a:gridCol w="1526244"/>
                <a:gridCol w="1099190"/>
                <a:gridCol w="1315472"/>
              </a:tblGrid>
              <a:tr h="304799">
                <a:tc rowSpan="2">
                  <a:txBody>
                    <a:bodyPr/>
                    <a:lstStyle/>
                    <a:p>
                      <a:pPr marL="0" marR="0" lvl="0" indent="0" algn="ctr" rtl="0">
                        <a:lnSpc>
                          <a:spcPct val="115000"/>
                        </a:lnSpc>
                        <a:spcBef>
                          <a:spcPts val="0"/>
                        </a:spcBef>
                        <a:spcAft>
                          <a:spcPts val="0"/>
                        </a:spcAft>
                        <a:buSzPct val="25000"/>
                        <a:buNone/>
                      </a:pPr>
                      <a:r>
                        <a:rPr lang="en-US" sz="1200" b="1" u="none" strike="noStrike" cap="none" baseline="0" dirty="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00000"/>
                        </a:lnSpc>
                        <a:spcBef>
                          <a:spcPts val="0"/>
                        </a:spcBef>
                        <a:spcAft>
                          <a:spcPts val="0"/>
                        </a:spcAft>
                        <a:buSzPct val="25000"/>
                        <a:buNone/>
                      </a:pPr>
                      <a:r>
                        <a:rPr lang="en-US" sz="1100" b="1" u="none" strike="noStrike" cap="none" baseline="0" dirty="0">
                          <a:solidFill>
                            <a:srgbClr val="000000"/>
                          </a:solidFill>
                          <a:latin typeface="Calibri"/>
                          <a:ea typeface="Calibri"/>
                          <a:cs typeface="Calibri"/>
                          <a:sym typeface="Calibri"/>
                        </a:rPr>
                        <a:t>Statement of Purpose/Focus and </a:t>
                      </a:r>
                    </a:p>
                    <a:p>
                      <a:pPr marL="0" marR="0" lvl="0" indent="0" algn="ctr" rtl="0">
                        <a:lnSpc>
                          <a:spcPct val="100000"/>
                        </a:lnSpc>
                        <a:spcBef>
                          <a:spcPts val="0"/>
                        </a:spcBef>
                        <a:spcAft>
                          <a:spcPts val="0"/>
                        </a:spcAft>
                        <a:buSzPct val="25000"/>
                        <a:buNone/>
                      </a:pPr>
                      <a:r>
                        <a:rPr lang="en-US" sz="1100" b="1" u="none" strike="noStrike" cap="none" baseline="0" dirty="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00000"/>
                        </a:lnSpc>
                        <a:spcBef>
                          <a:spcPts val="0"/>
                        </a:spcBef>
                        <a:spcAft>
                          <a:spcPts val="0"/>
                        </a:spcAft>
                        <a:buSzPct val="25000"/>
                        <a:buNone/>
                      </a:pPr>
                      <a:r>
                        <a:rPr lang="en-US" sz="1100" b="1" u="none" strike="noStrike" cap="none" baseline="0" dirty="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1112519">
                <a:tc vMerge="1">
                  <a:txBody>
                    <a:bodyPr/>
                    <a:lstStyle/>
                    <a:p>
                      <a:endParaRPr lang="en-US"/>
                    </a:p>
                  </a:txBody>
                  <a:tcPr/>
                </a:tc>
                <a:tc>
                  <a:txBody>
                    <a:bodyPr/>
                    <a:lstStyle/>
                    <a:p>
                      <a:pPr marL="0" marR="0" lvl="0" indent="0" algn="ctr" rtl="0">
                        <a:lnSpc>
                          <a:spcPct val="100000"/>
                        </a:lnSpc>
                        <a:spcBef>
                          <a:spcPts val="0"/>
                        </a:spcBef>
                        <a:spcAft>
                          <a:spcPts val="0"/>
                        </a:spcAft>
                        <a:buSzPct val="25000"/>
                        <a:buNone/>
                      </a:pPr>
                      <a:r>
                        <a:rPr lang="en-US" sz="1200" b="1" u="none" strike="noStrike" cap="none" baseline="0" dirty="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dirty="0">
                          <a:solidFill>
                            <a:schemeClr val="dk1"/>
                          </a:solidFill>
                          <a:latin typeface="Calibri"/>
                          <a:ea typeface="Calibri"/>
                          <a:cs typeface="Calibri"/>
                          <a:sym typeface="Calibri"/>
                        </a:rPr>
                        <a:t>CCSS and Report Card Alignment</a:t>
                      </a:r>
                    </a:p>
                    <a:p>
                      <a:pPr lvl="0" algn="ctr" rtl="0">
                        <a:lnSpc>
                          <a:spcPct val="115000"/>
                        </a:lnSpc>
                        <a:spcBef>
                          <a:spcPts val="0"/>
                        </a:spcBef>
                        <a:buSzPct val="25000"/>
                        <a:buNone/>
                      </a:pPr>
                      <a:r>
                        <a:rPr lang="en-US" sz="600" b="1" dirty="0">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dirty="0">
                          <a:solidFill>
                            <a:schemeClr val="dk1"/>
                          </a:solidFill>
                          <a:latin typeface="Calibri"/>
                          <a:ea typeface="Calibri"/>
                          <a:cs typeface="Calibri"/>
                          <a:sym typeface="Calibri"/>
                        </a:rPr>
                        <a:t>3rd</a:t>
                      </a:r>
                      <a:r>
                        <a:rPr lang="en-US" sz="600" b="1" dirty="0">
                          <a:solidFill>
                            <a:schemeClr val="dk1"/>
                          </a:solidFill>
                          <a:latin typeface="Calibri"/>
                          <a:ea typeface="Calibri"/>
                          <a:cs typeface="Calibri"/>
                          <a:sym typeface="Calibri"/>
                        </a:rPr>
                        <a:t>-W.3.2a-b</a:t>
                      </a:r>
                    </a:p>
                    <a:p>
                      <a:pPr lvl="0" algn="ctr" rtl="0">
                        <a:lnSpc>
                          <a:spcPct val="115000"/>
                        </a:lnSpc>
                        <a:spcBef>
                          <a:spcPts val="0"/>
                        </a:spcBef>
                        <a:buSzPct val="25000"/>
                        <a:buNone/>
                      </a:pPr>
                      <a:r>
                        <a:rPr lang="en-US" sz="600" b="1" u="sng" dirty="0">
                          <a:solidFill>
                            <a:schemeClr val="dk1"/>
                          </a:solidFill>
                          <a:latin typeface="Calibri"/>
                          <a:ea typeface="Calibri"/>
                          <a:cs typeface="Calibri"/>
                          <a:sym typeface="Calibri"/>
                        </a:rPr>
                        <a:t>4th</a:t>
                      </a:r>
                      <a:r>
                        <a:rPr lang="en-US" sz="600" b="1" dirty="0">
                          <a:solidFill>
                            <a:schemeClr val="dk1"/>
                          </a:solidFill>
                          <a:latin typeface="Calibri"/>
                          <a:ea typeface="Calibri"/>
                          <a:cs typeface="Calibri"/>
                          <a:sym typeface="Calibri"/>
                        </a:rPr>
                        <a:t>-W.4.2a-b</a:t>
                      </a:r>
                    </a:p>
                    <a:p>
                      <a:pPr lvl="0" algn="ctr" rtl="0">
                        <a:lnSpc>
                          <a:spcPct val="115000"/>
                        </a:lnSpc>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5th</a:t>
                      </a:r>
                      <a:r>
                        <a:rPr lang="en-US" sz="600" b="1" dirty="0">
                          <a:solidFill>
                            <a:schemeClr val="dk1"/>
                          </a:solidFill>
                          <a:latin typeface="Calibri"/>
                          <a:ea typeface="Calibri"/>
                          <a:cs typeface="Calibri"/>
                          <a:sym typeface="Calibri"/>
                        </a:rPr>
                        <a:t>-W.5.2a-b</a:t>
                      </a:r>
                    </a:p>
                  </a:txBody>
                  <a:tcPr marL="92525" marR="2865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dirty="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dirty="0">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dirty="0">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3rd</a:t>
                      </a:r>
                      <a:r>
                        <a:rPr lang="en-US" sz="600" b="1" dirty="0">
                          <a:solidFill>
                            <a:schemeClr val="dk1"/>
                          </a:solidFill>
                          <a:latin typeface="Calibri"/>
                          <a:ea typeface="Calibri"/>
                          <a:cs typeface="Calibri"/>
                          <a:sym typeface="Calibri"/>
                        </a:rPr>
                        <a:t>-W.3.2c-d</a:t>
                      </a:r>
                    </a:p>
                    <a:p>
                      <a:pPr lvl="0" algn="ctr" rtl="0">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4th</a:t>
                      </a:r>
                      <a:r>
                        <a:rPr lang="en-US" sz="600" b="1" dirty="0">
                          <a:solidFill>
                            <a:schemeClr val="dk1"/>
                          </a:solidFill>
                          <a:latin typeface="Calibri"/>
                          <a:ea typeface="Calibri"/>
                          <a:cs typeface="Calibri"/>
                          <a:sym typeface="Calibri"/>
                        </a:rPr>
                        <a:t>-W.4.2c-d</a:t>
                      </a:r>
                    </a:p>
                    <a:p>
                      <a:pPr lvl="0" algn="ctr" rtl="0">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5th</a:t>
                      </a:r>
                      <a:r>
                        <a:rPr lang="en-US" sz="600" b="1" dirty="0">
                          <a:solidFill>
                            <a:schemeClr val="dk1"/>
                          </a:solidFill>
                          <a:latin typeface="Calibri"/>
                          <a:ea typeface="Calibri"/>
                          <a:cs typeface="Calibri"/>
                          <a:sym typeface="Calibri"/>
                        </a:rPr>
                        <a:t>-W.5.2c-d</a:t>
                      </a:r>
                    </a:p>
                  </a:txBody>
                  <a:tcPr marL="92525" marR="2865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00000"/>
                        </a:lnSpc>
                        <a:spcBef>
                          <a:spcPts val="0"/>
                        </a:spcBef>
                        <a:spcAft>
                          <a:spcPts val="0"/>
                        </a:spcAft>
                        <a:buSzPct val="25000"/>
                        <a:buNone/>
                      </a:pPr>
                      <a:r>
                        <a:rPr lang="en-US" sz="1200" b="1" u="none" strike="noStrike" cap="none" baseline="0" dirty="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dirty="0">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dirty="0">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3rd</a:t>
                      </a:r>
                      <a:r>
                        <a:rPr lang="en-US" sz="600" b="1" dirty="0">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4th</a:t>
                      </a:r>
                      <a:r>
                        <a:rPr lang="en-US" sz="600" b="1" dirty="0">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5th</a:t>
                      </a:r>
                      <a:r>
                        <a:rPr lang="en-US" sz="600" b="1" dirty="0">
                          <a:solidFill>
                            <a:schemeClr val="dk1"/>
                          </a:solidFill>
                          <a:latin typeface="Calibri"/>
                          <a:ea typeface="Calibri"/>
                          <a:cs typeface="Calibri"/>
                          <a:sym typeface="Calibri"/>
                        </a:rPr>
                        <a:t>-W.5.7-9</a:t>
                      </a:r>
                    </a:p>
                  </a:txBody>
                  <a:tcPr marL="92525" marR="2865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00000"/>
                        </a:lnSpc>
                        <a:spcBef>
                          <a:spcPts val="0"/>
                        </a:spcBef>
                        <a:spcAft>
                          <a:spcPts val="0"/>
                        </a:spcAft>
                        <a:buSzPct val="25000"/>
                        <a:buNone/>
                      </a:pPr>
                      <a:r>
                        <a:rPr lang="en-US" sz="1200" b="1" u="none" strike="noStrike" cap="none" baseline="0" dirty="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dirty="0">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dirty="0">
                          <a:solidFill>
                            <a:schemeClr val="dk1"/>
                          </a:solidFill>
                          <a:latin typeface="Calibri"/>
                          <a:ea typeface="Calibri"/>
                          <a:cs typeface="Calibri"/>
                          <a:sym typeface="Calibri"/>
                        </a:rPr>
                        <a:t>Conventions &amp; Vocab.  Acquisition: </a:t>
                      </a:r>
                      <a:r>
                        <a:rPr lang="en-US" sz="600" b="1" u="sng" dirty="0">
                          <a:solidFill>
                            <a:schemeClr val="dk1"/>
                          </a:solidFill>
                          <a:latin typeface="Calibri"/>
                          <a:ea typeface="Calibri"/>
                          <a:cs typeface="Calibri"/>
                          <a:sym typeface="Calibri"/>
                        </a:rPr>
                        <a:t>3rd</a:t>
                      </a:r>
                      <a:r>
                        <a:rPr lang="en-US" sz="600" b="1" dirty="0">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4th</a:t>
                      </a:r>
                      <a:r>
                        <a:rPr lang="en-US" sz="600" b="1" dirty="0">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dirty="0">
                          <a:solidFill>
                            <a:schemeClr val="dk1"/>
                          </a:solidFill>
                          <a:latin typeface="Calibri"/>
                          <a:ea typeface="Calibri"/>
                          <a:cs typeface="Calibri"/>
                          <a:sym typeface="Calibri"/>
                        </a:rPr>
                        <a:t>5th</a:t>
                      </a:r>
                      <a:r>
                        <a:rPr lang="en-US" sz="600" b="1" dirty="0">
                          <a:solidFill>
                            <a:schemeClr val="dk1"/>
                          </a:solidFill>
                          <a:latin typeface="Calibri"/>
                          <a:ea typeface="Calibri"/>
                          <a:cs typeface="Calibri"/>
                          <a:sym typeface="Calibri"/>
                        </a:rPr>
                        <a:t>-L.5.1b-e, L.5.3a &amp; L.5.6</a:t>
                      </a:r>
                    </a:p>
                    <a:p>
                      <a:pPr marL="0" marR="0" lvl="0" indent="0" algn="ctr" rtl="0">
                        <a:lnSpc>
                          <a:spcPct val="115000"/>
                        </a:lnSpc>
                        <a:spcBef>
                          <a:spcPts val="0"/>
                        </a:spcBef>
                        <a:spcAft>
                          <a:spcPts val="0"/>
                        </a:spcAft>
                        <a:buNone/>
                      </a:pPr>
                      <a:endParaRPr sz="600" b="1" dirty="0">
                        <a:latin typeface="Calibri"/>
                        <a:ea typeface="Calibri"/>
                        <a:cs typeface="Calibri"/>
                        <a:sym typeface="Calibri"/>
                      </a:endParaRPr>
                    </a:p>
                  </a:txBody>
                  <a:tcPr marL="92525" marR="2865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918574">
                <a:tc>
                  <a:txBody>
                    <a:bodyPr/>
                    <a:lstStyle/>
                    <a:p>
                      <a:pPr marL="0" marR="0" lvl="0" indent="0" algn="ctr" rtl="0">
                        <a:lnSpc>
                          <a:spcPct val="115000"/>
                        </a:lnSpc>
                        <a:spcBef>
                          <a:spcPts val="0"/>
                        </a:spcBef>
                        <a:spcAft>
                          <a:spcPts val="0"/>
                        </a:spcAft>
                        <a:buSzPct val="25000"/>
                        <a:buNone/>
                      </a:pPr>
                      <a:r>
                        <a:rPr lang="en-US" sz="2000" b="1" u="none" strike="noStrike" cap="none" baseline="0" dirty="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800" b="1" u="none" strike="noStrike" cap="none" baseline="0" dirty="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dirty="0">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is fully sustained and consistently and purposefully focused: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chemeClr val="dk1"/>
                        </a:buClr>
                        <a:buSzPct val="100000"/>
                        <a:buFont typeface="Arial"/>
                        <a:buChar char="•"/>
                      </a:pPr>
                      <a:r>
                        <a:rPr lang="en-US" sz="900" u="none" strike="noStrike" cap="none" baseline="0" dirty="0">
                          <a:latin typeface="Calibri"/>
                          <a:ea typeface="Calibri"/>
                          <a:cs typeface="Calibri"/>
                          <a:sym typeface="Calibri"/>
                        </a:rPr>
                        <a:t>controlling idea or main idea of a topic is focused, clearly stated, and strongly maintained.</a:t>
                      </a:r>
                    </a:p>
                    <a:p>
                      <a:pPr marL="58738" marR="0" lvl="0" indent="-1588" algn="l" rtl="0">
                        <a:spcBef>
                          <a:spcPts val="0"/>
                        </a:spcBef>
                        <a:spcAft>
                          <a:spcPts val="0"/>
                        </a:spcAft>
                        <a:buClr>
                          <a:schemeClr val="dk1"/>
                        </a:buClr>
                        <a:buFont typeface="Arial"/>
                        <a:buNone/>
                      </a:pPr>
                      <a:endParaRPr sz="700" u="none" strike="noStrike" cap="none" baseline="0" dirty="0">
                        <a:latin typeface="Calibri"/>
                        <a:ea typeface="Calibri"/>
                        <a:cs typeface="Calibri"/>
                        <a:sym typeface="Calibri"/>
                      </a:endParaRPr>
                    </a:p>
                    <a:p>
                      <a:pPr marL="58738" marR="0" lvl="0" indent="-58738" algn="l" rtl="0">
                        <a:spcBef>
                          <a:spcPts val="0"/>
                        </a:spcBef>
                        <a:spcAft>
                          <a:spcPts val="0"/>
                        </a:spcAft>
                        <a:buClr>
                          <a:schemeClr val="dk1"/>
                        </a:buClr>
                        <a:buSzPct val="100000"/>
                        <a:buFont typeface="Arial"/>
                        <a:buChar char="•"/>
                      </a:pPr>
                      <a:r>
                        <a:rPr lang="en-US" sz="900" u="none" strike="noStrike" cap="none" baseline="0" dirty="0">
                          <a:latin typeface="Calibri"/>
                          <a:ea typeface="Calibri"/>
                          <a:cs typeface="Calibri"/>
                          <a:sym typeface="Calibri"/>
                        </a:rPr>
                        <a:t>controlling idea or main idea of a topic is introduced and communicated clearly within the context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has a clear and effective organizational structure creating unity and completeness: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 of a variety of transitional strategies logical progression of ideas from beginning to end. </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 effective introduction and conclusion for audience and purpose.</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provides thorough and convincing support/evidence for the controlling idea or main idea that includes the effective use of sources, facts, and details: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 of evidence from sources is smoothly integrated comprehensive, and relevant .</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effective use of a variety of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clearly and effectively expresses ideas, using precise language: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 of academic and domain-specific vocabulary is clearly 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demonstrates a strong command of conventions: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few, if any, errors are present in usage and sentence formation. </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effective and consistent use of punctuation, capitalization, and spelling.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985200">
                <a:tc>
                  <a:txBody>
                    <a:bodyPr/>
                    <a:lstStyle/>
                    <a:p>
                      <a:pPr marL="0" marR="0" lvl="0" indent="0" algn="ctr" rtl="0">
                        <a:lnSpc>
                          <a:spcPct val="115000"/>
                        </a:lnSpc>
                        <a:spcBef>
                          <a:spcPts val="0"/>
                        </a:spcBef>
                        <a:spcAft>
                          <a:spcPts val="0"/>
                        </a:spcAft>
                        <a:buSzPct val="25000"/>
                        <a:buNone/>
                      </a:pPr>
                      <a:r>
                        <a:rPr lang="en-US" sz="2000" b="1" u="none" strike="noStrike" cap="none" baseline="0" dirty="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800" b="1" u="none" strike="noStrike" cap="none" baseline="0" dirty="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dirty="0">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is adequately sustained and generally focused:</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focus is clear and for the most part maintained, </a:t>
                      </a:r>
                      <a:r>
                        <a:rPr lang="en-US" sz="900" i="1" u="none" strike="noStrike" cap="none" baseline="0" dirty="0">
                          <a:solidFill>
                            <a:srgbClr val="000000"/>
                          </a:solidFill>
                          <a:latin typeface="Calibri"/>
                          <a:ea typeface="Calibri"/>
                          <a:cs typeface="Calibri"/>
                          <a:sym typeface="Calibri"/>
                        </a:rPr>
                        <a:t>though some loosely related material may be present. </a:t>
                      </a:r>
                    </a:p>
                    <a:p>
                      <a:pPr marL="58738" marR="0" lvl="0" indent="-1588" algn="l" rtl="0">
                        <a:spcBef>
                          <a:spcPts val="0"/>
                        </a:spcBef>
                        <a:spcAft>
                          <a:spcPts val="0"/>
                        </a:spcAft>
                        <a:buClr>
                          <a:schemeClr val="dk1"/>
                        </a:buClr>
                        <a:buFont typeface="Arial"/>
                        <a:buNone/>
                      </a:pPr>
                      <a:endParaRPr sz="700" i="1"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some context for the controlling idea or main idea of the topic is adequate.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has an evident organizational structure and a sense of completeness, though there may be minor flaws and some ideas may be loosely connected: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adequate use of transitional strategies with some variety adequate progression of ideas from beginning to end.</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adequate introduction and conclusion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provides adequate support/evidence for the controlling idea or main idea that includes the use of sources, facts, and details: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some evidence from sources is integrated, though citations may be general or imprecise .</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adequate use of some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adequately expresses ideas, employing a mix of precise with more general language.</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Use of domain-specific vocabulary is generally 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demonstrates an adequate command of conventions: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238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some errors in usage and sentence formation may be present, but no systematic pattern of errors is displayed.</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238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adequate use of punctuation, capitalization, and spelling</a:t>
                      </a:r>
                      <a:r>
                        <a:rPr lang="en-US" sz="800" u="none" strike="noStrike" cap="none" baseline="0" dirty="0">
                          <a:solidFill>
                            <a:srgbClr val="000000"/>
                          </a:solidFill>
                          <a:latin typeface="Calibri"/>
                          <a:ea typeface="Calibri"/>
                          <a:cs typeface="Calibri"/>
                          <a:sym typeface="Calibri"/>
                        </a:rPr>
                        <a:t>.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918574">
                <a:tc>
                  <a:txBody>
                    <a:bodyPr/>
                    <a:lstStyle/>
                    <a:p>
                      <a:pPr marL="0" marR="0" lvl="0" indent="0" algn="ctr" rtl="0">
                        <a:lnSpc>
                          <a:spcPct val="115000"/>
                        </a:lnSpc>
                        <a:spcBef>
                          <a:spcPts val="0"/>
                        </a:spcBef>
                        <a:spcAft>
                          <a:spcPts val="0"/>
                        </a:spcAft>
                        <a:buSzPct val="25000"/>
                        <a:buNone/>
                      </a:pPr>
                      <a:r>
                        <a:rPr lang="en-US" sz="2000" b="1" u="none" strike="noStrike" cap="none" baseline="0" dirty="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800" b="1" u="none" strike="noStrike" cap="none" baseline="0" dirty="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dirty="0">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is somewhat sustained and may have a minor drift in focus:</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may be clearly focused on the controlling or main idea, but is insufficiently sustained.</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controlling idea or main idea may be unclear and somewhat unfocused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has an inconsistent organizational structure, and flaws are evident: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inconsistent use of transitional strategies with little variety uneven progression of ideas from beginning to end.</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conclusion and introduction, if present, are weak.</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provides uneven, cursory support/evidence for the controlling idea or main idea that includes partial or uneven use of sources, facts, and details: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evidence from sources is weakly integrated, and citations, if present, are uneven.</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weak or uneven use of elaborative techniques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expresses ideas unevenly, using simplistic language: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 of domain-specific vocabulary that may at times be inappropriate for the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demonstrates a partial command of conventions: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frequent errors in usage may obscure meaning. </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inconsistent use of punctuation, capitalization, and spelling.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69093">
                <a:tc>
                  <a:txBody>
                    <a:bodyPr/>
                    <a:lstStyle/>
                    <a:p>
                      <a:pPr marL="0" marR="0" lvl="0" indent="0" algn="ctr" rtl="0">
                        <a:lnSpc>
                          <a:spcPct val="115000"/>
                        </a:lnSpc>
                        <a:spcBef>
                          <a:spcPts val="0"/>
                        </a:spcBef>
                        <a:spcAft>
                          <a:spcPts val="0"/>
                        </a:spcAft>
                        <a:buSzPct val="25000"/>
                        <a:buNone/>
                      </a:pPr>
                      <a:r>
                        <a:rPr lang="en-US" sz="2000" b="1" u="none" strike="noStrike" cap="none" baseline="0" dirty="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800" b="1" u="none" strike="noStrike" cap="none" baseline="0" dirty="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dirty="0">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may be related to the topic but may provide little or no focus:</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may be very brief may have a major drift focus.</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may be confusing or ambiguous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has little or no discernible organizational structure: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few or no transitional strategies are evident .</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frequent extraneous ideas may intrude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provides minimal support/evidence for the controlling idea or main idea that includes little or no use of sources, facts, and details: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 of evidence from the source material is minimal, absent, in error, or irrelevant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expression of ideas is vague, lacks clarity, or is confusing: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uses limited language or domain-specific vocabulary. </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may have little sense of audience and purpose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spcAft>
                          <a:spcPts val="0"/>
                        </a:spcAft>
                        <a:buSzPct val="25000"/>
                        <a:buNone/>
                      </a:pPr>
                      <a:r>
                        <a:rPr lang="en-US" sz="900" u="none" strike="noStrike" cap="none" baseline="0" dirty="0">
                          <a:solidFill>
                            <a:srgbClr val="000000"/>
                          </a:solidFill>
                          <a:latin typeface="Calibri"/>
                          <a:ea typeface="Calibri"/>
                          <a:cs typeface="Calibri"/>
                          <a:sym typeface="Calibri"/>
                        </a:rPr>
                        <a:t>The response demonstrates a lack of command of conventions: </a:t>
                      </a:r>
                    </a:p>
                    <a:p>
                      <a:pPr marL="0" marR="0" lvl="0" indent="0" algn="l" rtl="0">
                        <a:spcBef>
                          <a:spcPts val="0"/>
                        </a:spcBef>
                        <a:spcAft>
                          <a:spcPts val="0"/>
                        </a:spcAft>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errors are frequent and severe.</a:t>
                      </a:r>
                    </a:p>
                    <a:p>
                      <a:pPr marL="58738" marR="0" lvl="0" indent="-1588" algn="l" rtl="0">
                        <a:spcBef>
                          <a:spcPts val="0"/>
                        </a:spcBef>
                        <a:spcAft>
                          <a:spcPts val="0"/>
                        </a:spcAft>
                        <a:buClr>
                          <a:schemeClr val="dk1"/>
                        </a:buClr>
                        <a:buFont typeface="Arial"/>
                        <a:buNone/>
                      </a:pPr>
                      <a:endParaRPr sz="700" u="none" strike="noStrike" cap="none" baseline="0" dirty="0">
                        <a:solidFill>
                          <a:srgbClr val="000000"/>
                        </a:solidFill>
                        <a:latin typeface="Calibri"/>
                        <a:ea typeface="Calibri"/>
                        <a:cs typeface="Calibri"/>
                        <a:sym typeface="Calibri"/>
                      </a:endParaRPr>
                    </a:p>
                    <a:p>
                      <a:pPr marL="58738" marR="0" lvl="0" indent="-58738" algn="l" rtl="0">
                        <a:spcBef>
                          <a:spcPts val="0"/>
                        </a:spcBef>
                        <a:spcAft>
                          <a:spcPts val="0"/>
                        </a:spcAft>
                        <a:buClr>
                          <a:srgbClr val="000000"/>
                        </a:buClr>
                        <a:buSzPct val="100000"/>
                        <a:buFont typeface="Arial"/>
                        <a:buChar char="•"/>
                      </a:pPr>
                      <a:r>
                        <a:rPr lang="en-US" sz="900" u="none" strike="noStrike" cap="none" baseline="0" dirty="0">
                          <a:solidFill>
                            <a:srgbClr val="000000"/>
                          </a:solidFill>
                          <a:latin typeface="Calibri"/>
                          <a:ea typeface="Calibri"/>
                          <a:cs typeface="Calibri"/>
                          <a:sym typeface="Calibri"/>
                        </a:rPr>
                        <a:t>meaning is often obscure. </a:t>
                      </a:r>
                    </a:p>
                  </a:txBody>
                  <a:tcPr marL="34300" marR="3430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0209">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dirty="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53" name="Shape 153"/>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3 - 5: Generic 4-Point Informational/Explanatory Writing Rubric </a:t>
            </a:r>
          </a:p>
        </p:txBody>
      </p:sp>
      <p:sp>
        <p:nvSpPr>
          <p:cNvPr id="154" name="Shape 154"/>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
        <p:nvSpPr>
          <p:cNvPr id="5" name="Slide Number Placeholder 3"/>
          <p:cNvSpPr txBox="1">
            <a:spLocks/>
          </p:cNvSpPr>
          <p:nvPr/>
        </p:nvSpPr>
        <p:spPr>
          <a:xfrm>
            <a:off x="7071360" y="9387275"/>
            <a:ext cx="548640" cy="535516"/>
          </a:xfrm>
          <a:prstGeom prst="rect">
            <a:avLst/>
          </a:prstGeom>
        </p:spPr>
        <p:txBody>
          <a:bodyPr vert="horz" lIns="101882" tIns="50941" rIns="101882" bIns="50941" rtlCol="0" anchor="ctr"/>
          <a:lstStyle>
            <a:defPPr>
              <a:defRPr lang="en-US"/>
            </a:defPPr>
            <a:lvl1pPr marL="0" algn="r" defTabSz="1018824" rtl="0" eaLnBrk="1" latinLnBrk="0" hangingPunct="1">
              <a:defRPr sz="13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smtClean="0"/>
              <a:t>18</a:t>
            </a:r>
            <a:endParaRPr lang="en-US" dirty="0"/>
          </a:p>
        </p:txBody>
      </p:sp>
    </p:spTree>
    <p:extLst>
      <p:ext uri="{BB962C8B-B14F-4D97-AF65-F5344CB8AC3E}">
        <p14:creationId xmlns:p14="http://schemas.microsoft.com/office/powerpoint/2010/main" val="1434159787"/>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2" name="Rectangle 1"/>
          <p:cNvSpPr/>
          <p:nvPr/>
        </p:nvSpPr>
        <p:spPr>
          <a:xfrm>
            <a:off x="152400" y="5943600"/>
            <a:ext cx="7425432" cy="1837426"/>
          </a:xfrm>
          <a:prstGeom prst="rect">
            <a:avLst/>
          </a:prstGeom>
        </p:spPr>
        <p:txBody>
          <a:bodyPr wrap="square">
            <a:spAutoFit/>
          </a:bodyPr>
          <a:lstStyle/>
          <a:p>
            <a:r>
              <a:rPr lang="es-ES" sz="1200" dirty="0" smtClean="0">
                <a:ea typeface="Calibri"/>
                <a:cs typeface="Times New Roman"/>
              </a:rPr>
              <a:t>Vas </a:t>
            </a:r>
            <a:r>
              <a:rPr lang="es-ES" sz="1200" dirty="0">
                <a:ea typeface="Calibri"/>
                <a:cs typeface="Times New Roman"/>
              </a:rPr>
              <a:t>a escribir </a:t>
            </a:r>
            <a:r>
              <a:rPr lang="es-ES" sz="1200" dirty="0" smtClean="0">
                <a:ea typeface="Calibri"/>
                <a:cs typeface="Times New Roman"/>
              </a:rPr>
              <a:t>tu propio relato narrativo </a:t>
            </a:r>
            <a:r>
              <a:rPr lang="es-ES" sz="1200" dirty="0">
                <a:ea typeface="Calibri"/>
                <a:cs typeface="Times New Roman"/>
              </a:rPr>
              <a:t>sobre un personaje que vivió </a:t>
            </a:r>
            <a:r>
              <a:rPr lang="es-ES" sz="1200" dirty="0" smtClean="0">
                <a:ea typeface="Calibri"/>
                <a:cs typeface="Times New Roman"/>
              </a:rPr>
              <a:t>después del </a:t>
            </a:r>
            <a:r>
              <a:rPr lang="es-ES" sz="1200" dirty="0">
                <a:ea typeface="Calibri"/>
                <a:cs typeface="Times New Roman"/>
              </a:rPr>
              <a:t>1850. </a:t>
            </a:r>
            <a:r>
              <a:rPr lang="es-ES" sz="1200" dirty="0" smtClean="0">
                <a:ea typeface="Calibri"/>
                <a:cs typeface="Times New Roman"/>
              </a:rPr>
              <a:t>Tu </a:t>
            </a:r>
            <a:r>
              <a:rPr lang="es-ES" sz="1200" dirty="0">
                <a:ea typeface="Calibri"/>
                <a:cs typeface="Times New Roman"/>
              </a:rPr>
              <a:t>personaje quiere ayudar a planificar y construir una mejor ciudad. </a:t>
            </a:r>
            <a:r>
              <a:rPr lang="es-ES" sz="1200" u="sng" dirty="0" smtClean="0">
                <a:ea typeface="Calibri"/>
                <a:cs typeface="Times New Roman"/>
              </a:rPr>
              <a:t>Describe</a:t>
            </a:r>
            <a:r>
              <a:rPr lang="es-ES" sz="1200" dirty="0" smtClean="0">
                <a:ea typeface="Calibri"/>
                <a:cs typeface="Times New Roman"/>
              </a:rPr>
              <a:t> </a:t>
            </a:r>
            <a:r>
              <a:rPr lang="es-ES" sz="1200" dirty="0">
                <a:ea typeface="Calibri"/>
                <a:cs typeface="Times New Roman"/>
              </a:rPr>
              <a:t>la ciudad que </a:t>
            </a:r>
            <a:r>
              <a:rPr lang="es-ES" sz="1200" dirty="0" smtClean="0">
                <a:ea typeface="Calibri"/>
                <a:cs typeface="Times New Roman"/>
              </a:rPr>
              <a:t>tu </a:t>
            </a:r>
            <a:r>
              <a:rPr lang="es-ES" sz="1200" dirty="0">
                <a:ea typeface="Calibri"/>
                <a:cs typeface="Times New Roman"/>
              </a:rPr>
              <a:t>personaje va a planificar y </a:t>
            </a:r>
            <a:r>
              <a:rPr lang="es-ES" sz="1200" dirty="0" smtClean="0">
                <a:ea typeface="Calibri"/>
                <a:cs typeface="Times New Roman"/>
              </a:rPr>
              <a:t>construir, y </a:t>
            </a:r>
            <a:r>
              <a:rPr lang="es-ES" sz="1200" u="sng" dirty="0">
                <a:ea typeface="Calibri"/>
                <a:cs typeface="Times New Roman"/>
              </a:rPr>
              <a:t>cómo</a:t>
            </a:r>
            <a:r>
              <a:rPr lang="es-ES" sz="1200" dirty="0">
                <a:ea typeface="Calibri"/>
                <a:cs typeface="Times New Roman"/>
              </a:rPr>
              <a:t> él o ella lo hará. </a:t>
            </a:r>
            <a:r>
              <a:rPr lang="es-ES" sz="1200" dirty="0" smtClean="0">
                <a:ea typeface="Calibri"/>
                <a:cs typeface="Times New Roman"/>
              </a:rPr>
              <a:t>Utiliza detalles </a:t>
            </a:r>
            <a:r>
              <a:rPr lang="es-ES" sz="1200" dirty="0">
                <a:ea typeface="Calibri"/>
                <a:cs typeface="Times New Roman"/>
              </a:rPr>
              <a:t>de los textos que </a:t>
            </a:r>
            <a:r>
              <a:rPr lang="es-ES" sz="1200" dirty="0" smtClean="0">
                <a:ea typeface="Calibri"/>
                <a:cs typeface="Times New Roman"/>
              </a:rPr>
              <a:t>has </a:t>
            </a:r>
            <a:r>
              <a:rPr lang="es-ES" sz="1200" dirty="0">
                <a:ea typeface="Calibri"/>
                <a:cs typeface="Times New Roman"/>
              </a:rPr>
              <a:t>leído para </a:t>
            </a:r>
            <a:r>
              <a:rPr lang="es-ES" sz="1200" dirty="0" smtClean="0">
                <a:ea typeface="Calibri"/>
                <a:cs typeface="Times New Roman"/>
              </a:rPr>
              <a:t>ayudarte </a:t>
            </a:r>
            <a:r>
              <a:rPr lang="es-ES" sz="1200" dirty="0">
                <a:ea typeface="Calibri"/>
                <a:cs typeface="Times New Roman"/>
              </a:rPr>
              <a:t>a escribir </a:t>
            </a:r>
            <a:r>
              <a:rPr lang="es-ES" sz="1200" dirty="0" smtClean="0">
                <a:ea typeface="Calibri"/>
                <a:cs typeface="Times New Roman"/>
              </a:rPr>
              <a:t>tu artículo </a:t>
            </a:r>
            <a:r>
              <a:rPr lang="es-ES" sz="1200" dirty="0">
                <a:ea typeface="Calibri"/>
                <a:cs typeface="Times New Roman"/>
              </a:rPr>
              <a:t>(</a:t>
            </a:r>
            <a:r>
              <a:rPr lang="es-ES" sz="1200" dirty="0" smtClean="0">
                <a:ea typeface="Calibri"/>
                <a:cs typeface="Times New Roman"/>
              </a:rPr>
              <a:t>asegúrate de </a:t>
            </a:r>
            <a:r>
              <a:rPr lang="es-ES" sz="1200" dirty="0">
                <a:ea typeface="Calibri"/>
                <a:cs typeface="Times New Roman"/>
              </a:rPr>
              <a:t>usar </a:t>
            </a:r>
            <a:r>
              <a:rPr lang="es-ES" sz="1200" dirty="0" smtClean="0">
                <a:ea typeface="Calibri"/>
                <a:cs typeface="Times New Roman"/>
              </a:rPr>
              <a:t>tus </a:t>
            </a:r>
            <a:r>
              <a:rPr lang="es-ES" sz="1200" dirty="0">
                <a:ea typeface="Calibri"/>
                <a:cs typeface="Times New Roman"/>
              </a:rPr>
              <a:t>propias palabras</a:t>
            </a:r>
            <a:r>
              <a:rPr lang="es-ES" sz="1200" dirty="0" smtClean="0">
                <a:ea typeface="Calibri"/>
                <a:cs typeface="Times New Roman"/>
              </a:rPr>
              <a:t>).</a:t>
            </a:r>
          </a:p>
          <a:p>
            <a:endParaRPr lang="en-US" sz="1200" dirty="0">
              <a:ea typeface="Calibri"/>
              <a:cs typeface="Times New Roman"/>
            </a:endParaRPr>
          </a:p>
          <a:p>
            <a:pPr>
              <a:lnSpc>
                <a:spcPct val="115000"/>
              </a:lnSpc>
            </a:pPr>
            <a:r>
              <a:rPr lang="es-ES" sz="1200" b="1" dirty="0">
                <a:ea typeface="Calibri"/>
                <a:cs typeface="Times New Roman"/>
              </a:rPr>
              <a:t>Muestra de un escrito ejemplar del estudiante</a:t>
            </a:r>
            <a:r>
              <a:rPr lang="es-ES" sz="1200" b="1" dirty="0" smtClean="0">
                <a:ea typeface="Calibri"/>
                <a:cs typeface="Times New Roman"/>
              </a:rPr>
              <a:t>:</a:t>
            </a:r>
            <a:r>
              <a:rPr lang="en-US" sz="1200" b="1" dirty="0" smtClean="0">
                <a:ea typeface="Calibri"/>
                <a:cs typeface="Times New Roman"/>
              </a:rPr>
              <a:t> (las </a:t>
            </a:r>
            <a:r>
              <a:rPr lang="en-US" sz="1200" b="1" dirty="0" err="1" smtClean="0">
                <a:ea typeface="Calibri"/>
                <a:cs typeface="Times New Roman"/>
              </a:rPr>
              <a:t>próximas</a:t>
            </a:r>
            <a:r>
              <a:rPr lang="en-US" sz="1200" b="1" dirty="0" smtClean="0">
                <a:ea typeface="Calibri"/>
                <a:cs typeface="Times New Roman"/>
              </a:rPr>
              <a:t> dos </a:t>
            </a:r>
            <a:r>
              <a:rPr lang="en-US" sz="1200" b="1" dirty="0" err="1" smtClean="0">
                <a:ea typeface="Calibri"/>
                <a:cs typeface="Times New Roman"/>
              </a:rPr>
              <a:t>páginas</a:t>
            </a:r>
            <a:r>
              <a:rPr lang="en-US" sz="1200" b="1" dirty="0" smtClean="0">
                <a:ea typeface="Calibri"/>
                <a:cs typeface="Times New Roman"/>
              </a:rPr>
              <a:t>)</a:t>
            </a:r>
          </a:p>
          <a:p>
            <a:endParaRPr lang="en-US" sz="1200" b="1" dirty="0" smtClean="0">
              <a:ea typeface="Calibri"/>
              <a:cs typeface="Times New Roman"/>
            </a:endParaRPr>
          </a:p>
          <a:p>
            <a:pPr>
              <a:lnSpc>
                <a:spcPct val="115000"/>
              </a:lnSpc>
            </a:pPr>
            <a:endParaRPr lang="en-US" sz="1200" dirty="0">
              <a:ea typeface="Calibri"/>
              <a:cs typeface="Times New Roman"/>
            </a:endParaRPr>
          </a:p>
          <a:p>
            <a:pPr>
              <a:lnSpc>
                <a:spcPct val="115000"/>
              </a:lnSpc>
            </a:pPr>
            <a:endParaRPr lang="en-US" sz="1200" dirty="0">
              <a:ea typeface="Calibri"/>
              <a:cs typeface="Times New Roman"/>
            </a:endParaRPr>
          </a:p>
        </p:txBody>
      </p:sp>
      <p:graphicFrame>
        <p:nvGraphicFramePr>
          <p:cNvPr id="6" name="Table 5"/>
          <p:cNvGraphicFramePr>
            <a:graphicFrameLocks noGrp="1"/>
          </p:cNvGraphicFramePr>
          <p:nvPr>
            <p:extLst>
              <p:ext uri="{D42A27DB-BD31-4B8C-83A1-F6EECF244321}">
                <p14:modId xmlns:p14="http://schemas.microsoft.com/office/powerpoint/2010/main" val="4161658868"/>
              </p:ext>
            </p:extLst>
          </p:nvPr>
        </p:nvGraphicFramePr>
        <p:xfrm>
          <a:off x="161925" y="164124"/>
          <a:ext cx="7458558" cy="5537337"/>
        </p:xfrm>
        <a:graphic>
          <a:graphicData uri="http://schemas.openxmlformats.org/drawingml/2006/table">
            <a:tbl>
              <a:tblPr firstRow="1" bandRow="1">
                <a:tableStyleId>{5940675A-B579-460E-94D1-54222C63F5DA}</a:tableStyleId>
              </a:tblPr>
              <a:tblGrid>
                <a:gridCol w="676275"/>
                <a:gridCol w="1143000"/>
                <a:gridCol w="1500188"/>
                <a:gridCol w="1363244"/>
                <a:gridCol w="1421536"/>
                <a:gridCol w="1354315"/>
              </a:tblGrid>
              <a:tr h="508078">
                <a:tc gridSpan="6">
                  <a:txBody>
                    <a:bodyPr/>
                    <a:lstStyle/>
                    <a:p>
                      <a:pPr marL="0" marR="0" algn="l">
                        <a:lnSpc>
                          <a:spcPct val="100000"/>
                        </a:lnSpc>
                        <a:spcBef>
                          <a:spcPts val="0"/>
                        </a:spcBef>
                        <a:spcAft>
                          <a:spcPts val="0"/>
                        </a:spcAft>
                      </a:pPr>
                      <a:r>
                        <a:rPr lang="es-MX" sz="900" b="0" noProof="0" dirty="0" smtClean="0"/>
                        <a:t>Escribe</a:t>
                      </a:r>
                      <a:r>
                        <a:rPr lang="es-MX" sz="900" b="0" baseline="0" noProof="0" dirty="0" smtClean="0"/>
                        <a:t>  n</a:t>
                      </a:r>
                      <a:r>
                        <a:rPr lang="es-MX" sz="900" b="0" noProof="0" dirty="0" smtClean="0"/>
                        <a:t>arraciones</a:t>
                      </a:r>
                      <a:r>
                        <a:rPr lang="es-MX" sz="900" b="0" baseline="0" noProof="0" dirty="0" smtClean="0"/>
                        <a:t>  para desarrollar experiencias reales o imaginarias o acontecimientos utilizando técnicas eficaces, detalles descriptivos, y una clara secuencia de los acontecimientos</a:t>
                      </a:r>
                      <a:r>
                        <a:rPr lang="es-MX" sz="900" b="0" noProof="0" dirty="0" smtClean="0"/>
                        <a:t>.</a:t>
                      </a:r>
                    </a:p>
                    <a:p>
                      <a:pPr marL="0" marR="0" algn="l">
                        <a:lnSpc>
                          <a:spcPct val="100000"/>
                        </a:lnSpc>
                        <a:spcBef>
                          <a:spcPts val="0"/>
                        </a:spcBef>
                        <a:spcAft>
                          <a:spcPts val="0"/>
                        </a:spcAft>
                      </a:pPr>
                      <a:r>
                        <a:rPr lang="es-MX" sz="900" b="1" noProof="0" dirty="0" smtClean="0"/>
                        <a:t>W.4.3.a</a:t>
                      </a:r>
                      <a:r>
                        <a:rPr lang="es-MX" sz="900" b="0" baseline="0" noProof="0" dirty="0" smtClean="0"/>
                        <a:t> </a:t>
                      </a:r>
                      <a:r>
                        <a:rPr lang="es-ES" sz="900" dirty="0" smtClean="0"/>
                        <a:t>Orientan al lector al establecer una situación y presentar al narrador y/o a los personajes; organizan una secuencia de acontecimientos que se desarrolla de forma natural. </a:t>
                      </a:r>
                    </a:p>
                    <a:p>
                      <a:pPr marL="0" marR="0" algn="l">
                        <a:lnSpc>
                          <a:spcPct val="100000"/>
                        </a:lnSpc>
                        <a:spcBef>
                          <a:spcPts val="0"/>
                        </a:spcBef>
                        <a:spcAft>
                          <a:spcPts val="0"/>
                        </a:spcAft>
                      </a:pPr>
                      <a:r>
                        <a:rPr lang="es-MX" sz="900" b="1" noProof="0" dirty="0" smtClean="0"/>
                        <a:t>W.4.3.b</a:t>
                      </a:r>
                      <a:r>
                        <a:rPr lang="es-MX" sz="900" b="0" baseline="0" noProof="0" dirty="0" smtClean="0"/>
                        <a:t> </a:t>
                      </a:r>
                      <a:r>
                        <a:rPr lang="es-ES" sz="900" dirty="0" smtClean="0"/>
                        <a:t>Usan el diálogo y descripciones para desarrollar las experiencias y acontecimientos o para mostrar la respuesta de los personajes ante diversas situaciones. </a:t>
                      </a:r>
                    </a:p>
                    <a:p>
                      <a:pPr marL="0" marR="0" algn="l">
                        <a:lnSpc>
                          <a:spcPct val="100000"/>
                        </a:lnSpc>
                        <a:spcBef>
                          <a:spcPts val="0"/>
                        </a:spcBef>
                        <a:spcAft>
                          <a:spcPts val="0"/>
                        </a:spcAft>
                      </a:pPr>
                      <a:r>
                        <a:rPr lang="es-MX" sz="900" b="1" noProof="0" dirty="0" smtClean="0"/>
                        <a:t>W.4.3.c</a:t>
                      </a:r>
                      <a:r>
                        <a:rPr lang="es-MX" sz="900" b="0" baseline="0" noProof="0" dirty="0" smtClean="0"/>
                        <a:t> </a:t>
                      </a:r>
                      <a:r>
                        <a:rPr lang="es-ES" sz="900" dirty="0" smtClean="0"/>
                        <a:t>Usan una variedad de palabras y frases de transición para manejar la secuencia de los eventos. </a:t>
                      </a:r>
                    </a:p>
                    <a:p>
                      <a:pPr marL="0" marR="0" algn="l">
                        <a:lnSpc>
                          <a:spcPct val="100000"/>
                        </a:lnSpc>
                        <a:spcBef>
                          <a:spcPts val="0"/>
                        </a:spcBef>
                        <a:spcAft>
                          <a:spcPts val="0"/>
                        </a:spcAft>
                      </a:pPr>
                      <a:r>
                        <a:rPr lang="es-MX" sz="900" b="1" noProof="0" dirty="0" smtClean="0"/>
                        <a:t>W.4.3.d</a:t>
                      </a:r>
                      <a:r>
                        <a:rPr lang="es-MX" sz="900" b="0" baseline="0" noProof="0" dirty="0" smtClean="0"/>
                        <a:t> </a:t>
                      </a:r>
                      <a:r>
                        <a:rPr lang="es-ES" sz="900" dirty="0" smtClean="0"/>
                        <a:t>Usan palabras y frases concretas y detalles sensoriales para comunicar con precisión las experiencias y eventos. </a:t>
                      </a:r>
                    </a:p>
                    <a:p>
                      <a:pPr marL="0" marR="0" algn="l">
                        <a:lnSpc>
                          <a:spcPct val="100000"/>
                        </a:lnSpc>
                        <a:spcBef>
                          <a:spcPts val="0"/>
                        </a:spcBef>
                        <a:spcAft>
                          <a:spcPts val="0"/>
                        </a:spcAft>
                      </a:pPr>
                      <a:r>
                        <a:rPr lang="es-ES" sz="900" b="1" noProof="0" dirty="0" smtClean="0"/>
                        <a:t>W.4.3.e  </a:t>
                      </a:r>
                      <a:r>
                        <a:rPr lang="es-ES" sz="900" dirty="0" smtClean="0"/>
                        <a:t>Ofrecen una conclusión derivada de las experiencias o eventos narrados.</a:t>
                      </a:r>
                      <a:endParaRPr lang="es-MX" sz="900" b="1" noProof="0" dirty="0" smtClean="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MX" sz="1100" kern="1200" noProof="0" dirty="0" smtClean="0">
                          <a:effectLst/>
                        </a:rPr>
                        <a:t>Ejemplo de un puntaje de </a:t>
                      </a:r>
                      <a:r>
                        <a:rPr lang="es-MX" sz="1100" b="1" kern="1200" noProof="0" dirty="0" smtClean="0">
                          <a:effectLst/>
                        </a:rPr>
                        <a:t>“4” </a:t>
                      </a:r>
                      <a:r>
                        <a:rPr lang="es-MX" sz="1100" kern="1200" noProof="0" dirty="0" smtClean="0">
                          <a:effectLst/>
                        </a:rPr>
                        <a:t>en la </a:t>
                      </a:r>
                      <a:r>
                        <a:rPr lang="es-MX" sz="1100" b="1" i="1" kern="1200" baseline="0" noProof="0" dirty="0" smtClean="0">
                          <a:effectLst/>
                        </a:rPr>
                        <a:t>Rúbrica </a:t>
                      </a:r>
                      <a:r>
                        <a:rPr lang="es-MX" sz="1100" b="1" i="1" kern="1200" noProof="0" dirty="0" smtClean="0">
                          <a:effectLst/>
                        </a:rPr>
                        <a:t>SBAC </a:t>
                      </a:r>
                      <a:r>
                        <a:rPr lang="es-MX" sz="1100" b="1" i="1" kern="1200" baseline="0" noProof="0" dirty="0" smtClean="0">
                          <a:effectLst/>
                        </a:rPr>
                        <a:t>de grados 3 – 8 /</a:t>
                      </a:r>
                      <a:r>
                        <a:rPr lang="es-MX" sz="1100" kern="1200" noProof="0" dirty="0" smtClean="0">
                          <a:effectLst/>
                        </a:rPr>
                        <a:t> Tarea de Rendimiento: Composición Narrativa Completa</a:t>
                      </a:r>
                      <a:endParaRPr lang="es-MX" sz="1100" b="1" i="1" noProof="0" dirty="0">
                        <a:effectLst/>
                        <a:latin typeface="+mn-lt"/>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pPr>
                      <a:r>
                        <a:rPr lang="es-MX" sz="1100" b="1" noProof="0" dirty="0" smtClean="0">
                          <a:solidFill>
                            <a:srgbClr val="000000"/>
                          </a:solidFill>
                          <a:latin typeface="+mn-lt"/>
                          <a:ea typeface="Times New Roman"/>
                          <a:cs typeface="Times New Roman"/>
                        </a:rPr>
                        <a:t>Puntaje</a:t>
                      </a:r>
                      <a:endParaRPr lang="es-MX" sz="1100" noProof="0" dirty="0">
                        <a:latin typeface="+mn-lt"/>
                        <a:ea typeface="Calibri"/>
                        <a:cs typeface="Times New Roman"/>
                      </a:endParaRPr>
                    </a:p>
                  </a:txBody>
                  <a:tcPr marL="85873" marR="26590" marT="0" marB="0" anchor="ctr"/>
                </a:tc>
                <a:tc gridSpan="2">
                  <a:txBody>
                    <a:bodyPr/>
                    <a:lstStyle/>
                    <a:p>
                      <a:pPr marL="0" marR="0" algn="ctr">
                        <a:lnSpc>
                          <a:spcPct val="115000"/>
                        </a:lnSpc>
                        <a:spcBef>
                          <a:spcPts val="0"/>
                        </a:spcBef>
                        <a:spcAft>
                          <a:spcPts val="0"/>
                        </a:spcAft>
                      </a:pPr>
                      <a:r>
                        <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x-none" sz="10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x-none" sz="10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x-none" sz="10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x-none" sz="10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x-none" sz="9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endParaRPr lang="x-none" sz="9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6">
                        <a:lumMod val="40000"/>
                        <a:lumOff val="60000"/>
                      </a:schemeClr>
                    </a:solidFill>
                  </a:tcPr>
                </a:tc>
              </a:tr>
              <a:tr h="168744">
                <a:tc>
                  <a:txBody>
                    <a:bodyPr/>
                    <a:lstStyle/>
                    <a:p>
                      <a:endParaRPr lang="es-MX" noProof="0" dirty="0"/>
                    </a:p>
                  </a:txBody>
                  <a:tcPr/>
                </a:tc>
                <a:tc>
                  <a:txBody>
                    <a:bodyPr/>
                    <a:lstStyle/>
                    <a:p>
                      <a:pPr marL="0" marR="0" algn="ctr">
                        <a:lnSpc>
                          <a:spcPct val="115000"/>
                        </a:lnSpc>
                        <a:spcBef>
                          <a:spcPts val="0"/>
                        </a:spcBef>
                        <a:spcAft>
                          <a:spcPts val="0"/>
                        </a:spcAft>
                      </a:pPr>
                      <a:r>
                        <a:rPr lang="x-none" sz="9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 </a:t>
                      </a:r>
                      <a:endParaRPr lang="x-none" sz="9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1">
                        <a:lumMod val="20000"/>
                        <a:lumOff val="80000"/>
                      </a:schemeClr>
                    </a:solidFill>
                  </a:tcPr>
                </a:tc>
                <a:tc>
                  <a:txBody>
                    <a:bodyPr/>
                    <a:lstStyle/>
                    <a:p>
                      <a:pPr algn="ctr"/>
                      <a:r>
                        <a:rPr lang="x-none" sz="1000" b="1" noProof="0" dirty="0" smtClean="0">
                          <a:effectLst>
                            <a:outerShdw blurRad="38100" dist="38100" dir="2700000" algn="tl">
                              <a:srgbClr val="000000">
                                <a:alpha val="43137"/>
                              </a:srgbClr>
                            </a:outerShdw>
                          </a:effectLst>
                          <a:latin typeface="+mn-lt"/>
                        </a:rPr>
                        <a:t>Organización</a:t>
                      </a:r>
                      <a:endParaRPr lang="x-none" sz="1000" b="1" noProof="0" dirty="0">
                        <a:effectLst>
                          <a:outerShdw blurRad="38100" dist="38100" dir="2700000" algn="tl">
                            <a:srgbClr val="000000">
                              <a:alpha val="43137"/>
                            </a:srgbClr>
                          </a:outerShdw>
                        </a:effectLst>
                        <a:latin typeface="+mn-lt"/>
                      </a:endParaRPr>
                    </a:p>
                  </a:txBody>
                  <a:tcPr marL="97155" marR="77004" marT="38502" marB="38502" anchor="ctr">
                    <a:solidFill>
                      <a:schemeClr val="accent1">
                        <a:lumMod val="20000"/>
                        <a:lumOff val="80000"/>
                      </a:schemeClr>
                    </a:solidFill>
                  </a:tcPr>
                </a:tc>
                <a:tc>
                  <a:txBody>
                    <a:bodyPr/>
                    <a:lstStyle/>
                    <a:p>
                      <a:pPr marL="0" marR="0" algn="ctr">
                        <a:lnSpc>
                          <a:spcPct val="115000"/>
                        </a:lnSpc>
                        <a:spcBef>
                          <a:spcPts val="0"/>
                        </a:spcBef>
                        <a:spcAft>
                          <a:spcPts val="0"/>
                        </a:spcAft>
                      </a:pPr>
                      <a:r>
                        <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x-none" sz="10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endParaRPr lang="x-none" sz="10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15000"/>
                        </a:lnSpc>
                        <a:spcBef>
                          <a:spcPts val="0"/>
                        </a:spcBef>
                        <a:spcAft>
                          <a:spcPts val="0"/>
                        </a:spcAft>
                      </a:pPr>
                      <a:r>
                        <a:rPr lang="x-none" sz="1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endParaRPr lang="x-none" sz="1000" noProof="0" dirty="0">
                        <a:effectLst>
                          <a:outerShdw blurRad="38100" dist="38100" dir="2700000" algn="tl">
                            <a:srgbClr val="000000">
                              <a:alpha val="43137"/>
                            </a:srgbClr>
                          </a:outerShdw>
                        </a:effectLst>
                        <a:latin typeface="+mn-lt"/>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006140">
                <a:tc>
                  <a:txBody>
                    <a:bodyPr/>
                    <a:lstStyle/>
                    <a:p>
                      <a:pPr marL="0" marR="0" algn="ctr">
                        <a:lnSpc>
                          <a:spcPct val="115000"/>
                        </a:lnSpc>
                        <a:spcBef>
                          <a:spcPts val="0"/>
                        </a:spcBef>
                        <a:spcAft>
                          <a:spcPts val="0"/>
                        </a:spcAft>
                      </a:pPr>
                      <a:r>
                        <a:rPr lang="es-MX" sz="19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s-MX" sz="800" b="1" noProof="0" dirty="0" smtClean="0">
                          <a:solidFill>
                            <a:srgbClr val="000000"/>
                          </a:solidFill>
                          <a:effectLst>
                            <a:outerShdw blurRad="38100" dist="38100" dir="2700000" algn="tl">
                              <a:srgbClr val="000000">
                                <a:alpha val="43137"/>
                              </a:srgbClr>
                            </a:outerShdw>
                          </a:effectLst>
                          <a:latin typeface="+mn-lt"/>
                          <a:ea typeface="Calibri"/>
                          <a:cs typeface="Times New Roman"/>
                        </a:rPr>
                        <a:t>Ejemplar</a:t>
                      </a:r>
                      <a:endParaRPr lang="es-MX" sz="800" noProof="0" dirty="0">
                        <a:effectLst>
                          <a:outerShdw blurRad="38100" dist="38100" dir="2700000" algn="tl">
                            <a:srgbClr val="000000">
                              <a:alpha val="43137"/>
                            </a:srgbClr>
                          </a:outerShdw>
                        </a:effectLst>
                        <a:latin typeface="+mn-lt"/>
                        <a:ea typeface="Calibri"/>
                        <a:cs typeface="Times New Roman"/>
                      </a:endParaRPr>
                    </a:p>
                  </a:txBody>
                  <a:tcPr marL="87093" marR="26968" marT="0" marB="0" anchor="ctr"/>
                </a:tc>
                <a:tc>
                  <a:txBody>
                    <a:bodyPr/>
                    <a:lstStyle/>
                    <a:p>
                      <a:pPr>
                        <a:lnSpc>
                          <a:spcPct val="100000"/>
                        </a:lnSpc>
                      </a:pPr>
                      <a:r>
                        <a:rPr lang="es-MX" sz="850" baseline="0" noProof="0" dirty="0" smtClean="0">
                          <a:solidFill>
                            <a:srgbClr val="000000"/>
                          </a:solidFill>
                          <a:latin typeface="+mn-lt"/>
                        </a:rPr>
                        <a:t> La  narrativa, real o imaginaria, presenta y mantiene claramente el enfoque a lo largo del cuento: </a:t>
                      </a:r>
                    </a:p>
                    <a:p>
                      <a:pPr marL="58738" indent="-58738">
                        <a:lnSpc>
                          <a:spcPct val="100000"/>
                        </a:lnSpc>
                        <a:buFont typeface="Arial" pitchFamily="34" charset="0"/>
                        <a:buChar char="•"/>
                      </a:pPr>
                      <a:r>
                        <a:rPr lang="es-MX" sz="850" baseline="0" noProof="0" dirty="0" smtClean="0">
                          <a:solidFill>
                            <a:srgbClr val="000000"/>
                          </a:solidFill>
                          <a:latin typeface="+mn-lt"/>
                        </a:rPr>
                        <a:t>Establece de manera eficaz el ambiente o escenario,  narrador y/o personajes, y el punto de vista* </a:t>
                      </a:r>
                    </a:p>
                  </a:txBody>
                  <a:tcPr marL="27761" marR="0" marT="27685" marB="0"/>
                </a:tc>
                <a:tc>
                  <a:txBody>
                    <a:bodyPr/>
                    <a:lstStyle/>
                    <a:p>
                      <a:pPr>
                        <a:lnSpc>
                          <a:spcPct val="100000"/>
                        </a:lnSpc>
                      </a:pPr>
                      <a:r>
                        <a:rPr lang="es-MX" sz="850" baseline="0" noProof="0" dirty="0" smtClean="0">
                          <a:solidFill>
                            <a:srgbClr val="000000"/>
                          </a:solidFill>
                          <a:latin typeface="+mn-lt"/>
                        </a:rPr>
                        <a:t> La  narrativa, real o imaginaria, tiene una trama eficaz que ayuda a crear unidad y plenitud: </a:t>
                      </a:r>
                    </a:p>
                    <a:p>
                      <a:pPr marL="58738" indent="-58738">
                        <a:lnSpc>
                          <a:spcPct val="100000"/>
                        </a:lnSpc>
                        <a:buFont typeface="Arial" pitchFamily="34" charset="0"/>
                        <a:buChar char="•"/>
                      </a:pPr>
                      <a:r>
                        <a:rPr lang="es-MX" sz="850" baseline="0" noProof="0" dirty="0" smtClean="0">
                          <a:solidFill>
                            <a:srgbClr val="000000"/>
                          </a:solidFill>
                          <a:latin typeface="+mn-lt"/>
                        </a:rPr>
                        <a:t>Uso eficaz y  consistente de una  variedad de estrategias de transición </a:t>
                      </a:r>
                    </a:p>
                    <a:p>
                      <a:pPr marL="58738" indent="-58738">
                        <a:lnSpc>
                          <a:spcPct val="100000"/>
                        </a:lnSpc>
                        <a:buFont typeface="Arial" pitchFamily="34" charset="0"/>
                        <a:buChar char="•"/>
                      </a:pPr>
                      <a:r>
                        <a:rPr lang="es-MX" sz="850" baseline="0" noProof="0" dirty="0" smtClean="0">
                          <a:solidFill>
                            <a:srgbClr val="000000"/>
                          </a:solidFill>
                          <a:latin typeface="+mn-lt"/>
                        </a:rPr>
                        <a:t>Una secuencia lógica de los acontecimientos de principio a fin </a:t>
                      </a:r>
                    </a:p>
                    <a:p>
                      <a:pPr marL="58738" indent="-58738">
                        <a:lnSpc>
                          <a:spcPct val="100000"/>
                        </a:lnSpc>
                        <a:buFont typeface="Arial" pitchFamily="34" charset="0"/>
                        <a:buChar char="•"/>
                      </a:pPr>
                      <a:r>
                        <a:rPr lang="es-MX" sz="850" baseline="0" noProof="0" dirty="0" smtClean="0">
                          <a:solidFill>
                            <a:srgbClr val="000000"/>
                          </a:solidFill>
                          <a:latin typeface="+mn-lt"/>
                        </a:rPr>
                        <a:t>Comienzo y conclusión eficaz para la audiencia y el propósito </a:t>
                      </a:r>
                    </a:p>
                  </a:txBody>
                  <a:tcPr marL="27761" marR="0" marT="27685" marB="0"/>
                </a:tc>
                <a:tc>
                  <a:txBody>
                    <a:bodyPr/>
                    <a:lstStyle/>
                    <a:p>
                      <a:pPr>
                        <a:lnSpc>
                          <a:spcPct val="100000"/>
                        </a:lnSpc>
                      </a:pPr>
                      <a:r>
                        <a:rPr lang="es-MX" sz="850" baseline="0" noProof="0" dirty="0" smtClean="0">
                          <a:solidFill>
                            <a:srgbClr val="000000"/>
                          </a:solidFill>
                          <a:latin typeface="+mn-lt"/>
                        </a:rPr>
                        <a:t> La  narrativa, real o imaginaria, presenta una elaboración completa y eficaz utilizando detalles, diálogos y descripciones: </a:t>
                      </a:r>
                    </a:p>
                    <a:p>
                      <a:pPr marL="58738" indent="-58738">
                        <a:lnSpc>
                          <a:spcPct val="100000"/>
                        </a:lnSpc>
                        <a:buFont typeface="Arial" pitchFamily="34" charset="0"/>
                        <a:buChar char="•"/>
                      </a:pPr>
                      <a:r>
                        <a:rPr lang="es-MX" sz="850" baseline="0" noProof="0" dirty="0" smtClean="0">
                          <a:solidFill>
                            <a:srgbClr val="000000"/>
                          </a:solidFill>
                          <a:latin typeface="+mn-lt"/>
                        </a:rPr>
                        <a:t>Uso eficaz de una  variedad de técnicas  narrativas que desarrolla el cuento progresivamente  o ilustra la experiencia </a:t>
                      </a:r>
                    </a:p>
                  </a:txBody>
                  <a:tcPr marL="27761" marR="0" marT="27685" marB="0"/>
                </a:tc>
                <a:tc>
                  <a:txBody>
                    <a:bodyPr/>
                    <a:lstStyle/>
                    <a:p>
                      <a:pPr>
                        <a:lnSpc>
                          <a:spcPct val="100000"/>
                        </a:lnSpc>
                      </a:pPr>
                      <a:r>
                        <a:rPr lang="es-MX" sz="850" baseline="0" noProof="0" dirty="0" smtClean="0">
                          <a:solidFill>
                            <a:srgbClr val="000000"/>
                          </a:solidFill>
                          <a:latin typeface="+mn-lt"/>
                        </a:rPr>
                        <a:t> La narrativa, real o imaginaria,  expresa clara y eficazmente las experiencias y los acontecimientos: </a:t>
                      </a:r>
                    </a:p>
                    <a:p>
                      <a:pPr marL="58738" indent="-58738">
                        <a:lnSpc>
                          <a:spcPct val="100000"/>
                        </a:lnSpc>
                        <a:buFont typeface="Arial" pitchFamily="34" charset="0"/>
                        <a:buChar char="•"/>
                      </a:pPr>
                      <a:r>
                        <a:rPr lang="es-MX" sz="850" baseline="0" noProof="0" dirty="0" smtClean="0">
                          <a:solidFill>
                            <a:srgbClr val="000000"/>
                          </a:solidFill>
                          <a:latin typeface="+mn-lt"/>
                        </a:rPr>
                        <a:t>Uso eficaz de lenguaje  sensorial, concreto y figurativo, avanza claramente hacia el propósito  </a:t>
                      </a:r>
                    </a:p>
                  </a:txBody>
                  <a:tcPr marL="27761" marR="0" marT="27685" marB="0"/>
                </a:tc>
                <a:tc>
                  <a:txBody>
                    <a:bodyPr/>
                    <a:lstStyle/>
                    <a:p>
                      <a:pPr>
                        <a:lnSpc>
                          <a:spcPct val="100000"/>
                        </a:lnSpc>
                      </a:pPr>
                      <a:r>
                        <a:rPr lang="es-MX" sz="850" baseline="0" noProof="0" dirty="0" smtClean="0">
                          <a:solidFill>
                            <a:srgbClr val="000000"/>
                          </a:solidFill>
                          <a:latin typeface="+mn-lt"/>
                        </a:rPr>
                        <a:t> La narrativa, real o imaginaria, demuestra un fuerte dominio de las convenciones: </a:t>
                      </a:r>
                    </a:p>
                    <a:p>
                      <a:pPr marL="58738" indent="-58738">
                        <a:lnSpc>
                          <a:spcPct val="100000"/>
                        </a:lnSpc>
                        <a:buFont typeface="Arial" pitchFamily="34" charset="0"/>
                        <a:buChar char="•"/>
                      </a:pPr>
                      <a:r>
                        <a:rPr lang="es-MX" sz="850" baseline="0" noProof="0" dirty="0" smtClean="0">
                          <a:solidFill>
                            <a:srgbClr val="000000"/>
                          </a:solidFill>
                          <a:latin typeface="+mn-lt"/>
                        </a:rPr>
                        <a:t>pocos, o ningún error en el uso y la construcción de las oraciones </a:t>
                      </a:r>
                    </a:p>
                    <a:p>
                      <a:pPr marL="58738" indent="-58738">
                        <a:lnSpc>
                          <a:spcPct val="100000"/>
                        </a:lnSpc>
                        <a:buFont typeface="Arial" pitchFamily="34" charset="0"/>
                        <a:buChar char="•"/>
                      </a:pPr>
                      <a:r>
                        <a:rPr lang="es-MX" sz="850" baseline="0" noProof="0" dirty="0" smtClean="0">
                          <a:solidFill>
                            <a:srgbClr val="000000"/>
                          </a:solidFill>
                          <a:latin typeface="+mn-lt"/>
                        </a:rPr>
                        <a:t> uso eficaz  y consistente  de la  puntuación, mayúsculas, y ortografía </a:t>
                      </a:r>
                    </a:p>
                  </a:txBody>
                  <a:tcPr marL="27761" marR="0" marT="27685" marB="0"/>
                </a:tc>
              </a:tr>
              <a:tr h="1673576">
                <a:tc>
                  <a:txBody>
                    <a:bodyPr/>
                    <a:lstStyle/>
                    <a:p>
                      <a:pPr marL="0" marR="0" algn="ctr">
                        <a:lnSpc>
                          <a:spcPct val="100000"/>
                        </a:lnSpc>
                        <a:spcBef>
                          <a:spcPts val="0"/>
                        </a:spcBef>
                        <a:spcAft>
                          <a:spcPts val="0"/>
                        </a:spcAft>
                      </a:pPr>
                      <a:r>
                        <a:rPr lang="es-MX" sz="850" b="1" kern="1200" noProof="0" dirty="0" smtClean="0">
                          <a:effectLst>
                            <a:outerShdw blurRad="38100" dist="38100" dir="2700000" algn="tl">
                              <a:srgbClr val="000000">
                                <a:alpha val="43137"/>
                              </a:srgbClr>
                            </a:outerShdw>
                          </a:effectLst>
                        </a:rPr>
                        <a:t>Explicación del estudiante</a:t>
                      </a:r>
                      <a:endParaRPr lang="es-MX" sz="850" b="1" noProof="0" dirty="0">
                        <a:effectLst>
                          <a:outerShdw blurRad="38100" dist="38100" dir="2700000" algn="tl">
                            <a:srgbClr val="000000">
                              <a:alpha val="43137"/>
                            </a:srgbClr>
                          </a:outerShdw>
                        </a:effectLst>
                        <a:latin typeface="Calibri"/>
                        <a:ea typeface="Calibri"/>
                        <a:cs typeface="Times New Roman"/>
                      </a:endParaRPr>
                    </a:p>
                  </a:txBody>
                  <a:tcPr marR="72474" marT="36752" marB="36752" anchor="ctr"/>
                </a:tc>
                <a:tc>
                  <a:txBody>
                    <a:bodyPr/>
                    <a:lstStyle/>
                    <a:p>
                      <a:pPr marL="0" marR="0">
                        <a:lnSpc>
                          <a:spcPct val="100000"/>
                        </a:lnSpc>
                        <a:spcBef>
                          <a:spcPts val="0"/>
                        </a:spcBef>
                        <a:spcAft>
                          <a:spcPts val="0"/>
                        </a:spcAft>
                      </a:pPr>
                      <a:r>
                        <a:rPr lang="es-MX" sz="850" baseline="0" noProof="0" dirty="0" smtClean="0">
                          <a:solidFill>
                            <a:schemeClr val="tx1"/>
                          </a:solidFill>
                          <a:effectLst/>
                        </a:rPr>
                        <a:t>El estudiante establece un ambiente o escenario y los personajes.  Mantiene el enfoque de manera clara a lo largo del cuento.  El punto de vista del narrador (siendo de ayuda)  es expresado de manera clara.</a:t>
                      </a:r>
                      <a:endParaRPr lang="es-MX" sz="850" noProof="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ES" sz="850" noProof="0" dirty="0" smtClean="0">
                          <a:solidFill>
                            <a:schemeClr val="tx1"/>
                          </a:solidFill>
                          <a:effectLst/>
                        </a:rPr>
                        <a:t>El estudiante presenta un comienzo, un medio</a:t>
                      </a:r>
                      <a:r>
                        <a:rPr lang="es-ES" sz="850" baseline="0" noProof="0" dirty="0" smtClean="0">
                          <a:solidFill>
                            <a:schemeClr val="tx1"/>
                          </a:solidFill>
                          <a:effectLst/>
                        </a:rPr>
                        <a:t> (desarrollo)</a:t>
                      </a:r>
                      <a:r>
                        <a:rPr lang="es-ES" sz="850" noProof="0" dirty="0" smtClean="0">
                          <a:solidFill>
                            <a:schemeClr val="tx1"/>
                          </a:solidFill>
                          <a:effectLst/>
                        </a:rPr>
                        <a:t> y un final en orden secuencial, que progresa con palabras de transición</a:t>
                      </a:r>
                      <a:r>
                        <a:rPr lang="es-ES" sz="850" baseline="0" noProof="0" dirty="0" smtClean="0">
                          <a:solidFill>
                            <a:schemeClr val="tx1"/>
                          </a:solidFill>
                          <a:effectLst/>
                        </a:rPr>
                        <a:t> y con un orden lógico de acontecimientos</a:t>
                      </a:r>
                      <a:r>
                        <a:rPr lang="es-MX" sz="850" baseline="0" noProof="0" dirty="0" smtClean="0">
                          <a:solidFill>
                            <a:schemeClr val="tx1"/>
                          </a:solidFill>
                          <a:effectLst/>
                        </a:rPr>
                        <a:t>.  La trama o el problema es claramente definido.  El comienzo y la conclusión crean unidad.</a:t>
                      </a:r>
                      <a:endParaRPr lang="es-MX" sz="850" noProof="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MX" sz="850" noProof="0" dirty="0" smtClean="0">
                          <a:solidFill>
                            <a:schemeClr val="tx1"/>
                          </a:solidFill>
                          <a:effectLst/>
                        </a:rPr>
                        <a:t>El estudiante elabora la fábula</a:t>
                      </a:r>
                      <a:r>
                        <a:rPr lang="es-MX" sz="850" baseline="0" noProof="0" dirty="0" smtClean="0">
                          <a:solidFill>
                            <a:schemeClr val="tx1"/>
                          </a:solidFill>
                          <a:effectLst/>
                        </a:rPr>
                        <a:t> utilizando detalles del pasaje sobre los delfines y las ballenas piloto y utiliza diálogos de manera eficaz  para continuar desarrollando  el cuento.</a:t>
                      </a:r>
                      <a:endParaRPr lang="es-MX" sz="850" noProof="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s-ES" sz="850" noProof="0" dirty="0" smtClean="0">
                          <a:solidFill>
                            <a:schemeClr val="tx1"/>
                          </a:solidFill>
                          <a:effectLst/>
                        </a:rPr>
                        <a:t>La voz del estudiante muestra conocimiento de la información</a:t>
                      </a:r>
                      <a:r>
                        <a:rPr lang="es-MX" sz="850" noProof="0" dirty="0" smtClean="0">
                          <a:solidFill>
                            <a:schemeClr val="tx1"/>
                          </a:solidFill>
                          <a:effectLst/>
                        </a:rPr>
                        <a:t>.  El estudiante sabe y utiliza el</a:t>
                      </a:r>
                      <a:r>
                        <a:rPr lang="es-MX" sz="850" baseline="0" noProof="0" dirty="0" smtClean="0">
                          <a:solidFill>
                            <a:schemeClr val="tx1"/>
                          </a:solidFill>
                          <a:effectLst/>
                        </a:rPr>
                        <a:t> lenguaje sensorial (manada, calamar, ecolocación, espiráculos, dientes afilados) y algún lenguaje figurado, tan diferentes como la noche y el día. </a:t>
                      </a:r>
                      <a:endParaRPr lang="es-MX" sz="850" noProof="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x-none" sz="850" b="0" noProof="0" dirty="0" smtClean="0">
                          <a:effectLst/>
                          <a:latin typeface="+mn-lt"/>
                          <a:ea typeface="Calibri"/>
                          <a:cs typeface="Times New Roman"/>
                        </a:rPr>
                        <a:t>El estudiante tiene pocos o ningún error en </a:t>
                      </a:r>
                      <a:r>
                        <a:rPr lang="en-US" sz="850" b="0" noProof="0" dirty="0" smtClean="0">
                          <a:effectLst/>
                          <a:latin typeface="+mn-lt"/>
                          <a:ea typeface="Calibri"/>
                          <a:cs typeface="Times New Roman"/>
                        </a:rPr>
                        <a:t>la </a:t>
                      </a:r>
                      <a:r>
                        <a:rPr lang="x-none" sz="850" b="0" noProof="0" dirty="0" smtClean="0">
                          <a:effectLst/>
                          <a:latin typeface="+mn-lt"/>
                          <a:ea typeface="Calibri"/>
                          <a:cs typeface="Times New Roman"/>
                        </a:rPr>
                        <a:t>gramática, en el uso de palabras o en la mecánica, de acuerdo al grado.</a:t>
                      </a:r>
                      <a:r>
                        <a:rPr lang="x-none" sz="850" b="0" baseline="0" noProof="0" dirty="0" smtClean="0">
                          <a:effectLst/>
                          <a:latin typeface="+mn-lt"/>
                          <a:ea typeface="Calibri"/>
                          <a:cs typeface="Times New Roman"/>
                        </a:rPr>
                        <a:t> </a:t>
                      </a:r>
                      <a:endParaRPr lang="es-MX" sz="850" b="1" noProof="0" dirty="0">
                        <a:solidFill>
                          <a:schemeClr val="tx1"/>
                        </a:solidFill>
                        <a:effectLst/>
                        <a:latin typeface="Calibri"/>
                        <a:ea typeface="Calibri"/>
                        <a:cs typeface="Times New Roman"/>
                      </a:endParaRPr>
                    </a:p>
                  </a:txBody>
                  <a:tcPr marL="97155" marR="77004" marT="38502" marB="38502"/>
                </a:tc>
              </a:tr>
            </a:tbl>
          </a:graphicData>
        </a:graphic>
      </p:graphicFrame>
    </p:spTree>
    <p:extLst>
      <p:ext uri="{BB962C8B-B14F-4D97-AF65-F5344CB8AC3E}">
        <p14:creationId xmlns:p14="http://schemas.microsoft.com/office/powerpoint/2010/main" val="317054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14300" y="0"/>
            <a:ext cx="75438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r>
              <a:rPr lang="en-US" sz="2400" dirty="0"/>
              <a:t>07/06/2015 OSP-Susan Richmond</a:t>
            </a:r>
          </a:p>
        </p:txBody>
      </p:sp>
      <p:sp>
        <p:nvSpPr>
          <p:cNvPr id="9" name="Rectangle 8"/>
          <p:cNvSpPr/>
          <p:nvPr/>
        </p:nvSpPr>
        <p:spPr>
          <a:xfrm>
            <a:off x="219075" y="586740"/>
            <a:ext cx="737616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572" tIns="50285" rIns="100572" bIns="50285" rtlCol="0" anchor="ctr"/>
          <a:lstStyle/>
          <a:p>
            <a:pPr algn="ctr"/>
            <a:endParaRPr lang="en-US" sz="2200"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460674" y="1257300"/>
            <a:ext cx="6892962" cy="3989431"/>
          </a:xfrm>
          <a:prstGeom prst="rect">
            <a:avLst/>
          </a:prstGeom>
          <a:solidFill>
            <a:schemeClr val="bg1"/>
          </a:solidFill>
        </p:spPr>
        <p:txBody>
          <a:bodyPr wrap="square" lIns="95128" tIns="47564" rIns="95128" bIns="47564" rtlCol="0">
            <a:spAutoFit/>
          </a:bodyPr>
          <a:lstStyle/>
          <a:p>
            <a:pPr lvl="0" algn="ctr"/>
            <a:r>
              <a:rPr lang="es-MX" sz="1320" b="1" u="sng" dirty="0">
                <a:solidFill>
                  <a:prstClr val="black"/>
                </a:solidFill>
              </a:rPr>
              <a:t>Trimestre </a:t>
            </a:r>
            <a:r>
              <a:rPr lang="es-MX" sz="1320" b="1" u="sng" dirty="0" smtClean="0">
                <a:solidFill>
                  <a:prstClr val="black"/>
                </a:solidFill>
              </a:rPr>
              <a:t>tres: Evaluación </a:t>
            </a:r>
            <a:r>
              <a:rPr lang="es-MX" sz="1320" b="1" u="sng" dirty="0">
                <a:solidFill>
                  <a:prstClr val="black"/>
                </a:solidFill>
              </a:rPr>
              <a:t>formativa común de artes del lenguaje inglés </a:t>
            </a:r>
          </a:p>
          <a:p>
            <a:pPr lvl="0" algn="ctr"/>
            <a:r>
              <a:rPr lang="es-MX" sz="1320" b="1" u="sng" dirty="0">
                <a:solidFill>
                  <a:prstClr val="black"/>
                </a:solidFill>
              </a:rPr>
              <a:t>Equipo de miembros y escritores</a:t>
            </a:r>
          </a:p>
          <a:p>
            <a:pPr lvl="0" algn="ctr"/>
            <a:endParaRPr lang="en-US" sz="770" b="1" u="sng" dirty="0">
              <a:solidFill>
                <a:prstClr val="black"/>
              </a:solidFill>
            </a:endParaRPr>
          </a:p>
          <a:p>
            <a:pPr lvl="0"/>
            <a:r>
              <a:rPr lang="x-none" sz="1045" dirty="0">
                <a:solidFill>
                  <a:prstClr val="black"/>
                </a:solidFill>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lvl="0"/>
            <a:endParaRPr lang="en-US" sz="1045" b="1" dirty="0">
              <a:solidFill>
                <a:prstClr val="black"/>
              </a:solidFill>
            </a:endParaRPr>
          </a:p>
          <a:p>
            <a:pPr lvl="0"/>
            <a:endParaRPr lang="en-US" sz="1045" b="1" dirty="0">
              <a:solidFill>
                <a:prstClr val="black"/>
              </a:solidFill>
            </a:endParaRPr>
          </a:p>
          <a:p>
            <a:pPr lvl="0"/>
            <a:endParaRPr lang="en-US" sz="2200" b="1" dirty="0"/>
          </a:p>
          <a:p>
            <a:r>
              <a:rPr lang="en-US" sz="2200" b="1" dirty="0"/>
              <a:t>	</a:t>
            </a:r>
          </a:p>
          <a:p>
            <a:endParaRPr lang="en-US" sz="2200" b="1" dirty="0"/>
          </a:p>
          <a:p>
            <a:endParaRPr lang="en-US" sz="2200" b="1" dirty="0"/>
          </a:p>
          <a:p>
            <a:endParaRPr lang="en-US" sz="2200" b="1" dirty="0"/>
          </a:p>
          <a:p>
            <a:endParaRPr lang="en-US" sz="2200" b="1" dirty="0"/>
          </a:p>
          <a:p>
            <a:pPr lvl="0" algn="ctr"/>
            <a:r>
              <a:rPr lang="es-MX" sz="1210" b="1" i="1" dirty="0">
                <a:solidFill>
                  <a:prstClr val="black"/>
                </a:solidFill>
              </a:rPr>
              <a:t>Gracias a todos los que revisaron y editaron esta evaluación;</a:t>
            </a:r>
          </a:p>
          <a:p>
            <a:pPr lvl="0" algn="ctr"/>
            <a:r>
              <a:rPr lang="es-MX" sz="1210" b="1" i="1" dirty="0">
                <a:solidFill>
                  <a:prstClr val="black"/>
                </a:solidFill>
              </a:rPr>
              <a:t> un agradecimiento especial a </a:t>
            </a:r>
            <a:r>
              <a:rPr lang="es-MX" sz="1210" b="1" i="1" dirty="0" err="1">
                <a:solidFill>
                  <a:prstClr val="black"/>
                </a:solidFill>
              </a:rPr>
              <a:t>Vicki</a:t>
            </a:r>
            <a:r>
              <a:rPr lang="es-MX" sz="1210" b="1" i="1" dirty="0">
                <a:solidFill>
                  <a:prstClr val="black"/>
                </a:solidFill>
              </a:rPr>
              <a:t> Daniel y sus increíbles habilidades para editar.</a:t>
            </a:r>
          </a:p>
        </p:txBody>
      </p:sp>
      <p:graphicFrame>
        <p:nvGraphicFramePr>
          <p:cNvPr id="8" name="Table 7"/>
          <p:cNvGraphicFramePr>
            <a:graphicFrameLocks noGrp="1"/>
          </p:cNvGraphicFramePr>
          <p:nvPr>
            <p:extLst>
              <p:ext uri="{D42A27DB-BD31-4B8C-83A1-F6EECF244321}">
                <p14:modId xmlns:p14="http://schemas.microsoft.com/office/powerpoint/2010/main" val="3233655298"/>
              </p:ext>
            </p:extLst>
          </p:nvPr>
        </p:nvGraphicFramePr>
        <p:xfrm>
          <a:off x="784860" y="2514600"/>
          <a:ext cx="6370320" cy="2226379"/>
        </p:xfrm>
        <a:graphic>
          <a:graphicData uri="http://schemas.openxmlformats.org/drawingml/2006/table">
            <a:tbl>
              <a:tblPr firstRow="1" bandRow="1">
                <a:tableStyleId>{5940675A-B579-460E-94D1-54222C63F5DA}</a:tableStyleId>
              </a:tblPr>
              <a:tblGrid>
                <a:gridCol w="1569466"/>
                <a:gridCol w="1783334"/>
                <a:gridCol w="1592580"/>
                <a:gridCol w="1424940"/>
              </a:tblGrid>
              <a:tr h="502691">
                <a:tc>
                  <a:txBody>
                    <a:bodyPr/>
                    <a:lstStyle/>
                    <a:p>
                      <a:r>
                        <a:rPr lang="en-US" sz="1300" b="1" dirty="0" smtClean="0">
                          <a:solidFill>
                            <a:schemeClr val="tx1"/>
                          </a:solidFill>
                          <a:latin typeface="Calibri" panose="020F0502020204030204" pitchFamily="34" charset="0"/>
                        </a:rPr>
                        <a:t>Shannon Berkey</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Raquel LemusGarcia</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Calibri" panose="020F0502020204030204" pitchFamily="34" charset="0"/>
                        </a:rPr>
                        <a:t>Sandy Maines</a:t>
                      </a: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Calibri" panose="020F0502020204030204" pitchFamily="34" charset="0"/>
                        </a:rPr>
                        <a:t>Berta Lule</a:t>
                      </a:r>
                    </a:p>
                  </a:txBody>
                  <a:tcPr marL="100191" marR="100191" marT="50178" marB="50178">
                    <a:solidFill>
                      <a:schemeClr val="bg1"/>
                    </a:solidFill>
                  </a:tcPr>
                </a:tc>
              </a:tr>
              <a:tr h="406999">
                <a:tc>
                  <a:txBody>
                    <a:bodyPr/>
                    <a:lstStyle/>
                    <a:p>
                      <a:r>
                        <a:rPr lang="en-US" sz="1300" b="1" dirty="0" smtClean="0">
                          <a:solidFill>
                            <a:schemeClr val="tx1"/>
                          </a:solidFill>
                          <a:latin typeface="Calibri" panose="020F0502020204030204" pitchFamily="34" charset="0"/>
                        </a:rPr>
                        <a:t>Tammy Cole</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Janet Stintson</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Calibri" panose="020F0502020204030204" pitchFamily="34" charset="0"/>
                        </a:rPr>
                        <a:t>Gina McLain</a:t>
                      </a: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Judy Ramer</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r>
              <a:tr h="406999">
                <a:tc>
                  <a:txBody>
                    <a:bodyPr/>
                    <a:lstStyle/>
                    <a:p>
                      <a:r>
                        <a:rPr lang="en-US" sz="1300" b="1" dirty="0" smtClean="0">
                          <a:solidFill>
                            <a:schemeClr val="tx1"/>
                          </a:solidFill>
                          <a:latin typeface="Calibri" panose="020F0502020204030204" pitchFamily="34" charset="0"/>
                        </a:rPr>
                        <a:t>Nicole</a:t>
                      </a:r>
                      <a:r>
                        <a:rPr lang="en-US" sz="1300" b="1" baseline="0" dirty="0" smtClean="0">
                          <a:solidFill>
                            <a:schemeClr val="tx1"/>
                          </a:solidFill>
                          <a:latin typeface="Calibri" panose="020F0502020204030204" pitchFamily="34" charset="0"/>
                        </a:rPr>
                        <a:t> Thoen</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Patricia Gallardo</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Calibri" panose="020F0502020204030204" pitchFamily="34" charset="0"/>
                        </a:rPr>
                        <a:t>Lisa Carnes</a:t>
                      </a: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Teresa</a:t>
                      </a:r>
                      <a:r>
                        <a:rPr lang="en-US" sz="1300" b="1" baseline="0" dirty="0" smtClean="0">
                          <a:solidFill>
                            <a:schemeClr val="tx1"/>
                          </a:solidFill>
                          <a:latin typeface="Calibri" panose="020F0502020204030204" pitchFamily="34" charset="0"/>
                        </a:rPr>
                        <a:t> Portinga</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r>
              <a:tr h="502691">
                <a:tc>
                  <a:txBody>
                    <a:bodyPr/>
                    <a:lstStyle/>
                    <a:p>
                      <a:r>
                        <a:rPr lang="en-US" sz="1300" b="1" dirty="0" smtClean="0">
                          <a:solidFill>
                            <a:schemeClr val="tx1"/>
                          </a:solidFill>
                          <a:latin typeface="Calibri" panose="020F0502020204030204" pitchFamily="34" charset="0"/>
                        </a:rPr>
                        <a:t>Jami Rider</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Linda Benson</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Dori Sipe</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Laycee Kinsman</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r>
              <a:tr h="406999">
                <a:tc>
                  <a:txBody>
                    <a:bodyPr/>
                    <a:lstStyle/>
                    <a:p>
                      <a:r>
                        <a:rPr lang="en-US" sz="1300" b="1" dirty="0" smtClean="0">
                          <a:solidFill>
                            <a:schemeClr val="tx1"/>
                          </a:solidFill>
                          <a:latin typeface="Calibri" panose="020F0502020204030204" pitchFamily="34" charset="0"/>
                        </a:rPr>
                        <a:t>Sonja Grabel</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Calibri" panose="020F0502020204030204" pitchFamily="34" charset="0"/>
                        </a:rPr>
                        <a:t>Christina Orozco</a:t>
                      </a:r>
                    </a:p>
                  </a:txBody>
                  <a:tcPr marL="100191" marR="100191" marT="50178" marB="50178">
                    <a:solidFill>
                      <a:schemeClr val="bg1"/>
                    </a:solidFill>
                  </a:tcPr>
                </a:tc>
                <a:tc>
                  <a:txBody>
                    <a:bodyPr/>
                    <a:lstStyle/>
                    <a:p>
                      <a:r>
                        <a:rPr lang="en-US" sz="1300" b="1" dirty="0" smtClean="0">
                          <a:solidFill>
                            <a:schemeClr val="tx1"/>
                          </a:solidFill>
                          <a:latin typeface="Calibri" panose="020F0502020204030204" pitchFamily="34" charset="0"/>
                        </a:rPr>
                        <a:t>Teresa Portinga</a:t>
                      </a:r>
                      <a:endParaRPr lang="en-US" sz="1300" b="1" dirty="0">
                        <a:solidFill>
                          <a:schemeClr val="tx1"/>
                        </a:solidFill>
                        <a:latin typeface="Calibri" panose="020F0502020204030204" pitchFamily="34" charset="0"/>
                      </a:endParaRPr>
                    </a:p>
                  </a:txBody>
                  <a:tcPr marL="100191" marR="100191"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latin typeface="Calibri" panose="020F0502020204030204" pitchFamily="34" charset="0"/>
                        </a:rPr>
                        <a:t>Irma Ramirez</a:t>
                      </a:r>
                    </a:p>
                  </a:txBody>
                  <a:tcPr marL="100191" marR="100191" marT="50178" marB="50178">
                    <a:solidFill>
                      <a:schemeClr val="bg1"/>
                    </a:solidFill>
                  </a:tcPr>
                </a:tc>
              </a:tr>
            </a:tbl>
          </a:graphicData>
        </a:graphic>
      </p:graphicFrame>
      <p:graphicFrame>
        <p:nvGraphicFramePr>
          <p:cNvPr id="11" name="Table 10"/>
          <p:cNvGraphicFramePr>
            <a:graphicFrameLocks noGrp="1"/>
          </p:cNvGraphicFramePr>
          <p:nvPr>
            <p:extLst/>
          </p:nvPr>
        </p:nvGraphicFramePr>
        <p:xfrm>
          <a:off x="460674" y="5500879"/>
          <a:ext cx="6892963" cy="3233929"/>
        </p:xfrm>
        <a:graphic>
          <a:graphicData uri="http://schemas.openxmlformats.org/drawingml/2006/table">
            <a:tbl>
              <a:tblPr firstRow="1" bandRow="1">
                <a:tableStyleId>{5940675A-B579-460E-94D1-54222C63F5DA}</a:tableStyleId>
              </a:tblPr>
              <a:tblGrid>
                <a:gridCol w="2469512"/>
                <a:gridCol w="1982809"/>
                <a:gridCol w="2440642"/>
              </a:tblGrid>
              <a:tr h="4602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x-none" sz="12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x-none" sz="1200" b="1" i="0" u="none" strike="noStrike" kern="1200" cap="none" spc="0" normalizeH="0" baseline="30000" noProof="0" dirty="0" smtClean="0">
                          <a:ln>
                            <a:noFill/>
                          </a:ln>
                          <a:solidFill>
                            <a:prstClr val="black"/>
                          </a:solidFill>
                          <a:effectLst/>
                          <a:uLnTx/>
                          <a:uFillTx/>
                          <a:latin typeface="+mn-lt"/>
                          <a:ea typeface="+mn-ea"/>
                          <a:cs typeface="+mn-cs"/>
                        </a:rPr>
                        <a:t>to</a:t>
                      </a:r>
                      <a:r>
                        <a:rPr kumimoji="0" lang="x-none" sz="1200" b="1" i="0" u="none" strike="noStrike" kern="1200" cap="none" spc="0" normalizeH="0" baseline="0" noProof="0" dirty="0" smtClean="0">
                          <a:ln>
                            <a:noFill/>
                          </a:ln>
                          <a:solidFill>
                            <a:prstClr val="black"/>
                          </a:solidFill>
                          <a:effectLst/>
                          <a:uLnTx/>
                          <a:uFillTx/>
                          <a:latin typeface="+mn-lt"/>
                          <a:ea typeface="+mn-ea"/>
                          <a:cs typeface="+mn-cs"/>
                        </a:rPr>
                        <a:t> de HSD.   </a:t>
                      </a:r>
                      <a:endParaRPr kumimoji="0" lang="x-none" sz="1800" b="0" i="0" u="none" strike="noStrike" kern="1200" cap="none" spc="0" normalizeH="0" baseline="0" noProof="0" dirty="0">
                        <a:ln>
                          <a:noFill/>
                        </a:ln>
                        <a:solidFill>
                          <a:prstClr val="black"/>
                        </a:solidFill>
                        <a:effectLst/>
                        <a:uLnTx/>
                        <a:uFillTx/>
                        <a:latin typeface="+mn-lt"/>
                        <a:ea typeface="+mn-ea"/>
                        <a:cs typeface="+mn-cs"/>
                      </a:endParaRP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8750" marR="8875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89581501"/>
              </p:ext>
            </p:extLst>
          </p:nvPr>
        </p:nvGraphicFramePr>
        <p:xfrm>
          <a:off x="491490" y="8874701"/>
          <a:ext cx="6862145" cy="469392"/>
        </p:xfrm>
        <a:graphic>
          <a:graphicData uri="http://schemas.openxmlformats.org/drawingml/2006/table">
            <a:tbl>
              <a:tblPr firstRow="1" bandRow="1">
                <a:tableStyleId>{3C2FFA5D-87B4-456A-9821-1D502468CF0F}</a:tableStyleId>
              </a:tblPr>
              <a:tblGrid>
                <a:gridCol w="6862145"/>
              </a:tblGrid>
              <a:tr h="469392">
                <a:tc>
                  <a:txBody>
                    <a:bodyPr/>
                    <a:lstStyle/>
                    <a:p>
                      <a:pPr algn="ctr"/>
                      <a:r>
                        <a:rPr lang="es-ES" sz="1200" noProof="0" dirty="0" smtClean="0">
                          <a:solidFill>
                            <a:schemeClr val="tx1"/>
                          </a:solidFill>
                        </a:rPr>
                        <a:t>Gracias a todos los que participaron en la traducción de esta evaluación, </a:t>
                      </a:r>
                    </a:p>
                    <a:p>
                      <a:pPr algn="ctr"/>
                      <a:r>
                        <a:rPr lang="es-ES" sz="1200" noProof="0" dirty="0" smtClean="0">
                          <a:solidFill>
                            <a:schemeClr val="tx1"/>
                          </a:solidFill>
                        </a:rPr>
                        <a:t>bajo la coordinación</a:t>
                      </a:r>
                      <a:r>
                        <a:rPr lang="es-ES" sz="1200" baseline="0" noProof="0" dirty="0" smtClean="0">
                          <a:solidFill>
                            <a:schemeClr val="tx1"/>
                          </a:solidFill>
                        </a:rPr>
                        <a:t> de </a:t>
                      </a:r>
                      <a:r>
                        <a:rPr kumimoji="0" lang="es-E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Z. Rosa. &amp; M. Méndez</a:t>
                      </a:r>
                      <a:endParaRPr kumimoji="0" lang="es-ES" sz="1000" b="1" i="0" u="none" strike="noStrike" kern="1200" cap="none" spc="0" normalizeH="0" baseline="0" noProof="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
        <p:nvSpPr>
          <p:cNvPr id="12" name="Rectangle 11"/>
          <p:cNvSpPr/>
          <p:nvPr/>
        </p:nvSpPr>
        <p:spPr>
          <a:xfrm>
            <a:off x="2918289" y="9597390"/>
            <a:ext cx="2103461" cy="253916"/>
          </a:xfrm>
          <a:prstGeom prst="rect">
            <a:avLst/>
          </a:prstGeom>
        </p:spPr>
        <p:txBody>
          <a:bodyPr wrap="none">
            <a:spAutoFit/>
          </a:bodyPr>
          <a:lstStyle/>
          <a:p>
            <a:pPr lvl="0"/>
            <a:r>
              <a:rPr lang="en-US" sz="1050" smtClean="0">
                <a:solidFill>
                  <a:prstClr val="black"/>
                </a:solidFill>
                <a:latin typeface="Calibri"/>
              </a:rPr>
              <a:t>07/06/2015 </a:t>
            </a:r>
            <a:r>
              <a:rPr lang="en-US" sz="1050" dirty="0">
                <a:solidFill>
                  <a:prstClr val="black"/>
                </a:solidFill>
                <a:latin typeface="Calibri"/>
              </a:rPr>
              <a:t>OSP-Susan </a:t>
            </a:r>
            <a:r>
              <a:rPr lang="en-US" sz="1050" dirty="0" smtClean="0">
                <a:solidFill>
                  <a:prstClr val="black"/>
                </a:solidFill>
                <a:latin typeface="Calibri"/>
              </a:rPr>
              <a:t>Richmond</a:t>
            </a:r>
            <a:endParaRPr lang="en-US" sz="1050" dirty="0">
              <a:solidFill>
                <a:prstClr val="black"/>
              </a:solidFill>
              <a:latin typeface="Calibri"/>
            </a:endParaRPr>
          </a:p>
        </p:txBody>
      </p:sp>
    </p:spTree>
    <p:extLst>
      <p:ext uri="{BB962C8B-B14F-4D97-AF65-F5344CB8AC3E}">
        <p14:creationId xmlns:p14="http://schemas.microsoft.com/office/powerpoint/2010/main" val="2581912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060" y="1066800"/>
            <a:ext cx="7086600" cy="7201972"/>
          </a:xfrm>
          <a:prstGeom prst="rect">
            <a:avLst/>
          </a:prstGeom>
        </p:spPr>
        <p:txBody>
          <a:bodyPr wrap="square">
            <a:spAutoFit/>
          </a:bodyPr>
          <a:lstStyle/>
          <a:p>
            <a:pPr algn="ctr"/>
            <a:r>
              <a:rPr lang="en-US" sz="1400" b="1" u="sng" dirty="0" smtClean="0"/>
              <a:t>Farmville</a:t>
            </a:r>
          </a:p>
          <a:p>
            <a:pPr algn="ctr"/>
            <a:endParaRPr lang="en-US" sz="1400" b="1" u="sng" dirty="0" smtClean="0"/>
          </a:p>
          <a:p>
            <a:pPr algn="ctr"/>
            <a:endParaRPr lang="en-US" sz="1400" b="1" u="sng" dirty="0" smtClean="0"/>
          </a:p>
          <a:p>
            <a:r>
              <a:rPr lang="en-US" sz="1200" dirty="0" smtClean="0"/>
              <a:t>Edward </a:t>
            </a:r>
            <a:r>
              <a:rPr lang="en-US" sz="1200" dirty="0"/>
              <a:t>hung up the phone then slammed his fist down hard on his desk, “Yes!”  His coffee cup flew off his desk and across the room, landing with a </a:t>
            </a:r>
            <a:r>
              <a:rPr lang="en-US" sz="1200" b="1" dirty="0"/>
              <a:t>SMACK</a:t>
            </a:r>
            <a:r>
              <a:rPr lang="en-US" sz="1200" dirty="0"/>
              <a:t> on the floor.  “Oops, I guess I got carried away!”  He grinned.  He just got his first job as a new architect and it was a big one</a:t>
            </a:r>
            <a:r>
              <a:rPr lang="en-US" sz="1200" dirty="0" smtClean="0"/>
              <a:t>!</a:t>
            </a:r>
          </a:p>
          <a:p>
            <a:endParaRPr lang="en-US" sz="1200" dirty="0" smtClean="0"/>
          </a:p>
          <a:p>
            <a:endParaRPr lang="en-US" sz="1200" dirty="0"/>
          </a:p>
          <a:p>
            <a:r>
              <a:rPr lang="en-US" sz="1200" dirty="0"/>
              <a:t>The call was from Meg Brian, the mayor of a tiny city called Farmville.   The farmers that lived near Farmville decided it was time for the city to grow.  </a:t>
            </a:r>
            <a:endParaRPr lang="en-US" sz="1200" dirty="0" smtClean="0"/>
          </a:p>
          <a:p>
            <a:endParaRPr lang="en-US" sz="1200" dirty="0"/>
          </a:p>
          <a:p>
            <a:r>
              <a:rPr lang="en-US" sz="1200" dirty="0"/>
              <a:t>“Mr. Turner,” began Ms. Brian, “Your college recommended you as a gifted architect that might be willing to take on a challenge and at a reasonable rate.”  </a:t>
            </a:r>
            <a:endParaRPr lang="en-US" sz="1200" dirty="0" smtClean="0"/>
          </a:p>
          <a:p>
            <a:endParaRPr lang="en-US" sz="1200" dirty="0"/>
          </a:p>
          <a:p>
            <a:r>
              <a:rPr lang="en-US" sz="1200" dirty="0"/>
              <a:t>Edward was more than willing! If he did well this could be the start of his career!  He told Ms. Brian that he would begin immediately by making plans for the tiny city of Farmville to grow.  He was nervous but confident that he could do </a:t>
            </a:r>
            <a:r>
              <a:rPr lang="en-US" sz="1200" dirty="0" smtClean="0"/>
              <a:t>this</a:t>
            </a:r>
          </a:p>
          <a:p>
            <a:r>
              <a:rPr lang="en-US" sz="1200" dirty="0" smtClean="0"/>
              <a:t>.  </a:t>
            </a:r>
          </a:p>
          <a:p>
            <a:endParaRPr lang="en-US" sz="1200" dirty="0"/>
          </a:p>
          <a:p>
            <a:r>
              <a:rPr lang="en-US" sz="1200" dirty="0"/>
              <a:t>Edward had two weeks to make a plan.  He had a list of everything the farmers wanted in their tiny city but he also had other ideas they had not thought of.  “Time for me to get down to work,” he said.    </a:t>
            </a:r>
            <a:endParaRPr lang="en-US" sz="1200" dirty="0" smtClean="0"/>
          </a:p>
          <a:p>
            <a:r>
              <a:rPr lang="en-US" sz="1200" dirty="0" smtClean="0"/>
              <a:t>      </a:t>
            </a:r>
            <a:endParaRPr lang="en-US" sz="1200" dirty="0"/>
          </a:p>
          <a:p>
            <a:r>
              <a:rPr lang="en-US" sz="1200" dirty="0"/>
              <a:t>For the next two weeks he was glued to his desk.  He worked ten to twelve hours a day.  Then he’d drink coffee and work late into each night. Edward worked so hard he sometimes forgot to eat! </a:t>
            </a:r>
            <a:endParaRPr lang="en-US" sz="1200" dirty="0" smtClean="0"/>
          </a:p>
          <a:p>
            <a:endParaRPr lang="en-US" sz="1200" dirty="0" smtClean="0"/>
          </a:p>
          <a:p>
            <a:endParaRPr lang="en-US" sz="1200" dirty="0"/>
          </a:p>
          <a:p>
            <a:r>
              <a:rPr lang="en-US" sz="1200" b="1" dirty="0"/>
              <a:t>Finally </a:t>
            </a:r>
            <a:r>
              <a:rPr lang="en-US" sz="1200" dirty="0"/>
              <a:t>he was ready to present his plan.  “Whew!  I’m ready!  I just hope the major and the farmers like my plan for Farmville.”  Edward gathered up his blueprints and headed out the door.  It was the first time he had left his house in two weeks!  </a:t>
            </a:r>
            <a:endParaRPr lang="en-US" sz="1200" dirty="0" smtClean="0"/>
          </a:p>
          <a:p>
            <a:endParaRPr lang="en-US" sz="1200" dirty="0"/>
          </a:p>
          <a:p>
            <a:r>
              <a:rPr lang="en-US" sz="1200" dirty="0"/>
              <a:t>When he reached Farmville Mayor Meg Brian and the farmers were all gathered in the little building they used for city meetings.  Edward could tell they were anxious and excited as they shook his hand and welcomed him with huge smiles.  </a:t>
            </a:r>
            <a:endParaRPr lang="en-US" sz="1200" dirty="0" smtClean="0"/>
          </a:p>
          <a:p>
            <a:endParaRPr lang="en-US" sz="1200" dirty="0"/>
          </a:p>
          <a:p>
            <a:r>
              <a:rPr lang="en-US" sz="1200" dirty="0"/>
              <a:t>One farmer said, “Thank you, young man for taking on this challenge.  We need our little city to grow so our kids will want to stay here and we won’t have to travel so far to get things we really need.”</a:t>
            </a:r>
          </a:p>
          <a:p>
            <a:r>
              <a:rPr lang="en-US" sz="1200" dirty="0"/>
              <a:t>After everyone settled down Edward began</a:t>
            </a:r>
            <a:r>
              <a:rPr lang="en-US" sz="1200" dirty="0" smtClean="0"/>
              <a:t>.</a:t>
            </a:r>
          </a:p>
          <a:p>
            <a:endParaRPr lang="en-US" sz="1200" dirty="0"/>
          </a:p>
        </p:txBody>
      </p:sp>
      <p:sp>
        <p:nvSpPr>
          <p:cNvPr id="5" name="Rectangle 4"/>
          <p:cNvSpPr/>
          <p:nvPr/>
        </p:nvSpPr>
        <p:spPr>
          <a:xfrm>
            <a:off x="1447800" y="2388353"/>
            <a:ext cx="5681706" cy="246221"/>
          </a:xfrm>
          <a:prstGeom prst="rect">
            <a:avLst/>
          </a:prstGeom>
          <a:solidFill>
            <a:schemeClr val="bg2"/>
          </a:solidFill>
          <a:ln w="9525">
            <a:solidFill>
              <a:schemeClr val="tx1"/>
            </a:solidFill>
          </a:ln>
        </p:spPr>
        <p:txBody>
          <a:bodyPr wrap="square">
            <a:spAutoFit/>
          </a:bodyPr>
          <a:lstStyle/>
          <a:p>
            <a:r>
              <a:rPr lang="en-US" sz="1000" b="1" i="1" dirty="0" smtClean="0"/>
              <a:t>In </a:t>
            </a:r>
            <a:r>
              <a:rPr lang="en-US" sz="1000" b="1" i="1" dirty="0"/>
              <a:t>the </a:t>
            </a:r>
            <a:r>
              <a:rPr lang="en-US" sz="1000" b="1" i="1" dirty="0" smtClean="0"/>
              <a:t>introduction, the writer describes a character,  what happened first and establishes focus. </a:t>
            </a:r>
            <a:endParaRPr lang="en-US" sz="1000" i="1" dirty="0"/>
          </a:p>
        </p:txBody>
      </p:sp>
      <p:sp>
        <p:nvSpPr>
          <p:cNvPr id="6" name="Rectangle 5"/>
          <p:cNvSpPr/>
          <p:nvPr/>
        </p:nvSpPr>
        <p:spPr>
          <a:xfrm>
            <a:off x="333103" y="1410843"/>
            <a:ext cx="4369102" cy="246221"/>
          </a:xfrm>
          <a:prstGeom prst="rect">
            <a:avLst/>
          </a:prstGeom>
          <a:solidFill>
            <a:schemeClr val="bg2"/>
          </a:solidFill>
          <a:ln w="9525">
            <a:solidFill>
              <a:schemeClr val="tx1"/>
            </a:solidFill>
          </a:ln>
        </p:spPr>
        <p:txBody>
          <a:bodyPr wrap="square">
            <a:spAutoFit/>
          </a:bodyPr>
          <a:lstStyle/>
          <a:p>
            <a:pPr lvl="0"/>
            <a:r>
              <a:rPr lang="en-US" sz="1000" b="1" i="1" dirty="0">
                <a:solidFill>
                  <a:prstClr val="black"/>
                </a:solidFill>
              </a:rPr>
              <a:t>To set the scene, the writer includes details about where the story took place.</a:t>
            </a:r>
            <a:endParaRPr lang="en-US" sz="1000" i="1" dirty="0">
              <a:solidFill>
                <a:prstClr val="black"/>
              </a:solidFill>
            </a:endParaRPr>
          </a:p>
        </p:txBody>
      </p:sp>
      <p:sp>
        <p:nvSpPr>
          <p:cNvPr id="7" name="Rectangle 6"/>
          <p:cNvSpPr/>
          <p:nvPr/>
        </p:nvSpPr>
        <p:spPr>
          <a:xfrm>
            <a:off x="1696374" y="4321521"/>
            <a:ext cx="4704426"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includes details </a:t>
            </a:r>
            <a:r>
              <a:rPr lang="en-US" sz="1000" b="1" i="1" dirty="0"/>
              <a:t>about </a:t>
            </a:r>
            <a:r>
              <a:rPr lang="en-US" sz="1000" b="1" i="1" dirty="0" smtClean="0"/>
              <a:t>what the character  felt and what he was thinking.</a:t>
            </a:r>
            <a:endParaRPr lang="en-US" sz="1000" b="1" i="1" dirty="0"/>
          </a:p>
        </p:txBody>
      </p:sp>
      <p:sp>
        <p:nvSpPr>
          <p:cNvPr id="8" name="Rectangle 7"/>
          <p:cNvSpPr/>
          <p:nvPr/>
        </p:nvSpPr>
        <p:spPr>
          <a:xfrm>
            <a:off x="333103" y="5680369"/>
            <a:ext cx="4478784"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uses transitional language to move the story along.</a:t>
            </a:r>
            <a:endParaRPr lang="en-US" sz="1000" i="1" dirty="0"/>
          </a:p>
        </p:txBody>
      </p:sp>
      <p:sp>
        <p:nvSpPr>
          <p:cNvPr id="9" name="Rectangle 8"/>
          <p:cNvSpPr/>
          <p:nvPr/>
        </p:nvSpPr>
        <p:spPr>
          <a:xfrm>
            <a:off x="3200400" y="3429000"/>
            <a:ext cx="4038600" cy="230832"/>
          </a:xfrm>
          <a:prstGeom prst="rect">
            <a:avLst/>
          </a:prstGeom>
          <a:solidFill>
            <a:schemeClr val="bg2"/>
          </a:solidFill>
          <a:ln w="9525">
            <a:solidFill>
              <a:schemeClr val="tx1"/>
            </a:solidFill>
          </a:ln>
        </p:spPr>
        <p:txBody>
          <a:bodyPr wrap="square">
            <a:spAutoFit/>
          </a:bodyPr>
          <a:lstStyle/>
          <a:p>
            <a:pPr lvl="0"/>
            <a:r>
              <a:rPr lang="en-US" sz="900" b="1" i="1" dirty="0" smtClean="0">
                <a:solidFill>
                  <a:prstClr val="black"/>
                </a:solidFill>
              </a:rPr>
              <a:t>Dialogue and description are used effectively throughout the story.</a:t>
            </a:r>
            <a:endParaRPr lang="en-US" sz="900" i="1" dirty="0">
              <a:solidFill>
                <a:prstClr val="black"/>
              </a:solidFill>
            </a:endParaRPr>
          </a:p>
        </p:txBody>
      </p:sp>
      <p:sp>
        <p:nvSpPr>
          <p:cNvPr id="10" name="Rectangle 9"/>
          <p:cNvSpPr/>
          <p:nvPr/>
        </p:nvSpPr>
        <p:spPr>
          <a:xfrm>
            <a:off x="52752" y="368459"/>
            <a:ext cx="3886200" cy="304699"/>
          </a:xfrm>
          <a:prstGeom prst="rect">
            <a:avLst/>
          </a:prstGeom>
        </p:spPr>
        <p:txBody>
          <a:bodyPr>
            <a:spAutoFit/>
          </a:bodyPr>
          <a:lstStyle/>
          <a:p>
            <a:pPr>
              <a:lnSpc>
                <a:spcPct val="115000"/>
              </a:lnSpc>
            </a:pPr>
            <a:r>
              <a:rPr lang="en-US" sz="1200" b="1" dirty="0">
                <a:ea typeface="Calibri"/>
                <a:cs typeface="Times New Roman"/>
              </a:rPr>
              <a:t>Student </a:t>
            </a:r>
            <a:r>
              <a:rPr lang="en-US" sz="1200" b="1" dirty="0" smtClean="0">
                <a:ea typeface="Calibri"/>
                <a:cs typeface="Times New Roman"/>
              </a:rPr>
              <a:t>Narrative Performance Task Exemplar </a:t>
            </a:r>
            <a:r>
              <a:rPr lang="en-US" sz="1200" b="1" dirty="0">
                <a:ea typeface="Calibri"/>
                <a:cs typeface="Times New Roman"/>
              </a:rPr>
              <a:t>Example: </a:t>
            </a:r>
          </a:p>
        </p:txBody>
      </p:sp>
      <p:sp>
        <p:nvSpPr>
          <p:cNvPr id="11" name="Rectangle 10"/>
          <p:cNvSpPr/>
          <p:nvPr/>
        </p:nvSpPr>
        <p:spPr>
          <a:xfrm>
            <a:off x="241818" y="8229600"/>
            <a:ext cx="7124841"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has a continued logical order of events, beginning, middle and a conclusion that follows the order of events.</a:t>
            </a:r>
            <a:endParaRPr lang="en-US" sz="1000" i="1" dirty="0"/>
          </a:p>
        </p:txBody>
      </p:sp>
      <p:sp>
        <p:nvSpPr>
          <p:cNvPr id="12" name="Slide Number Placeholder 11"/>
          <p:cNvSpPr>
            <a:spLocks noGrp="1"/>
          </p:cNvSpPr>
          <p:nvPr>
            <p:ph type="sldNum" sz="quarter" idx="12"/>
          </p:nvPr>
        </p:nvSpPr>
        <p:spPr/>
        <p:txBody>
          <a:bodyPr/>
          <a:lstStyle/>
          <a:p>
            <a:fld id="{AF8359E8-5B63-4AE7-A26F-FE183B9DDE83}" type="slidenum">
              <a:rPr lang="en-US" smtClean="0"/>
              <a:t>20</a:t>
            </a:fld>
            <a:endParaRPr lang="en-US" dirty="0"/>
          </a:p>
        </p:txBody>
      </p:sp>
    </p:spTree>
    <p:extLst>
      <p:ext uri="{BB962C8B-B14F-4D97-AF65-F5344CB8AC3E}">
        <p14:creationId xmlns:p14="http://schemas.microsoft.com/office/powerpoint/2010/main" val="634153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060" y="457200"/>
            <a:ext cx="7086600" cy="6617196"/>
          </a:xfrm>
          <a:prstGeom prst="rect">
            <a:avLst/>
          </a:prstGeom>
        </p:spPr>
        <p:txBody>
          <a:bodyPr wrap="square">
            <a:spAutoFit/>
          </a:bodyPr>
          <a:lstStyle/>
          <a:p>
            <a:pPr algn="ctr"/>
            <a:r>
              <a:rPr lang="en-US" sz="1400" b="1" u="sng" dirty="0" smtClean="0"/>
              <a:t>Farmville</a:t>
            </a:r>
          </a:p>
          <a:p>
            <a:pPr algn="ctr"/>
            <a:endParaRPr lang="en-US" sz="1400" b="1" u="sng" dirty="0" smtClean="0"/>
          </a:p>
          <a:p>
            <a:endParaRPr lang="en-US" sz="1200" dirty="0"/>
          </a:p>
          <a:p>
            <a:r>
              <a:rPr lang="en-US" sz="1200" dirty="0"/>
              <a:t>“My plans for the city of Farmville have 4 important points,” he said.    “These points will allow Farmville to grow into the city you need.”  </a:t>
            </a:r>
            <a:endParaRPr lang="en-US" sz="1200" dirty="0" smtClean="0"/>
          </a:p>
          <a:p>
            <a:endParaRPr lang="en-US" sz="1200" dirty="0"/>
          </a:p>
          <a:p>
            <a:r>
              <a:rPr lang="en-US" sz="1200" dirty="0"/>
              <a:t>Edward projected the four points on a screen for all to see.</a:t>
            </a:r>
          </a:p>
          <a:p>
            <a:pPr marL="228600" lvl="0" indent="-228600">
              <a:buFont typeface="+mj-lt"/>
              <a:buAutoNum type="arabicPeriod"/>
            </a:pPr>
            <a:r>
              <a:rPr lang="en-US" sz="1200" dirty="0"/>
              <a:t>Safety</a:t>
            </a:r>
          </a:p>
          <a:p>
            <a:pPr marL="228600" lvl="0" indent="-228600">
              <a:buFont typeface="+mj-lt"/>
              <a:buAutoNum type="arabicPeriod"/>
            </a:pPr>
            <a:r>
              <a:rPr lang="en-US" sz="1200" dirty="0"/>
              <a:t>Main Buildings</a:t>
            </a:r>
          </a:p>
          <a:p>
            <a:pPr marL="228600" lvl="0" indent="-228600">
              <a:buFont typeface="+mj-lt"/>
              <a:buAutoNum type="arabicPeriod"/>
            </a:pPr>
            <a:r>
              <a:rPr lang="en-US" sz="1200" dirty="0"/>
              <a:t>Homes and Small Businesses</a:t>
            </a:r>
          </a:p>
          <a:p>
            <a:pPr marL="228600" lvl="0" indent="-228600">
              <a:buFont typeface="+mj-lt"/>
              <a:buAutoNum type="arabicPeriod"/>
            </a:pPr>
            <a:r>
              <a:rPr lang="en-US" sz="1200" dirty="0" smtClean="0"/>
              <a:t>Recreation</a:t>
            </a:r>
          </a:p>
          <a:p>
            <a:pPr marL="228600" lvl="0" indent="-228600">
              <a:buFont typeface="+mj-lt"/>
              <a:buAutoNum type="arabicPeriod"/>
            </a:pPr>
            <a:endParaRPr lang="en-US" sz="1200" dirty="0"/>
          </a:p>
          <a:p>
            <a:r>
              <a:rPr lang="en-US" sz="1200" b="1" dirty="0"/>
              <a:t>Step One:</a:t>
            </a:r>
            <a:r>
              <a:rPr lang="en-US" sz="1200" dirty="0"/>
              <a:t>  He began with safety as step one.  “Farmville has only a few old wooden buildings.  The gas lines are old and could easily break open if there is an earthquake.  Then fires could quickly destroy the wooden buildings,” he explained.  So our first step would be to put in new gas lines and tear down the old wooden buildings.  Then, we would have a safe place to build roads, bridges and boulevards.  The last step in safety is making sure we have enough water piped across the entire city if there is a fire</a:t>
            </a:r>
            <a:r>
              <a:rPr lang="en-US" sz="1200" dirty="0" smtClean="0"/>
              <a:t>.</a:t>
            </a:r>
          </a:p>
          <a:p>
            <a:endParaRPr lang="en-US" sz="1200" dirty="0"/>
          </a:p>
          <a:p>
            <a:r>
              <a:rPr lang="en-US" sz="1200" b="1" dirty="0"/>
              <a:t>Step Two:  </a:t>
            </a:r>
            <a:r>
              <a:rPr lang="en-US" sz="1200" dirty="0"/>
              <a:t>Next is step two. This step is about the main buildings.  He said, “With wide roads we’ll have plenty of room to bring in materials to build.  The buildings in Farmville will be made of brick, concrete and other materials that don’t catch on fire easily. “Edward showed them a map of where the new city hall, school, fire station, police station, hospital, bank and grocery store would be.  </a:t>
            </a:r>
            <a:endParaRPr lang="en-US" sz="1200" dirty="0" smtClean="0"/>
          </a:p>
          <a:p>
            <a:endParaRPr lang="en-US" sz="1200" dirty="0"/>
          </a:p>
          <a:p>
            <a:r>
              <a:rPr lang="en-US" sz="1200" b="1" dirty="0"/>
              <a:t>Step Three:</a:t>
            </a:r>
            <a:r>
              <a:rPr lang="en-US" sz="1200" dirty="0"/>
              <a:t>  “I’m really excited about step three,” Edward said.  “Farmville’s homes and businesses can expand for miles around because we’ve made wide streets and room to grow.  There will be plenty of room to build more homes as the city grows</a:t>
            </a:r>
            <a:r>
              <a:rPr lang="en-US" sz="1200" dirty="0" smtClean="0"/>
              <a:t>.”</a:t>
            </a:r>
          </a:p>
          <a:p>
            <a:endParaRPr lang="en-US" sz="1200" dirty="0"/>
          </a:p>
          <a:p>
            <a:r>
              <a:rPr lang="en-US" sz="1200" b="1" dirty="0"/>
              <a:t>Step Four</a:t>
            </a:r>
            <a:r>
              <a:rPr lang="en-US" sz="1200" dirty="0"/>
              <a:t>:  The final step was recreation.  Edward explained that parks would make the city beautiful and more people would want to live there.  There was also a plan for a fishing pond and camping area in the forest that was nearby</a:t>
            </a:r>
            <a:r>
              <a:rPr lang="en-US" sz="1200" dirty="0" smtClean="0"/>
              <a:t>.</a:t>
            </a:r>
          </a:p>
          <a:p>
            <a:endParaRPr lang="en-US" sz="1200" dirty="0"/>
          </a:p>
          <a:p>
            <a:r>
              <a:rPr lang="en-US" sz="1200" dirty="0"/>
              <a:t>“Well that’s it.  I hope you like my plans,” Edward said.  He looked around nervously.  It was dead quiet.  He didn’t know if they liked the plans or not.   As he waited for a response one farmer stood up and clapped.  Then another and another, until they all joined in.  Finally Major Brian stood up and announced, “Folks, I think we have the perfect plan for Farmville,” as she shook Edward’s hand.</a:t>
            </a:r>
          </a:p>
        </p:txBody>
      </p:sp>
      <p:sp>
        <p:nvSpPr>
          <p:cNvPr id="3" name="Rectangle 2"/>
          <p:cNvSpPr/>
          <p:nvPr/>
        </p:nvSpPr>
        <p:spPr>
          <a:xfrm>
            <a:off x="2589912" y="2133600"/>
            <a:ext cx="4478784"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uses extensive detail and descriptions.</a:t>
            </a:r>
            <a:endParaRPr lang="en-US" sz="1000" i="1" dirty="0"/>
          </a:p>
        </p:txBody>
      </p:sp>
      <p:sp>
        <p:nvSpPr>
          <p:cNvPr id="5" name="Rectangle 4"/>
          <p:cNvSpPr/>
          <p:nvPr/>
        </p:nvSpPr>
        <p:spPr>
          <a:xfrm>
            <a:off x="350520" y="7061333"/>
            <a:ext cx="4478784" cy="246221"/>
          </a:xfrm>
          <a:prstGeom prst="rect">
            <a:avLst/>
          </a:prstGeom>
          <a:solidFill>
            <a:schemeClr val="bg2"/>
          </a:solidFill>
          <a:ln w="9525">
            <a:solidFill>
              <a:schemeClr val="tx1"/>
            </a:solidFill>
          </a:ln>
        </p:spPr>
        <p:txBody>
          <a:bodyPr wrap="square">
            <a:spAutoFit/>
          </a:bodyPr>
          <a:lstStyle/>
          <a:p>
            <a:r>
              <a:rPr lang="en-US" sz="1000" b="1" i="1" dirty="0"/>
              <a:t>The writer </a:t>
            </a:r>
            <a:r>
              <a:rPr lang="en-US" sz="1000" b="1" i="1" dirty="0" smtClean="0"/>
              <a:t>has an interesting and logical conclusion.</a:t>
            </a:r>
            <a:endParaRPr lang="en-US" sz="1000" i="1" dirty="0"/>
          </a:p>
        </p:txBody>
      </p:sp>
      <p:sp>
        <p:nvSpPr>
          <p:cNvPr id="7" name="Slide Number Placeholder 6"/>
          <p:cNvSpPr>
            <a:spLocks noGrp="1"/>
          </p:cNvSpPr>
          <p:nvPr>
            <p:ph type="sldNum" sz="quarter" idx="12"/>
          </p:nvPr>
        </p:nvSpPr>
        <p:spPr/>
        <p:txBody>
          <a:bodyPr/>
          <a:lstStyle/>
          <a:p>
            <a:fld id="{AF8359E8-5B63-4AE7-A26F-FE183B9DDE83}" type="slidenum">
              <a:rPr lang="en-US" smtClean="0"/>
              <a:t>21</a:t>
            </a:fld>
            <a:endParaRPr lang="en-US" dirty="0"/>
          </a:p>
        </p:txBody>
      </p:sp>
    </p:spTree>
    <p:extLst>
      <p:ext uri="{BB962C8B-B14F-4D97-AF65-F5344CB8AC3E}">
        <p14:creationId xmlns:p14="http://schemas.microsoft.com/office/powerpoint/2010/main" val="699967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x-none" sz="950" dirty="0"/>
              <a:t>Esta tarea de </a:t>
            </a:r>
            <a:r>
              <a:rPr lang="x-none" sz="950"/>
              <a:t>rendimiento </a:t>
            </a:r>
            <a:r>
              <a:rPr lang="x-none" sz="950" smtClean="0"/>
              <a:t>se </a:t>
            </a:r>
            <a:r>
              <a:rPr lang="x-none" sz="950" dirty="0"/>
              <a:t>basa en la escritura. Como una opción, </a:t>
            </a:r>
            <a:r>
              <a:rPr lang="x-none" sz="950"/>
              <a:t>si </a:t>
            </a:r>
            <a:r>
              <a:rPr lang="x-none" sz="950" smtClean="0"/>
              <a:t>desea </a:t>
            </a:r>
            <a:r>
              <a:rPr lang="x-none" sz="950"/>
              <a:t>dar </a:t>
            </a:r>
            <a:r>
              <a:rPr lang="x-none" sz="950" smtClean="0"/>
              <a:t>seguimiento </a:t>
            </a:r>
            <a:r>
              <a:rPr lang="x-none" sz="950" dirty="0"/>
              <a:t>al crecimiento ELP como </a:t>
            </a:r>
            <a:r>
              <a:rPr lang="x-none" sz="950"/>
              <a:t>un </a:t>
            </a:r>
            <a:r>
              <a:rPr lang="x-none" sz="950" smtClean="0"/>
              <a:t>segundo </a:t>
            </a:r>
            <a:r>
              <a:rPr lang="x-none" sz="950" dirty="0"/>
              <a:t>objetivo, los maestros pueden optar por evaluar ELP estándar 4 </a:t>
            </a:r>
            <a:r>
              <a:rPr lang="x-none" sz="950"/>
              <a:t>porque </a:t>
            </a:r>
            <a:r>
              <a:rPr lang="x-none" sz="950" smtClean="0"/>
              <a:t>se </a:t>
            </a:r>
            <a:r>
              <a:rPr lang="x-none" sz="950" dirty="0" smtClean="0"/>
              <a:t>alinea </a:t>
            </a:r>
            <a:r>
              <a:rPr lang="x-none" sz="950" dirty="0"/>
              <a:t>con esta tarea de rendimiento específica. La composición completa de su estudiante </a:t>
            </a:r>
            <a:r>
              <a:rPr lang="x-none" sz="950"/>
              <a:t>puede </a:t>
            </a:r>
            <a:r>
              <a:rPr lang="x-none" sz="950" smtClean="0"/>
              <a:t>ser </a:t>
            </a:r>
            <a:r>
              <a:rPr lang="x-none" sz="95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a:t>
            </a:r>
            <a:r>
              <a:rPr lang="x-none" sz="950"/>
              <a:t>la </a:t>
            </a:r>
            <a:r>
              <a:rPr lang="x-none" sz="950" smtClean="0"/>
              <a:t>clase </a:t>
            </a:r>
            <a:r>
              <a:rPr lang="x-none" sz="950" dirty="0"/>
              <a:t>y el lenguaje. La meta de crecimiento ELP es proporcionar “</a:t>
            </a:r>
            <a:r>
              <a:rPr lang="x-none" sz="950"/>
              <a:t>la </a:t>
            </a:r>
            <a:r>
              <a:rPr lang="x-none" sz="950" smtClean="0"/>
              <a:t>enseñanza </a:t>
            </a:r>
            <a:r>
              <a:rPr lang="x-none" sz="950" dirty="0"/>
              <a:t>escalonada justa" para que los estudiantes demuestren su comprensión a fin de </a:t>
            </a:r>
            <a:r>
              <a:rPr lang="x-none" sz="950"/>
              <a:t>que </a:t>
            </a:r>
            <a:r>
              <a:rPr lang="x-none" sz="950" smtClean="0"/>
              <a:t>pasen </a:t>
            </a:r>
            <a:r>
              <a:rPr lang="x-none" sz="950" dirty="0"/>
              <a:t>de un nivel de competencia al siguiente.</a:t>
            </a:r>
          </a:p>
        </p:txBody>
      </p:sp>
      <p:graphicFrame>
        <p:nvGraphicFramePr>
          <p:cNvPr id="5" name="Table 4"/>
          <p:cNvGraphicFramePr>
            <a:graphicFrameLocks noGrp="1"/>
          </p:cNvGraphicFramePr>
          <p:nvPr>
            <p:extLst/>
          </p:nvPr>
        </p:nvGraphicFramePr>
        <p:xfrm>
          <a:off x="236593" y="414963"/>
          <a:ext cx="7299217" cy="6007243"/>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a:t>
                      </a:r>
                      <a:r>
                        <a:rPr lang="x-none" sz="900" kern="1200" noProof="0" smtClean="0">
                          <a:solidFill>
                            <a:schemeClr val="bg1">
                              <a:lumMod val="50000"/>
                            </a:schemeClr>
                          </a:solidFill>
                          <a:effectLst/>
                          <a:latin typeface="+mn-lt"/>
                          <a:ea typeface="Calibri"/>
                          <a:cs typeface="Times New Roman"/>
                        </a:rPr>
                        <a:t>receptivas se </a:t>
                      </a:r>
                      <a:r>
                        <a:rPr lang="x-none" sz="900" kern="1200" noProof="0" dirty="0" smtClean="0">
                          <a:solidFill>
                            <a:schemeClr val="bg1">
                              <a:lumMod val="50000"/>
                            </a:schemeClr>
                          </a:solidFill>
                          <a:effectLst/>
                          <a:latin typeface="+mn-lt"/>
                          <a:ea typeface="Calibri"/>
                          <a:cs typeface="Times New Roman"/>
                        </a:rPr>
                        <a:t>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x-none"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x-none"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x-none"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x-none"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x-none"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x-none"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a:t>
                      </a:r>
                      <a:r>
                        <a:rPr lang="x-none" sz="900" b="0" kern="1200" noProof="0" smtClean="0">
                          <a:solidFill>
                            <a:srgbClr val="7F7F7F"/>
                          </a:solidFill>
                          <a:effectLst/>
                          <a:latin typeface="+mn-lt"/>
                          <a:ea typeface="Calibri"/>
                          <a:cs typeface="GillSansMT"/>
                        </a:rPr>
                        <a:t>y frases en presentaciones </a:t>
                      </a:r>
                      <a:r>
                        <a:rPr lang="x-none" sz="900" b="0" kern="1200" noProof="0" dirty="0" smtClean="0">
                          <a:solidFill>
                            <a:srgbClr val="7F7F7F"/>
                          </a:solidFill>
                          <a:effectLst/>
                          <a:latin typeface="+mn-lt"/>
                          <a:ea typeface="Calibri"/>
                          <a:cs typeface="GillSansMT"/>
                        </a:rPr>
                        <a:t>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16431" y="6448436"/>
          <a:ext cx="7299215" cy="2072352"/>
        </p:xfrm>
        <a:graphic>
          <a:graphicData uri="http://schemas.openxmlformats.org/drawingml/2006/table">
            <a:tbl>
              <a:tblPr firstRow="1" firstCol="1" bandRow="1"/>
              <a:tblGrid>
                <a:gridCol w="829562"/>
                <a:gridCol w="919209"/>
                <a:gridCol w="625598"/>
                <a:gridCol w="762000"/>
                <a:gridCol w="1143000"/>
                <a:gridCol w="1423145"/>
                <a:gridCol w="1596701"/>
              </a:tblGrid>
              <a:tr h="507631">
                <a:tc>
                  <a:txBody>
                    <a:bodyPr/>
                    <a:lstStyle/>
                    <a:p>
                      <a:pPr marL="0" marR="0" algn="ctr">
                        <a:lnSpc>
                          <a:spcPct val="115000"/>
                        </a:lnSpc>
                        <a:spcBef>
                          <a:spcPts val="0"/>
                        </a:spcBef>
                        <a:spcAft>
                          <a:spcPts val="0"/>
                        </a:spcAft>
                      </a:pPr>
                      <a:r>
                        <a:rPr lang="x-none" sz="1400" b="1" noProof="0" dirty="0" smtClean="0">
                          <a:solidFill>
                            <a:srgbClr val="000000"/>
                          </a:solidFill>
                          <a:effectLst/>
                          <a:latin typeface="+mn-lt"/>
                          <a:ea typeface="Times New Roman"/>
                          <a:cs typeface="Times New Roman"/>
                        </a:rPr>
                        <a:t>Estándar</a:t>
                      </a:r>
                      <a:endParaRPr lang="x-none" sz="14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600" b="1" smtClean="0">
                          <a:effectLst/>
                          <a:latin typeface="Calibri"/>
                          <a:ea typeface="Times New Roman"/>
                          <a:cs typeface="Times New Roman"/>
                        </a:rPr>
                        <a:t>Un </a:t>
                      </a:r>
                      <a:r>
                        <a:rPr lang="x-none" sz="1600" b="1" i="1" smtClean="0">
                          <a:effectLst/>
                          <a:latin typeface="Calibri"/>
                          <a:ea typeface="Times New Roman"/>
                          <a:cs typeface="Times New Roman"/>
                        </a:rPr>
                        <a:t>ELL </a:t>
                      </a:r>
                      <a:r>
                        <a:rPr lang="x-none" sz="1600" b="1" smtClean="0">
                          <a:effectLst/>
                          <a:latin typeface="Calibri"/>
                          <a:ea typeface="Times New Roman"/>
                          <a:cs typeface="Times New Roman"/>
                        </a:rPr>
                        <a:t>puede…</a:t>
                      </a:r>
                      <a:endParaRPr lang="x-none" sz="16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600" b="1" noProof="0" dirty="0" smtClean="0">
                          <a:solidFill>
                            <a:srgbClr val="000000"/>
                          </a:solidFill>
                          <a:effectLst/>
                          <a:latin typeface="+mn-lt"/>
                          <a:ea typeface="Times New Roman"/>
                          <a:cs typeface="Times New Roman"/>
                        </a:rPr>
                        <a:t>Al final de un nivel de dominio del idioma inglés, un estudiante </a:t>
                      </a:r>
                      <a:r>
                        <a:rPr lang="x-none" sz="1600" b="1" i="1" noProof="0" dirty="0" smtClean="0">
                          <a:solidFill>
                            <a:srgbClr val="000000"/>
                          </a:solidFill>
                          <a:effectLst/>
                          <a:latin typeface="+mn-lt"/>
                          <a:ea typeface="Times New Roman"/>
                          <a:cs typeface="Times New Roman"/>
                        </a:rPr>
                        <a:t>ELL</a:t>
                      </a:r>
                      <a:r>
                        <a:rPr lang="x-none" sz="1600" b="1" baseline="0" noProof="0" dirty="0" smtClean="0">
                          <a:solidFill>
                            <a:srgbClr val="000000"/>
                          </a:solidFill>
                          <a:effectLst/>
                          <a:latin typeface="+mn-lt"/>
                          <a:ea typeface="Times New Roman"/>
                          <a:cs typeface="Times New Roman"/>
                        </a:rPr>
                        <a:t> en </a:t>
                      </a:r>
                      <a:r>
                        <a:rPr lang="en-US" sz="1600" b="1" baseline="0" noProof="0" dirty="0" smtClean="0">
                          <a:solidFill>
                            <a:srgbClr val="000000"/>
                          </a:solidFill>
                          <a:effectLst/>
                          <a:latin typeface="+mn-lt"/>
                          <a:ea typeface="Times New Roman"/>
                          <a:cs typeface="Times New Roman"/>
                        </a:rPr>
                        <a:t>4</a:t>
                      </a:r>
                      <a:r>
                        <a:rPr lang="en-US" sz="1600" b="1" baseline="30000" noProof="0" dirty="0" smtClean="0">
                          <a:solidFill>
                            <a:srgbClr val="000000"/>
                          </a:solidFill>
                          <a:effectLst/>
                          <a:latin typeface="+mn-lt"/>
                          <a:ea typeface="Times New Roman"/>
                          <a:cs typeface="Times New Roman"/>
                        </a:rPr>
                        <a:t>t</a:t>
                      </a:r>
                      <a:r>
                        <a:rPr lang="x-none" sz="1600" b="1" baseline="30000" noProof="0" dirty="0" smtClean="0">
                          <a:solidFill>
                            <a:srgbClr val="000000"/>
                          </a:solidFill>
                          <a:effectLst/>
                          <a:latin typeface="+mn-lt"/>
                          <a:ea typeface="Times New Roman"/>
                          <a:cs typeface="Times New Roman"/>
                        </a:rPr>
                        <a:t>o</a:t>
                      </a:r>
                      <a:r>
                        <a:rPr lang="x-none" sz="1600" b="1" baseline="0" noProof="0" dirty="0" smtClean="0">
                          <a:solidFill>
                            <a:srgbClr val="000000"/>
                          </a:solidFill>
                          <a:effectLst/>
                          <a:latin typeface="+mn-lt"/>
                          <a:ea typeface="Times New Roman"/>
                          <a:cs typeface="Times New Roman"/>
                        </a:rPr>
                        <a:t>-</a:t>
                      </a:r>
                      <a:r>
                        <a:rPr lang="en-US" sz="1600" b="1" baseline="0" noProof="0" dirty="0" smtClean="0">
                          <a:solidFill>
                            <a:srgbClr val="000000"/>
                          </a:solidFill>
                          <a:effectLst/>
                          <a:latin typeface="+mn-lt"/>
                          <a:ea typeface="Times New Roman"/>
                          <a:cs typeface="Times New Roman"/>
                        </a:rPr>
                        <a:t> 5</a:t>
                      </a:r>
                      <a:r>
                        <a:rPr lang="en-US" sz="1600" b="1" baseline="30000" noProof="0" dirty="0" smtClean="0">
                          <a:solidFill>
                            <a:srgbClr val="000000"/>
                          </a:solidFill>
                          <a:effectLst/>
                          <a:latin typeface="+mn-lt"/>
                          <a:ea typeface="Times New Roman"/>
                          <a:cs typeface="Times New Roman"/>
                        </a:rPr>
                        <a:t>to</a:t>
                      </a:r>
                      <a:r>
                        <a:rPr lang="x-none" sz="1600" b="1" baseline="30000" noProof="0" dirty="0" smtClean="0">
                          <a:solidFill>
                            <a:srgbClr val="000000"/>
                          </a:solidFill>
                          <a:effectLst/>
                          <a:latin typeface="+mn-lt"/>
                          <a:ea typeface="Times New Roman"/>
                          <a:cs typeface="Times New Roman"/>
                        </a:rPr>
                        <a:t>  </a:t>
                      </a:r>
                      <a:r>
                        <a:rPr lang="x-none" sz="1600" b="1" baseline="0" noProof="0" dirty="0" smtClean="0">
                          <a:solidFill>
                            <a:srgbClr val="000000"/>
                          </a:solidFill>
                          <a:effectLst/>
                          <a:latin typeface="+mn-lt"/>
                          <a:ea typeface="Times New Roman"/>
                          <a:cs typeface="Times New Roman"/>
                        </a:rPr>
                        <a:t>grado </a:t>
                      </a:r>
                      <a:r>
                        <a:rPr lang="x-none" sz="1600" b="1" noProof="0" dirty="0" smtClean="0">
                          <a:solidFill>
                            <a:srgbClr val="000000"/>
                          </a:solidFill>
                          <a:effectLst/>
                          <a:latin typeface="+mn-lt"/>
                          <a:ea typeface="Times New Roman"/>
                          <a:cs typeface="Times New Roman"/>
                        </a:rPr>
                        <a:t>puede . . . </a:t>
                      </a:r>
                      <a:endParaRPr lang="x-none" sz="16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2028">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x-none" sz="800" dirty="0" smtClean="0">
                          <a:solidFill>
                            <a:srgbClr val="000000"/>
                          </a:solidFill>
                          <a:effectLst/>
                          <a:latin typeface="+mn-lt"/>
                          <a:ea typeface="Times New Roman"/>
                          <a:cs typeface="Times New Roman"/>
                        </a:rPr>
                        <a:t> </a:t>
                      </a:r>
                      <a:r>
                        <a:rPr lang="x-none" sz="800" noProof="0" dirty="0" smtClean="0">
                          <a:solidFill>
                            <a:srgbClr val="000000"/>
                          </a:solidFill>
                          <a:effectLst/>
                          <a:latin typeface="+mn-lt"/>
                          <a:ea typeface="Times New Roman"/>
                          <a:cs typeface="Times New Roman"/>
                        </a:rPr>
                        <a:t>…</a:t>
                      </a:r>
                      <a:r>
                        <a:rPr lang="x-none" sz="800" b="0" i="0" u="none" strike="noStrike" noProof="0" dirty="0" smtClean="0">
                          <a:solidFill>
                            <a:srgbClr val="000000"/>
                          </a:solidFill>
                          <a:effectLst/>
                          <a:latin typeface="+mn-lt"/>
                        </a:rPr>
                        <a:t>expresar una opinión sobre  un tema conocido.</a:t>
                      </a:r>
                      <a:endParaRPr lang="x-none" sz="800" noProof="0" dirty="0" smtClean="0">
                        <a:effectLst/>
                        <a:latin typeface="+mn-lt"/>
                        <a:ea typeface="Calibri"/>
                        <a:cs typeface="Times New Roman"/>
                      </a:endParaRPr>
                    </a:p>
                    <a:p>
                      <a:pPr marL="0" marR="0">
                        <a:lnSpc>
                          <a:spcPct val="115000"/>
                        </a:lnSpc>
                        <a:spcBef>
                          <a:spcPts val="0"/>
                        </a:spcBef>
                        <a:spcAft>
                          <a:spcPts val="0"/>
                        </a:spcAft>
                      </a:pPr>
                      <a:endParaRPr lang="x-none"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x-none" sz="800" dirty="0" smtClean="0">
                          <a:solidFill>
                            <a:srgbClr val="000000"/>
                          </a:solidFill>
                          <a:effectLst/>
                          <a:latin typeface="+mn-lt"/>
                          <a:ea typeface="Times New Roman"/>
                          <a:cs typeface="Times New Roman"/>
                        </a:rPr>
                        <a:t>…desarrollar</a:t>
                      </a:r>
                      <a:r>
                        <a:rPr lang="x-none" sz="800" baseline="0" dirty="0" smtClean="0">
                          <a:solidFill>
                            <a:srgbClr val="000000"/>
                          </a:solidFill>
                          <a:effectLst/>
                          <a:latin typeface="+mn-lt"/>
                          <a:ea typeface="Times New Roman"/>
                          <a:cs typeface="Times New Roman"/>
                        </a:rPr>
                        <a:t> </a:t>
                      </a:r>
                      <a:r>
                        <a:rPr lang="x-none" sz="800" dirty="0" smtClean="0">
                          <a:solidFill>
                            <a:srgbClr val="000000"/>
                          </a:solidFill>
                          <a:effectLst/>
                          <a:latin typeface="+mn-lt"/>
                          <a:ea typeface="Times New Roman"/>
                          <a:cs typeface="Times New Roman"/>
                        </a:rPr>
                        <a:t>una declaración simple </a:t>
                      </a:r>
                      <a:r>
                        <a:rPr lang="x-none" sz="800" b="0" i="0" u="none" strike="noStrike" dirty="0" smtClean="0">
                          <a:solidFill>
                            <a:srgbClr val="000000"/>
                          </a:solidFill>
                          <a:effectLst/>
                          <a:latin typeface="+mn-lt"/>
                        </a:rPr>
                        <a:t>sobre un tema conocido, y dar una razón para apoyar la declaración.</a:t>
                      </a:r>
                      <a:endParaRPr lang="x-none"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x-none" sz="800" dirty="0" smtClean="0">
                          <a:solidFill>
                            <a:srgbClr val="000000"/>
                          </a:solidFill>
                          <a:effectLst/>
                          <a:latin typeface="+mn-lt"/>
                          <a:ea typeface="Times New Roman"/>
                          <a:cs typeface="Times New Roman"/>
                        </a:rPr>
                        <a:t>…desarrollar una declaración  sobre temas conocidos,</a:t>
                      </a:r>
                      <a:r>
                        <a:rPr lang="x-none" sz="800" baseline="0" dirty="0" smtClean="0">
                          <a:solidFill>
                            <a:srgbClr val="000000"/>
                          </a:solidFill>
                          <a:effectLst/>
                          <a:latin typeface="+mn-lt"/>
                          <a:ea typeface="Times New Roman"/>
                          <a:cs typeface="Times New Roman"/>
                        </a:rPr>
                        <a:t> introduciendo el tema y proporcionando algunas razones o hechos para apoyar la declaración</a:t>
                      </a:r>
                      <a:r>
                        <a:rPr lang="x-none" sz="800" b="0" i="0" u="none" strike="noStrike" baseline="0" dirty="0" smtClean="0">
                          <a:solidFill>
                            <a:srgbClr val="000000"/>
                          </a:solidFill>
                          <a:effectLst/>
                          <a:latin typeface="+mn-lt"/>
                        </a:rPr>
                        <a:t>.</a:t>
                      </a:r>
                      <a:endParaRPr lang="x-none"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800" dirty="0" smtClean="0">
                          <a:solidFill>
                            <a:srgbClr val="000000"/>
                          </a:solidFill>
                          <a:effectLst/>
                          <a:latin typeface="+mn-lt"/>
                          <a:ea typeface="Times New Roman"/>
                          <a:cs typeface="Times New Roman"/>
                        </a:rPr>
                        <a:t>…desarrollar una declaración  sobre una variedad de temas; introducir el tema, proporcionar varias razones o hechos para apoyar la declaración  y proporcionar una declaración de conclusión.</a:t>
                      </a:r>
                      <a:endParaRPr lang="x-none"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x-none" sz="800" dirty="0" smtClean="0">
                          <a:solidFill>
                            <a:srgbClr val="000000"/>
                          </a:solidFill>
                          <a:effectLst/>
                          <a:latin typeface="+mn-lt"/>
                          <a:ea typeface="Times New Roman"/>
                          <a:cs typeface="Times New Roman"/>
                        </a:rPr>
                        <a:t>…desarrollar una declaración  sobre una variedad de temas; introducir el tema, proporcionar  razones o hechos lógicamente</a:t>
                      </a:r>
                      <a:r>
                        <a:rPr lang="x-none" sz="800" baseline="0" dirty="0" smtClean="0">
                          <a:solidFill>
                            <a:srgbClr val="000000"/>
                          </a:solidFill>
                          <a:effectLst/>
                          <a:latin typeface="+mn-lt"/>
                          <a:ea typeface="Times New Roman"/>
                          <a:cs typeface="Times New Roman"/>
                        </a:rPr>
                        <a:t> ordenados </a:t>
                      </a:r>
                      <a:r>
                        <a:rPr lang="x-none" sz="800" dirty="0" smtClean="0">
                          <a:solidFill>
                            <a:srgbClr val="000000"/>
                          </a:solidFill>
                          <a:effectLst/>
                          <a:latin typeface="+mn-lt"/>
                          <a:ea typeface="Times New Roman"/>
                          <a:cs typeface="Times New Roman"/>
                        </a:rPr>
                        <a:t>para apoyar la declaración  y proporcionar una declaración de conclusión.</a:t>
                      </a:r>
                      <a:endParaRPr lang="x-none" sz="800" dirty="0" smtClean="0">
                        <a:effectLst/>
                        <a:latin typeface="+mn-lt"/>
                        <a:ea typeface="Calibri"/>
                        <a:cs typeface="Times New Roman"/>
                      </a:endParaRPr>
                    </a:p>
                    <a:p>
                      <a:pPr marL="0" marR="0">
                        <a:lnSpc>
                          <a:spcPct val="115000"/>
                        </a:lnSpc>
                        <a:spcBef>
                          <a:spcPts val="0"/>
                        </a:spcBef>
                        <a:spcAft>
                          <a:spcPts val="0"/>
                        </a:spcAft>
                      </a:pPr>
                      <a:endParaRPr lang="x-none"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4</a:t>
            </a:r>
            <a:r>
              <a:rPr lang="es-ES" sz="2095" b="1" i="1" baseline="30000" dirty="0"/>
              <a:t>t</a:t>
            </a:r>
            <a:r>
              <a:rPr lang="es-ES" sz="2095" b="1" i="1" baseline="30000" dirty="0" smtClean="0"/>
              <a:t>o</a:t>
            </a:r>
            <a:r>
              <a:rPr lang="es-ES" sz="2095" b="1" i="1" dirty="0" smtClean="0"/>
              <a:t> – 5</a:t>
            </a:r>
            <a:r>
              <a:rPr lang="es-ES" sz="2095" b="1" i="1" baseline="30000" dirty="0"/>
              <a:t>t</a:t>
            </a:r>
            <a:r>
              <a:rPr lang="es-ES" sz="2095" b="1" i="1" baseline="30000" dirty="0" smtClean="0"/>
              <a:t>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541460" y="9471877"/>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0" name="Slide Number Placeholder 6"/>
          <p:cNvSpPr>
            <a:spLocks noGrp="1"/>
          </p:cNvSpPr>
          <p:nvPr>
            <p:ph type="sldNum" sz="quarter" idx="12"/>
          </p:nvPr>
        </p:nvSpPr>
        <p:spPr>
          <a:xfrm>
            <a:off x="7162800" y="9522884"/>
            <a:ext cx="548640" cy="535516"/>
          </a:xfrm>
        </p:spPr>
        <p:txBody>
          <a:bodyPr/>
          <a:lstStyle/>
          <a:p>
            <a:r>
              <a:rPr lang="en-US" dirty="0" smtClean="0"/>
              <a:t>22</a:t>
            </a:r>
            <a:endParaRPr lang="en-US" dirty="0"/>
          </a:p>
        </p:txBody>
      </p:sp>
    </p:spTree>
    <p:extLst>
      <p:ext uri="{BB962C8B-B14F-4D97-AF65-F5344CB8AC3E}">
        <p14:creationId xmlns:p14="http://schemas.microsoft.com/office/powerpoint/2010/main" val="330738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67976242"/>
              </p:ext>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x-none" sz="1400" b="1" i="0" u="none" strike="noStrike" noProof="0" dirty="0" smtClean="0">
                          <a:solidFill>
                            <a:srgbClr val="000000"/>
                          </a:solidFill>
                          <a:latin typeface="Calibri"/>
                        </a:rPr>
                        <a:t>CFA</a:t>
                      </a:r>
                      <a:r>
                        <a:rPr lang="x-none" sz="1400" b="1" i="0" u="none" strike="noStrike" baseline="0" noProof="0" dirty="0" smtClean="0">
                          <a:solidFill>
                            <a:srgbClr val="000000"/>
                          </a:solidFill>
                          <a:latin typeface="Calibri"/>
                        </a:rPr>
                        <a:t> de Escrito narrativo</a:t>
                      </a:r>
                      <a:endParaRPr lang="x-none"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x-none" sz="1200" b="1" i="0" u="none" strike="noStrike" noProof="0" dirty="0" smtClean="0">
                          <a:solidFill>
                            <a:srgbClr val="000000"/>
                          </a:solidFill>
                          <a:latin typeface="Calibri"/>
                        </a:rPr>
                        <a:t>Puntaje</a:t>
                      </a:r>
                      <a:r>
                        <a:rPr lang="x-none" sz="1200" b="1" i="0" u="none" strike="noStrike" baseline="0" noProof="0" dirty="0" smtClean="0">
                          <a:solidFill>
                            <a:srgbClr val="000000"/>
                          </a:solidFill>
                          <a:latin typeface="Calibri"/>
                        </a:rPr>
                        <a:t> del estudiante y </a:t>
                      </a:r>
                      <a:r>
                        <a:rPr lang="x-none" sz="1200" b="1" i="0" u="none" strike="noStrike" baseline="0" noProof="0" smtClean="0">
                          <a:solidFill>
                            <a:srgbClr val="000000"/>
                          </a:solidFill>
                          <a:latin typeface="Calibri"/>
                        </a:rPr>
                        <a:t>la clase</a:t>
                      </a:r>
                      <a:r>
                        <a:rPr lang="x-none" sz="1200" b="1" i="0" u="none" strike="noStrike" noProof="0" smtClean="0">
                          <a:solidFill>
                            <a:srgbClr val="000000"/>
                          </a:solidFill>
                          <a:latin typeface="Calibri"/>
                        </a:rPr>
                        <a:t>:</a:t>
                      </a:r>
                      <a:endParaRPr lang="x-none"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Año escolar:</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x-none"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x-none" sz="900" b="1" i="0" u="none" strike="noStrike" noProof="0" dirty="0" smtClean="0">
                          <a:solidFill>
                            <a:srgbClr val="000000"/>
                          </a:solidFill>
                          <a:latin typeface="Calibri"/>
                        </a:rPr>
                        <a:t>Grado:</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Nombre del maestro:</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x-none" sz="900" b="1" i="0" u="none" strike="noStrike" noProof="0" dirty="0" smtClean="0">
                          <a:solidFill>
                            <a:srgbClr val="000000"/>
                          </a:solidFill>
                          <a:latin typeface="Calibri"/>
                        </a:rPr>
                        <a:t>Escuela:</a:t>
                      </a: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x-none"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x-none"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x-none" sz="900" b="1" i="0" u="none" strike="noStrike" noProof="0" dirty="0" smtClean="0">
                          <a:solidFill>
                            <a:srgbClr val="FFFFFF"/>
                          </a:solidFill>
                          <a:latin typeface="Calibri"/>
                        </a:rPr>
                        <a:t>Nombre del estudiante</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x-none" sz="900" b="1" i="0" u="none" strike="noStrike" noProof="0" dirty="0" smtClean="0">
                          <a:solidFill>
                            <a:srgbClr val="FFFFFF"/>
                          </a:solidFill>
                          <a:latin typeface="Calibri"/>
                        </a:rPr>
                        <a:t>Enfoque y organización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1" i="0" u="none" strike="noStrike" noProof="0" dirty="0" smtClean="0">
                          <a:solidFill>
                            <a:srgbClr val="FFFFFF"/>
                          </a:solidFill>
                          <a:latin typeface="Calibri"/>
                        </a:rPr>
                        <a:t>Elaboración</a:t>
                      </a:r>
                      <a:r>
                        <a:rPr lang="x-none" sz="900" b="1" i="0" u="none" strike="noStrike" baseline="0" noProof="0" dirty="0" smtClean="0">
                          <a:solidFill>
                            <a:srgbClr val="FFFFFF"/>
                          </a:solidFill>
                          <a:latin typeface="Calibri"/>
                        </a:rPr>
                        <a:t> y evidencia</a:t>
                      </a:r>
                      <a:r>
                        <a:rPr lang="x-none" sz="900" b="1" i="0" u="none" strike="noStrike" noProof="0" dirty="0" smtClean="0">
                          <a:solidFill>
                            <a:srgbClr val="FFFFFF"/>
                          </a:solidFill>
                          <a:latin typeface="Calibri"/>
                        </a:rPr>
                        <a:t>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1" i="0" u="none" strike="noStrike" noProof="0" dirty="0" smtClean="0">
                          <a:solidFill>
                            <a:srgbClr val="FFFFFF"/>
                          </a:solidFill>
                          <a:latin typeface="Calibri"/>
                        </a:rPr>
                        <a:t>Convenciones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x-none" sz="900" b="1" i="0" u="none" strike="noStrike" noProof="0" dirty="0" smtClean="0">
                          <a:solidFill>
                            <a:srgbClr val="FFFFFF"/>
                          </a:solidFill>
                          <a:latin typeface="Calibri"/>
                        </a:rPr>
                        <a:t>Total</a:t>
                      </a:r>
                      <a:r>
                        <a:rPr lang="x-none" sz="900" b="1" i="0" u="none" strike="noStrike" baseline="0" noProof="0" dirty="0" smtClean="0">
                          <a:solidFill>
                            <a:srgbClr val="FFFFFF"/>
                          </a:solidFill>
                          <a:latin typeface="Calibri"/>
                        </a:rPr>
                        <a:t> del </a:t>
                      </a:r>
                      <a:r>
                        <a:rPr lang="x-none" sz="800" b="1" i="0" u="none" strike="noStrike" baseline="0" noProof="0" dirty="0" smtClean="0">
                          <a:solidFill>
                            <a:srgbClr val="FFFFFF"/>
                          </a:solidFill>
                          <a:latin typeface="Calibri"/>
                        </a:rPr>
                        <a:t>estudiante</a:t>
                      </a:r>
                      <a:r>
                        <a:rPr lang="x-none" sz="900" b="1" i="0" u="none" strike="noStrike" noProof="0" dirty="0" smtClean="0">
                          <a:solidFill>
                            <a:srgbClr val="FFFFFF"/>
                          </a:solidFill>
                          <a:latin typeface="Calibri"/>
                        </a:rPr>
                        <a:t> </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x-none" sz="900" b="1" i="0" u="none" strike="noStrike" noProof="0" dirty="0" smtClean="0">
                          <a:solidFill>
                            <a:srgbClr val="FFFFFF"/>
                          </a:solidFill>
                          <a:latin typeface="Calibri"/>
                        </a:rPr>
                        <a:t>Puntaje  ELP</a:t>
                      </a:r>
                      <a:endParaRPr lang="x-none"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x-none" sz="900" b="0" i="0" u="none" strike="noStrike" noProof="0" dirty="0" smtClean="0">
                          <a:solidFill>
                            <a:srgbClr val="FFFFFF"/>
                          </a:solidFill>
                          <a:latin typeface="Calibri"/>
                        </a:rPr>
                        <a:t>Puntaje</a:t>
                      </a: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0" i="0" u="none" strike="noStrike" noProof="0" dirty="0" smtClean="0">
                          <a:solidFill>
                            <a:srgbClr val="FFFFFF"/>
                          </a:solidFill>
                          <a:latin typeface="+mn-lt"/>
                        </a:rPr>
                        <a:t>Puntaje</a:t>
                      </a:r>
                      <a:endParaRPr lang="x-none"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x-none" sz="900" b="0" i="0" u="none" strike="noStrike" noProof="0" dirty="0" smtClean="0">
                          <a:solidFill>
                            <a:srgbClr val="FFFFFF"/>
                          </a:solidFill>
                          <a:latin typeface="+mn-lt"/>
                        </a:rPr>
                        <a:t>Puntaje</a:t>
                      </a:r>
                      <a:endParaRPr lang="x-none"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x-none" sz="900" b="0" i="0" u="none" strike="noStrike" noProof="0" dirty="0" smtClean="0">
                          <a:solidFill>
                            <a:srgbClr val="000000"/>
                          </a:solidFill>
                          <a:latin typeface="Calibri"/>
                        </a:rPr>
                        <a:t> 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19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26</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27</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28</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29</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30</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31</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32</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33</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34</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x-none" sz="900" b="0" i="0" u="none" strike="noStrike" noProof="0" dirty="0" smtClean="0">
                          <a:solidFill>
                            <a:srgbClr val="000000"/>
                          </a:solidFill>
                          <a:latin typeface="Calibri"/>
                        </a:rPr>
                        <a:t> 35</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x-none"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x-none" sz="900" b="0" i="0" u="none" strike="noStrike" noProof="0" dirty="0" smtClean="0">
                          <a:solidFill>
                            <a:srgbClr val="000000"/>
                          </a:solidFill>
                          <a:latin typeface="Calibri"/>
                        </a:rPr>
                        <a:t> </a:t>
                      </a:r>
                      <a:endParaRPr lang="x-none"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Emergiendo</a:t>
            </a:r>
            <a:endParaRPr lang="x-none"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En desarrollo</a:t>
            </a:r>
            <a:endParaRPr lang="x-none"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Competente</a:t>
            </a:r>
            <a:endParaRPr lang="x-none"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x-none" sz="789" dirty="0" smtClean="0">
                <a:solidFill>
                  <a:prstClr val="black"/>
                </a:solidFill>
              </a:rPr>
              <a:t>= Ejemplar</a:t>
            </a:r>
            <a:endParaRPr lang="x-none"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Tree>
    <p:extLst>
      <p:ext uri="{BB962C8B-B14F-4D97-AF65-F5344CB8AC3E}">
        <p14:creationId xmlns:p14="http://schemas.microsoft.com/office/powerpoint/2010/main" val="2090803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5" name="Table 4"/>
          <p:cNvGraphicFramePr>
            <a:graphicFrameLocks noGrp="1"/>
          </p:cNvGraphicFramePr>
          <p:nvPr>
            <p:extLst/>
          </p:nvPr>
        </p:nvGraphicFramePr>
        <p:xfrm>
          <a:off x="304800" y="533400"/>
          <a:ext cx="7189470" cy="7740465"/>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4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rPr>
                        <a:t>Grado 4: CFA Trimestre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GT" sz="14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rPr>
                        <a:t>Clave para las Respuestas de selección múltiple</a:t>
                      </a:r>
                    </a:p>
                  </a:txBody>
                  <a:tcPr marL="97155" marR="97155" marT="47897" marB="47897" anchor="ctr">
                    <a:solidFill>
                      <a:schemeClr val="bg1"/>
                    </a:solidFill>
                  </a:tcPr>
                </a:tc>
                <a:tc hMerge="1">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2902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a:t>
                      </a:r>
                      <a:r>
                        <a:rPr lang="es-MX" sz="1200" b="1" i="0" u="none" baseline="0" dirty="0" smtClean="0">
                          <a:solidFill>
                            <a:schemeClr val="tx1"/>
                          </a:solidFill>
                          <a:effectLst>
                            <a:outerShdw blurRad="38100" dist="38100" dir="2700000" algn="tl">
                              <a:srgbClr val="000000">
                                <a:alpha val="43137"/>
                              </a:srgbClr>
                            </a:outerShdw>
                          </a:effectLst>
                          <a:latin typeface="+mn-lt"/>
                        </a:rPr>
                        <a:t> </a:t>
                      </a:r>
                      <a:r>
                        <a:rPr lang="es-MX" sz="1100" b="0" dirty="0" smtClean="0">
                          <a:latin typeface="+mn-lt"/>
                          <a:cs typeface="Helvetica" pitchFamily="34" charset="0"/>
                        </a:rPr>
                        <a:t> </a:t>
                      </a:r>
                      <a:r>
                        <a:rPr lang="es-MX" sz="1100" b="0" kern="1200" dirty="0" smtClean="0">
                          <a:solidFill>
                            <a:schemeClr val="dk1"/>
                          </a:solidFill>
                          <a:latin typeface="+mn-lt"/>
                          <a:ea typeface="+mn-ea"/>
                          <a:cs typeface="Helvetica" pitchFamily="34" charset="0"/>
                        </a:rPr>
                        <a:t>¿Qué pistas te ayudan a identificar el significado de la palabra </a:t>
                      </a:r>
                      <a:r>
                        <a:rPr lang="es-MX" sz="1100" b="0" u="sng" kern="1200" dirty="0" smtClean="0">
                          <a:solidFill>
                            <a:schemeClr val="dk1"/>
                          </a:solidFill>
                          <a:latin typeface="+mn-lt"/>
                          <a:ea typeface="+mn-ea"/>
                          <a:cs typeface="Helvetica" pitchFamily="34" charset="0"/>
                        </a:rPr>
                        <a:t>abrevadero</a:t>
                      </a:r>
                      <a:r>
                        <a:rPr lang="es-MX" sz="1100" b="0" kern="1200" dirty="0" smtClean="0">
                          <a:solidFill>
                            <a:schemeClr val="dk1"/>
                          </a:solidFill>
                          <a:latin typeface="+mn-lt"/>
                          <a:ea typeface="+mn-ea"/>
                          <a:cs typeface="Helvetica" pitchFamily="34" charset="0"/>
                        </a:rPr>
                        <a:t>?</a:t>
                      </a:r>
                      <a:r>
                        <a:rPr lang="es-MX" sz="1100" b="0" kern="1200" baseline="0" dirty="0" smtClean="0">
                          <a:solidFill>
                            <a:schemeClr val="dk1"/>
                          </a:solidFill>
                          <a:latin typeface="+mn-lt"/>
                          <a:ea typeface="+mn-ea"/>
                          <a:cs typeface="Helvetica" pitchFamily="34" charset="0"/>
                        </a:rPr>
                        <a:t> </a:t>
                      </a:r>
                      <a:r>
                        <a:rPr lang="es-MX" sz="1100" b="0" i="1" dirty="0" smtClean="0">
                          <a:effectLst/>
                          <a:latin typeface="+mn-lt"/>
                        </a:rPr>
                        <a:t>RL.4.4</a:t>
                      </a:r>
                      <a:endParaRPr lang="es-MX" sz="1100" b="0" i="1"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2</a:t>
                      </a:r>
                      <a:r>
                        <a:rPr lang="es-MX" sz="1200" b="0" i="0" u="none" baseline="0" dirty="0" smtClean="0">
                          <a:solidFill>
                            <a:schemeClr val="dk1"/>
                          </a:solidFill>
                          <a:effectLst/>
                          <a:latin typeface="+mn-lt"/>
                        </a:rPr>
                        <a:t>  </a:t>
                      </a:r>
                      <a:r>
                        <a:rPr lang="es-MX" sz="1100" b="0" kern="1200" dirty="0" smtClean="0">
                          <a:solidFill>
                            <a:schemeClr val="dk1"/>
                          </a:solidFill>
                          <a:latin typeface="+mn-lt"/>
                          <a:ea typeface="+mn-ea"/>
                          <a:cs typeface="Helvetica" pitchFamily="34" charset="0"/>
                        </a:rPr>
                        <a:t>¿Por qué ocurrió probablemente “</a:t>
                      </a:r>
                      <a:r>
                        <a:rPr lang="es-MX" sz="1100" b="0" u="sng" kern="1200" dirty="0" smtClean="0">
                          <a:solidFill>
                            <a:schemeClr val="dk1"/>
                          </a:solidFill>
                          <a:latin typeface="+mn-lt"/>
                          <a:ea typeface="+mn-ea"/>
                          <a:cs typeface="Helvetica" pitchFamily="34" charset="0"/>
                        </a:rPr>
                        <a:t>una gran caída en fragmentos</a:t>
                      </a:r>
                      <a:r>
                        <a:rPr lang="es-MX" sz="1100" b="0" u="none" kern="1200" dirty="0" smtClean="0">
                          <a:solidFill>
                            <a:schemeClr val="dk1"/>
                          </a:solidFill>
                          <a:latin typeface="+mn-lt"/>
                          <a:ea typeface="+mn-ea"/>
                          <a:cs typeface="Helvetica" pitchFamily="34" charset="0"/>
                        </a:rPr>
                        <a:t>”</a:t>
                      </a:r>
                      <a:r>
                        <a:rPr lang="es-MX" sz="1100" b="0" kern="1200" dirty="0" smtClean="0">
                          <a:solidFill>
                            <a:schemeClr val="dk1"/>
                          </a:solidFill>
                          <a:latin typeface="+mn-lt"/>
                          <a:ea typeface="+mn-ea"/>
                          <a:cs typeface="Helvetica" pitchFamily="34" charset="0"/>
                        </a:rPr>
                        <a:t>? </a:t>
                      </a:r>
                      <a:r>
                        <a:rPr lang="es-MX" sz="1100" b="0" i="1" dirty="0" smtClean="0">
                          <a:latin typeface="+mn-lt"/>
                        </a:rPr>
                        <a:t>RL.4.4</a:t>
                      </a:r>
                      <a:endParaRPr lang="es-MX" sz="1100" b="0" i="1"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r>
                        <a:rPr lang="es-MX" sz="1200" b="1" i="0" u="sng" dirty="0" smtClean="0">
                          <a:solidFill>
                            <a:schemeClr val="tx1"/>
                          </a:solidFill>
                          <a:effectLst>
                            <a:outerShdw blurRad="38100" dist="38100" dir="2700000" algn="tl">
                              <a:srgbClr val="000000">
                                <a:alpha val="43137"/>
                              </a:srgbClr>
                            </a:outerShdw>
                          </a:effectLst>
                          <a:latin typeface="+mn-lt"/>
                        </a:rPr>
                        <a:t>Pregunta  3</a:t>
                      </a:r>
                      <a:r>
                        <a:rPr lang="es-MX" sz="1200" b="0" i="0" u="none" baseline="0" dirty="0" smtClean="0">
                          <a:solidFill>
                            <a:schemeClr val="dk1"/>
                          </a:solidFill>
                          <a:effectLst/>
                          <a:latin typeface="+mn-lt"/>
                        </a:rPr>
                        <a:t> </a:t>
                      </a:r>
                      <a:r>
                        <a:rPr lang="es-MX" sz="1200" b="0" i="0" dirty="0" smtClean="0">
                          <a:latin typeface="+mn-lt"/>
                        </a:rPr>
                        <a:t> </a:t>
                      </a:r>
                      <a:r>
                        <a:rPr lang="es-MX" sz="1100" b="0" kern="1200" dirty="0" smtClean="0">
                          <a:solidFill>
                            <a:schemeClr val="dk1"/>
                          </a:solidFill>
                          <a:latin typeface="+mn-lt"/>
                          <a:ea typeface="+mn-ea"/>
                          <a:cs typeface="Helvetica" pitchFamily="34" charset="0"/>
                        </a:rPr>
                        <a:t>¿Cómo son iguales </a:t>
                      </a:r>
                      <a:r>
                        <a:rPr lang="es-MX" sz="1100" b="1" i="1" kern="1200" dirty="0" smtClean="0">
                          <a:solidFill>
                            <a:schemeClr val="dk1"/>
                          </a:solidFill>
                          <a:latin typeface="+mn-lt"/>
                          <a:ea typeface="+mn-ea"/>
                          <a:cs typeface="Helvetica" pitchFamily="34" charset="0"/>
                        </a:rPr>
                        <a:t>¡Terremoto! </a:t>
                      </a:r>
                      <a:r>
                        <a:rPr lang="es-MX" sz="1100" b="0" kern="1200" dirty="0" smtClean="0">
                          <a:solidFill>
                            <a:schemeClr val="dk1"/>
                          </a:solidFill>
                          <a:latin typeface="+mn-lt"/>
                          <a:ea typeface="+mn-ea"/>
                          <a:cs typeface="Helvetica" pitchFamily="34" charset="0"/>
                        </a:rPr>
                        <a:t>y el video </a:t>
                      </a:r>
                      <a:r>
                        <a:rPr lang="es-MX" sz="1100" b="1" i="1" kern="1200" dirty="0" smtClean="0">
                          <a:solidFill>
                            <a:schemeClr val="dk1"/>
                          </a:solidFill>
                          <a:latin typeface="+mn-lt"/>
                          <a:ea typeface="+mn-ea"/>
                          <a:cs typeface="Helvetica" pitchFamily="34" charset="0"/>
                        </a:rPr>
                        <a:t>El terremoto de San Francisco de 1906</a:t>
                      </a:r>
                      <a:r>
                        <a:rPr lang="es-MX" sz="1100" b="0" kern="1200" dirty="0" smtClean="0">
                          <a:solidFill>
                            <a:schemeClr val="dk1"/>
                          </a:solidFill>
                          <a:latin typeface="+mn-lt"/>
                          <a:ea typeface="+mn-ea"/>
                          <a:cs typeface="Helvetica" pitchFamily="34" charset="0"/>
                        </a:rPr>
                        <a:t>?</a:t>
                      </a:r>
                      <a:r>
                        <a:rPr lang="es-MX" sz="1100" b="0" kern="1200" baseline="0" dirty="0" smtClean="0">
                          <a:solidFill>
                            <a:schemeClr val="dk1"/>
                          </a:solidFill>
                          <a:latin typeface="+mn-lt"/>
                          <a:ea typeface="+mn-ea"/>
                          <a:cs typeface="Helvetica" pitchFamily="34" charset="0"/>
                        </a:rPr>
                        <a:t> </a:t>
                      </a:r>
                      <a:r>
                        <a:rPr lang="es-MX" sz="1100" b="0" i="1" baseline="0" dirty="0" smtClean="0">
                          <a:latin typeface="+mn-lt"/>
                        </a:rPr>
                        <a:t>RL.4.7</a:t>
                      </a:r>
                      <a:endParaRPr lang="es-MX" sz="1100" b="0" i="1"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4</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Helvetica" pitchFamily="34" charset="0"/>
                        </a:rPr>
                        <a:t>¿Cómo se diferencia </a:t>
                      </a:r>
                      <a:r>
                        <a:rPr lang="es-MX" sz="1100" b="0" i="1" kern="1200" dirty="0" smtClean="0">
                          <a:solidFill>
                            <a:schemeClr val="dk1"/>
                          </a:solidFill>
                          <a:latin typeface="+mn-lt"/>
                          <a:ea typeface="+mn-ea"/>
                          <a:cs typeface="Helvetica" pitchFamily="34" charset="0"/>
                        </a:rPr>
                        <a:t>¡</a:t>
                      </a:r>
                      <a:r>
                        <a:rPr lang="es-MX" sz="1100" b="1" i="1" kern="1200" dirty="0" smtClean="0">
                          <a:solidFill>
                            <a:schemeClr val="dk1"/>
                          </a:solidFill>
                          <a:latin typeface="+mn-lt"/>
                          <a:ea typeface="+mn-ea"/>
                          <a:cs typeface="Helvetica" pitchFamily="34" charset="0"/>
                        </a:rPr>
                        <a:t>Terremoto! </a:t>
                      </a:r>
                      <a:r>
                        <a:rPr lang="es-MX" sz="1100" b="0" i="0" kern="1200" dirty="0" smtClean="0">
                          <a:solidFill>
                            <a:schemeClr val="dk1"/>
                          </a:solidFill>
                          <a:latin typeface="+mn-lt"/>
                          <a:ea typeface="+mn-ea"/>
                          <a:cs typeface="Helvetica" pitchFamily="34" charset="0"/>
                        </a:rPr>
                        <a:t>del</a:t>
                      </a:r>
                      <a:r>
                        <a:rPr lang="es-MX" sz="1100" b="0" kern="1200" dirty="0" smtClean="0">
                          <a:solidFill>
                            <a:schemeClr val="dk1"/>
                          </a:solidFill>
                          <a:latin typeface="+mn-lt"/>
                          <a:ea typeface="+mn-ea"/>
                          <a:cs typeface="Helvetica" pitchFamily="34" charset="0"/>
                        </a:rPr>
                        <a:t> video </a:t>
                      </a:r>
                      <a:r>
                        <a:rPr lang="es-MX" sz="1100" b="1" i="1" kern="1200" dirty="0" smtClean="0">
                          <a:solidFill>
                            <a:schemeClr val="dk1"/>
                          </a:solidFill>
                          <a:latin typeface="+mn-lt"/>
                          <a:ea typeface="+mn-ea"/>
                          <a:cs typeface="Helvetica" pitchFamily="34" charset="0"/>
                        </a:rPr>
                        <a:t>El terremoto de San Francisco de 1906</a:t>
                      </a:r>
                      <a:r>
                        <a:rPr lang="es-MX" sz="1100" b="0" kern="1200" dirty="0" smtClean="0">
                          <a:solidFill>
                            <a:schemeClr val="dk1"/>
                          </a:solidFill>
                          <a:latin typeface="+mn-lt"/>
                          <a:ea typeface="+mn-ea"/>
                          <a:cs typeface="Helvetica" pitchFamily="34" charset="0"/>
                        </a:rPr>
                        <a:t>?</a:t>
                      </a:r>
                      <a:r>
                        <a:rPr lang="es-MX" sz="1100" b="0" kern="1200" baseline="0" dirty="0" smtClean="0">
                          <a:solidFill>
                            <a:schemeClr val="dk1"/>
                          </a:solidFill>
                          <a:latin typeface="+mn-lt"/>
                          <a:ea typeface="+mn-ea"/>
                          <a:cs typeface="Helvetica" pitchFamily="34" charset="0"/>
                        </a:rPr>
                        <a:t> </a:t>
                      </a:r>
                      <a:r>
                        <a:rPr lang="es-MX" sz="1100" b="0" i="1" baseline="0" dirty="0" smtClean="0">
                          <a:latin typeface="+mn-lt"/>
                        </a:rPr>
                        <a:t>RL.4.7</a:t>
                      </a:r>
                      <a:endParaRPr lang="es-MX" sz="1100" b="0" i="0" dirty="0" smtClean="0">
                        <a:solidFill>
                          <a:schemeClr val="tx1"/>
                        </a:solidFill>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r>
                        <a:rPr lang="es-MX" sz="1200" b="1" i="0" u="sng" dirty="0" smtClean="0">
                          <a:solidFill>
                            <a:schemeClr val="tx1"/>
                          </a:solidFill>
                          <a:effectLst>
                            <a:outerShdw blurRad="38100" dist="38100" dir="2700000" algn="tl">
                              <a:srgbClr val="000000">
                                <a:alpha val="43137"/>
                              </a:srgbClr>
                            </a:outerShdw>
                          </a:effectLst>
                          <a:latin typeface="+mn-lt"/>
                        </a:rPr>
                        <a:t>Pregunta  5</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Helvetica" pitchFamily="34" charset="0"/>
                        </a:rPr>
                        <a:t>¿Qué conclusión puedes sacar del texto y del video sobre la destrucción de la ciudad?</a:t>
                      </a:r>
                      <a:r>
                        <a:rPr lang="es-MX" sz="1100" b="0" i="0" u="none" baseline="0" dirty="0" smtClean="0">
                          <a:solidFill>
                            <a:schemeClr val="tx1"/>
                          </a:solidFill>
                          <a:effectLst/>
                          <a:latin typeface="+mn-lt"/>
                        </a:rPr>
                        <a:t> </a:t>
                      </a:r>
                      <a:r>
                        <a:rPr lang="es-MX" sz="1100" b="0" i="1" baseline="0" dirty="0" smtClean="0">
                          <a:effectLst/>
                          <a:latin typeface="+mn-lt"/>
                        </a:rPr>
                        <a:t>RL.4.9</a:t>
                      </a:r>
                      <a:endParaRPr lang="es-MX" sz="1100" b="0" i="1" dirty="0" smtClean="0">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6</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Helvetica" pitchFamily="34" charset="0"/>
                        </a:rPr>
                        <a:t>¿Cuál fue la consecuencia mayor del terremoto y el incendio en San Francisco?</a:t>
                      </a:r>
                      <a:r>
                        <a:rPr lang="es-MX" sz="1100" b="0" kern="1200" baseline="0" dirty="0" smtClean="0">
                          <a:solidFill>
                            <a:schemeClr val="dk1"/>
                          </a:solidFill>
                          <a:latin typeface="+mn-lt"/>
                          <a:ea typeface="+mn-ea"/>
                          <a:cs typeface="Helvetica" pitchFamily="34" charset="0"/>
                        </a:rPr>
                        <a:t> </a:t>
                      </a:r>
                      <a:r>
                        <a:rPr lang="es-MX" sz="1100" b="0" i="1" u="none" dirty="0" smtClean="0">
                          <a:solidFill>
                            <a:schemeClr val="tx1"/>
                          </a:solidFill>
                          <a:effectLst/>
                          <a:latin typeface="+mn-lt"/>
                        </a:rPr>
                        <a:t>RL.4.9</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a:t>
                      </a:r>
                      <a:r>
                        <a:rPr lang="es-MX" sz="1200" b="1" u="sng" dirty="0" smtClean="0">
                          <a:solidFill>
                            <a:schemeClr val="tx1"/>
                          </a:solidFill>
                          <a:effectLst>
                            <a:outerShdw blurRad="38100" dist="38100" dir="2700000" algn="tl">
                              <a:srgbClr val="000000">
                                <a:alpha val="43137"/>
                              </a:srgbClr>
                            </a:outerShdw>
                          </a:effectLst>
                          <a:latin typeface="+mn-lt"/>
                        </a:rPr>
                        <a:t> 7</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 de texto literario</a:t>
                      </a:r>
                      <a:endParaRPr lang="es-MX"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RL.4.7</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a:t>
                      </a:r>
                      <a:r>
                        <a:rPr lang="es-MX" sz="1200" b="1" u="sng" dirty="0" smtClean="0">
                          <a:solidFill>
                            <a:schemeClr val="tx1"/>
                          </a:solidFill>
                          <a:effectLst>
                            <a:outerShdw blurRad="38100" dist="38100" dir="2700000" algn="tl">
                              <a:srgbClr val="000000">
                                <a:alpha val="43137"/>
                              </a:srgbClr>
                            </a:outerShdw>
                          </a:effectLst>
                          <a:latin typeface="+mn-lt"/>
                        </a:rPr>
                        <a:t> 8</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 de texto literario</a:t>
                      </a:r>
                      <a:endParaRPr lang="es-MX"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RL.4.9</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9710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9</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mn-cs"/>
                        </a:rPr>
                        <a:t>¿Qué significa la frase "</a:t>
                      </a:r>
                      <a:r>
                        <a:rPr lang="es-MX" sz="1100" b="0" u="sng" kern="1200" dirty="0" smtClean="0">
                          <a:solidFill>
                            <a:schemeClr val="dk1"/>
                          </a:solidFill>
                          <a:latin typeface="+mn-lt"/>
                          <a:ea typeface="+mn-ea"/>
                          <a:cs typeface="+mn-cs"/>
                        </a:rPr>
                        <a:t>puesto de comercio</a:t>
                      </a:r>
                      <a:r>
                        <a:rPr lang="es-MX" sz="1100" b="0" kern="1200" dirty="0" smtClean="0">
                          <a:solidFill>
                            <a:schemeClr val="dk1"/>
                          </a:solidFill>
                          <a:latin typeface="+mn-lt"/>
                          <a:ea typeface="+mn-ea"/>
                          <a:cs typeface="+mn-cs"/>
                        </a:rPr>
                        <a:t>" en el texto, </a:t>
                      </a:r>
                      <a:r>
                        <a:rPr lang="es-MX" sz="1100" b="1" i="1" kern="1200" dirty="0" smtClean="0">
                          <a:solidFill>
                            <a:schemeClr val="dk1"/>
                          </a:solidFill>
                          <a:latin typeface="+mn-lt"/>
                          <a:ea typeface="+mn-ea"/>
                          <a:cs typeface="+mn-cs"/>
                        </a:rPr>
                        <a:t>El primer líder de Chicago</a:t>
                      </a:r>
                      <a:r>
                        <a:rPr lang="es-MX" sz="1100" b="0" kern="1200" dirty="0" smtClean="0">
                          <a:solidFill>
                            <a:schemeClr val="dk1"/>
                          </a:solidFill>
                          <a:latin typeface="+mn-lt"/>
                          <a:ea typeface="+mn-ea"/>
                          <a:cs typeface="+mn-cs"/>
                        </a:rPr>
                        <a:t>? </a:t>
                      </a:r>
                      <a:r>
                        <a:rPr lang="es-MX" sz="1100" b="0" i="1" u="none" dirty="0" smtClean="0">
                          <a:solidFill>
                            <a:schemeClr val="tx1"/>
                          </a:solidFill>
                          <a:effectLst/>
                          <a:latin typeface="+mn-lt"/>
                        </a:rPr>
                        <a:t>RI.4.4</a:t>
                      </a:r>
                      <a:endParaRPr lang="es-MX" sz="1100" b="0" i="1" kern="1200" dirty="0" smtClean="0">
                        <a:solidFill>
                          <a:srgbClr val="000000"/>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B</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403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10</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mn-cs"/>
                        </a:rPr>
                        <a:t>¿Qué declaración a continuación describe mejor a un </a:t>
                      </a:r>
                      <a:r>
                        <a:rPr lang="es-MX" sz="1100" b="0" u="sng" kern="1200" dirty="0" smtClean="0">
                          <a:solidFill>
                            <a:schemeClr val="dk1"/>
                          </a:solidFill>
                          <a:latin typeface="+mn-lt"/>
                          <a:ea typeface="+mn-ea"/>
                          <a:cs typeface="+mn-cs"/>
                        </a:rPr>
                        <a:t>planificador de la ciudad</a:t>
                      </a:r>
                      <a:r>
                        <a:rPr lang="es-MX" sz="1100" b="0" kern="1200" dirty="0" smtClean="0">
                          <a:solidFill>
                            <a:schemeClr val="dk1"/>
                          </a:solidFill>
                          <a:latin typeface="+mn-lt"/>
                          <a:ea typeface="+mn-ea"/>
                          <a:cs typeface="+mn-cs"/>
                        </a:rPr>
                        <a:t>?</a:t>
                      </a:r>
                      <a:r>
                        <a:rPr lang="es-MX" sz="1100" b="0" kern="1200" baseline="0" dirty="0" smtClean="0">
                          <a:solidFill>
                            <a:schemeClr val="dk1"/>
                          </a:solidFill>
                          <a:latin typeface="+mn-lt"/>
                          <a:ea typeface="+mn-ea"/>
                          <a:cs typeface="+mn-cs"/>
                        </a:rPr>
                        <a:t> </a:t>
                      </a:r>
                      <a:r>
                        <a:rPr lang="es-MX" sz="1100" b="0" i="1" baseline="0" dirty="0" smtClean="0">
                          <a:latin typeface="+mn-lt"/>
                        </a:rPr>
                        <a:t>RI.4.4</a:t>
                      </a:r>
                      <a:endParaRPr lang="es-MX" sz="1100" b="0" i="1" dirty="0" smtClean="0">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0">
                <a:tc>
                  <a:txBody>
                    <a:bodyPr/>
                    <a:lstStyle/>
                    <a:p>
                      <a:pPr marL="914400" indent="-914400">
                        <a:buFont typeface="+mj-lt"/>
                        <a:buNone/>
                      </a:pPr>
                      <a:r>
                        <a:rPr lang="es-MX" sz="1200" b="1" i="0" u="sng" dirty="0" smtClean="0">
                          <a:solidFill>
                            <a:schemeClr val="tx1"/>
                          </a:solidFill>
                          <a:effectLst>
                            <a:outerShdw blurRad="38100" dist="38100" dir="2700000" algn="tl">
                              <a:srgbClr val="000000">
                                <a:alpha val="43137"/>
                              </a:srgbClr>
                            </a:outerShdw>
                          </a:effectLst>
                          <a:latin typeface="+mn-lt"/>
                        </a:rPr>
                        <a:t>Pregunta  11</a:t>
                      </a:r>
                      <a:r>
                        <a:rPr lang="es-MX" sz="1200" b="0" i="0"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Helvetica" pitchFamily="34" charset="0"/>
                        </a:rPr>
                        <a:t>¿Cuál fue la razón principal para que los edificios se quemaran fácilmente en el gran incendio de Chicago?</a:t>
                      </a:r>
                      <a:r>
                        <a:rPr lang="es-MX" sz="1100" b="0" kern="1200" baseline="0" dirty="0" smtClean="0">
                          <a:solidFill>
                            <a:schemeClr val="dk1"/>
                          </a:solidFill>
                          <a:latin typeface="+mn-lt"/>
                          <a:ea typeface="+mn-ea"/>
                          <a:cs typeface="Helvetica" pitchFamily="34" charset="0"/>
                        </a:rPr>
                        <a:t> </a:t>
                      </a:r>
                      <a:r>
                        <a:rPr lang="es-MX" sz="1100" b="0" i="1" dirty="0" smtClean="0">
                          <a:effectLst/>
                          <a:latin typeface="+mn-lt"/>
                        </a:rPr>
                        <a:t>RI.4.8</a:t>
                      </a:r>
                      <a:endParaRPr lang="es-MX" sz="1100" b="0" i="1" dirty="0">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90726">
                <a:tc>
                  <a:txBody>
                    <a:bodyPr/>
                    <a:lstStyle/>
                    <a:p>
                      <a:pPr marL="914400" marR="0" indent="-91440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12</a:t>
                      </a:r>
                      <a:r>
                        <a:rPr lang="es-MX" sz="1200" b="0" i="0" u="none" dirty="0" smtClean="0">
                          <a:solidFill>
                            <a:schemeClr val="tx1"/>
                          </a:solidFill>
                          <a:effectLst>
                            <a:outerShdw blurRad="38100" dist="38100" dir="2700000" algn="tl">
                              <a:srgbClr val="000000">
                                <a:alpha val="43137"/>
                              </a:srgbClr>
                            </a:outerShdw>
                          </a:effectLst>
                          <a:latin typeface="+mn-lt"/>
                        </a:rPr>
                        <a:t> </a:t>
                      </a:r>
                      <a:r>
                        <a:rPr lang="es-MX" sz="1200" b="0" i="0" u="none" baseline="0"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Helvetica" pitchFamily="34" charset="0"/>
                        </a:rPr>
                        <a:t>¿Qué evidencia apoya mejor lo que un planificador de la ciudad </a:t>
                      </a:r>
                      <a:r>
                        <a:rPr lang="es-MX" sz="1100" b="0" u="sng" kern="1200" dirty="0" smtClean="0">
                          <a:solidFill>
                            <a:schemeClr val="dk1"/>
                          </a:solidFill>
                          <a:latin typeface="+mn-lt"/>
                          <a:ea typeface="+mn-ea"/>
                          <a:cs typeface="Helvetica" pitchFamily="34" charset="0"/>
                        </a:rPr>
                        <a:t>piensa</a:t>
                      </a:r>
                      <a:r>
                        <a:rPr lang="es-MX" sz="1100" b="0" kern="1200" dirty="0" smtClean="0">
                          <a:solidFill>
                            <a:schemeClr val="dk1"/>
                          </a:solidFill>
                          <a:latin typeface="+mn-lt"/>
                          <a:ea typeface="+mn-ea"/>
                          <a:cs typeface="Helvetica" pitchFamily="34" charset="0"/>
                        </a:rPr>
                        <a:t> que una ciudad necesita?</a:t>
                      </a:r>
                      <a:r>
                        <a:rPr lang="es-MX" sz="1100" b="0" kern="1200" baseline="0" dirty="0" smtClean="0">
                          <a:solidFill>
                            <a:schemeClr val="dk1"/>
                          </a:solidFill>
                          <a:latin typeface="+mn-lt"/>
                          <a:ea typeface="+mn-ea"/>
                          <a:cs typeface="+mn-cs"/>
                        </a:rPr>
                        <a:t> </a:t>
                      </a:r>
                      <a:r>
                        <a:rPr lang="es-MX" sz="1100" b="0" i="1" dirty="0" smtClean="0">
                          <a:effectLst/>
                          <a:latin typeface="+mn-lt"/>
                        </a:rPr>
                        <a:t>RI.4.8</a:t>
                      </a: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A</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79692">
                <a:tc>
                  <a:txBody>
                    <a:bodyPr/>
                    <a:lstStyle/>
                    <a:p>
                      <a:pPr marL="855663" marR="0" indent="-855663"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13</a:t>
                      </a:r>
                      <a:r>
                        <a:rPr lang="es-MX" sz="1200" b="0" i="0" u="none" baseline="0" dirty="0" smtClean="0">
                          <a:solidFill>
                            <a:schemeClr val="tx1"/>
                          </a:solidFill>
                          <a:effectLst/>
                          <a:latin typeface="+mn-lt"/>
                        </a:rPr>
                        <a:t>  </a:t>
                      </a:r>
                      <a:r>
                        <a:rPr lang="es-MX" sz="1100" b="0" kern="1200" dirty="0" smtClean="0">
                          <a:solidFill>
                            <a:schemeClr val="dk1"/>
                          </a:solidFill>
                          <a:latin typeface="+mn-lt"/>
                          <a:ea typeface="+mn-ea"/>
                          <a:cs typeface="+mn-cs"/>
                        </a:rPr>
                        <a:t>De acuerdo con </a:t>
                      </a:r>
                      <a:r>
                        <a:rPr lang="es-MX" sz="1100" b="1" i="1" kern="1200" dirty="0" smtClean="0">
                          <a:solidFill>
                            <a:schemeClr val="dk1"/>
                          </a:solidFill>
                          <a:latin typeface="+mn-lt"/>
                          <a:ea typeface="+mn-ea"/>
                          <a:cs typeface="+mn-cs"/>
                        </a:rPr>
                        <a:t>El legado de Chicago: El plan de </a:t>
                      </a:r>
                      <a:r>
                        <a:rPr lang="es-MX" sz="1100" b="1" i="1" kern="1200" dirty="0" err="1" smtClean="0">
                          <a:solidFill>
                            <a:schemeClr val="dk1"/>
                          </a:solidFill>
                          <a:latin typeface="+mn-lt"/>
                          <a:ea typeface="+mn-ea"/>
                          <a:cs typeface="+mn-cs"/>
                        </a:rPr>
                        <a:t>Burnham</a:t>
                      </a:r>
                      <a:r>
                        <a:rPr lang="es-MX" sz="1100" b="0" kern="1200" dirty="0" smtClean="0">
                          <a:solidFill>
                            <a:schemeClr val="dk1"/>
                          </a:solidFill>
                          <a:latin typeface="+mn-lt"/>
                          <a:ea typeface="+mn-ea"/>
                          <a:cs typeface="+mn-cs"/>
                        </a:rPr>
                        <a:t>, ¿por qué la vida en Chicago era difícil antes del gran incendio?</a:t>
                      </a:r>
                      <a:r>
                        <a:rPr lang="es-MX" sz="1100" b="0" kern="1200" baseline="0" dirty="0" smtClean="0">
                          <a:solidFill>
                            <a:schemeClr val="dk1"/>
                          </a:solidFill>
                          <a:latin typeface="+mn-lt"/>
                          <a:ea typeface="+mn-ea"/>
                          <a:cs typeface="+mn-cs"/>
                        </a:rPr>
                        <a:t> </a:t>
                      </a:r>
                      <a:r>
                        <a:rPr lang="es-MX" sz="1100" b="0" i="1" u="none" baseline="0" dirty="0" smtClean="0">
                          <a:solidFill>
                            <a:schemeClr val="tx1"/>
                          </a:solidFill>
                          <a:effectLst/>
                          <a:latin typeface="+mn-lt"/>
                        </a:rPr>
                        <a:t>RI.4.9</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A</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34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14</a:t>
                      </a:r>
                      <a:r>
                        <a:rPr lang="es-MX" sz="1200" b="1" i="0"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mn-cs"/>
                        </a:rPr>
                        <a:t>¿Qué tienen en común los legados de </a:t>
                      </a:r>
                      <a:r>
                        <a:rPr lang="es-MX" sz="1100" b="0" kern="1200" dirty="0" err="1" smtClean="0">
                          <a:solidFill>
                            <a:schemeClr val="dk1"/>
                          </a:solidFill>
                          <a:latin typeface="+mn-lt"/>
                          <a:ea typeface="+mn-ea"/>
                          <a:cs typeface="+mn-cs"/>
                        </a:rPr>
                        <a:t>Burnham</a:t>
                      </a:r>
                      <a:r>
                        <a:rPr lang="es-MX" sz="1100" b="0" kern="1200" dirty="0" smtClean="0">
                          <a:solidFill>
                            <a:schemeClr val="dk1"/>
                          </a:solidFill>
                          <a:latin typeface="+mn-lt"/>
                          <a:ea typeface="+mn-ea"/>
                          <a:cs typeface="+mn-cs"/>
                        </a:rPr>
                        <a:t> y </a:t>
                      </a:r>
                      <a:r>
                        <a:rPr lang="es-MX" sz="1100" b="0" kern="1200" dirty="0" err="1" smtClean="0">
                          <a:solidFill>
                            <a:schemeClr val="dk1"/>
                          </a:solidFill>
                          <a:latin typeface="+mn-lt"/>
                          <a:ea typeface="+mn-ea"/>
                          <a:cs typeface="+mn-cs"/>
                        </a:rPr>
                        <a:t>DuSable</a:t>
                      </a:r>
                      <a:r>
                        <a:rPr lang="es-MX" sz="1100" b="0" kern="1200" dirty="0" smtClean="0">
                          <a:solidFill>
                            <a:schemeClr val="dk1"/>
                          </a:solidFill>
                          <a:latin typeface="+mn-lt"/>
                          <a:ea typeface="+mn-ea"/>
                          <a:cs typeface="+mn-cs"/>
                        </a:rPr>
                        <a:t>?</a:t>
                      </a:r>
                      <a:r>
                        <a:rPr lang="es-MX" sz="1100" b="0" kern="1200" baseline="0" dirty="0" smtClean="0">
                          <a:solidFill>
                            <a:schemeClr val="dk1"/>
                          </a:solidFill>
                          <a:latin typeface="+mn-lt"/>
                          <a:ea typeface="+mn-ea"/>
                          <a:cs typeface="+mn-cs"/>
                        </a:rPr>
                        <a:t> </a:t>
                      </a:r>
                      <a:r>
                        <a:rPr lang="es-MX" sz="1100" b="0" i="1" u="none" strike="noStrike" baseline="0" dirty="0" smtClean="0">
                          <a:solidFill>
                            <a:schemeClr val="tx1"/>
                          </a:solidFill>
                          <a:effectLst/>
                          <a:latin typeface="+mn-lt"/>
                        </a:rPr>
                        <a:t>RI.4.9</a:t>
                      </a:r>
                      <a:endParaRPr lang="es-MX" sz="1100" b="0" i="1" u="none" strike="noStrik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B</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a:t>
                      </a:r>
                      <a:r>
                        <a:rPr lang="es-MX" sz="1200" b="1" u="sng" dirty="0" smtClean="0">
                          <a:solidFill>
                            <a:schemeClr val="tx1"/>
                          </a:solidFill>
                          <a:effectLst>
                            <a:outerShdw blurRad="38100" dist="38100" dir="2700000" algn="tl">
                              <a:srgbClr val="000000">
                                <a:alpha val="43137"/>
                              </a:srgbClr>
                            </a:outerShdw>
                          </a:effectLst>
                          <a:latin typeface="+mn-lt"/>
                        </a:rPr>
                        <a:t> 15</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none" dirty="0" smtClean="0">
                          <a:solidFill>
                            <a:schemeClr val="tx1"/>
                          </a:solidFill>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 de texto</a:t>
                      </a:r>
                      <a:r>
                        <a:rPr lang="es-MX" sz="1200" b="1" u="sng" baseline="0" dirty="0" smtClean="0">
                          <a:solidFill>
                            <a:schemeClr val="tx1"/>
                          </a:solidFill>
                          <a:effectLst>
                            <a:outerShdw blurRad="38100" dist="38100" dir="2700000" algn="tl">
                              <a:srgbClr val="000000">
                                <a:alpha val="43137"/>
                              </a:srgbClr>
                            </a:outerShdw>
                          </a:effectLst>
                          <a:latin typeface="+mn-lt"/>
                        </a:rPr>
                        <a:t> informativo</a:t>
                      </a:r>
                      <a:endParaRPr lang="es-MX"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RI.4.8</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a:t>
                      </a:r>
                      <a:r>
                        <a:rPr lang="es-MX" sz="1200" b="1" u="sng" dirty="0" smtClean="0">
                          <a:solidFill>
                            <a:schemeClr val="tx1"/>
                          </a:solidFill>
                          <a:effectLst>
                            <a:outerShdw blurRad="38100" dist="38100" dir="2700000" algn="tl">
                              <a:srgbClr val="000000">
                                <a:alpha val="43137"/>
                              </a:srgbClr>
                            </a:outerShdw>
                          </a:effectLst>
                          <a:latin typeface="+mn-lt"/>
                        </a:rPr>
                        <a:t> 16</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 de texto</a:t>
                      </a:r>
                      <a:r>
                        <a:rPr lang="es-MX" sz="1200" b="1" u="sng" baseline="0" dirty="0" smtClean="0">
                          <a:solidFill>
                            <a:schemeClr val="tx1"/>
                          </a:solidFill>
                          <a:effectLst>
                            <a:outerShdw blurRad="38100" dist="38100" dir="2700000" algn="tl">
                              <a:srgbClr val="000000">
                                <a:alpha val="43137"/>
                              </a:srgbClr>
                            </a:outerShdw>
                          </a:effectLst>
                          <a:latin typeface="+mn-lt"/>
                        </a:rPr>
                        <a:t> informativo</a:t>
                      </a:r>
                      <a:endParaRPr lang="es-MX"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RI.4.9</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Escribir y Revisar</a:t>
                      </a: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a:t>
                      </a:r>
                      <a:r>
                        <a:rPr lang="es-MX" sz="1200" b="1" u="sng" dirty="0" smtClean="0">
                          <a:solidFill>
                            <a:schemeClr val="tx1"/>
                          </a:solidFill>
                          <a:effectLst>
                            <a:outerShdw blurRad="38100" dist="38100" dir="2700000" algn="tl">
                              <a:srgbClr val="000000">
                                <a:alpha val="43137"/>
                              </a:srgbClr>
                            </a:outerShdw>
                          </a:effectLst>
                          <a:latin typeface="+mn-lt"/>
                        </a:rPr>
                        <a:t> 17</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Escrito breve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W.4.3c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0">
                <a:tc>
                  <a:txBody>
                    <a:bodyPr/>
                    <a:lstStyle/>
                    <a:p>
                      <a:pPr marL="854075" marR="0" indent="-85407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j-lt"/>
                        </a:rPr>
                        <a:t>Pregunta </a:t>
                      </a:r>
                      <a:r>
                        <a:rPr lang="es-MX" sz="1200" b="1" u="sng" baseline="0" dirty="0" smtClean="0">
                          <a:solidFill>
                            <a:schemeClr val="tx1"/>
                          </a:solidFill>
                          <a:effectLst>
                            <a:outerShdw blurRad="38100" dist="38100" dir="2700000" algn="tl">
                              <a:srgbClr val="000000">
                                <a:alpha val="43137"/>
                              </a:srgbClr>
                            </a:outerShdw>
                          </a:effectLst>
                          <a:latin typeface="+mj-lt"/>
                        </a:rPr>
                        <a:t> 18</a:t>
                      </a:r>
                      <a:r>
                        <a:rPr lang="es-MX" sz="1200" b="1" u="none" baseline="0" dirty="0" smtClean="0">
                          <a:solidFill>
                            <a:schemeClr val="tx1"/>
                          </a:solidFill>
                          <a:effectLst>
                            <a:outerShdw blurRad="38100" dist="38100" dir="2700000" algn="tl">
                              <a:srgbClr val="000000">
                                <a:alpha val="43137"/>
                              </a:srgbClr>
                            </a:outerShdw>
                          </a:effectLst>
                          <a:latin typeface="+mj-lt"/>
                        </a:rPr>
                        <a:t>  </a:t>
                      </a:r>
                      <a:r>
                        <a:rPr lang="es-ES_tradnl" sz="1100" b="1" dirty="0" smtClean="0">
                          <a:latin typeface="+mj-lt"/>
                          <a:ea typeface="Times New Roman"/>
                          <a:cs typeface="Helvetica" panose="020B0604020202020204" pitchFamily="34" charset="0"/>
                        </a:rPr>
                        <a:t>¿Qué línea de diálogo iría </a:t>
                      </a:r>
                      <a:r>
                        <a:rPr lang="es-ES_tradnl" sz="1100" b="1" u="sng" dirty="0" smtClean="0">
                          <a:effectLst/>
                          <a:latin typeface="+mj-lt"/>
                          <a:ea typeface="Times New Roman"/>
                          <a:cs typeface="Helvetica" panose="020B0604020202020204" pitchFamily="34" charset="0"/>
                        </a:rPr>
                        <a:t>mejor</a:t>
                      </a:r>
                      <a:r>
                        <a:rPr lang="es-ES_tradnl" sz="1100" b="1" dirty="0" smtClean="0">
                          <a:effectLst/>
                          <a:latin typeface="+mj-lt"/>
                          <a:ea typeface="Times New Roman"/>
                          <a:cs typeface="Helvetica" panose="020B0604020202020204" pitchFamily="34" charset="0"/>
                        </a:rPr>
                        <a:t> </a:t>
                      </a:r>
                      <a:r>
                        <a:rPr lang="es-ES_tradnl" sz="1100" b="1" dirty="0" smtClean="0">
                          <a:latin typeface="+mj-lt"/>
                          <a:ea typeface="Times New Roman"/>
                          <a:cs typeface="Helvetica" panose="020B0604020202020204" pitchFamily="34" charset="0"/>
                        </a:rPr>
                        <a:t>después de la última oración? </a:t>
                      </a:r>
                      <a:r>
                        <a:rPr lang="es-MX" sz="1100" b="0" i="1" dirty="0" smtClean="0">
                          <a:solidFill>
                            <a:schemeClr val="tx1"/>
                          </a:solidFill>
                          <a:latin typeface="+mj-lt"/>
                          <a:cs typeface="Helvetica" panose="020B0604020202020204" pitchFamily="34" charset="0"/>
                        </a:rPr>
                        <a:t>W.4.3b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854075" marR="0" lvl="0" indent="-854075"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a:t>
                      </a:r>
                      <a:r>
                        <a:rPr lang="es-MX" sz="1200" b="1" u="sng" dirty="0" smtClean="0">
                          <a:solidFill>
                            <a:schemeClr val="tx1"/>
                          </a:solidFill>
                          <a:effectLst>
                            <a:outerShdw blurRad="38100" dist="38100" dir="2700000" algn="tl">
                              <a:srgbClr val="000000">
                                <a:alpha val="43137"/>
                              </a:srgbClr>
                            </a:outerShdw>
                          </a:effectLst>
                          <a:latin typeface="+mn-lt"/>
                        </a:rPr>
                        <a:t> 19</a:t>
                      </a:r>
                      <a:r>
                        <a:rPr lang="es-MX" sz="1200" b="1"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mn-cs"/>
                        </a:rPr>
                        <a:t>El estudiante ha decidido que las dos palabras en negrilla son</a:t>
                      </a:r>
                      <a:r>
                        <a:rPr lang="es-MX" sz="1100" b="0" kern="1200" baseline="0" dirty="0" smtClean="0">
                          <a:solidFill>
                            <a:schemeClr val="dk1"/>
                          </a:solidFill>
                          <a:latin typeface="+mn-lt"/>
                          <a:ea typeface="+mn-ea"/>
                          <a:cs typeface="+mn-cs"/>
                        </a:rPr>
                        <a:t> muy</a:t>
                      </a:r>
                      <a:r>
                        <a:rPr lang="es-MX" sz="1100" b="0" kern="1200" dirty="0" smtClean="0">
                          <a:solidFill>
                            <a:schemeClr val="dk1"/>
                          </a:solidFill>
                          <a:latin typeface="+mn-lt"/>
                          <a:ea typeface="+mn-ea"/>
                          <a:cs typeface="+mn-cs"/>
                        </a:rPr>
                        <a:t> fáciles para su maestro. Elige las dos palabras que mejor sustituyen a las palabras en negrilla</a:t>
                      </a:r>
                      <a:r>
                        <a:rPr lang="es-MX" sz="1100" b="0" dirty="0" smtClean="0">
                          <a:solidFill>
                            <a:schemeClr val="tx1"/>
                          </a:solidFill>
                          <a:latin typeface="+mn-lt"/>
                        </a:rPr>
                        <a:t>. </a:t>
                      </a:r>
                      <a:r>
                        <a:rPr lang="es-MX" sz="1100" b="0" i="1" dirty="0" smtClean="0">
                          <a:solidFill>
                            <a:schemeClr val="tx1"/>
                          </a:solidFill>
                          <a:latin typeface="+mn-lt"/>
                        </a:rPr>
                        <a:t>L.4.3a</a:t>
                      </a:r>
                      <a:endParaRPr lang="es-MX" sz="1100" b="0" i="1" dirty="0" smtClean="0">
                        <a:solidFill>
                          <a:schemeClr val="tx1"/>
                        </a:solidFill>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B</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1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latin typeface="+mn-lt"/>
                        </a:rPr>
                        <a:t>Pregunta </a:t>
                      </a:r>
                      <a:r>
                        <a:rPr lang="es-MX" sz="1200" b="1" u="sng" dirty="0" smtClean="0">
                          <a:solidFill>
                            <a:schemeClr val="tx1"/>
                          </a:solidFill>
                          <a:effectLst>
                            <a:outerShdw blurRad="38100" dist="38100" dir="2700000" algn="tl">
                              <a:srgbClr val="000000">
                                <a:alpha val="43137"/>
                              </a:srgbClr>
                            </a:outerShdw>
                          </a:effectLst>
                          <a:latin typeface="+mn-lt"/>
                        </a:rPr>
                        <a:t> 20</a:t>
                      </a:r>
                      <a:r>
                        <a:rPr lang="es-MX" sz="1200" b="1" u="none" dirty="0" smtClean="0">
                          <a:solidFill>
                            <a:schemeClr val="tx1"/>
                          </a:solidFill>
                          <a:effectLst>
                            <a:outerShdw blurRad="38100" dist="38100" dir="2700000" algn="tl">
                              <a:srgbClr val="000000">
                                <a:alpha val="43137"/>
                              </a:srgbClr>
                            </a:outerShdw>
                          </a:effectLst>
                          <a:latin typeface="+mn-lt"/>
                        </a:rPr>
                        <a:t>  </a:t>
                      </a:r>
                      <a:r>
                        <a:rPr lang="es-MX" sz="1100" b="0" kern="1200" dirty="0" smtClean="0">
                          <a:solidFill>
                            <a:schemeClr val="dk1"/>
                          </a:solidFill>
                          <a:latin typeface="+mn-lt"/>
                          <a:ea typeface="+mn-ea"/>
                          <a:cs typeface="Helvetica" panose="020B0604020202020204" pitchFamily="34" charset="0"/>
                        </a:rPr>
                        <a:t>¿Qué oración muestra los adjetivos en el orden correcto?</a:t>
                      </a:r>
                      <a:r>
                        <a:rPr lang="es-MX" sz="1100" b="0" kern="1200" baseline="0" dirty="0" smtClean="0">
                          <a:solidFill>
                            <a:schemeClr val="dk1"/>
                          </a:solidFill>
                          <a:latin typeface="+mn-lt"/>
                          <a:ea typeface="+mn-ea"/>
                          <a:cs typeface="Helvetica" panose="020B0604020202020204" pitchFamily="34" charset="0"/>
                        </a:rPr>
                        <a:t> </a:t>
                      </a:r>
                      <a:r>
                        <a:rPr kumimoji="0" lang="es-MX" sz="1100" b="0" i="1"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L.4.1d</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i="1" dirty="0" smtClean="0">
                          <a:solidFill>
                            <a:schemeClr val="tx1"/>
                          </a:solidFill>
                          <a:latin typeface="+mn-lt"/>
                        </a:rPr>
                        <a:t>NOTA</a:t>
                      </a:r>
                      <a:r>
                        <a:rPr lang="es-MX" sz="1000" i="1" baseline="0" dirty="0" smtClean="0">
                          <a:solidFill>
                            <a:schemeClr val="tx1"/>
                          </a:solidFill>
                          <a:latin typeface="+mn-lt"/>
                        </a:rPr>
                        <a:t> de explicación</a:t>
                      </a:r>
                      <a:r>
                        <a:rPr lang="es-MX" sz="1000" i="1" dirty="0" smtClean="0">
                          <a:solidFill>
                            <a:schemeClr val="tx1"/>
                          </a:solidFill>
                          <a:latin typeface="+mn-lt"/>
                        </a:rPr>
                        <a:t>: El artículo "un" viene primero. El adjetivo explicativo  "hermoso" realza una cualidad</a:t>
                      </a:r>
                      <a:r>
                        <a:rPr lang="es-MX" sz="1000" i="1" baseline="0" dirty="0" smtClean="0">
                          <a:solidFill>
                            <a:schemeClr val="tx1"/>
                          </a:solidFill>
                          <a:latin typeface="+mn-lt"/>
                        </a:rPr>
                        <a:t> a mayor grado</a:t>
                      </a:r>
                      <a:r>
                        <a:rPr lang="es-MX" sz="1000" i="1" dirty="0" smtClean="0">
                          <a:solidFill>
                            <a:schemeClr val="tx1"/>
                          </a:solidFill>
                          <a:latin typeface="+mn-lt"/>
                        </a:rPr>
                        <a:t>. El sustantivo "caballo" debe ir después, seguido por el adjetivo especificativo "marrón" que da una distinción al sustantivo porque lo diferencia de los demás.  </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1077505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7223" y="733060"/>
            <a:ext cx="8146930" cy="8780510"/>
            <a:chOff x="-112256" y="56818"/>
            <a:chExt cx="7188468" cy="7982282"/>
          </a:xfrm>
        </p:grpSpPr>
        <p:grpSp>
          <p:nvGrpSpPr>
            <p:cNvPr id="12" name="Group 11"/>
            <p:cNvGrpSpPr/>
            <p:nvPr/>
          </p:nvGrpSpPr>
          <p:grpSpPr>
            <a:xfrm>
              <a:off x="-112256" y="56818"/>
              <a:ext cx="7188468" cy="7982282"/>
              <a:chOff x="-127134" y="171118"/>
              <a:chExt cx="7188468" cy="7982282"/>
            </a:xfrm>
          </p:grpSpPr>
          <p:sp>
            <p:nvSpPr>
              <p:cNvPr id="6" name="Rectangle 5"/>
              <p:cNvSpPr/>
              <p:nvPr/>
            </p:nvSpPr>
            <p:spPr>
              <a:xfrm>
                <a:off x="381000" y="228600"/>
                <a:ext cx="6172200" cy="7924800"/>
              </a:xfrm>
              <a:prstGeom prst="rect">
                <a:avLst/>
              </a:prstGeom>
              <a:gradFill>
                <a:gsLst>
                  <a:gs pos="0">
                    <a:srgbClr val="FF6D6D"/>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874639"/>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CL" sz="4800" b="1" dirty="0" smtClean="0">
                      <a:effectLst>
                        <a:outerShdw blurRad="38100" dist="38100" dir="2700000" algn="tl">
                          <a:srgbClr val="000000">
                            <a:alpha val="43137"/>
                          </a:srgbClr>
                        </a:outerShdw>
                      </a:effectLst>
                    </a:rPr>
                    <a:t>Trimestre tres</a:t>
                  </a:r>
                </a:p>
                <a:p>
                  <a:pPr algn="ctr"/>
                  <a:r>
                    <a:rPr lang="es-GT" sz="2300" b="1" dirty="0" smtClean="0">
                      <a:effectLst>
                        <a:outerShdw blurRad="38100" dist="38100" dir="2700000" algn="tl">
                          <a:srgbClr val="000000">
                            <a:alpha val="43137"/>
                          </a:srgbClr>
                        </a:outerShdw>
                      </a:effectLst>
                    </a:rPr>
                    <a:t>ELA </a:t>
                  </a:r>
                  <a:r>
                    <a:rPr lang="es-GT" sz="2300" b="1" dirty="0">
                      <a:effectLst>
                        <a:outerShdw blurRad="38100" dist="38100" dir="2700000" algn="tl">
                          <a:srgbClr val="000000">
                            <a:alpha val="43137"/>
                          </a:srgbClr>
                        </a:outerShdw>
                      </a:effectLst>
                    </a:rPr>
                    <a:t>- CFA </a:t>
                  </a:r>
                </a:p>
                <a:p>
                  <a:pPr algn="ctr"/>
                  <a:r>
                    <a:rPr lang="es-GT" sz="1600" b="1" i="1" dirty="0">
                      <a:effectLst>
                        <a:outerShdw blurRad="38100" dist="38100" dir="2700000" algn="tl">
                          <a:srgbClr val="000000">
                            <a:alpha val="43137"/>
                          </a:srgbClr>
                        </a:outerShdw>
                      </a:effectLst>
                    </a:rPr>
                    <a:t>Evaluación Formativa </a:t>
                  </a:r>
                  <a:r>
                    <a:rPr lang="es-GT" sz="1600" b="1" i="1" dirty="0" smtClean="0">
                      <a:effectLst>
                        <a:outerShdw blurRad="38100" dist="38100" dir="2700000" algn="tl">
                          <a:srgbClr val="000000">
                            <a:alpha val="43137"/>
                          </a:srgbClr>
                        </a:outerShdw>
                      </a:effectLst>
                    </a:rPr>
                    <a:t>Común</a:t>
                  </a:r>
                </a:p>
                <a:p>
                  <a:pPr algn="ctr"/>
                  <a:r>
                    <a:rPr lang="es-GT" sz="1600" b="1" i="1" dirty="0" smtClean="0">
                      <a:effectLst>
                        <a:outerShdw blurRad="38100" dist="38100" dir="2700000" algn="tl">
                          <a:srgbClr val="000000">
                            <a:alpha val="43137"/>
                          </a:srgbClr>
                        </a:outerShdw>
                      </a:effectLst>
                    </a:rPr>
                    <a:t> </a:t>
                  </a:r>
                  <a:endParaRPr lang="es-GT" sz="1600" b="1" i="1" dirty="0">
                    <a:effectLst>
                      <a:outerShdw blurRad="38100" dist="38100" dir="2700000" algn="tl">
                        <a:srgbClr val="000000">
                          <a:alpha val="43137"/>
                        </a:srgbClr>
                      </a:outerShdw>
                    </a:effectLst>
                  </a:endParaRPr>
                </a:p>
                <a:p>
                  <a:pPr algn="ctr"/>
                  <a:r>
                    <a:rPr lang="es-CL" sz="2500" b="1" dirty="0" smtClean="0">
                      <a:effectLst>
                        <a:outerShdw blurRad="38100" dist="38100" dir="2700000" algn="tl">
                          <a:srgbClr val="000000">
                            <a:alpha val="43137"/>
                          </a:srgbClr>
                        </a:outerShdw>
                      </a:effectLst>
                    </a:rPr>
                    <a:t>Copia del estudiante</a:t>
                  </a:r>
                  <a:endParaRPr lang="es-CL" sz="2500" b="1" dirty="0">
                    <a:effectLst>
                      <a:outerShdw blurRad="38100" dist="38100" dir="2700000" algn="tl">
                        <a:srgbClr val="000000">
                          <a:alpha val="43137"/>
                        </a:srgbClr>
                      </a:outerShdw>
                    </a:effectLst>
                  </a:endParaRPr>
                </a:p>
              </p:txBody>
            </p:sp>
          </p:grpSp>
          <p:sp>
            <p:nvSpPr>
              <p:cNvPr id="11" name="Rectangle 10"/>
              <p:cNvSpPr/>
              <p:nvPr/>
            </p:nvSpPr>
            <p:spPr>
              <a:xfrm>
                <a:off x="877411" y="6057900"/>
                <a:ext cx="5486400" cy="1961972"/>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b="1" dirty="0" smtClean="0">
                    <a:solidFill>
                      <a:schemeClr val="tx1"/>
                    </a:solidFill>
                  </a:rPr>
                  <a:t>Nombre del estudiante</a:t>
                </a:r>
              </a:p>
              <a:p>
                <a:pPr algn="ctr"/>
                <a:r>
                  <a:rPr lang="en-US" sz="3600" b="1" dirty="0" smtClean="0">
                    <a:solidFill>
                      <a:schemeClr val="tx1"/>
                    </a:solidFill>
                  </a:rPr>
                  <a:t>_______________________</a:t>
                </a:r>
                <a:endParaRPr lang="en-US" sz="3600" b="1" dirty="0">
                  <a:solidFill>
                    <a:schemeClr val="tx1"/>
                  </a:solidFill>
                </a:endParaRPr>
              </a:p>
            </p:txBody>
          </p:sp>
        </p:grpSp>
        <p:grpSp>
          <p:nvGrpSpPr>
            <p:cNvPr id="13" name="Group 12"/>
            <p:cNvGrpSpPr/>
            <p:nvPr/>
          </p:nvGrpSpPr>
          <p:grpSpPr>
            <a:xfrm>
              <a:off x="3489342" y="563494"/>
              <a:ext cx="2628116" cy="2097060"/>
              <a:chOff x="4701868" y="381000"/>
              <a:chExt cx="2628116" cy="2097060"/>
            </a:xfrm>
          </p:grpSpPr>
          <p:sp>
            <p:nvSpPr>
              <p:cNvPr id="14" name="Parallelogram 13"/>
              <p:cNvSpPr/>
              <p:nvPr/>
            </p:nvSpPr>
            <p:spPr>
              <a:xfrm rot="1584430" flipH="1">
                <a:off x="4701868" y="566618"/>
                <a:ext cx="2628116" cy="1911442"/>
              </a:xfrm>
              <a:prstGeom prst="parallelogram">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5" name="Parallelogram 14"/>
              <p:cNvSpPr/>
              <p:nvPr/>
            </p:nvSpPr>
            <p:spPr>
              <a:xfrm>
                <a:off x="5029200" y="694562"/>
                <a:ext cx="2050726" cy="16676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740177" y="381000"/>
                <a:ext cx="1056681" cy="92333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solidFill>
                      <a:srgbClr val="C00000"/>
                    </a:solidFill>
                    <a:effectLst>
                      <a:outerShdw blurRad="80000" dist="40000" dir="5040000" algn="tl">
                        <a:srgbClr val="000000">
                          <a:alpha val="30000"/>
                        </a:srgbClr>
                      </a:outerShdw>
                    </a:effectLst>
                  </a:rPr>
                  <a:t>4</a:t>
                </a:r>
                <a:r>
                  <a:rPr lang="en-US" sz="6000" b="1" baseline="30000" dirty="0" smtClean="0">
                    <a:ln w="11430"/>
                    <a:solidFill>
                      <a:srgbClr val="C00000"/>
                    </a:solidFill>
                    <a:effectLst>
                      <a:outerShdw blurRad="80000" dist="40000" dir="5040000" algn="tl">
                        <a:srgbClr val="000000">
                          <a:alpha val="30000"/>
                        </a:srgbClr>
                      </a:outerShdw>
                    </a:effectLst>
                  </a:rPr>
                  <a:t>to</a:t>
                </a:r>
                <a:r>
                  <a:rPr lang="en-US" sz="6000" b="1" dirty="0" smtClean="0">
                    <a:ln w="11430"/>
                    <a:solidFill>
                      <a:srgbClr val="C00000"/>
                    </a:solidFill>
                    <a:effectLst>
                      <a:outerShdw blurRad="80000" dist="40000" dir="5040000" algn="tl">
                        <a:srgbClr val="000000">
                          <a:alpha val="30000"/>
                        </a:srgbClr>
                      </a:outerShdw>
                    </a:effectLst>
                  </a:rPr>
                  <a:t> </a:t>
                </a:r>
                <a:endParaRPr lang="en-US" sz="6000" b="1" dirty="0">
                  <a:ln w="11430"/>
                  <a:solidFill>
                    <a:srgbClr val="C00000"/>
                  </a:solidFill>
                  <a:effectLst>
                    <a:outerShdw blurRad="80000" dist="40000" dir="5040000" algn="tl">
                      <a:srgbClr val="000000">
                        <a:alpha val="30000"/>
                      </a:srgbClr>
                    </a:outerShdw>
                  </a:effectLst>
                </a:endParaRPr>
              </a:p>
            </p:txBody>
          </p:sp>
          <p:pic>
            <p:nvPicPr>
              <p:cNvPr id="1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898326" cy="1785856"/>
              </a:xfrm>
              <a:prstGeom prst="rect">
                <a:avLst/>
              </a:prstGeom>
              <a:noFill/>
              <a:effectLst>
                <a:softEdge rad="317500"/>
              </a:effectLst>
            </p:spPr>
          </p:pic>
        </p:grpSp>
      </p:grpSp>
    </p:spTree>
    <p:extLst>
      <p:ext uri="{BB962C8B-B14F-4D97-AF65-F5344CB8AC3E}">
        <p14:creationId xmlns:p14="http://schemas.microsoft.com/office/powerpoint/2010/main" val="3462351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5" name="TextBox 4"/>
          <p:cNvSpPr txBox="1"/>
          <p:nvPr/>
        </p:nvSpPr>
        <p:spPr>
          <a:xfrm>
            <a:off x="380999" y="228600"/>
            <a:ext cx="7229475" cy="6837616"/>
          </a:xfrm>
          <a:prstGeom prst="rect">
            <a:avLst/>
          </a:prstGeom>
          <a:noFill/>
        </p:spPr>
        <p:txBody>
          <a:bodyPr wrap="square" lIns="96367" tIns="48184" rIns="96367" bIns="48184" rtlCol="0">
            <a:spAutoFit/>
          </a:bodyPr>
          <a:lstStyle/>
          <a:p>
            <a:r>
              <a:rPr lang="es-ES_tradnl" sz="1200" b="1" dirty="0" smtClean="0">
                <a:latin typeface="+mj-lt"/>
              </a:rPr>
              <a:t>Lee las instrucciones.</a:t>
            </a:r>
            <a:endParaRPr lang="es-ES_tradnl" sz="1200" dirty="0" smtClean="0">
              <a:latin typeface="+mj-lt"/>
            </a:endParaRPr>
          </a:p>
          <a:p>
            <a:endParaRPr lang="es-ES_tradnl" sz="1200" u="sng" dirty="0" smtClean="0">
              <a:latin typeface="+mj-lt"/>
            </a:endParaRPr>
          </a:p>
          <a:p>
            <a:r>
              <a:rPr lang="es-ES_tradnl" sz="1200" b="1" u="sng" dirty="0" smtClean="0">
                <a:latin typeface="+mj-lt"/>
              </a:rPr>
              <a:t>Parte 1</a:t>
            </a:r>
          </a:p>
          <a:p>
            <a:r>
              <a:rPr lang="es-ES_tradnl" sz="1200" dirty="0" smtClean="0">
                <a:latin typeface="+mj-lt"/>
              </a:rPr>
              <a:t>Leerás varios textos literarios e informativos acerca de cómo se planifican y construyen las ciudades.</a:t>
            </a:r>
            <a:endParaRPr lang="es-ES_tradnl" sz="1200" dirty="0" smtClean="0">
              <a:solidFill>
                <a:srgbClr val="FF0000"/>
              </a:solidFill>
              <a:latin typeface="+mj-lt"/>
            </a:endParaRPr>
          </a:p>
          <a:p>
            <a:r>
              <a:rPr lang="es-ES_tradnl" sz="1200" dirty="0" smtClean="0">
                <a:latin typeface="+mj-lt"/>
              </a:rPr>
              <a:t>Mientras lees, toma notas sobre estas fuentes de información.</a:t>
            </a:r>
          </a:p>
          <a:p>
            <a:r>
              <a:rPr lang="es-ES_tradnl" sz="1200" dirty="0" smtClean="0">
                <a:latin typeface="+mj-lt"/>
              </a:rPr>
              <a:t>Luego, responderás varias preguntas de investigación acerca de estas fuentes. </a:t>
            </a:r>
          </a:p>
          <a:p>
            <a:endParaRPr lang="es-ES_tradnl" sz="1200" dirty="0" smtClean="0">
              <a:latin typeface="+mj-lt"/>
            </a:endParaRPr>
          </a:p>
          <a:p>
            <a:pPr marL="359702" indent="-359702">
              <a:defRPr/>
            </a:pPr>
            <a:r>
              <a:rPr lang="es-ES_tradnl" sz="1200" dirty="0" smtClean="0">
                <a:latin typeface="+mj-lt"/>
              </a:rPr>
              <a:t>Esto te ayudará a planificar tu artículo narrativo. Vas a escribir un artículo narrativo.</a:t>
            </a:r>
          </a:p>
          <a:p>
            <a:pPr marL="359702" indent="-359702">
              <a:defRPr/>
            </a:pPr>
            <a:r>
              <a:rPr lang="es-ES_tradnl" sz="1200" dirty="0" smtClean="0">
                <a:solidFill>
                  <a:srgbClr val="FF0000"/>
                </a:solidFill>
                <a:latin typeface="+mj-lt"/>
              </a:rPr>
              <a:t>	</a:t>
            </a:r>
            <a:endParaRPr lang="es-ES_tradnl" sz="1200" b="1" dirty="0" smtClean="0">
              <a:latin typeface="+mj-lt"/>
            </a:endParaRPr>
          </a:p>
          <a:p>
            <a:r>
              <a:rPr lang="es-ES_tradnl" sz="1200" b="1" dirty="0" smtClean="0">
                <a:latin typeface="+mj-lt"/>
              </a:rPr>
              <a:t>Pasos a seguir:</a:t>
            </a:r>
          </a:p>
          <a:p>
            <a:r>
              <a:rPr lang="es-ES_tradnl" sz="1200" dirty="0" smtClean="0">
                <a:latin typeface="+mj-lt"/>
              </a:rPr>
              <a:t>Con el fin de ayudarte planificar y a escribir tu artículo, vas a hacer lo siguiente:</a:t>
            </a:r>
          </a:p>
          <a:p>
            <a:pPr marL="228600" indent="-228600">
              <a:buFont typeface="+mj-lt"/>
              <a:buAutoNum type="arabicPeriod"/>
            </a:pPr>
            <a:r>
              <a:rPr lang="es-ES_tradnl" sz="1200" dirty="0" smtClean="0">
                <a:latin typeface="+mj-lt"/>
              </a:rPr>
              <a:t>Leer los textos literarios e informativos</a:t>
            </a:r>
            <a:endParaRPr lang="es-ES_tradnl" sz="1200" dirty="0" smtClean="0">
              <a:solidFill>
                <a:srgbClr val="FF0000"/>
              </a:solidFill>
              <a:latin typeface="+mj-lt"/>
            </a:endParaRPr>
          </a:p>
          <a:p>
            <a:pPr marL="230188" indent="-230188">
              <a:buFont typeface="+mj-lt"/>
              <a:buAutoNum type="arabicPeriod"/>
            </a:pPr>
            <a:r>
              <a:rPr lang="es-ES_tradnl" sz="1200" dirty="0" smtClean="0">
                <a:latin typeface="+mj-lt"/>
              </a:rPr>
              <a:t>Responder varias preguntas acerca de las fuentes de información</a:t>
            </a:r>
          </a:p>
          <a:p>
            <a:pPr marL="228600" indent="-228600">
              <a:buFont typeface="+mj-lt"/>
              <a:buAutoNum type="arabicPeriod"/>
            </a:pPr>
            <a:r>
              <a:rPr lang="es-ES_tradnl" sz="1200" dirty="0" smtClean="0">
                <a:latin typeface="+mj-lt"/>
              </a:rPr>
              <a:t>Planificar tu escrito</a:t>
            </a:r>
          </a:p>
          <a:p>
            <a:endParaRPr lang="es-ES_tradnl" sz="1200" b="1" dirty="0" smtClean="0">
              <a:latin typeface="+mj-lt"/>
            </a:endParaRPr>
          </a:p>
          <a:p>
            <a:r>
              <a:rPr lang="es-ES_tradnl" sz="1200" b="1" dirty="0" smtClean="0">
                <a:latin typeface="+mj-lt"/>
              </a:rPr>
              <a:t>Instrucciones para empezar:</a:t>
            </a:r>
          </a:p>
          <a:p>
            <a:r>
              <a:rPr lang="es-ES_tradnl" sz="1200" dirty="0" smtClean="0">
                <a:latin typeface="+mj-lt"/>
              </a:rPr>
              <a:t>Ahora leerás varios tipos de textos. Toma notas porque es posible que quieras consultar tus notas mientras planificas tu escrito narrativo. Puedes consultar cualquiera de las fuentes de información cuantas veces quieras. </a:t>
            </a:r>
          </a:p>
          <a:p>
            <a:endParaRPr lang="es-ES_tradnl" sz="1200" b="1" dirty="0" smtClean="0">
              <a:latin typeface="+mj-lt"/>
            </a:endParaRPr>
          </a:p>
          <a:p>
            <a:r>
              <a:rPr lang="es-ES_tradnl" sz="1200" b="1" dirty="0" smtClean="0">
                <a:latin typeface="+mj-lt"/>
              </a:rPr>
              <a:t>Preguntas:</a:t>
            </a:r>
          </a:p>
          <a:p>
            <a:r>
              <a:rPr lang="es-ES_tradnl" sz="1200" dirty="0" smtClean="0">
                <a:latin typeface="+mj-lt"/>
              </a:rPr>
              <a:t>Responde las preguntas. Tus respuestas a estas preguntas serán calificadas. Además, van a ayudarte a pensar sobre las fuentes de información que has leído, lo que también te ayudará a planificar tu escrito narrativo. </a:t>
            </a:r>
          </a:p>
          <a:p>
            <a:endParaRPr lang="es-ES_tradnl" sz="1200" dirty="0" smtClean="0">
              <a:latin typeface="+mj-lt"/>
            </a:endParaRPr>
          </a:p>
          <a:p>
            <a:r>
              <a:rPr lang="es-ES_tradnl" sz="1200" b="1" u="sng" dirty="0" smtClean="0">
                <a:latin typeface="+mj-lt"/>
              </a:rPr>
              <a:t>Parte 2</a:t>
            </a:r>
            <a:r>
              <a:rPr lang="es-ES_tradnl" sz="1200" b="1" dirty="0" smtClean="0">
                <a:latin typeface="+mj-lt"/>
              </a:rPr>
              <a:t> </a:t>
            </a:r>
          </a:p>
          <a:p>
            <a:pPr>
              <a:lnSpc>
                <a:spcPct val="115000"/>
              </a:lnSpc>
            </a:pPr>
            <a:r>
              <a:rPr lang="es-ES_tradnl" sz="1200" b="1" u="sng" dirty="0" smtClean="0">
                <a:latin typeface="+mj-lt"/>
              </a:rPr>
              <a:t>Tu tarea</a:t>
            </a:r>
            <a:r>
              <a:rPr lang="es-ES_tradnl" sz="1200" b="1" dirty="0" smtClean="0">
                <a:latin typeface="+mj-lt"/>
              </a:rPr>
              <a:t>: </a:t>
            </a:r>
            <a:r>
              <a:rPr lang="es-ES_tradnl" sz="1200" dirty="0" smtClean="0">
                <a:latin typeface="+mj-lt"/>
                <a:cs typeface="Times New Roman"/>
              </a:rPr>
              <a:t>Vas a escribir tu propio relato narrativo acerca de un personaje que vivió después de </a:t>
            </a:r>
            <a:r>
              <a:rPr lang="es-ES_tradnl" sz="1200" dirty="0" smtClean="0">
                <a:latin typeface="+mj-lt"/>
                <a:ea typeface="Calibri"/>
                <a:cs typeface="Times New Roman"/>
              </a:rPr>
              <a:t>1850. Tu personaje quiere ayudar a planificar y construir una mejor ciudad. </a:t>
            </a:r>
            <a:r>
              <a:rPr lang="es-ES_tradnl" sz="1200" u="sng" dirty="0" smtClean="0">
                <a:latin typeface="+mj-lt"/>
                <a:ea typeface="Calibri"/>
                <a:cs typeface="Times New Roman"/>
              </a:rPr>
              <a:t>Describe</a:t>
            </a:r>
            <a:r>
              <a:rPr lang="es-ES_tradnl" sz="1200" dirty="0" smtClean="0">
                <a:latin typeface="+mj-lt"/>
                <a:ea typeface="Calibri"/>
                <a:cs typeface="Times New Roman"/>
              </a:rPr>
              <a:t> la ciudad que tu personaje va a planificar y construir y </a:t>
            </a:r>
            <a:r>
              <a:rPr lang="es-ES_tradnl" sz="1200" u="sng" dirty="0" smtClean="0">
                <a:latin typeface="+mj-lt"/>
                <a:ea typeface="Calibri"/>
                <a:cs typeface="Times New Roman"/>
              </a:rPr>
              <a:t>cómo</a:t>
            </a:r>
            <a:r>
              <a:rPr lang="es-ES_tradnl" sz="1200" dirty="0" smtClean="0">
                <a:latin typeface="+mj-lt"/>
                <a:ea typeface="Calibri"/>
                <a:cs typeface="Times New Roman"/>
              </a:rPr>
              <a:t> él o ella lo hará. Utiliza detalles de los textos que has leído para  ayudarte a escribir tu artículo (asegúrate de usar tus propias palabras).</a:t>
            </a:r>
          </a:p>
          <a:p>
            <a:pPr>
              <a:lnSpc>
                <a:spcPct val="115000"/>
              </a:lnSpc>
            </a:pPr>
            <a:endParaRPr lang="es-ES_tradnl" sz="1200" dirty="0" smtClean="0">
              <a:latin typeface="+mj-lt"/>
              <a:ea typeface="Calibri"/>
              <a:cs typeface="Times New Roman"/>
            </a:endParaRPr>
          </a:p>
          <a:p>
            <a:pPr>
              <a:lnSpc>
                <a:spcPct val="115000"/>
              </a:lnSpc>
            </a:pPr>
            <a:r>
              <a:rPr lang="es-ES_tradnl" sz="1200" dirty="0" smtClean="0">
                <a:latin typeface="+mj-lt"/>
                <a:ea typeface="Calibri"/>
                <a:cs typeface="Times New Roman"/>
              </a:rPr>
              <a:t> Vas a:</a:t>
            </a:r>
          </a:p>
          <a:p>
            <a:pPr marL="342900" marR="0" lvl="0" indent="-342900">
              <a:lnSpc>
                <a:spcPct val="115000"/>
              </a:lnSpc>
              <a:spcBef>
                <a:spcPts val="0"/>
              </a:spcBef>
              <a:spcAft>
                <a:spcPts val="0"/>
              </a:spcAft>
              <a:buFont typeface="+mj-lt"/>
              <a:buAutoNum type="arabicPeriod"/>
            </a:pPr>
            <a:r>
              <a:rPr lang="es-ES_tradnl" sz="1200" u="sng" dirty="0" smtClean="0">
                <a:latin typeface="+mj-lt"/>
                <a:ea typeface="Calibri"/>
                <a:cs typeface="Times New Roman"/>
              </a:rPr>
              <a:t>Planificar</a:t>
            </a:r>
            <a:r>
              <a:rPr lang="es-ES_tradnl" sz="1200" dirty="0" smtClean="0">
                <a:latin typeface="+mj-lt"/>
                <a:ea typeface="Calibri"/>
                <a:cs typeface="Times New Roman"/>
              </a:rPr>
              <a:t>  tu escrito narrativo. Asegúrate de incluir un principio, medio (desarrollo) y final. Puedes usar tus notas y tus respuestas. </a:t>
            </a:r>
          </a:p>
          <a:p>
            <a:pPr marL="342900" marR="0" lvl="0" indent="-342900">
              <a:lnSpc>
                <a:spcPct val="115000"/>
              </a:lnSpc>
              <a:spcBef>
                <a:spcPts val="0"/>
              </a:spcBef>
              <a:spcAft>
                <a:spcPts val="0"/>
              </a:spcAft>
              <a:buFont typeface="+mj-lt"/>
              <a:buAutoNum type="arabicPeriod"/>
            </a:pPr>
            <a:r>
              <a:rPr lang="es-ES_tradnl" sz="1200" u="sng" dirty="0" smtClean="0">
                <a:latin typeface="+mj-lt"/>
                <a:ea typeface="Calibri"/>
                <a:cs typeface="Times New Roman"/>
              </a:rPr>
              <a:t>Escribe</a:t>
            </a:r>
            <a:r>
              <a:rPr lang="es-ES_tradnl" sz="1200" dirty="0" smtClean="0">
                <a:latin typeface="+mj-lt"/>
                <a:ea typeface="Calibri"/>
                <a:cs typeface="Times New Roman"/>
              </a:rPr>
              <a:t>, revisa y edita tu primer borrador (tu maestro te proporcionará papel).</a:t>
            </a:r>
          </a:p>
          <a:p>
            <a:pPr marL="342900" marR="0" lvl="0" indent="-342900">
              <a:lnSpc>
                <a:spcPct val="115000"/>
              </a:lnSpc>
              <a:spcBef>
                <a:spcPts val="0"/>
              </a:spcBef>
              <a:spcAft>
                <a:spcPts val="0"/>
              </a:spcAft>
              <a:buFont typeface="+mj-lt"/>
              <a:buAutoNum type="arabicPeriod"/>
            </a:pPr>
            <a:r>
              <a:rPr lang="es-ES_tradnl" sz="1200" u="sng" dirty="0" smtClean="0">
                <a:latin typeface="+mj-lt"/>
                <a:ea typeface="Calibri"/>
                <a:cs typeface="Times New Roman"/>
              </a:rPr>
              <a:t>Escribe la versión fina</a:t>
            </a:r>
            <a:r>
              <a:rPr lang="es-ES_tradnl" sz="1200" dirty="0" smtClean="0">
                <a:latin typeface="+mj-lt"/>
                <a:ea typeface="Calibri"/>
                <a:cs typeface="Times New Roman"/>
              </a:rPr>
              <a:t>l de tu relato narrativo.</a:t>
            </a:r>
          </a:p>
          <a:p>
            <a:endParaRPr lang="es-ES_tradnl" sz="1200" dirty="0" smtClean="0"/>
          </a:p>
        </p:txBody>
      </p:sp>
      <p:graphicFrame>
        <p:nvGraphicFramePr>
          <p:cNvPr id="8" name="Table 7"/>
          <p:cNvGraphicFramePr>
            <a:graphicFrameLocks noGrp="1"/>
          </p:cNvGraphicFramePr>
          <p:nvPr>
            <p:extLst>
              <p:ext uri="{D42A27DB-BD31-4B8C-83A1-F6EECF244321}">
                <p14:modId xmlns:p14="http://schemas.microsoft.com/office/powerpoint/2010/main" val="4118634332"/>
              </p:ext>
            </p:extLst>
          </p:nvPr>
        </p:nvGraphicFramePr>
        <p:xfrm>
          <a:off x="990600" y="7383193"/>
          <a:ext cx="5553075" cy="2000794"/>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x-none" sz="900" b="1" i="1" noProof="0" dirty="0" smtClean="0"/>
                        <a:t>Propósito</a:t>
                      </a:r>
                      <a:endParaRPr lang="x-none" sz="900" b="1" i="1" noProof="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x-none" sz="900" b="1" i="0" u="none" strike="noStrike" kern="1200" cap="none" spc="0" normalizeH="0" baseline="0" noProof="0" dirty="0" smtClean="0">
                          <a:ln>
                            <a:noFill/>
                          </a:ln>
                          <a:solidFill>
                            <a:prstClr val="black"/>
                          </a:solidFill>
                          <a:effectLst/>
                          <a:uLnTx/>
                          <a:uFillTx/>
                          <a:latin typeface="+mn-lt"/>
                          <a:ea typeface="+mn-ea"/>
                          <a:cs typeface="+mn-cs"/>
                        </a:rPr>
                        <a:t>Cuán bien mantienes el enfoque y estableces un ambiente/escenario, narrador y/o personajes.</a:t>
                      </a:r>
                    </a:p>
                  </a:txBody>
                  <a:tcPr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x-none" sz="900" b="1" i="1" noProof="0" dirty="0" smtClean="0"/>
                        <a:t>Organización</a:t>
                      </a:r>
                      <a:endParaRPr lang="x-none" sz="900" b="1" i="1" noProof="0" dirty="0"/>
                    </a:p>
                  </a:txBody>
                  <a:tcPr anchor="ctr">
                    <a:lnT w="12700" cap="flat" cmpd="sng" algn="ctr">
                      <a:noFill/>
                      <a:prstDash val="solid"/>
                      <a:round/>
                      <a:headEnd type="none" w="med" len="med"/>
                      <a:tailEnd type="none" w="med" len="med"/>
                    </a:lnT>
                    <a:solidFill>
                      <a:schemeClr val="bg2"/>
                    </a:solidFill>
                  </a:tcPr>
                </a:tc>
                <a:tc>
                  <a:txBody>
                    <a:bodyPr/>
                    <a:lstStyle/>
                    <a:p>
                      <a:r>
                        <a:rPr lang="x-none" sz="900" b="1" noProof="0" dirty="0" smtClean="0"/>
                        <a:t>Cuán</a:t>
                      </a:r>
                      <a:r>
                        <a:rPr lang="x-none" sz="900" b="1" baseline="0" noProof="0" dirty="0" smtClean="0"/>
                        <a:t> bien los acontecimientos fluyen de manera lógica de principio a fin, utilizando transiciones efectivas, y cuán bien te mantienes en el tema a lo largo del cuento.</a:t>
                      </a:r>
                      <a:endParaRPr lang="x-none" sz="900" b="1" noProof="0" dirty="0" smtClean="0"/>
                    </a:p>
                  </a:txBody>
                  <a:tcPr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x-none" sz="900" b="1" i="1" noProof="0" dirty="0" smtClean="0"/>
                        <a:t>Elaboración de evidencia</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x-none" sz="900" b="1" noProof="0" dirty="0" smtClean="0"/>
                        <a:t>Cuán bien</a:t>
                      </a:r>
                      <a:r>
                        <a:rPr lang="x-none" sz="900" b="1" baseline="0" noProof="0" dirty="0" smtClean="0"/>
                        <a:t> desarrollas tu cuento con detalles, diálogos y descripciones para continuar avanzando el cuento o ilustrar la experiencia. </a:t>
                      </a:r>
                      <a:endParaRPr lang="x-none" sz="900" b="1" noProof="0" dirty="0" smtClean="0"/>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x-none" sz="900" b="1" i="1" noProof="0" dirty="0" smtClean="0"/>
                        <a:t>Elaboración de lenguaje y vocabulario</a:t>
                      </a:r>
                      <a:endParaRPr lang="x-none" sz="900" b="1" i="1" noProof="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x-none" sz="900" b="1" noProof="0" dirty="0" smtClean="0"/>
                        <a:t>Cuán bien expresas experiencias o acontecimientos </a:t>
                      </a:r>
                      <a:r>
                        <a:rPr lang="x-none" sz="900" b="1" baseline="0" noProof="0" dirty="0" smtClean="0"/>
                        <a:t> con efectividad, utilizando expresiones de lenguaje sensorial, concreto y figurativo, que sean  adecuadas para tu propósito.</a:t>
                      </a:r>
                      <a:r>
                        <a:rPr lang="x-none" sz="900" b="1" noProof="0" dirty="0" smtClean="0"/>
                        <a:t> </a:t>
                      </a:r>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x-none" sz="900" b="1" i="1" noProof="0" dirty="0" smtClean="0"/>
                        <a:t>Convenciones</a:t>
                      </a:r>
                      <a:endParaRPr lang="x-none" sz="900" b="1" i="1" noProof="0" dirty="0"/>
                    </a:p>
                  </a:txBody>
                  <a:tcPr anchor="ctr">
                    <a:solidFill>
                      <a:schemeClr val="accent6">
                        <a:lumMod val="20000"/>
                        <a:lumOff val="80000"/>
                      </a:schemeClr>
                    </a:solidFill>
                  </a:tcPr>
                </a:tc>
                <a:tc>
                  <a:txBody>
                    <a:bodyPr/>
                    <a:lstStyle/>
                    <a:p>
                      <a:r>
                        <a:rPr lang="x-none" sz="900" b="1" noProof="0" dirty="0" smtClean="0"/>
                        <a:t>Cuán bien sigues</a:t>
                      </a:r>
                      <a:r>
                        <a:rPr lang="x-none" sz="900" b="1" baseline="0" noProof="0" dirty="0" smtClean="0"/>
                        <a:t> las reglas de gramática, usos y mecánica (ortografía, puntuación, uso de mayúsculas, etc.).</a:t>
                      </a:r>
                      <a:endParaRPr lang="x-none" sz="900" b="1" noProof="0" dirty="0" smtClean="0"/>
                    </a:p>
                  </a:txBody>
                  <a:tcPr anchor="ctr">
                    <a:solidFill>
                      <a:schemeClr val="accent6">
                        <a:lumMod val="20000"/>
                        <a:lumOff val="80000"/>
                      </a:schemeClr>
                    </a:solidFill>
                  </a:tcPr>
                </a:tc>
              </a:tr>
            </a:tbl>
          </a:graphicData>
        </a:graphic>
      </p:graphicFrame>
      <p:sp>
        <p:nvSpPr>
          <p:cNvPr id="2" name="Rectangle 1"/>
          <p:cNvSpPr/>
          <p:nvPr/>
        </p:nvSpPr>
        <p:spPr>
          <a:xfrm>
            <a:off x="2895600" y="7066216"/>
            <a:ext cx="1889428" cy="276999"/>
          </a:xfrm>
          <a:prstGeom prst="rect">
            <a:avLst/>
          </a:prstGeom>
        </p:spPr>
        <p:txBody>
          <a:bodyPr wrap="none">
            <a:spAutoFit/>
          </a:bodyPr>
          <a:lstStyle/>
          <a:p>
            <a:pPr algn="ctr"/>
            <a:r>
              <a:rPr lang="es-ES_tradnl" sz="1200" b="1" i="1" dirty="0"/>
              <a:t>Cómo vas a ser calificado…</a:t>
            </a:r>
          </a:p>
        </p:txBody>
      </p:sp>
    </p:spTree>
    <p:extLst>
      <p:ext uri="{BB962C8B-B14F-4D97-AF65-F5344CB8AC3E}">
        <p14:creationId xmlns:p14="http://schemas.microsoft.com/office/powerpoint/2010/main" val="702780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659785"/>
            <a:ext cx="6781800" cy="8463855"/>
          </a:xfrm>
          <a:prstGeom prst="rect">
            <a:avLst/>
          </a:prstGeom>
        </p:spPr>
        <p:txBody>
          <a:bodyPr wrap="square">
            <a:spAutoFit/>
          </a:bodyPr>
          <a:lstStyle/>
          <a:p>
            <a:pPr algn="ctr"/>
            <a:r>
              <a:rPr lang="es-BO" sz="1400" b="1" i="1" dirty="0" smtClean="0">
                <a:latin typeface="+mj-lt"/>
              </a:rPr>
              <a:t>¡Terremoto!</a:t>
            </a:r>
          </a:p>
          <a:p>
            <a:pPr algn="ctr"/>
            <a:r>
              <a:rPr lang="es-BO" sz="1000" i="1" dirty="0" smtClean="0">
                <a:latin typeface="+mj-lt"/>
              </a:rPr>
              <a:t>Una historia del antiguo San Francisco</a:t>
            </a:r>
          </a:p>
          <a:p>
            <a:pPr algn="ctr"/>
            <a:r>
              <a:rPr lang="es-BO" sz="1000" i="1" dirty="0" smtClean="0">
                <a:latin typeface="+mj-lt"/>
              </a:rPr>
              <a:t>Por: </a:t>
            </a:r>
            <a:r>
              <a:rPr lang="es-BO" sz="1000" i="1" dirty="0" err="1" smtClean="0">
                <a:latin typeface="+mj-lt"/>
              </a:rPr>
              <a:t>Kathleen</a:t>
            </a:r>
            <a:r>
              <a:rPr lang="es-BO" sz="1000" i="1" dirty="0" smtClean="0">
                <a:latin typeface="+mj-lt"/>
              </a:rPr>
              <a:t> V. </a:t>
            </a:r>
            <a:r>
              <a:rPr lang="es-BO" sz="1000" i="1" dirty="0" err="1" smtClean="0">
                <a:latin typeface="+mj-lt"/>
              </a:rPr>
              <a:t>Kudlinski</a:t>
            </a:r>
            <a:r>
              <a:rPr lang="es-BO" sz="1000" i="1" dirty="0" smtClean="0">
                <a:latin typeface="+mj-lt"/>
              </a:rPr>
              <a:t>                                                                                                                                                                                     (fragmento)</a:t>
            </a:r>
            <a:r>
              <a:rPr lang="es-BO" sz="1000" dirty="0" smtClean="0">
                <a:solidFill>
                  <a:prstClr val="black"/>
                </a:solidFill>
                <a:latin typeface="+mj-lt"/>
                <a:hlinkClick r:id="rId2"/>
              </a:rPr>
              <a:t>       </a:t>
            </a:r>
          </a:p>
          <a:p>
            <a:pPr lvl="0" algn="ctr"/>
            <a:r>
              <a:rPr lang="es-BO" sz="1000" dirty="0" smtClean="0">
                <a:solidFill>
                  <a:prstClr val="black"/>
                </a:solidFill>
                <a:latin typeface="+mj-lt"/>
                <a:hlinkClick r:id="rId2"/>
              </a:rPr>
              <a:t>https://www.youtube.com/watch?v=5a7OizEdAik</a:t>
            </a:r>
            <a:endParaRPr lang="es-BO" sz="1000" dirty="0" smtClean="0">
              <a:solidFill>
                <a:prstClr val="black"/>
              </a:solidFill>
              <a:latin typeface="+mj-lt"/>
            </a:endParaRPr>
          </a:p>
          <a:p>
            <a:endParaRPr lang="es-BO" sz="1000" dirty="0" smtClean="0">
              <a:latin typeface="+mj-lt"/>
            </a:endParaRPr>
          </a:p>
          <a:p>
            <a:r>
              <a:rPr lang="es-BO" sz="1200" dirty="0" err="1" smtClean="0">
                <a:latin typeface="+mj-lt"/>
              </a:rPr>
              <a:t>Phillip</a:t>
            </a:r>
            <a:r>
              <a:rPr lang="es-BO" sz="1200" dirty="0" smtClean="0">
                <a:latin typeface="+mj-lt"/>
              </a:rPr>
              <a:t> se sentó y se apoyó en la habitación oscura y silenciosa. A través de la ventana abierta, podía oír los perros en todo San Francisco. Algunos estaban ladrando, algunos estaban aullando, y algunos estaban ladrando, escuchando, y luego ladrando de nuevo. Desde el coro de aullidos al sur, parecía que cada perro en la perrera estaba completamente despierto. Para ese momento, </a:t>
            </a:r>
            <a:r>
              <a:rPr lang="es-BO" sz="1200" dirty="0" err="1" smtClean="0">
                <a:latin typeface="+mj-lt"/>
              </a:rPr>
              <a:t>Phillip</a:t>
            </a:r>
            <a:r>
              <a:rPr lang="es-BO" sz="1200" dirty="0" smtClean="0">
                <a:latin typeface="+mj-lt"/>
              </a:rPr>
              <a:t> también lo estaba.</a:t>
            </a:r>
          </a:p>
          <a:p>
            <a:endParaRPr lang="es-BO" sz="1200" dirty="0" smtClean="0">
              <a:latin typeface="+mj-lt"/>
            </a:endParaRPr>
          </a:p>
          <a:p>
            <a:r>
              <a:rPr lang="es-BO" sz="1200" dirty="0" smtClean="0">
                <a:latin typeface="+mj-lt"/>
              </a:rPr>
              <a:t>Él agarró sus botas de trabajo que estaban en el porche de atrás y corrió al establo.  En el momento que </a:t>
            </a:r>
            <a:r>
              <a:rPr lang="es-BO" sz="1200" dirty="0" err="1" smtClean="0">
                <a:latin typeface="+mj-lt"/>
              </a:rPr>
              <a:t>Phillip</a:t>
            </a:r>
            <a:r>
              <a:rPr lang="es-BO" sz="1200" dirty="0" smtClean="0">
                <a:latin typeface="+mj-lt"/>
              </a:rPr>
              <a:t> agarró la perilla de la puerta, algo corrió a través de su pantufla. ¡Era un ratón bebé! Él lo tomó en su mano y vio cómo más de media docena de ratones huían a través de la grieta debajo de la puerta.  </a:t>
            </a:r>
          </a:p>
          <a:p>
            <a:endParaRPr lang="es-BO" sz="1200" dirty="0" smtClean="0">
              <a:latin typeface="+mj-lt"/>
            </a:endParaRPr>
          </a:p>
          <a:p>
            <a:r>
              <a:rPr lang="es-BO" sz="1200" dirty="0" err="1" smtClean="0">
                <a:latin typeface="+mj-lt"/>
              </a:rPr>
              <a:t>Phillip</a:t>
            </a:r>
            <a:r>
              <a:rPr lang="es-BO" sz="1200" dirty="0" smtClean="0">
                <a:latin typeface="+mj-lt"/>
              </a:rPr>
              <a:t> dejó al bebé suavemente en el heno. — Aquí, pequeño amiguito. El ratoncito dio vueltas en un confuso círculo y luego corrió afuera. </a:t>
            </a:r>
            <a:r>
              <a:rPr lang="es-BO" sz="1200" dirty="0" err="1" smtClean="0">
                <a:latin typeface="+mj-lt"/>
              </a:rPr>
              <a:t>Phillip</a:t>
            </a:r>
            <a:r>
              <a:rPr lang="es-BO" sz="1200" dirty="0" smtClean="0">
                <a:latin typeface="+mj-lt"/>
              </a:rPr>
              <a:t> agarró la linterna que estaba en un gancho dentro de la puerta. La encendió y encendió la llama a fuego alto.</a:t>
            </a:r>
          </a:p>
          <a:p>
            <a:endParaRPr lang="es-BO" sz="1200" dirty="0" smtClean="0">
              <a:latin typeface="+mj-lt"/>
            </a:endParaRPr>
          </a:p>
          <a:p>
            <a:r>
              <a:rPr lang="es-BO" sz="1200" dirty="0" smtClean="0">
                <a:latin typeface="+mj-lt"/>
              </a:rPr>
              <a:t>Llenó el cubo de Duquesa de la llave que estaba encima del </a:t>
            </a:r>
            <a:r>
              <a:rPr lang="es-BO" sz="1200" b="1" u="sng" dirty="0" smtClean="0">
                <a:latin typeface="+mj-lt"/>
              </a:rPr>
              <a:t>abrevadero</a:t>
            </a:r>
            <a:r>
              <a:rPr lang="es-BO" sz="1200" b="1" dirty="0" smtClean="0">
                <a:latin typeface="+mj-lt"/>
              </a:rPr>
              <a:t> </a:t>
            </a:r>
            <a:r>
              <a:rPr lang="es-BO" sz="1200" dirty="0" smtClean="0">
                <a:latin typeface="+mj-lt"/>
              </a:rPr>
              <a:t>de riego. Lo llenó y dejó correr el agua. Abrió la puerta del establo y colgó el cubo, y el mundo se inclinó.</a:t>
            </a:r>
          </a:p>
          <a:p>
            <a:endParaRPr lang="es-BO" sz="1200" dirty="0" smtClean="0">
              <a:latin typeface="+mj-lt"/>
            </a:endParaRPr>
          </a:p>
          <a:p>
            <a:r>
              <a:rPr lang="es-BO" sz="1200" dirty="0" smtClean="0">
                <a:latin typeface="+mj-lt"/>
              </a:rPr>
              <a:t>—¡Es un terremoto, hijo! —</a:t>
            </a:r>
            <a:r>
              <a:rPr lang="es-BO" sz="1200" dirty="0">
                <a:latin typeface="+mj-lt"/>
              </a:rPr>
              <a:t>g</a:t>
            </a:r>
            <a:r>
              <a:rPr lang="es-BO" sz="1200" dirty="0" smtClean="0">
                <a:latin typeface="+mj-lt"/>
              </a:rPr>
              <a:t>ritó papá desde el otro lado del establo. — Quédate abajo. No puede durar para siempre.</a:t>
            </a:r>
          </a:p>
          <a:p>
            <a:r>
              <a:rPr lang="es-BO" sz="1200" dirty="0" smtClean="0">
                <a:latin typeface="+mj-lt"/>
              </a:rPr>
              <a:t>…………………….</a:t>
            </a:r>
          </a:p>
          <a:p>
            <a:endParaRPr lang="es-BO" sz="1200" dirty="0" smtClean="0">
              <a:latin typeface="+mj-lt"/>
            </a:endParaRPr>
          </a:p>
          <a:p>
            <a:r>
              <a:rPr lang="es-BO" sz="1200" dirty="0" smtClean="0">
                <a:latin typeface="+mj-lt"/>
              </a:rPr>
              <a:t>El porche de la casa del ministro del otro lado de la calle se veía algo torcido. Mientras Philip miraba, este se derrumbó hacia adelante con una </a:t>
            </a:r>
            <a:r>
              <a:rPr lang="es-BO" sz="1200" b="1" dirty="0" smtClean="0">
                <a:latin typeface="+mj-lt"/>
              </a:rPr>
              <a:t>gran caída en fragmentos</a:t>
            </a:r>
            <a:r>
              <a:rPr lang="es-BO" sz="1200" dirty="0" smtClean="0">
                <a:latin typeface="+mj-lt"/>
              </a:rPr>
              <a:t>. El polvo y la tierra salieron volando desde abajo. </a:t>
            </a:r>
            <a:r>
              <a:rPr lang="es-BO" sz="1200" dirty="0" err="1" smtClean="0">
                <a:latin typeface="+mj-lt"/>
              </a:rPr>
              <a:t>Buster</a:t>
            </a:r>
            <a:r>
              <a:rPr lang="es-BO" sz="1200" dirty="0" smtClean="0">
                <a:latin typeface="+mj-lt"/>
              </a:rPr>
              <a:t> empezó a ladrar desesperadamente. El pastor </a:t>
            </a:r>
            <a:r>
              <a:rPr lang="es-BO" sz="1200" dirty="0" err="1" smtClean="0">
                <a:latin typeface="+mj-lt"/>
              </a:rPr>
              <a:t>Olson</a:t>
            </a:r>
            <a:r>
              <a:rPr lang="es-BO" sz="1200" dirty="0" smtClean="0">
                <a:latin typeface="+mj-lt"/>
              </a:rPr>
              <a:t> abrió la puerta y se detuvo justo antes de caer en las ruinas. En silencio, se puso de pie en la puerta vacía, mirando el espacio en el que había estado su porche.</a:t>
            </a:r>
          </a:p>
          <a:p>
            <a:endParaRPr lang="es-BO" sz="1200" dirty="0" smtClean="0">
              <a:latin typeface="+mj-lt"/>
            </a:endParaRPr>
          </a:p>
          <a:p>
            <a:r>
              <a:rPr lang="es-BO" sz="1200" dirty="0" smtClean="0">
                <a:latin typeface="+mj-lt"/>
              </a:rPr>
              <a:t>El aire estalló con el sonido de una gran explosión. “¿Dinamita?”, pensó </a:t>
            </a:r>
            <a:r>
              <a:rPr lang="es-BO" sz="1200" dirty="0" err="1" smtClean="0">
                <a:latin typeface="+mj-lt"/>
              </a:rPr>
              <a:t>Phillip</a:t>
            </a:r>
            <a:r>
              <a:rPr lang="es-BO" sz="1200" dirty="0" smtClean="0">
                <a:latin typeface="+mj-lt"/>
              </a:rPr>
              <a:t>. “¿Un cañón?”</a:t>
            </a:r>
          </a:p>
          <a:p>
            <a:endParaRPr lang="es-BO" sz="1200" dirty="0" smtClean="0">
              <a:latin typeface="+mj-lt"/>
            </a:endParaRPr>
          </a:p>
          <a:p>
            <a:r>
              <a:rPr lang="es-BO" sz="1200" dirty="0" smtClean="0">
                <a:latin typeface="+mj-lt"/>
              </a:rPr>
              <a:t>—Calma, muchachos —dijo el pastor </a:t>
            </a:r>
            <a:r>
              <a:rPr lang="es-BO" sz="1200" dirty="0" err="1" smtClean="0">
                <a:latin typeface="+mj-lt"/>
              </a:rPr>
              <a:t>Olson</a:t>
            </a:r>
            <a:r>
              <a:rPr lang="es-BO" sz="1200" dirty="0" smtClean="0">
                <a:latin typeface="+mj-lt"/>
              </a:rPr>
              <a:t>. — Están derribando los edificios para tratar de detener el fuego y que éste no se propague. Toda la ciudad está construida de madera. Hay incendios de gas por todas partes. No hay agua. Y este viento no ayuda tampoco.</a:t>
            </a:r>
            <a:r>
              <a:rPr lang="es-BO" sz="1200" dirty="0"/>
              <a:t> —</a:t>
            </a:r>
            <a:r>
              <a:rPr lang="es-BO" sz="1200" dirty="0" smtClean="0">
                <a:latin typeface="+mj-lt"/>
              </a:rPr>
              <a:t> Se frotó la cara. — No sé cómo van a detenerlos. </a:t>
            </a:r>
          </a:p>
          <a:p>
            <a:r>
              <a:rPr lang="es-BO" sz="1200" dirty="0" smtClean="0">
                <a:latin typeface="+mj-lt"/>
              </a:rPr>
              <a:t>…………………………</a:t>
            </a:r>
          </a:p>
          <a:p>
            <a:endParaRPr lang="es-BO" sz="1200" dirty="0" smtClean="0">
              <a:latin typeface="+mj-lt"/>
            </a:endParaRPr>
          </a:p>
          <a:p>
            <a:r>
              <a:rPr lang="es-BO" sz="1200" dirty="0" smtClean="0">
                <a:latin typeface="+mj-lt"/>
              </a:rPr>
              <a:t>La carretera todavía estaba llena de personas que huían de los incendios. Al caer el atardecer, el resplandor del humo de los incendios en el centro de la cuidad pintó el cielo con un extraño color rojo oscuro. Los hombros de </a:t>
            </a:r>
            <a:r>
              <a:rPr lang="es-BO" sz="1200" dirty="0" err="1" smtClean="0">
                <a:latin typeface="+mj-lt"/>
              </a:rPr>
              <a:t>Phillip</a:t>
            </a:r>
            <a:r>
              <a:rPr lang="es-BO" sz="1200" dirty="0" smtClean="0">
                <a:latin typeface="+mj-lt"/>
              </a:rPr>
              <a:t> estaban adoloridos por transportar agua. Sus manos le ardían donde las asas de las cubetas pesadas le habían mordido. A pesar de eso, él hizo otros seis viajes, llenando hasta arriba el cubo de cada caballo para la noche.</a:t>
            </a:r>
            <a:endParaRPr lang="es-BO" sz="1200" dirty="0">
              <a:latin typeface="+mj-lt"/>
            </a:endParaRPr>
          </a:p>
        </p:txBody>
      </p:sp>
      <p:sp>
        <p:nvSpPr>
          <p:cNvPr id="2" name="TextBox 1"/>
          <p:cNvSpPr txBox="1"/>
          <p:nvPr/>
        </p:nvSpPr>
        <p:spPr>
          <a:xfrm>
            <a:off x="5562600" y="152400"/>
            <a:ext cx="2057400" cy="830997"/>
          </a:xfrm>
          <a:prstGeom prst="rect">
            <a:avLst/>
          </a:prstGeom>
          <a:noFill/>
          <a:ln>
            <a:noFill/>
          </a:ln>
        </p:spPr>
        <p:txBody>
          <a:bodyPr wrap="square" rtlCol="0">
            <a:spAutoFit/>
          </a:bodyPr>
          <a:lstStyle/>
          <a:p>
            <a:r>
              <a:rPr lang="en-US" sz="800" dirty="0" err="1" smtClean="0"/>
              <a:t>Nivel</a:t>
            </a:r>
            <a:r>
              <a:rPr lang="en-US" sz="800" dirty="0" smtClean="0"/>
              <a:t> de </a:t>
            </a:r>
            <a:r>
              <a:rPr lang="en-US" sz="800" dirty="0" err="1" smtClean="0"/>
              <a:t>grado</a:t>
            </a:r>
            <a:r>
              <a:rPr lang="en-US" sz="800" dirty="0" smtClean="0"/>
              <a:t>: 3.5</a:t>
            </a:r>
          </a:p>
          <a:p>
            <a:r>
              <a:rPr lang="en-US" sz="800" dirty="0" err="1" smtClean="0"/>
              <a:t>Escala</a:t>
            </a:r>
            <a:r>
              <a:rPr lang="en-US" sz="800" dirty="0" smtClean="0"/>
              <a:t> Lexile: 680L</a:t>
            </a:r>
          </a:p>
          <a:p>
            <a:r>
              <a:rPr lang="es-ES" sz="800" dirty="0">
                <a:solidFill>
                  <a:prstClr val="black"/>
                </a:solidFill>
              </a:rPr>
              <a:t>Promedio del largo de la oración </a:t>
            </a:r>
            <a:r>
              <a:rPr lang="en-US" sz="800" dirty="0" smtClean="0"/>
              <a:t>: 9.65</a:t>
            </a:r>
          </a:p>
          <a:p>
            <a:r>
              <a:rPr lang="es-ES" sz="800" dirty="0">
                <a:solidFill>
                  <a:prstClr val="black"/>
                </a:solidFill>
              </a:rPr>
              <a:t>Promedio de la frecuencia de </a:t>
            </a:r>
            <a:r>
              <a:rPr lang="es-ES" sz="800" dirty="0" smtClean="0">
                <a:solidFill>
                  <a:prstClr val="black"/>
                </a:solidFill>
              </a:rPr>
              <a:t>palabras</a:t>
            </a:r>
            <a:r>
              <a:rPr lang="en-US" sz="800" dirty="0" smtClean="0"/>
              <a:t>: 3.45</a:t>
            </a:r>
          </a:p>
          <a:p>
            <a:r>
              <a:rPr lang="es-ES" sz="800" dirty="0">
                <a:solidFill>
                  <a:prstClr val="black"/>
                </a:solidFill>
              </a:rPr>
              <a:t>Número de palabras </a:t>
            </a:r>
            <a:r>
              <a:rPr lang="en-US" sz="800" dirty="0" smtClean="0"/>
              <a:t>: 415</a:t>
            </a:r>
          </a:p>
          <a:p>
            <a:pPr lvl="0"/>
            <a:r>
              <a:rPr lang="x-none" sz="800" b="1" i="1" dirty="0">
                <a:solidFill>
                  <a:prstClr val="black"/>
                </a:solidFill>
              </a:rPr>
              <a:t>Nota: Basado en el texto original en inglés</a:t>
            </a:r>
            <a:r>
              <a:rPr lang="x-none" sz="800" b="1" i="1" dirty="0" smtClean="0">
                <a:solidFill>
                  <a:prstClr val="black"/>
                </a:solidFill>
              </a:rPr>
              <a:t>.</a:t>
            </a:r>
            <a:endParaRPr lang="es-ES_tradnl" sz="800" dirty="0">
              <a:solidFill>
                <a:prstClr val="black"/>
              </a:solidFill>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t>27</a:t>
            </a:fld>
            <a:endParaRPr lang="en-US" dirty="0"/>
          </a:p>
        </p:txBody>
      </p:sp>
    </p:spTree>
    <p:extLst>
      <p:ext uri="{BB962C8B-B14F-4D97-AF65-F5344CB8AC3E}">
        <p14:creationId xmlns:p14="http://schemas.microsoft.com/office/powerpoint/2010/main" val="1244828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2" name="Rectangle 1"/>
          <p:cNvSpPr/>
          <p:nvPr/>
        </p:nvSpPr>
        <p:spPr>
          <a:xfrm>
            <a:off x="242888" y="239487"/>
            <a:ext cx="7286625" cy="9145950"/>
          </a:xfrm>
          <a:prstGeom prst="rect">
            <a:avLst/>
          </a:prstGeom>
        </p:spPr>
        <p:txBody>
          <a:bodyPr wrap="square" lIns="96378" tIns="48189" rIns="96378" bIns="48189">
            <a:spAutoFit/>
          </a:bodyPr>
          <a:lstStyle/>
          <a:p>
            <a:pPr algn="ctr"/>
            <a:r>
              <a:rPr lang="es-ES_tradnl" sz="1400" b="1" i="1" dirty="0" smtClean="0">
                <a:solidFill>
                  <a:srgbClr val="000000"/>
                </a:solidFill>
                <a:latin typeface="+mj-lt"/>
              </a:rPr>
              <a:t>El legado de Chicago: El plan de </a:t>
            </a:r>
            <a:r>
              <a:rPr lang="es-ES_tradnl" sz="1400" b="1" i="1" dirty="0" err="1" smtClean="0">
                <a:solidFill>
                  <a:srgbClr val="000000"/>
                </a:solidFill>
                <a:latin typeface="+mj-lt"/>
              </a:rPr>
              <a:t>Burnham</a:t>
            </a:r>
            <a:endParaRPr lang="es-ES_tradnl" sz="1400" b="1" i="1" dirty="0" smtClean="0">
              <a:solidFill>
                <a:srgbClr val="000000"/>
              </a:solidFill>
              <a:latin typeface="+mj-lt"/>
            </a:endParaRPr>
          </a:p>
          <a:p>
            <a:pPr algn="ctr"/>
            <a:endParaRPr lang="es-ES_tradnl" sz="1400" b="1" u="sng" dirty="0" smtClean="0">
              <a:solidFill>
                <a:srgbClr val="000000"/>
              </a:solidFill>
              <a:latin typeface="+mj-lt"/>
            </a:endParaRPr>
          </a:p>
          <a:p>
            <a:r>
              <a:rPr lang="es-ES_tradnl" sz="1400" i="1" dirty="0" smtClean="0">
                <a:solidFill>
                  <a:srgbClr val="000000"/>
                </a:solidFill>
                <a:latin typeface="+mj-lt"/>
              </a:rPr>
              <a:t>¿Cuál fue la gran idea de Daniel </a:t>
            </a:r>
            <a:r>
              <a:rPr lang="es-ES_tradnl" sz="1400" i="1" dirty="0" err="1" smtClean="0">
                <a:solidFill>
                  <a:srgbClr val="000000"/>
                </a:solidFill>
                <a:latin typeface="+mj-lt"/>
              </a:rPr>
              <a:t>Burnham</a:t>
            </a:r>
            <a:r>
              <a:rPr lang="es-ES_tradnl" sz="1400" i="1" dirty="0" smtClean="0">
                <a:solidFill>
                  <a:srgbClr val="000000"/>
                </a:solidFill>
                <a:latin typeface="+mj-lt"/>
              </a:rPr>
              <a:t>?</a:t>
            </a:r>
          </a:p>
          <a:p>
            <a:r>
              <a:rPr lang="es-ES_tradnl" sz="1400" dirty="0" smtClean="0">
                <a:solidFill>
                  <a:srgbClr val="000000"/>
                </a:solidFill>
                <a:latin typeface="+mj-lt"/>
              </a:rPr>
              <a:t>1</a:t>
            </a:r>
          </a:p>
          <a:p>
            <a:r>
              <a:rPr lang="es-ES_tradnl" sz="1400" dirty="0" smtClean="0">
                <a:solidFill>
                  <a:srgbClr val="000000"/>
                </a:solidFill>
                <a:latin typeface="+mj-lt"/>
              </a:rPr>
              <a:t>En 1833, Chicago fue incorporada como una ciudad. Antes de esa fecha, Chicago era un asentamiento. Alrededor de 350 personas vivían aquí. Al principio, la ciudad creció lentamente. Luego, Chicago creció muy rápido. Para el año 1855, cerca de 30,000 personas vivieron aquí. Ese año la familia </a:t>
            </a:r>
            <a:r>
              <a:rPr lang="es-ES_tradnl" sz="1400" dirty="0" err="1" smtClean="0">
                <a:solidFill>
                  <a:srgbClr val="000000"/>
                </a:solidFill>
                <a:latin typeface="+mj-lt"/>
              </a:rPr>
              <a:t>Burnham</a:t>
            </a:r>
            <a:r>
              <a:rPr lang="es-ES_tradnl" sz="1400" dirty="0" smtClean="0">
                <a:solidFill>
                  <a:srgbClr val="000000"/>
                </a:solidFill>
                <a:latin typeface="+mj-lt"/>
              </a:rPr>
              <a:t> se trasladó aquí. Daniel </a:t>
            </a:r>
            <a:r>
              <a:rPr lang="es-ES_tradnl" sz="1400" dirty="0" err="1" smtClean="0">
                <a:solidFill>
                  <a:srgbClr val="000000"/>
                </a:solidFill>
                <a:latin typeface="+mj-lt"/>
              </a:rPr>
              <a:t>Burnham</a:t>
            </a:r>
            <a:r>
              <a:rPr lang="es-ES_tradnl" sz="1400" dirty="0" smtClean="0">
                <a:solidFill>
                  <a:srgbClr val="000000"/>
                </a:solidFill>
                <a:latin typeface="+mj-lt"/>
              </a:rPr>
              <a:t> tenía nueve años cuando fue a Chicago. Él crecería aquí. Él sería parte del progreso de Chicago.</a:t>
            </a:r>
          </a:p>
          <a:p>
            <a:endParaRPr lang="es-ES_tradnl" sz="1400" dirty="0" smtClean="0">
              <a:solidFill>
                <a:srgbClr val="000000"/>
              </a:solidFill>
              <a:latin typeface="+mj-lt"/>
            </a:endParaRPr>
          </a:p>
          <a:p>
            <a:r>
              <a:rPr lang="es-ES_tradnl" sz="1400" dirty="0" smtClean="0">
                <a:solidFill>
                  <a:srgbClr val="000000"/>
                </a:solidFill>
                <a:latin typeface="+mj-lt"/>
              </a:rPr>
              <a:t>2</a:t>
            </a:r>
          </a:p>
          <a:p>
            <a:r>
              <a:rPr lang="es-ES_tradnl" sz="1400" dirty="0" smtClean="0">
                <a:solidFill>
                  <a:srgbClr val="000000"/>
                </a:solidFill>
                <a:latin typeface="+mj-lt"/>
              </a:rPr>
              <a:t>Para  el 1870, 300,000 personas vivían aquí. No había ningún plan acerca de dónde debía estar todo. Chicago estaba llena. Las calles estaban demasiado concurridas. Las personas construyeron casas a toda prisa. Ellos usaron madera. La mayor parte de la ciudad estaba hecha de madera. </a:t>
            </a:r>
            <a:r>
              <a:rPr lang="es-ES_tradnl" sz="1400" b="1" dirty="0" smtClean="0">
                <a:solidFill>
                  <a:srgbClr val="000000"/>
                </a:solidFill>
                <a:latin typeface="+mj-lt"/>
              </a:rPr>
              <a:t>El gran incendio de Chicago ocurrió en 1871</a:t>
            </a:r>
            <a:r>
              <a:rPr lang="es-ES_tradnl" sz="1400" dirty="0" smtClean="0">
                <a:solidFill>
                  <a:srgbClr val="000000"/>
                </a:solidFill>
                <a:latin typeface="+mj-lt"/>
              </a:rPr>
              <a:t>. El incendio duró 36 horas. Casi 18,000 edificios se quemaron. Alrededor de 100,000 personas perdieron sus hogares. Algunas personas optaron por irse. Pero la mayoría se quedó. Ellos reconstruirían a Chicago.</a:t>
            </a:r>
          </a:p>
          <a:p>
            <a:endParaRPr lang="es-ES_tradnl" sz="1400" dirty="0" smtClean="0">
              <a:solidFill>
                <a:srgbClr val="000000"/>
              </a:solidFill>
              <a:latin typeface="+mj-lt"/>
            </a:endParaRPr>
          </a:p>
          <a:p>
            <a:r>
              <a:rPr lang="es-ES_tradnl" sz="1400" dirty="0" smtClean="0">
                <a:solidFill>
                  <a:srgbClr val="000000"/>
                </a:solidFill>
                <a:latin typeface="+mj-lt"/>
              </a:rPr>
              <a:t>3</a:t>
            </a:r>
          </a:p>
          <a:p>
            <a:r>
              <a:rPr lang="es-ES_tradnl" sz="1400" dirty="0" smtClean="0">
                <a:solidFill>
                  <a:srgbClr val="000000"/>
                </a:solidFill>
                <a:latin typeface="+mj-lt"/>
              </a:rPr>
              <a:t>Después del incendio, la gente quería hacer de Chicago una ciudad mejor. Querían cambiar la ciudad. Se llevaron escombros del fuego para hacer un parque. Los escombros son lo que queda después de un incendio. Hoy, ese parque se llama </a:t>
            </a:r>
            <a:r>
              <a:rPr lang="es-ES_tradnl" sz="1400" dirty="0" err="1" smtClean="0">
                <a:solidFill>
                  <a:srgbClr val="000000"/>
                </a:solidFill>
                <a:latin typeface="+mj-lt"/>
              </a:rPr>
              <a:t>Grant</a:t>
            </a:r>
            <a:r>
              <a:rPr lang="es-ES_tradnl" sz="1400" dirty="0" smtClean="0">
                <a:solidFill>
                  <a:srgbClr val="000000"/>
                </a:solidFill>
                <a:latin typeface="+mj-lt"/>
              </a:rPr>
              <a:t> Park. Ellos reconstruyeron casas. Se reconstruyeron los negocios, pero no hubo un gran plan. Así que las calles se comenzaron a concurrir de nuevo.</a:t>
            </a:r>
          </a:p>
          <a:p>
            <a:endParaRPr lang="es-ES_tradnl" sz="1400" dirty="0" smtClean="0">
              <a:solidFill>
                <a:srgbClr val="000000"/>
              </a:solidFill>
              <a:latin typeface="+mj-lt"/>
            </a:endParaRPr>
          </a:p>
          <a:p>
            <a:r>
              <a:rPr lang="es-ES_tradnl" sz="1400" dirty="0" smtClean="0">
                <a:solidFill>
                  <a:srgbClr val="000000"/>
                </a:solidFill>
                <a:latin typeface="+mj-lt"/>
              </a:rPr>
              <a:t>4</a:t>
            </a:r>
          </a:p>
          <a:p>
            <a:r>
              <a:rPr lang="es-ES_tradnl" sz="1400" dirty="0" smtClean="0">
                <a:solidFill>
                  <a:srgbClr val="000000"/>
                </a:solidFill>
                <a:latin typeface="+mj-lt"/>
              </a:rPr>
              <a:t>Daniel </a:t>
            </a:r>
            <a:r>
              <a:rPr lang="es-ES_tradnl" sz="1400" dirty="0" err="1" smtClean="0">
                <a:solidFill>
                  <a:srgbClr val="000000"/>
                </a:solidFill>
                <a:latin typeface="+mj-lt"/>
              </a:rPr>
              <a:t>Burnham</a:t>
            </a:r>
            <a:r>
              <a:rPr lang="es-ES_tradnl" sz="1400" dirty="0" smtClean="0">
                <a:solidFill>
                  <a:srgbClr val="000000"/>
                </a:solidFill>
                <a:latin typeface="+mj-lt"/>
              </a:rPr>
              <a:t> era un </a:t>
            </a:r>
            <a:r>
              <a:rPr lang="es-ES_tradnl" sz="1400" b="1" u="sng" dirty="0" smtClean="0">
                <a:solidFill>
                  <a:srgbClr val="000000"/>
                </a:solidFill>
                <a:latin typeface="+mj-lt"/>
              </a:rPr>
              <a:t>arquitecto</a:t>
            </a:r>
            <a:r>
              <a:rPr lang="es-ES_tradnl" sz="1400" dirty="0" smtClean="0">
                <a:solidFill>
                  <a:srgbClr val="000000"/>
                </a:solidFill>
                <a:latin typeface="+mj-lt"/>
              </a:rPr>
              <a:t>. Los arquitectos planifican edificios. Ellos piensan sobre quién ocupará los edificios. Ellos planifican cómo se deben ver los edificios. Pero Daniel </a:t>
            </a:r>
            <a:r>
              <a:rPr lang="es-ES_tradnl" sz="1400" dirty="0" err="1" smtClean="0">
                <a:solidFill>
                  <a:srgbClr val="000000"/>
                </a:solidFill>
                <a:latin typeface="+mj-lt"/>
              </a:rPr>
              <a:t>Burnham</a:t>
            </a:r>
            <a:r>
              <a:rPr lang="es-ES_tradnl" sz="1400" dirty="0" smtClean="0">
                <a:solidFill>
                  <a:srgbClr val="000000"/>
                </a:solidFill>
                <a:latin typeface="+mj-lt"/>
              </a:rPr>
              <a:t> hizo más que planificar edificios.</a:t>
            </a:r>
          </a:p>
          <a:p>
            <a:endParaRPr lang="es-ES_tradnl" sz="1400" dirty="0" smtClean="0">
              <a:solidFill>
                <a:srgbClr val="000000"/>
              </a:solidFill>
              <a:latin typeface="+mj-lt"/>
            </a:endParaRPr>
          </a:p>
          <a:p>
            <a:r>
              <a:rPr lang="es-ES_tradnl" sz="1400" dirty="0" smtClean="0">
                <a:solidFill>
                  <a:srgbClr val="000000"/>
                </a:solidFill>
                <a:latin typeface="+mj-lt"/>
              </a:rPr>
              <a:t>5</a:t>
            </a:r>
          </a:p>
          <a:p>
            <a:r>
              <a:rPr lang="es-ES_tradnl" sz="1400" dirty="0" smtClean="0">
                <a:solidFill>
                  <a:srgbClr val="000000"/>
                </a:solidFill>
                <a:latin typeface="+mj-lt"/>
              </a:rPr>
              <a:t>Él fue uno de los primeros en tener un trabajo llamado “planificador de la ciudad”. Un </a:t>
            </a:r>
            <a:r>
              <a:rPr lang="es-ES_tradnl" sz="1400" b="1" u="sng" dirty="0" smtClean="0">
                <a:solidFill>
                  <a:srgbClr val="000000"/>
                </a:solidFill>
                <a:latin typeface="+mj-lt"/>
              </a:rPr>
              <a:t>planificador de la ciudad </a:t>
            </a:r>
            <a:r>
              <a:rPr lang="es-ES_tradnl" sz="1400" dirty="0" smtClean="0">
                <a:solidFill>
                  <a:srgbClr val="000000"/>
                </a:solidFill>
                <a:latin typeface="+mj-lt"/>
              </a:rPr>
              <a:t>piensa en las necesidades de una ciudad. Una ciudad necesita muchas cosas. Necesita parques y edificios públicos. Una ciudad necesita calles. Un planificador de la ciudad piensa en toda la ciudad.</a:t>
            </a:r>
          </a:p>
          <a:p>
            <a:endParaRPr lang="es-ES_tradnl" sz="1400" dirty="0" smtClean="0">
              <a:solidFill>
                <a:srgbClr val="000000"/>
              </a:solidFill>
              <a:latin typeface="+mj-lt"/>
            </a:endParaRPr>
          </a:p>
          <a:p>
            <a:r>
              <a:rPr lang="es-ES_tradnl" sz="1400" dirty="0" smtClean="0">
                <a:solidFill>
                  <a:srgbClr val="000000"/>
                </a:solidFill>
                <a:latin typeface="+mj-lt"/>
              </a:rPr>
              <a:t>6</a:t>
            </a:r>
          </a:p>
          <a:p>
            <a:r>
              <a:rPr lang="es-ES_tradnl" sz="1400" dirty="0" smtClean="0">
                <a:solidFill>
                  <a:srgbClr val="000000"/>
                </a:solidFill>
                <a:latin typeface="+mj-lt"/>
              </a:rPr>
              <a:t>Daniel </a:t>
            </a:r>
            <a:r>
              <a:rPr lang="es-ES_tradnl" sz="1400" dirty="0" err="1" smtClean="0">
                <a:solidFill>
                  <a:srgbClr val="000000"/>
                </a:solidFill>
                <a:latin typeface="+mj-lt"/>
              </a:rPr>
              <a:t>Burnham</a:t>
            </a:r>
            <a:r>
              <a:rPr lang="es-ES_tradnl" sz="1400" dirty="0" smtClean="0">
                <a:solidFill>
                  <a:srgbClr val="000000"/>
                </a:solidFill>
                <a:latin typeface="+mj-lt"/>
              </a:rPr>
              <a:t> sabía cómo hacer grandes planes. Él estaba a cargo de la Exposición Universal en 1893 celebrada en Chicago. Esta fue una gran feria. Hubo más de 200 nuevos edificios en la feria. Mucha gente vino de todo el mundo para verla. Vieron muchas cosas nuevas. Vieron películas. Vieron las bombillas eléctricas (focos). Esas fueron las nuevas invenciones en 1893.</a:t>
            </a:r>
          </a:p>
          <a:p>
            <a:endParaRPr lang="es-ES_tradnl" sz="1400" dirty="0"/>
          </a:p>
        </p:txBody>
      </p:sp>
      <p:sp>
        <p:nvSpPr>
          <p:cNvPr id="5" name="TextBox 4"/>
          <p:cNvSpPr txBox="1"/>
          <p:nvPr/>
        </p:nvSpPr>
        <p:spPr>
          <a:xfrm>
            <a:off x="5686425" y="239487"/>
            <a:ext cx="2057400" cy="830997"/>
          </a:xfrm>
          <a:prstGeom prst="rect">
            <a:avLst/>
          </a:prstGeom>
          <a:noFill/>
          <a:ln>
            <a:noFill/>
          </a:ln>
        </p:spPr>
        <p:txBody>
          <a:bodyPr wrap="square" rtlCol="0">
            <a:spAutoFit/>
          </a:bodyPr>
          <a:lstStyle/>
          <a:p>
            <a:r>
              <a:rPr lang="en-US" sz="800" dirty="0" err="1"/>
              <a:t>Nivel</a:t>
            </a:r>
            <a:r>
              <a:rPr lang="en-US" sz="800" dirty="0"/>
              <a:t> de </a:t>
            </a:r>
            <a:r>
              <a:rPr lang="en-US" sz="800" dirty="0" err="1"/>
              <a:t>grado</a:t>
            </a:r>
            <a:r>
              <a:rPr lang="en-US" sz="800" dirty="0"/>
              <a:t>: </a:t>
            </a:r>
            <a:r>
              <a:rPr lang="en-US" sz="800" dirty="0" smtClean="0"/>
              <a:t>4.3</a:t>
            </a:r>
          </a:p>
          <a:p>
            <a:r>
              <a:rPr lang="en-US" sz="800" dirty="0" err="1"/>
              <a:t>Escala</a:t>
            </a:r>
            <a:r>
              <a:rPr lang="en-US" sz="800" dirty="0"/>
              <a:t> </a:t>
            </a:r>
            <a:r>
              <a:rPr lang="en-US" sz="800" dirty="0" err="1"/>
              <a:t>Lexile</a:t>
            </a:r>
            <a:r>
              <a:rPr lang="en-US" sz="800" dirty="0"/>
              <a:t>: </a:t>
            </a:r>
            <a:r>
              <a:rPr lang="en-US" sz="800" dirty="0" smtClean="0"/>
              <a:t>430L</a:t>
            </a:r>
          </a:p>
          <a:p>
            <a:r>
              <a:rPr lang="es-ES" sz="800" dirty="0">
                <a:solidFill>
                  <a:prstClr val="black"/>
                </a:solidFill>
              </a:rPr>
              <a:t>Promedio del largo de la oración </a:t>
            </a:r>
            <a:r>
              <a:rPr lang="en-US" sz="800" dirty="0" smtClean="0"/>
              <a:t>: 7.36</a:t>
            </a:r>
          </a:p>
          <a:p>
            <a:r>
              <a:rPr lang="es-ES" sz="800" dirty="0">
                <a:solidFill>
                  <a:prstClr val="black"/>
                </a:solidFill>
              </a:rPr>
              <a:t>Promedio de la frecuencia de palabras</a:t>
            </a:r>
            <a:r>
              <a:rPr lang="en-US" sz="800" dirty="0" smtClean="0"/>
              <a:t>: 3.58</a:t>
            </a:r>
          </a:p>
          <a:p>
            <a:r>
              <a:rPr lang="es-ES" sz="800" dirty="0">
                <a:solidFill>
                  <a:prstClr val="black"/>
                </a:solidFill>
              </a:rPr>
              <a:t>Número de palabras </a:t>
            </a:r>
            <a:r>
              <a:rPr lang="en-US" sz="800" dirty="0" smtClean="0"/>
              <a:t>: 589</a:t>
            </a:r>
          </a:p>
          <a:p>
            <a:pPr lvl="0"/>
            <a:r>
              <a:rPr lang="x-none" sz="800" b="1" i="1" dirty="0">
                <a:solidFill>
                  <a:prstClr val="black"/>
                </a:solidFill>
              </a:rPr>
              <a:t>Nota: Basado en el texto original en inglés</a:t>
            </a:r>
            <a:r>
              <a:rPr lang="x-none" sz="800" b="1" i="1" dirty="0" smtClean="0">
                <a:solidFill>
                  <a:prstClr val="black"/>
                </a:solidFill>
              </a:rPr>
              <a:t>.</a:t>
            </a:r>
            <a:endParaRPr lang="es-ES_tradnl" sz="800" dirty="0">
              <a:solidFill>
                <a:prstClr val="black"/>
              </a:solidFill>
            </a:endParaRPr>
          </a:p>
        </p:txBody>
      </p:sp>
    </p:spTree>
    <p:extLst>
      <p:ext uri="{BB962C8B-B14F-4D97-AF65-F5344CB8AC3E}">
        <p14:creationId xmlns:p14="http://schemas.microsoft.com/office/powerpoint/2010/main" val="4255209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Rectangle 1"/>
          <p:cNvSpPr/>
          <p:nvPr/>
        </p:nvSpPr>
        <p:spPr>
          <a:xfrm>
            <a:off x="242888" y="646986"/>
            <a:ext cx="7286625" cy="5421854"/>
          </a:xfrm>
          <a:prstGeom prst="rect">
            <a:avLst/>
          </a:prstGeom>
        </p:spPr>
        <p:txBody>
          <a:bodyPr wrap="square" lIns="96378" tIns="48189" rIns="96378" bIns="48189">
            <a:spAutoFit/>
          </a:bodyPr>
          <a:lstStyle/>
          <a:p>
            <a:r>
              <a:rPr lang="es-ES_tradnl" sz="1200" b="1" i="1" dirty="0">
                <a:solidFill>
                  <a:srgbClr val="000000"/>
                </a:solidFill>
              </a:rPr>
              <a:t>El legado de Chicago: </a:t>
            </a:r>
            <a:r>
              <a:rPr lang="es-ES_tradnl" sz="1200" b="1" i="1" dirty="0" smtClean="0">
                <a:solidFill>
                  <a:srgbClr val="000000"/>
                </a:solidFill>
              </a:rPr>
              <a:t>El </a:t>
            </a:r>
            <a:r>
              <a:rPr lang="es-ES_tradnl" sz="1200" b="1" i="1" dirty="0">
                <a:solidFill>
                  <a:srgbClr val="000000"/>
                </a:solidFill>
              </a:rPr>
              <a:t>plan de </a:t>
            </a:r>
            <a:r>
              <a:rPr lang="es-ES_tradnl" sz="1200" b="1" i="1" dirty="0" err="1" smtClean="0">
                <a:solidFill>
                  <a:srgbClr val="000000"/>
                </a:solidFill>
              </a:rPr>
              <a:t>Burnham</a:t>
            </a:r>
            <a:r>
              <a:rPr lang="es-ES_tradnl" sz="1200" b="1" i="1" dirty="0" smtClean="0">
                <a:solidFill>
                  <a:srgbClr val="000000"/>
                </a:solidFill>
              </a:rPr>
              <a:t>… </a:t>
            </a:r>
            <a:r>
              <a:rPr lang="es-ES_tradnl" sz="1050" i="1" dirty="0" smtClean="0">
                <a:solidFill>
                  <a:srgbClr val="000000"/>
                </a:solidFill>
              </a:rPr>
              <a:t>Continuación</a:t>
            </a:r>
            <a:r>
              <a:rPr lang="es-ES_tradnl" sz="1200" b="1" i="1" dirty="0" smtClean="0">
                <a:solidFill>
                  <a:srgbClr val="000000"/>
                </a:solidFill>
              </a:rPr>
              <a:t> </a:t>
            </a:r>
            <a:endParaRPr lang="es-ES_tradnl" sz="1200" b="1" i="1" dirty="0">
              <a:solidFill>
                <a:srgbClr val="000000"/>
              </a:solidFill>
            </a:endParaRPr>
          </a:p>
          <a:p>
            <a:endParaRPr lang="es-ES_tradnl" sz="1200" b="1" u="sng" dirty="0" smtClean="0">
              <a:solidFill>
                <a:srgbClr val="000000"/>
              </a:solidFill>
            </a:endParaRPr>
          </a:p>
          <a:p>
            <a:r>
              <a:rPr lang="es-ES_tradnl" sz="1200" i="1" dirty="0">
                <a:solidFill>
                  <a:srgbClr val="000000"/>
                </a:solidFill>
              </a:rPr>
              <a:t>¿Cuál fue la gran idea de Daniel </a:t>
            </a:r>
            <a:r>
              <a:rPr lang="es-ES_tradnl" sz="1200" i="1" dirty="0" err="1">
                <a:solidFill>
                  <a:srgbClr val="000000"/>
                </a:solidFill>
              </a:rPr>
              <a:t>Burnham</a:t>
            </a:r>
            <a:r>
              <a:rPr lang="es-ES_tradnl" sz="1200" i="1" dirty="0">
                <a:solidFill>
                  <a:srgbClr val="000000"/>
                </a:solidFill>
              </a:rPr>
              <a:t>?</a:t>
            </a:r>
          </a:p>
          <a:p>
            <a:endParaRPr lang="es-ES_tradnl" sz="1400" dirty="0" smtClean="0">
              <a:solidFill>
                <a:srgbClr val="000000"/>
              </a:solidFill>
            </a:endParaRPr>
          </a:p>
          <a:p>
            <a:r>
              <a:rPr lang="es-ES_tradnl" sz="1400" dirty="0" smtClean="0">
                <a:solidFill>
                  <a:srgbClr val="000000"/>
                </a:solidFill>
                <a:latin typeface="+mj-lt"/>
              </a:rPr>
              <a:t>7</a:t>
            </a:r>
          </a:p>
          <a:p>
            <a:r>
              <a:rPr lang="es-ES_tradnl" sz="1400" dirty="0" smtClean="0">
                <a:solidFill>
                  <a:srgbClr val="000000"/>
                </a:solidFill>
                <a:latin typeface="+mj-lt"/>
              </a:rPr>
              <a:t>Después de la feria, Chicago siguió creciendo. En 1906, más de dos millones de personas vivían aquí. Daniel </a:t>
            </a:r>
            <a:r>
              <a:rPr lang="es-ES_tradnl" sz="1400" dirty="0" err="1" smtClean="0">
                <a:solidFill>
                  <a:srgbClr val="000000"/>
                </a:solidFill>
                <a:latin typeface="+mj-lt"/>
              </a:rPr>
              <a:t>Burnham</a:t>
            </a:r>
            <a:r>
              <a:rPr lang="es-ES_tradnl" sz="1400" dirty="0" smtClean="0">
                <a:solidFill>
                  <a:srgbClr val="000000"/>
                </a:solidFill>
                <a:latin typeface="+mj-lt"/>
              </a:rPr>
              <a:t> convenció a los líderes de que la ciudad necesitaba un plan. Ellos decidieron que él debería hacer ese plan. Él vio problemas. Pensó en las formas de resolverlos. Planificó formas de mejorar la ciudad. Él pidió a otro arquitecto que lo ayudara. Esa persona fue Edward Bennett.</a:t>
            </a:r>
          </a:p>
          <a:p>
            <a:endParaRPr lang="es-ES_tradnl" sz="1400" dirty="0" smtClean="0">
              <a:solidFill>
                <a:srgbClr val="000000"/>
              </a:solidFill>
              <a:latin typeface="+mj-lt"/>
            </a:endParaRPr>
          </a:p>
          <a:p>
            <a:r>
              <a:rPr lang="es-ES_tradnl" sz="1400" dirty="0" smtClean="0">
                <a:solidFill>
                  <a:srgbClr val="000000"/>
                </a:solidFill>
                <a:latin typeface="+mj-lt"/>
              </a:rPr>
              <a:t>8</a:t>
            </a:r>
          </a:p>
          <a:p>
            <a:r>
              <a:rPr lang="es-ES_tradnl" sz="1400" dirty="0" smtClean="0">
                <a:solidFill>
                  <a:srgbClr val="000000"/>
                </a:solidFill>
                <a:latin typeface="+mj-lt"/>
              </a:rPr>
              <a:t>En 1909 acabaron su gran plan. Los líderes de la ciudad decidieron hacer muchas partes del plan. Agregaron parques a la orilla del lago y los barrios. Se añadieron reservas forestales. Se agregaron calles más anchas. Las calles anchas se llaman </a:t>
            </a:r>
            <a:r>
              <a:rPr lang="es-ES_tradnl" sz="1400" b="1" u="sng" dirty="0" smtClean="0">
                <a:solidFill>
                  <a:srgbClr val="000000"/>
                </a:solidFill>
                <a:latin typeface="+mj-lt"/>
              </a:rPr>
              <a:t>bulevares</a:t>
            </a:r>
            <a:r>
              <a:rPr lang="es-ES_tradnl" sz="1400" dirty="0" smtClean="0">
                <a:solidFill>
                  <a:srgbClr val="000000"/>
                </a:solidFill>
                <a:latin typeface="+mj-lt"/>
              </a:rPr>
              <a:t>. Los bulevares facilitarían los viajes de las personas en Chicago. Ellos construyeron puentes sobre el río Chicago. Planificaron estaciones de trenes. Estos cambios tomaron muchos años y costó mucho dinero.</a:t>
            </a:r>
          </a:p>
          <a:p>
            <a:endParaRPr lang="es-ES_tradnl" sz="1400" dirty="0" smtClean="0">
              <a:solidFill>
                <a:srgbClr val="000000"/>
              </a:solidFill>
              <a:latin typeface="+mj-lt"/>
            </a:endParaRPr>
          </a:p>
          <a:p>
            <a:r>
              <a:rPr lang="es-ES_tradnl" sz="1400" dirty="0" smtClean="0">
                <a:solidFill>
                  <a:srgbClr val="000000"/>
                </a:solidFill>
                <a:latin typeface="+mj-lt"/>
              </a:rPr>
              <a:t>9</a:t>
            </a:r>
          </a:p>
          <a:p>
            <a:r>
              <a:rPr lang="es-ES_tradnl" sz="1400" dirty="0" smtClean="0">
                <a:solidFill>
                  <a:srgbClr val="000000"/>
                </a:solidFill>
                <a:latin typeface="+mj-lt"/>
              </a:rPr>
              <a:t>Hoy en día se puede ver el legado de Daniel </a:t>
            </a:r>
            <a:r>
              <a:rPr lang="es-ES_tradnl" sz="1400" dirty="0" err="1" smtClean="0">
                <a:solidFill>
                  <a:srgbClr val="000000"/>
                </a:solidFill>
                <a:latin typeface="+mj-lt"/>
              </a:rPr>
              <a:t>Burnham</a:t>
            </a:r>
            <a:r>
              <a:rPr lang="es-ES_tradnl" sz="1400" dirty="0" smtClean="0">
                <a:solidFill>
                  <a:srgbClr val="000000"/>
                </a:solidFill>
                <a:latin typeface="+mj-lt"/>
              </a:rPr>
              <a:t> en Chicago. </a:t>
            </a:r>
            <a:r>
              <a:rPr lang="es-ES_tradnl" sz="1400" dirty="0" err="1" smtClean="0">
                <a:solidFill>
                  <a:srgbClr val="000000"/>
                </a:solidFill>
                <a:latin typeface="+mj-lt"/>
              </a:rPr>
              <a:t>Navy</a:t>
            </a:r>
            <a:r>
              <a:rPr lang="es-ES_tradnl" sz="1400" dirty="0" smtClean="0">
                <a:solidFill>
                  <a:srgbClr val="000000"/>
                </a:solidFill>
                <a:latin typeface="+mj-lt"/>
              </a:rPr>
              <a:t> </a:t>
            </a:r>
            <a:r>
              <a:rPr lang="es-ES_tradnl" sz="1400" dirty="0" err="1" smtClean="0">
                <a:solidFill>
                  <a:srgbClr val="000000"/>
                </a:solidFill>
                <a:latin typeface="+mj-lt"/>
              </a:rPr>
              <a:t>Pier</a:t>
            </a:r>
            <a:r>
              <a:rPr lang="es-ES_tradnl" sz="1400" dirty="0" smtClean="0">
                <a:solidFill>
                  <a:srgbClr val="000000"/>
                </a:solidFill>
                <a:latin typeface="+mj-lt"/>
              </a:rPr>
              <a:t> fue una parte de su plan. El puente de la avenida de Michigan vino de su plan. </a:t>
            </a:r>
            <a:r>
              <a:rPr lang="es-ES_tradnl" sz="1400" dirty="0" err="1" smtClean="0">
                <a:solidFill>
                  <a:srgbClr val="000000"/>
                </a:solidFill>
                <a:latin typeface="+mj-lt"/>
              </a:rPr>
              <a:t>Union</a:t>
            </a:r>
            <a:r>
              <a:rPr lang="es-ES_tradnl" sz="1400" dirty="0" smtClean="0">
                <a:solidFill>
                  <a:srgbClr val="000000"/>
                </a:solidFill>
                <a:latin typeface="+mj-lt"/>
              </a:rPr>
              <a:t> </a:t>
            </a:r>
            <a:r>
              <a:rPr lang="es-ES_tradnl" sz="1400" dirty="0" err="1" smtClean="0">
                <a:solidFill>
                  <a:srgbClr val="000000"/>
                </a:solidFill>
                <a:latin typeface="+mj-lt"/>
              </a:rPr>
              <a:t>Station</a:t>
            </a:r>
            <a:r>
              <a:rPr lang="es-ES_tradnl" sz="1400" dirty="0" smtClean="0">
                <a:solidFill>
                  <a:srgbClr val="000000"/>
                </a:solidFill>
                <a:latin typeface="+mj-lt"/>
              </a:rPr>
              <a:t> vino de su plan también. Es una estación de tren grande. El </a:t>
            </a:r>
            <a:r>
              <a:rPr lang="es-ES_tradnl" sz="1400" b="1" u="sng" dirty="0" smtClean="0">
                <a:solidFill>
                  <a:srgbClr val="000000"/>
                </a:solidFill>
                <a:latin typeface="+mj-lt"/>
              </a:rPr>
              <a:t>legado</a:t>
            </a:r>
            <a:r>
              <a:rPr lang="es-ES_tradnl" sz="1400" dirty="0" smtClean="0">
                <a:solidFill>
                  <a:srgbClr val="000000"/>
                </a:solidFill>
                <a:latin typeface="+mj-lt"/>
              </a:rPr>
              <a:t> de </a:t>
            </a:r>
            <a:r>
              <a:rPr lang="es-ES_tradnl" sz="1400" dirty="0" err="1" smtClean="0">
                <a:solidFill>
                  <a:srgbClr val="000000"/>
                </a:solidFill>
                <a:latin typeface="+mj-lt"/>
              </a:rPr>
              <a:t>Burnham</a:t>
            </a:r>
            <a:r>
              <a:rPr lang="es-ES_tradnl" sz="1400" dirty="0" smtClean="0">
                <a:solidFill>
                  <a:srgbClr val="000000"/>
                </a:solidFill>
                <a:latin typeface="+mj-lt"/>
              </a:rPr>
              <a:t> se encuentra en muchos lugares en Chicago. Es parte de cómo funciona Chicago. </a:t>
            </a:r>
            <a:r>
              <a:rPr lang="es-ES_tradnl" sz="1400" dirty="0" err="1" smtClean="0">
                <a:solidFill>
                  <a:srgbClr val="000000"/>
                </a:solidFill>
                <a:latin typeface="+mj-lt"/>
              </a:rPr>
              <a:t>Burnham</a:t>
            </a:r>
            <a:r>
              <a:rPr lang="es-ES_tradnl" sz="1400" dirty="0" smtClean="0">
                <a:solidFill>
                  <a:srgbClr val="000000"/>
                </a:solidFill>
                <a:latin typeface="+mj-lt"/>
              </a:rPr>
              <a:t> dijo que es importante tener grandes sueños. Él dijo que las personas deben hacer grandes planes. Esa idea sigue siendo importante hoy en día.</a:t>
            </a:r>
            <a:endParaRPr lang="es-ES_tradnl" sz="1400" dirty="0">
              <a:solidFill>
                <a:srgbClr val="000000"/>
              </a:solidFill>
              <a:latin typeface="+mj-lt"/>
            </a:endParaRPr>
          </a:p>
        </p:txBody>
      </p:sp>
    </p:spTree>
    <p:extLst>
      <p:ext uri="{BB962C8B-B14F-4D97-AF65-F5344CB8AC3E}">
        <p14:creationId xmlns:p14="http://schemas.microsoft.com/office/powerpoint/2010/main" val="3692439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457200" y="381000"/>
            <a:ext cx="6858000" cy="7212505"/>
          </a:xfrm>
          <a:prstGeom prst="rect">
            <a:avLst/>
          </a:prstGeom>
          <a:noFill/>
        </p:spPr>
        <p:txBody>
          <a:bodyPr wrap="square" lIns="101873" tIns="50936" rIns="101873" bIns="50936" rtlCol="0">
            <a:spAutoFit/>
          </a:bodyPr>
          <a:lstStyle/>
          <a:p>
            <a:r>
              <a:rPr lang="es-PE" sz="1100" dirty="0" smtClean="0">
                <a:latin typeface="Calibri" panose="020F0502020204030204" pitchFamily="34" charset="0"/>
              </a:rPr>
              <a:t>Este es un CFA para medir la tarea de escribir un </a:t>
            </a:r>
            <a:r>
              <a:rPr lang="es-PE" sz="1100" b="1" u="sng" dirty="0" smtClean="0">
                <a:latin typeface="Calibri" panose="020F0502020204030204" pitchFamily="34" charset="0"/>
              </a:rPr>
              <a:t>texto narrativo</a:t>
            </a:r>
            <a:r>
              <a:rPr lang="es-PE" sz="1100" dirty="0" smtClean="0">
                <a:latin typeface="Calibri" panose="020F0502020204030204" pitchFamily="34" charset="0"/>
              </a:rPr>
              <a:t>. Las composiciones completas son siempre parte de una tarea de rendimiento. Una tarea de rendimiento completa tendría: </a:t>
            </a:r>
          </a:p>
          <a:p>
            <a:endParaRPr lang="es-PE" sz="1100" dirty="0" smtClean="0">
              <a:latin typeface="Calibri" panose="020F0502020204030204" pitchFamily="34" charset="0"/>
            </a:endParaRPr>
          </a:p>
          <a:p>
            <a:endParaRPr lang="es-PE" sz="1100" dirty="0" smtClean="0">
              <a:solidFill>
                <a:prstClr val="black"/>
              </a:solidFill>
              <a:latin typeface="Calibri" panose="020F0502020204030204" pitchFamily="34" charset="0"/>
            </a:endParaRPr>
          </a:p>
          <a:p>
            <a:r>
              <a:rPr lang="es-PE" sz="1100" b="1" i="1" dirty="0" smtClean="0">
                <a:solidFill>
                  <a:prstClr val="black"/>
                </a:solidFill>
                <a:latin typeface="Calibri" panose="020F0502020204030204" pitchFamily="34" charset="0"/>
              </a:rPr>
              <a:t>Parte 1</a:t>
            </a:r>
          </a:p>
          <a:p>
            <a:pPr marL="181691" indent="-181691">
              <a:buFont typeface="Arial" panose="020B0604020202020204" pitchFamily="34" charset="0"/>
              <a:buChar char="•"/>
            </a:pPr>
            <a:r>
              <a:rPr lang="es-PE" sz="1100" dirty="0" smtClean="0">
                <a:solidFill>
                  <a:prstClr val="black"/>
                </a:solidFill>
                <a:latin typeface="Calibri" panose="020F0502020204030204" pitchFamily="34" charset="0"/>
              </a:rPr>
              <a:t>Una actividad para toda la clase (30 Minutos) </a:t>
            </a:r>
          </a:p>
          <a:p>
            <a:pPr marL="181691" indent="-181691">
              <a:buFont typeface="Arial" panose="020B0604020202020204" pitchFamily="34" charset="0"/>
              <a:buChar char="•"/>
            </a:pPr>
            <a:r>
              <a:rPr lang="es-PE" sz="1100" dirty="0" smtClean="0">
                <a:solidFill>
                  <a:prstClr val="black"/>
                </a:solidFill>
                <a:latin typeface="Calibri" panose="020F0502020204030204" pitchFamily="34" charset="0"/>
              </a:rPr>
              <a:t>Pasajes o cualquier otra fuente de lectura </a:t>
            </a:r>
          </a:p>
          <a:p>
            <a:pPr marL="181691" indent="-181691">
              <a:buFont typeface="Arial" panose="020B0604020202020204" pitchFamily="34" charset="0"/>
              <a:buChar char="•"/>
            </a:pPr>
            <a:r>
              <a:rPr lang="es-PE" sz="1100" dirty="0" smtClean="0">
                <a:solidFill>
                  <a:prstClr val="black"/>
                </a:solidFill>
                <a:latin typeface="Calibri" panose="020F0502020204030204" pitchFamily="34" charset="0"/>
              </a:rPr>
              <a:t>3 preguntas de investigación </a:t>
            </a:r>
          </a:p>
          <a:p>
            <a:pPr marL="181691" indent="-181691">
              <a:buFont typeface="Arial" panose="020B0604020202020204" pitchFamily="34" charset="0"/>
              <a:buChar char="•"/>
            </a:pPr>
            <a:r>
              <a:rPr lang="es-PE" sz="1100" dirty="0" smtClean="0">
                <a:latin typeface="Calibri" panose="020F0502020204030204" pitchFamily="34" charset="0"/>
              </a:rPr>
              <a:t>Podrían haber otras preguntas de respuestas construidas.</a:t>
            </a:r>
          </a:p>
          <a:p>
            <a:pPr marL="181691" indent="-181691">
              <a:buFont typeface="Arial" panose="020B0604020202020204" pitchFamily="34" charset="0"/>
              <a:buChar char="•"/>
            </a:pPr>
            <a:endParaRPr lang="es-PE" sz="1100" dirty="0" smtClean="0">
              <a:solidFill>
                <a:prstClr val="black"/>
              </a:solidFill>
              <a:latin typeface="Calibri" panose="020F0502020204030204" pitchFamily="34" charset="0"/>
            </a:endParaRPr>
          </a:p>
          <a:p>
            <a:r>
              <a:rPr lang="es-PE" sz="1100" b="1" i="1" dirty="0" smtClean="0">
                <a:solidFill>
                  <a:prstClr val="black"/>
                </a:solidFill>
                <a:latin typeface="Calibri" panose="020F0502020204030204" pitchFamily="34" charset="0"/>
              </a:rPr>
              <a:t>Parte 2</a:t>
            </a:r>
          </a:p>
          <a:p>
            <a:r>
              <a:rPr lang="es-PE" sz="1100" b="1" dirty="0" smtClean="0">
                <a:latin typeface="Calibri" panose="020F0502020204030204" pitchFamily="34" charset="0"/>
              </a:rPr>
              <a:t>Una composición completa </a:t>
            </a:r>
            <a:r>
              <a:rPr lang="es-PE" sz="1100" dirty="0" smtClean="0">
                <a:latin typeface="Calibri" panose="020F0502020204030204" pitchFamily="34" charset="0"/>
              </a:rPr>
              <a:t>(70 minutos)</a:t>
            </a:r>
          </a:p>
          <a:p>
            <a:r>
              <a:rPr lang="es-PE" sz="1100" dirty="0" smtClean="0">
                <a:latin typeface="Calibri" panose="020F0502020204030204" pitchFamily="34" charset="0"/>
              </a:rPr>
              <a:t>Los estudiantes deben tener acceso a recursos para revisar la ortografía, pero no para revisar la gramática. Los estudiantes pueden hacer referencia a sus pasajes, notas, a las 3 preguntas de investigación y a cualquier otra pregunta de respuesta construida, tantas veces como lo deseen. </a:t>
            </a:r>
            <a:r>
              <a:rPr lang="es-PE" sz="1100" dirty="0" smtClean="0">
                <a:solidFill>
                  <a:srgbClr val="FF0000"/>
                </a:solidFill>
                <a:latin typeface="Calibri" panose="020F0502020204030204" pitchFamily="34" charset="0"/>
              </a:rPr>
              <a:t>  </a:t>
            </a:r>
            <a:r>
              <a:rPr lang="es-PE" sz="1100" dirty="0" smtClean="0">
                <a:solidFill>
                  <a:prstClr val="black"/>
                </a:solidFill>
                <a:latin typeface="Calibri" panose="020F0502020204030204" pitchFamily="34" charset="0"/>
              </a:rPr>
              <a:t>Las hojas para tomar notas en esta pre evaluación fueron diseñadas para texto informativos  Si decide usar estas, por favor haga que sus estudiantes tomen notas mientras leen los textos informativos.</a:t>
            </a:r>
          </a:p>
          <a:p>
            <a:endParaRPr lang="es-PE" sz="1100" dirty="0" smtClean="0">
              <a:solidFill>
                <a:prstClr val="black"/>
              </a:solidFill>
              <a:latin typeface="Calibri" panose="020F0502020204030204" pitchFamily="34" charset="0"/>
            </a:endParaRPr>
          </a:p>
          <a:p>
            <a:r>
              <a:rPr lang="es-PE" sz="1100" b="1" u="sng" dirty="0" smtClean="0">
                <a:solidFill>
                  <a:prstClr val="black"/>
                </a:solidFill>
                <a:latin typeface="Calibri" panose="020F0502020204030204" pitchFamily="34" charset="0"/>
              </a:rPr>
              <a:t>Instrucciones</a:t>
            </a:r>
          </a:p>
          <a:p>
            <a:r>
              <a:rPr lang="es-PE" sz="1100" dirty="0" smtClean="0">
                <a:solidFill>
                  <a:prstClr val="black"/>
                </a:solidFill>
                <a:latin typeface="Calibri" panose="020F0502020204030204" pitchFamily="34" charset="0"/>
              </a:rPr>
              <a:t>30 minutos</a:t>
            </a:r>
          </a:p>
          <a:p>
            <a:pPr marL="240782" indent="-240782">
              <a:buAutoNum type="arabicPeriod"/>
            </a:pPr>
            <a:r>
              <a:rPr lang="x-none" sz="1100" dirty="0">
                <a:latin typeface="Calibri" panose="020F0502020204030204" pitchFamily="34" charset="0"/>
              </a:rPr>
              <a:t>Es posible que desee tener una actividad de 30 minutos para toda la clase. El propósito de una actividad </a:t>
            </a:r>
            <a:r>
              <a:rPr lang="x-none" sz="1100" b="1" dirty="0">
                <a:latin typeface="Calibri" panose="020F0502020204030204" pitchFamily="34" charset="0"/>
              </a:rPr>
              <a:t>PT</a:t>
            </a:r>
            <a:r>
              <a:rPr lang="x-none" sz="1100" dirty="0">
                <a:latin typeface="Calibri" panose="020F0502020204030204" pitchFamily="34" charset="0"/>
              </a:rPr>
              <a:t> (</a:t>
            </a:r>
            <a:r>
              <a:rPr lang="x-none" sz="1100" i="1" dirty="0">
                <a:latin typeface="Calibri" panose="020F0502020204030204" pitchFamily="34" charset="0"/>
              </a:rPr>
              <a:t>Performance </a:t>
            </a:r>
            <a:r>
              <a:rPr lang="x-none" sz="1100" i="1" dirty="0" err="1">
                <a:latin typeface="Calibri" panose="020F0502020204030204" pitchFamily="34" charset="0"/>
              </a:rPr>
              <a:t>Task</a:t>
            </a:r>
            <a:r>
              <a:rPr lang="x-none" sz="1100" i="1" dirty="0">
                <a:latin typeface="Calibri" panose="020F0502020204030204" pitchFamily="34" charset="0"/>
              </a:rPr>
              <a:t> </a:t>
            </a:r>
            <a:r>
              <a:rPr lang="x-none" sz="1100" dirty="0">
                <a:latin typeface="Calibri" panose="020F0502020204030204" pitchFamily="34" charset="0"/>
              </a:rPr>
              <a:t>- </a:t>
            </a:r>
            <a:r>
              <a:rPr lang="x-none" sz="1100" b="1" dirty="0">
                <a:latin typeface="Calibri" panose="020F0502020204030204" pitchFamily="34" charset="0"/>
              </a:rPr>
              <a:t>Tarea de Rendimiento</a:t>
            </a:r>
            <a:r>
              <a:rPr lang="x-none" sz="1100" dirty="0">
                <a:latin typeface="Calibri" panose="020F0502020204030204" pitchFamily="34" charset="0"/>
              </a:rPr>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x-none" sz="1100" b="1" dirty="0">
                <a:latin typeface="Calibri" panose="020F0502020204030204" pitchFamily="34" charset="0"/>
              </a:rPr>
              <a:t>NO</a:t>
            </a:r>
            <a:r>
              <a:rPr lang="x-none" sz="1100" dirty="0">
                <a:latin typeface="Calibri" panose="020F0502020204030204" pitchFamily="34" charset="0"/>
              </a:rPr>
              <a:t> pre-enseña ningún </a:t>
            </a:r>
            <a:r>
              <a:rPr lang="x-none" sz="1100" b="1" dirty="0">
                <a:latin typeface="Calibri" panose="020F0502020204030204" pitchFamily="34" charset="0"/>
              </a:rPr>
              <a:t>contenido </a:t>
            </a:r>
            <a:r>
              <a:rPr lang="x-none" sz="1100" b="1" dirty="0" smtClean="0">
                <a:latin typeface="Calibri" panose="020F0502020204030204" pitchFamily="34" charset="0"/>
              </a:rPr>
              <a:t>especifico </a:t>
            </a:r>
            <a:r>
              <a:rPr lang="x-none" sz="1100" dirty="0" smtClean="0">
                <a:latin typeface="Calibri" panose="020F0502020204030204" pitchFamily="34" charset="0"/>
              </a:rPr>
              <a:t>a </a:t>
            </a:r>
            <a:r>
              <a:rPr lang="x-none" sz="1100" dirty="0">
                <a:latin typeface="Calibri" panose="020F0502020204030204" pitchFamily="34" charset="0"/>
              </a:rPr>
              <a:t>ser evaluado!</a:t>
            </a:r>
          </a:p>
          <a:p>
            <a:r>
              <a:rPr lang="es-PE" sz="1100" b="1" dirty="0" smtClean="0">
                <a:solidFill>
                  <a:prstClr val="black"/>
                </a:solidFill>
                <a:latin typeface="Calibri" panose="020F0502020204030204" pitchFamily="34" charset="0"/>
              </a:rPr>
              <a:t>35 minutos</a:t>
            </a:r>
          </a:p>
          <a:p>
            <a:pPr marL="240782" indent="-240782">
              <a:buAutoNum type="arabicPeriod" startAt="2"/>
            </a:pPr>
            <a:r>
              <a:rPr lang="x-none" sz="1100" dirty="0">
                <a:latin typeface="Calibri" panose="020F0502020204030204" pitchFamily="34" charset="0"/>
              </a:rPr>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x-none" sz="1100" dirty="0">
                <a:latin typeface="Calibri" panose="020F0502020204030204" pitchFamily="34" charset="0"/>
              </a:rPr>
              <a:t>Los estudiantes contestan las  3 preguntas de investigación o cualquier otra pregunta de respuesta construida. Los estudiantes deben hacer referencia a estas respuestas cuando estén escribiendo su </a:t>
            </a:r>
            <a:r>
              <a:rPr lang="x-none" sz="1100" dirty="0" smtClean="0">
                <a:latin typeface="Calibri" panose="020F0502020204030204" pitchFamily="34" charset="0"/>
              </a:rPr>
              <a:t>artículo narrativo completo.</a:t>
            </a:r>
            <a:endParaRPr lang="x-none" sz="1100" dirty="0">
              <a:latin typeface="Calibri" panose="020F0502020204030204" pitchFamily="34" charset="0"/>
            </a:endParaRPr>
          </a:p>
          <a:p>
            <a:r>
              <a:rPr lang="x-none" sz="1100" b="1" dirty="0">
                <a:latin typeface="Calibri" panose="020F0502020204030204" pitchFamily="34" charset="0"/>
              </a:rPr>
              <a:t>15 minutos de receso</a:t>
            </a:r>
          </a:p>
          <a:p>
            <a:r>
              <a:rPr lang="x-none" sz="1100" b="1" dirty="0">
                <a:latin typeface="Calibri" panose="020F0502020204030204" pitchFamily="34" charset="0"/>
              </a:rPr>
              <a:t>70 minutos</a:t>
            </a:r>
          </a:p>
          <a:p>
            <a:pPr marL="228600" indent="-228600">
              <a:buAutoNum type="arabicPeriod" startAt="4"/>
            </a:pPr>
            <a:r>
              <a:rPr lang="x-none" sz="1100" dirty="0">
                <a:latin typeface="Calibri" panose="020F0502020204030204" pitchFamily="34" charset="0"/>
              </a:rPr>
              <a:t>Los estudiantes escriben una composición completa (artículo narrativo).</a:t>
            </a:r>
          </a:p>
          <a:p>
            <a:pPr marL="228600" indent="-228600">
              <a:buAutoNum type="arabicPeriod" startAt="4"/>
            </a:pPr>
            <a:endParaRPr lang="x-none" sz="1100" dirty="0">
              <a:latin typeface="Calibri" panose="020F0502020204030204" pitchFamily="34" charset="0"/>
            </a:endParaRPr>
          </a:p>
          <a:p>
            <a:r>
              <a:rPr lang="x-none" sz="1100" b="1" u="sng" dirty="0">
                <a:latin typeface="Calibri" panose="020F0502020204030204" pitchFamily="34" charset="0"/>
              </a:rPr>
              <a:t>CALIFICACIÓN</a:t>
            </a:r>
          </a:p>
          <a:p>
            <a:r>
              <a:rPr lang="x-none" sz="1100" dirty="0">
                <a:latin typeface="Calibri" panose="020F0502020204030204" pitchFamily="34" charset="0"/>
              </a:rPr>
              <a:t>Se provee una rúbrica informativa.  Los estudiantes reciben 3 puntajes:</a:t>
            </a:r>
          </a:p>
          <a:p>
            <a:pPr marL="240782" indent="-240782">
              <a:buAutoNum type="arabicPeriod"/>
            </a:pPr>
            <a:r>
              <a:rPr lang="x-none" sz="1100" dirty="0">
                <a:latin typeface="Calibri" panose="020F0502020204030204" pitchFamily="34" charset="0"/>
              </a:rPr>
              <a:t>Organización y propósito</a:t>
            </a:r>
          </a:p>
          <a:p>
            <a:pPr marL="240782" indent="-240782">
              <a:buAutoNum type="arabicPeriod"/>
            </a:pPr>
            <a:r>
              <a:rPr lang="x-none" sz="1100" dirty="0">
                <a:latin typeface="Calibri" panose="020F0502020204030204" pitchFamily="34" charset="0"/>
              </a:rPr>
              <a:t>Evidencia y elaboración</a:t>
            </a:r>
          </a:p>
          <a:p>
            <a:pPr marL="240782" indent="-240782">
              <a:buAutoNum type="arabicPeriod"/>
            </a:pPr>
            <a:r>
              <a:rPr lang="x-none" sz="1100" dirty="0">
                <a:latin typeface="Calibri" panose="020F0502020204030204" pitchFamily="34" charset="0"/>
              </a:rPr>
              <a:t>Convenciones</a:t>
            </a:r>
            <a:endParaRPr lang="en-US" sz="11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2A5E9C3D-07D7-45D2-9B6A-FB5CA66A53EB}" type="slidenum">
              <a:rPr lang="en-US" smtClean="0">
                <a:solidFill>
                  <a:prstClr val="black">
                    <a:tint val="75000"/>
                  </a:prstClr>
                </a:solidFill>
              </a:rPr>
              <a:pPr/>
              <a:t>3</a:t>
            </a:fld>
            <a:endParaRPr lang="en-US" dirty="0">
              <a:solidFill>
                <a:prstClr val="black">
                  <a:tint val="75000"/>
                </a:prstClr>
              </a:solidFill>
            </a:endParaRPr>
          </a:p>
        </p:txBody>
      </p:sp>
      <p:sp>
        <p:nvSpPr>
          <p:cNvPr id="6" name="Rectangle 5"/>
          <p:cNvSpPr/>
          <p:nvPr/>
        </p:nvSpPr>
        <p:spPr>
          <a:xfrm>
            <a:off x="3048000" y="9723033"/>
            <a:ext cx="1944763" cy="246221"/>
          </a:xfrm>
          <a:prstGeom prst="rect">
            <a:avLst/>
          </a:prstGeom>
        </p:spPr>
        <p:txBody>
          <a:bodyPr wrap="none">
            <a:spAutoFit/>
          </a:bodyPr>
          <a:lstStyle/>
          <a:p>
            <a:pPr lvl="0"/>
            <a:r>
              <a:rPr lang="en-US" sz="1000" dirty="0" smtClean="0">
                <a:solidFill>
                  <a:prstClr val="black"/>
                </a:solidFill>
                <a:latin typeface="Calibri"/>
              </a:rPr>
              <a:t>07/06/2015 </a:t>
            </a:r>
            <a:r>
              <a:rPr lang="en-US" sz="1000" dirty="0">
                <a:solidFill>
                  <a:prstClr val="black"/>
                </a:solidFill>
                <a:latin typeface="Calibri"/>
              </a:rPr>
              <a:t>OSP-Susan </a:t>
            </a:r>
            <a:r>
              <a:rPr lang="en-US" sz="1000" dirty="0" smtClean="0">
                <a:solidFill>
                  <a:prstClr val="black"/>
                </a:solidFill>
                <a:latin typeface="Calibri"/>
              </a:rPr>
              <a:t>Richmond</a:t>
            </a:r>
            <a:endParaRPr lang="en-US" sz="1000" dirty="0">
              <a:solidFill>
                <a:prstClr val="black"/>
              </a:solidFill>
              <a:latin typeface="Calibri"/>
            </a:endParaRPr>
          </a:p>
        </p:txBody>
      </p:sp>
    </p:spTree>
    <p:extLst>
      <p:ext uri="{BB962C8B-B14F-4D97-AF65-F5344CB8AC3E}">
        <p14:creationId xmlns:p14="http://schemas.microsoft.com/office/powerpoint/2010/main" val="22370103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x-none" smtClean="0"/>
              <a:pPr/>
              <a:t>30</a:t>
            </a:fld>
            <a:endParaRPr lang="x-none" dirty="0"/>
          </a:p>
        </p:txBody>
      </p:sp>
      <p:sp>
        <p:nvSpPr>
          <p:cNvPr id="7" name="Rectangle 6"/>
          <p:cNvSpPr/>
          <p:nvPr/>
        </p:nvSpPr>
        <p:spPr>
          <a:xfrm>
            <a:off x="811555" y="806844"/>
            <a:ext cx="6122646" cy="2565089"/>
          </a:xfrm>
          <a:prstGeom prst="rect">
            <a:avLst/>
          </a:prstGeom>
        </p:spPr>
        <p:txBody>
          <a:bodyPr wrap="square" lIns="101881" tIns="50941" rIns="101881" bIns="50941">
            <a:spAutoFit/>
          </a:bodyPr>
          <a:lstStyle/>
          <a:p>
            <a:pPr marL="403136" indent="-342900">
              <a:buAutoNum type="arabicPeriod"/>
            </a:pPr>
            <a:r>
              <a:rPr lang="es-ES" sz="1600" b="1" dirty="0" smtClean="0">
                <a:latin typeface="Helvetica" pitchFamily="34" charset="0"/>
                <a:cs typeface="Helvetica" pitchFamily="34" charset="0"/>
              </a:rPr>
              <a:t>¿Qué pistas te ayudan a identificar el significado de la palabra </a:t>
            </a:r>
            <a:r>
              <a:rPr lang="es-ES" sz="1600" b="1" u="sng" dirty="0" smtClean="0">
                <a:latin typeface="Helvetica" pitchFamily="34" charset="0"/>
                <a:cs typeface="Helvetica" pitchFamily="34" charset="0"/>
              </a:rPr>
              <a:t>abrevadero</a:t>
            </a:r>
            <a:r>
              <a:rPr lang="es-ES" sz="1600" b="1" dirty="0" smtClean="0">
                <a:latin typeface="Helvetica" pitchFamily="34" charset="0"/>
                <a:cs typeface="Helvetica" pitchFamily="34" charset="0"/>
              </a:rPr>
              <a:t>?</a:t>
            </a:r>
          </a:p>
          <a:p>
            <a:pPr marL="403136" indent="-342900">
              <a:buAutoNum type="arabicPeriod"/>
            </a:pPr>
            <a:endParaRPr lang="es-ES" sz="1600" dirty="0" smtClean="0">
              <a:latin typeface="Helvetica" pitchFamily="34" charset="0"/>
              <a:cs typeface="Helvetica" pitchFamily="34" charset="0"/>
            </a:endParaRPr>
          </a:p>
          <a:p>
            <a:pPr marL="401638" indent="-3175">
              <a:buFont typeface="+mj-lt"/>
              <a:buAutoNum type="alphaUcPeriod"/>
            </a:pPr>
            <a:r>
              <a:rPr lang="es-ES" sz="1600" dirty="0" smtClean="0">
                <a:latin typeface="Helvetica" pitchFamily="34" charset="0"/>
                <a:cs typeface="Helvetica" pitchFamily="34" charset="0"/>
              </a:rPr>
              <a:t>  ladridos, aullidos, chillidos</a:t>
            </a:r>
          </a:p>
          <a:p>
            <a:pPr marL="401638" indent="-3175">
              <a:buFont typeface="+mj-lt"/>
              <a:buAutoNum type="alphaUcPeriod"/>
            </a:pPr>
            <a:endParaRPr lang="es-ES" sz="1600" dirty="0" smtClean="0">
              <a:latin typeface="Helvetica" pitchFamily="34" charset="0"/>
              <a:cs typeface="Helvetica" pitchFamily="34" charset="0"/>
            </a:endParaRPr>
          </a:p>
          <a:p>
            <a:pPr marL="401638" indent="-3175">
              <a:buFont typeface="+mj-lt"/>
              <a:buAutoNum type="alphaUcPeriod"/>
            </a:pPr>
            <a:r>
              <a:rPr lang="es-ES" sz="1600" dirty="0" smtClean="0">
                <a:latin typeface="Helvetica" pitchFamily="34" charset="0"/>
                <a:cs typeface="Helvetica" pitchFamily="34" charset="0"/>
              </a:rPr>
              <a:t>  cubo, llave, riego</a:t>
            </a:r>
          </a:p>
          <a:p>
            <a:pPr marL="401638" indent="-3175">
              <a:buFont typeface="+mj-lt"/>
              <a:buAutoNum type="alphaUcPeriod"/>
            </a:pPr>
            <a:endParaRPr lang="es-ES" sz="1600" dirty="0" smtClean="0">
              <a:latin typeface="Helvetica" pitchFamily="34" charset="0"/>
              <a:cs typeface="Helvetica" pitchFamily="34" charset="0"/>
            </a:endParaRPr>
          </a:p>
          <a:p>
            <a:pPr marL="401638" indent="-3175">
              <a:buFont typeface="+mj-lt"/>
              <a:buAutoNum type="alphaUcPeriod"/>
            </a:pPr>
            <a:r>
              <a:rPr lang="es-ES" sz="1600" dirty="0" smtClean="0">
                <a:latin typeface="Helvetica" pitchFamily="34" charset="0"/>
                <a:cs typeface="Helvetica" pitchFamily="34" charset="0"/>
              </a:rPr>
              <a:t>  destrozos, explosión, dinamita</a:t>
            </a:r>
          </a:p>
          <a:p>
            <a:pPr marL="401638" indent="-3175">
              <a:buFont typeface="+mj-lt"/>
              <a:buAutoNum type="alphaUcPeriod"/>
            </a:pPr>
            <a:endParaRPr lang="es-ES" sz="1600" dirty="0" smtClean="0">
              <a:latin typeface="Helvetica" pitchFamily="34" charset="0"/>
              <a:cs typeface="Helvetica" pitchFamily="34" charset="0"/>
            </a:endParaRPr>
          </a:p>
          <a:p>
            <a:pPr marL="401638" indent="-3175">
              <a:buFont typeface="+mj-lt"/>
              <a:buAutoNum type="alphaUcPeriod"/>
            </a:pPr>
            <a:r>
              <a:rPr lang="es-ES" sz="1600" dirty="0" smtClean="0">
                <a:latin typeface="Helvetica" pitchFamily="34" charset="0"/>
                <a:cs typeface="Helvetica" pitchFamily="34" charset="0"/>
              </a:rPr>
              <a:t>  atardecer, ahumado, oscuridad</a:t>
            </a:r>
            <a:endParaRPr lang="es-ES" sz="16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932999" y="1576824"/>
            <a:ext cx="242888" cy="1691437"/>
            <a:chOff x="773647" y="1744446"/>
            <a:chExt cx="242888" cy="1691437"/>
          </a:xfrm>
        </p:grpSpPr>
        <p:sp>
          <p:nvSpPr>
            <p:cNvPr id="11" name="Oval 10"/>
            <p:cNvSpPr/>
            <p:nvPr/>
          </p:nvSpPr>
          <p:spPr>
            <a:xfrm>
              <a:off x="773647" y="17444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p>
          </p:txBody>
        </p:sp>
        <p:sp>
          <p:nvSpPr>
            <p:cNvPr id="12" name="Oval 11"/>
            <p:cNvSpPr/>
            <p:nvPr/>
          </p:nvSpPr>
          <p:spPr>
            <a:xfrm>
              <a:off x="773647" y="27350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p>
          </p:txBody>
        </p:sp>
        <p:sp>
          <p:nvSpPr>
            <p:cNvPr id="13" name="Oval 12"/>
            <p:cNvSpPr/>
            <p:nvPr/>
          </p:nvSpPr>
          <p:spPr>
            <a:xfrm>
              <a:off x="773647" y="31963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p>
          </p:txBody>
        </p:sp>
        <p:sp>
          <p:nvSpPr>
            <p:cNvPr id="14" name="Oval 13"/>
            <p:cNvSpPr/>
            <p:nvPr/>
          </p:nvSpPr>
          <p:spPr>
            <a:xfrm>
              <a:off x="773647" y="22778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p>
          </p:txBody>
        </p:sp>
      </p:grpSp>
      <p:sp>
        <p:nvSpPr>
          <p:cNvPr id="29" name="Rectangle 28"/>
          <p:cNvSpPr/>
          <p:nvPr/>
        </p:nvSpPr>
        <p:spPr>
          <a:xfrm>
            <a:off x="811554" y="5216322"/>
            <a:ext cx="6122647" cy="2565089"/>
          </a:xfrm>
          <a:prstGeom prst="rect">
            <a:avLst/>
          </a:prstGeom>
        </p:spPr>
        <p:txBody>
          <a:bodyPr wrap="square" lIns="101881" tIns="50941" rIns="101881" bIns="50941">
            <a:spAutoFit/>
          </a:bodyPr>
          <a:lstStyle/>
          <a:p>
            <a:pPr marL="358070" indent="-297834"/>
            <a:r>
              <a:rPr lang="x-none" sz="1600" b="1" dirty="0" smtClean="0">
                <a:latin typeface="Helvetica" pitchFamily="34" charset="0"/>
                <a:cs typeface="Helvetica" pitchFamily="34" charset="0"/>
              </a:rPr>
              <a:t>2. </a:t>
            </a:r>
            <a:r>
              <a:rPr lang="en-US" sz="1600" b="1" dirty="0" smtClean="0">
                <a:latin typeface="Helvetica" pitchFamily="34" charset="0"/>
                <a:cs typeface="Helvetica" pitchFamily="34" charset="0"/>
              </a:rPr>
              <a:t> </a:t>
            </a:r>
            <a:r>
              <a:rPr lang="x-none" sz="1600" b="1" dirty="0" smtClean="0">
                <a:latin typeface="Helvetica" pitchFamily="34" charset="0"/>
                <a:cs typeface="Helvetica" pitchFamily="34" charset="0"/>
              </a:rPr>
              <a:t>¿Por qué</a:t>
            </a:r>
            <a:r>
              <a:rPr lang="en-US" sz="1600" b="1" dirty="0" smtClean="0">
                <a:latin typeface="Helvetica" pitchFamily="34" charset="0"/>
                <a:cs typeface="Helvetica" pitchFamily="34" charset="0"/>
              </a:rPr>
              <a:t> </a:t>
            </a:r>
            <a:r>
              <a:rPr lang="en-US" sz="1600" b="1" dirty="0" err="1" smtClean="0">
                <a:latin typeface="Helvetica" pitchFamily="34" charset="0"/>
                <a:cs typeface="Helvetica" pitchFamily="34" charset="0"/>
              </a:rPr>
              <a:t>ocurrió</a:t>
            </a:r>
            <a:r>
              <a:rPr lang="en-US" sz="1600" b="1" dirty="0" smtClean="0">
                <a:latin typeface="Helvetica" pitchFamily="34" charset="0"/>
                <a:cs typeface="Helvetica" pitchFamily="34" charset="0"/>
              </a:rPr>
              <a:t> </a:t>
            </a:r>
            <a:r>
              <a:rPr lang="x-none" sz="1600" b="1" dirty="0" smtClean="0">
                <a:latin typeface="Helvetica" pitchFamily="34" charset="0"/>
                <a:cs typeface="Helvetica" pitchFamily="34" charset="0"/>
              </a:rPr>
              <a:t>probablemente "</a:t>
            </a:r>
            <a:r>
              <a:rPr lang="x-none" sz="1600" b="1" u="sng" dirty="0" smtClean="0">
                <a:latin typeface="Helvetica" pitchFamily="34" charset="0"/>
                <a:cs typeface="Helvetica" pitchFamily="34" charset="0"/>
              </a:rPr>
              <a:t>una gran caída en fragmentos</a:t>
            </a:r>
            <a:r>
              <a:rPr lang="x-none" sz="1600" b="1" dirty="0" smtClean="0">
                <a:latin typeface="Helvetica" pitchFamily="34" charset="0"/>
                <a:cs typeface="Helvetica" pitchFamily="34" charset="0"/>
              </a:rPr>
              <a:t>"?</a:t>
            </a:r>
          </a:p>
          <a:p>
            <a:pPr marL="358070" indent="-297834"/>
            <a:endParaRPr lang="x-none" sz="1600" b="1" dirty="0" smtClean="0">
              <a:latin typeface="Helvetica" pitchFamily="34" charset="0"/>
              <a:cs typeface="Helvetica" pitchFamily="34" charset="0"/>
            </a:endParaRPr>
          </a:p>
          <a:p>
            <a:pPr marL="685800" indent="-285750">
              <a:buFont typeface="+mj-lt"/>
              <a:buAutoNum type="alphaUcPeriod"/>
            </a:pPr>
            <a:r>
              <a:rPr lang="x-none" sz="1600" dirty="0" smtClean="0">
                <a:latin typeface="Helvetica" pitchFamily="34" charset="0"/>
                <a:cs typeface="Helvetica" pitchFamily="34" charset="0"/>
              </a:rPr>
              <a:t> Los perros estaban ladrando y aullando.</a:t>
            </a:r>
          </a:p>
          <a:p>
            <a:pPr marL="685800" indent="-285750">
              <a:buFont typeface="+mj-lt"/>
              <a:buAutoNum type="alphaUcPeriod"/>
            </a:pPr>
            <a:endParaRPr lang="x-none" sz="1600" dirty="0" smtClean="0">
              <a:latin typeface="Helvetica" pitchFamily="34" charset="0"/>
              <a:cs typeface="Helvetica" pitchFamily="34" charset="0"/>
            </a:endParaRPr>
          </a:p>
          <a:p>
            <a:pPr marL="685800" indent="-285750">
              <a:buFont typeface="+mj-lt"/>
              <a:buAutoNum type="alphaUcPeriod"/>
            </a:pPr>
            <a:r>
              <a:rPr lang="x-none" sz="1600" dirty="0" smtClean="0">
                <a:latin typeface="Helvetica" pitchFamily="34" charset="0"/>
                <a:cs typeface="Helvetica" pitchFamily="34" charset="0"/>
              </a:rPr>
              <a:t> </a:t>
            </a:r>
            <a:r>
              <a:rPr lang="x-none" sz="1600" dirty="0" smtClean="0">
                <a:latin typeface="Helvetica"/>
                <a:cs typeface="Helvetica"/>
              </a:rPr>
              <a:t>El mundo se inclinó</a:t>
            </a:r>
            <a:r>
              <a:rPr lang="x-none" sz="1600" dirty="0" smtClean="0">
                <a:latin typeface="Helvetica" pitchFamily="34" charset="0"/>
                <a:cs typeface="Helvetica" pitchFamily="34" charset="0"/>
              </a:rPr>
              <a:t>.</a:t>
            </a:r>
          </a:p>
          <a:p>
            <a:pPr marL="685800" indent="-285750">
              <a:buFont typeface="+mj-lt"/>
              <a:buAutoNum type="alphaUcPeriod"/>
            </a:pPr>
            <a:endParaRPr lang="x-none" sz="1600" dirty="0" smtClean="0">
              <a:latin typeface="Helvetica" pitchFamily="34" charset="0"/>
              <a:cs typeface="Helvetica" pitchFamily="34" charset="0"/>
            </a:endParaRPr>
          </a:p>
          <a:p>
            <a:pPr marL="685800" indent="-285750">
              <a:buFont typeface="+mj-lt"/>
              <a:buAutoNum type="alphaUcPeriod"/>
            </a:pPr>
            <a:r>
              <a:rPr lang="x-none" sz="1600" dirty="0" smtClean="0">
                <a:latin typeface="Helvetica" pitchFamily="34" charset="0"/>
                <a:cs typeface="Helvetica" pitchFamily="34" charset="0"/>
              </a:rPr>
              <a:t> Hubo un terremoto.</a:t>
            </a:r>
          </a:p>
          <a:p>
            <a:pPr marL="685800" indent="-285750">
              <a:buFont typeface="+mj-lt"/>
              <a:buAutoNum type="alphaUcPeriod"/>
            </a:pPr>
            <a:endParaRPr lang="x-none" sz="1600" dirty="0" smtClean="0">
              <a:latin typeface="Helvetica" pitchFamily="34" charset="0"/>
              <a:cs typeface="Helvetica" pitchFamily="34" charset="0"/>
            </a:endParaRPr>
          </a:p>
          <a:p>
            <a:pPr marL="685800" indent="-285750">
              <a:buFont typeface="+mj-lt"/>
              <a:buAutoNum type="alphaUcPeriod"/>
            </a:pPr>
            <a:r>
              <a:rPr lang="x-none" sz="1600" dirty="0" smtClean="0">
                <a:latin typeface="Helvetica" pitchFamily="34" charset="0"/>
                <a:cs typeface="Helvetica" pitchFamily="34" charset="0"/>
              </a:rPr>
              <a:t> Hubo una gran explosión.</a:t>
            </a:r>
            <a:endParaRPr lang="x-none" sz="1600" dirty="0">
              <a:latin typeface="Helvetica" pitchFamily="34" charset="0"/>
              <a:cs typeface="Helvetica" pitchFamily="34" charset="0"/>
            </a:endParaRPr>
          </a:p>
        </p:txBody>
      </p:sp>
      <p:grpSp>
        <p:nvGrpSpPr>
          <p:cNvPr id="3" name="Group 2"/>
          <p:cNvGrpSpPr/>
          <p:nvPr/>
        </p:nvGrpSpPr>
        <p:grpSpPr>
          <a:xfrm>
            <a:off x="932999" y="6019800"/>
            <a:ext cx="243687" cy="1645404"/>
            <a:chOff x="690910" y="5974596"/>
            <a:chExt cx="243687" cy="1645404"/>
          </a:xfrm>
        </p:grpSpPr>
        <p:sp>
          <p:nvSpPr>
            <p:cNvPr id="30" name="Oval 29"/>
            <p:cNvSpPr/>
            <p:nvPr/>
          </p:nvSpPr>
          <p:spPr>
            <a:xfrm>
              <a:off x="690910" y="73805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p>
          </p:txBody>
        </p:sp>
        <p:sp>
          <p:nvSpPr>
            <p:cNvPr id="31" name="Oval 30"/>
            <p:cNvSpPr/>
            <p:nvPr/>
          </p:nvSpPr>
          <p:spPr>
            <a:xfrm>
              <a:off x="690910" y="64422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p>
          </p:txBody>
        </p:sp>
        <p:sp>
          <p:nvSpPr>
            <p:cNvPr id="32" name="Oval 31"/>
            <p:cNvSpPr/>
            <p:nvPr/>
          </p:nvSpPr>
          <p:spPr>
            <a:xfrm>
              <a:off x="691709" y="691433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p>
          </p:txBody>
        </p:sp>
        <p:sp>
          <p:nvSpPr>
            <p:cNvPr id="33" name="Oval 32"/>
            <p:cNvSpPr/>
            <p:nvPr/>
          </p:nvSpPr>
          <p:spPr>
            <a:xfrm>
              <a:off x="691709" y="59745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x-none" dirty="0"/>
            </a:p>
          </p:txBody>
        </p:sp>
      </p:grpSp>
      <p:graphicFrame>
        <p:nvGraphicFramePr>
          <p:cNvPr id="15" name="Table 14"/>
          <p:cNvGraphicFramePr>
            <a:graphicFrameLocks noGrp="1"/>
          </p:cNvGraphicFramePr>
          <p:nvPr>
            <p:extLst>
              <p:ext uri="{D42A27DB-BD31-4B8C-83A1-F6EECF244321}">
                <p14:modId xmlns:p14="http://schemas.microsoft.com/office/powerpoint/2010/main" val="2307290174"/>
              </p:ext>
            </p:extLst>
          </p:nvPr>
        </p:nvGraphicFramePr>
        <p:xfrm>
          <a:off x="5029200" y="4310017"/>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s-MX" sz="800" i="0" dirty="0" smtClean="0">
                          <a:solidFill>
                            <a:srgbClr val="000000"/>
                          </a:solidFill>
                          <a:effectLst/>
                          <a:latin typeface="Calibri" panose="020F0502020204030204" pitchFamily="34" charset="0"/>
                          <a:ea typeface="Calibri" panose="020F0502020204030204" pitchFamily="34" charset="0"/>
                          <a:cs typeface="Folio Light"/>
                        </a:rPr>
                        <a:t>Determinan el significado de palabras y frases que se utilizan en un texto, incluyendo aquellas que aluden a personajes importantes de la mitología (ejemplo: Hércules).</a:t>
                      </a:r>
                      <a:endParaRPr lang="en-US" sz="800" b="0" i="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2315017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3" name="Rectangle 2"/>
          <p:cNvSpPr/>
          <p:nvPr/>
        </p:nvSpPr>
        <p:spPr>
          <a:xfrm>
            <a:off x="785623" y="863911"/>
            <a:ext cx="6224778" cy="3057532"/>
          </a:xfrm>
          <a:prstGeom prst="rect">
            <a:avLst/>
          </a:prstGeom>
          <a:noFill/>
        </p:spPr>
        <p:txBody>
          <a:bodyPr wrap="square" lIns="101881" tIns="50941" rIns="101881" bIns="50941">
            <a:spAutoFit/>
          </a:bodyPr>
          <a:lstStyle/>
          <a:p>
            <a:pPr marL="403136" indent="-342900">
              <a:buFontTx/>
              <a:buAutoNum type="arabicPeriod" startAt="3"/>
            </a:pPr>
            <a:r>
              <a:rPr lang="es-ES_tradnl" sz="1600" b="1" dirty="0" smtClean="0">
                <a:latin typeface="Helvetica" pitchFamily="34" charset="0"/>
                <a:cs typeface="Helvetica" pitchFamily="34" charset="0"/>
              </a:rPr>
              <a:t>¿Cómo son iguales </a:t>
            </a:r>
            <a:r>
              <a:rPr lang="es-ES_tradnl" sz="1600" i="1" dirty="0" smtClean="0">
                <a:latin typeface="Helvetica" panose="020B0604020202020204" pitchFamily="34" charset="0"/>
                <a:cs typeface="Helvetica" panose="020B0604020202020204" pitchFamily="34" charset="0"/>
              </a:rPr>
              <a:t>¡Terremoto! </a:t>
            </a:r>
            <a:r>
              <a:rPr lang="es-ES_tradnl" sz="1600" b="1" dirty="0" smtClean="0">
                <a:latin typeface="Helvetica" pitchFamily="34" charset="0"/>
                <a:cs typeface="Helvetica" pitchFamily="34" charset="0"/>
              </a:rPr>
              <a:t>y el video </a:t>
            </a:r>
            <a:r>
              <a:rPr lang="es-ES_tradnl" sz="1600" i="1" dirty="0" smtClean="0">
                <a:latin typeface="Helvetica" pitchFamily="34" charset="0"/>
                <a:cs typeface="Helvetica" pitchFamily="34" charset="0"/>
              </a:rPr>
              <a:t>El terremoto de San Francisco de 1906</a:t>
            </a:r>
            <a:r>
              <a:rPr lang="es-ES_tradnl" sz="1600" b="1" dirty="0" smtClean="0">
                <a:latin typeface="Helvetica" pitchFamily="34" charset="0"/>
                <a:cs typeface="Helvetica" pitchFamily="34" charset="0"/>
              </a:rPr>
              <a:t>?</a:t>
            </a:r>
          </a:p>
          <a:p>
            <a:pPr marL="403136" indent="-342900">
              <a:buFont typeface="+mj-lt"/>
              <a:buAutoNum type="alphaUcPeriod"/>
            </a:pPr>
            <a:endParaRPr lang="es-ES_tradnl" sz="1600" b="1" dirty="0" smtClean="0">
              <a:latin typeface="Helvetica" pitchFamily="34" charset="0"/>
              <a:cs typeface="Helvetica" pitchFamily="34" charset="0"/>
            </a:endParaRPr>
          </a:p>
          <a:p>
            <a:pPr marL="742950" indent="-342900">
              <a:buFont typeface="+mj-lt"/>
              <a:buAutoNum type="alphaUcPeriod"/>
            </a:pPr>
            <a:r>
              <a:rPr lang="es-ES" sz="1600" dirty="0">
                <a:latin typeface="Helvetica" pitchFamily="34" charset="0"/>
                <a:cs typeface="Helvetica" pitchFamily="34" charset="0"/>
              </a:rPr>
              <a:t>Ambos muestran lo que le sucedió a una familia en un terremoto</a:t>
            </a:r>
            <a:r>
              <a:rPr lang="es-ES_tradnl" sz="1600" dirty="0" smtClean="0">
                <a:latin typeface="Helvetica" pitchFamily="34" charset="0"/>
                <a:cs typeface="Helvetica" pitchFamily="34" charset="0"/>
              </a:rPr>
              <a:t>.</a:t>
            </a:r>
          </a:p>
          <a:p>
            <a:pPr marL="742950" indent="-342900">
              <a:buFont typeface="+mj-lt"/>
              <a:buAutoNum type="alphaUcPeriod"/>
            </a:pPr>
            <a:endParaRPr lang="es-ES_tradnl" sz="1600" dirty="0" smtClean="0">
              <a:latin typeface="Helvetica" pitchFamily="34" charset="0"/>
              <a:cs typeface="Helvetica" pitchFamily="34" charset="0"/>
            </a:endParaRPr>
          </a:p>
          <a:p>
            <a:pPr marL="742950" indent="-342900">
              <a:buFont typeface="+mj-lt"/>
              <a:buAutoNum type="alphaUcPeriod"/>
            </a:pPr>
            <a:r>
              <a:rPr lang="es-ES" sz="1600" dirty="0">
                <a:latin typeface="Helvetica" pitchFamily="34" charset="0"/>
                <a:cs typeface="Helvetica" pitchFamily="34" charset="0"/>
              </a:rPr>
              <a:t>Ambos muestran lo que sucede en un establo</a:t>
            </a:r>
            <a:r>
              <a:rPr lang="es-ES_tradnl" sz="1600" dirty="0" smtClean="0">
                <a:latin typeface="Helvetica" pitchFamily="34" charset="0"/>
                <a:cs typeface="Helvetica" pitchFamily="34" charset="0"/>
              </a:rPr>
              <a:t>.</a:t>
            </a:r>
          </a:p>
          <a:p>
            <a:pPr marL="742950" indent="-342900">
              <a:buFont typeface="+mj-lt"/>
              <a:buAutoNum type="alphaUcPeriod"/>
            </a:pPr>
            <a:endParaRPr lang="es-ES_tradnl" sz="1600" dirty="0" smtClean="0">
              <a:latin typeface="Helvetica" pitchFamily="34" charset="0"/>
              <a:cs typeface="Helvetica" pitchFamily="34" charset="0"/>
            </a:endParaRPr>
          </a:p>
          <a:p>
            <a:pPr marL="742950" indent="-342900">
              <a:buFont typeface="+mj-lt"/>
              <a:buAutoNum type="alphaUcPeriod"/>
            </a:pPr>
            <a:r>
              <a:rPr lang="es-ES" sz="1600" dirty="0">
                <a:latin typeface="Helvetica" pitchFamily="34" charset="0"/>
                <a:cs typeface="Helvetica" pitchFamily="34" charset="0"/>
              </a:rPr>
              <a:t>Ambos muestran un padre e hijo salvando a sus animales</a:t>
            </a:r>
            <a:r>
              <a:rPr lang="es-ES_tradnl" sz="1600" dirty="0" smtClean="0">
                <a:latin typeface="Helvetica" pitchFamily="34" charset="0"/>
                <a:cs typeface="Helvetica" pitchFamily="34" charset="0"/>
              </a:rPr>
              <a:t>.</a:t>
            </a:r>
          </a:p>
          <a:p>
            <a:pPr marL="742950" indent="-342900">
              <a:buFont typeface="+mj-lt"/>
              <a:buAutoNum type="alphaUcPeriod"/>
            </a:pPr>
            <a:endParaRPr lang="es-ES_tradnl" sz="1600" dirty="0" smtClean="0">
              <a:latin typeface="Helvetica" pitchFamily="34" charset="0"/>
              <a:cs typeface="Helvetica" pitchFamily="34" charset="0"/>
            </a:endParaRPr>
          </a:p>
          <a:p>
            <a:pPr marL="742950" indent="-342900">
              <a:buFont typeface="+mj-lt"/>
              <a:buAutoNum type="alphaUcPeriod"/>
            </a:pPr>
            <a:r>
              <a:rPr lang="es-ES" sz="1600" dirty="0">
                <a:latin typeface="Helvetica" pitchFamily="34" charset="0"/>
                <a:cs typeface="Helvetica" pitchFamily="34" charset="0"/>
              </a:rPr>
              <a:t>Ambos muestran el impacto del terremoto en San Francisco</a:t>
            </a:r>
            <a:r>
              <a:rPr lang="es-ES_tradnl" sz="1600" dirty="0" smtClean="0">
                <a:latin typeface="Helvetica" pitchFamily="34" charset="0"/>
                <a:cs typeface="Helvetica" pitchFamily="34" charset="0"/>
              </a:rPr>
              <a:t>.</a:t>
            </a:r>
          </a:p>
        </p:txBody>
      </p:sp>
      <p:sp>
        <p:nvSpPr>
          <p:cNvPr id="8" name="Rectangle 7"/>
          <p:cNvSpPr/>
          <p:nvPr/>
        </p:nvSpPr>
        <p:spPr>
          <a:xfrm>
            <a:off x="785623" y="5196109"/>
            <a:ext cx="6224778" cy="3796196"/>
          </a:xfrm>
          <a:prstGeom prst="rect">
            <a:avLst/>
          </a:prstGeom>
          <a:noFill/>
        </p:spPr>
        <p:txBody>
          <a:bodyPr wrap="square" lIns="101881" tIns="50941" rIns="101881" bIns="50941">
            <a:spAutoFit/>
          </a:bodyPr>
          <a:lstStyle/>
          <a:p>
            <a:pPr marL="403136" indent="-342900">
              <a:buAutoNum type="arabicPeriod" startAt="4"/>
            </a:pPr>
            <a:r>
              <a:rPr lang="es-ES_tradnl" sz="1600" b="1" dirty="0" smtClean="0">
                <a:latin typeface="Helvetica" panose="020B0604020202020204" pitchFamily="34" charset="0"/>
                <a:cs typeface="Helvetica" pitchFamily="34" charset="0"/>
              </a:rPr>
              <a:t>¿Cómo se diferencia </a:t>
            </a:r>
            <a:r>
              <a:rPr lang="es-ES_tradnl" sz="1600" i="1" dirty="0" smtClean="0">
                <a:latin typeface="Helvetica" panose="020B0604020202020204" pitchFamily="34" charset="0"/>
                <a:cs typeface="Helvetica" panose="020B0604020202020204" pitchFamily="34" charset="0"/>
              </a:rPr>
              <a:t>¡Terremoto!</a:t>
            </a:r>
            <a:r>
              <a:rPr lang="es-ES_tradnl" sz="1600" dirty="0" smtClean="0">
                <a:latin typeface="Helvetica" pitchFamily="34" charset="0"/>
                <a:cs typeface="Helvetica" pitchFamily="34" charset="0"/>
              </a:rPr>
              <a:t> </a:t>
            </a:r>
            <a:r>
              <a:rPr lang="es-ES_tradnl" sz="1600" b="1" dirty="0" smtClean="0">
                <a:latin typeface="Helvetica" pitchFamily="34" charset="0"/>
                <a:cs typeface="Helvetica" pitchFamily="34" charset="0"/>
              </a:rPr>
              <a:t>del video </a:t>
            </a:r>
            <a:r>
              <a:rPr lang="es-ES_tradnl" sz="1600" i="1" dirty="0">
                <a:latin typeface="Helvetica" pitchFamily="34" charset="0"/>
                <a:cs typeface="Helvetica" pitchFamily="34" charset="0"/>
              </a:rPr>
              <a:t>El terremoto de San Francisco de 1906</a:t>
            </a:r>
            <a:r>
              <a:rPr lang="es-ES_tradnl" sz="1600" b="1" dirty="0" smtClean="0">
                <a:latin typeface="Helvetica" pitchFamily="34" charset="0"/>
                <a:cs typeface="Helvetica" pitchFamily="34" charset="0"/>
              </a:rPr>
              <a:t>?</a:t>
            </a:r>
            <a:endParaRPr lang="es-ES_tradnl" sz="1600" dirty="0" smtClean="0">
              <a:latin typeface="Helvetica" pitchFamily="34" charset="0"/>
              <a:cs typeface="Helvetica" pitchFamily="34" charset="0"/>
            </a:endParaRPr>
          </a:p>
          <a:p>
            <a:pPr marL="834940" indent="-361417">
              <a:buFont typeface="+mj-lt"/>
              <a:buAutoNum type="alphaUcPeriod"/>
            </a:pPr>
            <a:endParaRPr lang="es-ES_tradnl" sz="1600" dirty="0" smtClean="0">
              <a:latin typeface="Helvetica" pitchFamily="34" charset="0"/>
              <a:cs typeface="Helvetica" pitchFamily="34" charset="0"/>
            </a:endParaRPr>
          </a:p>
          <a:p>
            <a:pPr marL="742950" indent="-342900">
              <a:buFont typeface="+mj-lt"/>
              <a:buAutoNum type="alphaUcPeriod"/>
            </a:pPr>
            <a:r>
              <a:rPr lang="es-ES_tradnl" sz="1600" dirty="0" smtClean="0">
                <a:latin typeface="Helvetica" pitchFamily="34" charset="0"/>
                <a:cs typeface="Helvetica" pitchFamily="34" charset="0"/>
              </a:rPr>
              <a:t>El texto trata de una familia y el video trata de toda la ciudad.</a:t>
            </a:r>
          </a:p>
          <a:p>
            <a:pPr marL="742950" indent="-342900">
              <a:buFont typeface="+mj-lt"/>
              <a:buAutoNum type="alphaUcPeriod"/>
            </a:pPr>
            <a:endParaRPr lang="es-ES_tradnl" sz="1600" dirty="0" smtClean="0">
              <a:latin typeface="Helvetica" pitchFamily="34" charset="0"/>
              <a:cs typeface="Helvetica" pitchFamily="34" charset="0"/>
            </a:endParaRPr>
          </a:p>
          <a:p>
            <a:pPr marL="742950" indent="-342900">
              <a:buFont typeface="+mj-lt"/>
              <a:buAutoNum type="alphaUcPeriod"/>
            </a:pPr>
            <a:r>
              <a:rPr lang="es-ES_tradnl" sz="1600" dirty="0" smtClean="0">
                <a:latin typeface="Helvetica" pitchFamily="34" charset="0"/>
                <a:cs typeface="Helvetica" pitchFamily="34" charset="0"/>
              </a:rPr>
              <a:t>El video trata sobre un terremoto y el texto trata de una explosión.</a:t>
            </a:r>
          </a:p>
          <a:p>
            <a:pPr marL="742950" indent="-342900">
              <a:buFont typeface="+mj-lt"/>
              <a:buAutoNum type="alphaUcPeriod"/>
            </a:pPr>
            <a:endParaRPr lang="es-ES_tradnl" sz="1600" dirty="0" smtClean="0">
              <a:latin typeface="Helvetica" pitchFamily="34" charset="0"/>
              <a:cs typeface="Helvetica" pitchFamily="34" charset="0"/>
            </a:endParaRPr>
          </a:p>
          <a:p>
            <a:pPr marL="742950" indent="-342900">
              <a:buFont typeface="+mj-lt"/>
              <a:buAutoNum type="alphaUcPeriod"/>
            </a:pPr>
            <a:r>
              <a:rPr lang="es-ES_tradnl" sz="1600" dirty="0" smtClean="0">
                <a:latin typeface="Helvetica" pitchFamily="34" charset="0"/>
                <a:cs typeface="Helvetica" pitchFamily="34" charset="0"/>
              </a:rPr>
              <a:t>El video trata sobre una familia y el texto trata de toda la ciudad.</a:t>
            </a:r>
          </a:p>
          <a:p>
            <a:pPr marL="742950" indent="-342900">
              <a:buFont typeface="+mj-lt"/>
              <a:buAutoNum type="alphaUcPeriod"/>
            </a:pPr>
            <a:endParaRPr lang="es-ES_tradnl" sz="1600" dirty="0" smtClean="0">
              <a:latin typeface="Helvetica" pitchFamily="34" charset="0"/>
              <a:cs typeface="Helvetica" pitchFamily="34" charset="0"/>
            </a:endParaRPr>
          </a:p>
          <a:p>
            <a:pPr marL="742950" indent="-342900">
              <a:buFont typeface="+mj-lt"/>
              <a:buAutoNum type="alphaUcPeriod"/>
            </a:pPr>
            <a:r>
              <a:rPr lang="es-ES_tradnl" sz="1600" dirty="0" smtClean="0">
                <a:latin typeface="Helvetica" pitchFamily="34" charset="0"/>
                <a:cs typeface="Helvetica" pitchFamily="34" charset="0"/>
              </a:rPr>
              <a:t>El texto trata de una explosión y el video trata de un terremoto.</a:t>
            </a:r>
          </a:p>
          <a:p>
            <a:pPr marL="473523"/>
            <a:endParaRPr lang="es-ES_tradnl" sz="1600" dirty="0">
              <a:latin typeface="Helvetica" pitchFamily="34" charset="0"/>
              <a:cs typeface="Helvetica" pitchFamily="34" charset="0"/>
            </a:endParaRPr>
          </a:p>
        </p:txBody>
      </p:sp>
      <p:cxnSp>
        <p:nvCxnSpPr>
          <p:cNvPr id="10" name="Straight Connector 9"/>
          <p:cNvCxnSpPr/>
          <p:nvPr/>
        </p:nvCxnSpPr>
        <p:spPr>
          <a:xfrm>
            <a:off x="404813"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887395" y="5977324"/>
            <a:ext cx="247973" cy="2438224"/>
            <a:chOff x="804461" y="5950845"/>
            <a:chExt cx="247973" cy="2438224"/>
          </a:xfrm>
        </p:grpSpPr>
        <p:sp>
          <p:nvSpPr>
            <p:cNvPr id="11" name="Oval 10"/>
            <p:cNvSpPr/>
            <p:nvPr/>
          </p:nvSpPr>
          <p:spPr>
            <a:xfrm>
              <a:off x="809546" y="59508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09546" y="67017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09546" y="81495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04461" y="74066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9" name="Table 18"/>
          <p:cNvGraphicFramePr>
            <a:graphicFrameLocks noGrp="1"/>
          </p:cNvGraphicFramePr>
          <p:nvPr>
            <p:extLst>
              <p:ext uri="{D42A27DB-BD31-4B8C-83A1-F6EECF244321}">
                <p14:modId xmlns:p14="http://schemas.microsoft.com/office/powerpoint/2010/main" val="3314988526"/>
              </p:ext>
            </p:extLst>
          </p:nvPr>
        </p:nvGraphicFramePr>
        <p:xfrm>
          <a:off x="5181600" y="4469674"/>
          <a:ext cx="2324100" cy="64008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s-ES" sz="800" b="0" dirty="0" smtClean="0">
                          <a:latin typeface="+mn-lt"/>
                          <a:ea typeface="Calibri"/>
                          <a:cs typeface="Times New Roman"/>
                        </a:rPr>
                        <a:t>Establecen conexiones entre el texto de un cuento, de una obra de teatro y una presentación visual u oral del mismo, identificando dónde cada versión refleja las descripciones e indicaciones específicas del texto.</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18" name="Group 17"/>
          <p:cNvGrpSpPr/>
          <p:nvPr/>
        </p:nvGrpSpPr>
        <p:grpSpPr>
          <a:xfrm>
            <a:off x="895810" y="1639384"/>
            <a:ext cx="242888" cy="1973537"/>
            <a:chOff x="809546" y="5950845"/>
            <a:chExt cx="242888" cy="1973537"/>
          </a:xfrm>
        </p:grpSpPr>
        <p:sp>
          <p:nvSpPr>
            <p:cNvPr id="21" name="Oval 20"/>
            <p:cNvSpPr/>
            <p:nvPr/>
          </p:nvSpPr>
          <p:spPr>
            <a:xfrm>
              <a:off x="809546" y="59508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09546" y="67017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809546" y="76848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809546" y="71865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5721556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ES_tradnl" smtClean="0"/>
              <a:pPr/>
              <a:t>32</a:t>
            </a:fld>
            <a:endParaRPr lang="es-ES_tradnl" dirty="0"/>
          </a:p>
        </p:txBody>
      </p:sp>
      <p:sp>
        <p:nvSpPr>
          <p:cNvPr id="3" name="Rectangle 2"/>
          <p:cNvSpPr/>
          <p:nvPr/>
        </p:nvSpPr>
        <p:spPr>
          <a:xfrm>
            <a:off x="798765" y="871135"/>
            <a:ext cx="6211635" cy="2811310"/>
          </a:xfrm>
          <a:prstGeom prst="rect">
            <a:avLst/>
          </a:prstGeom>
        </p:spPr>
        <p:txBody>
          <a:bodyPr wrap="square" lIns="101881" tIns="50941" rIns="101881" bIns="50941">
            <a:spAutoFit/>
          </a:bodyPr>
          <a:lstStyle/>
          <a:p>
            <a:pPr marL="342900" indent="-342900">
              <a:buAutoNum type="arabicPeriod" startAt="5"/>
            </a:pPr>
            <a:r>
              <a:rPr lang="es-ES_tradnl" sz="1600" b="1" dirty="0" smtClean="0">
                <a:latin typeface="Helvetica" pitchFamily="34" charset="0"/>
                <a:cs typeface="Helvetica" pitchFamily="34" charset="0"/>
              </a:rPr>
              <a:t>¿Qué conclusión puedes sacar del texto y del video sobre la destrucción de la ciudad?</a:t>
            </a:r>
          </a:p>
          <a:p>
            <a:pPr marL="342900" indent="-342900">
              <a:buAutoNum type="arabicPeriod" startAt="5"/>
            </a:pPr>
            <a:endParaRPr lang="es-ES_tradnl" sz="1600" dirty="0" smtClean="0">
              <a:latin typeface="Helvetica" pitchFamily="34" charset="0"/>
              <a:cs typeface="Helvetica" pitchFamily="34" charset="0"/>
            </a:endParaRPr>
          </a:p>
          <a:p>
            <a:pPr marL="628650" indent="-285750">
              <a:buFont typeface="+mj-lt"/>
              <a:buAutoNum type="alphaUcPeriod"/>
            </a:pPr>
            <a:r>
              <a:rPr lang="es-ES_tradnl" sz="1600" dirty="0" smtClean="0">
                <a:latin typeface="Helvetica" pitchFamily="34" charset="0"/>
                <a:cs typeface="Helvetica" pitchFamily="34" charset="0"/>
              </a:rPr>
              <a:t>La ciudad fue destruida por un terremoto.</a:t>
            </a:r>
          </a:p>
          <a:p>
            <a:pPr marL="628650" indent="-285750">
              <a:buFont typeface="+mj-lt"/>
              <a:buAutoNum type="alphaUcPeriod"/>
            </a:pPr>
            <a:endParaRPr lang="es-ES_tradnl" sz="1600" dirty="0" smtClean="0">
              <a:latin typeface="Helvetica" pitchFamily="34" charset="0"/>
              <a:cs typeface="Helvetica" pitchFamily="34" charset="0"/>
            </a:endParaRPr>
          </a:p>
          <a:p>
            <a:pPr marL="628650" indent="-285750">
              <a:buFont typeface="+mj-lt"/>
              <a:buAutoNum type="alphaUcPeriod"/>
            </a:pPr>
            <a:r>
              <a:rPr lang="es-ES_tradnl" sz="1600" dirty="0" smtClean="0">
                <a:latin typeface="Helvetica" pitchFamily="34" charset="0"/>
                <a:cs typeface="Helvetica" pitchFamily="34" charset="0"/>
              </a:rPr>
              <a:t>La ciudad fue destruida por el fuego.</a:t>
            </a:r>
          </a:p>
          <a:p>
            <a:pPr marL="628650" indent="-285750">
              <a:buFont typeface="+mj-lt"/>
              <a:buAutoNum type="alphaUcPeriod"/>
            </a:pPr>
            <a:endParaRPr lang="es-ES_tradnl" sz="1600" dirty="0" smtClean="0">
              <a:latin typeface="Helvetica" pitchFamily="34" charset="0"/>
              <a:cs typeface="Helvetica" pitchFamily="34" charset="0"/>
            </a:endParaRPr>
          </a:p>
          <a:p>
            <a:pPr marL="628650" indent="-285750">
              <a:buFont typeface="+mj-lt"/>
              <a:buAutoNum type="alphaUcPeriod"/>
            </a:pPr>
            <a:r>
              <a:rPr lang="es-ES_tradnl" sz="1600" dirty="0" smtClean="0">
                <a:latin typeface="Helvetica" pitchFamily="34" charset="0"/>
                <a:cs typeface="Helvetica" pitchFamily="34" charset="0"/>
              </a:rPr>
              <a:t>La ciudad fue destruida por el terremoto y los incendios.</a:t>
            </a:r>
          </a:p>
          <a:p>
            <a:pPr marL="628650" indent="-285750">
              <a:buFont typeface="+mj-lt"/>
              <a:buAutoNum type="alphaUcPeriod"/>
            </a:pPr>
            <a:endParaRPr lang="es-ES_tradnl" sz="1600" dirty="0" smtClean="0">
              <a:latin typeface="Helvetica" pitchFamily="34" charset="0"/>
              <a:cs typeface="Helvetica" pitchFamily="34" charset="0"/>
            </a:endParaRPr>
          </a:p>
          <a:p>
            <a:pPr marL="628650" indent="-285750">
              <a:buFont typeface="+mj-lt"/>
              <a:buAutoNum type="alphaUcPeriod"/>
            </a:pPr>
            <a:r>
              <a:rPr lang="es-ES_tradnl" sz="1600" dirty="0" smtClean="0">
                <a:latin typeface="Helvetica" pitchFamily="34" charset="0"/>
                <a:cs typeface="Helvetica" pitchFamily="34" charset="0"/>
              </a:rPr>
              <a:t>La ciudad no tenía suficiente agua para apagar los incendios.</a:t>
            </a:r>
            <a:endParaRPr lang="es-ES_tradnl" sz="1600" dirty="0">
              <a:latin typeface="Helvetica" pitchFamily="34" charset="0"/>
              <a:cs typeface="Helvetica" pitchFamily="34" charset="0"/>
            </a:endParaRPr>
          </a:p>
        </p:txBody>
      </p:sp>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98765" y="5242148"/>
            <a:ext cx="6211635" cy="2811310"/>
          </a:xfrm>
          <a:prstGeom prst="rect">
            <a:avLst/>
          </a:prstGeom>
        </p:spPr>
        <p:txBody>
          <a:bodyPr wrap="square" lIns="101881" tIns="50941" rIns="101881" bIns="50941">
            <a:spAutoFit/>
          </a:bodyPr>
          <a:lstStyle/>
          <a:p>
            <a:pPr marL="361417" indent="-361417">
              <a:buAutoNum type="arabicPeriod" startAt="6"/>
            </a:pPr>
            <a:r>
              <a:rPr lang="es-ES_tradnl" sz="1600" b="1" dirty="0" smtClean="0">
                <a:latin typeface="Helvetica" pitchFamily="34" charset="0"/>
                <a:cs typeface="Helvetica" pitchFamily="34" charset="0"/>
              </a:rPr>
              <a:t>¿Cuál fue la consecuencia mayor del terremoto y el incendio en San Francisco?</a:t>
            </a:r>
          </a:p>
          <a:p>
            <a:pPr marL="361417" indent="-361417">
              <a:buAutoNum type="arabicPeriod" startAt="6"/>
            </a:pPr>
            <a:endParaRPr lang="es-ES_tradnl" sz="1600" dirty="0" smtClean="0">
              <a:latin typeface="Helvetica" pitchFamily="34" charset="0"/>
              <a:cs typeface="Helvetica" pitchFamily="34" charset="0"/>
            </a:endParaRPr>
          </a:p>
          <a:p>
            <a:pPr marL="342900" indent="55563">
              <a:buFont typeface="+mj-lt"/>
              <a:buAutoNum type="alphaUcPeriod"/>
            </a:pPr>
            <a:r>
              <a:rPr lang="es-ES_tradnl" sz="1600" dirty="0" smtClean="0">
                <a:latin typeface="Helvetica" pitchFamily="34" charset="0"/>
                <a:cs typeface="Helvetica" pitchFamily="34" charset="0"/>
              </a:rPr>
              <a:t>Las personas no podían trabajar porque los trenes no podían funcionar. </a:t>
            </a:r>
          </a:p>
          <a:p>
            <a:pPr marL="342900" indent="55563">
              <a:buFont typeface="+mj-lt"/>
              <a:buAutoNum type="alphaUcPeriod"/>
            </a:pPr>
            <a:endParaRPr lang="es-ES_tradnl" sz="1600" dirty="0" smtClean="0">
              <a:latin typeface="Helvetica" pitchFamily="34" charset="0"/>
              <a:cs typeface="Helvetica" pitchFamily="34" charset="0"/>
            </a:endParaRPr>
          </a:p>
          <a:p>
            <a:pPr marL="342900" indent="55563">
              <a:buFont typeface="+mj-lt"/>
              <a:buAutoNum type="alphaUcPeriod"/>
            </a:pPr>
            <a:r>
              <a:rPr lang="es-ES_tradnl" sz="1600" dirty="0" smtClean="0">
                <a:latin typeface="Helvetica" pitchFamily="34" charset="0"/>
                <a:cs typeface="Helvetica" pitchFamily="34" charset="0"/>
              </a:rPr>
              <a:t>  Los animales necesitaban nuevos establos para vivir.</a:t>
            </a:r>
          </a:p>
          <a:p>
            <a:pPr marL="342900" indent="55563">
              <a:buFont typeface="+mj-lt"/>
              <a:buAutoNum type="alphaUcPeriod"/>
            </a:pPr>
            <a:endParaRPr lang="es-ES_tradnl" sz="1600" dirty="0" smtClean="0">
              <a:latin typeface="Helvetica" pitchFamily="34" charset="0"/>
              <a:cs typeface="Helvetica" pitchFamily="34" charset="0"/>
            </a:endParaRPr>
          </a:p>
          <a:p>
            <a:pPr marL="342900" indent="55563">
              <a:buFont typeface="+mj-lt"/>
              <a:buAutoNum type="alphaUcPeriod"/>
            </a:pPr>
            <a:r>
              <a:rPr lang="es-ES_tradnl" sz="1600" dirty="0" smtClean="0">
                <a:latin typeface="Helvetica" pitchFamily="34" charset="0"/>
                <a:cs typeface="Helvetica" pitchFamily="34" charset="0"/>
              </a:rPr>
              <a:t>  Había un gran desastre que limpiar.</a:t>
            </a:r>
          </a:p>
          <a:p>
            <a:pPr marL="342900" indent="55563">
              <a:buFont typeface="+mj-lt"/>
              <a:buAutoNum type="alphaUcPeriod"/>
            </a:pPr>
            <a:endParaRPr lang="es-ES_tradnl" sz="1600" dirty="0" smtClean="0">
              <a:latin typeface="Helvetica" pitchFamily="34" charset="0"/>
              <a:cs typeface="Helvetica" pitchFamily="34" charset="0"/>
            </a:endParaRPr>
          </a:p>
          <a:p>
            <a:pPr marL="342900" indent="55563">
              <a:buFont typeface="+mj-lt"/>
              <a:buAutoNum type="alphaUcPeriod"/>
            </a:pPr>
            <a:r>
              <a:rPr lang="es-ES_tradnl" sz="1600" dirty="0" smtClean="0">
                <a:latin typeface="Helvetica" pitchFamily="34" charset="0"/>
                <a:cs typeface="Helvetica" pitchFamily="34" charset="0"/>
              </a:rPr>
              <a:t>  La ciudad necesitaba ser reconstruida a partir de cero.</a:t>
            </a:r>
            <a:endParaRPr lang="es-ES_tradnl" sz="1600" b="1" dirty="0" smtClean="0">
              <a:latin typeface="Helvetica" pitchFamily="34" charset="0"/>
              <a:cs typeface="Helvetica" pitchFamily="34" charset="0"/>
            </a:endParaRPr>
          </a:p>
        </p:txBody>
      </p:sp>
      <p:grpSp>
        <p:nvGrpSpPr>
          <p:cNvPr id="6" name="Group 5"/>
          <p:cNvGrpSpPr/>
          <p:nvPr/>
        </p:nvGrpSpPr>
        <p:grpSpPr>
          <a:xfrm>
            <a:off x="908933" y="6032990"/>
            <a:ext cx="252039" cy="1927450"/>
            <a:chOff x="945822" y="5973526"/>
            <a:chExt cx="252039" cy="1927450"/>
          </a:xfrm>
        </p:grpSpPr>
        <p:sp>
          <p:nvSpPr>
            <p:cNvPr id="11" name="Oval 10"/>
            <p:cNvSpPr/>
            <p:nvPr/>
          </p:nvSpPr>
          <p:spPr>
            <a:xfrm>
              <a:off x="954973" y="59735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12" name="Oval 11"/>
            <p:cNvSpPr/>
            <p:nvPr/>
          </p:nvSpPr>
          <p:spPr>
            <a:xfrm>
              <a:off x="945822" y="66835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13" name="Oval 12"/>
            <p:cNvSpPr/>
            <p:nvPr/>
          </p:nvSpPr>
          <p:spPr>
            <a:xfrm>
              <a:off x="945822" y="72035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14" name="Oval 13"/>
            <p:cNvSpPr/>
            <p:nvPr/>
          </p:nvSpPr>
          <p:spPr>
            <a:xfrm>
              <a:off x="945822" y="76614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grpSp>
      <p:grpSp>
        <p:nvGrpSpPr>
          <p:cNvPr id="2" name="Group 1"/>
          <p:cNvGrpSpPr/>
          <p:nvPr/>
        </p:nvGrpSpPr>
        <p:grpSpPr>
          <a:xfrm>
            <a:off x="918084" y="1677070"/>
            <a:ext cx="245210" cy="1683061"/>
            <a:chOff x="918084" y="1677070"/>
            <a:chExt cx="245210" cy="1683061"/>
          </a:xfrm>
        </p:grpSpPr>
        <p:sp>
          <p:nvSpPr>
            <p:cNvPr id="17" name="Oval 16"/>
            <p:cNvSpPr/>
            <p:nvPr/>
          </p:nvSpPr>
          <p:spPr>
            <a:xfrm>
              <a:off x="918084" y="31206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18" name="Oval 17"/>
            <p:cNvSpPr/>
            <p:nvPr/>
          </p:nvSpPr>
          <p:spPr>
            <a:xfrm>
              <a:off x="918084" y="16770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19" name="Oval 18"/>
            <p:cNvSpPr/>
            <p:nvPr/>
          </p:nvSpPr>
          <p:spPr>
            <a:xfrm>
              <a:off x="918084" y="21652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20" name="Oval 19"/>
            <p:cNvSpPr/>
            <p:nvPr/>
          </p:nvSpPr>
          <p:spPr>
            <a:xfrm>
              <a:off x="920406" y="26356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grpSp>
      <p:graphicFrame>
        <p:nvGraphicFramePr>
          <p:cNvPr id="15" name="Table 14"/>
          <p:cNvGraphicFramePr>
            <a:graphicFrameLocks noGrp="1"/>
          </p:cNvGraphicFramePr>
          <p:nvPr>
            <p:extLst>
              <p:ext uri="{D42A27DB-BD31-4B8C-83A1-F6EECF244321}">
                <p14:modId xmlns:p14="http://schemas.microsoft.com/office/powerpoint/2010/main" val="2409221749"/>
              </p:ext>
            </p:extLst>
          </p:nvPr>
        </p:nvGraphicFramePr>
        <p:xfrm>
          <a:off x="5029200" y="4343400"/>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s-ES" sz="800" b="0" dirty="0" smtClean="0">
                          <a:latin typeface="+mn-lt"/>
                          <a:ea typeface="Calibri"/>
                          <a:cs typeface="Times New Roman"/>
                        </a:rPr>
                        <a:t>Comparan y contrastan el tratamiento de temas en textos similares (ejemplo: oposición del bien y del mal) y los patrones de acontecimientos (ejemplo: la búsqueda) en cuentos, mitos y literatura tradicional de diferentes culturas.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4075134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2972442377"/>
              </p:ext>
            </p:extLst>
          </p:nvPr>
        </p:nvGraphicFramePr>
        <p:xfrm>
          <a:off x="180975" y="280713"/>
          <a:ext cx="7286625" cy="3795480"/>
        </p:xfrm>
        <a:graphic>
          <a:graphicData uri="http://schemas.openxmlformats.org/drawingml/2006/table">
            <a:tbl>
              <a:tblPr firstRow="1" bandRow="1">
                <a:tableStyleId>{5940675A-B579-460E-94D1-54222C63F5DA}</a:tableStyleId>
              </a:tblPr>
              <a:tblGrid>
                <a:gridCol w="7286625"/>
              </a:tblGrid>
              <a:tr h="709887">
                <a:tc>
                  <a:txBody>
                    <a:bodyPr/>
                    <a:lstStyle/>
                    <a:p>
                      <a:pPr marL="457200" marR="0" indent="-403225" algn="l" defTabSz="1018824" rtl="0" eaLnBrk="1" fontAlgn="auto" latinLnBrk="0" hangingPunct="1">
                        <a:lnSpc>
                          <a:spcPct val="100000"/>
                        </a:lnSpc>
                        <a:spcBef>
                          <a:spcPts val="0"/>
                        </a:spcBef>
                        <a:spcAft>
                          <a:spcPts val="0"/>
                        </a:spcAft>
                        <a:buClrTx/>
                        <a:buSzTx/>
                        <a:buFontTx/>
                        <a:buAutoNum type="arabicPeriod" startAt="7"/>
                        <a:tabLst/>
                        <a:defRPr/>
                      </a:pPr>
                      <a:r>
                        <a:rPr lang="es-ES_tradnl" sz="1400" b="1" u="none" baseline="0" noProof="0" dirty="0" smtClean="0">
                          <a:latin typeface="Helvetica" panose="020B0604020202020204" pitchFamily="34" charset="0"/>
                          <a:cs typeface="Helvetica" panose="020B0604020202020204" pitchFamily="34" charset="0"/>
                        </a:rPr>
                        <a:t>Describe el impacto que el terremoto dejó en la gente y en la ciudad de San Francisco. Utiliza detalles o ejemplos del texto  </a:t>
                      </a:r>
                      <a:r>
                        <a:rPr lang="es-ES_tradnl" sz="1400" b="0" i="1" u="none" noProof="0" dirty="0" smtClean="0">
                          <a:latin typeface="Helvetica" panose="020B0604020202020204" pitchFamily="34" charset="0"/>
                          <a:cs typeface="Helvetica" panose="020B0604020202020204" pitchFamily="34" charset="0"/>
                        </a:rPr>
                        <a:t>¡Terremoto!</a:t>
                      </a:r>
                      <a:r>
                        <a:rPr lang="es-ES_tradnl" sz="1400" b="1" i="1" u="none" noProof="0" dirty="0" smtClean="0">
                          <a:latin typeface="Helvetica" panose="020B0604020202020204" pitchFamily="34" charset="0"/>
                          <a:cs typeface="Helvetica" panose="020B0604020202020204" pitchFamily="34" charset="0"/>
                        </a:rPr>
                        <a:t>  </a:t>
                      </a:r>
                      <a:r>
                        <a:rPr lang="es-ES_tradnl" sz="1400" b="1" u="none" noProof="0" dirty="0" smtClean="0">
                          <a:latin typeface="Helvetica" panose="020B0604020202020204" pitchFamily="34" charset="0"/>
                          <a:cs typeface="Helvetica" panose="020B0604020202020204" pitchFamily="34" charset="0"/>
                        </a:rPr>
                        <a:t>y del video </a:t>
                      </a:r>
                      <a:r>
                        <a:rPr lang="es-ES_tradnl" sz="1400" b="0" i="1" u="none" noProof="0" dirty="0" smtClean="0">
                          <a:latin typeface="Helvetica" panose="020B0604020202020204" pitchFamily="34" charset="0"/>
                          <a:cs typeface="Helvetica" panose="020B0604020202020204" pitchFamily="34" charset="0"/>
                        </a:rPr>
                        <a:t>El terremoto de San Francisco de 1906</a:t>
                      </a:r>
                      <a:r>
                        <a:rPr lang="es-ES_tradnl" sz="1400" b="1" u="none" baseline="0" noProof="0" dirty="0" smtClean="0">
                          <a:latin typeface="Helvetica" panose="020B0604020202020204" pitchFamily="34" charset="0"/>
                          <a:cs typeface="Helvetica" panose="020B0604020202020204" pitchFamily="34" charset="0"/>
                        </a:rPr>
                        <a:t>. </a:t>
                      </a:r>
                    </a:p>
                    <a:p>
                      <a:pPr marL="457200" marR="0" indent="-403225" algn="l" defTabSz="1018824" rtl="0" eaLnBrk="1" fontAlgn="auto" latinLnBrk="0" hangingPunct="1">
                        <a:lnSpc>
                          <a:spcPct val="100000"/>
                        </a:lnSpc>
                        <a:spcBef>
                          <a:spcPts val="0"/>
                        </a:spcBef>
                        <a:spcAft>
                          <a:spcPts val="0"/>
                        </a:spcAft>
                        <a:buClrTx/>
                        <a:buSzTx/>
                        <a:buFontTx/>
                        <a:buAutoNum type="arabicPeriod" startAt="7"/>
                        <a:tabLst/>
                        <a:defRPr/>
                      </a:pPr>
                      <a:endParaRPr lang="es-ES_tradnl" sz="1400" b="1" u="none" baseline="0" noProof="0" dirty="0" smtClean="0">
                        <a:latin typeface="Helvetica" panose="020B0604020202020204" pitchFamily="34" charset="0"/>
                        <a:cs typeface="Helvetica" panose="020B0604020202020204" pitchFamily="34" charset="0"/>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45861028"/>
              </p:ext>
            </p:extLst>
          </p:nvPr>
        </p:nvGraphicFramePr>
        <p:xfrm>
          <a:off x="423862" y="4876800"/>
          <a:ext cx="7043738" cy="4171980"/>
        </p:xfrm>
        <a:graphic>
          <a:graphicData uri="http://schemas.openxmlformats.org/drawingml/2006/table">
            <a:tbl>
              <a:tblPr firstRow="1" bandRow="1">
                <a:tableStyleId>{5940675A-B579-460E-94D1-54222C63F5DA}</a:tableStyleId>
              </a:tblPr>
              <a:tblGrid>
                <a:gridCol w="7043738"/>
              </a:tblGrid>
              <a:tr h="380112">
                <a:tc>
                  <a:txBody>
                    <a:bodyPr/>
                    <a:lstStyle/>
                    <a:p>
                      <a:pPr marL="346075" marR="0" indent="-346075" algn="l" defTabSz="966612" rtl="0" eaLnBrk="1" fontAlgn="auto" latinLnBrk="0" hangingPunct="1">
                        <a:lnSpc>
                          <a:spcPct val="100000"/>
                        </a:lnSpc>
                        <a:spcBef>
                          <a:spcPts val="0"/>
                        </a:spcBef>
                        <a:spcAft>
                          <a:spcPts val="0"/>
                        </a:spcAft>
                        <a:buClrTx/>
                        <a:buSzTx/>
                        <a:buFont typeface="+mj-lt"/>
                        <a:buNone/>
                        <a:tabLst/>
                        <a:defRPr/>
                      </a:pPr>
                      <a:r>
                        <a:rPr lang="es-ES_tradnl" sz="1600" b="1" noProof="0" dirty="0" smtClean="0"/>
                        <a:t>8.   </a:t>
                      </a:r>
                      <a:r>
                        <a:rPr lang="es-ES_tradnl" sz="1400" b="1" u="none" noProof="0" dirty="0" smtClean="0">
                          <a:latin typeface="Helvetica" panose="020B0604020202020204" pitchFamily="34" charset="0"/>
                          <a:cs typeface="Helvetica" panose="020B0604020202020204" pitchFamily="34" charset="0"/>
                        </a:rPr>
                        <a:t>¿Qué puede aprender el lector sobre hacer una ciudad segura después de leer </a:t>
                      </a:r>
                      <a:r>
                        <a:rPr lang="es-ES_tradnl" sz="1400" b="0" i="1" u="none" noProof="0" dirty="0" smtClean="0">
                          <a:latin typeface="Helvetica" panose="020B0604020202020204" pitchFamily="34" charset="0"/>
                          <a:cs typeface="Helvetica" panose="020B0604020202020204" pitchFamily="34" charset="0"/>
                        </a:rPr>
                        <a:t>¡Terremoto! </a:t>
                      </a:r>
                      <a:r>
                        <a:rPr lang="es-ES_tradnl" sz="1400" b="1" u="none" noProof="0" dirty="0" smtClean="0">
                          <a:latin typeface="Helvetica" panose="020B0604020202020204" pitchFamily="34" charset="0"/>
                          <a:cs typeface="Helvetica" panose="020B0604020202020204" pitchFamily="34" charset="0"/>
                        </a:rPr>
                        <a:t>y, </a:t>
                      </a:r>
                      <a:r>
                        <a:rPr lang="es-ES_tradnl" sz="1400" b="0" i="1" u="none" noProof="0" dirty="0" smtClean="0">
                          <a:solidFill>
                            <a:schemeClr val="tx1"/>
                          </a:solidFill>
                          <a:latin typeface="Helvetica" panose="020B0604020202020204" pitchFamily="34" charset="0"/>
                          <a:cs typeface="Helvetica" panose="020B0604020202020204" pitchFamily="34" charset="0"/>
                        </a:rPr>
                        <a:t>El legado de Chicago: el plan de </a:t>
                      </a:r>
                      <a:r>
                        <a:rPr lang="es-ES_tradnl" sz="1400" b="0" i="1" u="none" noProof="0" dirty="0" err="1" smtClean="0">
                          <a:solidFill>
                            <a:schemeClr val="tx1"/>
                          </a:solidFill>
                          <a:latin typeface="Helvetica" panose="020B0604020202020204" pitchFamily="34" charset="0"/>
                          <a:cs typeface="Helvetica" panose="020B0604020202020204" pitchFamily="34" charset="0"/>
                        </a:rPr>
                        <a:t>Burnham</a:t>
                      </a:r>
                      <a:r>
                        <a:rPr lang="es-ES_tradnl" sz="1400" b="1" u="none" noProof="0" dirty="0" smtClean="0">
                          <a:latin typeface="Helvetica" panose="020B0604020202020204" pitchFamily="34" charset="0"/>
                          <a:cs typeface="Helvetica" panose="020B0604020202020204" pitchFamily="34" charset="0"/>
                        </a:rPr>
                        <a:t>? Utiliza la información de ambas fuentes en tu respuesta.</a:t>
                      </a:r>
                      <a:endParaRPr lang="es-ES_tradnl" sz="1400" b="1" i="1" u="none" noProof="0" dirty="0" smtClean="0">
                        <a:latin typeface="Helvetica" panose="020B0604020202020204" pitchFamily="34" charset="0"/>
                        <a:cs typeface="Helvetica" panose="020B0604020202020204" pitchFamily="34" charset="0"/>
                      </a:endParaRPr>
                    </a:p>
                    <a:p>
                      <a:pPr marL="346075" marR="0" indent="-346075" algn="l" defTabSz="966612" rtl="0" eaLnBrk="1" fontAlgn="auto" latinLnBrk="0" hangingPunct="1">
                        <a:lnSpc>
                          <a:spcPct val="100000"/>
                        </a:lnSpc>
                        <a:spcBef>
                          <a:spcPts val="0"/>
                        </a:spcBef>
                        <a:spcAft>
                          <a:spcPts val="0"/>
                        </a:spcAft>
                        <a:buClrTx/>
                        <a:buSzTx/>
                        <a:buFont typeface="+mj-lt"/>
                        <a:buNone/>
                        <a:tabLst/>
                        <a:defRPr/>
                      </a:pPr>
                      <a:endParaRPr lang="en-US" sz="1600" b="1" dirty="0" smtClean="0">
                        <a:latin typeface="+mn-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1140756604"/>
              </p:ext>
            </p:extLst>
          </p:nvPr>
        </p:nvGraphicFramePr>
        <p:xfrm>
          <a:off x="5029200" y="4078352"/>
          <a:ext cx="2438400" cy="640080"/>
        </p:xfrm>
        <a:graphic>
          <a:graphicData uri="http://schemas.openxmlformats.org/drawingml/2006/table">
            <a:tbl>
              <a:tblPr/>
              <a:tblGrid>
                <a:gridCol w="24384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RL.4.7</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s-ES" sz="800" b="0" dirty="0" smtClean="0">
                          <a:latin typeface="+mn-lt"/>
                          <a:ea typeface="Calibri"/>
                          <a:cs typeface="Times New Roman"/>
                        </a:rPr>
                        <a:t>Establecen conexiones entre el texto de un cuento, de una obra de teatro y una presentación visual u oral del mismo, identificando dónde cada versión refleja las descripciones e indicaciones específicas del texto.</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62416590"/>
              </p:ext>
            </p:extLst>
          </p:nvPr>
        </p:nvGraphicFramePr>
        <p:xfrm>
          <a:off x="5143500" y="9077119"/>
          <a:ext cx="2324100" cy="762000"/>
        </p:xfrm>
        <a:graphic>
          <a:graphicData uri="http://schemas.openxmlformats.org/drawingml/2006/table">
            <a:tbl>
              <a:tblPr/>
              <a:tblGrid>
                <a:gridCol w="2324100"/>
              </a:tblGrid>
              <a:tr h="152400">
                <a:tc>
                  <a:txBody>
                    <a:bodyPr/>
                    <a:lstStyle/>
                    <a:p>
                      <a:pPr marL="0" marR="0" algn="l">
                        <a:lnSpc>
                          <a:spcPct val="100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53423">
                <a:tc>
                  <a:txBody>
                    <a:bodyPr/>
                    <a:lstStyle/>
                    <a:p>
                      <a:pPr marL="0" marR="0" algn="l">
                        <a:lnSpc>
                          <a:spcPct val="100000"/>
                        </a:lnSpc>
                        <a:spcBef>
                          <a:spcPts val="0"/>
                        </a:spcBef>
                        <a:spcAft>
                          <a:spcPts val="0"/>
                        </a:spcAft>
                      </a:pPr>
                      <a:r>
                        <a:rPr lang="es-ES" sz="800" b="0" dirty="0" smtClean="0">
                          <a:latin typeface="+mn-lt"/>
                          <a:ea typeface="Calibri"/>
                          <a:cs typeface="Times New Roman"/>
                        </a:rPr>
                        <a:t>Comparan y contrastan el tratamiento de temas en textos similares (ejemplo: oposición del bien y del mal) y los patrones de acontecimientos (ejemplo: la búsqueda) en cuentos, mitos y literatura tradicional de diferentes culturas.</a:t>
                      </a:r>
                      <a:endParaRPr lang="en-US" sz="800" b="0" dirty="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1387455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sp>
        <p:nvSpPr>
          <p:cNvPr id="6" name="TextBox 5"/>
          <p:cNvSpPr txBox="1"/>
          <p:nvPr/>
        </p:nvSpPr>
        <p:spPr>
          <a:xfrm>
            <a:off x="5654040" y="76200"/>
            <a:ext cx="2057400" cy="830997"/>
          </a:xfrm>
          <a:prstGeom prst="rect">
            <a:avLst/>
          </a:prstGeom>
          <a:solidFill>
            <a:schemeClr val="bg1"/>
          </a:solidFill>
        </p:spPr>
        <p:txBody>
          <a:bodyPr wrap="square" rtlCol="0">
            <a:spAutoFit/>
          </a:bodyPr>
          <a:lstStyle/>
          <a:p>
            <a:r>
              <a:rPr lang="en-US" sz="800" dirty="0" err="1" smtClean="0"/>
              <a:t>Nivel</a:t>
            </a:r>
            <a:r>
              <a:rPr lang="en-US" sz="800" dirty="0" smtClean="0"/>
              <a:t> de </a:t>
            </a:r>
            <a:r>
              <a:rPr lang="en-US" sz="800" dirty="0" err="1" smtClean="0"/>
              <a:t>grado</a:t>
            </a:r>
            <a:r>
              <a:rPr lang="en-US" sz="800" dirty="0" smtClean="0"/>
              <a:t>: 4.4</a:t>
            </a:r>
          </a:p>
          <a:p>
            <a:r>
              <a:rPr lang="en-US" sz="800" dirty="0" err="1" smtClean="0"/>
              <a:t>Escala</a:t>
            </a:r>
            <a:r>
              <a:rPr lang="en-US" sz="800" dirty="0" smtClean="0"/>
              <a:t> Lexile: 680L</a:t>
            </a:r>
          </a:p>
          <a:p>
            <a:r>
              <a:rPr lang="es-ES" sz="800" dirty="0">
                <a:solidFill>
                  <a:prstClr val="black"/>
                </a:solidFill>
              </a:rPr>
              <a:t>Promedio del largo de la oración </a:t>
            </a:r>
            <a:r>
              <a:rPr lang="en-US" sz="800" dirty="0" smtClean="0"/>
              <a:t>: 10.85</a:t>
            </a:r>
          </a:p>
          <a:p>
            <a:r>
              <a:rPr lang="es-ES" sz="800" dirty="0">
                <a:solidFill>
                  <a:prstClr val="black"/>
                </a:solidFill>
              </a:rPr>
              <a:t>Promedio de la frecuencia de </a:t>
            </a:r>
            <a:r>
              <a:rPr lang="es-ES" sz="800" dirty="0" smtClean="0">
                <a:solidFill>
                  <a:prstClr val="black"/>
                </a:solidFill>
              </a:rPr>
              <a:t>palabras</a:t>
            </a:r>
            <a:r>
              <a:rPr lang="en-US" sz="800" dirty="0" smtClean="0"/>
              <a:t>: 3.67</a:t>
            </a:r>
          </a:p>
          <a:p>
            <a:r>
              <a:rPr lang="es-ES" sz="800" dirty="0">
                <a:solidFill>
                  <a:prstClr val="black"/>
                </a:solidFill>
              </a:rPr>
              <a:t>Número de palabras </a:t>
            </a:r>
            <a:r>
              <a:rPr lang="en-US" sz="800" dirty="0" smtClean="0"/>
              <a:t>: 434</a:t>
            </a:r>
          </a:p>
          <a:p>
            <a:pPr lvl="0"/>
            <a:r>
              <a:rPr lang="x-none" sz="800" b="1" i="1" dirty="0">
                <a:solidFill>
                  <a:prstClr val="black"/>
                </a:solidFill>
              </a:rPr>
              <a:t>Nota: Basado en el texto original en inglés</a:t>
            </a:r>
            <a:r>
              <a:rPr lang="x-none" sz="800" b="1" i="1" dirty="0" smtClean="0">
                <a:solidFill>
                  <a:prstClr val="black"/>
                </a:solidFill>
              </a:rPr>
              <a:t>.</a:t>
            </a:r>
            <a:endParaRPr lang="es-ES_tradnl" sz="800" dirty="0">
              <a:solidFill>
                <a:prstClr val="black"/>
              </a:solidFill>
            </a:endParaRPr>
          </a:p>
        </p:txBody>
      </p:sp>
      <p:sp>
        <p:nvSpPr>
          <p:cNvPr id="3" name="Rectangle 2"/>
          <p:cNvSpPr/>
          <p:nvPr/>
        </p:nvSpPr>
        <p:spPr>
          <a:xfrm>
            <a:off x="352425" y="376311"/>
            <a:ext cx="6962775" cy="8807396"/>
          </a:xfrm>
          <a:prstGeom prst="rect">
            <a:avLst/>
          </a:prstGeom>
        </p:spPr>
        <p:txBody>
          <a:bodyPr wrap="square" lIns="96378" tIns="48189" rIns="96378" bIns="48189">
            <a:spAutoFit/>
          </a:bodyPr>
          <a:lstStyle/>
          <a:p>
            <a:pPr algn="ctr"/>
            <a:r>
              <a:rPr lang="es-ES_tradnl" sz="1400" i="1" dirty="0" smtClean="0"/>
              <a:t>El primer líder de Chicago</a:t>
            </a:r>
          </a:p>
          <a:p>
            <a:pPr algn="ctr"/>
            <a:endParaRPr lang="es-ES_tradnl" sz="1200" dirty="0" smtClean="0"/>
          </a:p>
          <a:p>
            <a:r>
              <a:rPr lang="es-ES_tradnl" sz="1200" dirty="0" smtClean="0"/>
              <a:t>1</a:t>
            </a:r>
          </a:p>
          <a:p>
            <a:r>
              <a:rPr lang="es-ES_tradnl" sz="1200" dirty="0" smtClean="0"/>
              <a:t>Antes de que existiera la ciudad de Chicago, un hombre valiente se mudó aquí. Fue muy duro vivir ahí en ese entonces. No había tiendas. No había colonos. Hacía mucho frío en el invierno y calor en el verano. También, había una gran cantidad de nieve en el invierno. Por lo tanto, era difícil viajar en esa época. En la primavera, había una gran cantidad de lluvia y lodo, </a:t>
            </a:r>
            <a:r>
              <a:rPr lang="es-ES_tradnl" sz="1200" dirty="0"/>
              <a:t>y</a:t>
            </a:r>
            <a:r>
              <a:rPr lang="es-ES_tradnl" sz="1200" dirty="0" smtClean="0"/>
              <a:t> eso también hizo que fuera difícil viajar. </a:t>
            </a:r>
          </a:p>
          <a:p>
            <a:endParaRPr lang="es-ES_tradnl" sz="1200" dirty="0" smtClean="0"/>
          </a:p>
          <a:p>
            <a:r>
              <a:rPr lang="es-ES_tradnl" sz="1200" dirty="0" smtClean="0"/>
              <a:t>2</a:t>
            </a:r>
          </a:p>
          <a:p>
            <a:r>
              <a:rPr lang="es-ES_tradnl" sz="1200" dirty="0" smtClean="0"/>
              <a:t>Entonces, el primer líder de Chicago se mudó allí. Su nombre era Jean </a:t>
            </a:r>
            <a:r>
              <a:rPr lang="es-ES_tradnl" sz="1200" dirty="0" err="1" smtClean="0"/>
              <a:t>Baptiste</a:t>
            </a:r>
            <a:r>
              <a:rPr lang="es-ES_tradnl" sz="1200" dirty="0" smtClean="0"/>
              <a:t> Point </a:t>
            </a:r>
            <a:r>
              <a:rPr lang="es-ES_tradnl" sz="1200" dirty="0" err="1" smtClean="0"/>
              <a:t>DuSable</a:t>
            </a:r>
            <a:r>
              <a:rPr lang="es-ES_tradnl" sz="1200" dirty="0" smtClean="0"/>
              <a:t>. Él fue la primera persona, que no era un nativo norteamericano, que se estableció allí. Él era afroamericano. </a:t>
            </a:r>
            <a:r>
              <a:rPr lang="es-ES_tradnl" sz="1200" dirty="0" err="1" smtClean="0"/>
              <a:t>DuSable</a:t>
            </a:r>
            <a:r>
              <a:rPr lang="es-ES_tradnl" sz="1200" dirty="0" smtClean="0"/>
              <a:t> construyó una cabaña en el río Chicago. Él empezó un negocio de comercio con los nativos norteamericanos. Él abrió un puesto de comercio allí a finales de 1770. Al principio, era sólo una pequeña casa. Pero él se quedó allí durante más de 20 años. El la siguió edificando y expandiendo. Se convirtió en la parte más importante de la zona. </a:t>
            </a:r>
          </a:p>
          <a:p>
            <a:endParaRPr lang="es-ES_tradnl" sz="1200" dirty="0" smtClean="0"/>
          </a:p>
          <a:p>
            <a:r>
              <a:rPr lang="es-ES_tradnl" sz="1200" dirty="0" smtClean="0"/>
              <a:t>3</a:t>
            </a:r>
          </a:p>
          <a:p>
            <a:r>
              <a:rPr lang="es-ES_tradnl" sz="1200" dirty="0" smtClean="0"/>
              <a:t>Traer cosas a Chicago era difícil. Chicago era una ciudad muy pequeña. Estaba a muchas millas de distancia de cualquier otra ciudad. Al principio, </a:t>
            </a:r>
            <a:r>
              <a:rPr lang="es-ES_tradnl" sz="1200" dirty="0" err="1" smtClean="0"/>
              <a:t>DuSable</a:t>
            </a:r>
            <a:r>
              <a:rPr lang="es-ES_tradnl" sz="1200" dirty="0" smtClean="0"/>
              <a:t> sólo negociaba con los nativos norteamericanos y los exploradores. Él les daría herramientas y otros bienes y las intercambiaría por las cosas que cosechaban, cazaban, o hacían. A medida que más personas se mudaban allí, su puesto de comercio se hizo más importante. Los colonos también compraban bienes.</a:t>
            </a:r>
          </a:p>
          <a:p>
            <a:endParaRPr lang="es-ES_tradnl" sz="1200" dirty="0" smtClean="0"/>
          </a:p>
          <a:p>
            <a:r>
              <a:rPr lang="es-ES_tradnl" sz="1200" dirty="0" smtClean="0"/>
              <a:t>4</a:t>
            </a:r>
          </a:p>
          <a:p>
            <a:r>
              <a:rPr lang="es-ES_tradnl" sz="1200" dirty="0" smtClean="0"/>
              <a:t>El </a:t>
            </a:r>
            <a:r>
              <a:rPr lang="es-ES_tradnl" sz="1200" b="1" u="sng" dirty="0" smtClean="0"/>
              <a:t>puesto de comercio </a:t>
            </a:r>
            <a:r>
              <a:rPr lang="es-ES_tradnl" sz="1200" dirty="0" smtClean="0"/>
              <a:t>de Du Sable ayudó a los exploradores a seguir adelante. Ellos podrían comprar suministros en este puesto de comercio. Esto les permitiría viajar más lejos. Ese puesto comercial ayudó a Chicago a empezar como una ciudad. Cuando las familias se mudaron a Chicago, ellas podían obtener lo que necesitaban en el puesto comercial. Los colonos compraron muchas cosas del puesto de comercio.</a:t>
            </a:r>
          </a:p>
          <a:p>
            <a:endParaRPr lang="es-ES_tradnl" sz="1200" dirty="0" smtClean="0"/>
          </a:p>
          <a:p>
            <a:r>
              <a:rPr lang="es-ES_tradnl" sz="1200" dirty="0" smtClean="0"/>
              <a:t>5</a:t>
            </a:r>
          </a:p>
          <a:p>
            <a:r>
              <a:rPr lang="es-ES_tradnl" sz="1200" dirty="0" err="1" smtClean="0"/>
              <a:t>DuSable</a:t>
            </a:r>
            <a:r>
              <a:rPr lang="es-ES_tradnl" sz="1200" dirty="0" smtClean="0"/>
              <a:t> vendió cobijas, mantequilla, pieles, cuchillos, telas y pistolas. Los colonos y los nativos norteamericanos intercambiaron o pagaban dinero por esas cosas.</a:t>
            </a:r>
          </a:p>
          <a:p>
            <a:endParaRPr lang="es-ES_tradnl" sz="1200" dirty="0" smtClean="0"/>
          </a:p>
          <a:p>
            <a:r>
              <a:rPr lang="es-ES_tradnl" sz="1200" dirty="0" smtClean="0"/>
              <a:t>6</a:t>
            </a:r>
          </a:p>
          <a:p>
            <a:r>
              <a:rPr lang="es-ES_tradnl" sz="1200" dirty="0" smtClean="0"/>
              <a:t>Jean </a:t>
            </a:r>
            <a:r>
              <a:rPr lang="es-ES_tradnl" sz="1200" dirty="0" err="1" smtClean="0"/>
              <a:t>Baptiste</a:t>
            </a:r>
            <a:r>
              <a:rPr lang="es-ES_tradnl" sz="1200" dirty="0" smtClean="0"/>
              <a:t> Point </a:t>
            </a:r>
            <a:r>
              <a:rPr lang="es-ES_tradnl" sz="1200" dirty="0" err="1" smtClean="0"/>
              <a:t>DuSable</a:t>
            </a:r>
            <a:r>
              <a:rPr lang="es-ES_tradnl" sz="1200" dirty="0" smtClean="0"/>
              <a:t> vendió su puesto de comercio y se mudó en 1800. Sin embargo, él dejó un legado. El puesto de comercio había sido una especie de ancla para la creciente comunidad. </a:t>
            </a:r>
          </a:p>
          <a:p>
            <a:endParaRPr lang="es-ES_tradnl" sz="1200" dirty="0" smtClean="0"/>
          </a:p>
          <a:p>
            <a:r>
              <a:rPr lang="es-ES_tradnl" sz="1200" dirty="0" smtClean="0"/>
              <a:t>7</a:t>
            </a:r>
          </a:p>
          <a:p>
            <a:r>
              <a:rPr lang="es-ES_tradnl" sz="1200" dirty="0" err="1" smtClean="0"/>
              <a:t>DuSable</a:t>
            </a:r>
            <a:r>
              <a:rPr lang="es-ES_tradnl" sz="1200" dirty="0" smtClean="0"/>
              <a:t> fue la primera persona que ayudó a la gente a venir a Chicago. Él ayudó a que se quedaran también. Es por ello que Chicago lo llamó el "padre" de la ciudad. Él hizo posible que la gente se estableciera aquí.</a:t>
            </a:r>
          </a:p>
          <a:p>
            <a:endParaRPr lang="es-ES_tradnl" sz="1200" dirty="0" smtClean="0"/>
          </a:p>
          <a:p>
            <a:r>
              <a:rPr lang="es-ES_tradnl" sz="1200" dirty="0" smtClean="0"/>
              <a:t>8</a:t>
            </a:r>
          </a:p>
          <a:p>
            <a:r>
              <a:rPr lang="es-ES_tradnl" sz="1200" dirty="0" smtClean="0"/>
              <a:t>Hoy en día existe un puerto llamado </a:t>
            </a:r>
            <a:r>
              <a:rPr lang="es-ES_tradnl" sz="1200" dirty="0" err="1" smtClean="0"/>
              <a:t>DuSable</a:t>
            </a:r>
            <a:r>
              <a:rPr lang="es-ES_tradnl" sz="1200" dirty="0" smtClean="0"/>
              <a:t>. Hay un parque también. Ese parque está cerca de donde se inició el primer negocio de Chicago. La ubicación de la ciudad es el mayor legado de </a:t>
            </a:r>
            <a:r>
              <a:rPr lang="es-ES_tradnl" sz="1200" dirty="0" err="1" smtClean="0"/>
              <a:t>DuSable</a:t>
            </a:r>
            <a:r>
              <a:rPr lang="es-ES_tradnl" sz="1200" dirty="0" smtClean="0"/>
              <a:t>. ¡Comenzó donde estaba su puesto de comercio! Su puesto fue el punto de partida para convertir al pueblo en la gran ciudad que es ahora.</a:t>
            </a:r>
            <a:endParaRPr lang="es-ES_tradnl" sz="1200" dirty="0"/>
          </a:p>
        </p:txBody>
      </p:sp>
    </p:spTree>
    <p:extLst>
      <p:ext uri="{BB962C8B-B14F-4D97-AF65-F5344CB8AC3E}">
        <p14:creationId xmlns:p14="http://schemas.microsoft.com/office/powerpoint/2010/main" val="3158490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09624" y="1114437"/>
            <a:ext cx="6200776" cy="2565089"/>
          </a:xfrm>
          <a:prstGeom prst="rect">
            <a:avLst/>
          </a:prstGeom>
        </p:spPr>
        <p:txBody>
          <a:bodyPr wrap="square" lIns="101881" tIns="50941" rIns="101881" bIns="50941">
            <a:spAutoFit/>
          </a:bodyPr>
          <a:lstStyle/>
          <a:p>
            <a:pPr marL="285750" indent="-285750">
              <a:buAutoNum type="arabicPeriod" startAt="9"/>
            </a:pPr>
            <a:r>
              <a:rPr lang="es-ES_tradnl" sz="1600" b="1" dirty="0" smtClean="0">
                <a:latin typeface="Helvetica" pitchFamily="34" charset="0"/>
              </a:rPr>
              <a:t>¿Qué significa la frase "</a:t>
            </a:r>
            <a:r>
              <a:rPr lang="es-ES_tradnl" sz="1600" b="1" u="sng" dirty="0" smtClean="0">
                <a:latin typeface="Helvetica" pitchFamily="34" charset="0"/>
              </a:rPr>
              <a:t>puesto de comercio</a:t>
            </a:r>
            <a:r>
              <a:rPr lang="es-ES_tradnl" sz="1600" b="1" dirty="0" smtClean="0">
                <a:latin typeface="Helvetica" pitchFamily="34" charset="0"/>
              </a:rPr>
              <a:t>" en el texto</a:t>
            </a:r>
            <a:r>
              <a:rPr lang="es-ES_tradnl" sz="1600" b="1" i="1" dirty="0" smtClean="0">
                <a:latin typeface="Helvetica" pitchFamily="34" charset="0"/>
              </a:rPr>
              <a:t>, </a:t>
            </a:r>
            <a:r>
              <a:rPr lang="es-ES_tradnl" sz="1600" i="1" dirty="0" smtClean="0">
                <a:latin typeface="Helvetica" pitchFamily="34" charset="0"/>
              </a:rPr>
              <a:t>El primer líder de Chicago</a:t>
            </a:r>
            <a:r>
              <a:rPr lang="es-ES_tradnl" sz="1600" b="1" dirty="0" smtClean="0">
                <a:latin typeface="Helvetica" pitchFamily="34" charset="0"/>
              </a:rPr>
              <a:t>?   </a:t>
            </a:r>
          </a:p>
          <a:p>
            <a:pPr marL="457200" indent="-457200">
              <a:buAutoNum type="arabicPeriod" startAt="9"/>
            </a:pPr>
            <a:endParaRPr lang="es-ES_tradnl" sz="1600" dirty="0" smtClean="0">
              <a:latin typeface="Helvetica" pitchFamily="34" charset="0"/>
            </a:endParaRPr>
          </a:p>
          <a:p>
            <a:pPr marL="628650" indent="-342900">
              <a:buFont typeface="+mj-lt"/>
              <a:buAutoNum type="alphaUcPeriod"/>
            </a:pPr>
            <a:r>
              <a:rPr lang="es-ES_tradnl" sz="1600" dirty="0" smtClean="0">
                <a:latin typeface="Helvetica" pitchFamily="34" charset="0"/>
              </a:rPr>
              <a:t>un lugar para enganchar su caballo</a:t>
            </a:r>
          </a:p>
          <a:p>
            <a:pPr marL="628650" indent="-342900">
              <a:buFont typeface="+mj-lt"/>
              <a:buAutoNum type="alphaUcPeriod"/>
            </a:pPr>
            <a:endParaRPr lang="es-ES_tradnl" sz="1600" dirty="0" smtClean="0">
              <a:latin typeface="Helvetica" pitchFamily="34" charset="0"/>
            </a:endParaRPr>
          </a:p>
          <a:p>
            <a:pPr marL="628650" indent="-342900">
              <a:buFont typeface="+mj-lt"/>
              <a:buAutoNum type="alphaUcPeriod"/>
            </a:pPr>
            <a:r>
              <a:rPr lang="es-ES_tradnl" sz="1600" dirty="0" smtClean="0">
                <a:latin typeface="Helvetica" pitchFamily="34" charset="0"/>
              </a:rPr>
              <a:t>un lugar para conseguir las cosas que necesitas</a:t>
            </a:r>
          </a:p>
          <a:p>
            <a:pPr marL="628650" indent="-342900">
              <a:buFont typeface="+mj-lt"/>
              <a:buAutoNum type="alphaUcPeriod"/>
            </a:pPr>
            <a:endParaRPr lang="es-ES_tradnl" sz="1600" dirty="0" smtClean="0">
              <a:latin typeface="Helvetica" pitchFamily="34" charset="0"/>
            </a:endParaRPr>
          </a:p>
          <a:p>
            <a:pPr marL="628650" indent="-342900">
              <a:buFont typeface="+mj-lt"/>
              <a:buAutoNum type="alphaUcPeriod"/>
            </a:pPr>
            <a:r>
              <a:rPr lang="es-ES_tradnl" sz="1600" dirty="0" smtClean="0">
                <a:latin typeface="Helvetica" pitchFamily="34" charset="0"/>
              </a:rPr>
              <a:t>un lugar situado cerca de un río</a:t>
            </a:r>
          </a:p>
          <a:p>
            <a:pPr marL="628650" indent="-342900">
              <a:buFont typeface="+mj-lt"/>
              <a:buAutoNum type="alphaUcPeriod"/>
            </a:pPr>
            <a:endParaRPr lang="es-ES_tradnl" sz="1600" dirty="0" smtClean="0">
              <a:latin typeface="Helvetica" pitchFamily="34" charset="0"/>
            </a:endParaRPr>
          </a:p>
          <a:p>
            <a:pPr marL="628650" indent="-342900">
              <a:buFont typeface="+mj-lt"/>
              <a:buAutoNum type="alphaUcPeriod"/>
            </a:pPr>
            <a:r>
              <a:rPr lang="es-ES_tradnl" sz="1600" dirty="0" smtClean="0">
                <a:latin typeface="Helvetica" pitchFamily="34" charset="0"/>
              </a:rPr>
              <a:t>un lugar para construir tu casa</a:t>
            </a:r>
            <a:endParaRPr lang="es-ES_tradnl" sz="1600" dirty="0">
              <a:solidFill>
                <a:srgbClr val="FF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s-ES_tradnl" smtClean="0"/>
              <a:pPr/>
              <a:t>35</a:t>
            </a:fld>
            <a:endParaRPr lang="es-ES_tradnl" dirty="0"/>
          </a:p>
        </p:txBody>
      </p:sp>
      <p:cxnSp>
        <p:nvCxnSpPr>
          <p:cNvPr id="11" name="Straight Connector 10"/>
          <p:cNvCxnSpPr/>
          <p:nvPr/>
        </p:nvCxnSpPr>
        <p:spPr>
          <a:xfrm>
            <a:off x="410118" y="4949371"/>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74447" y="1863906"/>
            <a:ext cx="242888" cy="1750466"/>
            <a:chOff x="1295400" y="1868715"/>
            <a:chExt cx="242888" cy="1750466"/>
          </a:xfrm>
        </p:grpSpPr>
        <p:sp>
          <p:nvSpPr>
            <p:cNvPr id="26" name="Oval 25"/>
            <p:cNvSpPr/>
            <p:nvPr/>
          </p:nvSpPr>
          <p:spPr>
            <a:xfrm>
              <a:off x="1295400" y="3379695"/>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27" name="Oval 26"/>
            <p:cNvSpPr/>
            <p:nvPr/>
          </p:nvSpPr>
          <p:spPr>
            <a:xfrm>
              <a:off x="1295400" y="1868715"/>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28" name="Oval 27"/>
            <p:cNvSpPr/>
            <p:nvPr/>
          </p:nvSpPr>
          <p:spPr>
            <a:xfrm>
              <a:off x="1295400" y="23723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solidFill>
                  <a:srgbClr val="FF0000"/>
                </a:solidFill>
              </a:endParaRPr>
            </a:p>
          </p:txBody>
        </p:sp>
        <p:sp>
          <p:nvSpPr>
            <p:cNvPr id="29" name="Oval 28"/>
            <p:cNvSpPr/>
            <p:nvPr/>
          </p:nvSpPr>
          <p:spPr>
            <a:xfrm>
              <a:off x="1295400" y="2876035"/>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grpSp>
      <p:graphicFrame>
        <p:nvGraphicFramePr>
          <p:cNvPr id="15" name="Table 14"/>
          <p:cNvGraphicFramePr>
            <a:graphicFrameLocks noGrp="1"/>
          </p:cNvGraphicFramePr>
          <p:nvPr>
            <p:extLst>
              <p:ext uri="{D42A27DB-BD31-4B8C-83A1-F6EECF244321}">
                <p14:modId xmlns:p14="http://schemas.microsoft.com/office/powerpoint/2010/main" val="261005051"/>
              </p:ext>
            </p:extLst>
          </p:nvPr>
        </p:nvGraphicFramePr>
        <p:xfrm>
          <a:off x="5105400" y="4653643"/>
          <a:ext cx="2185988" cy="676035"/>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RI.4.4</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0310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800" i="0" dirty="0" smtClean="0">
                          <a:solidFill>
                            <a:srgbClr val="000000"/>
                          </a:solidFill>
                          <a:effectLst/>
                          <a:latin typeface="Calibri" panose="020F0502020204030204" pitchFamily="34" charset="0"/>
                          <a:ea typeface="Calibri" panose="020F0502020204030204" pitchFamily="34" charset="0"/>
                          <a:cs typeface="Folio Light"/>
                        </a:rPr>
                        <a:t>Determinan en un texto el significado de palabras frases de contexto académico general y de dominio específico pertinentes a los temas o materias de cuarto grado.</a:t>
                      </a:r>
                      <a:endParaRPr lang="en-US" sz="800" i="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7" name="Rectangle 16"/>
          <p:cNvSpPr/>
          <p:nvPr/>
        </p:nvSpPr>
        <p:spPr>
          <a:xfrm>
            <a:off x="809624" y="5257800"/>
            <a:ext cx="5922621" cy="3549974"/>
          </a:xfrm>
          <a:prstGeom prst="rect">
            <a:avLst/>
          </a:prstGeom>
        </p:spPr>
        <p:txBody>
          <a:bodyPr wrap="square" lIns="101881" tIns="50941" rIns="101881" bIns="50941">
            <a:spAutoFit/>
          </a:bodyPr>
          <a:lstStyle/>
          <a:p>
            <a:pPr lvl="0"/>
            <a:r>
              <a:rPr lang="es-ES_tradnl" sz="1600" dirty="0" smtClean="0">
                <a:latin typeface="Helvetica" pitchFamily="34" charset="0"/>
              </a:rPr>
              <a:t> </a:t>
            </a:r>
          </a:p>
          <a:p>
            <a:pPr marL="342900" indent="-342900"/>
            <a:r>
              <a:rPr lang="es-ES_tradnl" sz="1600" b="1" dirty="0" smtClean="0">
                <a:latin typeface="Helvetica" pitchFamily="34" charset="0"/>
              </a:rPr>
              <a:t>10. ¿Qué declaración a continuación describe mejor a un </a:t>
            </a:r>
            <a:r>
              <a:rPr lang="es-ES_tradnl" sz="1600" b="1" u="sng" dirty="0" smtClean="0">
                <a:latin typeface="Helvetica" pitchFamily="34" charset="0"/>
              </a:rPr>
              <a:t>planificador de la ciudad</a:t>
            </a:r>
            <a:r>
              <a:rPr lang="es-ES_tradnl" sz="1600" b="1" dirty="0" smtClean="0">
                <a:latin typeface="Helvetica" pitchFamily="34" charset="0"/>
              </a:rPr>
              <a:t>?</a:t>
            </a:r>
          </a:p>
          <a:p>
            <a:pPr marL="361417" indent="-361417">
              <a:buFont typeface="+mj-lt"/>
              <a:buAutoNum type="arabicPeriod" startAt="4"/>
            </a:pPr>
            <a:endParaRPr lang="es-ES_tradnl" sz="1600" dirty="0" smtClean="0">
              <a:latin typeface="Helvetica" pitchFamily="34" charset="0"/>
            </a:endParaRPr>
          </a:p>
          <a:p>
            <a:pPr marL="627063" indent="-284163">
              <a:buFont typeface="+mj-lt"/>
              <a:buAutoNum type="alphaUcPeriod"/>
            </a:pPr>
            <a:r>
              <a:rPr lang="es-ES_tradnl" sz="1600" dirty="0" smtClean="0">
                <a:latin typeface="Helvetica" pitchFamily="34" charset="0"/>
              </a:rPr>
              <a:t>Un planificador de la ciudad piensa acerca de las nuevas invenciones de 1893. </a:t>
            </a:r>
          </a:p>
          <a:p>
            <a:pPr marL="627063" indent="-284163">
              <a:buFont typeface="+mj-lt"/>
              <a:buAutoNum type="alphaUcPeriod"/>
            </a:pPr>
            <a:endParaRPr lang="es-ES_tradnl" sz="1600" dirty="0" smtClean="0">
              <a:latin typeface="Helvetica" pitchFamily="34" charset="0"/>
            </a:endParaRPr>
          </a:p>
          <a:p>
            <a:pPr marL="627063" indent="-284163">
              <a:buFont typeface="+mj-lt"/>
              <a:buAutoNum type="alphaUcPeriod"/>
            </a:pPr>
            <a:r>
              <a:rPr lang="es-ES_tradnl" sz="1600" dirty="0" smtClean="0">
                <a:latin typeface="Helvetica" pitchFamily="34" charset="0"/>
              </a:rPr>
              <a:t>Un planificador de la ciudad construye casas.</a:t>
            </a:r>
          </a:p>
          <a:p>
            <a:pPr marL="627063" indent="-284163">
              <a:buFont typeface="+mj-lt"/>
              <a:buAutoNum type="alphaUcPeriod"/>
            </a:pPr>
            <a:endParaRPr lang="es-ES_tradnl" sz="1600" dirty="0" smtClean="0">
              <a:latin typeface="Helvetica" pitchFamily="34" charset="0"/>
            </a:endParaRPr>
          </a:p>
          <a:p>
            <a:pPr marL="627063" indent="-284163"/>
            <a:r>
              <a:rPr lang="es-ES_tradnl" sz="1600" dirty="0" smtClean="0">
                <a:latin typeface="Helvetica" pitchFamily="34" charset="0"/>
              </a:rPr>
              <a:t>C. Un planificador de la ciudad piensa en calles, parques y edificios.</a:t>
            </a:r>
          </a:p>
          <a:p>
            <a:pPr marL="627063" indent="-284163">
              <a:buFont typeface="+mj-lt"/>
              <a:buAutoNum type="alphaUcPeriod"/>
            </a:pPr>
            <a:endParaRPr lang="es-ES_tradnl" sz="1600" dirty="0" smtClean="0">
              <a:latin typeface="Helvetica" pitchFamily="34" charset="0"/>
            </a:endParaRPr>
          </a:p>
          <a:p>
            <a:pPr marL="627063" indent="-284163">
              <a:buFont typeface="+mj-lt"/>
              <a:buAutoNum type="alphaUcPeriod" startAt="4"/>
            </a:pPr>
            <a:r>
              <a:rPr lang="es-ES_tradnl" sz="1600" dirty="0" smtClean="0">
                <a:latin typeface="Helvetica" pitchFamily="34" charset="0"/>
              </a:rPr>
              <a:t>Un planificador de la ciudad combate los incendios.</a:t>
            </a:r>
          </a:p>
          <a:p>
            <a:pPr marL="361417" indent="-361417">
              <a:buFont typeface="+mj-lt"/>
              <a:buAutoNum type="alphaUcPeriod" startAt="4"/>
            </a:pPr>
            <a:endParaRPr lang="es-ES_tradnl" sz="1600" dirty="0">
              <a:latin typeface="Helvetica" pitchFamily="34" charset="0"/>
            </a:endParaRPr>
          </a:p>
        </p:txBody>
      </p:sp>
      <p:grpSp>
        <p:nvGrpSpPr>
          <p:cNvPr id="3" name="Group 2"/>
          <p:cNvGrpSpPr/>
          <p:nvPr/>
        </p:nvGrpSpPr>
        <p:grpSpPr>
          <a:xfrm>
            <a:off x="874447" y="6324600"/>
            <a:ext cx="248178" cy="2111518"/>
            <a:chOff x="997480" y="6305331"/>
            <a:chExt cx="248178" cy="2111518"/>
          </a:xfrm>
        </p:grpSpPr>
        <p:sp>
          <p:nvSpPr>
            <p:cNvPr id="22" name="Oval 21"/>
            <p:cNvSpPr/>
            <p:nvPr/>
          </p:nvSpPr>
          <p:spPr>
            <a:xfrm>
              <a:off x="997480" y="8177363"/>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23" name="Oval 22"/>
            <p:cNvSpPr/>
            <p:nvPr/>
          </p:nvSpPr>
          <p:spPr>
            <a:xfrm>
              <a:off x="1002770" y="6305331"/>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sp>
          <p:nvSpPr>
            <p:cNvPr id="24" name="Oval 23"/>
            <p:cNvSpPr/>
            <p:nvPr/>
          </p:nvSpPr>
          <p:spPr>
            <a:xfrm>
              <a:off x="997480" y="69908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solidFill>
                  <a:srgbClr val="FF0000"/>
                </a:solidFill>
              </a:endParaRPr>
            </a:p>
          </p:txBody>
        </p:sp>
        <p:sp>
          <p:nvSpPr>
            <p:cNvPr id="25" name="Oval 24"/>
            <p:cNvSpPr/>
            <p:nvPr/>
          </p:nvSpPr>
          <p:spPr>
            <a:xfrm>
              <a:off x="997480" y="7485024"/>
              <a:ext cx="242888" cy="239486"/>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s-ES_tradnl" dirty="0"/>
            </a:p>
          </p:txBody>
        </p:sp>
      </p:grpSp>
    </p:spTree>
    <p:extLst>
      <p:ext uri="{BB962C8B-B14F-4D97-AF65-F5344CB8AC3E}">
        <p14:creationId xmlns:p14="http://schemas.microsoft.com/office/powerpoint/2010/main" val="4830947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1999" y="5324468"/>
            <a:ext cx="6276437" cy="3549974"/>
          </a:xfrm>
          <a:prstGeom prst="rect">
            <a:avLst/>
          </a:prstGeom>
        </p:spPr>
        <p:txBody>
          <a:bodyPr wrap="square" lIns="101881" tIns="50941" rIns="101881" bIns="50941">
            <a:spAutoFit/>
          </a:bodyPr>
          <a:lstStyle/>
          <a:p>
            <a:pPr marL="400050" indent="-400050"/>
            <a:r>
              <a:rPr lang="es-ES_tradnl" sz="1600" b="1" dirty="0" smtClean="0">
                <a:latin typeface="Helvetica" pitchFamily="34" charset="0"/>
                <a:cs typeface="Helvetica" pitchFamily="34" charset="0"/>
              </a:rPr>
              <a:t>12. ¿Qué evidencia apoya mejor lo que un planificador de la ciudad </a:t>
            </a:r>
            <a:r>
              <a:rPr lang="es-ES_tradnl" sz="1600" b="1" u="sng" dirty="0" smtClean="0">
                <a:latin typeface="Helvetica" pitchFamily="34" charset="0"/>
                <a:cs typeface="Helvetica" pitchFamily="34" charset="0"/>
              </a:rPr>
              <a:t>piensa</a:t>
            </a:r>
            <a:r>
              <a:rPr lang="es-ES_tradnl" sz="1600" b="1" dirty="0" smtClean="0">
                <a:latin typeface="Helvetica" pitchFamily="34" charset="0"/>
                <a:cs typeface="Helvetica" pitchFamily="34" charset="0"/>
              </a:rPr>
              <a:t> que una ciudad necesita?</a:t>
            </a:r>
            <a:endParaRPr lang="es-ES_tradnl" sz="1600" b="1" dirty="0" smtClean="0">
              <a:latin typeface="Helvetica" pitchFamily="34" charset="0"/>
            </a:endParaRPr>
          </a:p>
          <a:p>
            <a:pPr marL="361417" indent="-361417"/>
            <a:endParaRPr lang="es-ES_tradnl" sz="1600" dirty="0" smtClean="0">
              <a:latin typeface="Helvetica" pitchFamily="34" charset="0"/>
            </a:endParaRPr>
          </a:p>
          <a:p>
            <a:pPr marL="630238" indent="-287338">
              <a:buFont typeface="+mj-lt"/>
              <a:buAutoNum type="alphaUcPeriod"/>
            </a:pPr>
            <a:r>
              <a:rPr lang="es-ES_tradnl" sz="1600" dirty="0" smtClean="0">
                <a:latin typeface="Helvetica" pitchFamily="34" charset="0"/>
              </a:rPr>
              <a:t>El planificador de la ciudad piensa en parques y edificios públicos.</a:t>
            </a:r>
          </a:p>
          <a:p>
            <a:pPr marL="630238" indent="-287338">
              <a:buFont typeface="+mj-lt"/>
              <a:buAutoNum type="alphaUcPeriod"/>
            </a:pPr>
            <a:endParaRPr lang="es-ES_tradnl" sz="1600" dirty="0" smtClean="0">
              <a:latin typeface="Helvetica" pitchFamily="34" charset="0"/>
            </a:endParaRPr>
          </a:p>
          <a:p>
            <a:pPr marL="630238" indent="-287338">
              <a:buAutoNum type="alphaUcPeriod" startAt="2"/>
            </a:pPr>
            <a:r>
              <a:rPr lang="es-ES_tradnl" sz="1600" dirty="0" smtClean="0">
                <a:latin typeface="Helvetica" pitchFamily="34" charset="0"/>
              </a:rPr>
              <a:t>Los planificadores de la cuidad hacen dibujos y modelos.</a:t>
            </a:r>
          </a:p>
          <a:p>
            <a:pPr marL="630238" indent="-287338">
              <a:buAutoNum type="alphaUcPeriod" startAt="2"/>
            </a:pPr>
            <a:endParaRPr lang="es-ES_tradnl" sz="1600" dirty="0" smtClean="0">
              <a:latin typeface="Helvetica" pitchFamily="34" charset="0"/>
            </a:endParaRPr>
          </a:p>
          <a:p>
            <a:pPr marL="630238" indent="-287338">
              <a:buAutoNum type="alphaUcPeriod" startAt="3"/>
            </a:pPr>
            <a:r>
              <a:rPr lang="es-ES_tradnl" sz="1600" dirty="0" smtClean="0">
                <a:latin typeface="Helvetica" pitchFamily="34" charset="0"/>
              </a:rPr>
              <a:t>El planificador de la ciudad piensa en toda la ciudad y qué la haría mejor.</a:t>
            </a:r>
          </a:p>
          <a:p>
            <a:pPr marL="630238" indent="-287338">
              <a:buAutoNum type="alphaUcPeriod" startAt="3"/>
            </a:pPr>
            <a:endParaRPr lang="es-ES_tradnl" sz="1600" dirty="0" smtClean="0">
              <a:latin typeface="Helvetica" pitchFamily="34" charset="0"/>
            </a:endParaRPr>
          </a:p>
          <a:p>
            <a:pPr marL="630238" indent="-287338"/>
            <a:r>
              <a:rPr lang="es-ES_tradnl" sz="1600" dirty="0" smtClean="0">
                <a:latin typeface="Helvetica" pitchFamily="34" charset="0"/>
              </a:rPr>
              <a:t>D.	 Los arquitectos planifican edificios. </a:t>
            </a:r>
          </a:p>
          <a:p>
            <a:pPr marL="361417" indent="-361417">
              <a:buFont typeface="+mj-lt"/>
              <a:buAutoNum type="alphaUcPeriod"/>
            </a:pPr>
            <a:endParaRPr lang="es-ES_tradnl" sz="1600" b="1" dirty="0" smtClean="0">
              <a:latin typeface="Helvetica" pitchFamily="34" charset="0"/>
              <a:cs typeface="Helvetica" pitchFamily="34" charset="0"/>
            </a:endParaRPr>
          </a:p>
          <a:p>
            <a:pPr marL="418306" indent="-354724"/>
            <a:endParaRPr lang="es-ES_tradnl"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8" name="Rectangle 7"/>
          <p:cNvSpPr/>
          <p:nvPr/>
        </p:nvSpPr>
        <p:spPr>
          <a:xfrm>
            <a:off x="761999" y="933288"/>
            <a:ext cx="6276437" cy="2565089"/>
          </a:xfrm>
          <a:prstGeom prst="rect">
            <a:avLst/>
          </a:prstGeom>
        </p:spPr>
        <p:txBody>
          <a:bodyPr wrap="square" lIns="101881" tIns="50941" rIns="101881" bIns="50941">
            <a:spAutoFit/>
          </a:bodyPr>
          <a:lstStyle/>
          <a:p>
            <a:pPr marL="361417" indent="-361417"/>
            <a:r>
              <a:rPr lang="es-ES_tradnl" sz="1600" b="1" dirty="0" smtClean="0">
                <a:latin typeface="Helvetica" pitchFamily="34" charset="0"/>
              </a:rPr>
              <a:t>11. ¿Cuál fue la razón principal para que los edificios se quemaran fácilmente en el gran incendio de Chicago?</a:t>
            </a:r>
          </a:p>
          <a:p>
            <a:pPr marL="361417" indent="-361417"/>
            <a:endParaRPr lang="es-ES_tradnl" sz="1600" dirty="0" smtClean="0">
              <a:latin typeface="Helvetica" pitchFamily="34" charset="0"/>
            </a:endParaRPr>
          </a:p>
          <a:p>
            <a:pPr marL="630238" indent="-284163">
              <a:buFont typeface="+mj-lt"/>
              <a:buAutoNum type="alphaUcPeriod"/>
            </a:pPr>
            <a:r>
              <a:rPr lang="es-ES_tradnl" sz="1600" dirty="0" smtClean="0">
                <a:latin typeface="Helvetica" pitchFamily="34" charset="0"/>
              </a:rPr>
              <a:t>Mucha gente vivía allí.</a:t>
            </a:r>
          </a:p>
          <a:p>
            <a:pPr marL="630238" indent="-284163">
              <a:buFont typeface="+mj-lt"/>
              <a:buAutoNum type="alphaUcPeriod"/>
            </a:pPr>
            <a:endParaRPr lang="es-ES_tradnl" sz="1600" dirty="0" smtClean="0">
              <a:latin typeface="Helvetica" pitchFamily="34" charset="0"/>
            </a:endParaRPr>
          </a:p>
          <a:p>
            <a:pPr marL="630238" indent="-284163">
              <a:buFont typeface="+mj-lt"/>
              <a:buAutoNum type="alphaUcPeriod"/>
            </a:pPr>
            <a:r>
              <a:rPr lang="es-ES_tradnl" sz="1600" dirty="0" smtClean="0">
                <a:latin typeface="Helvetica" pitchFamily="34" charset="0"/>
              </a:rPr>
              <a:t>Las personas construyen casas a toda prisa.</a:t>
            </a:r>
          </a:p>
          <a:p>
            <a:pPr marL="630238" indent="-284163">
              <a:buFont typeface="+mj-lt"/>
              <a:buAutoNum type="alphaUcPeriod"/>
            </a:pPr>
            <a:endParaRPr lang="es-ES_tradnl" sz="1600" dirty="0" smtClean="0">
              <a:latin typeface="Helvetica" pitchFamily="34" charset="0"/>
            </a:endParaRPr>
          </a:p>
          <a:p>
            <a:pPr marL="630238" indent="-284163">
              <a:buFont typeface="+mj-lt"/>
              <a:buAutoNum type="alphaUcPeriod"/>
            </a:pPr>
            <a:r>
              <a:rPr lang="es-ES_tradnl" sz="1600" dirty="0" smtClean="0">
                <a:latin typeface="Helvetica" pitchFamily="34" charset="0"/>
              </a:rPr>
              <a:t>La mayor parte de la ciudad fue construida de madera.</a:t>
            </a:r>
          </a:p>
          <a:p>
            <a:pPr marL="630238" indent="-284163">
              <a:buFont typeface="+mj-lt"/>
              <a:buAutoNum type="alphaUcPeriod"/>
            </a:pPr>
            <a:endParaRPr lang="es-ES_tradnl" sz="1600" dirty="0" smtClean="0">
              <a:latin typeface="Helvetica" pitchFamily="34" charset="0"/>
            </a:endParaRPr>
          </a:p>
          <a:p>
            <a:pPr marL="630238" indent="-284163">
              <a:buFont typeface="+mj-lt"/>
              <a:buAutoNum type="alphaUcPeriod"/>
            </a:pPr>
            <a:r>
              <a:rPr lang="es-ES_tradnl" sz="1600" dirty="0" smtClean="0">
                <a:latin typeface="Helvetica" pitchFamily="34" charset="0"/>
              </a:rPr>
              <a:t>El fuego duró 36 horas.</a:t>
            </a:r>
            <a:endParaRPr lang="es-ES_tradnl" sz="1600" dirty="0">
              <a:latin typeface="Helvetica" pitchFamily="34" charset="0"/>
            </a:endParaRPr>
          </a:p>
        </p:txBody>
      </p:sp>
      <p:grpSp>
        <p:nvGrpSpPr>
          <p:cNvPr id="2" name="Group 1"/>
          <p:cNvGrpSpPr/>
          <p:nvPr/>
        </p:nvGrpSpPr>
        <p:grpSpPr>
          <a:xfrm>
            <a:off x="865744" y="1673654"/>
            <a:ext cx="242888" cy="1747220"/>
            <a:chOff x="865744" y="1673654"/>
            <a:chExt cx="242888" cy="1747220"/>
          </a:xfrm>
        </p:grpSpPr>
        <p:sp>
          <p:nvSpPr>
            <p:cNvPr id="9" name="Oval 8"/>
            <p:cNvSpPr/>
            <p:nvPr/>
          </p:nvSpPr>
          <p:spPr>
            <a:xfrm>
              <a:off x="865744" y="22020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0" name="Oval 9"/>
            <p:cNvSpPr/>
            <p:nvPr/>
          </p:nvSpPr>
          <p:spPr>
            <a:xfrm>
              <a:off x="865744" y="16736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1" name="Oval 10"/>
            <p:cNvSpPr/>
            <p:nvPr/>
          </p:nvSpPr>
          <p:spPr>
            <a:xfrm>
              <a:off x="865744" y="268807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65744" y="31813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cxnSp>
        <p:nvCxnSpPr>
          <p:cNvPr id="13" name="Straight Connector 12"/>
          <p:cNvCxnSpPr/>
          <p:nvPr/>
        </p:nvCxnSpPr>
        <p:spPr>
          <a:xfrm>
            <a:off x="323852" y="4709886"/>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2813321851"/>
              </p:ext>
            </p:extLst>
          </p:nvPr>
        </p:nvGraphicFramePr>
        <p:xfrm>
          <a:off x="5029200" y="4481286"/>
          <a:ext cx="2185988" cy="554115"/>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8845">
                <a:tc>
                  <a:txBody>
                    <a:bodyPr/>
                    <a:lstStyle/>
                    <a:p>
                      <a:r>
                        <a:rPr lang="es-ES" sz="800" dirty="0" smtClean="0"/>
                        <a:t>Explican cómo el autor utiliza las razones y evidencia para apoyar determinados puntos de un texto.</a:t>
                      </a:r>
                      <a:endParaRPr lang="en-US" sz="8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3" name="Group 2"/>
          <p:cNvGrpSpPr/>
          <p:nvPr/>
        </p:nvGrpSpPr>
        <p:grpSpPr>
          <a:xfrm>
            <a:off x="865744" y="6108818"/>
            <a:ext cx="257536" cy="2132960"/>
            <a:chOff x="1162058" y="6108818"/>
            <a:chExt cx="257536" cy="2132960"/>
          </a:xfrm>
        </p:grpSpPr>
        <p:sp>
          <p:nvSpPr>
            <p:cNvPr id="22" name="Oval 21"/>
            <p:cNvSpPr/>
            <p:nvPr/>
          </p:nvSpPr>
          <p:spPr>
            <a:xfrm>
              <a:off x="1162058" y="61088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3" name="Oval 22"/>
            <p:cNvSpPr/>
            <p:nvPr/>
          </p:nvSpPr>
          <p:spPr>
            <a:xfrm>
              <a:off x="1176706" y="68431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24" name="Oval 23"/>
            <p:cNvSpPr/>
            <p:nvPr/>
          </p:nvSpPr>
          <p:spPr>
            <a:xfrm>
              <a:off x="1176706" y="730297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sp>
          <p:nvSpPr>
            <p:cNvPr id="30" name="Oval 29"/>
            <p:cNvSpPr/>
            <p:nvPr/>
          </p:nvSpPr>
          <p:spPr>
            <a:xfrm>
              <a:off x="1162058" y="80022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rgbClr val="FF0000"/>
                </a:solidFill>
              </a:endParaRPr>
            </a:p>
          </p:txBody>
        </p:sp>
      </p:grpSp>
    </p:spTree>
    <p:extLst>
      <p:ext uri="{BB962C8B-B14F-4D97-AF65-F5344CB8AC3E}">
        <p14:creationId xmlns:p14="http://schemas.microsoft.com/office/powerpoint/2010/main" val="24744424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62000" y="5334000"/>
            <a:ext cx="6286765" cy="3303753"/>
          </a:xfrm>
          <a:prstGeom prst="rect">
            <a:avLst/>
          </a:prstGeom>
        </p:spPr>
        <p:txBody>
          <a:bodyPr wrap="square" lIns="101881" tIns="50941" rIns="101881" bIns="50941">
            <a:spAutoFit/>
          </a:bodyPr>
          <a:lstStyle/>
          <a:p>
            <a:pPr marL="361417" indent="-361417"/>
            <a:r>
              <a:rPr lang="es-ES_tradnl" sz="1600" b="1" dirty="0" smtClean="0">
                <a:latin typeface="Helvetica" pitchFamily="34" charset="0"/>
              </a:rPr>
              <a:t>14. ¿Qué tienen en común los legados de </a:t>
            </a:r>
            <a:r>
              <a:rPr lang="es-ES_tradnl" sz="1600" b="1" dirty="0" err="1" smtClean="0">
                <a:latin typeface="Helvetica" pitchFamily="34" charset="0"/>
              </a:rPr>
              <a:t>Burnham</a:t>
            </a:r>
            <a:r>
              <a:rPr lang="es-ES_tradnl" sz="1600" b="1" dirty="0" smtClean="0">
                <a:latin typeface="Helvetica" pitchFamily="34" charset="0"/>
              </a:rPr>
              <a:t> y </a:t>
            </a:r>
            <a:r>
              <a:rPr lang="es-ES_tradnl" sz="1600" b="1" dirty="0" err="1" smtClean="0">
                <a:latin typeface="Helvetica" pitchFamily="34" charset="0"/>
              </a:rPr>
              <a:t>DuSable</a:t>
            </a:r>
            <a:r>
              <a:rPr lang="es-ES_tradnl" sz="1600" b="1" dirty="0" smtClean="0">
                <a:latin typeface="Helvetica" pitchFamily="34" charset="0"/>
              </a:rPr>
              <a:t>?</a:t>
            </a:r>
          </a:p>
          <a:p>
            <a:pPr marL="361417" indent="-361417"/>
            <a:endParaRPr lang="es-ES_tradnl" sz="1600" dirty="0" smtClean="0">
              <a:latin typeface="Helvetica" pitchFamily="34" charset="0"/>
            </a:endParaRPr>
          </a:p>
          <a:p>
            <a:pPr marL="682625" indent="-339725">
              <a:buFont typeface="+mj-lt"/>
              <a:buAutoNum type="alphaUcPeriod"/>
            </a:pPr>
            <a:r>
              <a:rPr lang="es-ES_tradnl" sz="1600" dirty="0" smtClean="0">
                <a:latin typeface="Helvetica" pitchFamily="34" charset="0"/>
              </a:rPr>
              <a:t>Ambos hombres tienen hoy en día modernos edificios que llevan su nombre.</a:t>
            </a:r>
          </a:p>
          <a:p>
            <a:pPr marL="682625" indent="-339725">
              <a:buFont typeface="+mj-lt"/>
              <a:buAutoNum type="alphaUcPeriod"/>
            </a:pPr>
            <a:endParaRPr lang="es-ES_tradnl" sz="1600" dirty="0" smtClean="0">
              <a:latin typeface="Helvetica" pitchFamily="34" charset="0"/>
            </a:endParaRPr>
          </a:p>
          <a:p>
            <a:pPr marL="682625" indent="-339725">
              <a:buFont typeface="+mj-lt"/>
              <a:buAutoNum type="alphaUcPeriod"/>
            </a:pPr>
            <a:r>
              <a:rPr lang="es-ES_tradnl" sz="1600" dirty="0" smtClean="0">
                <a:latin typeface="Helvetica" pitchFamily="34" charset="0"/>
              </a:rPr>
              <a:t>Ambos hombres construyeron cosas que hicieron de Chicago una mejor ciudad.</a:t>
            </a:r>
          </a:p>
          <a:p>
            <a:pPr marL="682625" indent="-339725">
              <a:buFont typeface="+mj-lt"/>
              <a:buAutoNum type="alphaUcPeriod"/>
            </a:pPr>
            <a:endParaRPr lang="es-ES_tradnl" sz="1600" dirty="0" smtClean="0">
              <a:latin typeface="Helvetica" pitchFamily="34" charset="0"/>
            </a:endParaRPr>
          </a:p>
          <a:p>
            <a:pPr marL="682625" indent="-339725">
              <a:buFont typeface="+mj-lt"/>
              <a:buAutoNum type="alphaUcPeriod"/>
            </a:pPr>
            <a:r>
              <a:rPr lang="es-ES_tradnl" sz="1600" dirty="0" smtClean="0">
                <a:latin typeface="Helvetica" pitchFamily="34" charset="0"/>
              </a:rPr>
              <a:t>Ambos hombres hicieron planes que trajeron nuevas invenciones a Chicago.</a:t>
            </a:r>
          </a:p>
          <a:p>
            <a:pPr marL="682625" indent="-339725">
              <a:buFont typeface="+mj-lt"/>
              <a:buAutoNum type="alphaUcPeriod"/>
            </a:pPr>
            <a:endParaRPr lang="es-ES_tradnl" sz="1600" dirty="0" smtClean="0">
              <a:latin typeface="Helvetica" pitchFamily="34" charset="0"/>
            </a:endParaRPr>
          </a:p>
          <a:p>
            <a:pPr marL="682625" indent="-339725">
              <a:buFont typeface="+mj-lt"/>
              <a:buAutoNum type="alphaUcPeriod"/>
            </a:pPr>
            <a:r>
              <a:rPr lang="es-ES_tradnl" sz="1600" dirty="0" smtClean="0">
                <a:latin typeface="Helvetica" pitchFamily="34" charset="0"/>
              </a:rPr>
              <a:t>Ambos hombres tenían edificios destruidos por el fuego.</a:t>
            </a:r>
            <a:endParaRPr lang="es-ES_tradnl" sz="16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cxnSp>
        <p:nvCxnSpPr>
          <p:cNvPr id="12" name="Straight Connector 11"/>
          <p:cNvCxnSpPr/>
          <p:nvPr/>
        </p:nvCxnSpPr>
        <p:spPr>
          <a:xfrm>
            <a:off x="323850" y="486954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62000" y="901136"/>
            <a:ext cx="6286765" cy="2811310"/>
          </a:xfrm>
          <a:prstGeom prst="rect">
            <a:avLst/>
          </a:prstGeom>
        </p:spPr>
        <p:txBody>
          <a:bodyPr wrap="square" lIns="101881" tIns="50941" rIns="101881" bIns="50941">
            <a:spAutoFit/>
          </a:bodyPr>
          <a:lstStyle/>
          <a:p>
            <a:pPr marL="361417" indent="-361417"/>
            <a:r>
              <a:rPr lang="es-ES_tradnl" sz="1600" b="1" dirty="0" smtClean="0">
                <a:latin typeface="Helvetica" pitchFamily="34" charset="0"/>
              </a:rPr>
              <a:t>13. De acuerdo con </a:t>
            </a:r>
            <a:r>
              <a:rPr lang="es-ES_tradnl" sz="1600" i="1" dirty="0" smtClean="0">
                <a:latin typeface="Helvetica" pitchFamily="34" charset="0"/>
              </a:rPr>
              <a:t>El legado de Chicago: El plan de </a:t>
            </a:r>
            <a:r>
              <a:rPr lang="es-ES_tradnl" sz="1600" i="1" dirty="0" err="1" smtClean="0">
                <a:latin typeface="Helvetica" pitchFamily="34" charset="0"/>
              </a:rPr>
              <a:t>Burnham</a:t>
            </a:r>
            <a:r>
              <a:rPr lang="es-ES_tradnl" sz="1600" b="1" dirty="0" smtClean="0">
                <a:latin typeface="Helvetica" pitchFamily="34" charset="0"/>
              </a:rPr>
              <a:t>, ¿por qué la vida en Chicago era difícil antes del gran incendio?</a:t>
            </a:r>
          </a:p>
          <a:p>
            <a:pPr marL="361417" indent="-361417"/>
            <a:endParaRPr lang="es-ES_tradnl" sz="1600" dirty="0" smtClean="0">
              <a:latin typeface="Helvetica" pitchFamily="34" charset="0"/>
            </a:endParaRPr>
          </a:p>
          <a:p>
            <a:pPr marL="685800" indent="-338138">
              <a:buFont typeface="+mj-lt"/>
              <a:buAutoNum type="alphaUcPeriod"/>
            </a:pPr>
            <a:r>
              <a:rPr lang="es-ES_tradnl" sz="1600" dirty="0" smtClean="0">
                <a:latin typeface="Helvetica" pitchFamily="34" charset="0"/>
              </a:rPr>
              <a:t>La ciudad fue creciendo muy rápido y no había un plan.</a:t>
            </a:r>
          </a:p>
          <a:p>
            <a:pPr marL="685800" indent="-338138">
              <a:buFont typeface="+mj-lt"/>
              <a:buAutoNum type="alphaUcPeriod"/>
            </a:pPr>
            <a:endParaRPr lang="es-ES_tradnl" sz="1600" dirty="0" smtClean="0">
              <a:latin typeface="Helvetica" pitchFamily="34" charset="0"/>
            </a:endParaRPr>
          </a:p>
          <a:p>
            <a:pPr marL="685800" indent="-338138">
              <a:buFont typeface="+mj-lt"/>
              <a:buAutoNum type="alphaUcPeriod"/>
            </a:pPr>
            <a:r>
              <a:rPr lang="es-ES_tradnl" sz="1600" dirty="0" smtClean="0">
                <a:latin typeface="Helvetica" pitchFamily="34" charset="0"/>
              </a:rPr>
              <a:t>Todos los edificios fueron construidos de madera.</a:t>
            </a:r>
          </a:p>
          <a:p>
            <a:pPr marL="685800" indent="-338138">
              <a:buFont typeface="+mj-lt"/>
              <a:buAutoNum type="alphaUcPeriod"/>
            </a:pPr>
            <a:endParaRPr lang="es-ES_tradnl" sz="1600" dirty="0" smtClean="0">
              <a:latin typeface="Helvetica" pitchFamily="34" charset="0"/>
            </a:endParaRPr>
          </a:p>
          <a:p>
            <a:pPr marL="685800" indent="-338138">
              <a:buFont typeface="+mj-lt"/>
              <a:buAutoNum type="alphaUcPeriod"/>
            </a:pPr>
            <a:r>
              <a:rPr lang="es-ES_tradnl" sz="1600" dirty="0" smtClean="0">
                <a:latin typeface="Helvetica" pitchFamily="34" charset="0"/>
              </a:rPr>
              <a:t>Sólo 350 personas vivían en Chicago en esa época.</a:t>
            </a:r>
          </a:p>
          <a:p>
            <a:pPr marL="685800" indent="-338138">
              <a:buFont typeface="+mj-lt"/>
              <a:buAutoNum type="alphaUcPeriod"/>
            </a:pPr>
            <a:endParaRPr lang="es-ES_tradnl" sz="1600" dirty="0" smtClean="0">
              <a:latin typeface="Helvetica" pitchFamily="34" charset="0"/>
            </a:endParaRPr>
          </a:p>
          <a:p>
            <a:pPr marL="685800" indent="-338138">
              <a:buFont typeface="+mj-lt"/>
              <a:buAutoNum type="alphaUcPeriod"/>
            </a:pPr>
            <a:r>
              <a:rPr lang="es-ES_tradnl" sz="1600" dirty="0" smtClean="0">
                <a:latin typeface="Helvetica" pitchFamily="34" charset="0"/>
              </a:rPr>
              <a:t>18,000 edificios se incendiaron.</a:t>
            </a:r>
            <a:endParaRPr lang="es-ES_tradnl" sz="1600" dirty="0">
              <a:latin typeface="Helvetica" pitchFamily="34" charset="0"/>
            </a:endParaRPr>
          </a:p>
        </p:txBody>
      </p:sp>
      <p:grpSp>
        <p:nvGrpSpPr>
          <p:cNvPr id="3" name="Group 2"/>
          <p:cNvGrpSpPr/>
          <p:nvPr/>
        </p:nvGrpSpPr>
        <p:grpSpPr>
          <a:xfrm>
            <a:off x="882911" y="6140188"/>
            <a:ext cx="242888" cy="2403351"/>
            <a:chOff x="953294" y="6122610"/>
            <a:chExt cx="242888" cy="2403351"/>
          </a:xfrm>
        </p:grpSpPr>
        <p:sp>
          <p:nvSpPr>
            <p:cNvPr id="21" name="Oval 20"/>
            <p:cNvSpPr/>
            <p:nvPr/>
          </p:nvSpPr>
          <p:spPr>
            <a:xfrm>
              <a:off x="953294" y="68344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953294" y="61226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953294" y="75792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953294" y="82864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866136" y="1913456"/>
            <a:ext cx="244211" cy="1718447"/>
            <a:chOff x="989277" y="2073526"/>
            <a:chExt cx="244211" cy="1718447"/>
          </a:xfrm>
        </p:grpSpPr>
        <p:sp>
          <p:nvSpPr>
            <p:cNvPr id="28" name="Oval 27"/>
            <p:cNvSpPr/>
            <p:nvPr/>
          </p:nvSpPr>
          <p:spPr>
            <a:xfrm>
              <a:off x="990600" y="255214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989277" y="207352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989277" y="3011303"/>
              <a:ext cx="242888" cy="239486"/>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989277" y="35524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7" name="Table 16"/>
          <p:cNvGraphicFramePr>
            <a:graphicFrameLocks noGrp="1"/>
          </p:cNvGraphicFramePr>
          <p:nvPr>
            <p:extLst>
              <p:ext uri="{D42A27DB-BD31-4B8C-83A1-F6EECF244321}">
                <p14:modId xmlns:p14="http://schemas.microsoft.com/office/powerpoint/2010/main" val="41252292"/>
              </p:ext>
            </p:extLst>
          </p:nvPr>
        </p:nvGraphicFramePr>
        <p:xfrm>
          <a:off x="5334000" y="4559828"/>
          <a:ext cx="2185988" cy="619429"/>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31074">
                <a:tc>
                  <a:txBody>
                    <a:bodyPr/>
                    <a:lstStyle/>
                    <a:p>
                      <a:r>
                        <a:rPr lang="es-ES" sz="800" dirty="0" smtClean="0"/>
                        <a:t>Integran la información de dos textos sobre el mismo tema, a fin de escribir o hablar con conocimiento sobre dicho tema.</a:t>
                      </a:r>
                      <a:endParaRPr lang="en-US" sz="1000" b="1"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4220340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2957213503"/>
              </p:ext>
            </p:extLst>
          </p:nvPr>
        </p:nvGraphicFramePr>
        <p:xfrm>
          <a:off x="423862" y="280713"/>
          <a:ext cx="7043738" cy="3549747"/>
        </p:xfrm>
        <a:graphic>
          <a:graphicData uri="http://schemas.openxmlformats.org/drawingml/2006/table">
            <a:tbl>
              <a:tblPr firstRow="1" bandRow="1">
                <a:tableStyleId>{5940675A-B579-460E-94D1-54222C63F5DA}</a:tableStyleId>
              </a:tblPr>
              <a:tblGrid>
                <a:gridCol w="7043738"/>
              </a:tblGrid>
              <a:tr h="709887">
                <a:tc>
                  <a:txBody>
                    <a:bodyPr/>
                    <a:lstStyle/>
                    <a:p>
                      <a:pPr marL="285750" marR="0" indent="-285750" algn="l" defTabSz="1018824" rtl="0" eaLnBrk="1" fontAlgn="auto" latinLnBrk="0" hangingPunct="1">
                        <a:lnSpc>
                          <a:spcPct val="100000"/>
                        </a:lnSpc>
                        <a:spcBef>
                          <a:spcPts val="0"/>
                        </a:spcBef>
                        <a:spcAft>
                          <a:spcPts val="0"/>
                        </a:spcAft>
                        <a:buClrTx/>
                        <a:buSzTx/>
                        <a:buFontTx/>
                        <a:buNone/>
                        <a:tabLst/>
                        <a:defRPr/>
                      </a:pPr>
                      <a:r>
                        <a:rPr lang="en-US" sz="1400" b="1" baseline="0" dirty="0" smtClean="0">
                          <a:latin typeface="Helvetica" panose="020B0604020202020204" pitchFamily="34" charset="0"/>
                          <a:cs typeface="Helvetica" panose="020B0604020202020204" pitchFamily="34" charset="0"/>
                        </a:rPr>
                        <a:t>15. </a:t>
                      </a:r>
                      <a:r>
                        <a:rPr lang="es-ES_tradnl" sz="1400" b="1" baseline="0" noProof="0" dirty="0" smtClean="0">
                          <a:latin typeface="Helvetica" panose="020B0604020202020204" pitchFamily="34" charset="0"/>
                          <a:cs typeface="Helvetica" panose="020B0604020202020204" pitchFamily="34" charset="0"/>
                        </a:rPr>
                        <a:t>Explica cómo el trabajo de Daniel </a:t>
                      </a:r>
                      <a:r>
                        <a:rPr lang="es-ES_tradnl" sz="1400" b="1" baseline="0" noProof="0" dirty="0" err="1" smtClean="0">
                          <a:latin typeface="Helvetica" panose="020B0604020202020204" pitchFamily="34" charset="0"/>
                          <a:cs typeface="Helvetica" panose="020B0604020202020204" pitchFamily="34" charset="0"/>
                        </a:rPr>
                        <a:t>Burnham</a:t>
                      </a:r>
                      <a:r>
                        <a:rPr lang="es-ES_tradnl" sz="1400" b="1" baseline="0" noProof="0" dirty="0" smtClean="0">
                          <a:latin typeface="Helvetica" panose="020B0604020202020204" pitchFamily="34" charset="0"/>
                          <a:cs typeface="Helvetica" panose="020B0604020202020204" pitchFamily="34" charset="0"/>
                        </a:rPr>
                        <a:t> como planificador de la ciudad ayudó a cambiar a Chicago. Da ejemplos del texto que apoyen tu respuesta. </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10927150"/>
              </p:ext>
            </p:extLst>
          </p:nvPr>
        </p:nvGraphicFramePr>
        <p:xfrm>
          <a:off x="423862" y="4876800"/>
          <a:ext cx="7043738" cy="3897660"/>
        </p:xfrm>
        <a:graphic>
          <a:graphicData uri="http://schemas.openxmlformats.org/drawingml/2006/table">
            <a:tbl>
              <a:tblPr firstRow="1" bandRow="1">
                <a:tableStyleId>{5940675A-B579-460E-94D1-54222C63F5DA}</a:tableStyleId>
              </a:tblPr>
              <a:tblGrid>
                <a:gridCol w="7043738"/>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s-ES_tradnl" sz="1400" b="1" noProof="0" dirty="0" smtClean="0">
                          <a:latin typeface="Helvetica" panose="020B0604020202020204" pitchFamily="34" charset="0"/>
                          <a:cs typeface="Helvetica" panose="020B0604020202020204" pitchFamily="34" charset="0"/>
                        </a:rPr>
                        <a:t>16. </a:t>
                      </a:r>
                      <a:r>
                        <a:rPr lang="es-ES" sz="1400" b="1" noProof="0" dirty="0" smtClean="0">
                          <a:latin typeface="Helvetica" panose="020B0604020202020204" pitchFamily="34" charset="0"/>
                          <a:cs typeface="Helvetica" panose="020B0604020202020204" pitchFamily="34" charset="0"/>
                        </a:rPr>
                        <a:t>¿Cómo </a:t>
                      </a:r>
                      <a:r>
                        <a:rPr lang="es-ES" sz="1400" b="1" noProof="0" dirty="0" err="1" smtClean="0">
                          <a:latin typeface="Helvetica" panose="020B0604020202020204" pitchFamily="34" charset="0"/>
                          <a:cs typeface="Helvetica" panose="020B0604020202020204" pitchFamily="34" charset="0"/>
                        </a:rPr>
                        <a:t>DuSable</a:t>
                      </a:r>
                      <a:r>
                        <a:rPr lang="es-ES" sz="1400" b="1" noProof="0" dirty="0" smtClean="0">
                          <a:latin typeface="Helvetica" panose="020B0604020202020204" pitchFamily="34" charset="0"/>
                          <a:cs typeface="Helvetica" panose="020B0604020202020204" pitchFamily="34" charset="0"/>
                        </a:rPr>
                        <a:t> y </a:t>
                      </a:r>
                      <a:r>
                        <a:rPr lang="es-ES" sz="1400" b="1" noProof="0" dirty="0" err="1" smtClean="0">
                          <a:latin typeface="Helvetica" panose="020B0604020202020204" pitchFamily="34" charset="0"/>
                          <a:cs typeface="Helvetica" panose="020B0604020202020204" pitchFamily="34" charset="0"/>
                        </a:rPr>
                        <a:t>Burnham</a:t>
                      </a:r>
                      <a:r>
                        <a:rPr lang="es-ES" sz="1400" b="1" noProof="0" dirty="0" smtClean="0">
                          <a:latin typeface="Helvetica" panose="020B0604020202020204" pitchFamily="34" charset="0"/>
                          <a:cs typeface="Helvetica" panose="020B0604020202020204" pitchFamily="34" charset="0"/>
                        </a:rPr>
                        <a:t> contribuyeron a hacer de Chicago una gran ciudad? Utiliza información de </a:t>
                      </a:r>
                      <a:r>
                        <a:rPr lang="es-ES" sz="1400" b="0" i="1" noProof="0" dirty="0" smtClean="0">
                          <a:latin typeface="Helvetica" panose="020B0604020202020204" pitchFamily="34" charset="0"/>
                          <a:cs typeface="Helvetica" panose="020B0604020202020204" pitchFamily="34" charset="0"/>
                        </a:rPr>
                        <a:t>El primer líder de Chicago </a:t>
                      </a:r>
                      <a:r>
                        <a:rPr lang="es-ES" sz="1400" b="1" noProof="0" dirty="0" smtClean="0">
                          <a:latin typeface="Helvetica" panose="020B0604020202020204" pitchFamily="34" charset="0"/>
                          <a:cs typeface="Helvetica" panose="020B0604020202020204" pitchFamily="34" charset="0"/>
                        </a:rPr>
                        <a:t>y </a:t>
                      </a:r>
                      <a:r>
                        <a:rPr lang="es-ES" sz="1400" b="0" i="1" noProof="0" dirty="0" smtClean="0">
                          <a:latin typeface="Helvetica" panose="020B0604020202020204" pitchFamily="34" charset="0"/>
                          <a:cs typeface="Helvetica" panose="020B0604020202020204" pitchFamily="34" charset="0"/>
                        </a:rPr>
                        <a:t>El legado de Chicago: El plan de </a:t>
                      </a:r>
                      <a:r>
                        <a:rPr lang="es-ES" sz="1400" b="0" i="1" noProof="0" dirty="0" err="1" smtClean="0">
                          <a:latin typeface="Helvetica" panose="020B0604020202020204" pitchFamily="34" charset="0"/>
                          <a:cs typeface="Helvetica" panose="020B0604020202020204" pitchFamily="34" charset="0"/>
                        </a:rPr>
                        <a:t>Burnham</a:t>
                      </a:r>
                      <a:r>
                        <a:rPr lang="es-ES" sz="1400" b="0" i="1" noProof="0" dirty="0" smtClean="0">
                          <a:latin typeface="Helvetica" panose="020B0604020202020204" pitchFamily="34" charset="0"/>
                          <a:cs typeface="Helvetica" panose="020B0604020202020204" pitchFamily="34" charset="0"/>
                        </a:rPr>
                        <a:t> </a:t>
                      </a:r>
                      <a:r>
                        <a:rPr lang="es-ES" sz="1400" b="1" noProof="0" dirty="0" smtClean="0">
                          <a:latin typeface="Helvetica" panose="020B0604020202020204" pitchFamily="34" charset="0"/>
                          <a:cs typeface="Helvetica" panose="020B0604020202020204" pitchFamily="34" charset="0"/>
                        </a:rPr>
                        <a:t>para apoyar tu respuesta.</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1641111711"/>
              </p:ext>
            </p:extLst>
          </p:nvPr>
        </p:nvGraphicFramePr>
        <p:xfrm>
          <a:off x="5291137" y="4076572"/>
          <a:ext cx="2185988" cy="554115"/>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RI.4.8</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8845">
                <a:tc>
                  <a:txBody>
                    <a:bodyPr/>
                    <a:lstStyle/>
                    <a:p>
                      <a:r>
                        <a:rPr lang="es-ES" sz="800" dirty="0" smtClean="0"/>
                        <a:t>Explican cómo el autor utiliza las razones y evidencia para apoyar determinados puntos de un texto.</a:t>
                      </a:r>
                      <a:endParaRPr lang="en-US" sz="800"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03560291"/>
              </p:ext>
            </p:extLst>
          </p:nvPr>
        </p:nvGraphicFramePr>
        <p:xfrm>
          <a:off x="5291137" y="8839200"/>
          <a:ext cx="2185988" cy="619429"/>
        </p:xfrm>
        <a:graphic>
          <a:graphicData uri="http://schemas.openxmlformats.org/drawingml/2006/table">
            <a:tbl>
              <a:tblPr/>
              <a:tblGrid>
                <a:gridCol w="2185988"/>
              </a:tblGrid>
              <a:tr h="188355">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31074">
                <a:tc>
                  <a:txBody>
                    <a:bodyPr/>
                    <a:lstStyle/>
                    <a:p>
                      <a:r>
                        <a:rPr lang="es-ES" sz="800" dirty="0" smtClean="0"/>
                        <a:t>Integran la información de dos textos sobre el mismo tema, a fin de escribir o hablar con conocimiento sobre dicho tema.</a:t>
                      </a:r>
                      <a:endParaRPr lang="en-US" sz="1000" b="1" dirty="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7610981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2888" y="6096000"/>
            <a:ext cx="7300912" cy="3673073"/>
          </a:xfrm>
          <a:prstGeom prst="rect">
            <a:avLst/>
          </a:prstGeom>
          <a:noFill/>
        </p:spPr>
        <p:txBody>
          <a:bodyPr wrap="square" lIns="101869" tIns="50935" rIns="101869" bIns="50935">
            <a:spAutoFit/>
          </a:bodyPr>
          <a:lstStyle/>
          <a:p>
            <a:pPr marL="344488" indent="-344488">
              <a:buAutoNum type="arabicPeriod" startAt="18"/>
            </a:pPr>
            <a:r>
              <a:rPr lang="es-ES_tradnl" sz="1400" b="1" dirty="0" smtClean="0">
                <a:latin typeface="Helvetica" pitchFamily="34" charset="0"/>
                <a:ea typeface="Times New Roman"/>
                <a:cs typeface="Helvetica" panose="020B0604020202020204" pitchFamily="34" charset="0"/>
              </a:rPr>
              <a:t>Un estudiante está escribiendo un párrafo acerca de una arquitecta. Lee el borrador del párrafo en el recuadro.</a:t>
            </a:r>
            <a:r>
              <a:rPr lang="es-ES_tradnl" sz="1400" i="1" dirty="0" smtClean="0">
                <a:solidFill>
                  <a:srgbClr val="FF0000"/>
                </a:solidFill>
                <a:latin typeface="Helvetica" pitchFamily="34" charset="0"/>
                <a:cs typeface="Helvetica" pitchFamily="34" charset="0"/>
              </a:rPr>
              <a:t> </a:t>
            </a:r>
          </a:p>
          <a:p>
            <a:pPr marL="344488" indent="-344488">
              <a:buAutoNum type="arabicPeriod" startAt="18"/>
            </a:pPr>
            <a:endParaRPr lang="es-ES_tradnl" sz="1400" i="1" dirty="0" smtClean="0">
              <a:solidFill>
                <a:srgbClr val="FF0000"/>
              </a:solidFill>
              <a:latin typeface="Helvetica" pitchFamily="34" charset="0"/>
              <a:cs typeface="Helvetica" pitchFamily="34" charset="0"/>
            </a:endParaRPr>
          </a:p>
          <a:p>
            <a:pPr marL="342900"/>
            <a:r>
              <a:rPr lang="es-ES_tradnl" sz="1400" dirty="0" smtClean="0">
                <a:latin typeface="Helvetica" panose="020B0604020202020204" pitchFamily="34" charset="0"/>
                <a:ea typeface="Times New Roman"/>
                <a:cs typeface="Helvetica" panose="020B0604020202020204" pitchFamily="34" charset="0"/>
              </a:rPr>
              <a:t>La arquitecta estudió un mapa de la ciudad para planificar en dónde se podría construir un nuevo parque. Luego, ella estaba lista para presentar su nuevo</a:t>
            </a:r>
          </a:p>
          <a:p>
            <a:pPr marL="342900"/>
            <a:r>
              <a:rPr lang="es-ES_tradnl" sz="1400" dirty="0" smtClean="0">
                <a:latin typeface="Helvetica" panose="020B0604020202020204" pitchFamily="34" charset="0"/>
                <a:ea typeface="Times New Roman"/>
                <a:cs typeface="Helvetica" panose="020B0604020202020204" pitchFamily="34" charset="0"/>
              </a:rPr>
              <a:t>plan al consejo de la ciudad.</a:t>
            </a:r>
            <a:endParaRPr lang="es-ES_tradnl" sz="800" dirty="0" smtClean="0">
              <a:solidFill>
                <a:srgbClr val="FF0000"/>
              </a:solidFill>
              <a:latin typeface="Helvetica" panose="020B0604020202020204" pitchFamily="34" charset="0"/>
              <a:ea typeface="Times New Roman"/>
              <a:cs typeface="Helvetica" panose="020B0604020202020204" pitchFamily="34" charset="0"/>
            </a:endParaRPr>
          </a:p>
          <a:p>
            <a:endParaRPr lang="es-ES_tradnl" sz="1400" b="1" dirty="0" smtClean="0">
              <a:latin typeface="Helvetica" panose="020B0604020202020204" pitchFamily="34" charset="0"/>
              <a:ea typeface="Times New Roman"/>
              <a:cs typeface="Helvetica" panose="020B0604020202020204" pitchFamily="34" charset="0"/>
            </a:endParaRPr>
          </a:p>
          <a:p>
            <a:pPr indent="342900"/>
            <a:r>
              <a:rPr lang="es-ES_tradnl" sz="1400" b="1" dirty="0" smtClean="0">
                <a:latin typeface="Helvetica" panose="020B0604020202020204" pitchFamily="34" charset="0"/>
                <a:ea typeface="Times New Roman"/>
                <a:cs typeface="Helvetica" panose="020B0604020202020204" pitchFamily="34" charset="0"/>
              </a:rPr>
              <a:t>¿Qué línea de diálogo iría </a:t>
            </a:r>
            <a:r>
              <a:rPr lang="es-ES_tradnl" sz="1400" b="1" u="sng" dirty="0" smtClean="0">
                <a:latin typeface="Helvetica" panose="020B0604020202020204" pitchFamily="34" charset="0"/>
                <a:ea typeface="Times New Roman"/>
                <a:cs typeface="Helvetica" panose="020B0604020202020204" pitchFamily="34" charset="0"/>
              </a:rPr>
              <a:t>mejor</a:t>
            </a:r>
            <a:r>
              <a:rPr lang="es-ES_tradnl" sz="1400" b="1" dirty="0" smtClean="0">
                <a:latin typeface="Helvetica" panose="020B0604020202020204" pitchFamily="34" charset="0"/>
                <a:ea typeface="Times New Roman"/>
                <a:cs typeface="Helvetica" panose="020B0604020202020204" pitchFamily="34" charset="0"/>
              </a:rPr>
              <a:t> después de la última oración? </a:t>
            </a:r>
            <a:endParaRPr lang="es-ES_tradnl" sz="800" b="1" dirty="0" smtClean="0">
              <a:solidFill>
                <a:srgbClr val="FF0000"/>
              </a:solidFill>
              <a:latin typeface="Helvetica" panose="020B0604020202020204" pitchFamily="34" charset="0"/>
              <a:ea typeface="Times New Roman"/>
              <a:cs typeface="Helvetica" panose="020B0604020202020204" pitchFamily="34" charset="0"/>
            </a:endParaRPr>
          </a:p>
          <a:p>
            <a:endParaRPr lang="es-ES_tradnl" sz="800" b="1" dirty="0" smtClean="0">
              <a:solidFill>
                <a:srgbClr val="FF0000"/>
              </a:solidFill>
              <a:latin typeface="Helvetica" panose="020B0604020202020204" pitchFamily="34" charset="0"/>
              <a:ea typeface="Times New Roman"/>
              <a:cs typeface="Helvetica" panose="020B0604020202020204" pitchFamily="34" charset="0"/>
            </a:endParaRPr>
          </a:p>
          <a:p>
            <a:pPr marL="571500" indent="171450">
              <a:buFont typeface="+mj-lt"/>
              <a:buAutoNum type="alphaUcPeriod"/>
              <a:tabLst>
                <a:tab pos="690563" algn="l"/>
              </a:tabLst>
            </a:pPr>
            <a:r>
              <a:rPr lang="es-ES_tradnl" sz="1400" dirty="0" smtClean="0">
                <a:latin typeface="Helvetica" panose="020B0604020202020204" pitchFamily="34" charset="0"/>
                <a:ea typeface="Times New Roman"/>
                <a:cs typeface="Helvetica" panose="020B0604020202020204" pitchFamily="34" charset="0"/>
              </a:rPr>
              <a:t>  ―¿Les importa si ceno primero? ―dijo ella.</a:t>
            </a:r>
          </a:p>
          <a:p>
            <a:pPr marL="571500" indent="171450">
              <a:buFont typeface="+mj-lt"/>
              <a:buAutoNum type="alphaUcPeriod"/>
              <a:tabLst>
                <a:tab pos="690563" algn="l"/>
              </a:tabLst>
            </a:pPr>
            <a:endParaRPr lang="es-ES_tradnl" sz="1400" dirty="0" smtClean="0">
              <a:latin typeface="Helvetica" panose="020B0604020202020204" pitchFamily="34" charset="0"/>
              <a:ea typeface="Times New Roman"/>
              <a:cs typeface="Helvetica" panose="020B0604020202020204" pitchFamily="34" charset="0"/>
            </a:endParaRPr>
          </a:p>
          <a:p>
            <a:pPr marL="571500" indent="171450">
              <a:buFont typeface="+mj-lt"/>
              <a:buAutoNum type="alphaUcPeriod"/>
              <a:tabLst>
                <a:tab pos="690563" algn="l"/>
              </a:tabLst>
            </a:pPr>
            <a:r>
              <a:rPr lang="es-ES_tradnl" sz="1400" dirty="0" smtClean="0">
                <a:latin typeface="Helvetica" panose="020B0604020202020204" pitchFamily="34" charset="0"/>
                <a:ea typeface="Times New Roman"/>
                <a:cs typeface="Helvetica" panose="020B0604020202020204" pitchFamily="34" charset="0"/>
              </a:rPr>
              <a:t>  La arquitecta dijo, — Un parque en la ciudad es una gran idea.</a:t>
            </a:r>
          </a:p>
          <a:p>
            <a:pPr marL="571500" indent="171450">
              <a:buFont typeface="+mj-lt"/>
              <a:buAutoNum type="alphaUcPeriod"/>
              <a:tabLst>
                <a:tab pos="690563" algn="l"/>
              </a:tabLst>
            </a:pPr>
            <a:endParaRPr lang="es-ES_tradnl" sz="1400" dirty="0" smtClean="0">
              <a:latin typeface="Helvetica" panose="020B0604020202020204" pitchFamily="34" charset="0"/>
              <a:ea typeface="Times New Roman"/>
              <a:cs typeface="Helvetica" panose="020B0604020202020204" pitchFamily="34" charset="0"/>
            </a:endParaRPr>
          </a:p>
          <a:p>
            <a:pPr marL="571500" indent="171450">
              <a:buFont typeface="+mj-lt"/>
              <a:buAutoNum type="alphaUcPeriod"/>
              <a:tabLst>
                <a:tab pos="690563" algn="l"/>
              </a:tabLst>
            </a:pPr>
            <a:r>
              <a:rPr lang="es-ES_tradnl" sz="1400" dirty="0" smtClean="0">
                <a:latin typeface="Helvetica" panose="020B0604020202020204" pitchFamily="34" charset="0"/>
                <a:ea typeface="Times New Roman"/>
                <a:cs typeface="Helvetica" panose="020B0604020202020204" pitchFamily="34" charset="0"/>
              </a:rPr>
              <a:t> ―Miembros del consejo de la ciudad, ahora estoy lista para presentar mi </a:t>
            </a:r>
            <a:endParaRPr lang="es-ES_tradnl" sz="1400" dirty="0">
              <a:latin typeface="Helvetica" panose="020B0604020202020204" pitchFamily="34" charset="0"/>
              <a:ea typeface="Times New Roman"/>
              <a:cs typeface="Helvetica" panose="020B0604020202020204" pitchFamily="34" charset="0"/>
            </a:endParaRPr>
          </a:p>
          <a:p>
            <a:pPr marL="571500" lvl="1" indent="171450">
              <a:tabLst>
                <a:tab pos="690563" algn="l"/>
              </a:tabLst>
            </a:pPr>
            <a:r>
              <a:rPr lang="es-ES_tradnl" sz="1400" dirty="0" smtClean="0">
                <a:latin typeface="Helvetica" panose="020B0604020202020204" pitchFamily="34" charset="0"/>
                <a:ea typeface="Times New Roman"/>
                <a:cs typeface="Helvetica" panose="020B0604020202020204" pitchFamily="34" charset="0"/>
              </a:rPr>
              <a:t>plan ―dijo ella.</a:t>
            </a:r>
          </a:p>
          <a:p>
            <a:pPr marL="571500" indent="171450">
              <a:buFont typeface="+mj-lt"/>
              <a:buAutoNum type="alphaUcPeriod"/>
              <a:tabLst>
                <a:tab pos="690563" algn="l"/>
              </a:tabLst>
            </a:pPr>
            <a:endParaRPr lang="es-ES_tradnl" sz="1400" dirty="0" smtClean="0">
              <a:latin typeface="Helvetica" panose="020B0604020202020204" pitchFamily="34" charset="0"/>
              <a:ea typeface="Times New Roman"/>
              <a:cs typeface="Helvetica" panose="020B0604020202020204" pitchFamily="34" charset="0"/>
            </a:endParaRPr>
          </a:p>
          <a:p>
            <a:pPr marL="571500" indent="171450">
              <a:buFont typeface="+mj-lt"/>
              <a:buAutoNum type="alphaUcPeriod"/>
              <a:tabLst>
                <a:tab pos="690563" algn="l"/>
              </a:tabLst>
            </a:pPr>
            <a:r>
              <a:rPr lang="es-ES_tradnl" sz="1400" dirty="0" smtClean="0">
                <a:latin typeface="Helvetica" panose="020B0604020202020204" pitchFamily="34" charset="0"/>
                <a:ea typeface="Times New Roman"/>
                <a:cs typeface="Helvetica" panose="020B0604020202020204" pitchFamily="34" charset="0"/>
              </a:rPr>
              <a:t>  ―¿Les gustaría que haga un plan? ―dijo la arquitecta.</a:t>
            </a:r>
            <a:endParaRPr lang="es-ES_tradnl" sz="1400" dirty="0">
              <a:solidFill>
                <a:srgbClr val="FF0000"/>
              </a:solidFill>
              <a:latin typeface="Helvetica" panose="020B0604020202020204" pitchFamily="34" charset="0"/>
              <a:ea typeface="Times New Roman"/>
              <a:cs typeface="Helvetica" panose="020B0604020202020204" pitchFamily="34" charset="0"/>
            </a:endParaRPr>
          </a:p>
        </p:txBody>
      </p:sp>
      <p:sp>
        <p:nvSpPr>
          <p:cNvPr id="13" name="TextBox 12"/>
          <p:cNvSpPr txBox="1"/>
          <p:nvPr/>
        </p:nvSpPr>
        <p:spPr>
          <a:xfrm>
            <a:off x="3771900" y="6521679"/>
            <a:ext cx="3608069" cy="215444"/>
          </a:xfrm>
          <a:prstGeom prst="rect">
            <a:avLst/>
          </a:prstGeom>
          <a:solidFill>
            <a:schemeClr val="bg2"/>
          </a:solidFill>
          <a:ln>
            <a:noFill/>
          </a:ln>
        </p:spPr>
        <p:txBody>
          <a:bodyPr wrap="square" rtlCol="0" anchor="t">
            <a:spAutoFit/>
          </a:bodyPr>
          <a:lstStyle/>
          <a:p>
            <a:pPr lvl="0"/>
            <a:r>
              <a:rPr lang="es-ES" sz="800" i="1" dirty="0" smtClean="0">
                <a:latin typeface="Helvetica" pitchFamily="34" charset="0"/>
                <a:cs typeface="Helvetica" pitchFamily="34" charset="0"/>
              </a:rPr>
              <a:t>Revisar un texto, W.4.3b Elaboración de diálogo, Objetivo de escritura 1b</a:t>
            </a:r>
            <a:endParaRPr lang="es-ES" sz="800" i="1"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697767476"/>
              </p:ext>
            </p:extLst>
          </p:nvPr>
        </p:nvGraphicFramePr>
        <p:xfrm>
          <a:off x="242888" y="152400"/>
          <a:ext cx="7241602" cy="5589148"/>
        </p:xfrm>
        <a:graphic>
          <a:graphicData uri="http://schemas.openxmlformats.org/drawingml/2006/table">
            <a:tbl>
              <a:tblPr firstRow="1" bandRow="1">
                <a:tableStyleId>{5940675A-B579-460E-94D1-54222C63F5DA}</a:tableStyleId>
              </a:tblPr>
              <a:tblGrid>
                <a:gridCol w="7241602"/>
              </a:tblGrid>
              <a:tr h="2438400">
                <a:tc>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s-ES_tradnl" sz="1400" b="1" noProof="0" dirty="0" smtClean="0">
                          <a:solidFill>
                            <a:schemeClr val="tx1"/>
                          </a:solidFill>
                          <a:latin typeface="Helvetica" pitchFamily="34" charset="0"/>
                        </a:rPr>
                        <a:t>17. </a:t>
                      </a:r>
                      <a:r>
                        <a:rPr lang="es-ES" sz="1400" b="1" noProof="0" dirty="0" smtClean="0">
                          <a:solidFill>
                            <a:schemeClr val="tx1"/>
                          </a:solidFill>
                          <a:latin typeface="Helvetica" pitchFamily="34" charset="0"/>
                        </a:rPr>
                        <a:t>Un estudiante está escribiendo un cuento para la clase sobre dos amigos que desean iniciar su propio puesto de comercio. Lee el borrador del cuento y completa la siguiente tarea. </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lang="es-ES_tradnl" sz="1400" b="1" baseline="0" noProof="0" dirty="0" smtClean="0">
                        <a:solidFill>
                          <a:schemeClr val="tx1"/>
                        </a:solidFill>
                        <a:latin typeface="Helvetica" pitchFamily="34" charset="0"/>
                      </a:endParaRP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lang="es-ES_tradnl" sz="1400" b="1" noProof="0" dirty="0" smtClean="0">
                          <a:solidFill>
                            <a:schemeClr val="tx1"/>
                          </a:solidFill>
                          <a:latin typeface="Helvetica" pitchFamily="34" charset="0"/>
                        </a:rPr>
                        <a:t>     </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r>
                        <a:rPr lang="es-ES_tradnl" sz="1400" b="1" noProof="0" dirty="0" smtClean="0">
                          <a:solidFill>
                            <a:schemeClr val="tx1"/>
                          </a:solidFill>
                          <a:latin typeface="Helvetica" pitchFamily="34" charset="0"/>
                        </a:rPr>
                        <a:t>    </a:t>
                      </a:r>
                      <a:r>
                        <a:rPr lang="es-ES_tradnl" sz="1400" b="1" baseline="0" noProof="0" dirty="0" smtClean="0">
                          <a:solidFill>
                            <a:schemeClr val="tx1"/>
                          </a:solidFill>
                          <a:latin typeface="Helvetica" pitchFamily="34" charset="0"/>
                        </a:rPr>
                        <a:t> </a:t>
                      </a:r>
                      <a:r>
                        <a:rPr lang="es-ES" sz="1400" b="0" baseline="0" noProof="0" dirty="0" smtClean="0">
                          <a:solidFill>
                            <a:schemeClr val="tx1"/>
                          </a:solidFill>
                          <a:latin typeface="Helvetica" pitchFamily="34" charset="0"/>
                        </a:rPr>
                        <a:t>Diego y Sara eran mejores amigos y tenían mucho en común. A ambos les gustaba leer y vivían en la misma calle. Un día habían terminado de leer acerca de un colono en 1880 que tenía un puesto de comercio. Diego dijo,— Oye Sara, ¡podríamos tener nuestro propio puesto de comercio justo aquí en nuestra calle! —¿Qué tipo de comercio tendríamos?, —preguntó Sara.</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s-ES_tradnl" sz="1400" b="0" noProof="0" dirty="0" smtClean="0">
                          <a:solidFill>
                            <a:schemeClr val="tx1"/>
                          </a:solidFill>
                          <a:latin typeface="Helvetica" pitchFamily="34" charset="0"/>
                        </a:rPr>
                        <a:t>      </a:t>
                      </a:r>
                      <a:endParaRPr lang="es-ES_tradnl" sz="1400" b="0" baseline="0" noProof="0" dirty="0" smtClean="0">
                        <a:solidFill>
                          <a:srgbClr val="FF0000"/>
                        </a:solidFill>
                        <a:latin typeface="Helvetica" pitchFamily="34" charset="0"/>
                      </a:endParaRPr>
                    </a:p>
                    <a:p>
                      <a:pPr marL="346075" marR="0" indent="-63500" algn="l" defTabSz="1018809" rtl="0" eaLnBrk="1" fontAlgn="auto" latinLnBrk="0" hangingPunct="1">
                        <a:lnSpc>
                          <a:spcPct val="100000"/>
                        </a:lnSpc>
                        <a:spcBef>
                          <a:spcPts val="0"/>
                        </a:spcBef>
                        <a:spcAft>
                          <a:spcPts val="0"/>
                        </a:spcAft>
                        <a:buClrTx/>
                        <a:buSzTx/>
                        <a:buFont typeface="+mj-lt"/>
                        <a:buNone/>
                        <a:tabLst/>
                        <a:defRPr/>
                      </a:pPr>
                      <a:r>
                        <a:rPr lang="es-ES_tradnl" sz="1400" b="1" noProof="0" dirty="0" smtClean="0">
                          <a:solidFill>
                            <a:schemeClr val="tx1"/>
                          </a:solidFill>
                          <a:latin typeface="Helvetica" pitchFamily="34" charset="0"/>
                        </a:rPr>
                        <a:t> </a:t>
                      </a:r>
                      <a:r>
                        <a:rPr lang="es-ES" sz="1400" b="1" noProof="0" dirty="0" smtClean="0">
                          <a:solidFill>
                            <a:schemeClr val="tx1"/>
                          </a:solidFill>
                          <a:latin typeface="Helvetica" pitchFamily="34" charset="0"/>
                        </a:rPr>
                        <a:t>En uno o dos párrafos, escribe un final para el cuento que describe los eventos y experiencias en el cuento.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rgbClr val="FF0000"/>
                          </a:solidFill>
                          <a:effectLst/>
                          <a:uLnTx/>
                          <a:uFillTx/>
                          <a:latin typeface="Helvetica" pitchFamily="34" charset="0"/>
                          <a:ea typeface="+mn-ea"/>
                          <a:cs typeface="Helvetica" pitchFamily="34" charset="0"/>
                        </a:rPr>
                        <a:t>                                         </a:t>
                      </a:r>
                      <a:endParaRPr lang="en-US" sz="1400" b="1" i="0" kern="1200" dirty="0" smtClean="0">
                        <a:solidFill>
                          <a:srgbClr val="FF0000"/>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rgbClr val="FF0000"/>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579120" y="1207007"/>
            <a:ext cx="67818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89394" y="7959322"/>
            <a:ext cx="242888" cy="1734557"/>
            <a:chOff x="336232" y="7996939"/>
            <a:chExt cx="242888" cy="1734557"/>
          </a:xfrm>
        </p:grpSpPr>
        <p:sp>
          <p:nvSpPr>
            <p:cNvPr id="6" name="Oval 5"/>
            <p:cNvSpPr/>
            <p:nvPr/>
          </p:nvSpPr>
          <p:spPr>
            <a:xfrm>
              <a:off x="336232" y="885185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7" name="Oval 6"/>
            <p:cNvSpPr/>
            <p:nvPr/>
          </p:nvSpPr>
          <p:spPr>
            <a:xfrm>
              <a:off x="336232" y="949201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336232" y="842439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336232" y="799693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cxnSp>
        <p:nvCxnSpPr>
          <p:cNvPr id="12" name="Straight Connector 11"/>
          <p:cNvCxnSpPr/>
          <p:nvPr/>
        </p:nvCxnSpPr>
        <p:spPr>
          <a:xfrm>
            <a:off x="169290" y="5791200"/>
            <a:ext cx="7315200"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540578" y="849490"/>
            <a:ext cx="3824152" cy="215444"/>
          </a:xfrm>
          <a:prstGeom prst="rect">
            <a:avLst/>
          </a:prstGeom>
          <a:solidFill>
            <a:schemeClr val="bg2"/>
          </a:solidFill>
          <a:ln>
            <a:noFill/>
          </a:ln>
        </p:spPr>
        <p:txBody>
          <a:bodyPr wrap="square" rtlCol="0">
            <a:spAutoFit/>
          </a:bodyPr>
          <a:lstStyle/>
          <a:p>
            <a:pPr marL="290513" lvl="0" indent="-290513" algn="r" defTabSz="1018809">
              <a:defRPr/>
            </a:pPr>
            <a:r>
              <a:rPr lang="es-MX" sz="800" i="1" dirty="0" smtClean="0">
                <a:latin typeface="Helvetica" pitchFamily="34" charset="0"/>
                <a:cs typeface="Helvetica" pitchFamily="34" charset="0"/>
              </a:rPr>
              <a:t>Escribir un texto breve, W.4.3c Adverbios de tiempo, Objetivo de escritura  1a</a:t>
            </a:r>
            <a:endParaRPr lang="es-MX" sz="800" i="1" dirty="0">
              <a:latin typeface="Helvetica" pitchFamily="34" charset="0"/>
              <a:cs typeface="Helvetica" pitchFamily="34" charset="0"/>
            </a:endParaRPr>
          </a:p>
        </p:txBody>
      </p:sp>
      <p:sp>
        <p:nvSpPr>
          <p:cNvPr id="11" name="Rectangle 10"/>
          <p:cNvSpPr/>
          <p:nvPr/>
        </p:nvSpPr>
        <p:spPr>
          <a:xfrm>
            <a:off x="579120" y="6781800"/>
            <a:ext cx="6781799" cy="6436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4124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492599"/>
          </a:xfrm>
          <a:prstGeom prst="rect">
            <a:avLst/>
          </a:prstGeom>
          <a:noFill/>
        </p:spPr>
        <p:txBody>
          <a:bodyPr wrap="square" rtlCol="0">
            <a:spAutoFit/>
          </a:bodyPr>
          <a:lstStyle/>
          <a:p>
            <a:pPr algn="ctr"/>
            <a:r>
              <a:rPr lang="es-ES_tradnl" sz="1600" b="1" dirty="0" smtClean="0">
                <a:latin typeface="+mj-lt"/>
              </a:rPr>
              <a:t>Planificar una ciudad </a:t>
            </a:r>
          </a:p>
          <a:p>
            <a:pPr algn="ctr"/>
            <a:r>
              <a:rPr lang="es-MX" sz="1400" b="1" dirty="0">
                <a:latin typeface="+mj-lt"/>
              </a:rPr>
              <a:t>Tarea de rendimiento: Actividad de la clase</a:t>
            </a:r>
          </a:p>
          <a:p>
            <a:r>
              <a:rPr lang="es-ES_tradnl" sz="1100" i="1" dirty="0" smtClean="0">
                <a:latin typeface="+mj-lt"/>
              </a:rPr>
              <a:t>Esta pre-actividad para la clase sigue el diseño general de elementos contextuales, recursos, objetivos de aprendizaje, términos clave y propósito del Consorcio de Evaluaciones </a:t>
            </a:r>
            <a:r>
              <a:rPr lang="es-ES_tradnl" sz="1100" i="1" dirty="0" err="1" smtClean="0">
                <a:latin typeface="+mj-lt"/>
              </a:rPr>
              <a:t>Smarter</a:t>
            </a:r>
            <a:r>
              <a:rPr lang="es-ES_tradnl" sz="1100" i="1" dirty="0" smtClean="0">
                <a:latin typeface="+mj-lt"/>
              </a:rPr>
              <a:t> </a:t>
            </a:r>
            <a:r>
              <a:rPr lang="es-ES_tradnl" sz="1100" i="1" dirty="0" err="1" smtClean="0">
                <a:latin typeface="+mj-lt"/>
              </a:rPr>
              <a:t>Balanced</a:t>
            </a:r>
            <a:r>
              <a:rPr lang="es-ES_tradnl" sz="1100" i="1" dirty="0" smtClean="0">
                <a:latin typeface="+mj-lt"/>
              </a:rPr>
              <a:t> (SBAC). [</a:t>
            </a:r>
            <a:r>
              <a:rPr lang="es-ES_tradnl" sz="1100" i="1" dirty="0" smtClean="0">
                <a:latin typeface="+mj-lt"/>
                <a:hlinkClick r:id="rId2"/>
              </a:rPr>
              <a:t>http://oaksportal.org/resources/</a:t>
            </a:r>
            <a:r>
              <a:rPr lang="es-ES_tradnl" sz="1100" i="1" dirty="0" smtClean="0">
                <a:latin typeface="+mj-lt"/>
              </a:rPr>
              <a:t>]</a:t>
            </a:r>
          </a:p>
          <a:p>
            <a:r>
              <a:rPr lang="es-ES_tradnl" sz="1100" i="1" dirty="0" smtClean="0">
                <a:latin typeface="+mj-lt"/>
              </a:rPr>
              <a:t>El contenido dentro de cada una de ellas fue escrito por …</a:t>
            </a:r>
            <a:r>
              <a:rPr lang="es-ES_tradnl" sz="1100" i="1" dirty="0" err="1" smtClean="0">
                <a:latin typeface="+mj-lt"/>
              </a:rPr>
              <a:t>Carrie</a:t>
            </a:r>
            <a:r>
              <a:rPr lang="es-ES_tradnl" sz="1100" i="1" dirty="0" smtClean="0">
                <a:latin typeface="+mj-lt"/>
              </a:rPr>
              <a:t> Ellis y  </a:t>
            </a:r>
            <a:r>
              <a:rPr lang="es-ES_tradnl" sz="1100" i="1" dirty="0" err="1" smtClean="0">
                <a:latin typeface="+mj-lt"/>
              </a:rPr>
              <a:t>Judy</a:t>
            </a:r>
            <a:r>
              <a:rPr lang="es-ES_tradnl" sz="1100" i="1" dirty="0" smtClean="0">
                <a:latin typeface="+mj-lt"/>
              </a:rPr>
              <a:t> </a:t>
            </a:r>
            <a:r>
              <a:rPr lang="es-ES_tradnl" sz="1100" i="1" dirty="0" err="1" smtClean="0">
                <a:latin typeface="+mj-lt"/>
              </a:rPr>
              <a:t>Ramer</a:t>
            </a:r>
            <a:r>
              <a:rPr lang="es-ES_tradnl" sz="1100" i="1" dirty="0" smtClean="0">
                <a:latin typeface="+mj-lt"/>
              </a:rPr>
              <a:t>.</a:t>
            </a:r>
          </a:p>
          <a:p>
            <a:endParaRPr lang="es-ES_tradnl" sz="1155" i="1" dirty="0" smtClean="0">
              <a:latin typeface="+mj-lt"/>
            </a:endParaRPr>
          </a:p>
          <a:p>
            <a:r>
              <a:rPr lang="es-ES_tradnl" sz="1200" dirty="0" smtClean="0">
                <a:solidFill>
                  <a:prstClr val="black"/>
                </a:solidFill>
                <a:latin typeface="+mj-lt"/>
              </a:rPr>
              <a:t>La actividad en el salón de clase introduce a los estudiantes al contexto de una tarea de rendimiento, para que no estén en desventaja al demostrar las destrezas que la tarea intenta evaluar. </a:t>
            </a:r>
          </a:p>
          <a:p>
            <a:r>
              <a:rPr lang="es-ES_tradnl" sz="1200" dirty="0" smtClean="0">
                <a:latin typeface="+mj-lt"/>
              </a:rPr>
              <a:t> </a:t>
            </a:r>
          </a:p>
          <a:p>
            <a:pPr lvl="0" defTabSz="1018809"/>
            <a:r>
              <a:rPr lang="es-ES_tradnl" sz="1200" dirty="0" smtClean="0">
                <a:solidFill>
                  <a:prstClr val="black"/>
                </a:solidFill>
                <a:latin typeface="+mj-lt"/>
              </a:rPr>
              <a:t>Los elementos contextuales incluyen:</a:t>
            </a:r>
          </a:p>
          <a:p>
            <a:endParaRPr lang="es-ES_tradnl" sz="1200" dirty="0" smtClean="0">
              <a:latin typeface="+mj-lt"/>
            </a:endParaRPr>
          </a:p>
          <a:p>
            <a:pPr marL="249205" lvl="0" indent="-249205" defTabSz="1018809">
              <a:buFontTx/>
              <a:buAutoNum type="arabicPeriod"/>
            </a:pPr>
            <a:r>
              <a:rPr lang="es-ES_tradnl" sz="1200" dirty="0" smtClean="0">
                <a:solidFill>
                  <a:prstClr val="black"/>
                </a:solidFill>
                <a:latin typeface="+mj-lt"/>
              </a:rPr>
              <a:t>Un </a:t>
            </a:r>
            <a:r>
              <a:rPr lang="es-ES_tradnl" sz="1200" b="1" dirty="0" smtClean="0">
                <a:solidFill>
                  <a:prstClr val="black"/>
                </a:solidFill>
                <a:latin typeface="+mj-lt"/>
              </a:rPr>
              <a:t>entendimiento del escenario/ambiente o de la situación </a:t>
            </a:r>
            <a:r>
              <a:rPr lang="es-ES_tradnl" sz="1200" dirty="0" smtClean="0">
                <a:solidFill>
                  <a:prstClr val="black"/>
                </a:solidFill>
                <a:latin typeface="+mj-lt"/>
              </a:rPr>
              <a:t>en la que se sitúa la tarea. </a:t>
            </a:r>
          </a:p>
          <a:p>
            <a:pPr lvl="0" defTabSz="1018809"/>
            <a:r>
              <a:rPr lang="es-ES_tradnl" sz="1200" dirty="0" smtClean="0">
                <a:solidFill>
                  <a:prstClr val="black"/>
                </a:solidFill>
                <a:latin typeface="+mj-lt"/>
              </a:rPr>
              <a:t>2.    </a:t>
            </a:r>
            <a:r>
              <a:rPr lang="es-ES_tradnl" sz="1200" b="1" dirty="0" smtClean="0">
                <a:solidFill>
                  <a:prstClr val="black"/>
                </a:solidFill>
                <a:latin typeface="+mj-lt"/>
              </a:rPr>
              <a:t>Conceptos potencialmente desconocidos </a:t>
            </a:r>
            <a:r>
              <a:rPr lang="es-ES_tradnl" sz="1200" dirty="0" smtClean="0">
                <a:solidFill>
                  <a:prstClr val="black"/>
                </a:solidFill>
                <a:latin typeface="+mj-lt"/>
              </a:rPr>
              <a:t>que están asociados al escenario/ambiente</a:t>
            </a:r>
            <a:r>
              <a:rPr lang="es-ES_tradnl" sz="1200" b="1" dirty="0" smtClean="0">
                <a:solidFill>
                  <a:prstClr val="black"/>
                </a:solidFill>
                <a:latin typeface="+mj-lt"/>
              </a:rPr>
              <a:t>.</a:t>
            </a:r>
          </a:p>
          <a:p>
            <a:pPr marL="287338" lvl="0" indent="-287338" defTabSz="1018809"/>
            <a:r>
              <a:rPr lang="es-ES_tradnl" sz="1200" dirty="0" smtClean="0">
                <a:solidFill>
                  <a:prstClr val="black"/>
                </a:solidFill>
                <a:latin typeface="+mj-lt"/>
              </a:rPr>
              <a:t>3.    </a:t>
            </a:r>
            <a:r>
              <a:rPr lang="es-ES_tradnl" sz="1200" b="1" dirty="0" smtClean="0">
                <a:solidFill>
                  <a:prstClr val="black"/>
                </a:solidFill>
                <a:latin typeface="+mj-lt"/>
              </a:rPr>
              <a:t>Términos</a:t>
            </a:r>
            <a:r>
              <a:rPr lang="es-ES_tradnl" sz="1200" dirty="0" smtClean="0">
                <a:solidFill>
                  <a:prstClr val="black"/>
                </a:solidFill>
                <a:latin typeface="+mj-lt"/>
              </a:rPr>
              <a:t> </a:t>
            </a:r>
            <a:r>
              <a:rPr lang="es-ES_tradnl" sz="1200" b="1" dirty="0" smtClean="0">
                <a:solidFill>
                  <a:prstClr val="black"/>
                </a:solidFill>
                <a:latin typeface="+mj-lt"/>
              </a:rPr>
              <a:t>clave o vocabulario </a:t>
            </a:r>
            <a:r>
              <a:rPr lang="es-ES_tradnl" sz="1200" dirty="0" smtClean="0">
                <a:solidFill>
                  <a:prstClr val="black"/>
                </a:solidFill>
                <a:latin typeface="+mj-lt"/>
              </a:rPr>
              <a:t>que los estudiantes necesitarán entender con el fin de participar de manera significativa y completar la tarea de rendimiento.</a:t>
            </a:r>
          </a:p>
          <a:p>
            <a:endParaRPr lang="es-ES_tradnl" sz="1200" dirty="0" smtClean="0">
              <a:latin typeface="+mj-lt"/>
            </a:endParaRPr>
          </a:p>
          <a:p>
            <a:pPr lvl="0" defTabSz="1018809"/>
            <a:r>
              <a:rPr lang="es-ES_tradnl" sz="1200" dirty="0" smtClean="0">
                <a:solidFill>
                  <a:prstClr val="black"/>
                </a:solidFill>
                <a:latin typeface="+mj-lt"/>
              </a:rPr>
              <a:t>Con la actividad en el salón de clase también se pretende generar el interés de los estudiantes  hacia una mayor exploración de la idea clave (las ideas claves). La actividad debe ser fácil de implementar con instrucciones claras. </a:t>
            </a:r>
          </a:p>
          <a:p>
            <a:endParaRPr lang="es-ES_tradnl" sz="1200" dirty="0" smtClean="0">
              <a:latin typeface="+mj-lt"/>
            </a:endParaRPr>
          </a:p>
          <a:p>
            <a:pPr lvl="0" defTabSz="1018809"/>
            <a:r>
              <a:rPr lang="es-ES_tradnl" sz="1200" dirty="0" smtClean="0">
                <a:solidFill>
                  <a:prstClr val="black"/>
                </a:solidFill>
                <a:latin typeface="+mj-lt"/>
              </a:rPr>
              <a:t>Por favor, lea toda la actividad antes de comenzarla con los estudiantes,  para asegurar que se complete con antelación cualquier preparación en el salón. A lo largo de la actividad, se permite pausar y preguntar a los estudiantes si tienen pregunta</a:t>
            </a:r>
            <a:r>
              <a:rPr lang="es-ES_tradnl" sz="1200" dirty="0" smtClean="0">
                <a:solidFill>
                  <a:prstClr val="black"/>
                </a:solidFill>
                <a:latin typeface="+mj-lt"/>
                <a:sym typeface="Calibri"/>
              </a:rPr>
              <a:t>s.</a:t>
            </a:r>
            <a:endParaRPr lang="es-ES_tradnl" sz="1200" dirty="0" smtClean="0">
              <a:solidFill>
                <a:prstClr val="black"/>
              </a:solidFill>
              <a:latin typeface="+mj-lt"/>
              <a:ea typeface="Calibri"/>
              <a:cs typeface="Calibri"/>
              <a:sym typeface="Calibri"/>
            </a:endParaRPr>
          </a:p>
          <a:p>
            <a:endParaRPr lang="es-ES_tradnl" sz="1200" dirty="0" smtClean="0">
              <a:latin typeface="+mj-lt"/>
            </a:endParaRPr>
          </a:p>
          <a:p>
            <a:pPr lvl="0" defTabSz="1018809">
              <a:buSzPct val="25000"/>
            </a:pPr>
            <a:r>
              <a:rPr lang="es-ES_tradnl" sz="1200" b="1" u="sng" dirty="0" smtClean="0">
                <a:solidFill>
                  <a:prstClr val="black"/>
                </a:solidFill>
                <a:latin typeface="+mj-lt"/>
                <a:ea typeface="Calibri"/>
                <a:cs typeface="Calibri"/>
                <a:sym typeface="Calibri"/>
              </a:rPr>
              <a:t>Recursos necesarios:</a:t>
            </a:r>
          </a:p>
          <a:p>
            <a:pPr marL="188595" indent="-188595">
              <a:buFont typeface="Arial" panose="020B0604020202020204" pitchFamily="34" charset="0"/>
              <a:buChar char="•"/>
            </a:pPr>
            <a:r>
              <a:rPr lang="es-ES_tradnl" sz="1200" dirty="0" smtClean="0">
                <a:latin typeface="+mj-lt"/>
              </a:rPr>
              <a:t>Papel afiche (</a:t>
            </a:r>
            <a:r>
              <a:rPr lang="es-ES_tradnl" sz="1200" i="1" dirty="0" smtClean="0">
                <a:latin typeface="+mj-lt"/>
              </a:rPr>
              <a:t>chart </a:t>
            </a:r>
            <a:r>
              <a:rPr lang="es-ES_tradnl" sz="1200" i="1" dirty="0" err="1" smtClean="0">
                <a:latin typeface="+mj-lt"/>
              </a:rPr>
              <a:t>paper</a:t>
            </a:r>
            <a:r>
              <a:rPr lang="es-ES_tradnl" sz="1200" dirty="0" smtClean="0">
                <a:latin typeface="+mj-lt"/>
              </a:rPr>
              <a:t>) &amp; marcadores</a:t>
            </a:r>
          </a:p>
          <a:p>
            <a:pPr marL="188595" indent="-188595">
              <a:buFont typeface="Arial" panose="020B0604020202020204" pitchFamily="34" charset="0"/>
              <a:buChar char="•"/>
            </a:pPr>
            <a:r>
              <a:rPr lang="es-ES_tradnl" sz="1200" dirty="0" smtClean="0">
                <a:latin typeface="+mj-lt"/>
              </a:rPr>
              <a:t>Papel cuadriculado o cartulina </a:t>
            </a:r>
          </a:p>
          <a:p>
            <a:pPr marL="188595" indent="-188595">
              <a:buFont typeface="Arial" panose="020B0604020202020204" pitchFamily="34" charset="0"/>
              <a:buChar char="•"/>
            </a:pPr>
            <a:r>
              <a:rPr lang="es-ES_tradnl" sz="1200" dirty="0" smtClean="0">
                <a:latin typeface="+mj-lt"/>
              </a:rPr>
              <a:t>Lápices y crayones </a:t>
            </a:r>
          </a:p>
          <a:p>
            <a:endParaRPr lang="es-ES_tradnl" sz="1200" dirty="0" smtClean="0">
              <a:latin typeface="+mj-lt"/>
            </a:endParaRPr>
          </a:p>
          <a:p>
            <a:r>
              <a:rPr lang="es-ES_tradnl" sz="1200" b="1" u="sng" dirty="0" smtClean="0">
                <a:latin typeface="+mj-lt"/>
              </a:rPr>
              <a:t>Metas de aprendizaje</a:t>
            </a:r>
            <a:r>
              <a:rPr lang="es-ES_tradnl" sz="1200" u="sng" dirty="0" smtClean="0">
                <a:latin typeface="+mj-lt"/>
              </a:rPr>
              <a:t>:</a:t>
            </a:r>
          </a:p>
          <a:p>
            <a:pPr marL="188595" indent="-188595">
              <a:buFont typeface="Arial" panose="020B0604020202020204" pitchFamily="34" charset="0"/>
              <a:buChar char="•"/>
            </a:pPr>
            <a:r>
              <a:rPr lang="es-ES_tradnl" sz="1200" dirty="0" smtClean="0">
                <a:latin typeface="+mj-lt"/>
              </a:rPr>
              <a:t>Los estudiantes aprenderán cuáles son los componentes importantes al construir una ciudad.</a:t>
            </a:r>
          </a:p>
          <a:p>
            <a:pPr marL="188595" indent="-188595">
              <a:buFont typeface="Arial" panose="020B0604020202020204" pitchFamily="34" charset="0"/>
              <a:buChar char="•"/>
            </a:pPr>
            <a:r>
              <a:rPr lang="es-ES_tradnl" sz="1200" dirty="0" smtClean="0">
                <a:latin typeface="+mj-lt"/>
              </a:rPr>
              <a:t>Los estudiantes entenderán por qué la colocación de los diferentes componentes de la ciudad tiene que ser intencional.</a:t>
            </a:r>
          </a:p>
          <a:p>
            <a:pPr marL="188595"/>
            <a:endParaRPr lang="es-ES_tradnl" sz="1200" dirty="0" smtClean="0">
              <a:latin typeface="+mj-lt"/>
            </a:endParaRPr>
          </a:p>
          <a:p>
            <a:r>
              <a:rPr lang="es-ES_tradnl" sz="1200" b="1" u="sng" dirty="0" smtClean="0">
                <a:solidFill>
                  <a:prstClr val="black"/>
                </a:solidFill>
                <a:latin typeface="+mj-lt"/>
              </a:rPr>
              <a:t>Los estudiantes entenderán los términos clave </a:t>
            </a:r>
            <a:r>
              <a:rPr lang="es-ES_tradnl" sz="1200" b="1" u="sng" dirty="0" smtClean="0">
                <a:latin typeface="+mj-lt"/>
              </a:rPr>
              <a:t>:</a:t>
            </a:r>
          </a:p>
          <a:p>
            <a:pPr lvl="0"/>
            <a:r>
              <a:rPr lang="es-ES_tradnl" sz="1100" i="1" dirty="0" smtClean="0">
                <a:solidFill>
                  <a:prstClr val="black"/>
                </a:solidFill>
                <a:latin typeface="+mj-lt"/>
              </a:rPr>
              <a:t>Nota: Las definiciones que se proporcionan aquí son para la conveniencia de los facilitadores. Se espera que los estudiantes entiendan estos términos clave en el contexto de la tarea, no que se memoricen las definiciones.</a:t>
            </a:r>
            <a:r>
              <a:rPr lang="es-ES_tradnl" sz="1100" dirty="0" smtClean="0">
                <a:latin typeface="+mj-lt"/>
              </a:rPr>
              <a:t> </a:t>
            </a:r>
            <a:endParaRPr lang="es-ES_tradnl" sz="1100" b="1" dirty="0" smtClean="0">
              <a:latin typeface="+mj-lt"/>
            </a:endParaRPr>
          </a:p>
          <a:p>
            <a:pPr marL="188595" indent="-188595">
              <a:buFont typeface="Arial" panose="020B0604020202020204" pitchFamily="34" charset="0"/>
              <a:buChar char="•"/>
            </a:pPr>
            <a:r>
              <a:rPr lang="es-ES_tradnl" sz="1200" dirty="0">
                <a:latin typeface="+mj-lt"/>
              </a:rPr>
              <a:t>i</a:t>
            </a:r>
            <a:r>
              <a:rPr lang="es-ES_tradnl" sz="1200" dirty="0" smtClean="0">
                <a:latin typeface="+mj-lt"/>
              </a:rPr>
              <a:t>ndustrial: zona de la ciudad donde se ubican las fábricas y donde se hacen las cosas (almacenes, fábricas, muelles, embarques…)</a:t>
            </a:r>
          </a:p>
          <a:p>
            <a:pPr marL="188595" indent="-188595">
              <a:buFont typeface="Arial" panose="020B0604020202020204" pitchFamily="34" charset="0"/>
              <a:buChar char="•"/>
            </a:pPr>
            <a:r>
              <a:rPr lang="es-ES_tradnl" sz="1200" dirty="0">
                <a:latin typeface="+mj-lt"/>
              </a:rPr>
              <a:t>m</a:t>
            </a:r>
            <a:r>
              <a:rPr lang="es-ES_tradnl" sz="1200" dirty="0" smtClean="0">
                <a:latin typeface="+mj-lt"/>
              </a:rPr>
              <a:t>unicipal: zona de la ciudad donde se ubican los edificios públicos (palacio municipal, cárceles, delegación de policía…)</a:t>
            </a:r>
          </a:p>
          <a:p>
            <a:pPr marL="188595" indent="-188595">
              <a:buFont typeface="Arial" panose="020B0604020202020204" pitchFamily="34" charset="0"/>
              <a:buChar char="•"/>
            </a:pPr>
            <a:r>
              <a:rPr lang="es-ES_tradnl" sz="1200" dirty="0">
                <a:latin typeface="+mj-lt"/>
              </a:rPr>
              <a:t>c</a:t>
            </a:r>
            <a:r>
              <a:rPr lang="es-ES_tradnl" sz="1200" dirty="0" smtClean="0">
                <a:latin typeface="+mj-lt"/>
              </a:rPr>
              <a:t>omercial: zona de la ciudad donde se ubican los negocios y donde la gente va a comprar (tiendas, consultorios médicos, salones)</a:t>
            </a:r>
          </a:p>
          <a:p>
            <a:pPr marL="188595" indent="-188595">
              <a:buFont typeface="Arial" panose="020B0604020202020204" pitchFamily="34" charset="0"/>
              <a:buChar char="•"/>
            </a:pPr>
            <a:r>
              <a:rPr lang="es-ES_tradnl" sz="1200" dirty="0" smtClean="0">
                <a:latin typeface="+mj-lt"/>
              </a:rPr>
              <a:t>residencial: zona de la ciudad donde vive la gente (casas, apartamentos, condominios, casas móviles…)</a:t>
            </a:r>
          </a:p>
          <a:p>
            <a:pPr marL="188595" indent="-188595">
              <a:buFont typeface="Arial" panose="020B0604020202020204" pitchFamily="34" charset="0"/>
              <a:buChar char="•"/>
            </a:pPr>
            <a:endParaRPr lang="es-ES_tradnl" sz="1200" dirty="0" smtClean="0">
              <a:latin typeface="+mj-lt"/>
            </a:endParaRPr>
          </a:p>
          <a:p>
            <a:r>
              <a:rPr lang="es-ES_tradnl" sz="1200" dirty="0" smtClean="0">
                <a:latin typeface="+mj-lt"/>
              </a:rPr>
              <a:t>[</a:t>
            </a:r>
            <a:r>
              <a:rPr lang="es-ES_tradnl" sz="1200" b="1" u="sng" dirty="0" smtClean="0">
                <a:latin typeface="+mj-lt"/>
              </a:rPr>
              <a:t>Objetivo: </a:t>
            </a:r>
            <a:r>
              <a:rPr lang="es-ES_tradnl" sz="1200" dirty="0" smtClean="0">
                <a:latin typeface="+mj-lt"/>
              </a:rPr>
              <a:t>El objetivo del facilitador es hacer que los estudiantes conozcan qué componentes completan una cuidad bien planificada. Los estudiantes desarrollarán este entendimiento mediante la creación de una ciudad propia.]</a:t>
            </a:r>
          </a:p>
          <a:p>
            <a:endParaRPr lang="es-ES_tradnl" sz="1200" dirty="0" smtClean="0">
              <a:latin typeface="+mj-lt"/>
            </a:endParaRPr>
          </a:p>
          <a:p>
            <a:pPr marL="57150" indent="-57150"/>
            <a:r>
              <a:rPr lang="es-ES_tradnl" sz="990" dirty="0" smtClean="0">
                <a:latin typeface="+mj-lt"/>
              </a:rPr>
              <a:t>*</a:t>
            </a:r>
            <a:r>
              <a:rPr lang="es-ES_tradnl" sz="900" dirty="0" smtClean="0">
                <a:latin typeface="+mj-lt"/>
              </a:rPr>
              <a:t> Los facilitadores pueden decidir si quieren mostrar materiales complementarios utilizando un proyector o un computadora/ </a:t>
            </a:r>
            <a:r>
              <a:rPr lang="es-ES_tradnl" sz="900" dirty="0" err="1" smtClean="0">
                <a:latin typeface="+mj-lt"/>
              </a:rPr>
              <a:t>Smartboard</a:t>
            </a:r>
            <a:r>
              <a:rPr lang="es-ES_tradnl" sz="900" dirty="0" smtClean="0">
                <a:latin typeface="+mj-lt"/>
              </a:rPr>
              <a:t>, o si quieren hacer copias y entregarlas a los estudiantes.</a:t>
            </a:r>
            <a:endParaRPr lang="es-ES_tradnl" sz="900" dirty="0">
              <a:latin typeface="+mj-lt"/>
            </a:endParaRPr>
          </a:p>
        </p:txBody>
      </p:sp>
      <p:sp>
        <p:nvSpPr>
          <p:cNvPr id="5" name="Slide Number Placeholder 2"/>
          <p:cNvSpPr>
            <a:spLocks noGrp="1"/>
          </p:cNvSpPr>
          <p:nvPr>
            <p:ph type="sldNum" sz="quarter" idx="12"/>
          </p:nvPr>
        </p:nvSpPr>
        <p:spPr>
          <a:xfrm>
            <a:off x="7321601" y="9248140"/>
            <a:ext cx="388620" cy="698500"/>
          </a:xfrm>
        </p:spPr>
        <p:txBody>
          <a:bodyPr/>
          <a:lstStyle/>
          <a:p>
            <a:r>
              <a:rPr lang="en-US" dirty="0" smtClean="0">
                <a:solidFill>
                  <a:prstClr val="black">
                    <a:tint val="75000"/>
                  </a:prstClr>
                </a:solidFill>
              </a:rPr>
              <a:t>4</a:t>
            </a:r>
            <a:endParaRPr lang="en-US" dirty="0">
              <a:solidFill>
                <a:prstClr val="black">
                  <a:tint val="75000"/>
                </a:prstClr>
              </a:solidFill>
            </a:endParaRPr>
          </a:p>
        </p:txBody>
      </p:sp>
    </p:spTree>
    <p:extLst>
      <p:ext uri="{BB962C8B-B14F-4D97-AF65-F5344CB8AC3E}">
        <p14:creationId xmlns:p14="http://schemas.microsoft.com/office/powerpoint/2010/main" val="36842332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80389" y="5445695"/>
            <a:ext cx="6585713" cy="2928864"/>
          </a:xfrm>
          <a:prstGeom prst="rect">
            <a:avLst/>
          </a:prstGeom>
          <a:noFill/>
        </p:spPr>
        <p:txBody>
          <a:bodyPr wrap="square" lIns="96378" tIns="48189" rIns="96378" bIns="48189" rtlCol="0">
            <a:spAutoFit/>
          </a:bodyPr>
          <a:lstStyle/>
          <a:p>
            <a:pPr marL="344488" lvl="0" indent="-344488">
              <a:buAutoNum type="arabicPeriod" startAt="20"/>
            </a:pPr>
            <a:r>
              <a:rPr lang="es-ES_tradnl" sz="1400" b="1" dirty="0" smtClean="0">
                <a:latin typeface="Helvetica" panose="020B0604020202020204" pitchFamily="34" charset="0"/>
                <a:cs typeface="Helvetica" panose="020B0604020202020204" pitchFamily="34" charset="0"/>
              </a:rPr>
              <a:t>Lee las palabras a continuación.                                 </a:t>
            </a:r>
            <a:endParaRPr lang="es-ES_tradnl" sz="1000" b="1" dirty="0" smtClean="0">
              <a:latin typeface="Helvetica" panose="020B0604020202020204" pitchFamily="34" charset="0"/>
              <a:cs typeface="Helvetica" panose="020B0604020202020204" pitchFamily="34" charset="0"/>
            </a:endParaRPr>
          </a:p>
          <a:p>
            <a:pPr marL="344488" lvl="0" indent="-344488">
              <a:buAutoNum type="arabicPeriod" startAt="20"/>
            </a:pPr>
            <a:endParaRPr lang="es-ES_tradnl" sz="1400" b="1" dirty="0" smtClean="0">
              <a:latin typeface="Helvetica" panose="020B0604020202020204" pitchFamily="34" charset="0"/>
              <a:cs typeface="Helvetica" panose="020B0604020202020204" pitchFamily="34" charset="0"/>
            </a:endParaRPr>
          </a:p>
          <a:p>
            <a:pPr lvl="0"/>
            <a:r>
              <a:rPr lang="es-ES_tradnl" sz="1600" dirty="0" smtClean="0">
                <a:latin typeface="Helvetica" panose="020B0604020202020204" pitchFamily="34" charset="0"/>
                <a:cs typeface="Helvetica" panose="020B0604020202020204" pitchFamily="34" charset="0"/>
              </a:rPr>
              <a:t>       </a:t>
            </a:r>
            <a:r>
              <a:rPr lang="es-ES_tradnl" sz="1600" u="sng" dirty="0" smtClean="0">
                <a:latin typeface="Helvetica" panose="020B0604020202020204" pitchFamily="34" charset="0"/>
                <a:cs typeface="Helvetica" panose="020B0604020202020204" pitchFamily="34" charset="0"/>
              </a:rPr>
              <a:t>marrón</a:t>
            </a:r>
            <a:r>
              <a:rPr lang="es-ES_tradnl" sz="1600" dirty="0" smtClean="0">
                <a:latin typeface="Helvetica" panose="020B0604020202020204" pitchFamily="34" charset="0"/>
                <a:cs typeface="Helvetica" panose="020B0604020202020204" pitchFamily="34" charset="0"/>
              </a:rPr>
              <a:t> Un </a:t>
            </a:r>
            <a:r>
              <a:rPr lang="es-ES_tradnl" sz="1600" u="sng" dirty="0" smtClean="0">
                <a:latin typeface="Helvetica" panose="020B0604020202020204" pitchFamily="34" charset="0"/>
                <a:cs typeface="Helvetica" panose="020B0604020202020204" pitchFamily="34" charset="0"/>
              </a:rPr>
              <a:t>hermoso </a:t>
            </a:r>
            <a:r>
              <a:rPr lang="es-ES_tradnl" sz="1600" dirty="0" smtClean="0">
                <a:latin typeface="Helvetica" panose="020B0604020202020204" pitchFamily="34" charset="0"/>
                <a:cs typeface="Helvetica" panose="020B0604020202020204" pitchFamily="34" charset="0"/>
              </a:rPr>
              <a:t>caballo saltó cuando la tierra se sacudió</a:t>
            </a:r>
            <a:endParaRPr lang="es-ES_tradnl" sz="1400" b="1" dirty="0" smtClean="0">
              <a:latin typeface="Helvetica" panose="020B0604020202020204" pitchFamily="34" charset="0"/>
              <a:cs typeface="Helvetica" panose="020B0604020202020204" pitchFamily="34" charset="0"/>
            </a:endParaRPr>
          </a:p>
          <a:p>
            <a:r>
              <a:rPr lang="es-ES_tradnl" sz="1400" b="1" dirty="0" smtClean="0">
                <a:latin typeface="Helvetica" panose="020B0604020202020204" pitchFamily="34" charset="0"/>
                <a:cs typeface="Helvetica" panose="020B0604020202020204" pitchFamily="34" charset="0"/>
              </a:rPr>
              <a:t>       </a:t>
            </a:r>
          </a:p>
          <a:p>
            <a:r>
              <a:rPr lang="es-ES_tradnl" sz="1400" b="1" dirty="0" smtClean="0">
                <a:latin typeface="Helvetica" panose="020B0604020202020204" pitchFamily="34" charset="0"/>
                <a:cs typeface="Helvetica" panose="020B0604020202020204" pitchFamily="34" charset="0"/>
              </a:rPr>
              <a:t>¿Qué oración muestra los adjetivos en el orden correcto?</a:t>
            </a:r>
          </a:p>
          <a:p>
            <a:endParaRPr lang="es-ES_tradnl" sz="1400" b="1" dirty="0" smtClean="0">
              <a:latin typeface="Helvetica" pitchFamily="34" charset="0"/>
            </a:endParaRPr>
          </a:p>
          <a:p>
            <a:pPr marL="344488" indent="344488">
              <a:buAutoNum type="alphaUcPeriod"/>
            </a:pPr>
            <a:r>
              <a:rPr lang="es-ES_tradnl" sz="1400" dirty="0" smtClean="0">
                <a:latin typeface="Helvetica" pitchFamily="34" charset="0"/>
              </a:rPr>
              <a:t>El marrón caballo hermoso saltó cuando la tierra se sacudió.</a:t>
            </a:r>
          </a:p>
          <a:p>
            <a:pPr marL="344488" indent="344488">
              <a:buAutoNum type="alphaUcPeriod"/>
            </a:pPr>
            <a:endParaRPr lang="es-ES_tradnl" sz="1400" dirty="0" smtClean="0">
              <a:latin typeface="Helvetica" pitchFamily="34" charset="0"/>
            </a:endParaRPr>
          </a:p>
          <a:p>
            <a:pPr marL="344488" indent="344488">
              <a:buAutoNum type="alphaUcPeriod"/>
            </a:pPr>
            <a:r>
              <a:rPr lang="es-ES_tradnl" sz="1400" dirty="0" smtClean="0">
                <a:latin typeface="Helvetica" pitchFamily="34" charset="0"/>
              </a:rPr>
              <a:t>Hermoso y marrón, el caballo saltó cuando la tierra se sacudió.</a:t>
            </a:r>
          </a:p>
          <a:p>
            <a:pPr marL="344488" indent="344488">
              <a:buAutoNum type="alphaUcPeriod"/>
            </a:pPr>
            <a:endParaRPr lang="es-ES_tradnl" sz="1400" dirty="0" smtClean="0">
              <a:latin typeface="Helvetica" pitchFamily="34" charset="0"/>
            </a:endParaRPr>
          </a:p>
          <a:p>
            <a:pPr marL="344488" indent="344488">
              <a:buAutoNum type="alphaUcPeriod"/>
            </a:pPr>
            <a:r>
              <a:rPr lang="es-ES_tradnl" sz="1400" dirty="0" smtClean="0">
                <a:latin typeface="Helvetica" pitchFamily="34" charset="0"/>
              </a:rPr>
              <a:t>Un hermoso caballo marrón saltó cuando la tierra se sacudió. </a:t>
            </a:r>
          </a:p>
          <a:p>
            <a:pPr marL="344488" indent="344488">
              <a:buAutoNum type="alphaUcPeriod"/>
            </a:pPr>
            <a:endParaRPr lang="es-ES_tradnl" sz="1400" dirty="0" smtClean="0">
              <a:latin typeface="Helvetica" pitchFamily="34" charset="0"/>
            </a:endParaRPr>
          </a:p>
          <a:p>
            <a:pPr marL="344488" indent="344488">
              <a:buAutoNum type="alphaUcPeriod"/>
            </a:pPr>
            <a:r>
              <a:rPr lang="es-ES_tradnl" sz="1400" dirty="0" smtClean="0">
                <a:latin typeface="Helvetica" pitchFamily="34" charset="0"/>
              </a:rPr>
              <a:t>Un marrón, hermoso caballo saltó cuando la tierra se sacudió.</a:t>
            </a:r>
            <a:endParaRPr lang="es-ES_tradnl" sz="1400" dirty="0">
              <a:latin typeface="Helvetica" pitchFamily="34" charset="0"/>
            </a:endParaRPr>
          </a:p>
        </p:txBody>
      </p:sp>
      <p:sp>
        <p:nvSpPr>
          <p:cNvPr id="2" name="TextBox 1"/>
          <p:cNvSpPr txBox="1"/>
          <p:nvPr/>
        </p:nvSpPr>
        <p:spPr>
          <a:xfrm>
            <a:off x="873112" y="5869854"/>
            <a:ext cx="5984888" cy="400110"/>
          </a:xfrm>
          <a:prstGeom prst="rect">
            <a:avLst/>
          </a:prstGeom>
          <a:noFill/>
          <a:ln>
            <a:solidFill>
              <a:schemeClr val="tx1"/>
            </a:solidFill>
          </a:ln>
        </p:spPr>
        <p:txBody>
          <a:bodyPr wrap="square" rtlCol="0">
            <a:spAutoFit/>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sp>
        <p:nvSpPr>
          <p:cNvPr id="11" name="TextBox 10"/>
          <p:cNvSpPr txBox="1"/>
          <p:nvPr/>
        </p:nvSpPr>
        <p:spPr>
          <a:xfrm>
            <a:off x="485774" y="228600"/>
            <a:ext cx="6677026" cy="4598551"/>
          </a:xfrm>
          <a:prstGeom prst="rect">
            <a:avLst/>
          </a:prstGeom>
          <a:noFill/>
        </p:spPr>
        <p:txBody>
          <a:bodyPr wrap="square" lIns="96378" tIns="48189" rIns="96378" bIns="48189" rtlCol="0">
            <a:spAutoFit/>
          </a:bodyPr>
          <a:lstStyle/>
          <a:p>
            <a:endParaRPr lang="es-ES_tradnl" sz="1400" b="1" dirty="0" smtClean="0">
              <a:solidFill>
                <a:srgbClr val="FF0000"/>
              </a:solidFill>
              <a:latin typeface="Helvetica" pitchFamily="34" charset="0"/>
            </a:endParaRPr>
          </a:p>
          <a:p>
            <a:pPr marL="346075" indent="-346075"/>
            <a:r>
              <a:rPr lang="es-ES_tradnl" sz="1400" b="1" dirty="0" smtClean="0">
                <a:latin typeface="Helvetica" pitchFamily="34" charset="0"/>
              </a:rPr>
              <a:t>19. Un estudiante visita un museo de San Francisco y aprende sobre el terremoto de 1906. Él le escribe una carta a su maestro sobre esto. Lee el borrador de la carta y contesta la siguiente pregunta.</a:t>
            </a:r>
          </a:p>
          <a:p>
            <a:pPr marL="347663"/>
            <a:endParaRPr lang="es-ES_tradnl" sz="1000" b="1" dirty="0" smtClean="0">
              <a:latin typeface="Helvetica" pitchFamily="34" charset="0"/>
            </a:endParaRPr>
          </a:p>
          <a:p>
            <a:pPr marL="347663"/>
            <a:endParaRPr lang="es-ES_tradnl" sz="1000" b="1" dirty="0" smtClean="0">
              <a:latin typeface="Helvetica" pitchFamily="34" charset="0"/>
            </a:endParaRPr>
          </a:p>
          <a:p>
            <a:pPr marL="347663"/>
            <a:endParaRPr lang="es-ES_tradnl" sz="1000" b="1" dirty="0" smtClean="0">
              <a:latin typeface="Helvetica" pitchFamily="34" charset="0"/>
            </a:endParaRPr>
          </a:p>
          <a:p>
            <a:pPr marL="347663"/>
            <a:r>
              <a:rPr lang="es-ES_tradnl" sz="1400" dirty="0" smtClean="0">
                <a:latin typeface="Helvetica" pitchFamily="34" charset="0"/>
              </a:rPr>
              <a:t>Hoy fui a un museo para aprender sobre el terremoto de San Francisco de 1906. El terremoto fue </a:t>
            </a:r>
            <a:r>
              <a:rPr lang="es-ES_tradnl" sz="1400" b="1" u="sng" dirty="0" smtClean="0">
                <a:latin typeface="Helvetica" pitchFamily="34" charset="0"/>
              </a:rPr>
              <a:t>enorme</a:t>
            </a:r>
            <a:r>
              <a:rPr lang="es-ES_tradnl" sz="1400" dirty="0" smtClean="0">
                <a:latin typeface="Helvetica" pitchFamily="34" charset="0"/>
              </a:rPr>
              <a:t>. Duró menos de un minuto. ¡Pero esto </a:t>
            </a:r>
            <a:r>
              <a:rPr lang="es-ES_tradnl" sz="1400" b="1" u="sng" dirty="0" smtClean="0">
                <a:latin typeface="Helvetica" pitchFamily="34" charset="0"/>
              </a:rPr>
              <a:t>empezó</a:t>
            </a:r>
            <a:r>
              <a:rPr lang="es-ES_tradnl" sz="1400" dirty="0" smtClean="0">
                <a:latin typeface="Helvetica" pitchFamily="34" charset="0"/>
              </a:rPr>
              <a:t> incendios en los alrededores de la ciudad que duraron tres días! </a:t>
            </a:r>
          </a:p>
          <a:p>
            <a:pPr marL="347663"/>
            <a:endParaRPr lang="es-ES_tradnl" sz="1050" b="1" dirty="0" smtClean="0">
              <a:latin typeface="Helvetica" pitchFamily="34" charset="0"/>
            </a:endParaRPr>
          </a:p>
          <a:p>
            <a:pPr marL="347663"/>
            <a:r>
              <a:rPr lang="es-ES_tradnl" sz="1400" b="1" dirty="0" smtClean="0">
                <a:latin typeface="Helvetica" pitchFamily="34" charset="0"/>
              </a:rPr>
              <a:t>El estudiante ha decidido que las dos palabras en negrilla son muy fáciles para su maestro. Elige las dos palabras que mejor sustituyen a las palabras en negrilla.</a:t>
            </a:r>
          </a:p>
          <a:p>
            <a:pPr marL="419980"/>
            <a:endParaRPr lang="es-ES_tradnl" sz="1400" dirty="0" smtClean="0">
              <a:latin typeface="Helvetica" pitchFamily="34" charset="0"/>
            </a:endParaRPr>
          </a:p>
          <a:p>
            <a:pPr marL="914400" indent="-346075">
              <a:buFont typeface="+mj-lt"/>
              <a:buAutoNum type="alphaUcPeriod"/>
            </a:pPr>
            <a:r>
              <a:rPr lang="es-ES_tradnl" sz="1400" dirty="0" smtClean="0">
                <a:latin typeface="Helvetica" pitchFamily="34" charset="0"/>
              </a:rPr>
              <a:t>grande, encendió</a:t>
            </a:r>
          </a:p>
          <a:p>
            <a:pPr marL="914400" indent="-346075">
              <a:buFont typeface="+mj-lt"/>
              <a:buAutoNum type="alphaUcPeriod"/>
            </a:pPr>
            <a:endParaRPr lang="es-ES_tradnl" sz="1400" dirty="0" smtClean="0">
              <a:latin typeface="Helvetica" pitchFamily="34" charset="0"/>
            </a:endParaRPr>
          </a:p>
          <a:p>
            <a:pPr marL="914400" indent="-346075">
              <a:buFont typeface="+mj-lt"/>
              <a:buAutoNum type="alphaUcPeriod"/>
            </a:pPr>
            <a:r>
              <a:rPr lang="es-ES_tradnl" sz="1400" dirty="0" smtClean="0">
                <a:latin typeface="Helvetica" pitchFamily="34" charset="0"/>
              </a:rPr>
              <a:t>masivo, provocó</a:t>
            </a:r>
          </a:p>
          <a:p>
            <a:pPr marL="914400" indent="-346075">
              <a:buFont typeface="+mj-lt"/>
              <a:buAutoNum type="alphaUcPeriod"/>
            </a:pPr>
            <a:endParaRPr lang="es-ES_tradnl" sz="1400" dirty="0" smtClean="0">
              <a:latin typeface="Helvetica" pitchFamily="34" charset="0"/>
            </a:endParaRPr>
          </a:p>
          <a:p>
            <a:pPr marL="914400" indent="-346075">
              <a:buFont typeface="+mj-lt"/>
              <a:buAutoNum type="alphaUcPeriod"/>
            </a:pPr>
            <a:r>
              <a:rPr lang="es-ES_tradnl" sz="1400" dirty="0" smtClean="0">
                <a:latin typeface="Helvetica" pitchFamily="34" charset="0"/>
              </a:rPr>
              <a:t>gigante, comenzó</a:t>
            </a:r>
          </a:p>
          <a:p>
            <a:pPr marL="914400" indent="-346075">
              <a:buFont typeface="+mj-lt"/>
              <a:buAutoNum type="alphaUcPeriod"/>
            </a:pPr>
            <a:endParaRPr lang="es-ES_tradnl" sz="1400" dirty="0" smtClean="0">
              <a:latin typeface="Helvetica" pitchFamily="34" charset="0"/>
            </a:endParaRPr>
          </a:p>
          <a:p>
            <a:pPr marL="914400" indent="-346075">
              <a:buFont typeface="+mj-lt"/>
              <a:buAutoNum type="alphaUcPeriod"/>
            </a:pPr>
            <a:r>
              <a:rPr lang="es-ES_tradnl" sz="1400" dirty="0" smtClean="0">
                <a:latin typeface="Helvetica" pitchFamily="34" charset="0"/>
              </a:rPr>
              <a:t>inmenso, hizo</a:t>
            </a:r>
            <a:endParaRPr lang="es-ES_tradnl" sz="1400" dirty="0">
              <a:latin typeface="Helvetica"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823762" y="3232127"/>
            <a:ext cx="248284" cy="1513580"/>
            <a:chOff x="788124" y="3287020"/>
            <a:chExt cx="248284" cy="1513580"/>
          </a:xfrm>
        </p:grpSpPr>
        <p:sp>
          <p:nvSpPr>
            <p:cNvPr id="14" name="Oval 13"/>
            <p:cNvSpPr/>
            <p:nvPr/>
          </p:nvSpPr>
          <p:spPr>
            <a:xfrm>
              <a:off x="788124" y="369394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792367" y="415982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793520" y="45611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788124" y="32870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pSp>
        <p:nvGrpSpPr>
          <p:cNvPr id="6" name="Group 5"/>
          <p:cNvGrpSpPr/>
          <p:nvPr/>
        </p:nvGrpSpPr>
        <p:grpSpPr>
          <a:xfrm>
            <a:off x="714339" y="6805829"/>
            <a:ext cx="249216" cy="1517590"/>
            <a:chOff x="736462" y="6794256"/>
            <a:chExt cx="249216" cy="1517590"/>
          </a:xfrm>
        </p:grpSpPr>
        <p:sp>
          <p:nvSpPr>
            <p:cNvPr id="19" name="Oval 18"/>
            <p:cNvSpPr/>
            <p:nvPr/>
          </p:nvSpPr>
          <p:spPr>
            <a:xfrm>
              <a:off x="736462" y="679425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grpSp>
          <p:nvGrpSpPr>
            <p:cNvPr id="5" name="Group 4"/>
            <p:cNvGrpSpPr/>
            <p:nvPr/>
          </p:nvGrpSpPr>
          <p:grpSpPr>
            <a:xfrm>
              <a:off x="736462" y="7258506"/>
              <a:ext cx="249216" cy="1053340"/>
              <a:chOff x="736462" y="7258506"/>
              <a:chExt cx="249216" cy="1053340"/>
            </a:xfrm>
          </p:grpSpPr>
          <p:sp>
            <p:nvSpPr>
              <p:cNvPr id="10" name="Oval 9"/>
              <p:cNvSpPr/>
              <p:nvPr/>
            </p:nvSpPr>
            <p:spPr>
              <a:xfrm>
                <a:off x="742790" y="765952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736462" y="807236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736462" y="72585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pSp>
      <p:sp>
        <p:nvSpPr>
          <p:cNvPr id="21" name="Rectangle 20"/>
          <p:cNvSpPr/>
          <p:nvPr/>
        </p:nvSpPr>
        <p:spPr>
          <a:xfrm>
            <a:off x="736462" y="1546101"/>
            <a:ext cx="6421272"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267200" y="1205807"/>
            <a:ext cx="2890534" cy="215444"/>
          </a:xfrm>
          <a:prstGeom prst="rect">
            <a:avLst/>
          </a:prstGeom>
          <a:solidFill>
            <a:schemeClr val="bg2"/>
          </a:solidFill>
          <a:ln>
            <a:noFill/>
          </a:ln>
        </p:spPr>
        <p:txBody>
          <a:bodyPr wrap="square" rtlCol="0">
            <a:spAutoFit/>
          </a:bodyPr>
          <a:lstStyle/>
          <a:p>
            <a:r>
              <a:rPr lang="es-MX" sz="800" b="1" i="1" dirty="0" smtClean="0">
                <a:cs typeface="Helvetica" pitchFamily="34" charset="0"/>
              </a:rPr>
              <a:t>Lenguaje y vocabulario L4.3a Audiencia, Objetivo de escritura 8</a:t>
            </a:r>
            <a:endParaRPr lang="es-MX" sz="800" b="1" u="sng" dirty="0">
              <a:ea typeface="Times New Roman"/>
              <a:cs typeface="Times New Roman"/>
            </a:endParaRPr>
          </a:p>
        </p:txBody>
      </p:sp>
      <p:sp>
        <p:nvSpPr>
          <p:cNvPr id="23" name="TextBox 22"/>
          <p:cNvSpPr txBox="1"/>
          <p:nvPr/>
        </p:nvSpPr>
        <p:spPr>
          <a:xfrm>
            <a:off x="4431611" y="5541776"/>
            <a:ext cx="2743200" cy="215444"/>
          </a:xfrm>
          <a:prstGeom prst="rect">
            <a:avLst/>
          </a:prstGeom>
          <a:solidFill>
            <a:schemeClr val="bg2"/>
          </a:solidFill>
          <a:ln>
            <a:noFill/>
          </a:ln>
        </p:spPr>
        <p:txBody>
          <a:bodyPr wrap="square" rtlCol="0">
            <a:spAutoFit/>
          </a:bodyPr>
          <a:lstStyle/>
          <a:p>
            <a:pPr lvl="0"/>
            <a:r>
              <a:rPr lang="es-ES" sz="800" b="1" i="1" dirty="0" smtClean="0">
                <a:cs typeface="Helvetica" pitchFamily="34" charset="0"/>
              </a:rPr>
              <a:t>Editar y clarificar L.4.1d, Orden de adjetivos, Objetivo 9</a:t>
            </a:r>
            <a:endParaRPr lang="es-ES" sz="800" i="1" dirty="0" smtClean="0">
              <a:latin typeface="Helvetica" pitchFamily="34" charset="0"/>
              <a:cs typeface="Helvetica" pitchFamily="34" charset="0"/>
            </a:endParaRPr>
          </a:p>
        </p:txBody>
      </p:sp>
    </p:spTree>
    <p:extLst>
      <p:ext uri="{BB962C8B-B14F-4D97-AF65-F5344CB8AC3E}">
        <p14:creationId xmlns:p14="http://schemas.microsoft.com/office/powerpoint/2010/main" val="13803640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sp>
        <p:nvSpPr>
          <p:cNvPr id="6" name="TextBox 5"/>
          <p:cNvSpPr txBox="1"/>
          <p:nvPr/>
        </p:nvSpPr>
        <p:spPr>
          <a:xfrm>
            <a:off x="380999" y="228600"/>
            <a:ext cx="7229475" cy="3159686"/>
          </a:xfrm>
          <a:prstGeom prst="rect">
            <a:avLst/>
          </a:prstGeom>
          <a:noFill/>
        </p:spPr>
        <p:txBody>
          <a:bodyPr wrap="square" lIns="96367" tIns="48184" rIns="96367" bIns="48184" rtlCol="0">
            <a:spAutoFit/>
          </a:bodyPr>
          <a:lstStyle/>
          <a:p>
            <a:endParaRPr lang="es-ES_tradnl" sz="1200" dirty="0" smtClean="0">
              <a:latin typeface="+mj-lt"/>
            </a:endParaRPr>
          </a:p>
          <a:p>
            <a:r>
              <a:rPr lang="es-ES_tradnl" sz="1400" b="1" u="sng" dirty="0" smtClean="0">
                <a:latin typeface="+mj-lt"/>
              </a:rPr>
              <a:t>Parte 2</a:t>
            </a:r>
            <a:r>
              <a:rPr lang="es-ES_tradnl" sz="1400" b="1" dirty="0" smtClean="0">
                <a:latin typeface="+mj-lt"/>
              </a:rPr>
              <a:t> </a:t>
            </a:r>
          </a:p>
          <a:p>
            <a:pPr>
              <a:lnSpc>
                <a:spcPct val="115000"/>
              </a:lnSpc>
            </a:pPr>
            <a:r>
              <a:rPr lang="es-ES_tradnl" sz="1400" b="1" u="sng" dirty="0" smtClean="0">
                <a:latin typeface="+mj-lt"/>
              </a:rPr>
              <a:t>Tu tarea</a:t>
            </a:r>
            <a:r>
              <a:rPr lang="es-ES_tradnl" sz="1400" b="1" dirty="0" smtClean="0">
                <a:latin typeface="+mj-lt"/>
              </a:rPr>
              <a:t>: </a:t>
            </a:r>
            <a:r>
              <a:rPr lang="es-ES_tradnl" sz="1400" dirty="0" smtClean="0">
                <a:latin typeface="+mj-lt"/>
                <a:cs typeface="Times New Roman"/>
              </a:rPr>
              <a:t>Vas a escribir tu propio relato narrativo acerca de un personaje que vivió después de </a:t>
            </a:r>
            <a:r>
              <a:rPr lang="es-ES_tradnl" sz="1400" dirty="0" smtClean="0">
                <a:latin typeface="+mj-lt"/>
                <a:ea typeface="Calibri"/>
                <a:cs typeface="Times New Roman"/>
              </a:rPr>
              <a:t>1850. Tu personaje quiere ayudar a planificar y construir una mejor ciudad. </a:t>
            </a:r>
            <a:r>
              <a:rPr lang="es-ES_tradnl" sz="1400" u="sng" dirty="0" smtClean="0">
                <a:latin typeface="+mj-lt"/>
                <a:ea typeface="Calibri"/>
                <a:cs typeface="Times New Roman"/>
              </a:rPr>
              <a:t>Describe</a:t>
            </a:r>
            <a:r>
              <a:rPr lang="es-ES_tradnl" sz="1400" dirty="0" smtClean="0">
                <a:latin typeface="+mj-lt"/>
                <a:ea typeface="Calibri"/>
                <a:cs typeface="Times New Roman"/>
              </a:rPr>
              <a:t> la ciudad que tu personaje va a planificar y construir y </a:t>
            </a:r>
            <a:r>
              <a:rPr lang="es-ES_tradnl" sz="1400" u="sng" dirty="0" smtClean="0">
                <a:latin typeface="+mj-lt"/>
                <a:ea typeface="Calibri"/>
                <a:cs typeface="Times New Roman"/>
              </a:rPr>
              <a:t>cómo</a:t>
            </a:r>
            <a:r>
              <a:rPr lang="es-ES_tradnl" sz="1400" dirty="0" smtClean="0">
                <a:latin typeface="+mj-lt"/>
                <a:ea typeface="Calibri"/>
                <a:cs typeface="Times New Roman"/>
              </a:rPr>
              <a:t> él o ella lo hará. Utiliza detalles de los textos que has leído para  ayudarte a escribir tu artículo (asegúrate de usar tus propias palabras).</a:t>
            </a:r>
          </a:p>
          <a:p>
            <a:pPr>
              <a:lnSpc>
                <a:spcPct val="115000"/>
              </a:lnSpc>
            </a:pPr>
            <a:endParaRPr lang="es-ES_tradnl" sz="1400" dirty="0" smtClean="0">
              <a:latin typeface="+mj-lt"/>
              <a:ea typeface="Calibri"/>
              <a:cs typeface="Times New Roman"/>
            </a:endParaRPr>
          </a:p>
          <a:p>
            <a:pPr>
              <a:lnSpc>
                <a:spcPct val="115000"/>
              </a:lnSpc>
            </a:pPr>
            <a:r>
              <a:rPr lang="es-ES_tradnl" sz="1400" dirty="0" smtClean="0">
                <a:latin typeface="+mj-lt"/>
                <a:ea typeface="Calibri"/>
                <a:cs typeface="Times New Roman"/>
              </a:rPr>
              <a:t> Vas a:</a:t>
            </a:r>
          </a:p>
          <a:p>
            <a:pPr marL="342900" marR="0" lvl="0" indent="-342900">
              <a:lnSpc>
                <a:spcPct val="115000"/>
              </a:lnSpc>
              <a:spcBef>
                <a:spcPts val="0"/>
              </a:spcBef>
              <a:spcAft>
                <a:spcPts val="0"/>
              </a:spcAft>
              <a:buFont typeface="+mj-lt"/>
              <a:buAutoNum type="arabicPeriod"/>
            </a:pPr>
            <a:r>
              <a:rPr lang="es-ES_tradnl" sz="1400" u="sng" dirty="0" smtClean="0">
                <a:latin typeface="+mj-lt"/>
                <a:ea typeface="Calibri"/>
                <a:cs typeface="Times New Roman"/>
              </a:rPr>
              <a:t>Planificar</a:t>
            </a:r>
            <a:r>
              <a:rPr lang="es-ES_tradnl" sz="1400" dirty="0" smtClean="0">
                <a:latin typeface="+mj-lt"/>
                <a:ea typeface="Calibri"/>
                <a:cs typeface="Times New Roman"/>
              </a:rPr>
              <a:t>  tu escrito narrativo. Asegúrate de incluir un principio, medio (desarrollo) y final. Puedes usar tus notas y tus respuestas. </a:t>
            </a:r>
          </a:p>
          <a:p>
            <a:pPr marL="342900" marR="0" lvl="0" indent="-342900">
              <a:lnSpc>
                <a:spcPct val="115000"/>
              </a:lnSpc>
              <a:spcBef>
                <a:spcPts val="0"/>
              </a:spcBef>
              <a:spcAft>
                <a:spcPts val="0"/>
              </a:spcAft>
              <a:buFont typeface="+mj-lt"/>
              <a:buAutoNum type="arabicPeriod"/>
            </a:pPr>
            <a:r>
              <a:rPr lang="es-ES_tradnl" sz="1400" u="sng" dirty="0" smtClean="0">
                <a:latin typeface="+mj-lt"/>
                <a:ea typeface="Calibri"/>
                <a:cs typeface="Times New Roman"/>
              </a:rPr>
              <a:t>Escribe</a:t>
            </a:r>
            <a:r>
              <a:rPr lang="es-ES_tradnl" sz="1400" dirty="0" smtClean="0">
                <a:latin typeface="+mj-lt"/>
                <a:ea typeface="Calibri"/>
                <a:cs typeface="Times New Roman"/>
              </a:rPr>
              <a:t>, revisa y edita tu primer borrador (tu maestro te proporcionará papel).</a:t>
            </a:r>
          </a:p>
          <a:p>
            <a:pPr marL="342900" marR="0" lvl="0" indent="-342900">
              <a:lnSpc>
                <a:spcPct val="115000"/>
              </a:lnSpc>
              <a:spcBef>
                <a:spcPts val="0"/>
              </a:spcBef>
              <a:spcAft>
                <a:spcPts val="0"/>
              </a:spcAft>
              <a:buFont typeface="+mj-lt"/>
              <a:buAutoNum type="arabicPeriod"/>
            </a:pPr>
            <a:r>
              <a:rPr lang="es-ES_tradnl" sz="1400" u="sng" dirty="0" smtClean="0">
                <a:latin typeface="+mj-lt"/>
                <a:ea typeface="Calibri"/>
                <a:cs typeface="Times New Roman"/>
              </a:rPr>
              <a:t>Escribe la versión fina</a:t>
            </a:r>
            <a:r>
              <a:rPr lang="es-ES_tradnl" sz="1400" dirty="0" smtClean="0">
                <a:latin typeface="+mj-lt"/>
                <a:ea typeface="Calibri"/>
                <a:cs typeface="Times New Roman"/>
              </a:rPr>
              <a:t>l de tu relato narrativo.</a:t>
            </a:r>
          </a:p>
          <a:p>
            <a:endParaRPr lang="es-ES_tradnl" sz="1200" dirty="0" smtClean="0"/>
          </a:p>
        </p:txBody>
      </p:sp>
      <p:graphicFrame>
        <p:nvGraphicFramePr>
          <p:cNvPr id="8" name="Table 7"/>
          <p:cNvGraphicFramePr>
            <a:graphicFrameLocks noGrp="1"/>
          </p:cNvGraphicFramePr>
          <p:nvPr>
            <p:extLst>
              <p:ext uri="{D42A27DB-BD31-4B8C-83A1-F6EECF244321}">
                <p14:modId xmlns:p14="http://schemas.microsoft.com/office/powerpoint/2010/main" val="1335117270"/>
              </p:ext>
            </p:extLst>
          </p:nvPr>
        </p:nvGraphicFramePr>
        <p:xfrm>
          <a:off x="914400" y="4126977"/>
          <a:ext cx="5553075" cy="2000794"/>
        </p:xfrm>
        <a:graphic>
          <a:graphicData uri="http://schemas.openxmlformats.org/drawingml/2006/table">
            <a:tbl>
              <a:tblPr firstRow="1" bandRow="1">
                <a:tableStyleId>{5940675A-B579-460E-94D1-54222C63F5DA}</a:tableStyleId>
              </a:tblPr>
              <a:tblGrid>
                <a:gridCol w="1180160"/>
                <a:gridCol w="4372915"/>
              </a:tblGrid>
              <a:tr h="383177">
                <a:tc>
                  <a:txBody>
                    <a:bodyPr/>
                    <a:lstStyle/>
                    <a:p>
                      <a:pPr algn="r"/>
                      <a:r>
                        <a:rPr lang="x-none" sz="900" b="1" i="1" noProof="0" dirty="0" smtClean="0"/>
                        <a:t>Propósito</a:t>
                      </a:r>
                      <a:endParaRPr lang="x-none" sz="900" b="1" i="1" noProof="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x-none" sz="900" b="1" i="0" u="none" strike="noStrike" kern="1200" cap="none" spc="0" normalizeH="0" baseline="0" noProof="0" dirty="0" smtClean="0">
                          <a:ln>
                            <a:noFill/>
                          </a:ln>
                          <a:solidFill>
                            <a:prstClr val="black"/>
                          </a:solidFill>
                          <a:effectLst/>
                          <a:uLnTx/>
                          <a:uFillTx/>
                          <a:latin typeface="+mn-lt"/>
                          <a:ea typeface="+mn-ea"/>
                          <a:cs typeface="+mn-cs"/>
                        </a:rPr>
                        <a:t>Cuán bien mantienes el enfoque y estableces un ambiente/escenario, narrador y/o personajes.</a:t>
                      </a:r>
                    </a:p>
                  </a:txBody>
                  <a:tcPr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x-none" sz="900" b="1" i="1" noProof="0" dirty="0" smtClean="0"/>
                        <a:t>Organización</a:t>
                      </a:r>
                      <a:endParaRPr lang="x-none" sz="900" b="1" i="1" noProof="0" dirty="0"/>
                    </a:p>
                  </a:txBody>
                  <a:tcPr anchor="ctr">
                    <a:lnT w="12700" cap="flat" cmpd="sng" algn="ctr">
                      <a:noFill/>
                      <a:prstDash val="solid"/>
                      <a:round/>
                      <a:headEnd type="none" w="med" len="med"/>
                      <a:tailEnd type="none" w="med" len="med"/>
                    </a:lnT>
                    <a:solidFill>
                      <a:schemeClr val="bg2"/>
                    </a:solidFill>
                  </a:tcPr>
                </a:tc>
                <a:tc>
                  <a:txBody>
                    <a:bodyPr/>
                    <a:lstStyle/>
                    <a:p>
                      <a:r>
                        <a:rPr lang="x-none" sz="900" b="1" noProof="0" dirty="0" smtClean="0"/>
                        <a:t>Cuán</a:t>
                      </a:r>
                      <a:r>
                        <a:rPr lang="x-none" sz="900" b="1" baseline="0" noProof="0" dirty="0" smtClean="0"/>
                        <a:t> bien los acontecimientos fluyen de manera lógica de principio a fin, utilizando transiciones efectivas, y cuán bien te mantienes en el tema a lo largo del cuento.</a:t>
                      </a:r>
                      <a:endParaRPr lang="x-none" sz="900" b="1" noProof="0" dirty="0" smtClean="0"/>
                    </a:p>
                  </a:txBody>
                  <a:tcPr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x-none" sz="900" b="1" i="1" noProof="0" dirty="0" smtClean="0"/>
                        <a:t>Elaboración de evidencia</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x-none" sz="900" b="1" noProof="0" dirty="0" smtClean="0"/>
                        <a:t>Cuán bien</a:t>
                      </a:r>
                      <a:r>
                        <a:rPr lang="x-none" sz="900" b="1" baseline="0" noProof="0" dirty="0" smtClean="0"/>
                        <a:t> desarrollas tu cuento con detalles, diálogos y descripciones para continuar avanzando el cuento o ilustrar la experiencia. </a:t>
                      </a:r>
                      <a:endParaRPr lang="x-none" sz="900" b="1" noProof="0" dirty="0" smtClean="0"/>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x-none" sz="900" b="1" i="1" noProof="0" dirty="0" smtClean="0"/>
                        <a:t>Elaboración de lenguaje y vocabulario</a:t>
                      </a:r>
                      <a:endParaRPr lang="x-none" sz="900" b="1" i="1" noProof="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x-none" sz="900" b="1" noProof="0" dirty="0" smtClean="0"/>
                        <a:t>Cuán bien expresas experiencias o acontecimientos </a:t>
                      </a:r>
                      <a:r>
                        <a:rPr lang="x-none" sz="900" b="1" baseline="0" noProof="0" dirty="0" smtClean="0"/>
                        <a:t> con efectividad, utilizando expresiones de lenguaje sensorial, concreto y figurativo, que sean  adecuadas para tu propósito.</a:t>
                      </a:r>
                      <a:r>
                        <a:rPr lang="x-none" sz="900" b="1" noProof="0" dirty="0" smtClean="0"/>
                        <a:t> </a:t>
                      </a:r>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x-none" sz="900" b="1" i="1" noProof="0" dirty="0" smtClean="0"/>
                        <a:t>Convenciones</a:t>
                      </a:r>
                      <a:endParaRPr lang="x-none" sz="900" b="1" i="1" noProof="0" dirty="0"/>
                    </a:p>
                  </a:txBody>
                  <a:tcPr anchor="ctr">
                    <a:solidFill>
                      <a:schemeClr val="accent6">
                        <a:lumMod val="20000"/>
                        <a:lumOff val="80000"/>
                      </a:schemeClr>
                    </a:solidFill>
                  </a:tcPr>
                </a:tc>
                <a:tc>
                  <a:txBody>
                    <a:bodyPr/>
                    <a:lstStyle/>
                    <a:p>
                      <a:r>
                        <a:rPr lang="x-none" sz="900" b="1" noProof="0" dirty="0" smtClean="0"/>
                        <a:t>Cuán bien sigues</a:t>
                      </a:r>
                      <a:r>
                        <a:rPr lang="x-none" sz="900" b="1" baseline="0" noProof="0" dirty="0" smtClean="0"/>
                        <a:t> las reglas de gramática, usos y mecánica (ortografía, puntuación, uso de mayúsculas, etc.).</a:t>
                      </a:r>
                      <a:endParaRPr lang="x-none" sz="900" b="1" noProof="0" dirty="0" smtClean="0"/>
                    </a:p>
                  </a:txBody>
                  <a:tcPr anchor="ctr">
                    <a:solidFill>
                      <a:schemeClr val="accent6">
                        <a:lumMod val="20000"/>
                        <a:lumOff val="80000"/>
                      </a:schemeClr>
                    </a:solidFill>
                  </a:tcPr>
                </a:tc>
              </a:tr>
            </a:tbl>
          </a:graphicData>
        </a:graphic>
      </p:graphicFrame>
      <p:sp>
        <p:nvSpPr>
          <p:cNvPr id="9" name="Rectangle 8"/>
          <p:cNvSpPr/>
          <p:nvPr/>
        </p:nvSpPr>
        <p:spPr>
          <a:xfrm>
            <a:off x="2819400" y="3810000"/>
            <a:ext cx="1889428" cy="276999"/>
          </a:xfrm>
          <a:prstGeom prst="rect">
            <a:avLst/>
          </a:prstGeom>
        </p:spPr>
        <p:txBody>
          <a:bodyPr wrap="none">
            <a:spAutoFit/>
          </a:bodyPr>
          <a:lstStyle/>
          <a:p>
            <a:pPr algn="ctr"/>
            <a:r>
              <a:rPr lang="es-ES_tradnl" sz="1200" b="1" i="1" dirty="0"/>
              <a:t>Cómo vas a ser calificado…</a:t>
            </a:r>
          </a:p>
        </p:txBody>
      </p:sp>
    </p:spTree>
    <p:extLst>
      <p:ext uri="{BB962C8B-B14F-4D97-AF65-F5344CB8AC3E}">
        <p14:creationId xmlns:p14="http://schemas.microsoft.com/office/powerpoint/2010/main" val="16864616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8139979"/>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95623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4363353"/>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1487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pic>
        <p:nvPicPr>
          <p:cNvPr id="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9373" y="1446440"/>
            <a:ext cx="4620911" cy="4550229"/>
          </a:xfrm>
          <a:prstGeom prst="rect">
            <a:avLst/>
          </a:prstGeom>
        </p:spPr>
      </p:pic>
      <p:sp>
        <p:nvSpPr>
          <p:cNvPr id="8" name="TextBox 7"/>
          <p:cNvSpPr txBox="1"/>
          <p:nvPr/>
        </p:nvSpPr>
        <p:spPr>
          <a:xfrm>
            <a:off x="658576" y="6545943"/>
            <a:ext cx="6396038" cy="989871"/>
          </a:xfrm>
          <a:prstGeom prst="rect">
            <a:avLst/>
          </a:prstGeom>
          <a:noFill/>
        </p:spPr>
        <p:txBody>
          <a:bodyPr wrap="square" lIns="96378" tIns="48189" rIns="96378" bIns="48189" rtlCol="0">
            <a:spAutoFit/>
          </a:bodyPr>
          <a:lstStyle/>
          <a:p>
            <a:pPr algn="ctr"/>
            <a:r>
              <a:rPr lang="en-US" sz="3800" b="1" dirty="0" smtClean="0">
                <a:effectLst>
                  <a:outerShdw blurRad="38100" dist="38100" dir="2700000" algn="tl">
                    <a:srgbClr val="000000">
                      <a:alpha val="43137"/>
                    </a:srgbClr>
                  </a:outerShdw>
                </a:effectLst>
              </a:rPr>
              <a:t>ALTO</a:t>
            </a:r>
            <a:endParaRPr lang="en-US" sz="3800" b="1" dirty="0">
              <a:effectLst>
                <a:outerShdw blurRad="38100" dist="38100" dir="2700000" algn="tl">
                  <a:srgbClr val="000000">
                    <a:alpha val="43137"/>
                  </a:srgbClr>
                </a:outerShdw>
              </a:effectLst>
            </a:endParaRPr>
          </a:p>
          <a:p>
            <a:pPr algn="ctr"/>
            <a:r>
              <a:rPr lang="es-ES_tradnl" dirty="0" smtClean="0"/>
              <a:t>¡Cierra tus libro y espera las instrucciones!</a:t>
            </a:r>
            <a:endParaRPr lang="es-ES_tradnl" dirty="0"/>
          </a:p>
        </p:txBody>
      </p:sp>
    </p:spTree>
    <p:extLst>
      <p:ext uri="{BB962C8B-B14F-4D97-AF65-F5344CB8AC3E}">
        <p14:creationId xmlns:p14="http://schemas.microsoft.com/office/powerpoint/2010/main" val="28582987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graphicFrame>
        <p:nvGraphicFramePr>
          <p:cNvPr id="5" name="Table 4"/>
          <p:cNvGraphicFramePr>
            <a:graphicFrameLocks noGrp="1"/>
          </p:cNvGraphicFramePr>
          <p:nvPr>
            <p:extLst/>
          </p:nvPr>
        </p:nvGraphicFramePr>
        <p:xfrm>
          <a:off x="518160" y="4006790"/>
          <a:ext cx="6563361" cy="3581905"/>
        </p:xfrm>
        <a:graphic>
          <a:graphicData uri="http://schemas.openxmlformats.org/drawingml/2006/table">
            <a:tbl>
              <a:tblPr firstRow="1" bandRow="1">
                <a:tableStyleId>{5940675A-B579-460E-94D1-54222C63F5DA}</a:tableStyleId>
              </a:tblPr>
              <a:tblGrid>
                <a:gridCol w="518159"/>
                <a:gridCol w="4526281"/>
                <a:gridCol w="685801"/>
                <a:gridCol w="416560"/>
                <a:gridCol w="416560"/>
              </a:tblGrid>
              <a:tr h="330491">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5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46649">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1000" b="0" kern="1200" dirty="0" smtClean="0">
                          <a:solidFill>
                            <a:schemeClr val="dk1"/>
                          </a:solidFill>
                          <a:latin typeface="+mn-lt"/>
                          <a:ea typeface="+mn-ea"/>
                          <a:cs typeface="+mn-cs"/>
                        </a:rPr>
                        <a:t>¿Qué significa la frase "</a:t>
                      </a:r>
                      <a:r>
                        <a:rPr lang="es-ES" sz="1000" b="0" u="sng" kern="1200" dirty="0" smtClean="0">
                          <a:solidFill>
                            <a:schemeClr val="dk1"/>
                          </a:solidFill>
                          <a:latin typeface="+mn-lt"/>
                          <a:ea typeface="+mn-ea"/>
                          <a:cs typeface="+mn-cs"/>
                        </a:rPr>
                        <a:t>puesto de comercio</a:t>
                      </a:r>
                      <a:r>
                        <a:rPr lang="es-ES" sz="1000" b="0" kern="1200" dirty="0" smtClean="0">
                          <a:solidFill>
                            <a:schemeClr val="dk1"/>
                          </a:solidFill>
                          <a:latin typeface="+mn-lt"/>
                          <a:ea typeface="+mn-ea"/>
                          <a:cs typeface="+mn-cs"/>
                        </a:rPr>
                        <a:t>" en el texto, </a:t>
                      </a:r>
                      <a:r>
                        <a:rPr lang="es-ES" sz="1000" b="1" i="1" kern="1200" dirty="0" smtClean="0">
                          <a:solidFill>
                            <a:schemeClr val="dk1"/>
                          </a:solidFill>
                          <a:latin typeface="+mn-lt"/>
                          <a:ea typeface="+mn-ea"/>
                          <a:cs typeface="+mn-cs"/>
                        </a:rPr>
                        <a:t>El primer líder de Chicago</a:t>
                      </a:r>
                      <a:r>
                        <a:rPr lang="es-ES" sz="1000" b="0" kern="1200" dirty="0" smtClean="0">
                          <a:solidFill>
                            <a:schemeClr val="dk1"/>
                          </a:solidFill>
                          <a:latin typeface="+mn-lt"/>
                          <a:ea typeface="+mn-ea"/>
                          <a:cs typeface="+mn-cs"/>
                        </a:rPr>
                        <a:t>? </a:t>
                      </a:r>
                      <a:r>
                        <a:rPr lang="en-US" sz="1000" b="0" i="0" u="none" dirty="0" smtClean="0">
                          <a:solidFill>
                            <a:schemeClr val="tx1"/>
                          </a:solidFill>
                          <a:effectLst/>
                          <a:latin typeface="+mn-lt"/>
                        </a:rPr>
                        <a:t>RI.4.4</a:t>
                      </a:r>
                      <a:endParaRPr lang="en-US" sz="1000" b="0" i="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9657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kern="1200" dirty="0" smtClean="0">
                          <a:solidFill>
                            <a:schemeClr val="dk1"/>
                          </a:solidFill>
                          <a:latin typeface="+mn-lt"/>
                          <a:ea typeface="+mn-ea"/>
                          <a:cs typeface="+mn-cs"/>
                        </a:rPr>
                        <a:t>¿Qué declaración a continuación describe mejor a un </a:t>
                      </a:r>
                      <a:r>
                        <a:rPr lang="es-ES" sz="1000" b="0" u="sng" kern="1200" dirty="0" smtClean="0">
                          <a:solidFill>
                            <a:schemeClr val="dk1"/>
                          </a:solidFill>
                          <a:latin typeface="+mn-lt"/>
                          <a:ea typeface="+mn-ea"/>
                          <a:cs typeface="+mn-cs"/>
                        </a:rPr>
                        <a:t>planificador de la ciudad</a:t>
                      </a:r>
                      <a:r>
                        <a:rPr lang="es-ES" sz="1000" b="0" kern="1200" dirty="0" smtClean="0">
                          <a:solidFill>
                            <a:schemeClr val="dk1"/>
                          </a:solidFill>
                          <a:latin typeface="+mn-lt"/>
                          <a:ea typeface="+mn-ea"/>
                          <a:cs typeface="+mn-cs"/>
                        </a:rPr>
                        <a:t>?</a:t>
                      </a:r>
                      <a:r>
                        <a:rPr lang="es-ES" sz="1000" b="0" kern="1200" baseline="0" dirty="0" smtClean="0">
                          <a:solidFill>
                            <a:schemeClr val="dk1"/>
                          </a:solidFill>
                          <a:latin typeface="+mn-lt"/>
                          <a:ea typeface="+mn-ea"/>
                          <a:cs typeface="+mn-cs"/>
                        </a:rPr>
                        <a:t> </a:t>
                      </a:r>
                      <a:r>
                        <a:rPr lang="en-US" sz="1000" b="0" i="0" baseline="0" dirty="0" smtClean="0">
                          <a:latin typeface="+mn-lt"/>
                        </a:rPr>
                        <a:t>RI.4.4</a:t>
                      </a:r>
                      <a:endParaRPr lang="en-US" sz="1000" b="0" i="0" dirty="0" smtClean="0">
                        <a:latin typeface="+mn-lt"/>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1">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indent="0">
                        <a:buFont typeface="+mj-lt"/>
                        <a:buNone/>
                      </a:pPr>
                      <a:r>
                        <a:rPr lang="es-ES" sz="1000" b="0" kern="1200" dirty="0" smtClean="0">
                          <a:solidFill>
                            <a:schemeClr val="dk1"/>
                          </a:solidFill>
                          <a:latin typeface="+mn-lt"/>
                          <a:ea typeface="+mn-ea"/>
                          <a:cs typeface="Helvetica" pitchFamily="34" charset="0"/>
                        </a:rPr>
                        <a:t>¿Cuál fue la razón principal para que los edificios se quemaran fácilmente en el gran incendio de</a:t>
                      </a:r>
                      <a:r>
                        <a:rPr lang="es-ES" sz="1000" b="0" kern="1200" baseline="0" dirty="0" smtClean="0">
                          <a:solidFill>
                            <a:schemeClr val="dk1"/>
                          </a:solidFill>
                          <a:latin typeface="+mn-lt"/>
                          <a:ea typeface="+mn-ea"/>
                          <a:cs typeface="Helvetica" pitchFamily="34" charset="0"/>
                        </a:rPr>
                        <a:t> </a:t>
                      </a:r>
                      <a:r>
                        <a:rPr lang="es-ES" sz="1000" b="0" kern="1200" dirty="0" smtClean="0">
                          <a:solidFill>
                            <a:schemeClr val="dk1"/>
                          </a:solidFill>
                          <a:latin typeface="+mn-lt"/>
                          <a:ea typeface="+mn-ea"/>
                          <a:cs typeface="Helvetica" pitchFamily="34" charset="0"/>
                        </a:rPr>
                        <a:t>Chicago?</a:t>
                      </a:r>
                      <a:r>
                        <a:rPr lang="es-ES" sz="1000" b="0" kern="1200" baseline="0" dirty="0" smtClean="0">
                          <a:solidFill>
                            <a:schemeClr val="dk1"/>
                          </a:solidFill>
                          <a:latin typeface="+mn-lt"/>
                          <a:ea typeface="+mn-ea"/>
                          <a:cs typeface="Helvetica" pitchFamily="34" charset="0"/>
                        </a:rPr>
                        <a:t> </a:t>
                      </a:r>
                      <a:r>
                        <a:rPr lang="en-US" sz="1000" b="0" i="0" dirty="0" smtClean="0">
                          <a:effectLst/>
                          <a:latin typeface="+mn-lt"/>
                        </a:rPr>
                        <a:t>RI.4.8</a:t>
                      </a:r>
                      <a:endParaRPr lang="en-US" sz="1000" b="0" i="0" dirty="0">
                        <a:effectLst/>
                        <a:latin typeface="+mn-lt"/>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3208">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dk1"/>
                          </a:solidFill>
                          <a:latin typeface="+mn-lt"/>
                          <a:ea typeface="+mn-ea"/>
                          <a:cs typeface="Helvetica" pitchFamily="34" charset="0"/>
                        </a:rPr>
                        <a:t>¿Qué evidencia apoya mejor lo que un planificador de la ciudad </a:t>
                      </a:r>
                      <a:r>
                        <a:rPr lang="es-ES_tradnl" sz="1000" b="0" u="sng" kern="1200" dirty="0" smtClean="0">
                          <a:solidFill>
                            <a:schemeClr val="dk1"/>
                          </a:solidFill>
                          <a:latin typeface="+mn-lt"/>
                          <a:ea typeface="+mn-ea"/>
                          <a:cs typeface="Helvetica" pitchFamily="34" charset="0"/>
                        </a:rPr>
                        <a:t>piensa</a:t>
                      </a:r>
                      <a:r>
                        <a:rPr lang="es-ES_tradnl" sz="1000" b="0" kern="1200" dirty="0" smtClean="0">
                          <a:solidFill>
                            <a:schemeClr val="dk1"/>
                          </a:solidFill>
                          <a:latin typeface="+mn-lt"/>
                          <a:ea typeface="+mn-ea"/>
                          <a:cs typeface="Helvetica" pitchFamily="34" charset="0"/>
                        </a:rPr>
                        <a:t> que una ciudad necesita?</a:t>
                      </a:r>
                      <a:r>
                        <a:rPr lang="es-ES_tradnl" sz="1000" b="0" kern="1200" baseline="0" dirty="0" smtClean="0">
                          <a:solidFill>
                            <a:schemeClr val="dk1"/>
                          </a:solidFill>
                          <a:latin typeface="+mn-lt"/>
                          <a:ea typeface="+mn-ea"/>
                          <a:cs typeface="+mn-cs"/>
                        </a:rPr>
                        <a:t> </a:t>
                      </a:r>
                      <a:r>
                        <a:rPr lang="en-US" sz="1000" b="0" i="0" dirty="0" smtClean="0">
                          <a:effectLst/>
                          <a:latin typeface="+mn-lt"/>
                        </a:rPr>
                        <a:t>RI.4.8</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10484">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kern="1200" dirty="0" smtClean="0">
                          <a:solidFill>
                            <a:schemeClr val="dk1"/>
                          </a:solidFill>
                          <a:latin typeface="+mn-lt"/>
                          <a:ea typeface="+mn-ea"/>
                          <a:cs typeface="+mn-cs"/>
                        </a:rPr>
                        <a:t>De acuerdo con </a:t>
                      </a:r>
                      <a:r>
                        <a:rPr lang="es-ES" sz="1000" b="1" i="1" kern="1200" dirty="0" smtClean="0">
                          <a:solidFill>
                            <a:schemeClr val="dk1"/>
                          </a:solidFill>
                          <a:latin typeface="+mn-lt"/>
                          <a:ea typeface="+mn-ea"/>
                          <a:cs typeface="+mn-cs"/>
                        </a:rPr>
                        <a:t>El legado de Chicago: El plan de </a:t>
                      </a:r>
                      <a:r>
                        <a:rPr lang="es-ES" sz="1000" b="1" i="1" kern="1200" dirty="0" err="1" smtClean="0">
                          <a:solidFill>
                            <a:schemeClr val="dk1"/>
                          </a:solidFill>
                          <a:latin typeface="+mn-lt"/>
                          <a:ea typeface="+mn-ea"/>
                          <a:cs typeface="+mn-cs"/>
                        </a:rPr>
                        <a:t>Burnham</a:t>
                      </a:r>
                      <a:r>
                        <a:rPr lang="es-ES" sz="1000" b="0" kern="1200" dirty="0" smtClean="0">
                          <a:solidFill>
                            <a:schemeClr val="dk1"/>
                          </a:solidFill>
                          <a:latin typeface="+mn-lt"/>
                          <a:ea typeface="+mn-ea"/>
                          <a:cs typeface="+mn-cs"/>
                        </a:rPr>
                        <a:t>, ¿por qué la vida en Chicago era difícil antes del gran incendio?</a:t>
                      </a:r>
                      <a:r>
                        <a:rPr lang="es-ES" sz="1000" b="0" kern="1200" baseline="0" dirty="0" smtClean="0">
                          <a:solidFill>
                            <a:schemeClr val="dk1"/>
                          </a:solidFill>
                          <a:latin typeface="+mn-lt"/>
                          <a:ea typeface="+mn-ea"/>
                          <a:cs typeface="+mn-cs"/>
                        </a:rPr>
                        <a:t> </a:t>
                      </a:r>
                      <a:r>
                        <a:rPr lang="en-US" sz="1000" b="0" i="0" u="none" baseline="0" dirty="0" smtClean="0">
                          <a:solidFill>
                            <a:schemeClr val="tx1"/>
                          </a:solidFill>
                          <a:effectLst/>
                          <a:latin typeface="+mn-lt"/>
                        </a:rPr>
                        <a:t>RI.4.9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9281">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dk1"/>
                          </a:solidFill>
                          <a:latin typeface="+mn-lt"/>
                          <a:ea typeface="+mn-ea"/>
                          <a:cs typeface="+mn-cs"/>
                        </a:rPr>
                        <a:t>¿Qué tienen en común los legados de </a:t>
                      </a:r>
                      <a:r>
                        <a:rPr lang="es-ES_tradnl" sz="1000" b="0" kern="1200" dirty="0" err="1" smtClean="0">
                          <a:solidFill>
                            <a:schemeClr val="dk1"/>
                          </a:solidFill>
                          <a:latin typeface="+mn-lt"/>
                          <a:ea typeface="+mn-ea"/>
                          <a:cs typeface="+mn-cs"/>
                        </a:rPr>
                        <a:t>Burnham</a:t>
                      </a:r>
                      <a:r>
                        <a:rPr lang="es-ES_tradnl" sz="1000" b="0" kern="1200" dirty="0" smtClean="0">
                          <a:solidFill>
                            <a:schemeClr val="dk1"/>
                          </a:solidFill>
                          <a:latin typeface="+mn-lt"/>
                          <a:ea typeface="+mn-ea"/>
                          <a:cs typeface="+mn-cs"/>
                        </a:rPr>
                        <a:t> y </a:t>
                      </a:r>
                      <a:r>
                        <a:rPr lang="es-ES_tradnl" sz="1000" b="0" kern="1200" dirty="0" err="1" smtClean="0">
                          <a:solidFill>
                            <a:schemeClr val="dk1"/>
                          </a:solidFill>
                          <a:latin typeface="+mn-lt"/>
                          <a:ea typeface="+mn-ea"/>
                          <a:cs typeface="+mn-cs"/>
                        </a:rPr>
                        <a:t>DuSable</a:t>
                      </a:r>
                      <a:r>
                        <a:rPr lang="es-ES_tradnl" sz="1000" b="0" kern="1200" dirty="0" smtClean="0">
                          <a:solidFill>
                            <a:schemeClr val="dk1"/>
                          </a:solidFill>
                          <a:latin typeface="+mn-lt"/>
                          <a:ea typeface="+mn-ea"/>
                          <a:cs typeface="+mn-cs"/>
                        </a:rPr>
                        <a:t>?</a:t>
                      </a:r>
                      <a:r>
                        <a:rPr lang="es-ES_tradnl" sz="1000" b="0" kern="1200" baseline="0" dirty="0" smtClean="0">
                          <a:solidFill>
                            <a:schemeClr val="dk1"/>
                          </a:solidFill>
                          <a:latin typeface="+mn-lt"/>
                          <a:ea typeface="+mn-ea"/>
                          <a:cs typeface="+mn-cs"/>
                        </a:rPr>
                        <a:t> </a:t>
                      </a:r>
                      <a:r>
                        <a:rPr lang="en-US" sz="1000" b="0" i="0" u="none" strike="noStrike" baseline="0" dirty="0" smtClean="0">
                          <a:solidFill>
                            <a:schemeClr val="tx1"/>
                          </a:solidFill>
                          <a:effectLst/>
                          <a:latin typeface="+mn-lt"/>
                        </a:rPr>
                        <a:t>RI.4.9</a:t>
                      </a:r>
                      <a:endParaRPr lang="en-US" sz="1000" b="0" i="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187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s-ES_tradnl" sz="1000" b="0" baseline="0" noProof="0" dirty="0" smtClean="0"/>
                        <a:t>Explica cómo el trabajo de Daniel </a:t>
                      </a:r>
                      <a:r>
                        <a:rPr lang="es-ES_tradnl" sz="1000" b="0" baseline="0" noProof="0" dirty="0" err="1" smtClean="0"/>
                        <a:t>Burnham</a:t>
                      </a:r>
                      <a:r>
                        <a:rPr lang="es-ES_tradnl" sz="1000" b="0" baseline="0" noProof="0" dirty="0" smtClean="0"/>
                        <a:t> como planificador de la ciudad ayudó a cambiar a Chicago. Da ejemplos del texto que apoyen tu respuesta</a:t>
                      </a:r>
                      <a:r>
                        <a:rPr lang="en-US" sz="1000" b="0" dirty="0" smtClean="0">
                          <a:solidFill>
                            <a:schemeClr val="tx1"/>
                          </a:solidFill>
                          <a:effectLst/>
                        </a:rPr>
                        <a:t>. </a:t>
                      </a:r>
                      <a:r>
                        <a:rPr lang="en-US" sz="1000" b="0" i="0" dirty="0" smtClean="0">
                          <a:solidFill>
                            <a:schemeClr val="tx1"/>
                          </a:solidFill>
                          <a:effectLst/>
                        </a:rPr>
                        <a:t>RI.4.8</a:t>
                      </a:r>
                      <a:endParaRPr lang="en-US" sz="1000" b="0" i="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42387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s-ES_tradnl" sz="1000" b="0" noProof="0" dirty="0" smtClean="0"/>
                        <a:t>¿Cómo </a:t>
                      </a:r>
                      <a:r>
                        <a:rPr lang="es-ES_tradnl" sz="1000" b="0" noProof="0" dirty="0" err="1" smtClean="0"/>
                        <a:t>DuSable</a:t>
                      </a:r>
                      <a:r>
                        <a:rPr lang="es-ES_tradnl" sz="1000" b="0" noProof="0" dirty="0" smtClean="0"/>
                        <a:t> y </a:t>
                      </a:r>
                      <a:r>
                        <a:rPr lang="es-ES_tradnl" sz="1000" b="0" noProof="0" dirty="0" err="1" smtClean="0"/>
                        <a:t>Burnham</a:t>
                      </a:r>
                      <a:r>
                        <a:rPr lang="es-ES_tradnl" sz="1000" b="0" noProof="0" dirty="0" smtClean="0"/>
                        <a:t> contribuyeron a hacer de Chicago una gran ciudad? Utiliza la información de </a:t>
                      </a:r>
                      <a:r>
                        <a:rPr lang="es-ES_tradnl" sz="1000" b="1" i="1" u="none" noProof="0" dirty="0" smtClean="0"/>
                        <a:t>El primer líder de Chicago </a:t>
                      </a:r>
                      <a:r>
                        <a:rPr lang="es-ES_tradnl" sz="1000" b="0" i="1" u="none" noProof="0" dirty="0" smtClean="0"/>
                        <a:t>y </a:t>
                      </a:r>
                      <a:r>
                        <a:rPr lang="es-ES_tradnl" sz="1000" b="1" i="1" u="none" noProof="0" dirty="0" smtClean="0"/>
                        <a:t>El legado de Chicago: El Plan de </a:t>
                      </a:r>
                      <a:r>
                        <a:rPr lang="es-ES_tradnl" sz="1000" b="1" i="1" u="none" noProof="0" dirty="0" err="1" smtClean="0"/>
                        <a:t>Burnham</a:t>
                      </a:r>
                      <a:r>
                        <a:rPr lang="es-ES_tradnl" sz="1000" b="1" i="1" u="none" noProof="0" dirty="0" smtClean="0"/>
                        <a:t> </a:t>
                      </a:r>
                      <a:r>
                        <a:rPr lang="es-ES_tradnl" sz="1000" b="0" noProof="0" dirty="0" smtClean="0"/>
                        <a:t>para apoyar tu respuesta</a:t>
                      </a:r>
                      <a:r>
                        <a:rPr lang="en-US" sz="1000" b="0" dirty="0" smtClean="0">
                          <a:solidFill>
                            <a:schemeClr val="tx1"/>
                          </a:solidFill>
                          <a:effectLst/>
                        </a:rPr>
                        <a:t>. </a:t>
                      </a:r>
                      <a:r>
                        <a:rPr lang="en-US" sz="1000" b="0" i="0" dirty="0" smtClean="0">
                          <a:solidFill>
                            <a:schemeClr val="tx1"/>
                          </a:solidFill>
                          <a:effectLst/>
                        </a:rPr>
                        <a:t>RI.4.9</a:t>
                      </a:r>
                      <a:endParaRPr lang="en-US" sz="1000" b="0" i="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9469036"/>
              </p:ext>
            </p:extLst>
          </p:nvPr>
        </p:nvGraphicFramePr>
        <p:xfrm>
          <a:off x="518160" y="457200"/>
          <a:ext cx="6563360" cy="3470364"/>
        </p:xfrm>
        <a:graphic>
          <a:graphicData uri="http://schemas.openxmlformats.org/drawingml/2006/table">
            <a:tbl>
              <a:tblPr firstRow="1" bandRow="1">
                <a:tableStyleId>{5940675A-B579-460E-94D1-54222C63F5DA}</a:tableStyleId>
              </a:tblPr>
              <a:tblGrid>
                <a:gridCol w="518160"/>
                <a:gridCol w="3840480"/>
                <a:gridCol w="762000"/>
                <a:gridCol w="609600"/>
                <a:gridCol w="416560"/>
                <a:gridCol w="416560"/>
              </a:tblGrid>
              <a:tr h="330491">
                <a:tc gridSpan="6">
                  <a:txBody>
                    <a:bodyPr/>
                    <a:lstStyle/>
                    <a:p>
                      <a:pPr algn="ctr">
                        <a:lnSpc>
                          <a:spcPct val="100000"/>
                        </a:lnSpc>
                        <a:spcAft>
                          <a:spcPts val="0"/>
                        </a:spcAft>
                      </a:pPr>
                      <a:r>
                        <a:rPr lang="es-MX" sz="1500" b="1" noProof="0" dirty="0" smtClean="0"/>
                        <a:t>Texto literario</a:t>
                      </a:r>
                      <a:endParaRPr lang="es-MX" sz="1500" b="1" noProof="0"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1000" b="0" kern="1200" dirty="0" smtClean="0">
                          <a:solidFill>
                            <a:schemeClr val="dk1"/>
                          </a:solidFill>
                          <a:latin typeface="+mj-lt"/>
                          <a:ea typeface="+mn-ea"/>
                          <a:cs typeface="Helvetica" pitchFamily="34" charset="0"/>
                        </a:rPr>
                        <a:t>¿Qué pistas te ayudan a identificar el significado de la palabra </a:t>
                      </a:r>
                      <a:r>
                        <a:rPr lang="es-ES" sz="1000" b="0" u="sng" kern="1200" dirty="0" smtClean="0">
                          <a:solidFill>
                            <a:schemeClr val="dk1"/>
                          </a:solidFill>
                          <a:latin typeface="+mj-lt"/>
                          <a:ea typeface="+mn-ea"/>
                          <a:cs typeface="Helvetica" pitchFamily="34" charset="0"/>
                        </a:rPr>
                        <a:t>abrevadero</a:t>
                      </a:r>
                      <a:r>
                        <a:rPr lang="es-ES" sz="1000" b="0" kern="1200" dirty="0" smtClean="0">
                          <a:solidFill>
                            <a:schemeClr val="dk1"/>
                          </a:solidFill>
                          <a:latin typeface="+mj-lt"/>
                          <a:ea typeface="+mn-ea"/>
                          <a:cs typeface="Helvetica" pitchFamily="34" charset="0"/>
                        </a:rPr>
                        <a:t>?</a:t>
                      </a:r>
                      <a:r>
                        <a:rPr lang="es-ES" sz="1000" b="0" kern="1200" baseline="0" dirty="0" smtClean="0">
                          <a:solidFill>
                            <a:schemeClr val="dk1"/>
                          </a:solidFill>
                          <a:latin typeface="+mj-lt"/>
                          <a:ea typeface="+mn-ea"/>
                          <a:cs typeface="Helvetica" pitchFamily="34" charset="0"/>
                        </a:rPr>
                        <a:t> </a:t>
                      </a:r>
                      <a:r>
                        <a:rPr lang="en-US" sz="1000" b="0" i="0" dirty="0" smtClean="0">
                          <a:effectLst/>
                          <a:latin typeface="+mj-lt"/>
                        </a:rPr>
                        <a:t>RL.4.4</a:t>
                      </a:r>
                      <a:endParaRPr lang="en-US" sz="1000" b="0" i="0" dirty="0" smtClean="0">
                        <a:solidFill>
                          <a:srgbClr val="000000"/>
                        </a:solidFill>
                        <a:effectLst/>
                        <a:latin typeface="+mj-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11915">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0" kern="1200" dirty="0" smtClean="0">
                          <a:solidFill>
                            <a:schemeClr val="dk1"/>
                          </a:solidFill>
                          <a:latin typeface="+mj-lt"/>
                          <a:ea typeface="+mn-ea"/>
                          <a:cs typeface="Helvetica" pitchFamily="34" charset="0"/>
                        </a:rPr>
                        <a:t>¿Por qué ocurrió probablemente "</a:t>
                      </a:r>
                      <a:r>
                        <a:rPr lang="es-ES" sz="1000" b="0" u="sng" kern="1200" dirty="0" smtClean="0">
                          <a:solidFill>
                            <a:schemeClr val="dk1"/>
                          </a:solidFill>
                          <a:latin typeface="+mj-lt"/>
                          <a:ea typeface="+mn-ea"/>
                          <a:cs typeface="Helvetica" pitchFamily="34" charset="0"/>
                        </a:rPr>
                        <a:t>una gran caída en fragmentos</a:t>
                      </a:r>
                      <a:r>
                        <a:rPr lang="es-ES" sz="1000" b="0" kern="1200" dirty="0" smtClean="0">
                          <a:solidFill>
                            <a:schemeClr val="dk1"/>
                          </a:solidFill>
                          <a:latin typeface="+mj-lt"/>
                          <a:ea typeface="+mn-ea"/>
                          <a:cs typeface="Helvetica" pitchFamily="34" charset="0"/>
                        </a:rPr>
                        <a:t>"? </a:t>
                      </a:r>
                      <a:r>
                        <a:rPr lang="en-US" sz="1000" b="0" i="0" dirty="0" smtClean="0">
                          <a:latin typeface="+mj-lt"/>
                        </a:rPr>
                        <a:t>RL.4.4</a:t>
                      </a:r>
                      <a:endParaRPr kumimoji="0" lang="en-US" sz="1000" b="0" i="0" u="none" strike="noStrike" kern="1200" cap="none" spc="0" normalizeH="0" baseline="0" noProof="0" dirty="0" smtClean="0">
                        <a:ln>
                          <a:noFill/>
                        </a:ln>
                        <a:solidFill>
                          <a:srgbClr val="000000"/>
                        </a:solidFill>
                        <a:effectLst/>
                        <a:uLnTx/>
                        <a:uFillTx/>
                        <a:latin typeface="+mj-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r>
                        <a:rPr lang="es-ES" sz="1000" b="0" kern="1200" dirty="0" smtClean="0">
                          <a:solidFill>
                            <a:schemeClr val="dk1"/>
                          </a:solidFill>
                          <a:latin typeface="+mj-lt"/>
                          <a:ea typeface="+mn-ea"/>
                          <a:cs typeface="Helvetica" pitchFamily="34" charset="0"/>
                        </a:rPr>
                        <a:t>¿Cómo son iguales </a:t>
                      </a:r>
                      <a:r>
                        <a:rPr lang="es-ES" sz="1000" b="1" i="1" kern="1200" dirty="0" smtClean="0">
                          <a:solidFill>
                            <a:schemeClr val="dk1"/>
                          </a:solidFill>
                          <a:latin typeface="+mj-lt"/>
                          <a:ea typeface="+mn-ea"/>
                          <a:cs typeface="Helvetica" pitchFamily="34" charset="0"/>
                        </a:rPr>
                        <a:t>¡Terremoto! </a:t>
                      </a:r>
                      <a:r>
                        <a:rPr lang="es-ES" sz="1000" b="0" kern="1200" dirty="0" smtClean="0">
                          <a:solidFill>
                            <a:schemeClr val="dk1"/>
                          </a:solidFill>
                          <a:latin typeface="+mj-lt"/>
                          <a:ea typeface="+mn-ea"/>
                          <a:cs typeface="Helvetica" pitchFamily="34" charset="0"/>
                        </a:rPr>
                        <a:t>y el video </a:t>
                      </a:r>
                      <a:r>
                        <a:rPr lang="es-ES" sz="1000" b="1" i="1" kern="1200" dirty="0" smtClean="0">
                          <a:solidFill>
                            <a:schemeClr val="dk1"/>
                          </a:solidFill>
                          <a:latin typeface="+mj-lt"/>
                          <a:ea typeface="+mn-ea"/>
                          <a:cs typeface="Helvetica" pitchFamily="34" charset="0"/>
                        </a:rPr>
                        <a:t>El terremoto de San Francisco de 1906</a:t>
                      </a:r>
                      <a:r>
                        <a:rPr lang="es-ES" sz="1000" b="0" kern="1200" dirty="0" smtClean="0">
                          <a:solidFill>
                            <a:schemeClr val="dk1"/>
                          </a:solidFill>
                          <a:latin typeface="+mj-lt"/>
                          <a:ea typeface="+mn-ea"/>
                          <a:cs typeface="Helvetica" pitchFamily="34" charset="0"/>
                        </a:rPr>
                        <a:t>?</a:t>
                      </a:r>
                      <a:r>
                        <a:rPr lang="es-ES" sz="1000" b="0" kern="1200" baseline="0" dirty="0" smtClean="0">
                          <a:solidFill>
                            <a:schemeClr val="dk1"/>
                          </a:solidFill>
                          <a:latin typeface="+mj-lt"/>
                          <a:ea typeface="+mn-ea"/>
                          <a:cs typeface="Helvetica" pitchFamily="34" charset="0"/>
                        </a:rPr>
                        <a:t> </a:t>
                      </a:r>
                      <a:r>
                        <a:rPr lang="en-US" sz="1000" b="0" i="0" baseline="0" dirty="0" smtClean="0">
                          <a:latin typeface="+mj-lt"/>
                        </a:rPr>
                        <a:t>RL.4.7</a:t>
                      </a:r>
                      <a:endParaRPr lang="en-US" sz="1000" b="0" i="0" u="none" kern="1200" dirty="0" smtClean="0">
                        <a:solidFill>
                          <a:schemeClr val="tx1"/>
                        </a:solidFill>
                        <a:effectLst/>
                        <a:latin typeface="+mj-lt"/>
                        <a:ea typeface="+mn-ea"/>
                        <a:cs typeface="+mn-cs"/>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2786">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1000" b="0" kern="1200" dirty="0" smtClean="0">
                          <a:solidFill>
                            <a:schemeClr val="dk1"/>
                          </a:solidFill>
                          <a:latin typeface="+mj-lt"/>
                          <a:ea typeface="+mn-ea"/>
                          <a:cs typeface="Helvetica" pitchFamily="34" charset="0"/>
                        </a:rPr>
                        <a:t>¿Cómo se diferencia  </a:t>
                      </a:r>
                      <a:r>
                        <a:rPr lang="es-ES" sz="1000" b="1" i="1" kern="1200" dirty="0" smtClean="0">
                          <a:solidFill>
                            <a:schemeClr val="dk1"/>
                          </a:solidFill>
                          <a:latin typeface="+mj-lt"/>
                          <a:ea typeface="+mn-ea"/>
                          <a:cs typeface="Helvetica" pitchFamily="34" charset="0"/>
                        </a:rPr>
                        <a:t>¡Terremoto! </a:t>
                      </a:r>
                      <a:r>
                        <a:rPr lang="es-ES" sz="1000" b="0" i="0" kern="1200" dirty="0" smtClean="0">
                          <a:solidFill>
                            <a:schemeClr val="dk1"/>
                          </a:solidFill>
                          <a:latin typeface="+mj-lt"/>
                          <a:ea typeface="+mn-ea"/>
                          <a:cs typeface="Helvetica" pitchFamily="34" charset="0"/>
                        </a:rPr>
                        <a:t>del</a:t>
                      </a:r>
                      <a:r>
                        <a:rPr lang="es-ES" sz="1000" b="0" kern="1200" dirty="0" smtClean="0">
                          <a:solidFill>
                            <a:schemeClr val="dk1"/>
                          </a:solidFill>
                          <a:latin typeface="+mj-lt"/>
                          <a:ea typeface="+mn-ea"/>
                          <a:cs typeface="Helvetica" pitchFamily="34" charset="0"/>
                        </a:rPr>
                        <a:t> video </a:t>
                      </a:r>
                      <a:r>
                        <a:rPr lang="es-ES" sz="1000" b="1" i="1" kern="1200" dirty="0" smtClean="0">
                          <a:solidFill>
                            <a:schemeClr val="dk1"/>
                          </a:solidFill>
                          <a:latin typeface="+mj-lt"/>
                          <a:ea typeface="+mn-ea"/>
                          <a:cs typeface="Helvetica" pitchFamily="34" charset="0"/>
                        </a:rPr>
                        <a:t>El terremoto de San Francisco de 1906</a:t>
                      </a:r>
                      <a:r>
                        <a:rPr lang="es-ES" sz="1000" b="0" kern="1200" dirty="0" smtClean="0">
                          <a:solidFill>
                            <a:schemeClr val="dk1"/>
                          </a:solidFill>
                          <a:latin typeface="+mj-lt"/>
                          <a:ea typeface="+mn-ea"/>
                          <a:cs typeface="Helvetica" pitchFamily="34" charset="0"/>
                        </a:rPr>
                        <a:t>?</a:t>
                      </a:r>
                      <a:r>
                        <a:rPr lang="es-ES" sz="1000" b="0" kern="1200" baseline="0" dirty="0" smtClean="0">
                          <a:solidFill>
                            <a:schemeClr val="dk1"/>
                          </a:solidFill>
                          <a:latin typeface="+mj-lt"/>
                          <a:ea typeface="+mn-ea"/>
                          <a:cs typeface="Helvetica" pitchFamily="34" charset="0"/>
                        </a:rPr>
                        <a:t> </a:t>
                      </a:r>
                      <a:r>
                        <a:rPr lang="en-US" sz="1000" b="0" i="0" baseline="0" dirty="0" smtClean="0">
                          <a:latin typeface="+mj-lt"/>
                        </a:rPr>
                        <a:t>RL.4.7</a:t>
                      </a:r>
                      <a:endParaRPr lang="en-US" sz="1000" b="0" i="0" dirty="0" smtClean="0">
                        <a:solidFill>
                          <a:schemeClr val="tx1"/>
                        </a:solidFill>
                        <a:effectLst/>
                        <a:latin typeface="+mj-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417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ES_tradnl" sz="1000" b="0" kern="1200" dirty="0" smtClean="0">
                          <a:solidFill>
                            <a:schemeClr val="dk1"/>
                          </a:solidFill>
                          <a:latin typeface="+mj-lt"/>
                          <a:ea typeface="+mn-ea"/>
                          <a:cs typeface="Helvetica" pitchFamily="34" charset="0"/>
                        </a:rPr>
                        <a:t>¿Qué conclusión puedes sacar del texto y del video sobre la destrucción de la ciudad?</a:t>
                      </a:r>
                      <a:r>
                        <a:rPr lang="en-US" sz="1000" b="0" i="0" u="none" baseline="0" dirty="0" smtClean="0">
                          <a:solidFill>
                            <a:schemeClr val="tx1"/>
                          </a:solidFill>
                          <a:effectLst/>
                          <a:latin typeface="+mj-lt"/>
                        </a:rPr>
                        <a:t> </a:t>
                      </a:r>
                      <a:r>
                        <a:rPr lang="en-US" sz="1000" b="0" i="0" baseline="0" dirty="0" smtClean="0">
                          <a:effectLst/>
                          <a:latin typeface="+mj-lt"/>
                        </a:rPr>
                        <a:t>RL.4.9</a:t>
                      </a:r>
                      <a:endParaRPr lang="en-US" sz="1000" b="0" i="0" dirty="0" smtClean="0">
                        <a:solidFill>
                          <a:srgbClr val="000000"/>
                        </a:solidFill>
                        <a:effectLst/>
                        <a:latin typeface="+mj-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22160">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ES_tradnl" sz="1000" b="0" kern="1200" dirty="0" smtClean="0">
                          <a:solidFill>
                            <a:schemeClr val="dk1"/>
                          </a:solidFill>
                          <a:latin typeface="+mj-lt"/>
                          <a:ea typeface="+mn-ea"/>
                          <a:cs typeface="Helvetica" pitchFamily="34" charset="0"/>
                        </a:rPr>
                        <a:t>¿Cuál fue la consecuencia mayor del terremoto y el incendio en San Francisco?</a:t>
                      </a:r>
                      <a:r>
                        <a:rPr lang="es-ES_tradnl" sz="1000" b="0" kern="1200" baseline="0" dirty="0" smtClean="0">
                          <a:solidFill>
                            <a:schemeClr val="dk1"/>
                          </a:solidFill>
                          <a:latin typeface="+mj-lt"/>
                          <a:ea typeface="+mn-ea"/>
                          <a:cs typeface="Helvetica" pitchFamily="34" charset="0"/>
                        </a:rPr>
                        <a:t> </a:t>
                      </a:r>
                      <a:r>
                        <a:rPr lang="en-US" sz="1000" b="0" i="0" u="none" dirty="0" smtClean="0">
                          <a:solidFill>
                            <a:schemeClr val="tx1"/>
                          </a:solidFill>
                          <a:effectLst/>
                          <a:latin typeface="+mj-lt"/>
                        </a:rPr>
                        <a:t>RL.4.9</a:t>
                      </a:r>
                      <a:endParaRPr lang="en-US" sz="1000" b="0" i="0" dirty="0" smtClean="0">
                        <a:solidFill>
                          <a:srgbClr val="000000"/>
                        </a:solidFill>
                        <a:effectLst/>
                        <a:latin typeface="+mj-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s-ES_tradnl" sz="1000" b="0" u="none" baseline="0" noProof="0" dirty="0" smtClean="0">
                          <a:latin typeface="+mj-lt"/>
                          <a:cs typeface="Helvetica" panose="020B0604020202020204" pitchFamily="34" charset="0"/>
                        </a:rPr>
                        <a:t>Describe el impacto que el terremoto dejó en la gente y en la ciudad de San Francisco. Utiliza detalles o ejemplos del texto </a:t>
                      </a:r>
                      <a:r>
                        <a:rPr lang="es-ES_tradnl" sz="1000" b="1" i="1" u="none" noProof="0" dirty="0" smtClean="0">
                          <a:latin typeface="+mj-lt"/>
                          <a:cs typeface="Helvetica" panose="020B0604020202020204" pitchFamily="34" charset="0"/>
                        </a:rPr>
                        <a:t>¡Terremoto!  </a:t>
                      </a:r>
                      <a:r>
                        <a:rPr lang="es-ES_tradnl" sz="1000" b="0" u="none" noProof="0" dirty="0" smtClean="0">
                          <a:latin typeface="+mj-lt"/>
                          <a:cs typeface="Helvetica" panose="020B0604020202020204" pitchFamily="34" charset="0"/>
                        </a:rPr>
                        <a:t>y del video </a:t>
                      </a:r>
                      <a:r>
                        <a:rPr lang="es-ES_tradnl" sz="1000" b="1" i="1" u="none" noProof="0" dirty="0" smtClean="0">
                          <a:latin typeface="+mj-lt"/>
                          <a:cs typeface="Helvetica" panose="020B0604020202020204" pitchFamily="34" charset="0"/>
                        </a:rPr>
                        <a:t>El terremoto de San Francisco de 1906</a:t>
                      </a:r>
                      <a:r>
                        <a:rPr lang="es-ES_tradnl" sz="1000" b="1" u="none" baseline="0" noProof="0" dirty="0" smtClean="0">
                          <a:latin typeface="+mj-lt"/>
                          <a:cs typeface="Helvetica" panose="020B0604020202020204" pitchFamily="34" charset="0"/>
                        </a:rPr>
                        <a:t>. </a:t>
                      </a:r>
                      <a:r>
                        <a:rPr lang="es-ES_tradnl" sz="1000" b="0" i="0" u="none" baseline="0" noProof="0" dirty="0" smtClean="0">
                          <a:latin typeface="+mj-lt"/>
                          <a:cs typeface="Helvetica" panose="020B0604020202020204" pitchFamily="34" charset="0"/>
                        </a:rPr>
                        <a:t>RL.4.7</a:t>
                      </a:r>
                    </a:p>
                  </a:txBody>
                  <a:tcPr marL="97155" marR="97155" marT="47897" marB="47897" anchor="ctr">
                    <a:solidFill>
                      <a:schemeClr val="bg1"/>
                    </a:solidFill>
                  </a:tcPr>
                </a:tc>
                <a:tc hMerge="1">
                  <a:txBody>
                    <a:bodyPr/>
                    <a:lstStyle/>
                    <a:p>
                      <a:endParaRPr lang="en-US"/>
                    </a:p>
                  </a:txBody>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 typeface="+mj-lt"/>
                        <a:buNone/>
                        <a:tabLst/>
                        <a:defRPr/>
                      </a:pPr>
                      <a:r>
                        <a:rPr lang="es-ES_tradnl" sz="1000" b="0" u="none" noProof="0" dirty="0" smtClean="0">
                          <a:latin typeface="+mj-lt"/>
                          <a:cs typeface="Helvetica" panose="020B0604020202020204" pitchFamily="34" charset="0"/>
                        </a:rPr>
                        <a:t>¿Qué puede aprender el lector sobre hacer una ciudad segura después de leer </a:t>
                      </a:r>
                      <a:r>
                        <a:rPr lang="es-ES_tradnl" sz="1000" b="1" i="1" u="none" noProof="0" dirty="0" smtClean="0">
                          <a:latin typeface="+mj-lt"/>
                          <a:cs typeface="Helvetica" panose="020B0604020202020204" pitchFamily="34" charset="0"/>
                        </a:rPr>
                        <a:t>¡Terremoto! </a:t>
                      </a:r>
                      <a:r>
                        <a:rPr lang="es-ES_tradnl" sz="1000" b="0" u="none" noProof="0" dirty="0" smtClean="0">
                          <a:latin typeface="+mj-lt"/>
                          <a:cs typeface="Helvetica" panose="020B0604020202020204" pitchFamily="34" charset="0"/>
                        </a:rPr>
                        <a:t>y </a:t>
                      </a:r>
                      <a:r>
                        <a:rPr lang="es-ES_tradnl" sz="1000" b="1" i="1" u="none" noProof="0" dirty="0" smtClean="0">
                          <a:solidFill>
                            <a:schemeClr val="tx1"/>
                          </a:solidFill>
                          <a:latin typeface="+mj-lt"/>
                          <a:cs typeface="Helvetica" panose="020B0604020202020204" pitchFamily="34" charset="0"/>
                        </a:rPr>
                        <a:t>El legado de Chicago: el plan de </a:t>
                      </a:r>
                      <a:r>
                        <a:rPr lang="es-ES_tradnl" sz="1000" b="1" i="1" u="none" noProof="0" dirty="0" err="1" smtClean="0">
                          <a:solidFill>
                            <a:schemeClr val="tx1"/>
                          </a:solidFill>
                          <a:latin typeface="+mj-lt"/>
                          <a:cs typeface="Helvetica" panose="020B0604020202020204" pitchFamily="34" charset="0"/>
                        </a:rPr>
                        <a:t>Burnham</a:t>
                      </a:r>
                      <a:r>
                        <a:rPr lang="es-ES_tradnl" sz="1000" b="0" u="none" noProof="0" dirty="0" smtClean="0">
                          <a:latin typeface="+mj-lt"/>
                          <a:cs typeface="Helvetica" panose="020B0604020202020204" pitchFamily="34" charset="0"/>
                        </a:rPr>
                        <a:t>? Utiliza la información de ambas fuentes en tu respuesta. </a:t>
                      </a:r>
                      <a:r>
                        <a:rPr lang="es-ES_tradnl" sz="1000" b="0" i="0" u="none" noProof="0" dirty="0" smtClean="0">
                          <a:latin typeface="+mj-lt"/>
                          <a:cs typeface="Helvetica" panose="020B0604020202020204" pitchFamily="34" charset="0"/>
                        </a:rPr>
                        <a:t>RL.4.9</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436132" y="97412"/>
            <a:ext cx="6720840" cy="405078"/>
          </a:xfrm>
          <a:prstGeom prst="rect">
            <a:avLst/>
          </a:prstGeom>
          <a:noFill/>
        </p:spPr>
        <p:txBody>
          <a:bodyPr wrap="square" lIns="96359" tIns="48180" rIns="96359" bIns="48180" rtlCol="0">
            <a:spAutoFit/>
          </a:bodyPr>
          <a:lstStyle/>
          <a:p>
            <a:r>
              <a:rPr lang="es-MX" sz="1000" b="1" dirty="0"/>
              <a:t>Puntuación del estudiante: </a:t>
            </a:r>
            <a:r>
              <a:rPr lang="es-MX" sz="1000" dirty="0"/>
              <a:t>Colorea la casilla de verde si tu respuesta estaba correcta. Colorea la casilla de rojo si tu respuesta estaba  incorrecta. </a:t>
            </a:r>
          </a:p>
        </p:txBody>
      </p:sp>
      <p:sp>
        <p:nvSpPr>
          <p:cNvPr id="6" name="Curved Down Arrow 5"/>
          <p:cNvSpPr/>
          <p:nvPr/>
        </p:nvSpPr>
        <p:spPr>
          <a:xfrm rot="1019646">
            <a:off x="6085901" y="4088205"/>
            <a:ext cx="906441" cy="30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5965656" y="527651"/>
            <a:ext cx="911888" cy="28753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nvPr>
        </p:nvGraphicFramePr>
        <p:xfrm>
          <a:off x="506505" y="7629146"/>
          <a:ext cx="6580095" cy="1858757"/>
        </p:xfrm>
        <a:graphic>
          <a:graphicData uri="http://schemas.openxmlformats.org/drawingml/2006/table">
            <a:tbl>
              <a:tblPr firstRow="1" bandRow="1">
                <a:tableStyleId>{5940675A-B579-460E-94D1-54222C63F5DA}</a:tableStyleId>
              </a:tblPr>
              <a:tblGrid>
                <a:gridCol w="560295"/>
                <a:gridCol w="3325904"/>
                <a:gridCol w="685800"/>
                <a:gridCol w="579470"/>
                <a:gridCol w="563531"/>
                <a:gridCol w="865095"/>
              </a:tblGrid>
              <a:tr h="296691">
                <a:tc gridSpan="6">
                  <a:txBody>
                    <a:bodyPr/>
                    <a:lstStyle/>
                    <a:p>
                      <a:pPr algn="ctr">
                        <a:lnSpc>
                          <a:spcPct val="100000"/>
                        </a:lnSpc>
                        <a:spcAft>
                          <a:spcPts val="0"/>
                        </a:spcAft>
                      </a:pPr>
                      <a:r>
                        <a:rPr lang="es-MX" sz="1400" b="1" noProof="0" dirty="0" smtClean="0">
                          <a:solidFill>
                            <a:schemeClr val="tx1"/>
                          </a:solidFill>
                        </a:rPr>
                        <a:t>Escritura</a:t>
                      </a:r>
                      <a:endParaRPr lang="es-MX" sz="1400" b="1" noProof="0"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530701">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000" b="0" noProof="0" dirty="0" smtClean="0">
                          <a:solidFill>
                            <a:schemeClr val="tx1"/>
                          </a:solidFill>
                          <a:latin typeface="+mj-lt"/>
                        </a:rPr>
                        <a:t> En uno o dos párrafos, escribe un final para el cuento que describe los eventos y experiencias en el cuento. </a:t>
                      </a:r>
                      <a:r>
                        <a:rPr lang="en-US" sz="1000" b="0" baseline="0" dirty="0" smtClean="0">
                          <a:solidFill>
                            <a:schemeClr val="tx1"/>
                          </a:solidFill>
                          <a:latin typeface="+mn-lt"/>
                        </a:rPr>
                        <a:t>W.4.3c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01080">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_tradnl" sz="1000" b="0" kern="1200" dirty="0" smtClean="0">
                          <a:solidFill>
                            <a:schemeClr val="tx1"/>
                          </a:solidFill>
                          <a:latin typeface="+mn-lt"/>
                          <a:ea typeface="Times New Roman"/>
                          <a:cs typeface="Helvetica" panose="020B0604020202020204" pitchFamily="34" charset="0"/>
                        </a:rPr>
                        <a:t>¿Qué línea de diálogo iría </a:t>
                      </a:r>
                      <a:r>
                        <a:rPr lang="es-ES_tradnl" sz="1000" b="0" u="sng" kern="1200" dirty="0" smtClean="0">
                          <a:solidFill>
                            <a:schemeClr val="tx1"/>
                          </a:solidFill>
                          <a:effectLst/>
                          <a:latin typeface="+mn-lt"/>
                          <a:ea typeface="Times New Roman"/>
                          <a:cs typeface="Helvetica" panose="020B0604020202020204" pitchFamily="34" charset="0"/>
                        </a:rPr>
                        <a:t>mejor</a:t>
                      </a:r>
                      <a:r>
                        <a:rPr lang="es-ES_tradnl" sz="1000" b="0" kern="1200" dirty="0" smtClean="0">
                          <a:solidFill>
                            <a:schemeClr val="tx1"/>
                          </a:solidFill>
                          <a:effectLst/>
                          <a:latin typeface="+mn-lt"/>
                          <a:ea typeface="Times New Roman"/>
                          <a:cs typeface="Helvetica" panose="020B0604020202020204" pitchFamily="34" charset="0"/>
                        </a:rPr>
                        <a:t> </a:t>
                      </a:r>
                      <a:r>
                        <a:rPr lang="es-ES_tradnl" sz="1000" b="0" kern="1200" dirty="0" smtClean="0">
                          <a:solidFill>
                            <a:schemeClr val="tx1"/>
                          </a:solidFill>
                          <a:latin typeface="+mn-lt"/>
                          <a:ea typeface="Times New Roman"/>
                          <a:cs typeface="Helvetica" panose="020B0604020202020204" pitchFamily="34" charset="0"/>
                        </a:rPr>
                        <a:t>después de la última oración? </a:t>
                      </a:r>
                      <a:r>
                        <a:rPr lang="en-US" sz="1000" b="0" i="0" dirty="0" smtClean="0">
                          <a:solidFill>
                            <a:schemeClr val="tx1"/>
                          </a:solidFill>
                          <a:latin typeface="+mn-lt"/>
                          <a:cs typeface="Helvetica" panose="020B0604020202020204" pitchFamily="34" charset="0"/>
                        </a:rPr>
                        <a:t>W.4.3b</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84445">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_tradnl" sz="1000" b="0" dirty="0" smtClean="0">
                          <a:latin typeface="+mj-lt"/>
                        </a:rPr>
                        <a:t>El estudiante ha decidido que las dos palabras en negrilla son muy</a:t>
                      </a:r>
                      <a:r>
                        <a:rPr lang="es-ES_tradnl" sz="1000" b="0" baseline="0" dirty="0" smtClean="0">
                          <a:latin typeface="+mj-lt"/>
                        </a:rPr>
                        <a:t> </a:t>
                      </a:r>
                      <a:r>
                        <a:rPr lang="es-ES_tradnl" sz="1000" b="0" dirty="0" smtClean="0">
                          <a:latin typeface="+mj-lt"/>
                        </a:rPr>
                        <a:t>fáciles para su maestro. Elige las dos palabras que mejor sustituyen a las palabras en negrilla</a:t>
                      </a:r>
                      <a:r>
                        <a:rPr lang="en-US" sz="1000" b="0" dirty="0" smtClean="0">
                          <a:solidFill>
                            <a:schemeClr val="tx1"/>
                          </a:solidFill>
                          <a:latin typeface="+mn-lt"/>
                        </a:rPr>
                        <a:t>. L.4.3a</a:t>
                      </a:r>
                      <a:endParaRPr lang="en-US" sz="1000" b="0"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01080">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000" b="0" dirty="0" smtClean="0">
                          <a:latin typeface="+mj-lt"/>
                          <a:cs typeface="Helvetica" panose="020B0604020202020204" pitchFamily="34" charset="0"/>
                        </a:rPr>
                        <a:t>¿Qué oración muestra los adjetivos en el orden correcto?</a:t>
                      </a:r>
                      <a:r>
                        <a:rPr lang="es-ES_tradnl" sz="1000" b="0" baseline="0" dirty="0" smtClean="0">
                          <a:latin typeface="+mj-lt"/>
                          <a:cs typeface="Helvetica" panose="020B0604020202020204" pitchFamily="34" charset="0"/>
                        </a:rPr>
                        <a:t> </a:t>
                      </a:r>
                      <a:r>
                        <a:rPr lang="en-US" sz="1000" b="0" u="none" dirty="0" smtClean="0">
                          <a:solidFill>
                            <a:schemeClr val="tx1"/>
                          </a:solidFill>
                          <a:effectLst/>
                        </a:rPr>
                        <a:t>L.4.1d</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131975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pSp>
        <p:nvGrpSpPr>
          <p:cNvPr id="10" name="Group 9"/>
          <p:cNvGrpSpPr/>
          <p:nvPr/>
        </p:nvGrpSpPr>
        <p:grpSpPr>
          <a:xfrm>
            <a:off x="172723" y="41115"/>
            <a:ext cx="7294879" cy="9682007"/>
            <a:chOff x="152401" y="37376"/>
            <a:chExt cx="6436659" cy="8801824"/>
          </a:xfrm>
        </p:grpSpPr>
        <p:grpSp>
          <p:nvGrpSpPr>
            <p:cNvPr id="6" name="Group 5"/>
            <p:cNvGrpSpPr/>
            <p:nvPr/>
          </p:nvGrpSpPr>
          <p:grpSpPr>
            <a:xfrm>
              <a:off x="152401" y="457200"/>
              <a:ext cx="6436659" cy="8382000"/>
              <a:chOff x="152401" y="457200"/>
              <a:chExt cx="6436659" cy="8382000"/>
            </a:xfrm>
          </p:grpSpPr>
          <p:sp>
            <p:nvSpPr>
              <p:cNvPr id="3" name="Rounded Rectangle 2"/>
              <p:cNvSpPr/>
              <p:nvPr/>
            </p:nvSpPr>
            <p:spPr>
              <a:xfrm>
                <a:off x="152401" y="457200"/>
                <a:ext cx="6436658"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1</a:t>
                </a:r>
                <a:r>
                  <a:rPr lang="es-GT" b="1" baseline="30000" dirty="0" smtClean="0">
                    <a:solidFill>
                      <a:schemeClr val="tx1"/>
                    </a:solidFill>
                  </a:rPr>
                  <a:t>er</a:t>
                </a:r>
                <a:r>
                  <a:rPr lang="es-GT" b="1" dirty="0" smtClean="0">
                    <a:solidFill>
                      <a:schemeClr val="tx1"/>
                    </a:solidFill>
                  </a:rPr>
                  <a:t>  Minuto</a:t>
                </a:r>
              </a:p>
              <a:p>
                <a:r>
                  <a:rPr lang="es-GT" b="1" dirty="0" smtClean="0">
                    <a:solidFill>
                      <a:schemeClr val="tx1"/>
                    </a:solidFill>
                  </a:rPr>
                  <a:t>Algo que hice bien…</a:t>
                </a:r>
                <a:endParaRPr lang="es-GT" b="1" dirty="0">
                  <a:solidFill>
                    <a:schemeClr val="tx1"/>
                  </a:solidFill>
                </a:endParaRPr>
              </a:p>
            </p:txBody>
          </p:sp>
          <p:sp>
            <p:nvSpPr>
              <p:cNvPr id="7" name="Rounded Rectangle 6"/>
              <p:cNvSpPr/>
              <p:nvPr/>
            </p:nvSpPr>
            <p:spPr>
              <a:xfrm>
                <a:off x="170411" y="3048000"/>
                <a:ext cx="6418647"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2</a:t>
                </a:r>
                <a:r>
                  <a:rPr lang="es-GT" b="1" baseline="30000" dirty="0" smtClean="0">
                    <a:solidFill>
                      <a:schemeClr val="tx1"/>
                    </a:solidFill>
                  </a:rPr>
                  <a:t>do</a:t>
                </a:r>
                <a:r>
                  <a:rPr lang="es-GT" b="1" dirty="0" smtClean="0">
                    <a:solidFill>
                      <a:schemeClr val="tx1"/>
                    </a:solidFill>
                  </a:rPr>
                  <a:t> Minuto</a:t>
                </a:r>
              </a:p>
              <a:p>
                <a:r>
                  <a:rPr lang="es-GT" b="1" dirty="0" smtClean="0">
                    <a:solidFill>
                      <a:schemeClr val="tx1"/>
                    </a:solidFill>
                  </a:rPr>
                  <a:t>Algo que era nuevo para mí o que necesito practicar más…</a:t>
                </a:r>
                <a:endParaRPr lang="es-GT" b="1" dirty="0">
                  <a:solidFill>
                    <a:schemeClr val="tx1"/>
                  </a:solidFill>
                </a:endParaRPr>
              </a:p>
            </p:txBody>
          </p:sp>
          <p:sp>
            <p:nvSpPr>
              <p:cNvPr id="8" name="Rounded Rectangle 7"/>
              <p:cNvSpPr/>
              <p:nvPr/>
            </p:nvSpPr>
            <p:spPr>
              <a:xfrm>
                <a:off x="188423" y="5638800"/>
                <a:ext cx="6400637"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smtClean="0">
                    <a:solidFill>
                      <a:schemeClr val="tx1"/>
                    </a:solidFill>
                  </a:rPr>
                  <a:t>3</a:t>
                </a:r>
                <a:r>
                  <a:rPr lang="es-GT" b="1" baseline="30000" dirty="0" smtClean="0">
                    <a:solidFill>
                      <a:schemeClr val="tx1"/>
                    </a:solidFill>
                  </a:rPr>
                  <a:t>er</a:t>
                </a:r>
                <a:r>
                  <a:rPr lang="es-GT" b="1" dirty="0" smtClean="0">
                    <a:solidFill>
                      <a:schemeClr val="tx1"/>
                    </a:solidFill>
                  </a:rPr>
                  <a:t> Minuto</a:t>
                </a:r>
              </a:p>
              <a:p>
                <a:r>
                  <a:rPr lang="es-GT" b="1" dirty="0" smtClean="0">
                    <a:solidFill>
                      <a:schemeClr val="tx1"/>
                    </a:solidFill>
                  </a:rPr>
                  <a:t>Algo que no entiendo…</a:t>
                </a:r>
                <a:endParaRPr lang="es-GT"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s-GT" b="1" i="1" dirty="0" smtClean="0"/>
                <a:t>Página de Reflexión</a:t>
              </a:r>
              <a:endParaRPr lang="es-GT" b="1" i="1" dirty="0"/>
            </a:p>
          </p:txBody>
        </p:sp>
      </p:grpSp>
    </p:spTree>
    <p:extLst>
      <p:ext uri="{BB962C8B-B14F-4D97-AF65-F5344CB8AC3E}">
        <p14:creationId xmlns:p14="http://schemas.microsoft.com/office/powerpoint/2010/main" val="3230658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167640"/>
            <a:ext cx="6873240" cy="9414885"/>
          </a:xfrm>
          <a:prstGeom prst="rect">
            <a:avLst/>
          </a:prstGeom>
          <a:noFill/>
        </p:spPr>
        <p:txBody>
          <a:bodyPr wrap="square" rtlCol="0">
            <a:spAutoFit/>
          </a:bodyPr>
          <a:lstStyle/>
          <a:p>
            <a:r>
              <a:rPr lang="es-MX" sz="1540" b="1" dirty="0" smtClean="0">
                <a:latin typeface="+mj-lt"/>
              </a:rPr>
              <a:t>Actividad: Planificar una ciudad </a:t>
            </a:r>
            <a:r>
              <a:rPr lang="es-MX" sz="1320" i="1" dirty="0" smtClean="0">
                <a:latin typeface="+mj-lt"/>
              </a:rPr>
              <a:t>continuación…</a:t>
            </a:r>
          </a:p>
          <a:p>
            <a:endParaRPr lang="es-MX" sz="1320" i="1" dirty="0" smtClean="0">
              <a:latin typeface="+mj-lt"/>
            </a:endParaRPr>
          </a:p>
          <a:p>
            <a:r>
              <a:rPr lang="es-MX" sz="1200" b="1" dirty="0" smtClean="0">
                <a:latin typeface="+mj-lt"/>
              </a:rPr>
              <a:t>El facilitador dice: </a:t>
            </a:r>
            <a:r>
              <a:rPr lang="es-MX" sz="1200" dirty="0" smtClean="0">
                <a:latin typeface="+mj-lt"/>
              </a:rPr>
              <a:t>(esta actividad se basa en el sitio de </a:t>
            </a:r>
            <a:r>
              <a:rPr lang="es-MX" sz="1200" dirty="0" err="1" smtClean="0">
                <a:latin typeface="+mj-lt"/>
              </a:rPr>
              <a:t>National</a:t>
            </a:r>
            <a:r>
              <a:rPr lang="es-MX" sz="1200" dirty="0" smtClean="0">
                <a:latin typeface="+mj-lt"/>
              </a:rPr>
              <a:t> </a:t>
            </a:r>
            <a:r>
              <a:rPr lang="es-MX" sz="1200" dirty="0" err="1" smtClean="0">
                <a:latin typeface="+mj-lt"/>
              </a:rPr>
              <a:t>Geographic</a:t>
            </a:r>
            <a:r>
              <a:rPr lang="es-MX" sz="1200" dirty="0" smtClean="0">
                <a:latin typeface="+mj-lt"/>
              </a:rPr>
              <a:t>, </a:t>
            </a:r>
            <a:r>
              <a:rPr lang="es-MX" sz="1200" i="1" dirty="0" smtClean="0">
                <a:latin typeface="+mj-lt"/>
              </a:rPr>
              <a:t>Planificando una nueva ciudad</a:t>
            </a:r>
            <a:r>
              <a:rPr lang="es-MX" sz="1200" dirty="0" smtClean="0">
                <a:latin typeface="+mj-lt"/>
              </a:rPr>
              <a:t>) </a:t>
            </a:r>
            <a:r>
              <a:rPr lang="es-MX" sz="1200" i="1" dirty="0" smtClean="0">
                <a:latin typeface="+mj-lt"/>
              </a:rPr>
              <a:t>Hoy vamos a  prepararnos para la Tarea de </a:t>
            </a:r>
            <a:r>
              <a:rPr lang="es-MX" sz="1200" i="1" dirty="0" err="1" smtClean="0">
                <a:latin typeface="+mj-lt"/>
              </a:rPr>
              <a:t>rendimiento:"Planificar</a:t>
            </a:r>
            <a:r>
              <a:rPr lang="es-MX" sz="1200" i="1" dirty="0" smtClean="0">
                <a:latin typeface="+mj-lt"/>
              </a:rPr>
              <a:t> una ciudad", que se trata de cómo se desarrollaron las ciudades en el pasado y cuán importante es la planificación para satisfacer  las necesidades de las personas que viven allí. Vamos a empezar hablando de lo que sabes acerca de lo que constituye una ciudad. Compartan con un compañero  o hablen en su grupo durante dos minutos acerca de cuáles son las diferentes partes de una ciudad.</a:t>
            </a:r>
            <a:r>
              <a:rPr lang="es-MX" sz="1200" dirty="0" smtClean="0">
                <a:latin typeface="+mj-lt"/>
              </a:rPr>
              <a:t> [Tenga papel y lápices / pizarras blancas disponibles para que los estudiantes escriban sus ideas, si así lo desean.]</a:t>
            </a:r>
          </a:p>
          <a:p>
            <a:r>
              <a:rPr lang="es-MX" sz="1200" b="1" dirty="0" smtClean="0">
                <a:latin typeface="+mj-lt"/>
              </a:rPr>
              <a:t>Pregunta de discusión:  </a:t>
            </a:r>
            <a:r>
              <a:rPr lang="es-MX" sz="1200" dirty="0" smtClean="0">
                <a:latin typeface="+mj-lt"/>
              </a:rPr>
              <a:t>¿Cuáles son las diferentes partes de una ciudad? (Escriba la pregunta de discusión sobre el papel afiche/pizarra para que los estudiantes lo tengan como referencia).</a:t>
            </a:r>
          </a:p>
          <a:p>
            <a:endParaRPr lang="es-MX" sz="1200" b="1" dirty="0" smtClean="0">
              <a:latin typeface="+mj-lt"/>
            </a:endParaRPr>
          </a:p>
          <a:p>
            <a:r>
              <a:rPr lang="es-MX" sz="1200" b="1" dirty="0" smtClean="0">
                <a:solidFill>
                  <a:srgbClr val="000000"/>
                </a:solidFill>
                <a:latin typeface="+mj-lt"/>
                <a:ea typeface="Calibri"/>
                <a:cs typeface="Calibri"/>
                <a:sym typeface="Calibri"/>
              </a:rPr>
              <a:t>Posibles respuestas de los estudiantes </a:t>
            </a:r>
            <a:r>
              <a:rPr lang="es-MX" sz="1200" b="1" dirty="0" smtClean="0">
                <a:latin typeface="+mj-lt"/>
              </a:rPr>
              <a:t>:</a:t>
            </a:r>
          </a:p>
          <a:p>
            <a:pPr marL="188595" indent="-188595">
              <a:buFont typeface="Arial" panose="020B0604020202020204" pitchFamily="34" charset="0"/>
              <a:buChar char="•"/>
            </a:pPr>
            <a:r>
              <a:rPr lang="es-MX" sz="1200" dirty="0" smtClean="0">
                <a:latin typeface="+mj-lt"/>
              </a:rPr>
              <a:t>calles</a:t>
            </a:r>
          </a:p>
          <a:p>
            <a:pPr marL="188595" indent="-188595">
              <a:buFont typeface="Arial" panose="020B0604020202020204" pitchFamily="34" charset="0"/>
              <a:buChar char="•"/>
            </a:pPr>
            <a:r>
              <a:rPr lang="es-MX" sz="1200" dirty="0" smtClean="0">
                <a:latin typeface="+mj-lt"/>
              </a:rPr>
              <a:t>edificios</a:t>
            </a:r>
          </a:p>
          <a:p>
            <a:pPr marL="188595" indent="-188595">
              <a:buFont typeface="Arial" panose="020B0604020202020204" pitchFamily="34" charset="0"/>
              <a:buChar char="•"/>
            </a:pPr>
            <a:r>
              <a:rPr lang="es-MX" sz="1200" dirty="0" smtClean="0">
                <a:latin typeface="+mj-lt"/>
              </a:rPr>
              <a:t>escuelas</a:t>
            </a:r>
          </a:p>
          <a:p>
            <a:pPr marL="188595" indent="-188595">
              <a:buFont typeface="Arial" panose="020B0604020202020204" pitchFamily="34" charset="0"/>
              <a:buChar char="•"/>
            </a:pPr>
            <a:r>
              <a:rPr lang="es-MX" sz="1200" dirty="0" smtClean="0">
                <a:latin typeface="+mj-lt"/>
              </a:rPr>
              <a:t>parques</a:t>
            </a:r>
          </a:p>
          <a:p>
            <a:pPr marL="188595" indent="-188595">
              <a:buFont typeface="Arial" panose="020B0604020202020204" pitchFamily="34" charset="0"/>
              <a:buChar char="•"/>
            </a:pPr>
            <a:r>
              <a:rPr lang="es-MX" sz="1200" dirty="0" smtClean="0">
                <a:latin typeface="+mj-lt"/>
              </a:rPr>
              <a:t>hospitales</a:t>
            </a:r>
          </a:p>
          <a:p>
            <a:pPr marL="188595" indent="-188595">
              <a:buFont typeface="Arial" panose="020B0604020202020204" pitchFamily="34" charset="0"/>
              <a:buChar char="•"/>
            </a:pPr>
            <a:r>
              <a:rPr lang="es-MX" sz="1200" dirty="0" smtClean="0">
                <a:latin typeface="+mj-lt"/>
              </a:rPr>
              <a:t>casas</a:t>
            </a:r>
          </a:p>
          <a:p>
            <a:pPr marL="188595" indent="-188595">
              <a:buFont typeface="Arial" panose="020B0604020202020204" pitchFamily="34" charset="0"/>
              <a:buChar char="•"/>
            </a:pPr>
            <a:endParaRPr lang="es-MX" sz="1200" dirty="0" smtClean="0">
              <a:latin typeface="+mj-lt"/>
            </a:endParaRPr>
          </a:p>
          <a:p>
            <a:r>
              <a:rPr lang="es-MX" sz="1200" b="1" dirty="0" smtClean="0">
                <a:latin typeface="+mj-lt"/>
              </a:rPr>
              <a:t>El facilitador dice:</a:t>
            </a:r>
          </a:p>
          <a:p>
            <a:r>
              <a:rPr lang="es-MX" sz="1200" dirty="0" smtClean="0">
                <a:latin typeface="+mj-lt"/>
              </a:rPr>
              <a:t>[El facilitador crea un diccionario de contenido cognitivo, utilizando  como títulos los 4 términos de vocabulario: residencial, comercial, industrial, municipal. Vea el ejemplo en el material complementario.] </a:t>
            </a:r>
            <a:r>
              <a:rPr lang="es-MX" sz="1200" i="1" dirty="0" smtClean="0">
                <a:latin typeface="+mj-lt"/>
              </a:rPr>
              <a:t>Estos son los 4 tipos de zonas que típicamente tiene una ciudad. Veamos  la primera zona. ¿Qué definición podrían predecir para la palabra "residencial" y  qué podrían encontrar en esta zona?</a:t>
            </a:r>
          </a:p>
          <a:p>
            <a:r>
              <a:rPr lang="es-MX" sz="1200" b="1" dirty="0" smtClean="0">
                <a:latin typeface="+mj-lt"/>
              </a:rPr>
              <a:t>Pregunta de discusión</a:t>
            </a:r>
            <a:r>
              <a:rPr lang="es-MX" sz="1200" dirty="0" smtClean="0">
                <a:latin typeface="+mj-lt"/>
              </a:rPr>
              <a:t>: ¿Qué definición podrían predecir para la palabra "residencial" y  qué podrían encontrar en esta zona?</a:t>
            </a:r>
          </a:p>
          <a:p>
            <a:r>
              <a:rPr lang="es-MX" sz="1200" dirty="0" smtClean="0">
                <a:latin typeface="+mj-lt"/>
              </a:rPr>
              <a:t>(2 minutos para discutir; compartir en voz alta)</a:t>
            </a:r>
          </a:p>
          <a:p>
            <a:endParaRPr lang="es-MX" sz="1200" dirty="0" smtClean="0">
              <a:latin typeface="+mj-lt"/>
            </a:endParaRPr>
          </a:p>
          <a:p>
            <a:r>
              <a:rPr lang="es-MX" sz="1200" b="1" dirty="0" smtClean="0">
                <a:solidFill>
                  <a:srgbClr val="000000"/>
                </a:solidFill>
                <a:latin typeface="+mj-lt"/>
                <a:ea typeface="Calibri"/>
                <a:cs typeface="Calibri"/>
                <a:sym typeface="Calibri"/>
              </a:rPr>
              <a:t>Posibles respuestas de los  estudiantes</a:t>
            </a:r>
            <a:r>
              <a:rPr lang="es-MX" sz="1200" b="1" dirty="0" smtClean="0">
                <a:latin typeface="+mj-lt"/>
              </a:rPr>
              <a:t>:</a:t>
            </a:r>
          </a:p>
          <a:p>
            <a:pPr marL="188595" indent="-188595">
              <a:buFont typeface="Arial" panose="020B0604020202020204" pitchFamily="34" charset="0"/>
              <a:buChar char="•"/>
            </a:pPr>
            <a:r>
              <a:rPr lang="es-MX" sz="1200" dirty="0" smtClean="0">
                <a:latin typeface="+mj-lt"/>
              </a:rPr>
              <a:t>mi casa</a:t>
            </a:r>
          </a:p>
          <a:p>
            <a:pPr marL="188595" indent="-188595">
              <a:buFont typeface="Arial" panose="020B0604020202020204" pitchFamily="34" charset="0"/>
              <a:buChar char="•"/>
            </a:pPr>
            <a:r>
              <a:rPr lang="es-MX" sz="1200" dirty="0" smtClean="0">
                <a:latin typeface="+mj-lt"/>
              </a:rPr>
              <a:t>árboles</a:t>
            </a:r>
          </a:p>
          <a:p>
            <a:pPr marL="188595" indent="-188595">
              <a:buFont typeface="Arial" panose="020B0604020202020204" pitchFamily="34" charset="0"/>
              <a:buChar char="•"/>
            </a:pPr>
            <a:r>
              <a:rPr lang="es-MX" sz="1200" dirty="0" smtClean="0">
                <a:latin typeface="+mj-lt"/>
              </a:rPr>
              <a:t>calles</a:t>
            </a:r>
          </a:p>
          <a:p>
            <a:pPr marL="188595" indent="-188595">
              <a:buFont typeface="Arial" panose="020B0604020202020204" pitchFamily="34" charset="0"/>
              <a:buChar char="•"/>
            </a:pPr>
            <a:r>
              <a:rPr lang="es-MX" sz="1200" dirty="0" smtClean="0">
                <a:latin typeface="+mj-lt"/>
              </a:rPr>
              <a:t>vecindarios</a:t>
            </a:r>
          </a:p>
          <a:p>
            <a:r>
              <a:rPr lang="es-MX" sz="1200" dirty="0" smtClean="0">
                <a:latin typeface="+mj-lt"/>
              </a:rPr>
              <a:t>(Señale que en las zonas residenciales es donde vive la gente y que pueden tener una variedad de viviendas como casas, apartamentos, casas móviles o manufacturadas, dúplex, parques, escuelas y bibliotecas. Señale que algunos de estos pueden estar en varias zonas.)</a:t>
            </a:r>
          </a:p>
          <a:p>
            <a:endParaRPr lang="es-MX" sz="1200" dirty="0" smtClean="0">
              <a:latin typeface="+mj-lt"/>
            </a:endParaRPr>
          </a:p>
          <a:p>
            <a:r>
              <a:rPr lang="es-MX" sz="1200" b="1" dirty="0" smtClean="0">
                <a:latin typeface="+mj-lt"/>
              </a:rPr>
              <a:t>El facilitador dice:</a:t>
            </a:r>
          </a:p>
          <a:p>
            <a:r>
              <a:rPr lang="es-MX" sz="1200" dirty="0" smtClean="0">
                <a:latin typeface="+mj-lt"/>
              </a:rPr>
              <a:t>[El facilitador continúa esto con las otras 3 zonas, haciendo la pregunta:] </a:t>
            </a:r>
            <a:r>
              <a:rPr lang="es-MX" sz="1200" i="1" dirty="0" smtClean="0">
                <a:latin typeface="+mj-lt"/>
              </a:rPr>
              <a:t>¿Qué definición podrían predecir para la palabra________ y qué podrían encontrar en esta zona?</a:t>
            </a:r>
          </a:p>
          <a:p>
            <a:endParaRPr lang="es-MX" sz="1200" dirty="0" smtClean="0">
              <a:latin typeface="+mj-lt"/>
            </a:endParaRPr>
          </a:p>
          <a:p>
            <a:r>
              <a:rPr lang="es-MX" sz="1200" b="1" dirty="0" smtClean="0">
                <a:latin typeface="+mj-lt"/>
              </a:rPr>
              <a:t>Posibles respuestas de los estudiantes para "Comercial":</a:t>
            </a:r>
          </a:p>
          <a:p>
            <a:pPr marL="285750" indent="-285750">
              <a:buFont typeface="Arial" panose="020B0604020202020204" pitchFamily="34" charset="0"/>
              <a:buChar char="•"/>
            </a:pPr>
            <a:r>
              <a:rPr lang="es-MX" sz="1200" dirty="0" smtClean="0">
                <a:latin typeface="+mj-lt"/>
              </a:rPr>
              <a:t>supermercados</a:t>
            </a:r>
          </a:p>
          <a:p>
            <a:pPr marL="285750" indent="-285750">
              <a:buFont typeface="Arial" panose="020B0604020202020204" pitchFamily="34" charset="0"/>
              <a:buChar char="•"/>
            </a:pPr>
            <a:r>
              <a:rPr lang="es-MX" sz="1200" dirty="0" smtClean="0">
                <a:latin typeface="+mj-lt"/>
              </a:rPr>
              <a:t>almacenes</a:t>
            </a:r>
          </a:p>
          <a:p>
            <a:pPr marL="188595" indent="-188595">
              <a:buFont typeface="Arial" panose="020B0604020202020204" pitchFamily="34" charset="0"/>
              <a:buChar char="•"/>
            </a:pPr>
            <a:r>
              <a:rPr lang="es-MX" sz="1200" dirty="0" smtClean="0">
                <a:latin typeface="+mj-lt"/>
              </a:rPr>
              <a:t>  gasolineras</a:t>
            </a:r>
          </a:p>
          <a:p>
            <a:r>
              <a:rPr lang="es-MX" sz="1200" dirty="0" smtClean="0">
                <a:latin typeface="+mj-lt"/>
              </a:rPr>
              <a:t>(Señale que en las zonas comerciales es donde operan las empresas y donde la gente compra bienes; hay salones de belleza, hospitales, consultorios médicos, escuelas, parques, bibliotecas ... algunos pueden estar en varias zonas)</a:t>
            </a:r>
          </a:p>
          <a:p>
            <a:endParaRPr lang="en-US" sz="1320" dirty="0"/>
          </a:p>
        </p:txBody>
      </p:sp>
      <p:sp>
        <p:nvSpPr>
          <p:cNvPr id="5" name="Slide Number Placeholder 2"/>
          <p:cNvSpPr>
            <a:spLocks noGrp="1"/>
          </p:cNvSpPr>
          <p:nvPr>
            <p:ph type="sldNum" sz="quarter" idx="12"/>
          </p:nvPr>
        </p:nvSpPr>
        <p:spPr>
          <a:xfrm>
            <a:off x="7321601" y="9248140"/>
            <a:ext cx="388620" cy="698500"/>
          </a:xfrm>
        </p:spPr>
        <p:txBody>
          <a:bodyPr/>
          <a:lstStyle/>
          <a:p>
            <a:r>
              <a:rPr lang="en-US" dirty="0" smtClean="0">
                <a:solidFill>
                  <a:prstClr val="black">
                    <a:tint val="75000"/>
                  </a:prstClr>
                </a:solidFill>
              </a:rPr>
              <a:t>5</a:t>
            </a:r>
            <a:endParaRPr lang="en-US" dirty="0">
              <a:solidFill>
                <a:prstClr val="black">
                  <a:tint val="75000"/>
                </a:prstClr>
              </a:solidFill>
            </a:endParaRPr>
          </a:p>
        </p:txBody>
      </p:sp>
    </p:spTree>
    <p:extLst>
      <p:ext uri="{BB962C8B-B14F-4D97-AF65-F5344CB8AC3E}">
        <p14:creationId xmlns:p14="http://schemas.microsoft.com/office/powerpoint/2010/main" val="2791983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654951"/>
          </a:xfrm>
          <a:prstGeom prst="rect">
            <a:avLst/>
          </a:prstGeom>
          <a:noFill/>
        </p:spPr>
        <p:txBody>
          <a:bodyPr wrap="square" rtlCol="0">
            <a:spAutoFit/>
          </a:bodyPr>
          <a:lstStyle/>
          <a:p>
            <a:r>
              <a:rPr lang="es-MX" sz="1540" b="1" dirty="0" smtClean="0">
                <a:latin typeface="+mj-lt"/>
              </a:rPr>
              <a:t>Actividad: Planificar una ciudad </a:t>
            </a:r>
            <a:r>
              <a:rPr lang="es-MX" sz="1320" i="1" dirty="0" smtClean="0">
                <a:latin typeface="+mj-lt"/>
              </a:rPr>
              <a:t>continuación…</a:t>
            </a:r>
          </a:p>
          <a:p>
            <a:endParaRPr lang="es-MX" sz="1320" i="1" dirty="0" smtClean="0">
              <a:latin typeface="+mj-lt"/>
            </a:endParaRPr>
          </a:p>
          <a:p>
            <a:r>
              <a:rPr lang="es-MX" sz="1200" b="1" dirty="0" smtClean="0">
                <a:solidFill>
                  <a:srgbClr val="000000"/>
                </a:solidFill>
                <a:latin typeface="+mj-lt"/>
                <a:ea typeface="Calibri"/>
                <a:cs typeface="Calibri"/>
                <a:sym typeface="Calibri"/>
              </a:rPr>
              <a:t>Posibles respuestas de los  estudiantes para la palabra </a:t>
            </a:r>
            <a:r>
              <a:rPr lang="es-MX" sz="1200" b="1" dirty="0" smtClean="0">
                <a:latin typeface="+mj-lt"/>
              </a:rPr>
              <a:t>“industrial”:</a:t>
            </a:r>
          </a:p>
          <a:p>
            <a:pPr marL="188595" indent="-188595">
              <a:buFont typeface="Arial" panose="020B0604020202020204" pitchFamily="34" charset="0"/>
              <a:buChar char="•"/>
            </a:pPr>
            <a:r>
              <a:rPr lang="es-MX" sz="1200" dirty="0" smtClean="0">
                <a:latin typeface="+mj-lt"/>
              </a:rPr>
              <a:t>fábricas</a:t>
            </a:r>
          </a:p>
          <a:p>
            <a:pPr marL="188595" indent="-188595">
              <a:buFont typeface="Arial" panose="020B0604020202020204" pitchFamily="34" charset="0"/>
              <a:buChar char="•"/>
            </a:pPr>
            <a:r>
              <a:rPr lang="es-MX" sz="1200" dirty="0" smtClean="0">
                <a:latin typeface="+mj-lt"/>
              </a:rPr>
              <a:t>bodegas</a:t>
            </a:r>
          </a:p>
          <a:p>
            <a:pPr marL="188595" indent="-188595">
              <a:buFont typeface="Arial" panose="020B0604020202020204" pitchFamily="34" charset="0"/>
              <a:buChar char="•"/>
            </a:pPr>
            <a:r>
              <a:rPr lang="es-MX" sz="1200" dirty="0" smtClean="0">
                <a:latin typeface="+mj-lt"/>
              </a:rPr>
              <a:t>muelles</a:t>
            </a:r>
          </a:p>
          <a:p>
            <a:pPr marL="188595" indent="-188595">
              <a:buFont typeface="Arial" panose="020B0604020202020204" pitchFamily="34" charset="0"/>
              <a:buChar char="•"/>
            </a:pPr>
            <a:r>
              <a:rPr lang="es-MX" sz="1200" dirty="0" smtClean="0">
                <a:latin typeface="+mj-lt"/>
              </a:rPr>
              <a:t>embarques</a:t>
            </a:r>
          </a:p>
          <a:p>
            <a:r>
              <a:rPr lang="es-MX" sz="1200" dirty="0" smtClean="0">
                <a:latin typeface="+mj-lt"/>
              </a:rPr>
              <a:t>(Señale que en las zonas industriales es donde los productos son fabricados y enviados; las oficinas de correos, ... algunos pueden estar en varias zonas.)</a:t>
            </a:r>
          </a:p>
          <a:p>
            <a:endParaRPr lang="es-MX" sz="1200" b="1" dirty="0" smtClean="0">
              <a:latin typeface="+mj-lt"/>
            </a:endParaRPr>
          </a:p>
          <a:p>
            <a:r>
              <a:rPr lang="es-MX" sz="1200" b="1" dirty="0" smtClean="0">
                <a:solidFill>
                  <a:srgbClr val="000000"/>
                </a:solidFill>
                <a:latin typeface="+mj-lt"/>
                <a:ea typeface="Calibri"/>
                <a:cs typeface="Calibri"/>
                <a:sym typeface="Calibri"/>
              </a:rPr>
              <a:t>Posibles respuestas de los  estudiantes para la palabra </a:t>
            </a:r>
            <a:r>
              <a:rPr lang="es-MX" sz="1200" b="1" dirty="0" smtClean="0">
                <a:latin typeface="+mj-lt"/>
              </a:rPr>
              <a:t>“</a:t>
            </a:r>
            <a:r>
              <a:rPr lang="es-MX" sz="1200" b="1" dirty="0">
                <a:latin typeface="+mj-lt"/>
              </a:rPr>
              <a:t>m</a:t>
            </a:r>
            <a:r>
              <a:rPr lang="es-MX" sz="1200" b="1" dirty="0" smtClean="0">
                <a:latin typeface="+mj-lt"/>
              </a:rPr>
              <a:t>unicipal”:</a:t>
            </a:r>
          </a:p>
          <a:p>
            <a:pPr marL="188595" indent="-188595">
              <a:buFont typeface="Arial" panose="020B0604020202020204" pitchFamily="34" charset="0"/>
              <a:buChar char="•"/>
            </a:pPr>
            <a:r>
              <a:rPr lang="es-MX" sz="1200" dirty="0" smtClean="0">
                <a:latin typeface="+mj-lt"/>
              </a:rPr>
              <a:t>el tribunal o corte de justicia</a:t>
            </a:r>
          </a:p>
          <a:p>
            <a:pPr marL="188595" indent="-188595">
              <a:buFont typeface="Arial" panose="020B0604020202020204" pitchFamily="34" charset="0"/>
              <a:buChar char="•"/>
            </a:pPr>
            <a:r>
              <a:rPr lang="es-MX" sz="1200" dirty="0">
                <a:latin typeface="+mj-lt"/>
              </a:rPr>
              <a:t>c</a:t>
            </a:r>
            <a:r>
              <a:rPr lang="es-MX" sz="1200" dirty="0" smtClean="0">
                <a:latin typeface="+mj-lt"/>
              </a:rPr>
              <a:t>entro </a:t>
            </a:r>
            <a:r>
              <a:rPr lang="es-MX" sz="1200" dirty="0">
                <a:latin typeface="+mj-lt"/>
              </a:rPr>
              <a:t>c</a:t>
            </a:r>
            <a:r>
              <a:rPr lang="es-MX" sz="1200" dirty="0" smtClean="0">
                <a:latin typeface="+mj-lt"/>
              </a:rPr>
              <a:t>omunitario</a:t>
            </a:r>
          </a:p>
          <a:p>
            <a:pPr marL="188595" indent="-188595">
              <a:buFont typeface="Arial" panose="020B0604020202020204" pitchFamily="34" charset="0"/>
              <a:buChar char="•"/>
            </a:pPr>
            <a:r>
              <a:rPr lang="es-MX" sz="1200" dirty="0">
                <a:latin typeface="+mj-lt"/>
              </a:rPr>
              <a:t>d</a:t>
            </a:r>
            <a:r>
              <a:rPr lang="es-MX" sz="1200" dirty="0" smtClean="0">
                <a:latin typeface="+mj-lt"/>
              </a:rPr>
              <a:t>elegación  o estación de policía</a:t>
            </a:r>
          </a:p>
          <a:p>
            <a:pPr marL="188595" indent="-188595">
              <a:buFont typeface="Arial" panose="020B0604020202020204" pitchFamily="34" charset="0"/>
              <a:buChar char="•"/>
            </a:pPr>
            <a:r>
              <a:rPr lang="es-MX" sz="1200" dirty="0">
                <a:latin typeface="+mj-lt"/>
              </a:rPr>
              <a:t>e</a:t>
            </a:r>
            <a:r>
              <a:rPr lang="es-MX" sz="1200" dirty="0" smtClean="0">
                <a:latin typeface="+mj-lt"/>
              </a:rPr>
              <a:t>stación de bomberos</a:t>
            </a:r>
          </a:p>
          <a:p>
            <a:r>
              <a:rPr lang="es-MX" sz="1200" dirty="0" smtClean="0">
                <a:latin typeface="+mj-lt"/>
              </a:rPr>
              <a:t>(Señale que en la zona municipal es donde opera el gobierno en una ciudad; los servicios público </a:t>
            </a:r>
            <a:r>
              <a:rPr lang="es-MX" sz="1200" dirty="0">
                <a:latin typeface="+mj-lt"/>
              </a:rPr>
              <a:t> </a:t>
            </a:r>
            <a:r>
              <a:rPr lang="es-MX" sz="1200" dirty="0" smtClean="0">
                <a:latin typeface="+mj-lt"/>
              </a:rPr>
              <a:t>(agua y electricidad), control de animales, palacio municipal... algunos pueden estar en varias zonas.)</a:t>
            </a:r>
          </a:p>
          <a:p>
            <a:endParaRPr lang="es-MX" sz="1200" b="1" dirty="0" smtClean="0">
              <a:latin typeface="+mj-lt"/>
            </a:endParaRPr>
          </a:p>
          <a:p>
            <a:r>
              <a:rPr lang="es-MX" sz="1200" b="1" dirty="0" smtClean="0">
                <a:latin typeface="+mj-lt"/>
              </a:rPr>
              <a:t>El facilitador dice: </a:t>
            </a:r>
            <a:r>
              <a:rPr lang="es-MX" sz="1200" b="1" i="1" dirty="0" smtClean="0">
                <a:latin typeface="+mj-lt"/>
              </a:rPr>
              <a:t> </a:t>
            </a:r>
            <a:r>
              <a:rPr lang="es-MX" sz="1200" i="1" dirty="0" smtClean="0">
                <a:latin typeface="+mj-lt"/>
              </a:rPr>
              <a:t>¿Piensan que cada tipo de zona debería tener la misma cantidad de espacio? ¿Cómo decidirían esto?</a:t>
            </a:r>
          </a:p>
          <a:p>
            <a:r>
              <a:rPr lang="es-MX" sz="1200" b="1" dirty="0" smtClean="0">
                <a:latin typeface="+mj-lt"/>
              </a:rPr>
              <a:t>Pregunta de discusión</a:t>
            </a:r>
            <a:r>
              <a:rPr lang="es-MX" sz="1200" dirty="0">
                <a:latin typeface="+mj-lt"/>
              </a:rPr>
              <a:t>: ¿Piensan que cada tipo de zona debería tener la misma cantidad de espacio? ¿Cómo decidirían esto?</a:t>
            </a:r>
          </a:p>
          <a:p>
            <a:r>
              <a:rPr lang="es-MX" sz="1200" dirty="0" smtClean="0">
                <a:latin typeface="+mj-lt"/>
              </a:rPr>
              <a:t>[2 minutos para discutir; compartir en voz alta]</a:t>
            </a:r>
          </a:p>
          <a:p>
            <a:r>
              <a:rPr lang="es-MX" sz="1200" b="1" dirty="0">
                <a:solidFill>
                  <a:srgbClr val="000000"/>
                </a:solidFill>
                <a:latin typeface="+mj-lt"/>
                <a:ea typeface="Calibri"/>
                <a:cs typeface="Calibri"/>
                <a:sym typeface="Calibri"/>
              </a:rPr>
              <a:t>Posibles respuestas de los  estudiantes </a:t>
            </a:r>
            <a:r>
              <a:rPr lang="es-MX" sz="1200" b="1" dirty="0" smtClean="0">
                <a:solidFill>
                  <a:srgbClr val="000000"/>
                </a:solidFill>
                <a:latin typeface="+mj-lt"/>
                <a:ea typeface="Calibri"/>
                <a:cs typeface="Calibri"/>
                <a:sym typeface="Calibri"/>
              </a:rPr>
              <a:t>:</a:t>
            </a:r>
          </a:p>
          <a:p>
            <a:pPr marL="188595" indent="-188595">
              <a:buFont typeface="Arial" panose="020B0604020202020204" pitchFamily="34" charset="0"/>
              <a:buChar char="•"/>
            </a:pPr>
            <a:r>
              <a:rPr lang="es-MX" sz="1200" dirty="0" smtClean="0">
                <a:latin typeface="+mj-lt"/>
              </a:rPr>
              <a:t>Debería </a:t>
            </a:r>
            <a:r>
              <a:rPr lang="es-MX" sz="1200" dirty="0">
                <a:latin typeface="+mj-lt"/>
              </a:rPr>
              <a:t>haber más espacio para uso </a:t>
            </a:r>
            <a:r>
              <a:rPr lang="es-MX" sz="1200" dirty="0" smtClean="0">
                <a:latin typeface="+mj-lt"/>
              </a:rPr>
              <a:t>residencial porque </a:t>
            </a:r>
            <a:r>
              <a:rPr lang="es-MX" sz="1200" dirty="0">
                <a:latin typeface="+mj-lt"/>
              </a:rPr>
              <a:t>necesitaremos más hogares que </a:t>
            </a:r>
            <a:r>
              <a:rPr lang="es-MX" sz="1200" dirty="0" smtClean="0">
                <a:latin typeface="+mj-lt"/>
              </a:rPr>
              <a:t>tiendas.</a:t>
            </a:r>
            <a:endParaRPr lang="es-MX" sz="1200" dirty="0">
              <a:latin typeface="+mj-lt"/>
            </a:endParaRPr>
          </a:p>
          <a:p>
            <a:pPr marL="188595" indent="-188595">
              <a:buFont typeface="Arial" panose="020B0604020202020204" pitchFamily="34" charset="0"/>
              <a:buChar char="•"/>
            </a:pPr>
            <a:r>
              <a:rPr lang="es-MX" sz="1200" dirty="0" smtClean="0">
                <a:latin typeface="+mj-lt"/>
              </a:rPr>
              <a:t>Debería haber más espacio para la parte comercial porque los edificios / tiendas ocupan mucho espacio.</a:t>
            </a:r>
          </a:p>
          <a:p>
            <a:endParaRPr lang="es-MX" sz="1320" dirty="0" smtClean="0">
              <a:latin typeface="+mj-lt"/>
            </a:endParaRPr>
          </a:p>
          <a:p>
            <a:r>
              <a:rPr lang="es-MX" sz="1200" b="1" dirty="0" smtClean="0">
                <a:latin typeface="+mj-lt"/>
              </a:rPr>
              <a:t>El facilitador dice:  </a:t>
            </a:r>
            <a:r>
              <a:rPr lang="es-MX" sz="1200" i="1" dirty="0" smtClean="0">
                <a:latin typeface="+mj-lt"/>
              </a:rPr>
              <a:t>Al poner estas diferentes zonas juntas, ¿hay algo que necesitas  tener en mente a la hora de tomar decisiones acerca de dónde colocar todos los edificios y las viviendas?</a:t>
            </a:r>
          </a:p>
          <a:p>
            <a:r>
              <a:rPr lang="es-MX" sz="1200" b="1" dirty="0" smtClean="0">
                <a:latin typeface="+mj-lt"/>
              </a:rPr>
              <a:t>Pregunta de discusión: </a:t>
            </a:r>
            <a:r>
              <a:rPr lang="es-MX" sz="1200" dirty="0">
                <a:latin typeface="+mj-lt"/>
              </a:rPr>
              <a:t>Al poner estas diferentes zonas juntas, ¿hay algo que </a:t>
            </a:r>
            <a:r>
              <a:rPr lang="es-MX" sz="1200" dirty="0" smtClean="0">
                <a:latin typeface="+mj-lt"/>
              </a:rPr>
              <a:t>necesitas </a:t>
            </a:r>
            <a:r>
              <a:rPr lang="es-MX" sz="1200" dirty="0">
                <a:latin typeface="+mj-lt"/>
              </a:rPr>
              <a:t>tener en mente a la hora de tomar decisiones acerca de dónde colocar todos los edificios y las viviendas?</a:t>
            </a:r>
          </a:p>
          <a:p>
            <a:r>
              <a:rPr lang="es-MX" sz="1320" dirty="0" smtClean="0">
                <a:latin typeface="+mj-lt"/>
              </a:rPr>
              <a:t>(</a:t>
            </a:r>
            <a:r>
              <a:rPr lang="es-MX" sz="1200" dirty="0" smtClean="0">
                <a:latin typeface="+mj-lt"/>
              </a:rPr>
              <a:t>2 minutos para discutir; compartir en voz alta)</a:t>
            </a:r>
            <a:r>
              <a:rPr lang="es-MX" sz="1200" dirty="0" smtClean="0">
                <a:solidFill>
                  <a:srgbClr val="FF0000"/>
                </a:solidFill>
                <a:latin typeface="+mj-lt"/>
              </a:rPr>
              <a:t> </a:t>
            </a:r>
          </a:p>
          <a:p>
            <a:r>
              <a:rPr lang="es-MX" sz="1200" b="1" dirty="0" smtClean="0">
                <a:solidFill>
                  <a:srgbClr val="000000"/>
                </a:solidFill>
                <a:latin typeface="+mj-lt"/>
                <a:ea typeface="Calibri"/>
                <a:cs typeface="Calibri"/>
                <a:sym typeface="Calibri"/>
              </a:rPr>
              <a:t>Posibles respuestas de los  estudiantes</a:t>
            </a:r>
            <a:r>
              <a:rPr lang="es-MX" sz="1200" b="1" dirty="0" smtClean="0">
                <a:latin typeface="+mj-lt"/>
              </a:rPr>
              <a:t>:</a:t>
            </a:r>
          </a:p>
          <a:p>
            <a:pPr marL="188595" indent="-188595">
              <a:buFont typeface="Arial" panose="020B0604020202020204" pitchFamily="34" charset="0"/>
              <a:buChar char="•"/>
            </a:pPr>
            <a:r>
              <a:rPr lang="es-MX" sz="1200" dirty="0" smtClean="0">
                <a:latin typeface="+mj-lt"/>
              </a:rPr>
              <a:t>Es necesario que haya una escuela cerca de mi casa.</a:t>
            </a:r>
          </a:p>
          <a:p>
            <a:pPr marL="188595" indent="-188595">
              <a:buFont typeface="Arial" panose="020B0604020202020204" pitchFamily="34" charset="0"/>
              <a:buChar char="•"/>
            </a:pPr>
            <a:r>
              <a:rPr lang="es-MX" sz="1200" dirty="0" smtClean="0">
                <a:latin typeface="+mj-lt"/>
              </a:rPr>
              <a:t>Poner las casas en la zona donde hay la mejor tierra. </a:t>
            </a:r>
          </a:p>
          <a:p>
            <a:r>
              <a:rPr lang="es-MX" sz="1200" dirty="0" smtClean="0">
                <a:latin typeface="+mj-lt"/>
              </a:rPr>
              <a:t>(Señale que poner una escuela al lado de una cárcel no sería una opción ideal; los supermercados y las escuelas deben estar cerca de las casas ...)</a:t>
            </a:r>
          </a:p>
          <a:p>
            <a:endParaRPr lang="es-MX" sz="1200" b="1" dirty="0" smtClean="0">
              <a:latin typeface="+mj-lt"/>
            </a:endParaRPr>
          </a:p>
          <a:p>
            <a:r>
              <a:rPr lang="es-MX" sz="1200" b="1" dirty="0" smtClean="0">
                <a:latin typeface="+mj-lt"/>
              </a:rPr>
              <a:t>El facilitador dice:</a:t>
            </a:r>
            <a:r>
              <a:rPr lang="es-MX" sz="1200" dirty="0">
                <a:latin typeface="+mj-lt"/>
              </a:rPr>
              <a:t> </a:t>
            </a:r>
            <a:r>
              <a:rPr lang="es-MX" sz="1200" i="1" dirty="0" smtClean="0">
                <a:latin typeface="+mj-lt"/>
              </a:rPr>
              <a:t>Ahora, utilizando lo que sabes acerca de la planificación de la ciudad, tú y tu grupo  diseñarán su propia ciudad. Con tu papel y lápices de colores, crea un mapa de la ciudad, como si se estuvieras mirando desde arriba. Esto no tiene que ser perfecto ... sólo traza tu idea. Identifica con nombres todas las partes. Asegúrate de seguir estas pautas:</a:t>
            </a:r>
          </a:p>
          <a:p>
            <a:pPr marL="188595" indent="-188595">
              <a:buFont typeface="Arial" panose="020B0604020202020204" pitchFamily="34" charset="0"/>
              <a:buChar char="•"/>
            </a:pPr>
            <a:r>
              <a:rPr lang="es-MX" sz="1200" i="1" dirty="0" smtClean="0">
                <a:latin typeface="+mj-lt"/>
              </a:rPr>
              <a:t>Usa un código de colores para los diferentes espacios (comercial, residencial, industrial, municipal).</a:t>
            </a:r>
          </a:p>
          <a:p>
            <a:pPr marL="188595" indent="-188595">
              <a:buFont typeface="Arial" panose="020B0604020202020204" pitchFamily="34" charset="0"/>
              <a:buChar char="•"/>
            </a:pPr>
            <a:r>
              <a:rPr lang="es-MX" sz="1200" i="1" dirty="0" smtClean="0">
                <a:latin typeface="+mj-lt"/>
              </a:rPr>
              <a:t>Identifica con su nombre todas las estructuras y zonas importantes.</a:t>
            </a:r>
            <a:r>
              <a:rPr lang="es-MX" sz="1200" dirty="0" smtClean="0">
                <a:latin typeface="+mj-lt"/>
              </a:rPr>
              <a:t> [Adviértales que no escriban el nombre en CADA estructura, solamente las generales, por ejemplo: no identificar cada casa o negocio en específico, pero sí cada estructura única como la biblioteca, el hospital ...]</a:t>
            </a:r>
          </a:p>
          <a:p>
            <a:pPr marL="188595" indent="-188595">
              <a:buFont typeface="Arial" panose="020B0604020202020204" pitchFamily="34" charset="0"/>
              <a:buChar char="•"/>
            </a:pPr>
            <a:r>
              <a:rPr lang="es-MX" sz="1200" i="1" dirty="0" smtClean="0">
                <a:latin typeface="+mj-lt"/>
              </a:rPr>
              <a:t>No olvides de planificar cómo la gente se transportará  en tu ciudad.</a:t>
            </a:r>
          </a:p>
          <a:p>
            <a:pPr marL="188595" indent="-188595">
              <a:buFont typeface="Arial" panose="020B0604020202020204" pitchFamily="34" charset="0"/>
              <a:buChar char="•"/>
            </a:pPr>
            <a:endParaRPr lang="es-MX" sz="1200" dirty="0" smtClean="0">
              <a:latin typeface="+mj-lt"/>
            </a:endParaRPr>
          </a:p>
          <a:p>
            <a:endParaRPr lang="en-US" sz="1320" b="1" dirty="0">
              <a:latin typeface="+mj-lt"/>
            </a:endParaRPr>
          </a:p>
          <a:p>
            <a:endParaRPr lang="en-US" sz="1320" dirty="0">
              <a:latin typeface="+mj-lt"/>
            </a:endParaRPr>
          </a:p>
        </p:txBody>
      </p:sp>
      <p:sp>
        <p:nvSpPr>
          <p:cNvPr id="5" name="Slide Number Placeholder 2"/>
          <p:cNvSpPr>
            <a:spLocks noGrp="1"/>
          </p:cNvSpPr>
          <p:nvPr>
            <p:ph type="sldNum" sz="quarter" idx="12"/>
          </p:nvPr>
        </p:nvSpPr>
        <p:spPr>
          <a:xfrm>
            <a:off x="7321601" y="9248140"/>
            <a:ext cx="388620" cy="698500"/>
          </a:xfrm>
        </p:spPr>
        <p:txBody>
          <a:bodyPr/>
          <a:lstStyle/>
          <a:p>
            <a:r>
              <a:rPr lang="en-US" dirty="0" smtClean="0">
                <a:solidFill>
                  <a:prstClr val="black">
                    <a:tint val="75000"/>
                  </a:prstClr>
                </a:solidFill>
              </a:rPr>
              <a:t>6</a:t>
            </a:r>
            <a:endParaRPr lang="en-US" dirty="0">
              <a:solidFill>
                <a:prstClr val="black">
                  <a:tint val="75000"/>
                </a:prstClr>
              </a:solidFill>
            </a:endParaRPr>
          </a:p>
        </p:txBody>
      </p:sp>
    </p:spTree>
    <p:extLst>
      <p:ext uri="{BB962C8B-B14F-4D97-AF65-F5344CB8AC3E}">
        <p14:creationId xmlns:p14="http://schemas.microsoft.com/office/powerpoint/2010/main" val="405697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1"/>
            <a:ext cx="6873240" cy="2803844"/>
          </a:xfrm>
          <a:prstGeom prst="rect">
            <a:avLst/>
          </a:prstGeom>
          <a:noFill/>
        </p:spPr>
        <p:txBody>
          <a:bodyPr wrap="square" rtlCol="0">
            <a:spAutoFit/>
          </a:bodyPr>
          <a:lstStyle/>
          <a:p>
            <a:r>
              <a:rPr lang="es-MX" sz="1540" b="1" dirty="0" smtClean="0">
                <a:latin typeface="+mj-lt"/>
              </a:rPr>
              <a:t>Actividad: Planificar una ciudad </a:t>
            </a:r>
            <a:r>
              <a:rPr lang="es-MX" sz="1320" i="1" dirty="0" smtClean="0">
                <a:latin typeface="+mj-lt"/>
              </a:rPr>
              <a:t>continuación…</a:t>
            </a:r>
          </a:p>
          <a:p>
            <a:endParaRPr lang="es-MX" sz="1320" i="1" dirty="0" smtClean="0">
              <a:latin typeface="+mj-lt"/>
            </a:endParaRPr>
          </a:p>
          <a:p>
            <a:r>
              <a:rPr lang="es-MX" sz="1320" dirty="0" smtClean="0">
                <a:latin typeface="+mj-lt"/>
              </a:rPr>
              <a:t>(Trabajen/Planifiquen por 10 minutos; compartan haciendo una "excursión" por el salón de clase, y haga que cada grupo explique por qué colocaron las cosas en dónde las pusieron y que respondan a las preguntas del resto de los estudiantes.)</a:t>
            </a:r>
            <a:endParaRPr lang="es-MX" sz="1320" i="1" dirty="0" smtClean="0">
              <a:latin typeface="+mj-lt"/>
            </a:endParaRPr>
          </a:p>
          <a:p>
            <a:endParaRPr lang="es-MX" sz="1320" i="1" dirty="0" smtClean="0">
              <a:latin typeface="+mj-lt"/>
            </a:endParaRPr>
          </a:p>
          <a:p>
            <a:r>
              <a:rPr lang="es-MX" sz="1400" b="1" dirty="0" smtClean="0">
                <a:latin typeface="+mj-lt"/>
              </a:rPr>
              <a:t>El facilitador dice</a:t>
            </a:r>
            <a:r>
              <a:rPr lang="es-MX" sz="1320" b="1" dirty="0" smtClean="0">
                <a:latin typeface="+mj-lt"/>
              </a:rPr>
              <a:t>: </a:t>
            </a:r>
            <a:r>
              <a:rPr lang="es-MX" sz="1320" i="1" dirty="0" smtClean="0">
                <a:latin typeface="+mj-lt"/>
              </a:rPr>
              <a:t>En su  tarea de rendimiento, aprenderán más acerca de cómo una famosa ciudad fue planificada hace mucho tiempo. </a:t>
            </a:r>
            <a:r>
              <a:rPr lang="es-ES" sz="1320" i="1" dirty="0">
                <a:latin typeface="+mj-lt"/>
              </a:rPr>
              <a:t>El trabajo en grupo que hicieron hoy debe ayudarles a prepararse para la investigación y el escrito que van a hacer en la Tarea de rendimiento.   </a:t>
            </a:r>
          </a:p>
          <a:p>
            <a:endParaRPr lang="es-MX" sz="1320" i="1" dirty="0">
              <a:latin typeface="+mj-lt"/>
            </a:endParaRPr>
          </a:p>
          <a:p>
            <a:r>
              <a:rPr lang="es-MX" sz="1320" dirty="0" smtClean="0">
                <a:latin typeface="+mj-lt"/>
              </a:rPr>
              <a:t>Nota: El facilitador debe recoger las notas de los estudiantes de esta actividad.</a:t>
            </a:r>
          </a:p>
          <a:p>
            <a:endParaRPr lang="en-US" sz="1320" b="1" dirty="0"/>
          </a:p>
          <a:p>
            <a:endParaRPr lang="en-US" sz="1320" dirty="0"/>
          </a:p>
        </p:txBody>
      </p:sp>
      <p:sp>
        <p:nvSpPr>
          <p:cNvPr id="5" name="Slide Number Placeholder 2"/>
          <p:cNvSpPr>
            <a:spLocks noGrp="1"/>
          </p:cNvSpPr>
          <p:nvPr>
            <p:ph type="sldNum" sz="quarter" idx="12"/>
          </p:nvPr>
        </p:nvSpPr>
        <p:spPr>
          <a:xfrm>
            <a:off x="7321601" y="9248140"/>
            <a:ext cx="388620" cy="698500"/>
          </a:xfrm>
        </p:spPr>
        <p:txBody>
          <a:bodyPr/>
          <a:lstStyle/>
          <a:p>
            <a:r>
              <a:rPr lang="en-US" dirty="0" smtClean="0">
                <a:solidFill>
                  <a:prstClr val="black">
                    <a:tint val="75000"/>
                  </a:prstClr>
                </a:solidFill>
              </a:rPr>
              <a:t>7</a:t>
            </a:r>
            <a:endParaRPr lang="en-US" dirty="0">
              <a:solidFill>
                <a:prstClr val="black">
                  <a:tint val="75000"/>
                </a:prstClr>
              </a:solidFill>
            </a:endParaRPr>
          </a:p>
        </p:txBody>
      </p:sp>
    </p:spTree>
    <p:extLst>
      <p:ext uri="{BB962C8B-B14F-4D97-AF65-F5344CB8AC3E}">
        <p14:creationId xmlns:p14="http://schemas.microsoft.com/office/powerpoint/2010/main" val="3064796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64295"/>
            <a:ext cx="6789420" cy="769441"/>
          </a:xfrm>
          <a:prstGeom prst="rect">
            <a:avLst/>
          </a:prstGeom>
        </p:spPr>
        <p:txBody>
          <a:bodyPr wrap="square">
            <a:spAutoFit/>
          </a:bodyPr>
          <a:lstStyle/>
          <a:p>
            <a:pPr algn="ctr"/>
            <a:r>
              <a:rPr lang="es-MX" sz="2200" dirty="0" smtClean="0"/>
              <a:t>Material complementario</a:t>
            </a:r>
          </a:p>
          <a:p>
            <a:endParaRPr lang="en-US" sz="2200" dirty="0"/>
          </a:p>
        </p:txBody>
      </p:sp>
      <p:graphicFrame>
        <p:nvGraphicFramePr>
          <p:cNvPr id="2" name="Table 1"/>
          <p:cNvGraphicFramePr>
            <a:graphicFrameLocks noGrp="1"/>
          </p:cNvGraphicFramePr>
          <p:nvPr>
            <p:extLst>
              <p:ext uri="{D42A27DB-BD31-4B8C-83A1-F6EECF244321}">
                <p14:modId xmlns:p14="http://schemas.microsoft.com/office/powerpoint/2010/main" val="1107985443"/>
              </p:ext>
            </p:extLst>
          </p:nvPr>
        </p:nvGraphicFramePr>
        <p:xfrm>
          <a:off x="533400" y="1195972"/>
          <a:ext cx="6688838" cy="4004691"/>
        </p:xfrm>
        <a:graphic>
          <a:graphicData uri="http://schemas.openxmlformats.org/drawingml/2006/table">
            <a:tbl>
              <a:tblPr firstRow="1" firstCol="1" bandRow="1">
                <a:tableStyleId>{5940675A-B579-460E-94D1-54222C63F5DA}</a:tableStyleId>
              </a:tblPr>
              <a:tblGrid>
                <a:gridCol w="1337628"/>
                <a:gridCol w="1337628"/>
                <a:gridCol w="1337628"/>
                <a:gridCol w="1337628"/>
                <a:gridCol w="1338326"/>
              </a:tblGrid>
              <a:tr h="212065">
                <a:tc>
                  <a:txBody>
                    <a:bodyPr/>
                    <a:lstStyle/>
                    <a:p>
                      <a:pPr marL="0" marR="0">
                        <a:lnSpc>
                          <a:spcPct val="115000"/>
                        </a:lnSpc>
                        <a:spcBef>
                          <a:spcPts val="0"/>
                        </a:spcBef>
                        <a:spcAft>
                          <a:spcPts val="0"/>
                        </a:spcAft>
                      </a:pPr>
                      <a:r>
                        <a:rPr lang="es-MX" sz="1200" noProof="0" dirty="0" smtClean="0">
                          <a:effectLst/>
                        </a:rPr>
                        <a:t> </a:t>
                      </a:r>
                      <a:endParaRPr lang="es-MX" sz="1200" noProof="0" dirty="0">
                        <a:effectLst/>
                        <a:latin typeface="Calibri"/>
                        <a:ea typeface="Calibri"/>
                        <a:cs typeface="Times New Roman"/>
                      </a:endParaRPr>
                    </a:p>
                  </a:txBody>
                  <a:tcPr marL="75438" marR="75438" marT="0" marB="0"/>
                </a:tc>
                <a:tc>
                  <a:txBody>
                    <a:bodyPr/>
                    <a:lstStyle/>
                    <a:p>
                      <a:pPr marL="0" marR="0" algn="ctr">
                        <a:lnSpc>
                          <a:spcPct val="115000"/>
                        </a:lnSpc>
                        <a:spcBef>
                          <a:spcPts val="0"/>
                        </a:spcBef>
                        <a:spcAft>
                          <a:spcPts val="0"/>
                        </a:spcAft>
                      </a:pPr>
                      <a:r>
                        <a:rPr lang="es-MX" sz="1200" noProof="0" dirty="0" smtClean="0">
                          <a:effectLst/>
                        </a:rPr>
                        <a:t>Residencial</a:t>
                      </a:r>
                      <a:endParaRPr lang="es-MX" sz="1200" noProof="0" dirty="0">
                        <a:effectLst/>
                        <a:latin typeface="Calibri"/>
                        <a:ea typeface="Calibri"/>
                        <a:cs typeface="Times New Roman"/>
                      </a:endParaRPr>
                    </a:p>
                  </a:txBody>
                  <a:tcPr marL="75438" marR="75438" marT="0" marB="0"/>
                </a:tc>
                <a:tc>
                  <a:txBody>
                    <a:bodyPr/>
                    <a:lstStyle/>
                    <a:p>
                      <a:pPr marL="0" marR="0" algn="ctr">
                        <a:lnSpc>
                          <a:spcPct val="115000"/>
                        </a:lnSpc>
                        <a:spcBef>
                          <a:spcPts val="0"/>
                        </a:spcBef>
                        <a:spcAft>
                          <a:spcPts val="0"/>
                        </a:spcAft>
                      </a:pPr>
                      <a:r>
                        <a:rPr lang="es-MX" sz="1200" noProof="0" dirty="0" smtClean="0">
                          <a:effectLst/>
                        </a:rPr>
                        <a:t>Comercial</a:t>
                      </a:r>
                      <a:endParaRPr lang="es-MX" sz="1200" noProof="0" dirty="0">
                        <a:effectLst/>
                        <a:latin typeface="Calibri"/>
                        <a:ea typeface="Calibri"/>
                        <a:cs typeface="Times New Roman"/>
                      </a:endParaRPr>
                    </a:p>
                  </a:txBody>
                  <a:tcPr marL="75438" marR="75438" marT="0" marB="0"/>
                </a:tc>
                <a:tc>
                  <a:txBody>
                    <a:bodyPr/>
                    <a:lstStyle/>
                    <a:p>
                      <a:pPr marL="0" marR="0" algn="ctr">
                        <a:lnSpc>
                          <a:spcPct val="115000"/>
                        </a:lnSpc>
                        <a:spcBef>
                          <a:spcPts val="0"/>
                        </a:spcBef>
                        <a:spcAft>
                          <a:spcPts val="0"/>
                        </a:spcAft>
                      </a:pPr>
                      <a:r>
                        <a:rPr lang="es-MX" sz="1200" noProof="0" dirty="0" smtClean="0">
                          <a:effectLst/>
                        </a:rPr>
                        <a:t>Industrial</a:t>
                      </a:r>
                      <a:endParaRPr lang="es-MX" sz="1200" noProof="0" dirty="0">
                        <a:effectLst/>
                        <a:latin typeface="Calibri"/>
                        <a:ea typeface="Calibri"/>
                        <a:cs typeface="Times New Roman"/>
                      </a:endParaRPr>
                    </a:p>
                  </a:txBody>
                  <a:tcPr marL="75438" marR="75438" marT="0" marB="0"/>
                </a:tc>
                <a:tc>
                  <a:txBody>
                    <a:bodyPr/>
                    <a:lstStyle/>
                    <a:p>
                      <a:pPr marL="0" marR="0" algn="ctr">
                        <a:lnSpc>
                          <a:spcPct val="115000"/>
                        </a:lnSpc>
                        <a:spcBef>
                          <a:spcPts val="0"/>
                        </a:spcBef>
                        <a:spcAft>
                          <a:spcPts val="0"/>
                        </a:spcAft>
                      </a:pPr>
                      <a:r>
                        <a:rPr lang="es-MX" sz="1200" noProof="0" dirty="0" smtClean="0">
                          <a:effectLst/>
                        </a:rPr>
                        <a:t>Municipal</a:t>
                      </a:r>
                      <a:endParaRPr lang="es-MX" sz="1200" noProof="0" dirty="0">
                        <a:effectLst/>
                        <a:latin typeface="Calibri"/>
                        <a:ea typeface="Calibri"/>
                        <a:cs typeface="Times New Roman"/>
                      </a:endParaRPr>
                    </a:p>
                  </a:txBody>
                  <a:tcPr marL="75438" marR="75438" marT="0" marB="0"/>
                </a:tc>
              </a:tr>
              <a:tr h="848258">
                <a:tc>
                  <a:txBody>
                    <a:bodyPr/>
                    <a:lstStyle/>
                    <a:p>
                      <a:pPr marL="0" marR="0" algn="r">
                        <a:lnSpc>
                          <a:spcPct val="115000"/>
                        </a:lnSpc>
                        <a:spcBef>
                          <a:spcPts val="0"/>
                        </a:spcBef>
                        <a:spcAft>
                          <a:spcPts val="0"/>
                        </a:spcAft>
                      </a:pPr>
                      <a:r>
                        <a:rPr lang="es-MX" sz="1200" noProof="0" dirty="0" smtClean="0">
                          <a:effectLst/>
                        </a:rPr>
                        <a:t>Predicción:</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 </a:t>
                      </a:r>
                    </a:p>
                    <a:p>
                      <a:pPr marL="0" marR="0">
                        <a:lnSpc>
                          <a:spcPct val="115000"/>
                        </a:lnSpc>
                        <a:spcBef>
                          <a:spcPts val="0"/>
                        </a:spcBef>
                        <a:spcAft>
                          <a:spcPts val="0"/>
                        </a:spcAft>
                      </a:pPr>
                      <a:r>
                        <a:rPr lang="es-MX" sz="1200" noProof="0" dirty="0" smtClean="0">
                          <a:effectLst/>
                        </a:rPr>
                        <a:t> </a:t>
                      </a:r>
                    </a:p>
                    <a:p>
                      <a:pPr marL="0" marR="0">
                        <a:lnSpc>
                          <a:spcPct val="115000"/>
                        </a:lnSpc>
                        <a:spcBef>
                          <a:spcPts val="0"/>
                        </a:spcBef>
                        <a:spcAft>
                          <a:spcPts val="0"/>
                        </a:spcAft>
                      </a:pPr>
                      <a:r>
                        <a:rPr lang="es-MX" sz="1200" noProof="0" dirty="0" smtClean="0">
                          <a:effectLst/>
                        </a:rPr>
                        <a:t> </a:t>
                      </a:r>
                    </a:p>
                    <a:p>
                      <a:pPr marL="0" marR="0">
                        <a:lnSpc>
                          <a:spcPct val="115000"/>
                        </a:lnSpc>
                        <a:spcBef>
                          <a:spcPts val="0"/>
                        </a:spcBef>
                        <a:spcAft>
                          <a:spcPts val="0"/>
                        </a:spcAft>
                      </a:pPr>
                      <a:r>
                        <a:rPr lang="es-MX" sz="1200" noProof="0" dirty="0" smtClean="0">
                          <a:effectLst/>
                        </a:rPr>
                        <a:t> </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 </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 </a:t>
                      </a:r>
                      <a:endParaRPr lang="es-MX" sz="1200" noProof="0" dirty="0">
                        <a:effectLst/>
                        <a:latin typeface="Calibri"/>
                        <a:ea typeface="Calibri"/>
                        <a:cs typeface="Times New Roman"/>
                      </a:endParaRPr>
                    </a:p>
                  </a:txBody>
                  <a:tcPr marL="75438" marR="75438" marT="0" marB="0"/>
                </a:tc>
              </a:tr>
              <a:tr h="1060323">
                <a:tc>
                  <a:txBody>
                    <a:bodyPr/>
                    <a:lstStyle/>
                    <a:p>
                      <a:pPr marL="0" marR="0" algn="r">
                        <a:lnSpc>
                          <a:spcPct val="115000"/>
                        </a:lnSpc>
                        <a:spcBef>
                          <a:spcPts val="0"/>
                        </a:spcBef>
                        <a:spcAft>
                          <a:spcPts val="0"/>
                        </a:spcAft>
                      </a:pPr>
                      <a:r>
                        <a:rPr lang="es-MX" sz="1200" noProof="0" dirty="0" smtClean="0">
                          <a:effectLst/>
                        </a:rPr>
                        <a:t>Definición:</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t>Zona de la ciudad en donde vive la gente</a:t>
                      </a:r>
                      <a:r>
                        <a:rPr lang="es-MX" sz="1200" noProof="0" dirty="0" smtClean="0">
                          <a:effectLst/>
                        </a:rPr>
                        <a:t>.</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Zona de la ciudad en donde operan los negocios y las personas compran/obtienen servicios.</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Zona de la ciudad en donde los productos son fabricados y enviados.</a:t>
                      </a:r>
                      <a:endParaRPr lang="es-MX" sz="1200" noProof="0" dirty="0">
                        <a:effectLst/>
                        <a:latin typeface="+mn-lt"/>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Zona de la ciudad en la que opera el gobierno.</a:t>
                      </a:r>
                      <a:endParaRPr lang="es-MX" sz="1200" noProof="0" dirty="0">
                        <a:effectLst/>
                        <a:latin typeface="Calibri"/>
                        <a:ea typeface="Calibri"/>
                        <a:cs typeface="Times New Roman"/>
                      </a:endParaRPr>
                    </a:p>
                  </a:txBody>
                  <a:tcPr marL="75438" marR="75438" marT="0" marB="0"/>
                </a:tc>
              </a:tr>
              <a:tr h="1060323">
                <a:tc>
                  <a:txBody>
                    <a:bodyPr/>
                    <a:lstStyle/>
                    <a:p>
                      <a:pPr marL="0" marR="0" algn="r">
                        <a:lnSpc>
                          <a:spcPct val="115000"/>
                        </a:lnSpc>
                        <a:spcBef>
                          <a:spcPts val="0"/>
                        </a:spcBef>
                        <a:spcAft>
                          <a:spcPts val="0"/>
                        </a:spcAft>
                      </a:pPr>
                      <a:r>
                        <a:rPr lang="es-MX" sz="1200" noProof="0" dirty="0" smtClean="0">
                          <a:effectLst/>
                        </a:rPr>
                        <a:t>Ejemplos:</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casas, apartamentos, condominios, escuelas, parques</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tiendas, oficinas, hospitales, salones de belleza, escuelas, parques</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t>fábricas</a:t>
                      </a:r>
                      <a:r>
                        <a:rPr lang="es-MX" sz="1200" noProof="0" dirty="0" smtClean="0">
                          <a:effectLst/>
                        </a:rPr>
                        <a:t>, bodegas, muelles, zonas</a:t>
                      </a:r>
                      <a:r>
                        <a:rPr lang="es-MX" sz="1200" baseline="0" noProof="0" dirty="0" smtClean="0">
                          <a:effectLst/>
                        </a:rPr>
                        <a:t> de embarques</a:t>
                      </a:r>
                      <a:endParaRPr lang="es-MX" sz="1200" noProof="0" dirty="0">
                        <a:effectLst/>
                        <a:latin typeface="Calibri"/>
                        <a:ea typeface="Calibri"/>
                        <a:cs typeface="Times New Roman"/>
                      </a:endParaRPr>
                    </a:p>
                  </a:txBody>
                  <a:tcPr marL="75438" marR="75438" marT="0" marB="0"/>
                </a:tc>
                <a:tc>
                  <a:txBody>
                    <a:bodyPr/>
                    <a:lstStyle/>
                    <a:p>
                      <a:pPr marL="0" marR="0">
                        <a:lnSpc>
                          <a:spcPct val="115000"/>
                        </a:lnSpc>
                        <a:spcBef>
                          <a:spcPts val="0"/>
                        </a:spcBef>
                        <a:spcAft>
                          <a:spcPts val="0"/>
                        </a:spcAft>
                      </a:pPr>
                      <a:r>
                        <a:rPr lang="es-MX" sz="1200" noProof="0" dirty="0" smtClean="0">
                          <a:effectLst/>
                        </a:rPr>
                        <a:t>el</a:t>
                      </a:r>
                      <a:r>
                        <a:rPr lang="es-MX" sz="1200" baseline="0" noProof="0" dirty="0" smtClean="0">
                          <a:effectLst/>
                        </a:rPr>
                        <a:t> palacio municipal</a:t>
                      </a:r>
                      <a:r>
                        <a:rPr lang="es-MX" sz="1200" noProof="0" dirty="0" smtClean="0">
                          <a:effectLst/>
                        </a:rPr>
                        <a:t>, centro comunitario, estación de bomberos, delegación o estación de policía, el agua y la luz</a:t>
                      </a:r>
                      <a:endParaRPr lang="es-MX" sz="1200" noProof="0" dirty="0">
                        <a:effectLst/>
                        <a:latin typeface="Calibri"/>
                        <a:ea typeface="Calibri"/>
                        <a:cs typeface="Times New Roman"/>
                      </a:endParaRPr>
                    </a:p>
                  </a:txBody>
                  <a:tcPr marL="75438" marR="75438" marT="0" marB="0"/>
                </a:tc>
              </a:tr>
            </a:tbl>
          </a:graphicData>
        </a:graphic>
      </p:graphicFrame>
      <p:sp>
        <p:nvSpPr>
          <p:cNvPr id="3" name="Rectangle 1"/>
          <p:cNvSpPr>
            <a:spLocks noChangeArrowheads="1"/>
          </p:cNvSpPr>
          <p:nvPr/>
        </p:nvSpPr>
        <p:spPr bwMode="auto">
          <a:xfrm>
            <a:off x="542132" y="4124075"/>
            <a:ext cx="203197"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pPr defTabSz="1005840" fontAlgn="base">
              <a:spcBef>
                <a:spcPct val="0"/>
              </a:spcBef>
              <a:spcAft>
                <a:spcPct val="0"/>
              </a:spcAft>
            </a:pPr>
            <a:endParaRPr lang="en-US" altLang="en-US" sz="198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t>8</a:t>
            </a:fld>
            <a:endParaRPr lang="en-US" dirty="0"/>
          </a:p>
        </p:txBody>
      </p:sp>
    </p:spTree>
    <p:extLst>
      <p:ext uri="{BB962C8B-B14F-4D97-AF65-F5344CB8AC3E}">
        <p14:creationId xmlns:p14="http://schemas.microsoft.com/office/powerpoint/2010/main" val="1492081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9</a:t>
            </a:fld>
            <a:endParaRPr lang="en-US" dirty="0"/>
          </a:p>
        </p:txBody>
      </p:sp>
      <p:sp>
        <p:nvSpPr>
          <p:cNvPr id="3" name="TextBox 2"/>
          <p:cNvSpPr txBox="1"/>
          <p:nvPr/>
        </p:nvSpPr>
        <p:spPr>
          <a:xfrm>
            <a:off x="354961" y="370968"/>
            <a:ext cx="6979834" cy="8253665"/>
          </a:xfrm>
          <a:prstGeom prst="rect">
            <a:avLst/>
          </a:prstGeom>
          <a:noFill/>
        </p:spPr>
        <p:txBody>
          <a:bodyPr wrap="square" lIns="94546" tIns="47273" rIns="94546" bIns="47273" rtlCol="0">
            <a:spAutoFit/>
          </a:bodyPr>
          <a:lstStyle/>
          <a:p>
            <a:pPr algn="ctr"/>
            <a:r>
              <a:rPr lang="x-none" sz="1484" b="1" dirty="0"/>
              <a:t>Determinando textos a nivel de grado</a:t>
            </a:r>
          </a:p>
          <a:p>
            <a:pPr algn="ctr"/>
            <a:endParaRPr lang="x-none" sz="789" b="1" dirty="0"/>
          </a:p>
          <a:p>
            <a:r>
              <a:rPr lang="x-none" sz="1484" dirty="0"/>
              <a:t>El nivel de grado de un texto </a:t>
            </a:r>
            <a:r>
              <a:rPr lang="x-none" sz="1484" dirty="0" smtClean="0"/>
              <a:t>se </a:t>
            </a:r>
            <a:r>
              <a:rPr lang="x-none" sz="1484" dirty="0"/>
              <a:t>determina utilizando una combinación tanto de las nuevas escalas cuantitativas como de las medidas cualitativas de los CCSS.</a:t>
            </a:r>
          </a:p>
          <a:p>
            <a:endParaRPr lang="x-none" sz="1484" dirty="0"/>
          </a:p>
          <a:p>
            <a:r>
              <a:rPr lang="x-none" sz="1484" b="1" dirty="0"/>
              <a:t>Ejemplo</a:t>
            </a:r>
            <a:r>
              <a:rPr lang="x-none" sz="1484" dirty="0"/>
              <a:t>:  Si el grado equivalente de un texto es </a:t>
            </a:r>
            <a:r>
              <a:rPr lang="x-none" sz="1763" b="1" dirty="0">
                <a:solidFill>
                  <a:srgbClr val="0070C0"/>
                </a:solidFill>
              </a:rPr>
              <a:t>6.8</a:t>
            </a:r>
            <a:r>
              <a:rPr lang="x-none" sz="1484" dirty="0"/>
              <a:t> y tiene una medida </a:t>
            </a:r>
            <a:r>
              <a:rPr lang="x-none" sz="1484" i="1" dirty="0"/>
              <a:t>lexile</a:t>
            </a:r>
            <a:r>
              <a:rPr lang="x-none" sz="1484" dirty="0"/>
              <a:t> de </a:t>
            </a:r>
            <a:r>
              <a:rPr lang="x-none" sz="1763" b="1" dirty="0">
                <a:solidFill>
                  <a:srgbClr val="0070C0"/>
                </a:solidFill>
              </a:rPr>
              <a:t>970</a:t>
            </a:r>
            <a:r>
              <a:rPr lang="x-none" sz="1484" dirty="0"/>
              <a:t>, los datos cuantitativos muestran que la ubicación debe </a:t>
            </a:r>
            <a:r>
              <a:rPr lang="x-none" sz="1484" dirty="0" smtClean="0"/>
              <a:t>ser </a:t>
            </a:r>
            <a:r>
              <a:rPr lang="x-none" sz="1484" b="1" dirty="0"/>
              <a:t>entre los grados  4 y 8.</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b="1" dirty="0"/>
              <a:t>Cuatro medidas cualitativas</a:t>
            </a:r>
            <a:r>
              <a:rPr lang="x-none" sz="1484" dirty="0"/>
              <a:t> pueden </a:t>
            </a:r>
            <a:r>
              <a:rPr lang="x-none" sz="1484" dirty="0" smtClean="0"/>
              <a:t>examinarse </a:t>
            </a:r>
            <a:r>
              <a:rPr lang="x-none" sz="1484" dirty="0"/>
              <a:t>desde la banda inferior de 4</a:t>
            </a:r>
            <a:r>
              <a:rPr lang="x-none" sz="1484" baseline="30000" dirty="0"/>
              <a:t>to</a:t>
            </a:r>
            <a:r>
              <a:rPr lang="x-none" sz="1484" dirty="0"/>
              <a:t> grado  hasta la banda superior de 8</a:t>
            </a:r>
            <a:r>
              <a:rPr lang="x-none" sz="1484" baseline="30000" dirty="0"/>
              <a:t>vo</a:t>
            </a:r>
            <a:r>
              <a:rPr lang="x-none" sz="1484" dirty="0"/>
              <a:t> grado para determinar la legibilidad a nivel de grado.</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dirty="0"/>
              <a:t>La combinación de la escala </a:t>
            </a:r>
            <a:r>
              <a:rPr lang="x-none" sz="1484" b="1" dirty="0"/>
              <a:t>cuantitativa</a:t>
            </a:r>
            <a:r>
              <a:rPr lang="x-none" sz="1484" dirty="0"/>
              <a:t> y las medidas </a:t>
            </a:r>
            <a:r>
              <a:rPr lang="x-none" sz="1484" b="1" dirty="0"/>
              <a:t>cualitativas</a:t>
            </a:r>
            <a:r>
              <a:rPr lang="x-none" sz="1484" dirty="0"/>
              <a:t>, para este texto en particular, muestra que el mejor nivel de legibilidad para este texto </a:t>
            </a:r>
            <a:r>
              <a:rPr lang="x-none" sz="1484" dirty="0" smtClean="0"/>
              <a:t>sería </a:t>
            </a:r>
            <a:r>
              <a:rPr lang="x-none" sz="1484" dirty="0"/>
              <a:t>6</a:t>
            </a:r>
            <a:r>
              <a:rPr lang="x-none" sz="1484" baseline="30000" dirty="0"/>
              <a:t>to </a:t>
            </a:r>
            <a:r>
              <a:rPr lang="x-none" sz="1484" dirty="0"/>
              <a:t>grado.</a:t>
            </a:r>
          </a:p>
          <a:p>
            <a:endParaRPr lang="x-none" sz="1484" dirty="0"/>
          </a:p>
        </p:txBody>
      </p:sp>
      <p:graphicFrame>
        <p:nvGraphicFramePr>
          <p:cNvPr id="10" name="Table 9"/>
          <p:cNvGraphicFramePr>
            <a:graphicFrameLocks noGrp="1"/>
          </p:cNvGraphicFramePr>
          <p:nvPr>
            <p:extLst/>
          </p:nvPr>
        </p:nvGraphicFramePr>
        <p:xfrm>
          <a:off x="580359" y="1980280"/>
          <a:ext cx="5930479" cy="1883036"/>
        </p:xfrm>
        <a:graphic>
          <a:graphicData uri="http://schemas.openxmlformats.org/drawingml/2006/table">
            <a:tbl>
              <a:tblPr/>
              <a:tblGrid>
                <a:gridCol w="2095035"/>
                <a:gridCol w="1917388"/>
                <a:gridCol w="1918056"/>
              </a:tblGrid>
              <a:tr h="473837">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752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74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197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19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99811" y="2755452"/>
            <a:ext cx="3205665" cy="544492"/>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graphicFrame>
        <p:nvGraphicFramePr>
          <p:cNvPr id="14" name="Table 13"/>
          <p:cNvGraphicFramePr>
            <a:graphicFrameLocks noGrp="1"/>
          </p:cNvGraphicFramePr>
          <p:nvPr>
            <p:extLst/>
          </p:nvPr>
        </p:nvGraphicFramePr>
        <p:xfrm>
          <a:off x="304871" y="4591927"/>
          <a:ext cx="6812038" cy="3072453"/>
        </p:xfrm>
        <a:graphic>
          <a:graphicData uri="http://schemas.openxmlformats.org/drawingml/2006/table">
            <a:tbl>
              <a:tblPr firstRow="1" bandRow="1">
                <a:tableStyleId>{5940675A-B579-460E-94D1-54222C63F5DA}</a:tableStyleId>
              </a:tblPr>
              <a:tblGrid>
                <a:gridCol w="1362408"/>
                <a:gridCol w="1430764"/>
                <a:gridCol w="1374193"/>
                <a:gridCol w="1041841"/>
                <a:gridCol w="851505"/>
                <a:gridCol w="751327"/>
              </a:tblGrid>
              <a:tr h="311139">
                <a:tc rowSpan="2">
                  <a:txBody>
                    <a:bodyPr/>
                    <a:lstStyle/>
                    <a:p>
                      <a:pPr algn="ctr"/>
                      <a:endParaRPr lang="x-none" sz="900" noProof="0" dirty="0" smtClean="0">
                        <a:solidFill>
                          <a:srgbClr val="002060"/>
                        </a:solidFill>
                      </a:endParaRPr>
                    </a:p>
                    <a:p>
                      <a:pPr algn="ctr"/>
                      <a:r>
                        <a:rPr lang="x-none" sz="900" b="1" u="sng" noProof="0" dirty="0" smtClean="0">
                          <a:solidFill>
                            <a:srgbClr val="002060"/>
                          </a:solidFill>
                          <a:effectLst>
                            <a:outerShdw blurRad="38100" dist="38100" dir="2700000" algn="tl">
                              <a:srgbClr val="000000">
                                <a:alpha val="43137"/>
                              </a:srgbClr>
                            </a:outerShdw>
                          </a:effectLst>
                        </a:rPr>
                        <a:t>4 factores cualitativos</a:t>
                      </a:r>
                      <a:endParaRPr lang="x-none" sz="900" b="1" u="sng" noProof="0" dirty="0">
                        <a:solidFill>
                          <a:srgbClr val="002060"/>
                        </a:solidFill>
                        <a:effectLst>
                          <a:outerShdw blurRad="38100" dist="38100" dir="2700000" algn="tl">
                            <a:srgbClr val="000000">
                              <a:alpha val="43137"/>
                            </a:srgbClr>
                          </a:outerShdw>
                        </a:effectLst>
                      </a:endParaRPr>
                    </a:p>
                  </a:txBody>
                  <a:tcPr marL="96170" marR="96170" marT="46671" marB="46671" anchor="ctr"/>
                </a:tc>
                <a:tc gridSpan="5">
                  <a:txBody>
                    <a:bodyPr/>
                    <a:lstStyle/>
                    <a:p>
                      <a:pPr algn="ctr"/>
                      <a:r>
                        <a:rPr lang="x-none" sz="1400" b="1" noProof="0" dirty="0" smtClean="0">
                          <a:solidFill>
                            <a:srgbClr val="002060"/>
                          </a:solidFill>
                        </a:rPr>
                        <a:t>Clasifica el texto desde más</a:t>
                      </a:r>
                      <a:r>
                        <a:rPr lang="x-none" sz="1400" b="1" baseline="0" noProof="0" dirty="0" smtClean="0">
                          <a:solidFill>
                            <a:srgbClr val="002060"/>
                          </a:solidFill>
                        </a:rPr>
                        <a:t> fácil hasta más difícil, </a:t>
                      </a:r>
                      <a:r>
                        <a:rPr lang="x-none" sz="1400" b="1" u="sng" baseline="0" noProof="0" dirty="0" smtClean="0">
                          <a:solidFill>
                            <a:srgbClr val="002060"/>
                          </a:solidFill>
                        </a:rPr>
                        <a:t>entre las bandas</a:t>
                      </a:r>
                      <a:r>
                        <a:rPr lang="x-none" sz="1400" b="1" baseline="0" noProof="0" dirty="0" smtClean="0">
                          <a:solidFill>
                            <a:srgbClr val="002060"/>
                          </a:solidFill>
                        </a:rPr>
                        <a:t>.</a:t>
                      </a:r>
                      <a:endParaRPr lang="x-none" sz="1400" b="1"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4404">
                <a:tc vMerge="1">
                  <a:txBody>
                    <a:bodyPr/>
                    <a:lstStyle/>
                    <a:p>
                      <a:endParaRPr lang="en-US" sz="1400" dirty="0"/>
                    </a:p>
                  </a:txBody>
                  <a:tcPr/>
                </a:tc>
                <a:tc>
                  <a:txBody>
                    <a:bodyPr/>
                    <a:lstStyle/>
                    <a:p>
                      <a:pPr algn="ctr"/>
                      <a:r>
                        <a:rPr lang="x-none" sz="900" b="1" noProof="0" dirty="0" smtClean="0">
                          <a:solidFill>
                            <a:srgbClr val="002060"/>
                          </a:solidFill>
                        </a:rPr>
                        <a:t>Principio del grado inferior  (banda)</a:t>
                      </a:r>
                      <a:endParaRPr lang="x-none" sz="900" b="1" noProof="0" dirty="0">
                        <a:solidFill>
                          <a:srgbClr val="002060"/>
                        </a:solidFill>
                      </a:endParaRPr>
                    </a:p>
                  </a:txBody>
                  <a:tcPr marL="96170" marR="96170" marT="46671" marB="46671" anchor="ctr">
                    <a:solidFill>
                      <a:schemeClr val="bg1">
                        <a:lumMod val="95000"/>
                      </a:schemeClr>
                    </a:solidFill>
                  </a:tcPr>
                </a:tc>
                <a:tc>
                  <a:txBody>
                    <a:bodyPr/>
                    <a:lstStyle/>
                    <a:p>
                      <a:pPr algn="ctr"/>
                      <a:r>
                        <a:rPr lang="x-none" sz="900" b="1" noProof="0" dirty="0" smtClean="0">
                          <a:solidFill>
                            <a:srgbClr val="002060"/>
                          </a:solidFill>
                        </a:rPr>
                        <a:t>Fin del grado inferior (banda) </a:t>
                      </a:r>
                      <a:endParaRPr lang="x-none" sz="900" b="1" noProof="0" dirty="0">
                        <a:solidFill>
                          <a:srgbClr val="002060"/>
                        </a:solidFill>
                      </a:endParaRPr>
                    </a:p>
                  </a:txBody>
                  <a:tcPr marL="96170" marR="96170" marT="46671" marB="46671" anchor="ctr">
                    <a:solidFill>
                      <a:schemeClr val="bg1">
                        <a:lumMod val="85000"/>
                      </a:schemeClr>
                    </a:solidFill>
                  </a:tcPr>
                </a:tc>
                <a:tc>
                  <a:txBody>
                    <a:bodyPr/>
                    <a:lstStyle/>
                    <a:p>
                      <a:pPr algn="ctr"/>
                      <a:r>
                        <a:rPr lang="x-none" sz="900" b="1" noProof="0" dirty="0" smtClean="0">
                          <a:solidFill>
                            <a:srgbClr val="002060"/>
                          </a:solidFill>
                        </a:rPr>
                        <a:t>Principio de un grado</a:t>
                      </a:r>
                      <a:r>
                        <a:rPr lang="x-none" sz="900" b="1" baseline="0" noProof="0" dirty="0" smtClean="0">
                          <a:solidFill>
                            <a:srgbClr val="002060"/>
                          </a:solidFill>
                        </a:rPr>
                        <a:t> </a:t>
                      </a:r>
                      <a:r>
                        <a:rPr lang="x-none" sz="900" b="1" noProof="0" dirty="0" smtClean="0">
                          <a:solidFill>
                            <a:srgbClr val="002060"/>
                          </a:solidFill>
                        </a:rPr>
                        <a:t>más alto (banda) hasta la mitad </a:t>
                      </a:r>
                      <a:endParaRPr lang="x-none" sz="900" b="1" noProof="0" dirty="0">
                        <a:solidFill>
                          <a:srgbClr val="002060"/>
                        </a:solidFill>
                      </a:endParaRPr>
                    </a:p>
                  </a:txBody>
                  <a:tcPr marL="96170" marR="96170" marT="46671" marB="46671" anchor="ctr">
                    <a:solidFill>
                      <a:schemeClr val="accent1">
                        <a:lumMod val="20000"/>
                        <a:lumOff val="80000"/>
                      </a:schemeClr>
                    </a:solidFill>
                  </a:tcPr>
                </a:tc>
                <a:tc>
                  <a:txBody>
                    <a:bodyPr/>
                    <a:lstStyle/>
                    <a:p>
                      <a:pPr algn="ctr"/>
                      <a:r>
                        <a:rPr lang="x-none" sz="900" b="1" noProof="0" dirty="0" smtClean="0">
                          <a:solidFill>
                            <a:srgbClr val="002060"/>
                          </a:solidFill>
                        </a:rPr>
                        <a:t>Fin de un   grado (banda) más alto</a:t>
                      </a:r>
                      <a:endParaRPr lang="x-none" sz="900" b="1" noProof="0" dirty="0">
                        <a:solidFill>
                          <a:srgbClr val="002060"/>
                        </a:solidFill>
                      </a:endParaRPr>
                    </a:p>
                  </a:txBody>
                  <a:tcPr marL="96170" marR="96170" marT="46671" marB="46671" anchor="ctr">
                    <a:solidFill>
                      <a:schemeClr val="accent1">
                        <a:lumMod val="40000"/>
                        <a:lumOff val="60000"/>
                      </a:schemeClr>
                    </a:solidFill>
                  </a:tcPr>
                </a:tc>
                <a:tc>
                  <a:txBody>
                    <a:bodyPr/>
                    <a:lstStyle/>
                    <a:p>
                      <a:pPr algn="ctr"/>
                      <a:r>
                        <a:rPr lang="x-none" sz="900" b="1" noProof="0" dirty="0" smtClean="0">
                          <a:solidFill>
                            <a:srgbClr val="002060"/>
                          </a:solidFill>
                        </a:rPr>
                        <a:t>No es adecuado</a:t>
                      </a:r>
                      <a:r>
                        <a:rPr lang="x-none" sz="900" b="1" baseline="0" noProof="0" dirty="0" smtClean="0">
                          <a:solidFill>
                            <a:srgbClr val="002060"/>
                          </a:solidFill>
                        </a:rPr>
                        <a:t> para banda</a:t>
                      </a:r>
                      <a:endParaRPr lang="x-none" sz="900" b="1" noProof="0" dirty="0">
                        <a:solidFill>
                          <a:srgbClr val="002060"/>
                        </a:solidFill>
                      </a:endParaRPr>
                    </a:p>
                  </a:txBody>
                  <a:tcPr marL="96170" marR="96170" marT="46671" marB="46671" anchor="ctr">
                    <a:solidFill>
                      <a:schemeClr val="accent6">
                        <a:lumMod val="20000"/>
                        <a:lumOff val="80000"/>
                      </a:schemeClr>
                    </a:solidFill>
                  </a:tcPr>
                </a:tc>
              </a:tr>
              <a:tr h="412657">
                <a:tc>
                  <a:txBody>
                    <a:bodyPr/>
                    <a:lstStyle/>
                    <a:p>
                      <a:r>
                        <a:rPr lang="x-none" sz="900" noProof="0" dirty="0" smtClean="0">
                          <a:solidFill>
                            <a:srgbClr val="002060"/>
                          </a:solidFill>
                        </a:rPr>
                        <a:t>Propósito/significado</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Estructura</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Claridad del lenguaje</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Lenguaje </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Ubicación general</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37758" y="5705397"/>
            <a:ext cx="4808497" cy="179257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sp>
        <p:nvSpPr>
          <p:cNvPr id="28" name="Rectangle 27"/>
          <p:cNvSpPr/>
          <p:nvPr/>
        </p:nvSpPr>
        <p:spPr>
          <a:xfrm>
            <a:off x="189452" y="8717497"/>
            <a:ext cx="6705600" cy="414857"/>
          </a:xfrm>
          <a:prstGeom prst="rect">
            <a:avLst/>
          </a:prstGeom>
        </p:spPr>
        <p:txBody>
          <a:bodyPr wrap="square">
            <a:spAutoFit/>
          </a:bodyPr>
          <a:lstStyle/>
          <a:p>
            <a:pPr algn="ctr"/>
            <a:r>
              <a:rPr lang="x-none" sz="1048" b="1" dirty="0">
                <a:solidFill>
                  <a:schemeClr val="tx2"/>
                </a:solidFill>
              </a:rPr>
              <a:t>Para ver más detalles sobre cada una de las medidas cualitativas, favor de ir a la diapositiva 6 de:</a:t>
            </a:r>
          </a:p>
          <a:p>
            <a:pPr algn="ctr"/>
            <a:r>
              <a:rPr lang="x-none" sz="1048" dirty="0"/>
              <a:t> </a:t>
            </a:r>
            <a:r>
              <a:rPr lang="x-none" sz="1048" b="1" dirty="0">
                <a:solidFill>
                  <a:srgbClr val="002060"/>
                </a:solidFill>
                <a:hlinkClick r:id="rId2"/>
              </a:rPr>
              <a:t>http</a:t>
            </a:r>
            <a:r>
              <a:rPr lang="x-none" sz="1048" b="1">
                <a:solidFill>
                  <a:srgbClr val="002060"/>
                </a:solidFill>
                <a:hlinkClick r:id="rId2"/>
              </a:rPr>
              <a:t>://</a:t>
            </a:r>
            <a:r>
              <a:rPr lang="x-none" sz="1048" b="1" smtClean="0">
                <a:solidFill>
                  <a:srgbClr val="002060"/>
                </a:solidFill>
                <a:hlinkClick r:id="rId2"/>
              </a:rPr>
              <a:t>www.corestandards.org/assets/Appendix_A.pdf</a:t>
            </a:r>
            <a:endParaRPr lang="x-none" sz="1048" dirty="0"/>
          </a:p>
        </p:txBody>
      </p:sp>
    </p:spTree>
    <p:extLst>
      <p:ext uri="{BB962C8B-B14F-4D97-AF65-F5344CB8AC3E}">
        <p14:creationId xmlns:p14="http://schemas.microsoft.com/office/powerpoint/2010/main" val="424817885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6563</TotalTime>
  <Words>15899</Words>
  <Application>Microsoft Office PowerPoint</Application>
  <PresentationFormat>Custom</PresentationFormat>
  <Paragraphs>1718</Paragraphs>
  <Slides>46</Slides>
  <Notes>6</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562</cp:revision>
  <cp:lastPrinted>2016-03-29T02:04:45Z</cp:lastPrinted>
  <dcterms:created xsi:type="dcterms:W3CDTF">2014-06-19T22:41:39Z</dcterms:created>
  <dcterms:modified xsi:type="dcterms:W3CDTF">2016-04-05T16:44:26Z</dcterms:modified>
</cp:coreProperties>
</file>