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49"/>
  </p:notesMasterIdLst>
  <p:handoutMasterIdLst>
    <p:handoutMasterId r:id="rId50"/>
  </p:handoutMasterIdLst>
  <p:sldIdLst>
    <p:sldId id="449" r:id="rId4"/>
    <p:sldId id="512" r:id="rId5"/>
    <p:sldId id="513" r:id="rId6"/>
    <p:sldId id="514" r:id="rId7"/>
    <p:sldId id="515" r:id="rId8"/>
    <p:sldId id="516" r:id="rId9"/>
    <p:sldId id="517" r:id="rId10"/>
    <p:sldId id="500" r:id="rId11"/>
    <p:sldId id="501" r:id="rId12"/>
    <p:sldId id="502" r:id="rId13"/>
    <p:sldId id="503" r:id="rId14"/>
    <p:sldId id="504" r:id="rId15"/>
    <p:sldId id="505" r:id="rId16"/>
    <p:sldId id="498" r:id="rId17"/>
    <p:sldId id="510" r:id="rId18"/>
    <p:sldId id="460" r:id="rId19"/>
    <p:sldId id="461" r:id="rId20"/>
    <p:sldId id="462" r:id="rId21"/>
    <p:sldId id="463" r:id="rId22"/>
    <p:sldId id="464" r:id="rId23"/>
    <p:sldId id="465" r:id="rId24"/>
    <p:sldId id="519" r:id="rId25"/>
    <p:sldId id="467" r:id="rId26"/>
    <p:sldId id="468" r:id="rId27"/>
    <p:sldId id="469" r:id="rId28"/>
    <p:sldId id="470" r:id="rId29"/>
    <p:sldId id="471" r:id="rId30"/>
    <p:sldId id="472" r:id="rId31"/>
    <p:sldId id="473" r:id="rId32"/>
    <p:sldId id="474" r:id="rId33"/>
    <p:sldId id="475" r:id="rId34"/>
    <p:sldId id="476" r:id="rId35"/>
    <p:sldId id="477" r:id="rId36"/>
    <p:sldId id="478" r:id="rId37"/>
    <p:sldId id="479" r:id="rId38"/>
    <p:sldId id="480" r:id="rId39"/>
    <p:sldId id="494" r:id="rId40"/>
    <p:sldId id="482" r:id="rId41"/>
    <p:sldId id="483" r:id="rId42"/>
    <p:sldId id="506" r:id="rId43"/>
    <p:sldId id="486" r:id="rId44"/>
    <p:sldId id="487" r:id="rId45"/>
    <p:sldId id="488" r:id="rId46"/>
    <p:sldId id="508" r:id="rId47"/>
    <p:sldId id="518" r:id="rId48"/>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68">
          <p15:clr>
            <a:srgbClr val="A4A3A4"/>
          </p15:clr>
        </p15:guide>
        <p15:guide id="2" pos="244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2" autoAdjust="0"/>
    <p:restoredTop sz="96888" autoAdjust="0"/>
  </p:normalViewPr>
  <p:slideViewPr>
    <p:cSldViewPr>
      <p:cViewPr>
        <p:scale>
          <a:sx n="70" d="100"/>
          <a:sy n="70" d="100"/>
        </p:scale>
        <p:origin x="-984" y="307"/>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4B44320-FE2D-4EA7-86AC-C4D3D85404D6}" type="datetimeFigureOut">
              <a:rPr lang="en-US" smtClean="0"/>
              <a:t>4/5/2016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smtClean="0"/>
              <a:t>Rev. Control:  07/06/2015 HSD – OSP and Susan Richmond</a:t>
            </a: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609407D-D111-4554-A6D9-379EBEEA84BD}" type="slidenum">
              <a:rPr lang="en-US" smtClean="0"/>
              <a:t>‹#›</a:t>
            </a:fld>
            <a:endParaRPr lang="en-US"/>
          </a:p>
        </p:txBody>
      </p:sp>
    </p:spTree>
    <p:extLst>
      <p:ext uri="{BB962C8B-B14F-4D97-AF65-F5344CB8AC3E}">
        <p14:creationId xmlns:p14="http://schemas.microsoft.com/office/powerpoint/2010/main" val="18283563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4/5/2016</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Rev. Control:  07/06/2015 HSD – OSP and Susan Richmond</a:t>
            </a: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hf hdr="0" dt="0"/>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3751473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170441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9</a:t>
            </a:fld>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217337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161556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2229917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93" name="Shape 193"/>
          <p:cNvSpPr>
            <a:spLocks noGrp="1" noRot="1" noChangeAspect="1"/>
          </p:cNvSpPr>
          <p:nvPr>
            <p:ph type="sldImg" idx="2"/>
          </p:nvPr>
        </p:nvSpPr>
        <p:spPr>
          <a:xfrm>
            <a:off x="2159000" y="696913"/>
            <a:ext cx="26924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Footer Placeholder 1"/>
          <p:cNvSpPr>
            <a:spLocks noGrp="1"/>
          </p:cNvSpPr>
          <p:nvPr>
            <p:ph type="ftr" sz="quarter" idx="10"/>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1907562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 Control:  07/06/2015 HSD – OSP and Susan Richmond</a:t>
            </a:r>
            <a:endParaRPr lang="en-US" dirty="0"/>
          </a:p>
        </p:txBody>
      </p:sp>
      <p:sp>
        <p:nvSpPr>
          <p:cNvPr id="5" name="Slide Number Placeholder 4"/>
          <p:cNvSpPr>
            <a:spLocks noGrp="1"/>
          </p:cNvSpPr>
          <p:nvPr>
            <p:ph type="sldNum" sz="quarter" idx="11"/>
          </p:nvPr>
        </p:nvSpPr>
        <p:spPr/>
        <p:txBody>
          <a:bodyPr/>
          <a:lstStyle/>
          <a:p>
            <a:fld id="{93EF0EC3-FE0B-4500-8F04-EC8B20A7C129}" type="slidenum">
              <a:rPr lang="en-US" smtClean="0"/>
              <a:pPr/>
              <a:t>15</a:t>
            </a:fld>
            <a:endParaRPr lang="en-US" dirty="0"/>
          </a:p>
        </p:txBody>
      </p:sp>
    </p:spTree>
    <p:extLst>
      <p:ext uri="{BB962C8B-B14F-4D97-AF65-F5344CB8AC3E}">
        <p14:creationId xmlns:p14="http://schemas.microsoft.com/office/powerpoint/2010/main" val="1923942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Tree>
    <p:extLst>
      <p:ext uri="{BB962C8B-B14F-4D97-AF65-F5344CB8AC3E}">
        <p14:creationId xmlns:p14="http://schemas.microsoft.com/office/powerpoint/2010/main" val="343637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Rev. Control: 07/06/2015 HSD - OSP and Susan Richmond</a:t>
            </a:r>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217676" y="527850"/>
            <a:ext cx="6295644" cy="2159203"/>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217676" y="2713427"/>
            <a:ext cx="6295644" cy="257048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20" name="Footer Placeholder 19"/>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83218" y="2073576"/>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983600" y="1972690"/>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7" name="Rectangle 6"/>
          <p:cNvSpPr/>
          <p:nvPr userDrawn="1"/>
        </p:nvSpPr>
        <p:spPr>
          <a:xfrm>
            <a:off x="3481388" y="979573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07/06/2015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940457" y="-79"/>
            <a:ext cx="5829300"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191633" y="3813810"/>
            <a:ext cx="5440680" cy="33528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191633" y="1564640"/>
            <a:ext cx="5440680" cy="221424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943100" y="0"/>
            <a:ext cx="64770"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846473" y="4128162"/>
            <a:ext cx="178765" cy="308458"/>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046854" y="4027276"/>
            <a:ext cx="54407" cy="9387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220267"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484675" y="2235200"/>
            <a:ext cx="3108960" cy="683971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7568493"/>
            <a:ext cx="6995160" cy="16764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63924" y="481474"/>
            <a:ext cx="3419856" cy="938784"/>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63924" y="1421693"/>
            <a:ext cx="3419856" cy="603504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dirty="0"/>
          </a:p>
        </p:txBody>
      </p:sp>
      <p:sp>
        <p:nvSpPr>
          <p:cNvPr id="8" name="Footer Placeholder 7"/>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0267" y="402336"/>
            <a:ext cx="6373368" cy="16764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dirty="0"/>
          </a:p>
        </p:txBody>
      </p:sp>
      <p:sp>
        <p:nvSpPr>
          <p:cNvPr id="4" name="Footer Placeholder 3"/>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62736" y="0"/>
            <a:ext cx="6909664" cy="100584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endParaRPr lang="en-US" dirty="0"/>
          </a:p>
        </p:txBody>
      </p:sp>
      <p:sp>
        <p:nvSpPr>
          <p:cNvPr id="3" name="Footer Placeholder 2"/>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317941"/>
            <a:ext cx="3238500" cy="170434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063547"/>
            <a:ext cx="3238500" cy="1024467"/>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8620" y="3129281"/>
            <a:ext cx="6930390" cy="5855759"/>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581400" y="9522883"/>
            <a:ext cx="3001300" cy="535517"/>
          </a:xfrm>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a:xfrm>
            <a:off x="6930390" y="9601200"/>
            <a:ext cx="842010" cy="457200"/>
          </a:xfrm>
        </p:spPr>
        <p:txBody>
          <a:bodyPr/>
          <a:lstStyle>
            <a:lvl1pPr algn="r">
              <a:defRPr sz="1200"/>
            </a:lvl1pPr>
          </a:lstStyle>
          <a:p>
            <a:fld id="{E554697D-DC26-4D84-89D6-8FD04FAFB254}" type="slidenum">
              <a:rPr lang="en-US" smtClean="0"/>
              <a:pPr/>
              <a:t>‹#›</a:t>
            </a:fld>
            <a:endParaRPr lang="en-US"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03862" y="1564640"/>
            <a:ext cx="2331720" cy="290576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en-US" dirty="0"/>
          </a:p>
        </p:txBody>
      </p:sp>
      <p:sp>
        <p:nvSpPr>
          <p:cNvPr id="6" name="Footer Placeholder 5"/>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47700" y="1564640"/>
            <a:ext cx="3886200" cy="67056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712470" y="1676405"/>
            <a:ext cx="3756660" cy="5154645"/>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37216" y="1399700"/>
            <a:ext cx="58293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4253117" y="1373953"/>
            <a:ext cx="551840" cy="299655"/>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712470" y="7040880"/>
            <a:ext cx="3756660" cy="11176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9300" y="402804"/>
            <a:ext cx="1554480" cy="8582237"/>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71550" y="402806"/>
            <a:ext cx="4728210" cy="8582237"/>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dirty="0"/>
          </a:p>
        </p:txBody>
      </p:sp>
      <p:sp>
        <p:nvSpPr>
          <p:cNvPr id="5" name="Footer Placeholder 4"/>
          <p:cNvSpPr>
            <a:spLocks noGrp="1"/>
          </p:cNvSpPr>
          <p:nvPr>
            <p:ph type="ftr" sz="quarter" idx="11"/>
          </p:nvPr>
        </p:nvSpPr>
        <p:spPr/>
        <p:txBody>
          <a:bodyPr/>
          <a:lstStyle>
            <a:extLst/>
          </a:lstStyle>
          <a:p>
            <a:r>
              <a:rPr lang="en-US" smtClean="0"/>
              <a:t>Rev. Control: 07/06/2015 HSD - OSP and Susan Richmond</a:t>
            </a:r>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514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05018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413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0339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8111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128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26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9151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730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2951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9983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655570" y="9322648"/>
            <a:ext cx="291465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r>
              <a:rPr lang="en-US" smtClean="0"/>
              <a:t>Rev. Control: 07/06/2015 HSD - OSP and Susan Richmond</a:t>
            </a:r>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93538" y="-1196685"/>
            <a:ext cx="1393054" cy="2403701"/>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43494" y="30950"/>
            <a:ext cx="1446862" cy="249654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55450" y="1547446"/>
            <a:ext cx="956859" cy="1617182"/>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860942" y="-79"/>
            <a:ext cx="6911458" cy="10058479"/>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220267" y="402802"/>
            <a:ext cx="6373368" cy="16764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220267" y="2123440"/>
            <a:ext cx="6373368" cy="70408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044190" y="9248140"/>
            <a:ext cx="1813560" cy="69850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en-US" dirty="0"/>
          </a:p>
        </p:txBody>
      </p:sp>
      <p:sp>
        <p:nvSpPr>
          <p:cNvPr id="10" name="Footer Placeholder 9"/>
          <p:cNvSpPr>
            <a:spLocks noGrp="1"/>
          </p:cNvSpPr>
          <p:nvPr>
            <p:ph type="ftr" sz="quarter" idx="3"/>
          </p:nvPr>
        </p:nvSpPr>
        <p:spPr>
          <a:xfrm>
            <a:off x="4857750" y="9248140"/>
            <a:ext cx="2461260" cy="69850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t>Rev. Control: 07/06/2015 HSD - OSP and Susan Richmond</a:t>
            </a:r>
            <a:endParaRPr lang="en-US" dirty="0"/>
          </a:p>
        </p:txBody>
      </p:sp>
      <p:sp>
        <p:nvSpPr>
          <p:cNvPr id="22" name="Slide Number Placeholder 21"/>
          <p:cNvSpPr>
            <a:spLocks noGrp="1"/>
          </p:cNvSpPr>
          <p:nvPr>
            <p:ph type="sldNum" sz="quarter" idx="4"/>
          </p:nvPr>
        </p:nvSpPr>
        <p:spPr>
          <a:xfrm>
            <a:off x="7321601" y="9248140"/>
            <a:ext cx="388620" cy="69850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62737" y="-79"/>
            <a:ext cx="62179" cy="10058479"/>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r>
              <a:rPr lang="en-US" smtClean="0">
                <a:solidFill>
                  <a:prstClr val="black">
                    <a:tint val="75000"/>
                  </a:prstClr>
                </a:solidFill>
              </a:rPr>
              <a:t>Rev. Control: 07/06/2015 HSD - OSP and Susan Richmond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9277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hyperlink" Target="http://www.google.com/url?sa=i&amp;rct=j&amp;q=&amp;esrc=s&amp;frm=1&amp;source=images&amp;cd=&amp;cad=rja&amp;docid=h103afVqGWhdNM&amp;tbnid=IR3quXKxwL94qM:&amp;ved=0CAUQjRw&amp;url=http://www.dreamstime.com/illustration/child-carrying-books.html&amp;ei=xMM8UoqYB6TCigKfzIDgDQ&amp;bvm=bv.52434380,d.cGE&amp;psig=AFQjCNEaKx0sAi9MkgP6Yk48407ewYP9vQ&amp;ust=1379800381543976"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B3FT3t6_sE" TargetMode="External"/><Relationship Id="rId2" Type="http://schemas.openxmlformats.org/officeDocument/2006/relationships/hyperlink" Target="https://www.youtube.com/watch?v=_qYbNz_texk"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corestandards.org/assets/Appendix_A.pdf"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www.livebinders.com/play/play?id=77484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277211435"/>
              </p:ext>
            </p:extLst>
          </p:nvPr>
        </p:nvGraphicFramePr>
        <p:xfrm>
          <a:off x="987136" y="6441948"/>
          <a:ext cx="6632864" cy="238201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502021"/>
                <a:gridCol w="2610493"/>
                <a:gridCol w="2811303"/>
                <a:gridCol w="709047"/>
              </a:tblGrid>
              <a:tr h="284988">
                <a:tc gridSpan="4">
                  <a:txBody>
                    <a:bodyPr/>
                    <a:lstStyle/>
                    <a:p>
                      <a:pPr algn="ctr"/>
                      <a:r>
                        <a:rPr lang="es-MX" sz="1200" b="1" noProof="0" dirty="0" smtClean="0">
                          <a:solidFill>
                            <a:schemeClr val="tx1"/>
                          </a:solidFill>
                        </a:rPr>
                        <a:t>Escrito narrativo y Lenguaje</a:t>
                      </a:r>
                      <a:endParaRPr lang="es-MX"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304800">
                <a:tc>
                  <a:txBody>
                    <a:bodyPr/>
                    <a:lstStyle/>
                    <a:p>
                      <a:r>
                        <a:rPr lang="en-US" sz="1200" b="1" dirty="0" smtClean="0">
                          <a:solidFill>
                            <a:schemeClr val="tx1"/>
                          </a:solidFill>
                        </a:rPr>
                        <a:t>1a</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Escrito narrativo breve</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W.3.3a,</a:t>
                      </a:r>
                      <a:r>
                        <a:rPr lang="en-US" sz="1200" b="1" baseline="0" dirty="0" smtClean="0">
                          <a:solidFill>
                            <a:schemeClr val="tx1"/>
                          </a:solidFill>
                        </a:rPr>
                        <a:t> W.3.3b,  W3.3c, W.3.3d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304800">
                <a:tc>
                  <a:txBody>
                    <a:bodyPr/>
                    <a:lstStyle/>
                    <a:p>
                      <a:r>
                        <a:rPr lang="en-US" sz="1200" b="1" dirty="0" smtClean="0">
                          <a:solidFill>
                            <a:schemeClr val="tx1"/>
                          </a:solidFill>
                        </a:rPr>
                        <a:t>1b</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Escribir-Revisar: </a:t>
                      </a:r>
                      <a:r>
                        <a:rPr lang="es-MX" sz="1200" b="1" baseline="0" noProof="0" dirty="0" smtClean="0">
                          <a:solidFill>
                            <a:schemeClr val="tx1"/>
                          </a:solidFill>
                        </a:rPr>
                        <a:t>Escrito narrativo</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W.3.3a,</a:t>
                      </a:r>
                      <a:r>
                        <a:rPr lang="en-US" sz="1200" b="1" baseline="0" dirty="0" smtClean="0">
                          <a:solidFill>
                            <a:schemeClr val="tx1"/>
                          </a:solidFill>
                        </a:rPr>
                        <a:t> W.3.3b,  W.3.3c, W.3.3d</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472440">
                <a:tc>
                  <a:txBody>
                    <a:bodyPr/>
                    <a:lstStyle/>
                    <a:p>
                      <a:r>
                        <a:rPr lang="en-US" sz="1200" b="1" dirty="0" smtClean="0">
                          <a:solidFill>
                            <a:schemeClr val="tx1"/>
                          </a:solidFill>
                        </a:rPr>
                        <a:t>2</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Composición completa narrativa </a:t>
                      </a:r>
                      <a:endParaRPr lang="es-MX" sz="1200" b="1" noProof="0" dirty="0">
                        <a:solidFill>
                          <a:schemeClr val="tx1"/>
                        </a:solidFill>
                      </a:endParaRPr>
                    </a:p>
                  </a:txBody>
                  <a:tcPr marL="103632" marR="103632" marT="50292" marB="50292">
                    <a:solidFill>
                      <a:srgbClr val="FFFFCC"/>
                    </a:solidFill>
                  </a:tcPr>
                </a:tc>
                <a:tc>
                  <a:txBody>
                    <a:bodyPr/>
                    <a:lstStyle/>
                    <a:p>
                      <a:r>
                        <a:rPr lang="pl-PL" sz="1200" b="1" dirty="0" smtClean="0">
                          <a:solidFill>
                            <a:schemeClr val="tx1"/>
                          </a:solidFill>
                        </a:rPr>
                        <a:t>W</a:t>
                      </a:r>
                      <a:r>
                        <a:rPr lang="en-US" sz="1200" b="1" dirty="0" smtClean="0">
                          <a:solidFill>
                            <a:schemeClr val="tx1"/>
                          </a:solidFill>
                        </a:rPr>
                        <a:t>.3.3</a:t>
                      </a:r>
                      <a:r>
                        <a:rPr lang="pl-PL" sz="1200" b="1" dirty="0" smtClean="0">
                          <a:solidFill>
                            <a:schemeClr val="tx1"/>
                          </a:solidFill>
                        </a:rPr>
                        <a:t>a, W</a:t>
                      </a:r>
                      <a:r>
                        <a:rPr lang="en-US" sz="1200" b="1" dirty="0" smtClean="0">
                          <a:solidFill>
                            <a:schemeClr val="tx1"/>
                          </a:solidFill>
                        </a:rPr>
                        <a:t>.3.3</a:t>
                      </a:r>
                      <a:r>
                        <a:rPr lang="pl-PL" sz="1200" b="1" dirty="0" smtClean="0">
                          <a:solidFill>
                            <a:schemeClr val="tx1"/>
                          </a:solidFill>
                        </a:rPr>
                        <a:t>b, W</a:t>
                      </a:r>
                      <a:r>
                        <a:rPr lang="en-US" sz="1200" b="1" dirty="0" smtClean="0">
                          <a:solidFill>
                            <a:schemeClr val="tx1"/>
                          </a:solidFill>
                        </a:rPr>
                        <a:t>.3.3</a:t>
                      </a:r>
                      <a:r>
                        <a:rPr lang="pl-PL" sz="1200" b="1" dirty="0" smtClean="0">
                          <a:solidFill>
                            <a:schemeClr val="tx1"/>
                          </a:solidFill>
                        </a:rPr>
                        <a:t>c, W</a:t>
                      </a:r>
                      <a:r>
                        <a:rPr lang="en-US" sz="1200" b="1" dirty="0" smtClean="0">
                          <a:solidFill>
                            <a:schemeClr val="tx1"/>
                          </a:solidFill>
                        </a:rPr>
                        <a:t>.3.</a:t>
                      </a:r>
                      <a:r>
                        <a:rPr lang="pl-PL" sz="1200" b="1" dirty="0" smtClean="0">
                          <a:solidFill>
                            <a:schemeClr val="tx1"/>
                          </a:solidFill>
                        </a:rPr>
                        <a:t>3</a:t>
                      </a:r>
                      <a:r>
                        <a:rPr lang="en-US" sz="1200" b="1" dirty="0" smtClean="0">
                          <a:solidFill>
                            <a:schemeClr val="tx1"/>
                          </a:solidFill>
                        </a:rPr>
                        <a:t>d</a:t>
                      </a:r>
                      <a:r>
                        <a:rPr lang="pl-PL" sz="1200" b="1" dirty="0" smtClean="0">
                          <a:solidFill>
                            <a:schemeClr val="tx1"/>
                          </a:solidFill>
                        </a:rPr>
                        <a:t>, W</a:t>
                      </a:r>
                      <a:r>
                        <a:rPr lang="en-US" sz="1200" b="1" dirty="0" smtClean="0">
                          <a:solidFill>
                            <a:schemeClr val="tx1"/>
                          </a:solidFill>
                        </a:rPr>
                        <a:t>.3.</a:t>
                      </a:r>
                      <a:r>
                        <a:rPr lang="pl-PL" sz="1200" b="1" dirty="0" smtClean="0">
                          <a:solidFill>
                            <a:schemeClr val="tx1"/>
                          </a:solidFill>
                        </a:rPr>
                        <a:t>4, </a:t>
                      </a:r>
                      <a:r>
                        <a:rPr lang="en-US" sz="1200" b="1" baseline="0" dirty="0" smtClean="0">
                          <a:solidFill>
                            <a:schemeClr val="tx1"/>
                          </a:solidFill>
                        </a:rPr>
                        <a:t> </a:t>
                      </a:r>
                      <a:r>
                        <a:rPr lang="pl-PL" sz="1200" b="1" dirty="0" smtClean="0">
                          <a:solidFill>
                            <a:schemeClr val="tx1"/>
                          </a:solidFill>
                        </a:rPr>
                        <a:t>W</a:t>
                      </a:r>
                      <a:r>
                        <a:rPr lang="en-US" sz="1200" b="1" dirty="0" smtClean="0">
                          <a:solidFill>
                            <a:schemeClr val="tx1"/>
                          </a:solidFill>
                        </a:rPr>
                        <a:t>.3.</a:t>
                      </a:r>
                      <a:r>
                        <a:rPr lang="pl-PL" sz="1200" b="1" dirty="0" smtClean="0">
                          <a:solidFill>
                            <a:schemeClr val="tx1"/>
                          </a:solidFill>
                        </a:rPr>
                        <a:t>5, W</a:t>
                      </a:r>
                      <a:r>
                        <a:rPr lang="en-US" sz="1200" b="1" dirty="0" smtClean="0">
                          <a:solidFill>
                            <a:schemeClr val="tx1"/>
                          </a:solidFill>
                        </a:rPr>
                        <a:t>.3.</a:t>
                      </a:r>
                      <a:r>
                        <a:rPr lang="pl-PL" sz="1200" b="1" dirty="0" smtClean="0">
                          <a:solidFill>
                            <a:schemeClr val="tx1"/>
                          </a:solidFill>
                        </a:rPr>
                        <a:t>8</a:t>
                      </a:r>
                      <a:r>
                        <a:rPr lang="en-US" sz="1200" b="1" dirty="0" smtClean="0">
                          <a:solidFill>
                            <a:schemeClr val="tx1"/>
                          </a:solidFill>
                        </a:rPr>
                        <a:t>, W.3.9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8</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Uso</a:t>
                      </a:r>
                      <a:r>
                        <a:rPr lang="es-MX" sz="1200" b="1" baseline="0" noProof="0" dirty="0" smtClean="0">
                          <a:solidFill>
                            <a:schemeClr val="tx1"/>
                          </a:solidFill>
                        </a:rPr>
                        <a:t> del lenguaje-vocabulario</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L.3.3a</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9</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Editar y clarificar</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L.3.1g</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bl>
          </a:graphicData>
        </a:graphic>
      </p:graphicFrame>
      <p:grpSp>
        <p:nvGrpSpPr>
          <p:cNvPr id="4" name="Group 3"/>
          <p:cNvGrpSpPr/>
          <p:nvPr/>
        </p:nvGrpSpPr>
        <p:grpSpPr>
          <a:xfrm>
            <a:off x="384162" y="540755"/>
            <a:ext cx="2965969" cy="2543784"/>
            <a:chOff x="3638764" y="418206"/>
            <a:chExt cx="2852182" cy="2629715"/>
          </a:xfrm>
        </p:grpSpPr>
        <p:sp>
          <p:nvSpPr>
            <p:cNvPr id="5" name="Rectangle 4"/>
            <p:cNvSpPr/>
            <p:nvPr/>
          </p:nvSpPr>
          <p:spPr>
            <a:xfrm>
              <a:off x="3638764" y="418206"/>
              <a:ext cx="1298387" cy="1049973"/>
            </a:xfrm>
            <a:prstGeom prst="rect">
              <a:avLst/>
            </a:prstGeom>
            <a:solidFill>
              <a:srgbClr val="FFFFBD"/>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roup 2"/>
            <p:cNvGrpSpPr/>
            <p:nvPr/>
          </p:nvGrpSpPr>
          <p:grpSpPr>
            <a:xfrm>
              <a:off x="4275685" y="577256"/>
              <a:ext cx="2215261" cy="2470665"/>
              <a:chOff x="1975739" y="882135"/>
              <a:chExt cx="3113063" cy="3240142"/>
            </a:xfrm>
          </p:grpSpPr>
          <p:sp>
            <p:nvSpPr>
              <p:cNvPr id="16" name="Parallelogram 15"/>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17" name="Parallelogram 16"/>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18" name="Group 17"/>
              <p:cNvGrpSpPr/>
              <p:nvPr/>
            </p:nvGrpSpPr>
            <p:grpSpPr>
              <a:xfrm>
                <a:off x="2232022" y="1402448"/>
                <a:ext cx="2328450" cy="1796537"/>
                <a:chOff x="-3190194" y="753938"/>
                <a:chExt cx="3048000" cy="2476027"/>
              </a:xfrm>
            </p:grpSpPr>
            <p:sp>
              <p:nvSpPr>
                <p:cNvPr id="19" name="Rectangle 18"/>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5" descr="http://thumbs.dreamstime.com/x/happy-kids-holding-books-537990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1" name="Group 20"/>
              <p:cNvGrpSpPr/>
              <p:nvPr/>
            </p:nvGrpSpPr>
            <p:grpSpPr>
              <a:xfrm>
                <a:off x="3265452" y="2454632"/>
                <a:ext cx="1775149" cy="1667645"/>
                <a:chOff x="5040111" y="2410697"/>
                <a:chExt cx="1775149" cy="1667645"/>
              </a:xfrm>
            </p:grpSpPr>
            <p:pic>
              <p:nvPicPr>
                <p:cNvPr id="22" name="Picture 19" descr="C:\Users\richmons\AppData\Local\Microsoft\Windows\Temporary Internet Files\Content.IE5\ETNPJYOF\MC900439819[1].png"/>
                <p:cNvPicPr>
                  <a:picLocks noChangeAspect="1" noChangeArrowheads="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9" descr="C:\Users\richmons\AppData\Local\Microsoft\Windows\Temporary Internet Files\Content.IE5\ETNPJYOF\MC900439819[1].png"/>
                <p:cNvPicPr>
                  <a:picLocks noChangeAspect="1" noChangeArrowheads="1"/>
                </p:cNvPicPr>
                <p:nvPr/>
              </p:nvPicPr>
              <p:blipFill>
                <a:blip r:embed="rId7" cstate="print">
                  <a:duotone>
                    <a:schemeClr val="accent6">
                      <a:shade val="45000"/>
                      <a:satMod val="135000"/>
                    </a:schemeClr>
                    <a:prstClr val="white"/>
                  </a:duotone>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7" name="TextBox 6"/>
          <p:cNvSpPr txBox="1"/>
          <p:nvPr/>
        </p:nvSpPr>
        <p:spPr>
          <a:xfrm>
            <a:off x="3565505" y="1696449"/>
            <a:ext cx="2840064" cy="90309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81" tIns="50941" rIns="101881" bIns="50941" rtlCol="0">
            <a:spAutoFit/>
          </a:bodyPr>
          <a:lstStyle/>
          <a:p>
            <a:r>
              <a:rPr lang="es-MX" sz="2600" b="1" dirty="0" smtClean="0">
                <a:solidFill>
                  <a:schemeClr val="accent1">
                    <a:lumMod val="75000"/>
                  </a:schemeClr>
                </a:solidFill>
                <a:latin typeface="Bookman Old Style" pitchFamily="18" charset="0"/>
              </a:rPr>
              <a:t>Trimestre </a:t>
            </a:r>
            <a:r>
              <a:rPr lang="es-MX" sz="2600" b="1" dirty="0">
                <a:solidFill>
                  <a:schemeClr val="accent1">
                    <a:lumMod val="75000"/>
                  </a:schemeClr>
                </a:solidFill>
                <a:latin typeface="Bookman Old Style" pitchFamily="18" charset="0"/>
              </a:rPr>
              <a:t>t</a:t>
            </a:r>
            <a:r>
              <a:rPr lang="es-MX" sz="2600" b="1" dirty="0" smtClean="0">
                <a:solidFill>
                  <a:schemeClr val="accent1">
                    <a:lumMod val="75000"/>
                  </a:schemeClr>
                </a:solidFill>
                <a:latin typeface="Bookman Old Style" pitchFamily="18" charset="0"/>
              </a:rPr>
              <a:t>res </a:t>
            </a:r>
            <a:r>
              <a:rPr lang="en-US" sz="2400" b="1" dirty="0" smtClean="0">
                <a:latin typeface="Bookman Old Style" pitchFamily="18" charset="0"/>
              </a:rPr>
              <a:t>CFA</a:t>
            </a:r>
            <a:endParaRPr lang="en-US" b="1" dirty="0" smtClean="0">
              <a:latin typeface="Bookman Old Style" pitchFamily="18" charset="0"/>
            </a:endParaRPr>
          </a:p>
        </p:txBody>
      </p:sp>
      <p:sp>
        <p:nvSpPr>
          <p:cNvPr id="2" name="Rectangle 1"/>
          <p:cNvSpPr/>
          <p:nvPr/>
        </p:nvSpPr>
        <p:spPr>
          <a:xfrm>
            <a:off x="5315544" y="7061569"/>
            <a:ext cx="551856" cy="2165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724400" y="7323581"/>
            <a:ext cx="591144" cy="2409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191000" y="7861993"/>
            <a:ext cx="2706288" cy="4304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3586209647"/>
              </p:ext>
            </p:extLst>
          </p:nvPr>
        </p:nvGraphicFramePr>
        <p:xfrm>
          <a:off x="1642038" y="2992388"/>
          <a:ext cx="5139761" cy="1421892"/>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85232"/>
                <a:gridCol w="2878545"/>
                <a:gridCol w="1135463"/>
                <a:gridCol w="740521"/>
              </a:tblGrid>
              <a:tr h="284988">
                <a:tc gridSpan="4">
                  <a:txBody>
                    <a:bodyPr/>
                    <a:lstStyle/>
                    <a:p>
                      <a:pPr algn="ctr"/>
                      <a:r>
                        <a:rPr lang="es-MX" sz="1200" b="1" noProof="0" dirty="0" smtClean="0">
                          <a:solidFill>
                            <a:schemeClr val="tx1"/>
                          </a:solidFill>
                        </a:rPr>
                        <a:t>Lectura:</a:t>
                      </a:r>
                      <a:r>
                        <a:rPr lang="es-MX" sz="1200" b="1" baseline="0" noProof="0" dirty="0" smtClean="0">
                          <a:solidFill>
                            <a:schemeClr val="tx1"/>
                          </a:solidFill>
                        </a:rPr>
                        <a:t> Literaria</a:t>
                      </a:r>
                      <a:endParaRPr lang="es-MX" sz="1200" b="1" noProof="0" dirty="0">
                        <a:solidFill>
                          <a:schemeClr val="tx1"/>
                        </a:solidFill>
                        <a:effectLst>
                          <a:glow rad="101600">
                            <a:srgbClr val="FFFF00">
                              <a:alpha val="60000"/>
                            </a:srgbClr>
                          </a:glow>
                        </a:effectLst>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MX" sz="1200" b="1" noProof="0" dirty="0" smtClean="0">
                          <a:solidFill>
                            <a:schemeClr val="tx1"/>
                          </a:solidFill>
                        </a:rPr>
                        <a:t>Objetivos</a:t>
                      </a:r>
                      <a:endParaRPr lang="es-MX" sz="1200" b="1" noProof="0"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3</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Significado</a:t>
                      </a:r>
                      <a:r>
                        <a:rPr lang="es-MX" sz="1200" b="1" baseline="0" noProof="0" dirty="0" smtClean="0">
                          <a:solidFill>
                            <a:schemeClr val="tx1"/>
                          </a:solidFill>
                        </a:rPr>
                        <a:t> de palabras</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RL.3.4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3464">
                <a:tc>
                  <a:txBody>
                    <a:bodyPr/>
                    <a:lstStyle/>
                    <a:p>
                      <a:r>
                        <a:rPr lang="en-US" sz="1200" b="1" dirty="0" smtClean="0">
                          <a:solidFill>
                            <a:schemeClr val="tx1"/>
                          </a:solidFill>
                        </a:rPr>
                        <a:t>6</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Estructura</a:t>
                      </a:r>
                      <a:r>
                        <a:rPr lang="es-MX" sz="1200" b="1" noProof="0" dirty="0" smtClean="0">
                          <a:solidFill>
                            <a:schemeClr val="tx1"/>
                          </a:solidFill>
                          <a:effectLst/>
                        </a:rPr>
                        <a:t>/Características </a:t>
                      </a:r>
                      <a:r>
                        <a:rPr lang="es-MX" sz="1200" b="1" baseline="0" noProof="0" dirty="0" smtClean="0">
                          <a:solidFill>
                            <a:schemeClr val="tx1"/>
                          </a:solidFill>
                        </a:rPr>
                        <a:t>del </a:t>
                      </a:r>
                      <a:r>
                        <a:rPr lang="es-MX" sz="1200" b="1" baseline="0" noProof="0" dirty="0" smtClean="0">
                          <a:solidFill>
                            <a:schemeClr val="tx1"/>
                          </a:solidFill>
                          <a:effectLst/>
                        </a:rPr>
                        <a:t>texto </a:t>
                      </a:r>
                      <a:endParaRPr lang="es-MX" sz="1200" b="1" noProof="0" dirty="0">
                        <a:solidFill>
                          <a:schemeClr val="tx1"/>
                        </a:solidFill>
                        <a:effectLst/>
                      </a:endParaRPr>
                    </a:p>
                  </a:txBody>
                  <a:tcPr marL="103632" marR="103632" marT="50292" marB="50292">
                    <a:solidFill>
                      <a:srgbClr val="FFFFCC"/>
                    </a:solidFill>
                  </a:tcPr>
                </a:tc>
                <a:tc>
                  <a:txBody>
                    <a:bodyPr/>
                    <a:lstStyle/>
                    <a:p>
                      <a:r>
                        <a:rPr lang="en-US" sz="1200" b="1" dirty="0" smtClean="0">
                          <a:solidFill>
                            <a:schemeClr val="tx1"/>
                          </a:solidFill>
                        </a:rPr>
                        <a:t>RL.3.7</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t>5</a:t>
                      </a:r>
                      <a:endParaRPr lang="en-US" sz="1200" b="1" dirty="0"/>
                    </a:p>
                  </a:txBody>
                  <a:tcPr marL="103632" marR="103632" marT="50292" marB="50292">
                    <a:solidFill>
                      <a:srgbClr val="FFFFCC"/>
                    </a:solidFill>
                  </a:tcPr>
                </a:tc>
                <a:tc>
                  <a:txBody>
                    <a:bodyPr/>
                    <a:lstStyle/>
                    <a:p>
                      <a:r>
                        <a:rPr lang="es-MX" sz="1200" b="1" noProof="0" dirty="0" smtClean="0"/>
                        <a:t>Análisis dentro y a través de</a:t>
                      </a:r>
                      <a:r>
                        <a:rPr lang="es-MX" sz="1200" b="1" baseline="0" noProof="0" dirty="0" smtClean="0"/>
                        <a:t> textos</a:t>
                      </a:r>
                      <a:endParaRPr lang="es-MX" sz="1200" b="1" noProof="0" dirty="0"/>
                    </a:p>
                  </a:txBody>
                  <a:tcPr marL="103632" marR="103632" marT="50292" marB="50292">
                    <a:solidFill>
                      <a:srgbClr val="FFFFCC"/>
                    </a:solidFill>
                  </a:tcPr>
                </a:tc>
                <a:tc>
                  <a:txBody>
                    <a:bodyPr/>
                    <a:lstStyle/>
                    <a:p>
                      <a:r>
                        <a:rPr lang="en-US" sz="1200" b="1" dirty="0" smtClean="0">
                          <a:solidFill>
                            <a:schemeClr val="tx1"/>
                          </a:solidFill>
                        </a:rPr>
                        <a:t>RL.3.9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368181073"/>
              </p:ext>
            </p:extLst>
          </p:nvPr>
        </p:nvGraphicFramePr>
        <p:xfrm>
          <a:off x="1640842" y="4483899"/>
          <a:ext cx="5140956" cy="142341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501337"/>
                <a:gridCol w="2763199"/>
                <a:gridCol w="1135727"/>
                <a:gridCol w="740693"/>
              </a:tblGrid>
              <a:tr h="284988">
                <a:tc gridSpan="4">
                  <a:txBody>
                    <a:bodyPr/>
                    <a:lstStyle/>
                    <a:p>
                      <a:pPr algn="ctr"/>
                      <a:r>
                        <a:rPr lang="es-MX" sz="1200" b="1" noProof="0" dirty="0" smtClean="0">
                          <a:solidFill>
                            <a:schemeClr val="tx1"/>
                          </a:solidFill>
                        </a:rPr>
                        <a:t>Lectura: I</a:t>
                      </a:r>
                      <a:r>
                        <a:rPr lang="es-MX" sz="1200" b="1" baseline="0" noProof="0" dirty="0" smtClean="0">
                          <a:solidFill>
                            <a:schemeClr val="tx1"/>
                          </a:solidFill>
                        </a:rPr>
                        <a:t>nformativa</a:t>
                      </a:r>
                      <a:endParaRPr lang="es-MX" sz="1200" b="1" noProof="0" dirty="0">
                        <a:solidFill>
                          <a:schemeClr val="tx1"/>
                        </a:solidFill>
                      </a:endParaRPr>
                    </a:p>
                  </a:txBody>
                  <a:tcPr marL="103632" marR="103632" marT="50292" marB="50292">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n-US" sz="1200" b="1" dirty="0" smtClean="0">
                          <a:solidFill>
                            <a:schemeClr val="tx1"/>
                          </a:solidFill>
                        </a:rPr>
                        <a:t>Targets</a:t>
                      </a:r>
                      <a:endParaRPr lang="en-US" sz="1200" b="1" dirty="0">
                        <a:solidFill>
                          <a:schemeClr val="tx1"/>
                        </a:solidFill>
                      </a:endParaRPr>
                    </a:p>
                  </a:txBody>
                  <a:tcPr marL="103632" marR="103632" marT="50292" marB="50292">
                    <a:solidFill>
                      <a:schemeClr val="bg1"/>
                    </a:solidFill>
                  </a:tcPr>
                </a:tc>
                <a:tc hMerge="1">
                  <a:txBody>
                    <a:bodyPr/>
                    <a:lstStyle/>
                    <a:p>
                      <a:endParaRPr lang="en-US" dirty="0"/>
                    </a:p>
                  </a:txBody>
                  <a:tcPr/>
                </a:tc>
                <a:tc>
                  <a:txBody>
                    <a:bodyPr/>
                    <a:lstStyle/>
                    <a:p>
                      <a:pPr algn="ctr"/>
                      <a:r>
                        <a:rPr lang="es-MX" sz="1200" b="1" noProof="0" dirty="0" smtClean="0">
                          <a:solidFill>
                            <a:schemeClr val="tx1"/>
                          </a:solidFill>
                        </a:rPr>
                        <a:t>Estándares</a:t>
                      </a:r>
                      <a:endParaRPr lang="es-MX" sz="1200" b="1" noProof="0" dirty="0">
                        <a:solidFill>
                          <a:schemeClr val="tx1"/>
                        </a:solidFill>
                      </a:endParaRPr>
                    </a:p>
                  </a:txBody>
                  <a:tcPr marL="103632" marR="103632" marT="50292" marB="50292">
                    <a:solidFill>
                      <a:schemeClr val="bg1"/>
                    </a:solidFill>
                  </a:tcPr>
                </a:tc>
                <a:tc>
                  <a:txBody>
                    <a:bodyPr/>
                    <a:lstStyle/>
                    <a:p>
                      <a:pPr algn="ctr"/>
                      <a:r>
                        <a:rPr lang="en-US" sz="1200" b="1" dirty="0" smtClean="0">
                          <a:solidFill>
                            <a:schemeClr val="tx1"/>
                          </a:solidFill>
                        </a:rPr>
                        <a:t>DOK</a:t>
                      </a:r>
                      <a:endParaRPr lang="en-US" sz="1200" b="1" dirty="0">
                        <a:solidFill>
                          <a:schemeClr val="tx1"/>
                        </a:solidFill>
                      </a:endParaRPr>
                    </a:p>
                  </a:txBody>
                  <a:tcPr marL="103632" marR="103632" marT="50292" marB="50292">
                    <a:solidFill>
                      <a:schemeClr val="bg1"/>
                    </a:solidFill>
                  </a:tcPr>
                </a:tc>
              </a:tr>
              <a:tr h="284988">
                <a:tc>
                  <a:txBody>
                    <a:bodyPr/>
                    <a:lstStyle/>
                    <a:p>
                      <a:r>
                        <a:rPr lang="en-US" sz="1200" b="1" dirty="0" smtClean="0">
                          <a:solidFill>
                            <a:schemeClr val="tx1"/>
                          </a:solidFill>
                        </a:rPr>
                        <a:t>10</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Significado</a:t>
                      </a:r>
                      <a:r>
                        <a:rPr lang="es-MX" sz="1200" b="1" baseline="0" noProof="0" dirty="0" smtClean="0">
                          <a:solidFill>
                            <a:schemeClr val="tx1"/>
                          </a:solidFill>
                        </a:rPr>
                        <a:t> de palabras</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RI.3.4</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1-2</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11</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solidFill>
                            <a:schemeClr val="tx1"/>
                          </a:solidFill>
                        </a:rPr>
                        <a:t>Razonamiento y evidencia</a:t>
                      </a:r>
                      <a:endParaRPr lang="es-MX" sz="1200" b="1" noProof="0" dirty="0">
                        <a:solidFill>
                          <a:schemeClr val="tx1"/>
                        </a:solidFill>
                      </a:endParaRPr>
                    </a:p>
                  </a:txBody>
                  <a:tcPr marL="103632" marR="103632" marT="50292" marB="50292">
                    <a:solidFill>
                      <a:srgbClr val="FFFFCC"/>
                    </a:solidFill>
                  </a:tcPr>
                </a:tc>
                <a:tc>
                  <a:txBody>
                    <a:bodyPr/>
                    <a:lstStyle/>
                    <a:p>
                      <a:r>
                        <a:rPr lang="en-US" sz="1200" b="1" dirty="0" smtClean="0">
                          <a:solidFill>
                            <a:schemeClr val="tx1"/>
                          </a:solidFill>
                        </a:rPr>
                        <a:t>RI.3.8</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3</a:t>
                      </a:r>
                      <a:endParaRPr lang="en-US" sz="1200" b="1" dirty="0">
                        <a:solidFill>
                          <a:schemeClr val="tx1"/>
                        </a:solidFill>
                      </a:endParaRPr>
                    </a:p>
                  </a:txBody>
                  <a:tcPr marL="103632" marR="103632" marT="50292" marB="50292" anchor="ctr">
                    <a:solidFill>
                      <a:srgbClr val="FFFFCC"/>
                    </a:solidFill>
                  </a:tcPr>
                </a:tc>
              </a:tr>
              <a:tr h="284988">
                <a:tc>
                  <a:txBody>
                    <a:bodyPr/>
                    <a:lstStyle/>
                    <a:p>
                      <a:r>
                        <a:rPr lang="en-US" sz="1200" b="1" dirty="0" smtClean="0">
                          <a:solidFill>
                            <a:schemeClr val="tx1"/>
                          </a:solidFill>
                        </a:rPr>
                        <a:t>12</a:t>
                      </a:r>
                      <a:endParaRPr lang="en-US" sz="1200" b="1" dirty="0">
                        <a:solidFill>
                          <a:schemeClr val="tx1"/>
                        </a:solidFill>
                      </a:endParaRPr>
                    </a:p>
                  </a:txBody>
                  <a:tcPr marL="103632" marR="103632" marT="50292" marB="50292">
                    <a:solidFill>
                      <a:srgbClr val="FFFFCC"/>
                    </a:solidFill>
                  </a:tcPr>
                </a:tc>
                <a:tc>
                  <a:txBody>
                    <a:bodyPr/>
                    <a:lstStyle/>
                    <a:p>
                      <a:r>
                        <a:rPr lang="es-MX" sz="1200" b="1" noProof="0" dirty="0" smtClean="0"/>
                        <a:t>Análisis dentro y a través de</a:t>
                      </a:r>
                      <a:r>
                        <a:rPr lang="es-MX" sz="1200" b="1" baseline="0" noProof="0" dirty="0" smtClean="0"/>
                        <a:t> textos</a:t>
                      </a:r>
                      <a:endParaRPr lang="es-MX" sz="1200" b="1" noProof="0" dirty="0"/>
                    </a:p>
                  </a:txBody>
                  <a:tcPr marL="103632" marR="103632" marT="50292" marB="50292">
                    <a:solidFill>
                      <a:srgbClr val="FFFFCC"/>
                    </a:solidFill>
                  </a:tcPr>
                </a:tc>
                <a:tc>
                  <a:txBody>
                    <a:bodyPr/>
                    <a:lstStyle/>
                    <a:p>
                      <a:r>
                        <a:rPr lang="en-US" sz="1200" b="1" dirty="0" smtClean="0">
                          <a:solidFill>
                            <a:schemeClr val="tx1"/>
                          </a:solidFill>
                        </a:rPr>
                        <a:t>RI.3.9</a:t>
                      </a:r>
                      <a:endParaRPr lang="en-US" sz="1200" b="1" dirty="0">
                        <a:solidFill>
                          <a:schemeClr val="tx1"/>
                        </a:solidFill>
                      </a:endParaRPr>
                    </a:p>
                  </a:txBody>
                  <a:tcPr marL="103632" marR="103632" marT="50292" marB="50292">
                    <a:solidFill>
                      <a:srgbClr val="FFFFCC"/>
                    </a:solidFill>
                  </a:tcPr>
                </a:tc>
                <a:tc>
                  <a:txBody>
                    <a:bodyPr/>
                    <a:lstStyle/>
                    <a:p>
                      <a:pPr algn="ctr"/>
                      <a:r>
                        <a:rPr lang="en-US" sz="1200" b="1" dirty="0" smtClean="0">
                          <a:solidFill>
                            <a:schemeClr val="tx1"/>
                          </a:solidFill>
                        </a:rPr>
                        <a:t>4</a:t>
                      </a:r>
                      <a:endParaRPr lang="en-US" sz="1200" b="1" dirty="0">
                        <a:solidFill>
                          <a:schemeClr val="tx1"/>
                        </a:solidFill>
                      </a:endParaRPr>
                    </a:p>
                  </a:txBody>
                  <a:tcPr marL="103632" marR="103632" marT="50292" marB="50292" anchor="ctr">
                    <a:solidFill>
                      <a:srgbClr val="FFFFCC"/>
                    </a:solidFill>
                  </a:tcPr>
                </a:tc>
              </a:tr>
            </a:tbl>
          </a:graphicData>
        </a:graphic>
      </p:graphicFrame>
      <p:sp>
        <p:nvSpPr>
          <p:cNvPr id="28" name="TextBox 24"/>
          <p:cNvSpPr txBox="1"/>
          <p:nvPr/>
        </p:nvSpPr>
        <p:spPr>
          <a:xfrm>
            <a:off x="1059256" y="6071540"/>
            <a:ext cx="6560744" cy="256765"/>
          </a:xfrm>
          <a:prstGeom prst="rect">
            <a:avLst/>
          </a:prstGeom>
          <a:noFill/>
        </p:spPr>
        <p:txBody>
          <a:bodyPr wrap="square" lIns="101882" tIns="50941" rIns="101882" bIns="50941"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r>
              <a:rPr lang="es-ES" sz="1000" b="1" i="1" dirty="0">
                <a:latin typeface="Calibri" panose="020F0502020204030204" pitchFamily="34" charset="0"/>
              </a:rPr>
              <a:t>Nota:  Pueden haber más estándares por objetivo. </a:t>
            </a:r>
            <a:r>
              <a:rPr lang="es-ES" sz="1000" b="1" i="1" dirty="0" smtClean="0">
                <a:latin typeface="Calibri" panose="020F0502020204030204" pitchFamily="34" charset="0"/>
              </a:rPr>
              <a:t>Los </a:t>
            </a:r>
            <a:r>
              <a:rPr lang="es-ES" sz="1000" b="1" i="1" dirty="0">
                <a:latin typeface="Calibri" panose="020F0502020204030204" pitchFamily="34" charset="0"/>
              </a:rPr>
              <a:t>estándares de escritura evaluados aparecen dentro del </a:t>
            </a:r>
            <a:r>
              <a:rPr lang="es-ES" sz="1000" b="1" i="1" dirty="0" smtClean="0">
                <a:latin typeface="Calibri" panose="020F0502020204030204" pitchFamily="34" charset="0"/>
              </a:rPr>
              <a:t>recuadro.</a:t>
            </a:r>
            <a:endParaRPr lang="en-US" sz="1000" b="1" i="1" dirty="0">
              <a:latin typeface="Calibri" panose="020F0502020204030204" pitchFamily="34" charset="0"/>
            </a:endParaRPr>
          </a:p>
        </p:txBody>
      </p:sp>
    </p:spTree>
    <p:extLst>
      <p:ext uri="{BB962C8B-B14F-4D97-AF65-F5344CB8AC3E}">
        <p14:creationId xmlns:p14="http://schemas.microsoft.com/office/powerpoint/2010/main" val="305432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31800" y="1104900"/>
            <a:ext cx="6908800" cy="8302491"/>
          </a:xfrm>
          <a:prstGeom prst="rect">
            <a:avLst/>
          </a:prstGeom>
          <a:solidFill>
            <a:schemeClr val="bg1"/>
          </a:solidFill>
          <a:ln>
            <a:solidFill>
              <a:schemeClr val="accent1"/>
            </a:solidFill>
          </a:ln>
        </p:spPr>
        <p:txBody>
          <a:bodyPr wrap="square" lIns="99276" tIns="49638" rIns="99276" bIns="49638" rtlCol="0">
            <a:spAutoFit/>
          </a:bodyPr>
          <a:lstStyle/>
          <a:p>
            <a:endParaRPr lang="es-ES_tradnl" sz="1300" b="1" u="sng" dirty="0" smtClean="0">
              <a:solidFill>
                <a:prstClr val="black"/>
              </a:solidFill>
            </a:endParaRPr>
          </a:p>
          <a:p>
            <a:r>
              <a:rPr lang="es-ES_tradnl" sz="1300" b="1" u="sng" dirty="0" smtClean="0">
                <a:solidFill>
                  <a:prstClr val="black"/>
                </a:solidFill>
              </a:rPr>
              <a:t>Idea clave</a:t>
            </a:r>
          </a:p>
          <a:p>
            <a:r>
              <a:rPr lang="es-ES_tradnl" sz="1300" dirty="0" smtClean="0">
                <a:solidFill>
                  <a:prstClr val="black"/>
                </a:solidFill>
              </a:rPr>
              <a:t>Escribe </a:t>
            </a:r>
            <a:r>
              <a:rPr lang="es-ES_tradnl" sz="1300" b="1" dirty="0" smtClean="0">
                <a:solidFill>
                  <a:prstClr val="black"/>
                </a:solidFill>
              </a:rPr>
              <a:t>una</a:t>
            </a:r>
            <a:r>
              <a:rPr lang="es-ES_tradnl" sz="1300" dirty="0" smtClean="0">
                <a:solidFill>
                  <a:prstClr val="black"/>
                </a:solidFill>
              </a:rPr>
              <a:t> nueva </a:t>
            </a:r>
            <a:r>
              <a:rPr lang="es-ES_tradnl" sz="1300" u="sng" dirty="0" smtClean="0">
                <a:solidFill>
                  <a:prstClr val="black"/>
                </a:solidFill>
              </a:rPr>
              <a:t>idea clave</a:t>
            </a:r>
            <a:r>
              <a:rPr lang="es-ES_tradnl" sz="1300" dirty="0" smtClean="0">
                <a:solidFill>
                  <a:prstClr val="black"/>
                </a:solidFill>
              </a:rPr>
              <a:t> sobre </a:t>
            </a:r>
            <a:r>
              <a:rPr lang="es-ES_tradnl" sz="1300" u="sng" dirty="0" smtClean="0">
                <a:solidFill>
                  <a:prstClr val="black"/>
                </a:solidFill>
              </a:rPr>
              <a:t>la idea principal</a:t>
            </a:r>
            <a:endParaRPr lang="es-ES_tradnl" sz="1300" dirty="0" smtClean="0">
              <a:solidFill>
                <a:prstClr val="black"/>
              </a:solidFill>
            </a:endParaRP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b="1" u="sng" dirty="0" smtClean="0">
              <a:solidFill>
                <a:prstClr val="black"/>
              </a:solidFill>
            </a:endParaRPr>
          </a:p>
          <a:p>
            <a:r>
              <a:rPr lang="es-ES_tradnl" sz="1300" b="1" u="sng" dirty="0" smtClean="0">
                <a:solidFill>
                  <a:prstClr val="black"/>
                </a:solidFill>
              </a:rPr>
              <a:t>Detalles clave</a:t>
            </a:r>
          </a:p>
          <a:p>
            <a:endParaRPr lang="es-ES_tradnl" sz="1300" b="1" u="sng" dirty="0" smtClean="0">
              <a:solidFill>
                <a:prstClr val="black"/>
              </a:solidFill>
            </a:endParaRPr>
          </a:p>
          <a:p>
            <a:r>
              <a:rPr lang="es-ES_tradnl" sz="1300" dirty="0" smtClean="0">
                <a:solidFill>
                  <a:prstClr val="black"/>
                </a:solidFill>
              </a:rPr>
              <a:t>Explica más acerca de la nueva </a:t>
            </a:r>
            <a:r>
              <a:rPr lang="es-ES_tradnl" sz="1300" u="sng" dirty="0" smtClean="0">
                <a:solidFill>
                  <a:prstClr val="black"/>
                </a:solidFill>
              </a:rPr>
              <a:t>idea clave</a:t>
            </a:r>
            <a:r>
              <a:rPr lang="es-ES_tradnl" sz="1300" dirty="0" smtClean="0">
                <a:solidFill>
                  <a:prstClr val="black"/>
                </a:solidFill>
              </a:rPr>
              <a:t>.  Escribe dos </a:t>
            </a:r>
            <a:r>
              <a:rPr lang="es-ES_tradnl" sz="1300" u="sng" dirty="0" smtClean="0">
                <a:solidFill>
                  <a:prstClr val="black"/>
                </a:solidFill>
              </a:rPr>
              <a:t>detalles claves</a:t>
            </a:r>
            <a:r>
              <a:rPr lang="es-ES_tradnl" sz="1300" dirty="0" smtClean="0">
                <a:solidFill>
                  <a:prstClr val="black"/>
                </a:solidFill>
              </a:rPr>
              <a:t> del párrafo o la sección que apoya la nueva </a:t>
            </a:r>
            <a:r>
              <a:rPr lang="es-ES_tradnl" sz="1300" u="sng" dirty="0" smtClean="0">
                <a:solidFill>
                  <a:prstClr val="black"/>
                </a:solidFill>
              </a:rPr>
              <a:t>idea clave</a:t>
            </a:r>
            <a:r>
              <a:rPr lang="es-ES_tradnl" sz="1300" dirty="0" smtClean="0">
                <a:solidFill>
                  <a:prstClr val="black"/>
                </a:solidFill>
              </a:rPr>
              <a:t>. </a:t>
            </a: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buFont typeface="Arial" panose="020B0604020202020204" pitchFamily="34" charset="0"/>
              <a:buChar char="•"/>
            </a:pPr>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__________________________________________________________________________</a:t>
            </a:r>
          </a:p>
          <a:p>
            <a:pPr marL="171437" indent="-171437"/>
            <a:endParaRPr lang="es-ES_tradnl" sz="1300" dirty="0" smtClean="0">
              <a:solidFill>
                <a:prstClr val="black"/>
              </a:solidFill>
            </a:endParaRPr>
          </a:p>
          <a:p>
            <a:pPr marL="171437" indent="-171437"/>
            <a:endParaRPr lang="es-ES_tradnl" sz="1300" dirty="0" smtClean="0">
              <a:solidFill>
                <a:prstClr val="black"/>
              </a:solidFill>
            </a:endParaRP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a:t>
            </a:r>
          </a:p>
          <a:p>
            <a:endParaRPr lang="es-ES_tradnl" sz="1300" b="1" u="sng" dirty="0" smtClean="0">
              <a:solidFill>
                <a:prstClr val="black"/>
              </a:solidFill>
            </a:endParaRPr>
          </a:p>
          <a:p>
            <a:r>
              <a:rPr lang="es-ES_tradnl" sz="1300" b="1" u="sng" dirty="0" smtClean="0">
                <a:solidFill>
                  <a:prstClr val="black"/>
                </a:solidFill>
              </a:rPr>
              <a:t>Una y otra vez</a:t>
            </a:r>
          </a:p>
          <a:p>
            <a:r>
              <a:rPr lang="es-ES_tradnl" sz="1300" dirty="0" smtClean="0">
                <a:solidFill>
                  <a:prstClr val="black"/>
                </a:solidFill>
              </a:rPr>
              <a:t>¿Qué palabras o frases el autor utiliza una y otra vez? Escríbelas aquí. Piensa por qué el autor sigue usándolas una y otra vez.</a:t>
            </a: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r>
              <a:rPr lang="es-ES_tradnl" sz="1300" dirty="0" smtClean="0">
                <a:solidFill>
                  <a:prstClr val="black"/>
                </a:solidFill>
              </a:rPr>
              <a:t>Escribe </a:t>
            </a:r>
            <a:r>
              <a:rPr lang="es-ES_tradnl" sz="1300" b="1" u="sng" dirty="0" smtClean="0">
                <a:solidFill>
                  <a:prstClr val="black"/>
                </a:solidFill>
              </a:rPr>
              <a:t>una oración de conclusión </a:t>
            </a:r>
            <a:r>
              <a:rPr lang="es-ES_tradnl" sz="1300" dirty="0" smtClean="0">
                <a:solidFill>
                  <a:prstClr val="black"/>
                </a:solidFill>
              </a:rPr>
              <a:t>que diga más acerca de la nueva </a:t>
            </a:r>
            <a:r>
              <a:rPr lang="es-ES_tradnl" sz="1300" u="sng" dirty="0" smtClean="0">
                <a:solidFill>
                  <a:prstClr val="black"/>
                </a:solidFill>
              </a:rPr>
              <a:t>idea clave </a:t>
            </a:r>
            <a:r>
              <a:rPr lang="es-ES_tradnl" sz="1300" dirty="0" smtClean="0">
                <a:solidFill>
                  <a:prstClr val="black"/>
                </a:solidFill>
              </a:rPr>
              <a:t>y </a:t>
            </a:r>
            <a:r>
              <a:rPr lang="es-ES_tradnl" sz="1300" u="sng" dirty="0" smtClean="0">
                <a:solidFill>
                  <a:prstClr val="black"/>
                </a:solidFill>
              </a:rPr>
              <a:t>los detalles claves</a:t>
            </a:r>
            <a:r>
              <a:rPr lang="es-ES_tradnl" sz="1300" dirty="0" smtClean="0">
                <a:solidFill>
                  <a:prstClr val="black"/>
                </a:solidFill>
              </a:rPr>
              <a:t>. Si puedes, utiliza algunas de las palabras de ‘</a:t>
            </a:r>
            <a:r>
              <a:rPr lang="es-ES_tradnl" sz="1300" u="sng" dirty="0" smtClean="0">
                <a:solidFill>
                  <a:prstClr val="black"/>
                </a:solidFill>
              </a:rPr>
              <a:t>una y otra vez</a:t>
            </a:r>
            <a:r>
              <a:rPr lang="es-ES_tradnl" sz="1300" dirty="0" smtClean="0">
                <a:solidFill>
                  <a:prstClr val="black"/>
                </a:solidFill>
              </a:rPr>
              <a:t>’.</a:t>
            </a: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p:txBody>
      </p:sp>
      <p:sp>
        <p:nvSpPr>
          <p:cNvPr id="19" name="TextBox 18"/>
          <p:cNvSpPr txBox="1"/>
          <p:nvPr/>
        </p:nvSpPr>
        <p:spPr>
          <a:xfrm>
            <a:off x="259080" y="142617"/>
            <a:ext cx="966153" cy="331078"/>
          </a:xfrm>
          <a:prstGeom prst="rect">
            <a:avLst/>
          </a:prstGeom>
          <a:solidFill>
            <a:schemeClr val="bg2">
              <a:lumMod val="90000"/>
            </a:schemeClr>
          </a:solidFill>
        </p:spPr>
        <p:txBody>
          <a:bodyPr wrap="square" lIns="99276" tIns="49638" rIns="99276" bIns="49638" rtlCol="0">
            <a:spAutoFit/>
          </a:bodyPr>
          <a:lstStyle/>
          <a:p>
            <a:r>
              <a:rPr lang="en-US" sz="1500" b="1" dirty="0" smtClean="0">
                <a:solidFill>
                  <a:prstClr val="black"/>
                </a:solidFill>
              </a:rPr>
              <a:t>Grado 3</a:t>
            </a:r>
            <a:endParaRPr lang="en-US" sz="1500" b="1" dirty="0">
              <a:solidFill>
                <a:prstClr val="black"/>
              </a:solidFill>
            </a:endParaRPr>
          </a:p>
        </p:txBody>
      </p:sp>
      <p:sp>
        <p:nvSpPr>
          <p:cNvPr id="20" name="TextBox 19"/>
          <p:cNvSpPr txBox="1"/>
          <p:nvPr/>
        </p:nvSpPr>
        <p:spPr>
          <a:xfrm>
            <a:off x="690880" y="662178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p:txBody>
      </p:sp>
      <p:sp>
        <p:nvSpPr>
          <p:cNvPr id="22" name="Rectangle 21"/>
          <p:cNvSpPr/>
          <p:nvPr/>
        </p:nvSpPr>
        <p:spPr>
          <a:xfrm>
            <a:off x="4150678" y="1150620"/>
            <a:ext cx="3017201" cy="229292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x-none" sz="1100" b="1" dirty="0" smtClean="0">
                <a:solidFill>
                  <a:prstClr val="black"/>
                </a:solidFill>
              </a:rPr>
              <a:t>Instruya a los estudiantes a volver a leer un párrafo o sección del texto que les haya gustado o que usted haya escogido.</a:t>
            </a:r>
          </a:p>
          <a:p>
            <a:endParaRPr lang="x-none" sz="1100" b="1" dirty="0" smtClean="0">
              <a:solidFill>
                <a:prstClr val="black"/>
              </a:solidFill>
            </a:endParaRPr>
          </a:p>
          <a:p>
            <a:r>
              <a:rPr lang="x-none" sz="1100" b="1" dirty="0" smtClean="0">
                <a:solidFill>
                  <a:prstClr val="black"/>
                </a:solidFill>
              </a:rPr>
              <a:t>Pregunte: − </a:t>
            </a:r>
            <a:r>
              <a:rPr lang="x-none" sz="1100" b="1" i="1" dirty="0" smtClean="0">
                <a:solidFill>
                  <a:prstClr val="black"/>
                </a:solidFill>
              </a:rPr>
              <a:t>¿Esta sección o párrafo, presenta algo nuevo sobre la </a:t>
            </a:r>
            <a:r>
              <a:rPr lang="x-none" sz="1100" b="1" i="1" u="sng" dirty="0" smtClean="0">
                <a:solidFill>
                  <a:srgbClr val="C00000"/>
                </a:solidFill>
                <a:effectLst>
                  <a:outerShdw blurRad="38100" dist="38100" dir="2700000" algn="tl">
                    <a:srgbClr val="000000">
                      <a:alpha val="43137"/>
                    </a:srgbClr>
                  </a:outerShdw>
                </a:effectLst>
              </a:rPr>
              <a:t>idea principal</a:t>
            </a:r>
            <a:r>
              <a:rPr lang="x-none" sz="1100" b="1" i="1" dirty="0" smtClean="0">
                <a:solidFill>
                  <a:prstClr val="black"/>
                </a:solidFill>
              </a:rPr>
              <a:t>?” </a:t>
            </a:r>
          </a:p>
          <a:p>
            <a:r>
              <a:rPr lang="x-none" sz="1100" b="1" i="1" dirty="0" smtClean="0">
                <a:solidFill>
                  <a:prstClr val="black"/>
                </a:solidFill>
              </a:rPr>
              <a:t>Esto es una </a:t>
            </a:r>
            <a:r>
              <a:rPr lang="x-none" sz="1100" b="1" i="1" u="sng" dirty="0" smtClean="0">
                <a:solidFill>
                  <a:srgbClr val="C00000"/>
                </a:solidFill>
                <a:effectLst>
                  <a:outerShdw blurRad="38100" dist="38100" dir="2700000" algn="tl">
                    <a:srgbClr val="000000">
                      <a:alpha val="43137"/>
                    </a:srgbClr>
                  </a:outerShdw>
                </a:effectLst>
              </a:rPr>
              <a:t>idea clave</a:t>
            </a:r>
            <a:r>
              <a:rPr lang="x-none" sz="1100" b="1" i="1" dirty="0" smtClean="0">
                <a:solidFill>
                  <a:srgbClr val="C00000"/>
                </a:solidFill>
                <a:effectLst>
                  <a:outerShdw blurRad="38100" dist="38100" dir="2700000" algn="tl">
                    <a:srgbClr val="000000">
                      <a:alpha val="43137"/>
                    </a:srgbClr>
                  </a:outerShdw>
                </a:effectLst>
              </a:rPr>
              <a:t> </a:t>
            </a:r>
            <a:r>
              <a:rPr lang="x-none" sz="1100" b="1" i="1" dirty="0" smtClean="0">
                <a:solidFill>
                  <a:prstClr val="black"/>
                </a:solidFill>
                <a:effectLst>
                  <a:outerShdw blurRad="38100" dist="38100" dir="2700000" algn="tl">
                    <a:srgbClr val="000000">
                      <a:alpha val="43137"/>
                    </a:srgbClr>
                  </a:outerShdw>
                </a:effectLst>
              </a:rPr>
              <a:t>sobre la </a:t>
            </a:r>
            <a:r>
              <a:rPr lang="x-none" sz="1100" b="1" i="1" u="sng" dirty="0" smtClean="0">
                <a:solidFill>
                  <a:srgbClr val="C00000"/>
                </a:solidFill>
                <a:effectLst>
                  <a:outerShdw blurRad="38100" dist="38100" dir="2700000" algn="tl">
                    <a:srgbClr val="000000">
                      <a:alpha val="43137"/>
                    </a:srgbClr>
                  </a:outerShdw>
                </a:effectLst>
              </a:rPr>
              <a:t>idea principal</a:t>
            </a:r>
            <a:r>
              <a:rPr lang="x-none" sz="1100" b="1" i="1" dirty="0" smtClean="0">
                <a:solidFill>
                  <a:srgbClr val="C00000"/>
                </a:solidFill>
                <a:effectLst>
                  <a:outerShdw blurRad="38100" dist="38100" dir="2700000" algn="tl">
                    <a:srgbClr val="000000">
                      <a:alpha val="43137"/>
                    </a:srgbClr>
                  </a:outerShdw>
                </a:effectLst>
              </a:rPr>
              <a:t> </a:t>
            </a:r>
            <a:r>
              <a:rPr lang="x-none" sz="1100" b="1" dirty="0" smtClean="0">
                <a:solidFill>
                  <a:prstClr val="black"/>
                </a:solidFill>
              </a:rPr>
              <a:t>(asegúrese de que los estudiantes sepan qué es la </a:t>
            </a:r>
            <a:r>
              <a:rPr lang="x-none" sz="1100" b="1" u="sng" dirty="0" smtClean="0">
                <a:solidFill>
                  <a:srgbClr val="C00000"/>
                </a:solidFill>
                <a:effectLst>
                  <a:outerShdw blurRad="38100" dist="38100" dir="2700000" algn="tl">
                    <a:srgbClr val="000000">
                      <a:alpha val="43137"/>
                    </a:srgbClr>
                  </a:outerShdw>
                </a:effectLst>
              </a:rPr>
              <a:t>idea principal</a:t>
            </a:r>
            <a:r>
              <a:rPr lang="x-none" sz="1100" b="1" dirty="0" smtClean="0">
                <a:solidFill>
                  <a:prstClr val="black"/>
                </a:solidFill>
              </a:rPr>
              <a:t>).</a:t>
            </a:r>
          </a:p>
          <a:p>
            <a:endParaRPr lang="x-none" sz="1100" b="1" dirty="0" smtClean="0">
              <a:solidFill>
                <a:prstClr val="black"/>
              </a:solidFill>
            </a:endParaRPr>
          </a:p>
          <a:p>
            <a:r>
              <a:rPr lang="x-none" sz="1100" b="1" dirty="0" smtClean="0">
                <a:solidFill>
                  <a:prstClr val="black"/>
                </a:solidFill>
              </a:rPr>
              <a:t>Pida a los estudiantes que escriban </a:t>
            </a:r>
            <a:r>
              <a:rPr lang="x-none" sz="1100" b="1" u="sng" dirty="0" smtClean="0">
                <a:solidFill>
                  <a:srgbClr val="C00000"/>
                </a:solidFill>
                <a:effectLst>
                  <a:outerShdw blurRad="38100" dist="38100" dir="2700000" algn="tl">
                    <a:srgbClr val="000000">
                      <a:alpha val="43137"/>
                    </a:srgbClr>
                  </a:outerShdw>
                </a:effectLst>
              </a:rPr>
              <a:t>UNA</a:t>
            </a:r>
            <a:r>
              <a:rPr lang="x-none" sz="1100" b="1" dirty="0" smtClean="0">
                <a:solidFill>
                  <a:prstClr val="black"/>
                </a:solidFill>
                <a:effectLst>
                  <a:outerShdw blurRad="38100" dist="38100" dir="2700000" algn="tl">
                    <a:srgbClr val="000000">
                      <a:alpha val="43137"/>
                    </a:srgbClr>
                  </a:outerShdw>
                </a:effectLst>
              </a:rPr>
              <a:t> </a:t>
            </a:r>
            <a:r>
              <a:rPr lang="x-none" sz="1100" b="1" dirty="0" smtClean="0">
                <a:solidFill>
                  <a:prstClr val="black"/>
                </a:solidFill>
              </a:rPr>
              <a:t>oración breve sobre la nueva</a:t>
            </a:r>
            <a:r>
              <a:rPr lang="x-none" sz="1100" b="1" dirty="0" smtClean="0">
                <a:solidFill>
                  <a:prstClr val="black"/>
                </a:solidFill>
                <a:effectLst>
                  <a:outerShdw blurRad="38100" dist="38100" dir="2700000" algn="tl">
                    <a:srgbClr val="000000">
                      <a:alpha val="43137"/>
                    </a:srgbClr>
                  </a:outerShdw>
                </a:effectLst>
              </a:rPr>
              <a:t> </a:t>
            </a:r>
            <a:r>
              <a:rPr lang="x-none" sz="1100" b="1" u="sng" dirty="0" smtClean="0">
                <a:solidFill>
                  <a:srgbClr val="C00000"/>
                </a:solidFill>
                <a:effectLst>
                  <a:outerShdw blurRad="38100" dist="38100" dir="2700000" algn="tl">
                    <a:srgbClr val="000000">
                      <a:alpha val="43137"/>
                    </a:srgbClr>
                  </a:outerShdw>
                </a:effectLst>
              </a:rPr>
              <a:t>idea clave</a:t>
            </a:r>
            <a:r>
              <a:rPr lang="x-none" sz="1100" b="1" dirty="0" smtClean="0">
                <a:solidFill>
                  <a:srgbClr val="C00000"/>
                </a:solidFill>
                <a:effectLst>
                  <a:outerShdw blurRad="38100" dist="38100" dir="2700000" algn="tl">
                    <a:srgbClr val="000000">
                      <a:alpha val="43137"/>
                    </a:srgbClr>
                  </a:outerShdw>
                </a:effectLst>
              </a:rPr>
              <a:t> </a:t>
            </a:r>
            <a:r>
              <a:rPr lang="x-none" sz="1100" b="1" dirty="0" smtClean="0">
                <a:solidFill>
                  <a:prstClr val="black"/>
                </a:solidFill>
              </a:rPr>
              <a:t>.</a:t>
            </a:r>
          </a:p>
          <a:p>
            <a:endParaRPr lang="x-none" sz="1100" b="1" dirty="0" smtClean="0">
              <a:solidFill>
                <a:prstClr val="black"/>
              </a:solidFill>
            </a:endParaRPr>
          </a:p>
        </p:txBody>
      </p:sp>
      <p:sp>
        <p:nvSpPr>
          <p:cNvPr id="26" name="Rectangle 25"/>
          <p:cNvSpPr/>
          <p:nvPr/>
        </p:nvSpPr>
        <p:spPr>
          <a:xfrm>
            <a:off x="6799951" y="2522471"/>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1</a:t>
            </a:r>
            <a:endParaRPr lang="en-US" b="1" dirty="0">
              <a:solidFill>
                <a:prstClr val="white"/>
              </a:solidFill>
              <a:effectLst>
                <a:outerShdw blurRad="38100" dist="38100" dir="2700000" algn="tl">
                  <a:srgbClr val="000000">
                    <a:alpha val="43137"/>
                  </a:srgbClr>
                </a:outerShdw>
              </a:effectLst>
            </a:endParaRPr>
          </a:p>
        </p:txBody>
      </p:sp>
      <p:sp>
        <p:nvSpPr>
          <p:cNvPr id="27" name="Rectangle 26"/>
          <p:cNvSpPr/>
          <p:nvPr/>
        </p:nvSpPr>
        <p:spPr>
          <a:xfrm>
            <a:off x="3485199" y="3653894"/>
            <a:ext cx="3368040" cy="210826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es-MX" sz="1000" b="1" dirty="0">
                <a:solidFill>
                  <a:prstClr val="black"/>
                </a:solidFill>
              </a:rPr>
              <a:t>Pida a los estudiantes que busquen </a:t>
            </a:r>
            <a:r>
              <a:rPr lang="es-MX" sz="1000" b="1" u="sng" dirty="0">
                <a:solidFill>
                  <a:srgbClr val="C00000"/>
                </a:solidFill>
                <a:effectLst>
                  <a:outerShdw blurRad="38100" dist="38100" dir="2700000" rotWithShape="0">
                    <a:srgbClr val="000000">
                      <a:alpha val="43137"/>
                    </a:srgbClr>
                  </a:outerShdw>
                </a:effectLst>
              </a:rPr>
              <a:t>detalles clave</a:t>
            </a:r>
            <a:r>
              <a:rPr lang="es-MX" sz="1000" b="1" dirty="0">
                <a:solidFill>
                  <a:prstClr val="black"/>
                </a:solidFill>
              </a:rPr>
              <a:t>  que  </a:t>
            </a:r>
            <a:r>
              <a:rPr lang="es-MX" sz="1000" b="1" u="sng" dirty="0">
                <a:solidFill>
                  <a:prstClr val="black"/>
                </a:solidFill>
              </a:rPr>
              <a:t>expliquen más</a:t>
            </a:r>
            <a:r>
              <a:rPr lang="es-MX" sz="1000" b="1" dirty="0">
                <a:solidFill>
                  <a:prstClr val="black"/>
                </a:solidFill>
              </a:rPr>
              <a:t> sobre </a:t>
            </a:r>
            <a:r>
              <a:rPr lang="en-US" sz="1000" b="1" dirty="0">
                <a:solidFill>
                  <a:prstClr val="black"/>
                </a:solidFill>
              </a:rPr>
              <a:t>la nueva </a:t>
            </a:r>
            <a:r>
              <a:rPr lang="en-US" sz="1100" b="1" u="sng" dirty="0">
                <a:solidFill>
                  <a:srgbClr val="C00000"/>
                </a:solidFill>
                <a:effectLst>
                  <a:outerShdw blurRad="38100" dist="38100" dir="2700000" algn="tl">
                    <a:srgbClr val="000000">
                      <a:alpha val="43137"/>
                    </a:srgbClr>
                  </a:outerShdw>
                </a:effectLst>
              </a:rPr>
              <a:t>idea clave</a:t>
            </a:r>
            <a:r>
              <a:rPr lang="en-US" sz="1100" b="1" dirty="0">
                <a:solidFill>
                  <a:srgbClr val="C00000"/>
                </a:solidFill>
                <a:effectLst>
                  <a:outerShdw blurRad="38100" dist="38100" dir="2700000" algn="tl">
                    <a:srgbClr val="000000">
                      <a:alpha val="43137"/>
                    </a:srgbClr>
                  </a:outerShdw>
                </a:effectLst>
              </a:rPr>
              <a:t> </a:t>
            </a:r>
            <a:r>
              <a:rPr lang="en-US" sz="1100" b="1" dirty="0">
                <a:solidFill>
                  <a:prstClr val="black"/>
                </a:solidFill>
              </a:rPr>
              <a:t>.</a:t>
            </a:r>
          </a:p>
          <a:p>
            <a:pPr marL="109538" defTabSz="966612">
              <a:defRPr sz="1800"/>
            </a:pPr>
            <a:endParaRPr lang="es-MX" sz="1000" b="1" dirty="0">
              <a:solidFill>
                <a:prstClr val="black"/>
              </a:solidFill>
            </a:endParaRPr>
          </a:p>
          <a:p>
            <a:pPr marL="109538" defTabSz="966612">
              <a:defRPr sz="1800"/>
            </a:pPr>
            <a:r>
              <a:rPr lang="es-MX" sz="1000" b="1" dirty="0">
                <a:solidFill>
                  <a:prstClr val="black"/>
                </a:solidFill>
              </a:rPr>
              <a:t>Los</a:t>
            </a:r>
            <a:r>
              <a:rPr lang="es-MX" sz="1000" b="1" dirty="0" smtClean="0">
                <a:solidFill>
                  <a:prstClr val="black"/>
                </a:solidFill>
                <a:effectLst>
                  <a:outerShdw blurRad="38100" dist="38100" dir="2700000" rotWithShape="0">
                    <a:srgbClr val="000000">
                      <a:alpha val="43137"/>
                    </a:srgbClr>
                  </a:outerShdw>
                </a:effectLst>
              </a:rPr>
              <a:t> </a:t>
            </a:r>
            <a:r>
              <a:rPr lang="es-MX" sz="1000" b="1" u="sng" dirty="0" smtClean="0">
                <a:solidFill>
                  <a:srgbClr val="C00000"/>
                </a:solidFill>
                <a:effectLst>
                  <a:outerShdw blurRad="38100" dist="38100" dir="2700000" rotWithShape="0">
                    <a:srgbClr val="000000">
                      <a:alpha val="43137"/>
                    </a:srgbClr>
                  </a:outerShdw>
                </a:effectLst>
              </a:rPr>
              <a:t>detalles </a:t>
            </a:r>
            <a:r>
              <a:rPr lang="es-MX" sz="1000" b="1" u="sng" dirty="0">
                <a:solidFill>
                  <a:srgbClr val="C00000"/>
                </a:solidFill>
                <a:effectLst>
                  <a:outerShdw blurRad="38100" dist="38100" dir="2700000" rotWithShape="0">
                    <a:srgbClr val="000000">
                      <a:alpha val="43137"/>
                    </a:srgbClr>
                  </a:outerShdw>
                </a:effectLst>
              </a:rPr>
              <a:t>clave</a:t>
            </a:r>
            <a:r>
              <a:rPr lang="es-MX" sz="1000" b="1" dirty="0">
                <a:solidFill>
                  <a:srgbClr val="C00000"/>
                </a:solidFill>
                <a:effectLst>
                  <a:outerShdw blurRad="38100" dist="38100" dir="2700000" rotWithShape="0">
                    <a:srgbClr val="000000">
                      <a:alpha val="43137"/>
                    </a:srgbClr>
                  </a:outerShdw>
                </a:effectLst>
              </a:rPr>
              <a:t>  </a:t>
            </a:r>
            <a:r>
              <a:rPr lang="es-MX" sz="1000" b="1" dirty="0" smtClean="0">
                <a:solidFill>
                  <a:prstClr val="black"/>
                </a:solidFill>
              </a:rPr>
              <a:t>son razones para apoyar una </a:t>
            </a:r>
            <a:r>
              <a:rPr lang="es-MX" sz="1000" b="1" u="sng" dirty="0" smtClean="0">
                <a:solidFill>
                  <a:srgbClr val="C00000"/>
                </a:solidFill>
                <a:effectLst>
                  <a:outerShdw blurRad="38100" dist="38100" dir="2700000" rotWithShape="0">
                    <a:srgbClr val="000000">
                      <a:alpha val="43137"/>
                    </a:srgbClr>
                  </a:outerShdw>
                </a:effectLst>
              </a:rPr>
              <a:t>idea clave.  </a:t>
            </a:r>
            <a:r>
              <a:rPr lang="es-MX" sz="1000" b="1" dirty="0">
                <a:solidFill>
                  <a:prstClr val="black"/>
                </a:solidFill>
              </a:rPr>
              <a:t>Instruya a los </a:t>
            </a:r>
            <a:r>
              <a:rPr lang="es-MX" sz="1000" b="1" dirty="0" smtClean="0">
                <a:solidFill>
                  <a:prstClr val="black"/>
                </a:solidFill>
              </a:rPr>
              <a:t>estudiantes a escribir 2 detalles clave breves que apoyen la idea clave.  </a:t>
            </a:r>
            <a:endParaRPr lang="es-MX" sz="1000" b="1" dirty="0">
              <a:solidFill>
                <a:prstClr val="black"/>
              </a:solidFill>
            </a:endParaRPr>
          </a:p>
          <a:p>
            <a:pPr marL="109538" defTabSz="966612">
              <a:defRPr sz="1800"/>
            </a:pPr>
            <a:endParaRPr lang="es-MX" sz="1000" b="1" dirty="0">
              <a:solidFill>
                <a:prstClr val="black"/>
              </a:solidFill>
            </a:endParaRPr>
          </a:p>
          <a:p>
            <a:pPr marL="109538" defTabSz="966612">
              <a:defRPr sz="1800"/>
            </a:pPr>
            <a:r>
              <a:rPr lang="es-MX" sz="1000" b="1" dirty="0">
                <a:solidFill>
                  <a:prstClr val="black"/>
                </a:solidFill>
              </a:rPr>
              <a:t>Ejemplo: si </a:t>
            </a:r>
            <a:r>
              <a:rPr lang="es-MX" sz="1000" b="1" dirty="0" smtClean="0">
                <a:solidFill>
                  <a:prstClr val="black"/>
                </a:solidFill>
              </a:rPr>
              <a:t>la  </a:t>
            </a:r>
            <a:r>
              <a:rPr lang="es-MX" sz="1000" b="1" u="sng" dirty="0" smtClean="0">
                <a:solidFill>
                  <a:srgbClr val="C00000"/>
                </a:solidFill>
                <a:effectLst>
                  <a:outerShdw blurRad="38100" dist="38100" dir="2700000" rotWithShape="0">
                    <a:srgbClr val="000000">
                      <a:alpha val="43137"/>
                    </a:srgbClr>
                  </a:outerShdw>
                </a:effectLst>
              </a:rPr>
              <a:t>idea  principal </a:t>
            </a:r>
            <a:r>
              <a:rPr lang="es-MX" sz="1000" b="1" dirty="0">
                <a:solidFill>
                  <a:prstClr val="black"/>
                </a:solidFill>
              </a:rPr>
              <a:t>es sobre perros y …</a:t>
            </a:r>
          </a:p>
          <a:p>
            <a:pPr marL="109538" defTabSz="966612">
              <a:defRPr sz="1800"/>
            </a:pPr>
            <a:endParaRPr lang="es-MX" sz="1000" b="1" dirty="0">
              <a:solidFill>
                <a:prstClr val="black"/>
              </a:solidFill>
            </a:endParaRPr>
          </a:p>
          <a:p>
            <a:pPr marL="109538" defTabSz="966612">
              <a:defRPr sz="1800"/>
            </a:pPr>
            <a:r>
              <a:rPr lang="es-MX" sz="1000" b="1" dirty="0">
                <a:solidFill>
                  <a:prstClr val="black"/>
                </a:solidFill>
              </a:rPr>
              <a:t>“Al perro le gusta jugar,” (es la </a:t>
            </a:r>
            <a:r>
              <a:rPr lang="es-MX" sz="1000" b="1" u="sng" dirty="0">
                <a:solidFill>
                  <a:srgbClr val="C00000"/>
                </a:solidFill>
                <a:effectLst>
                  <a:outerShdw blurRad="38100" dist="38100" dir="2700000" rotWithShape="0">
                    <a:srgbClr val="000000">
                      <a:alpha val="43137"/>
                    </a:srgbClr>
                  </a:outerShdw>
                </a:effectLst>
              </a:rPr>
              <a:t>idea clave</a:t>
            </a:r>
            <a:r>
              <a:rPr lang="es-MX" sz="1000" b="1" dirty="0">
                <a:solidFill>
                  <a:prstClr val="black"/>
                </a:solidFill>
              </a:rPr>
              <a:t>),</a:t>
            </a:r>
          </a:p>
          <a:p>
            <a:pPr marL="109538" defTabSz="966612">
              <a:defRPr sz="1800"/>
            </a:pPr>
            <a:r>
              <a:rPr lang="es-MX" sz="1000" b="1" dirty="0">
                <a:solidFill>
                  <a:prstClr val="black"/>
                </a:solidFill>
              </a:rPr>
              <a:t>Entonces, algunos </a:t>
            </a:r>
            <a:r>
              <a:rPr lang="es-MX" sz="1000" b="1" u="sng" dirty="0">
                <a:solidFill>
                  <a:srgbClr val="C00000"/>
                </a:solidFill>
                <a:effectLst>
                  <a:outerShdw blurRad="38100" dist="38100" dir="2700000" rotWithShape="0">
                    <a:srgbClr val="000000">
                      <a:alpha val="43137"/>
                    </a:srgbClr>
                  </a:outerShdw>
                </a:effectLst>
              </a:rPr>
              <a:t>detalles clave </a:t>
            </a:r>
            <a:r>
              <a:rPr lang="es-MX" sz="1000" b="1" dirty="0">
                <a:solidFill>
                  <a:prstClr val="black"/>
                </a:solidFill>
              </a:rPr>
              <a:t>podrían ser:  </a:t>
            </a:r>
          </a:p>
          <a:p>
            <a:pPr marL="284163" defTabSz="966612">
              <a:buSzPct val="100000"/>
              <a:buFont typeface="Arial"/>
              <a:buChar char="•"/>
              <a:defRPr sz="1800"/>
            </a:pPr>
            <a:r>
              <a:rPr lang="es-MX" sz="1000" b="1" dirty="0">
                <a:solidFill>
                  <a:prstClr val="black"/>
                </a:solidFill>
              </a:rPr>
              <a:t>al perro le gusta jugar a buscar cosas.</a:t>
            </a:r>
          </a:p>
          <a:p>
            <a:pPr marL="284163" defTabSz="966612">
              <a:buSzPct val="100000"/>
              <a:buFont typeface="Arial"/>
              <a:buChar char="•"/>
              <a:defRPr sz="1800"/>
            </a:pPr>
            <a:r>
              <a:rPr lang="es-MX" sz="1000" b="1" dirty="0">
                <a:solidFill>
                  <a:prstClr val="black"/>
                </a:solidFill>
              </a:rPr>
              <a:t>al perro le gusta jugar con la pelota.</a:t>
            </a:r>
          </a:p>
        </p:txBody>
      </p:sp>
      <p:sp>
        <p:nvSpPr>
          <p:cNvPr id="28" name="Rectangle 27"/>
          <p:cNvSpPr/>
          <p:nvPr/>
        </p:nvSpPr>
        <p:spPr>
          <a:xfrm>
            <a:off x="6477000" y="4526280"/>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2</a:t>
            </a:r>
            <a:endParaRPr lang="en-US" b="1" dirty="0">
              <a:solidFill>
                <a:prstClr val="white"/>
              </a:solidFill>
              <a:effectLst>
                <a:outerShdw blurRad="38100" dist="38100" dir="2700000" algn="tl">
                  <a:srgbClr val="000000">
                    <a:alpha val="43137"/>
                  </a:srgbClr>
                </a:outerShdw>
              </a:effectLst>
            </a:endParaRPr>
          </a:p>
        </p:txBody>
      </p:sp>
      <p:sp>
        <p:nvSpPr>
          <p:cNvPr id="29" name="Rectangle 28"/>
          <p:cNvSpPr/>
          <p:nvPr/>
        </p:nvSpPr>
        <p:spPr>
          <a:xfrm>
            <a:off x="477395" y="6233327"/>
            <a:ext cx="2590800" cy="1477321"/>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x-none" sz="1000" b="1" dirty="0" smtClean="0">
                <a:solidFill>
                  <a:prstClr val="black"/>
                </a:solidFill>
              </a:rPr>
              <a:t>Pida a los estudiantes que relean el párrafo o sección que escribieron, y que escriban en el recuadro las palabras e ideas que ellos ven </a:t>
            </a:r>
            <a:r>
              <a:rPr lang="x-none" sz="1000" b="1" u="sng" dirty="0" smtClean="0">
                <a:solidFill>
                  <a:srgbClr val="C00000"/>
                </a:solidFill>
                <a:effectLst>
                  <a:outerShdw blurRad="38100" dist="38100" dir="2700000" algn="tl">
                    <a:srgbClr val="000000">
                      <a:alpha val="43137"/>
                    </a:srgbClr>
                  </a:outerShdw>
                </a:effectLst>
              </a:rPr>
              <a:t>Una y otra vez</a:t>
            </a:r>
            <a:r>
              <a:rPr lang="x-none" sz="1000" b="1" dirty="0" smtClean="0">
                <a:solidFill>
                  <a:prstClr val="black"/>
                </a:solidFill>
              </a:rPr>
              <a:t>.</a:t>
            </a:r>
          </a:p>
          <a:p>
            <a:r>
              <a:rPr lang="x-none" sz="1000" b="1" dirty="0" smtClean="0">
                <a:solidFill>
                  <a:prstClr val="black"/>
                </a:solidFill>
              </a:rPr>
              <a:t> </a:t>
            </a:r>
          </a:p>
          <a:p>
            <a:r>
              <a:rPr lang="x-none" sz="1000" b="1" dirty="0" smtClean="0">
                <a:solidFill>
                  <a:prstClr val="black"/>
                </a:solidFill>
              </a:rPr>
              <a:t>Explique:  − </a:t>
            </a:r>
            <a:r>
              <a:rPr lang="x-none" sz="1000" b="1" i="1" dirty="0" smtClean="0">
                <a:solidFill>
                  <a:prstClr val="black"/>
                </a:solidFill>
              </a:rPr>
              <a:t>Cuando los autores utilizan las mismas palabras, frases o ideas </a:t>
            </a:r>
            <a:r>
              <a:rPr lang="x-none" sz="1000" b="1" i="1" u="sng" dirty="0" smtClean="0">
                <a:solidFill>
                  <a:srgbClr val="C00000"/>
                </a:solidFill>
                <a:effectLst>
                  <a:outerShdw blurRad="38100" dist="38100" dir="2700000" algn="tl">
                    <a:srgbClr val="000000">
                      <a:alpha val="43137"/>
                    </a:srgbClr>
                  </a:outerShdw>
                </a:effectLst>
              </a:rPr>
              <a:t>Una y otra vez, pregúntense a ustedes mismos “¿por qué?”</a:t>
            </a:r>
            <a:r>
              <a:rPr lang="x-none" sz="1000" b="1" i="1" dirty="0" smtClean="0">
                <a:solidFill>
                  <a:prstClr val="black"/>
                </a:solidFill>
              </a:rPr>
              <a:t>.  Esto significa algo importante.</a:t>
            </a:r>
            <a:endParaRPr lang="x-none" sz="1000" b="1" i="1" dirty="0">
              <a:solidFill>
                <a:prstClr val="black"/>
              </a:solidFill>
            </a:endParaRPr>
          </a:p>
        </p:txBody>
      </p:sp>
      <p:sp>
        <p:nvSpPr>
          <p:cNvPr id="30" name="Rectangle 29"/>
          <p:cNvSpPr/>
          <p:nvPr/>
        </p:nvSpPr>
        <p:spPr>
          <a:xfrm>
            <a:off x="2990023" y="6561297"/>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3</a:t>
            </a:r>
            <a:endParaRPr lang="en-US" b="1" dirty="0">
              <a:solidFill>
                <a:prstClr val="white"/>
              </a:solidFill>
              <a:effectLst>
                <a:outerShdw blurRad="38100" dist="38100" dir="2700000" algn="tl">
                  <a:srgbClr val="000000">
                    <a:alpha val="43137"/>
                  </a:srgbClr>
                </a:outerShdw>
              </a:effectLst>
            </a:endParaRPr>
          </a:p>
        </p:txBody>
      </p:sp>
      <p:sp>
        <p:nvSpPr>
          <p:cNvPr id="31" name="Rectangle 30"/>
          <p:cNvSpPr/>
          <p:nvPr/>
        </p:nvSpPr>
        <p:spPr>
          <a:xfrm>
            <a:off x="3491561" y="6127979"/>
            <a:ext cx="3453288" cy="178509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x-none" sz="1000" b="1" dirty="0" smtClean="0">
                <a:solidFill>
                  <a:prstClr val="black"/>
                </a:solidFill>
              </a:rPr>
              <a:t>Instruya a los estudiantes  a que observen las palabras o ideas ‘una y otra vez’, y pregunte: </a:t>
            </a:r>
            <a:r>
              <a:rPr lang="x-none" sz="1000" b="1" i="1" dirty="0" smtClean="0">
                <a:solidFill>
                  <a:prstClr val="black"/>
                </a:solidFill>
              </a:rPr>
              <a:t>−¿Ven ustedes algunas palabras o ideas ‘una y otra vez’ en las oraciones de </a:t>
            </a:r>
            <a:r>
              <a:rPr lang="x-none" sz="1000" b="1" i="1" u="sng" dirty="0" smtClean="0">
                <a:solidFill>
                  <a:srgbClr val="C00000"/>
                </a:solidFill>
                <a:effectLst>
                  <a:outerShdw blurRad="38100" dist="38100" dir="2700000" algn="tl">
                    <a:srgbClr val="000000">
                      <a:alpha val="43137"/>
                    </a:srgbClr>
                  </a:outerShdw>
                </a:effectLst>
              </a:rPr>
              <a:t>ideas clave</a:t>
            </a:r>
            <a:r>
              <a:rPr lang="x-none" sz="1000" b="1" i="1" dirty="0" smtClean="0">
                <a:solidFill>
                  <a:prstClr val="black"/>
                </a:solidFill>
                <a:effectLst>
                  <a:outerShdw blurRad="38100" dist="38100" dir="2700000" algn="tl">
                    <a:srgbClr val="000000">
                      <a:alpha val="43137"/>
                    </a:srgbClr>
                  </a:outerShdw>
                </a:effectLst>
              </a:rPr>
              <a:t> o </a:t>
            </a:r>
            <a:r>
              <a:rPr lang="x-none" sz="1000" b="1" i="1" u="sng" dirty="0" smtClean="0">
                <a:solidFill>
                  <a:srgbClr val="C00000"/>
                </a:solidFill>
                <a:effectLst>
                  <a:outerShdw blurRad="38100" dist="38100" dir="2700000" algn="tl">
                    <a:srgbClr val="000000">
                      <a:alpha val="43137"/>
                    </a:srgbClr>
                  </a:outerShdw>
                </a:effectLst>
              </a:rPr>
              <a:t>detalles clave </a:t>
            </a:r>
            <a:r>
              <a:rPr lang="x-none" sz="1000" b="1" i="1" dirty="0" smtClean="0">
                <a:solidFill>
                  <a:prstClr val="black"/>
                </a:solidFill>
              </a:rPr>
              <a:t>que escribieron?  ¿Pueden estas palabras ayudarles a escribir </a:t>
            </a:r>
            <a:r>
              <a:rPr lang="x-none" sz="1000" b="1" i="1" u="sng" dirty="0" smtClean="0">
                <a:solidFill>
                  <a:srgbClr val="C00000"/>
                </a:solidFill>
                <a:effectLst>
                  <a:outerShdw blurRad="38100" dist="38100" dir="2700000" algn="tl">
                    <a:srgbClr val="000000">
                      <a:alpha val="43137"/>
                    </a:srgbClr>
                  </a:outerShdw>
                </a:effectLst>
              </a:rPr>
              <a:t>una oración de conclusión </a:t>
            </a:r>
            <a:r>
              <a:rPr lang="x-none" sz="1000" b="1" i="1" dirty="0" smtClean="0">
                <a:solidFill>
                  <a:prstClr val="black"/>
                </a:solidFill>
              </a:rPr>
              <a:t>que diga más acerca de la </a:t>
            </a:r>
            <a:r>
              <a:rPr lang="x-none" sz="1000" b="1" i="1" u="sng" dirty="0" smtClean="0">
                <a:solidFill>
                  <a:srgbClr val="C00000"/>
                </a:solidFill>
                <a:effectLst>
                  <a:outerShdw blurRad="38100" dist="38100" dir="2700000" algn="tl">
                    <a:srgbClr val="000000">
                      <a:alpha val="43137"/>
                    </a:srgbClr>
                  </a:outerShdw>
                </a:effectLst>
              </a:rPr>
              <a:t>idea clave </a:t>
            </a:r>
            <a:r>
              <a:rPr lang="x-none" sz="1000" b="1" i="1" dirty="0" smtClean="0">
                <a:solidFill>
                  <a:prstClr val="black"/>
                </a:solidFill>
              </a:rPr>
              <a:t>que escogieron?  </a:t>
            </a:r>
          </a:p>
          <a:p>
            <a:endParaRPr lang="x-none" sz="1000" b="1" dirty="0" smtClean="0">
              <a:solidFill>
                <a:prstClr val="black"/>
              </a:solidFill>
            </a:endParaRPr>
          </a:p>
          <a:p>
            <a:r>
              <a:rPr lang="x-none" sz="1000" b="1" dirty="0" smtClean="0">
                <a:solidFill>
                  <a:prstClr val="black"/>
                </a:solidFill>
              </a:rPr>
              <a:t>Resumir es una parte importante de escribir conclusiones.  Es una estrategia sumamente importante que los estudiantes deben aprender para poder utilizar las destrezas de investigación de manera efectiva. </a:t>
            </a:r>
            <a:endParaRPr lang="x-none" sz="1000" b="1" dirty="0">
              <a:solidFill>
                <a:prstClr val="black"/>
              </a:solidFill>
            </a:endParaRPr>
          </a:p>
        </p:txBody>
      </p:sp>
      <p:sp>
        <p:nvSpPr>
          <p:cNvPr id="32" name="Rectangle 31"/>
          <p:cNvSpPr/>
          <p:nvPr/>
        </p:nvSpPr>
        <p:spPr>
          <a:xfrm>
            <a:off x="6757559" y="6844888"/>
            <a:ext cx="404814" cy="381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r>
              <a:rPr lang="en-US" b="1" dirty="0" smtClean="0">
                <a:solidFill>
                  <a:prstClr val="white"/>
                </a:solidFill>
                <a:effectLst>
                  <a:outerShdw blurRad="38100" dist="38100" dir="2700000" algn="tl">
                    <a:srgbClr val="000000">
                      <a:alpha val="43137"/>
                    </a:srgbClr>
                  </a:outerShdw>
                </a:effectLst>
              </a:rPr>
              <a:t>4</a:t>
            </a:r>
            <a:endParaRPr lang="en-US" b="1" dirty="0">
              <a:solidFill>
                <a:prstClr val="white"/>
              </a:solidFill>
              <a:effectLst>
                <a:outerShdw blurRad="38100" dist="38100" dir="2700000" algn="tl">
                  <a:srgbClr val="000000">
                    <a:alpha val="43137"/>
                  </a:srgbClr>
                </a:outerShdw>
              </a:effectLst>
            </a:endParaRPr>
          </a:p>
        </p:txBody>
      </p:sp>
      <p:sp>
        <p:nvSpPr>
          <p:cNvPr id="33" name="Rectangle 32"/>
          <p:cNvSpPr/>
          <p:nvPr/>
        </p:nvSpPr>
        <p:spPr>
          <a:xfrm>
            <a:off x="1312120" y="8026477"/>
            <a:ext cx="5931853" cy="1631210"/>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3" tIns="45717" rIns="91433" bIns="45717">
            <a:spAutoFit/>
          </a:bodyPr>
          <a:lstStyle/>
          <a:p>
            <a:r>
              <a:rPr lang="x-none" sz="1000" b="1" u="sng" dirty="0" smtClean="0">
                <a:solidFill>
                  <a:srgbClr val="002060"/>
                </a:solidFill>
              </a:rPr>
              <a:t>Diferenciación</a:t>
            </a:r>
            <a:r>
              <a:rPr lang="x-none" sz="1000" b="1" dirty="0" smtClean="0">
                <a:solidFill>
                  <a:srgbClr val="002060"/>
                </a:solidFill>
              </a:rPr>
              <a:t>:</a:t>
            </a:r>
          </a:p>
          <a:p>
            <a:r>
              <a:rPr lang="x-none" sz="900" b="1" dirty="0" smtClean="0">
                <a:solidFill>
                  <a:srgbClr val="002060"/>
                </a:solidFill>
              </a:rPr>
              <a:t>Estudiantes que necesiten más páginas – imprima cuántas sean necesarias. Estudiantes que se beneficiarían del enriquecimiento  –  pueden seguir adelante con más secciones o párrafos.  Estudiantes que necesitan instrucción más directa  – enseñe cada parte en mini lecciones. Estos conceptos pueden enseñarse por separado: </a:t>
            </a:r>
          </a:p>
          <a:p>
            <a:pPr marL="171450" indent="-171450">
              <a:buFont typeface="Arial" panose="020B0604020202020204" pitchFamily="34" charset="0"/>
              <a:buChar char="•"/>
            </a:pPr>
            <a:r>
              <a:rPr lang="x-none" sz="900" b="1" dirty="0" smtClean="0">
                <a:solidFill>
                  <a:srgbClr val="002060"/>
                </a:solidFill>
              </a:rPr>
              <a:t>Idea principal </a:t>
            </a:r>
          </a:p>
          <a:p>
            <a:pPr marL="171450" indent="-171450">
              <a:buFont typeface="Arial" panose="020B0604020202020204" pitchFamily="34" charset="0"/>
              <a:buChar char="•"/>
            </a:pPr>
            <a:r>
              <a:rPr lang="x-none" sz="900" b="1" dirty="0" smtClean="0">
                <a:solidFill>
                  <a:srgbClr val="002060"/>
                </a:solidFill>
              </a:rPr>
              <a:t>Idea clave</a:t>
            </a:r>
          </a:p>
          <a:p>
            <a:pPr marL="171450" indent="-171450">
              <a:buFont typeface="Arial" panose="020B0604020202020204" pitchFamily="34" charset="0"/>
              <a:buChar char="•"/>
            </a:pPr>
            <a:r>
              <a:rPr lang="x-none" sz="900" b="1" dirty="0" smtClean="0">
                <a:solidFill>
                  <a:srgbClr val="002060"/>
                </a:solidFill>
              </a:rPr>
              <a:t>Detalles clave</a:t>
            </a:r>
          </a:p>
          <a:p>
            <a:pPr marL="171450" indent="-171450">
              <a:buFont typeface="Arial" panose="020B0604020202020204" pitchFamily="34" charset="0"/>
              <a:buChar char="•"/>
            </a:pPr>
            <a:r>
              <a:rPr lang="x-none" sz="900" b="1" dirty="0" smtClean="0">
                <a:solidFill>
                  <a:srgbClr val="002060"/>
                </a:solidFill>
              </a:rPr>
              <a:t>Una y otra vez</a:t>
            </a:r>
          </a:p>
          <a:p>
            <a:pPr marL="171450" indent="-171450">
              <a:buFont typeface="Arial" panose="020B0604020202020204" pitchFamily="34" charset="0"/>
              <a:buChar char="•"/>
            </a:pPr>
            <a:r>
              <a:rPr lang="x-none" sz="900" b="1" dirty="0" smtClean="0">
                <a:solidFill>
                  <a:srgbClr val="002060"/>
                </a:solidFill>
              </a:rPr>
              <a:t>Conclusiones - Resumir</a:t>
            </a:r>
          </a:p>
          <a:p>
            <a:r>
              <a:rPr lang="x-none" sz="900" b="1" dirty="0" smtClean="0">
                <a:solidFill>
                  <a:srgbClr val="002060"/>
                </a:solidFill>
              </a:rPr>
              <a:t>Los estudiantes ELL pueden necesitar que cada parte sea enseñada usando una estructura del lenguaje (oración) que enfatice palabras de transición. </a:t>
            </a:r>
            <a:endParaRPr lang="x-none" sz="900" b="1" dirty="0">
              <a:solidFill>
                <a:srgbClr val="002060"/>
              </a:solidFill>
            </a:endParaRPr>
          </a:p>
        </p:txBody>
      </p:sp>
      <p:sp>
        <p:nvSpPr>
          <p:cNvPr id="17" name="TextBox 16"/>
          <p:cNvSpPr txBox="1"/>
          <p:nvPr/>
        </p:nvSpPr>
        <p:spPr>
          <a:xfrm>
            <a:off x="259080" y="3939541"/>
            <a:ext cx="2933350" cy="1331352"/>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9276" tIns="49638" rIns="99276" bIns="49638" rtlCol="0">
            <a:spAutoFit/>
          </a:bodyPr>
          <a:lstStyle/>
          <a:p>
            <a:r>
              <a:rPr lang="x-none" dirty="0">
                <a:solidFill>
                  <a:prstClr val="black"/>
                </a:solidFill>
              </a:rPr>
              <a:t>Recuerde que los estudiantes necesitarán tener una hoja para tomar notas por cada pasaje.</a:t>
            </a:r>
          </a:p>
        </p:txBody>
      </p:sp>
      <p:graphicFrame>
        <p:nvGraphicFramePr>
          <p:cNvPr id="21" name="Table 20"/>
          <p:cNvGraphicFramePr>
            <a:graphicFrameLocks noGrp="1"/>
          </p:cNvGraphicFramePr>
          <p:nvPr>
            <p:extLst/>
          </p:nvPr>
        </p:nvGraphicFramePr>
        <p:xfrm>
          <a:off x="1903728" y="274385"/>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24" name="TextBox 23"/>
          <p:cNvSpPr txBox="1"/>
          <p:nvPr/>
        </p:nvSpPr>
        <p:spPr>
          <a:xfrm>
            <a:off x="259080" y="577477"/>
            <a:ext cx="1778000" cy="523220"/>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x-none" sz="1400" b="1" dirty="0" smtClean="0">
                <a:solidFill>
                  <a:prstClr val="black"/>
                </a:solidFill>
              </a:rPr>
              <a:t>Notas  investigativas</a:t>
            </a:r>
          </a:p>
          <a:p>
            <a:pPr algn="ctr"/>
            <a:r>
              <a:rPr lang="x-none" sz="1400" b="1" dirty="0" smtClean="0">
                <a:solidFill>
                  <a:prstClr val="black"/>
                </a:solidFill>
              </a:rPr>
              <a:t>Guía del maestro</a:t>
            </a:r>
          </a:p>
        </p:txBody>
      </p:sp>
      <p:sp>
        <p:nvSpPr>
          <p:cNvPr id="5" name="Footer Placeholder 4"/>
          <p:cNvSpPr>
            <a:spLocks noGrp="1"/>
          </p:cNvSpPr>
          <p:nvPr>
            <p:ph type="ftr" sz="quarter" idx="11"/>
          </p:nvPr>
        </p:nvSpPr>
        <p:spPr>
          <a:xfrm>
            <a:off x="3964216" y="9557289"/>
            <a:ext cx="3240549"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6" name="Slide Number Placeholder 5"/>
          <p:cNvSpPr>
            <a:spLocks noGrp="1"/>
          </p:cNvSpPr>
          <p:nvPr>
            <p:ph type="sldNum" sz="quarter" idx="12"/>
          </p:nvPr>
        </p:nvSpPr>
        <p:spPr>
          <a:xfrm>
            <a:off x="6757559" y="9509023"/>
            <a:ext cx="842010" cy="535517"/>
          </a:xfrm>
        </p:spPr>
        <p:txBody>
          <a:bodyPr/>
          <a:lstStyle/>
          <a:p>
            <a:fld id="{F177B04D-AEB5-43ED-B9BA-B3D1EC9C9067}" type="slidenum">
              <a:rPr lang="en-US" sz="1200" smtClean="0">
                <a:solidFill>
                  <a:prstClr val="black">
                    <a:tint val="75000"/>
                  </a:prstClr>
                </a:solidFill>
              </a:rPr>
              <a:pPr/>
              <a:t>10</a:t>
            </a:fld>
            <a:endParaRPr lang="en-US" sz="1200" dirty="0">
              <a:solidFill>
                <a:prstClr val="black">
                  <a:tint val="75000"/>
                </a:prstClr>
              </a:solidFill>
            </a:endParaRPr>
          </a:p>
        </p:txBody>
      </p:sp>
    </p:spTree>
    <p:extLst>
      <p:ext uri="{BB962C8B-B14F-4D97-AF65-F5344CB8AC3E}">
        <p14:creationId xmlns:p14="http://schemas.microsoft.com/office/powerpoint/2010/main" val="392241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31800" y="1104900"/>
            <a:ext cx="6908800" cy="8502546"/>
          </a:xfrm>
          <a:prstGeom prst="rect">
            <a:avLst/>
          </a:prstGeom>
          <a:solidFill>
            <a:schemeClr val="bg1"/>
          </a:solidFill>
          <a:ln>
            <a:solidFill>
              <a:schemeClr val="accent1"/>
            </a:solidFill>
          </a:ln>
        </p:spPr>
        <p:txBody>
          <a:bodyPr wrap="square" lIns="99276" tIns="49638" rIns="99276" bIns="49638" rtlCol="0">
            <a:spAutoFit/>
          </a:bodyPr>
          <a:lstStyle/>
          <a:p>
            <a:endParaRPr lang="es-ES_tradnl" sz="1300" b="1" u="sng" dirty="0" smtClean="0">
              <a:solidFill>
                <a:prstClr val="black"/>
              </a:solidFill>
            </a:endParaRPr>
          </a:p>
          <a:p>
            <a:r>
              <a:rPr lang="es-ES_tradnl" sz="1300" b="1" u="sng" dirty="0" smtClean="0">
                <a:solidFill>
                  <a:prstClr val="black"/>
                </a:solidFill>
              </a:rPr>
              <a:t>Idea clave</a:t>
            </a:r>
          </a:p>
          <a:p>
            <a:r>
              <a:rPr lang="es-ES_tradnl" sz="1300" dirty="0" smtClean="0">
                <a:solidFill>
                  <a:prstClr val="black"/>
                </a:solidFill>
              </a:rPr>
              <a:t>Escribe </a:t>
            </a:r>
            <a:r>
              <a:rPr lang="es-ES_tradnl" sz="1300" b="1" dirty="0" smtClean="0">
                <a:solidFill>
                  <a:prstClr val="black"/>
                </a:solidFill>
              </a:rPr>
              <a:t>una</a:t>
            </a:r>
            <a:r>
              <a:rPr lang="es-ES_tradnl" sz="1300" dirty="0" smtClean="0">
                <a:solidFill>
                  <a:prstClr val="black"/>
                </a:solidFill>
              </a:rPr>
              <a:t> nueva </a:t>
            </a:r>
            <a:r>
              <a:rPr lang="es-ES_tradnl" sz="1300" u="sng" dirty="0" smtClean="0">
                <a:solidFill>
                  <a:prstClr val="black"/>
                </a:solidFill>
              </a:rPr>
              <a:t>idea clave</a:t>
            </a:r>
            <a:r>
              <a:rPr lang="es-ES_tradnl" sz="1300" dirty="0" smtClean="0">
                <a:solidFill>
                  <a:prstClr val="black"/>
                </a:solidFill>
              </a:rPr>
              <a:t> sobre </a:t>
            </a:r>
            <a:r>
              <a:rPr lang="es-ES_tradnl" sz="1300" u="sng" dirty="0" smtClean="0">
                <a:solidFill>
                  <a:prstClr val="black"/>
                </a:solidFill>
              </a:rPr>
              <a:t>la idea principal</a:t>
            </a:r>
            <a:endParaRPr lang="es-ES_tradnl" sz="1300" dirty="0" smtClean="0">
              <a:solidFill>
                <a:prstClr val="black"/>
              </a:solidFill>
            </a:endParaRP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a:p>
            <a:endParaRPr lang="es-ES_tradnl" sz="1300" b="1" u="sng" dirty="0" smtClean="0">
              <a:solidFill>
                <a:prstClr val="black"/>
              </a:solidFill>
            </a:endParaRPr>
          </a:p>
          <a:p>
            <a:r>
              <a:rPr lang="es-ES_tradnl" sz="1300" b="1" u="sng" dirty="0" smtClean="0">
                <a:solidFill>
                  <a:prstClr val="black"/>
                </a:solidFill>
              </a:rPr>
              <a:t>Detalles clave</a:t>
            </a:r>
          </a:p>
          <a:p>
            <a:endParaRPr lang="es-ES_tradnl" sz="1300" b="1" u="sng" dirty="0" smtClean="0">
              <a:solidFill>
                <a:prstClr val="black"/>
              </a:solidFill>
            </a:endParaRPr>
          </a:p>
          <a:p>
            <a:r>
              <a:rPr lang="es-ES_tradnl" sz="1300" dirty="0" smtClean="0">
                <a:solidFill>
                  <a:prstClr val="black"/>
                </a:solidFill>
              </a:rPr>
              <a:t>Explica más acerca de la nueva </a:t>
            </a:r>
            <a:r>
              <a:rPr lang="es-ES_tradnl" sz="1300" u="sng" dirty="0" smtClean="0">
                <a:solidFill>
                  <a:prstClr val="black"/>
                </a:solidFill>
              </a:rPr>
              <a:t>idea clave</a:t>
            </a:r>
            <a:r>
              <a:rPr lang="es-ES_tradnl" sz="1300" dirty="0" smtClean="0">
                <a:solidFill>
                  <a:prstClr val="black"/>
                </a:solidFill>
              </a:rPr>
              <a:t>.  Escribe dos </a:t>
            </a:r>
            <a:r>
              <a:rPr lang="es-ES_tradnl" sz="1300" u="sng" dirty="0" smtClean="0">
                <a:solidFill>
                  <a:prstClr val="black"/>
                </a:solidFill>
              </a:rPr>
              <a:t>detalles clave</a:t>
            </a:r>
            <a:r>
              <a:rPr lang="es-ES_tradnl" sz="1300" dirty="0" smtClean="0">
                <a:solidFill>
                  <a:prstClr val="black"/>
                </a:solidFill>
              </a:rPr>
              <a:t> del párrafo o la sección que apoya la nueva </a:t>
            </a:r>
            <a:r>
              <a:rPr lang="es-ES_tradnl" sz="1300" u="sng" dirty="0" smtClean="0">
                <a:solidFill>
                  <a:prstClr val="black"/>
                </a:solidFill>
              </a:rPr>
              <a:t>idea clave</a:t>
            </a:r>
            <a:r>
              <a:rPr lang="es-ES_tradnl" sz="1300" dirty="0" smtClean="0">
                <a:solidFill>
                  <a:prstClr val="black"/>
                </a:solidFill>
              </a:rPr>
              <a:t>. </a:t>
            </a:r>
          </a:p>
          <a:p>
            <a:endParaRPr lang="es-ES_tradnl" sz="1300" dirty="0" smtClean="0">
              <a:solidFill>
                <a:prstClr val="black"/>
              </a:solidFill>
            </a:endParaRP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buFont typeface="Arial" panose="020B0604020202020204" pitchFamily="34" charset="0"/>
              <a:buChar char="•"/>
            </a:pPr>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__________________________________________________________________________</a:t>
            </a:r>
          </a:p>
          <a:p>
            <a:pPr marL="171437" indent="-171437"/>
            <a:endParaRPr lang="es-ES_tradnl" sz="1300" dirty="0" smtClean="0">
              <a:solidFill>
                <a:prstClr val="black"/>
              </a:solidFill>
            </a:endParaRPr>
          </a:p>
          <a:p>
            <a:pPr marL="171437" indent="-171437"/>
            <a:endParaRPr lang="es-ES_tradnl" sz="1300" dirty="0" smtClean="0">
              <a:solidFill>
                <a:prstClr val="black"/>
              </a:solidFill>
            </a:endParaRPr>
          </a:p>
          <a:p>
            <a:pPr marL="171437" indent="-171437">
              <a:buFont typeface="Arial" panose="020B0604020202020204" pitchFamily="34" charset="0"/>
              <a:buChar char="•"/>
            </a:pPr>
            <a:r>
              <a:rPr lang="es-ES_tradnl" sz="1300" dirty="0" smtClean="0">
                <a:solidFill>
                  <a:prstClr val="black"/>
                </a:solidFill>
              </a:rPr>
              <a:t>Detalle clave     _________________________________________________________________________</a:t>
            </a:r>
          </a:p>
          <a:p>
            <a:pPr marL="171437" indent="-171437"/>
            <a:endParaRPr lang="es-ES_tradnl" sz="1300" dirty="0" smtClean="0">
              <a:solidFill>
                <a:prstClr val="black"/>
              </a:solidFill>
            </a:endParaRPr>
          </a:p>
          <a:p>
            <a:pPr marL="171437" indent="-171437"/>
            <a:r>
              <a:rPr lang="es-ES_tradnl" sz="1300" dirty="0" smtClean="0">
                <a:solidFill>
                  <a:prstClr val="black"/>
                </a:solidFill>
              </a:rPr>
              <a:t>      _________________________________________________________________________</a:t>
            </a:r>
          </a:p>
          <a:p>
            <a:endParaRPr lang="es-ES_tradnl" sz="1300" b="1" u="sng" dirty="0" smtClean="0">
              <a:solidFill>
                <a:prstClr val="black"/>
              </a:solidFill>
            </a:endParaRPr>
          </a:p>
          <a:p>
            <a:endParaRPr lang="es-ES_tradnl" sz="1300" b="1" u="sng" dirty="0" smtClean="0">
              <a:solidFill>
                <a:prstClr val="black"/>
              </a:solidFill>
            </a:endParaRPr>
          </a:p>
          <a:p>
            <a:r>
              <a:rPr lang="es-ES_tradnl" sz="1300" b="1" u="sng" dirty="0" smtClean="0">
                <a:solidFill>
                  <a:prstClr val="black"/>
                </a:solidFill>
              </a:rPr>
              <a:t>Una y otra vez</a:t>
            </a:r>
          </a:p>
          <a:p>
            <a:r>
              <a:rPr lang="es-ES_tradnl" sz="1300" dirty="0" smtClean="0">
                <a:solidFill>
                  <a:prstClr val="black"/>
                </a:solidFill>
              </a:rPr>
              <a:t>¿Qué palabras o frases el autor utiliza una y otra vez? Escríbelas aquí. Piensa por qué el autor sigue usándolas una y otra vez.</a:t>
            </a: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endParaRPr lang="es-ES_tradnl" sz="1300" b="1" u="sng" dirty="0" smtClean="0">
              <a:solidFill>
                <a:prstClr val="black"/>
              </a:solidFill>
            </a:endParaRPr>
          </a:p>
          <a:p>
            <a:r>
              <a:rPr lang="es-ES_tradnl" sz="1300" dirty="0" smtClean="0">
                <a:solidFill>
                  <a:prstClr val="black"/>
                </a:solidFill>
              </a:rPr>
              <a:t>Escribe </a:t>
            </a:r>
            <a:r>
              <a:rPr lang="es-ES_tradnl" sz="1300" b="1" u="sng" dirty="0" smtClean="0">
                <a:solidFill>
                  <a:prstClr val="black"/>
                </a:solidFill>
              </a:rPr>
              <a:t>una oración de conclusión </a:t>
            </a:r>
            <a:r>
              <a:rPr lang="es-ES_tradnl" sz="1300" dirty="0" smtClean="0">
                <a:solidFill>
                  <a:prstClr val="black"/>
                </a:solidFill>
              </a:rPr>
              <a:t>que diga más acerca de la nueva </a:t>
            </a:r>
            <a:r>
              <a:rPr lang="es-ES_tradnl" sz="1300" u="sng" dirty="0" smtClean="0">
                <a:solidFill>
                  <a:prstClr val="black"/>
                </a:solidFill>
              </a:rPr>
              <a:t>idea clave </a:t>
            </a:r>
            <a:r>
              <a:rPr lang="es-ES_tradnl" sz="1300" dirty="0" smtClean="0">
                <a:solidFill>
                  <a:prstClr val="black"/>
                </a:solidFill>
              </a:rPr>
              <a:t>y </a:t>
            </a:r>
            <a:r>
              <a:rPr lang="es-ES_tradnl" sz="1300" u="sng" dirty="0" smtClean="0">
                <a:solidFill>
                  <a:prstClr val="black"/>
                </a:solidFill>
              </a:rPr>
              <a:t>los detalles claves</a:t>
            </a:r>
            <a:r>
              <a:rPr lang="es-ES_tradnl" sz="1300" dirty="0" smtClean="0">
                <a:solidFill>
                  <a:prstClr val="black"/>
                </a:solidFill>
              </a:rPr>
              <a:t>. Si puedes, utiliza algunas de las palabras de ‘una y otra vez’.</a:t>
            </a:r>
          </a:p>
          <a:p>
            <a:r>
              <a:rPr lang="es-ES_tradnl" sz="1300" dirty="0" smtClean="0">
                <a:solidFill>
                  <a:prstClr val="black"/>
                </a:solidFill>
              </a:rPr>
              <a:t>____________________________________________________________________________</a:t>
            </a:r>
          </a:p>
          <a:p>
            <a:endParaRPr lang="es-ES_tradnl" sz="1300" dirty="0" smtClean="0">
              <a:solidFill>
                <a:prstClr val="black"/>
              </a:solidFill>
            </a:endParaRPr>
          </a:p>
          <a:p>
            <a:r>
              <a:rPr lang="es-ES_tradnl" sz="1300" dirty="0" smtClean="0">
                <a:solidFill>
                  <a:prstClr val="black"/>
                </a:solidFill>
              </a:rPr>
              <a:t>____________________________________________________________________________</a:t>
            </a:r>
          </a:p>
        </p:txBody>
      </p:sp>
      <p:sp>
        <p:nvSpPr>
          <p:cNvPr id="19" name="TextBox 18"/>
          <p:cNvSpPr txBox="1"/>
          <p:nvPr/>
        </p:nvSpPr>
        <p:spPr>
          <a:xfrm>
            <a:off x="212725" y="167104"/>
            <a:ext cx="1056640" cy="331078"/>
          </a:xfrm>
          <a:prstGeom prst="rect">
            <a:avLst/>
          </a:prstGeom>
          <a:solidFill>
            <a:schemeClr val="bg2">
              <a:lumMod val="90000"/>
            </a:schemeClr>
          </a:solidFill>
        </p:spPr>
        <p:txBody>
          <a:bodyPr wrap="square" lIns="99276" tIns="49638" rIns="99276" bIns="49638" rtlCol="0">
            <a:spAutoFit/>
          </a:bodyPr>
          <a:lstStyle/>
          <a:p>
            <a:r>
              <a:rPr lang="en-US" sz="1500" b="1" dirty="0" smtClean="0">
                <a:solidFill>
                  <a:prstClr val="black"/>
                </a:solidFill>
              </a:rPr>
              <a:t>3er Grado</a:t>
            </a:r>
            <a:endParaRPr lang="en-US" sz="1500" b="1" dirty="0">
              <a:solidFill>
                <a:prstClr val="black"/>
              </a:solidFill>
            </a:endParaRPr>
          </a:p>
        </p:txBody>
      </p:sp>
      <p:sp>
        <p:nvSpPr>
          <p:cNvPr id="20" name="TextBox 19"/>
          <p:cNvSpPr txBox="1"/>
          <p:nvPr/>
        </p:nvSpPr>
        <p:spPr>
          <a:xfrm>
            <a:off x="609600" y="6781800"/>
            <a:ext cx="6217920" cy="1562184"/>
          </a:xfrm>
          <a:prstGeom prst="rect">
            <a:avLst/>
          </a:prstGeom>
          <a:noFill/>
          <a:ln>
            <a:solidFill>
              <a:schemeClr val="accent1"/>
            </a:solidFill>
          </a:ln>
        </p:spPr>
        <p:txBody>
          <a:bodyPr wrap="square" lIns="99276" tIns="49638" rIns="99276" bIns="49638" rtlCol="0">
            <a:spAutoFit/>
          </a:bodyPr>
          <a:lstStyle/>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a:p>
            <a:endParaRPr lang="en-US" dirty="0" smtClean="0">
              <a:solidFill>
                <a:prstClr val="black"/>
              </a:solidFill>
            </a:endParaRPr>
          </a:p>
        </p:txBody>
      </p:sp>
      <p:sp>
        <p:nvSpPr>
          <p:cNvPr id="8" name="TextBox 7"/>
          <p:cNvSpPr txBox="1"/>
          <p:nvPr/>
        </p:nvSpPr>
        <p:spPr>
          <a:xfrm>
            <a:off x="431800" y="820129"/>
            <a:ext cx="6908800" cy="331078"/>
          </a:xfrm>
          <a:prstGeom prst="rect">
            <a:avLst/>
          </a:prstGeom>
          <a:noFill/>
        </p:spPr>
        <p:txBody>
          <a:bodyPr wrap="square" lIns="99276" tIns="49638" rIns="99276" bIns="49638" rtlCol="0">
            <a:spAutoFit/>
          </a:bodyPr>
          <a:lstStyle/>
          <a:p>
            <a:r>
              <a:rPr lang="en-US" sz="1500" dirty="0" smtClean="0">
                <a:solidFill>
                  <a:prstClr val="black"/>
                </a:solidFill>
              </a:rPr>
              <a:t>Nombre_________________     Pasaje _____________ Idea principal ______________</a:t>
            </a:r>
            <a:endParaRPr lang="en-US" sz="1500" dirty="0">
              <a:solidFill>
                <a:prstClr val="black"/>
              </a:solidFill>
            </a:endParaRPr>
          </a:p>
        </p:txBody>
      </p:sp>
      <p:graphicFrame>
        <p:nvGraphicFramePr>
          <p:cNvPr id="10" name="Table 9"/>
          <p:cNvGraphicFramePr>
            <a:graphicFrameLocks noGrp="1"/>
          </p:cNvGraphicFramePr>
          <p:nvPr>
            <p:extLst/>
          </p:nvPr>
        </p:nvGraphicFramePr>
        <p:xfrm>
          <a:off x="1990725" y="194848"/>
          <a:ext cx="5570225" cy="601982"/>
        </p:xfrm>
        <a:graphic>
          <a:graphicData uri="http://schemas.openxmlformats.org/drawingml/2006/table">
            <a:tbl>
              <a:tblPr firstRow="1" bandRow="1">
                <a:tableStyleId>{5940675A-B579-460E-94D1-54222C63F5DA}</a:tableStyleId>
              </a:tblPr>
              <a:tblGrid>
                <a:gridCol w="566739"/>
                <a:gridCol w="971550"/>
                <a:gridCol w="870347"/>
                <a:gridCol w="728664"/>
                <a:gridCol w="829866"/>
                <a:gridCol w="809625"/>
                <a:gridCol w="793434"/>
              </a:tblGrid>
              <a:tr h="242317">
                <a:tc rowSpan="2">
                  <a:txBody>
                    <a:bodyPr/>
                    <a:lstStyle/>
                    <a:p>
                      <a:pPr algn="ctr"/>
                      <a:r>
                        <a:rPr lang="en-US" sz="800" b="1" dirty="0" smtClean="0"/>
                        <a:t>R</a:t>
                      </a:r>
                      <a:r>
                        <a:rPr lang="en-US" sz="800" b="1" baseline="0" dirty="0" smtClean="0"/>
                        <a:t> </a:t>
                      </a:r>
                      <a:r>
                        <a:rPr lang="en-US" sz="800" b="1" dirty="0" smtClean="0"/>
                        <a:t>E-</a:t>
                      </a:r>
                    </a:p>
                    <a:p>
                      <a:pPr algn="ctr"/>
                      <a:r>
                        <a:rPr lang="en-US" sz="800" b="1" i="1" dirty="0" smtClean="0">
                          <a:solidFill>
                            <a:srgbClr val="FF0000"/>
                          </a:solidFill>
                        </a:rPr>
                        <a:t>leer</a:t>
                      </a:r>
                      <a:endParaRPr lang="en-US" sz="800" b="1" i="1" dirty="0">
                        <a:solidFill>
                          <a:srgbClr val="FF0000"/>
                        </a:solidFill>
                      </a:endParaRPr>
                    </a:p>
                  </a:txBody>
                  <a:tcPr marL="97155" marR="97155">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800" b="1" dirty="0" smtClean="0"/>
                        <a:t>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R</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C</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800" b="1" dirty="0" smtClean="0"/>
                        <a:t>H</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59665">
                <a:tc vMerge="1">
                  <a:txBody>
                    <a:bodyPr/>
                    <a:lstStyle/>
                    <a:p>
                      <a:endParaRPr lang="en-US" sz="1200" b="1"/>
                    </a:p>
                  </a:txBody>
                  <a:tcPr anchor="ctr">
                    <a:solidFill>
                      <a:schemeClr val="bg1"/>
                    </a:solidFill>
                  </a:tcPr>
                </a:tc>
                <a:tc>
                  <a:txBody>
                    <a:bodyPr/>
                    <a:lstStyle/>
                    <a:p>
                      <a:pPr algn="ctr"/>
                      <a:r>
                        <a:rPr lang="en-US" sz="800" b="1" dirty="0" smtClean="0"/>
                        <a:t>ALGO NUEVO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pPr algn="ctr"/>
                      <a:r>
                        <a:rPr lang="en-US" sz="800" b="1" dirty="0" smtClean="0"/>
                        <a:t>EXPLICA MÁS</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lang="en-US" sz="800" b="1" baseline="0" dirty="0" smtClean="0"/>
                        <a:t>UNA Y OTRA VEZ</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pPr algn="ctr"/>
                      <a:r>
                        <a:rPr lang="en-US" sz="800" b="1" dirty="0" smtClean="0"/>
                        <a:t>¿RELEVANT</a:t>
                      </a:r>
                      <a:r>
                        <a:rPr lang="en-US" sz="800" b="1" baseline="0" dirty="0" smtClean="0"/>
                        <a:t>E O NO?</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pPr algn="ctr"/>
                      <a:r>
                        <a:rPr lang="en-US" sz="800" b="1" dirty="0" smtClean="0"/>
                        <a:t>CONCLUYE</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pPr algn="ctr"/>
                      <a:r>
                        <a:rPr lang="en-US" sz="800" b="1" dirty="0" smtClean="0"/>
                        <a:t>TIENE EVIDENCIA</a:t>
                      </a:r>
                      <a:endParaRPr lang="en-US" sz="800" b="1" dirty="0"/>
                    </a:p>
                  </a:txBody>
                  <a:tcPr marL="97155" marR="97155"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
        <p:nvSpPr>
          <p:cNvPr id="9" name="TextBox 8"/>
          <p:cNvSpPr txBox="1"/>
          <p:nvPr/>
        </p:nvSpPr>
        <p:spPr>
          <a:xfrm>
            <a:off x="227633" y="521481"/>
            <a:ext cx="1778000" cy="307777"/>
          </a:xfrm>
          <a:prstGeom prst="rect">
            <a:avLst/>
          </a:prstGeom>
          <a:solidFill>
            <a:schemeClr val="bg1"/>
          </a:solidFill>
          <a:ln w="28575">
            <a:solidFill>
              <a:schemeClr val="tx1"/>
            </a:solidFill>
          </a:ln>
        </p:spPr>
        <p:txBody>
          <a:bodyPr wrap="square"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400" b="1" dirty="0" smtClean="0">
                <a:solidFill>
                  <a:prstClr val="black"/>
                </a:solidFill>
              </a:rPr>
              <a:t>Notas </a:t>
            </a:r>
            <a:r>
              <a:rPr lang="es-MX" sz="1400" b="1" dirty="0" smtClean="0">
                <a:solidFill>
                  <a:prstClr val="black"/>
                </a:solidFill>
              </a:rPr>
              <a:t>investigativas</a:t>
            </a:r>
          </a:p>
        </p:txBody>
      </p:sp>
      <p:sp>
        <p:nvSpPr>
          <p:cNvPr id="5" name="Footer Placeholder 4"/>
          <p:cNvSpPr>
            <a:spLocks noGrp="1"/>
          </p:cNvSpPr>
          <p:nvPr>
            <p:ph type="ftr" sz="quarter" idx="11"/>
          </p:nvPr>
        </p:nvSpPr>
        <p:spPr>
          <a:xfrm>
            <a:off x="4267200" y="9526428"/>
            <a:ext cx="2853663"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6" name="Slide Number Placeholder 5"/>
          <p:cNvSpPr>
            <a:spLocks noGrp="1"/>
          </p:cNvSpPr>
          <p:nvPr>
            <p:ph type="sldNum" sz="quarter" idx="12"/>
          </p:nvPr>
        </p:nvSpPr>
        <p:spPr>
          <a:xfrm>
            <a:off x="6807955" y="9522883"/>
            <a:ext cx="842010" cy="535517"/>
          </a:xfrm>
        </p:spPr>
        <p:txBody>
          <a:bodyPr/>
          <a:lstStyle/>
          <a:p>
            <a:fld id="{F177B04D-AEB5-43ED-B9BA-B3D1EC9C9067}" type="slidenum">
              <a:rPr lang="en-US" sz="1200" smtClean="0">
                <a:solidFill>
                  <a:prstClr val="black">
                    <a:tint val="75000"/>
                  </a:prstClr>
                </a:solidFill>
              </a:rPr>
              <a:pPr/>
              <a:t>11</a:t>
            </a:fld>
            <a:endParaRPr lang="en-US" sz="1200" dirty="0">
              <a:solidFill>
                <a:prstClr val="black">
                  <a:tint val="75000"/>
                </a:prstClr>
              </a:solidFill>
            </a:endParaRPr>
          </a:p>
        </p:txBody>
      </p:sp>
    </p:spTree>
    <p:extLst>
      <p:ext uri="{BB962C8B-B14F-4D97-AF65-F5344CB8AC3E}">
        <p14:creationId xmlns:p14="http://schemas.microsoft.com/office/powerpoint/2010/main" val="214868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7215" y="8537383"/>
            <a:ext cx="7338594" cy="1115579"/>
          </a:xfrm>
          <a:prstGeom prst="rect">
            <a:avLst/>
          </a:prstGeom>
          <a:noFill/>
        </p:spPr>
        <p:txBody>
          <a:bodyPr wrap="square" lIns="91330" tIns="45665" rIns="91330" bIns="45665">
            <a:spAutoFit/>
          </a:bodyPr>
          <a:lstStyle/>
          <a:p>
            <a:r>
              <a:rPr lang="x-none" sz="950" dirty="0">
                <a:solidFill>
                  <a:prstClr val="black"/>
                </a:solidFill>
              </a:rPr>
              <a:t>Esta tarea de rendimiento se basa en la escritura. Como una opción, si desea dar seguimiento al crecimiento ELP como un segundo objetivo, los maestros pueden optar por evaluar ELP estándar 4 porque se </a:t>
            </a:r>
            <a:r>
              <a:rPr lang="x-none" sz="950" dirty="0" smtClean="0">
                <a:solidFill>
                  <a:prstClr val="black"/>
                </a:solidFill>
              </a:rPr>
              <a:t>alinea </a:t>
            </a:r>
            <a:r>
              <a:rPr lang="x-none" sz="950" dirty="0">
                <a:solidFill>
                  <a:prstClr val="black"/>
                </a:solidFill>
              </a:rPr>
              <a:t>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 lo que está evaluando la tarea de rendimiento de un escrito de opinión,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5" name="Table 4"/>
          <p:cNvGraphicFramePr>
            <a:graphicFrameLocks noGrp="1"/>
          </p:cNvGraphicFramePr>
          <p:nvPr>
            <p:extLst/>
          </p:nvPr>
        </p:nvGraphicFramePr>
        <p:xfrm>
          <a:off x="236593" y="414963"/>
          <a:ext cx="7299217" cy="6007243"/>
        </p:xfrm>
        <a:graphic>
          <a:graphicData uri="http://schemas.openxmlformats.org/drawingml/2006/table">
            <a:tbl>
              <a:tblPr/>
              <a:tblGrid>
                <a:gridCol w="2049407"/>
                <a:gridCol w="706123"/>
                <a:gridCol w="447041"/>
                <a:gridCol w="447041"/>
                <a:gridCol w="383177"/>
                <a:gridCol w="3266428"/>
              </a:tblGrid>
              <a:tr h="649985">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a:t>
                      </a:r>
                      <a:r>
                        <a:rPr lang="en-US" sz="900" kern="1200" noProof="0" dirty="0" smtClean="0">
                          <a:solidFill>
                            <a:schemeClr val="bg1">
                              <a:lumMod val="50000"/>
                            </a:schemeClr>
                          </a:solidFill>
                          <a:effectLst/>
                          <a:latin typeface="+mn-lt"/>
                          <a:ea typeface="Calibri"/>
                          <a:cs typeface="Times New Roman"/>
                        </a:rPr>
                        <a:t>la </a:t>
                      </a:r>
                      <a:r>
                        <a:rPr lang="x-none" sz="900" kern="1200" noProof="0" dirty="0" smtClean="0">
                          <a:solidFill>
                            <a:schemeClr val="bg1">
                              <a:lumMod val="50000"/>
                            </a:schemeClr>
                          </a:solidFill>
                          <a:effectLst/>
                          <a:latin typeface="+mn-lt"/>
                          <a:ea typeface="Calibri"/>
                          <a:cs typeface="Times New Roman"/>
                        </a:rPr>
                        <a:t> comunicaci</a:t>
                      </a:r>
                      <a:r>
                        <a:rPr lang="en-US" sz="900" kern="1200" noProof="0" dirty="0" smtClean="0">
                          <a:solidFill>
                            <a:schemeClr val="bg1">
                              <a:lumMod val="50000"/>
                            </a:schemeClr>
                          </a:solidFill>
                          <a:effectLst/>
                          <a:latin typeface="+mn-lt"/>
                          <a:ea typeface="Calibri"/>
                          <a:cs typeface="Times New Roman"/>
                        </a:rPr>
                        <a:t>ón de</a:t>
                      </a:r>
                      <a:r>
                        <a:rPr lang="x-none" sz="900" kern="1200" noProof="0" dirty="0" smtClean="0">
                          <a:solidFill>
                            <a:schemeClr val="bg1">
                              <a:lumMod val="50000"/>
                            </a:schemeClr>
                          </a:solidFill>
                          <a:effectLst/>
                          <a:latin typeface="+mn-lt"/>
                          <a:ea typeface="Calibri"/>
                          <a:cs typeface="Times New Roman"/>
                        </a:rPr>
                        <a:t> los demás.</a:t>
                      </a:r>
                      <a:endParaRPr lang="x-none" sz="900" noProof="0" dirty="0">
                        <a:solidFill>
                          <a:schemeClr val="bg1">
                            <a:lumMod val="50000"/>
                          </a:schemeClr>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400" b="1" kern="1200" noProof="0" dirty="0" smtClean="0">
                          <a:effectLst/>
                          <a:latin typeface="+mn-lt"/>
                          <a:ea typeface="Times New Roman"/>
                          <a:cs typeface="Times New Roman"/>
                        </a:rPr>
                        <a:t>9 - crear</a:t>
                      </a:r>
                      <a:r>
                        <a:rPr lang="x-none" sz="1400" b="0" kern="1200" noProof="0" dirty="0" smtClean="0">
                          <a:effectLst/>
                          <a:latin typeface="+mn-lt"/>
                          <a:ea typeface="Times New Roman"/>
                          <a:cs typeface="Times New Roman"/>
                        </a:rPr>
                        <a:t> un discurso y un texto  </a:t>
                      </a:r>
                      <a:r>
                        <a:rPr lang="x-none" sz="1400" b="1" kern="1200" noProof="0" dirty="0" smtClean="0">
                          <a:effectLst/>
                          <a:latin typeface="+mn-lt"/>
                          <a:ea typeface="Times New Roman"/>
                          <a:cs typeface="Times New Roman"/>
                        </a:rPr>
                        <a:t>claro y coherente apropiado para su grado</a:t>
                      </a:r>
                      <a:endParaRPr lang="x-none" sz="16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400" b="1" kern="1200" noProof="0" dirty="0" smtClean="0">
                          <a:solidFill>
                            <a:schemeClr val="tx1"/>
                          </a:solidFill>
                          <a:effectLst/>
                          <a:latin typeface="+mn-lt"/>
                          <a:ea typeface="Times New Roman"/>
                          <a:cs typeface="Times New Roman"/>
                        </a:rPr>
                        <a:t> 10 - </a:t>
                      </a:r>
                      <a:r>
                        <a:rPr lang="x-none" sz="1400" b="1" kern="1200" noProof="0" dirty="0" smtClean="0">
                          <a:solidFill>
                            <a:schemeClr val="tx1"/>
                          </a:solidFill>
                          <a:effectLst/>
                          <a:latin typeface="+mn-lt"/>
                          <a:ea typeface="+mn-ea"/>
                          <a:cs typeface="+mn-cs"/>
                        </a:rPr>
                        <a:t>hacer uso</a:t>
                      </a:r>
                      <a:r>
                        <a:rPr lang="x-none" sz="1400" kern="1200" noProof="0" dirty="0" smtClean="0">
                          <a:solidFill>
                            <a:schemeClr val="tx1"/>
                          </a:solidFill>
                          <a:effectLst/>
                          <a:latin typeface="+mn-lt"/>
                          <a:ea typeface="+mn-ea"/>
                          <a:cs typeface="+mn-cs"/>
                        </a:rPr>
                        <a:t> preciso del inglés</a:t>
                      </a:r>
                      <a:r>
                        <a:rPr lang="x-none" sz="1400" kern="1200" baseline="0" noProof="0" dirty="0" smtClean="0">
                          <a:solidFill>
                            <a:schemeClr val="tx1"/>
                          </a:solidFill>
                          <a:effectLst/>
                          <a:latin typeface="+mn-lt"/>
                          <a:ea typeface="+mn-ea"/>
                          <a:cs typeface="+mn-cs"/>
                        </a:rPr>
                        <a:t> est</a:t>
                      </a:r>
                      <a:r>
                        <a:rPr lang="x-none" sz="1400" kern="1200" noProof="0" dirty="0" smtClean="0">
                          <a:solidFill>
                            <a:schemeClr val="tx1"/>
                          </a:solidFill>
                          <a:effectLst/>
                          <a:latin typeface="+mn-lt"/>
                          <a:ea typeface="+mn-ea"/>
                          <a:cs typeface="+mn-cs"/>
                        </a:rPr>
                        <a:t>ándar </a:t>
                      </a:r>
                      <a:r>
                        <a:rPr lang="en-US" sz="1400" kern="1200" noProof="0" dirty="0" smtClean="0">
                          <a:solidFill>
                            <a:schemeClr val="tx1"/>
                          </a:solidFill>
                          <a:effectLst/>
                          <a:latin typeface="+mn-lt"/>
                          <a:ea typeface="+mn-ea"/>
                          <a:cs typeface="+mn-cs"/>
                        </a:rPr>
                        <a:t>del </a:t>
                      </a:r>
                      <a:r>
                        <a:rPr lang="x-none" sz="1400" kern="1200" noProof="0" dirty="0" smtClean="0">
                          <a:solidFill>
                            <a:schemeClr val="tx1"/>
                          </a:solidFill>
                          <a:effectLst/>
                          <a:latin typeface="+mn-lt"/>
                          <a:ea typeface="+mn-ea"/>
                          <a:cs typeface="+mn-cs"/>
                        </a:rPr>
                        <a:t>nivel de grado para </a:t>
                      </a:r>
                    </a:p>
                    <a:p>
                      <a:pPr algn="ctr"/>
                      <a:r>
                        <a:rPr lang="x-none" sz="1400" kern="1200" noProof="0" dirty="0" smtClean="0">
                          <a:solidFill>
                            <a:schemeClr val="tx1"/>
                          </a:solidFill>
                          <a:effectLst/>
                          <a:latin typeface="+mn-lt"/>
                          <a:ea typeface="+mn-ea"/>
                          <a:cs typeface="+mn-cs"/>
                        </a:rPr>
                        <a:t>                comunicarse apropiadamente de forma oral y escrita</a:t>
                      </a:r>
                      <a:endParaRPr lang="x-none" sz="16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x-none" sz="800" b="1" i="0" u="none" strike="noStrike" kern="1200" cap="none" spc="0" normalizeH="0" baseline="0" noProof="0" dirty="0" smtClean="0">
                          <a:ln>
                            <a:noFill/>
                          </a:ln>
                          <a:solidFill>
                            <a:srgbClr val="7F7F7F"/>
                          </a:solidFill>
                          <a:effectLst/>
                          <a:uLnTx/>
                          <a:uFillTx/>
                          <a:latin typeface="+mn-lt"/>
                          <a:ea typeface="Calibri"/>
                          <a:cs typeface="GillSansMT"/>
                        </a:rPr>
                        <a:t>elaborar/construir significados  </a:t>
                      </a:r>
                      <a:r>
                        <a:rPr kumimoji="0" lang="x-none" sz="800" b="0" i="0" u="none" strike="noStrike" kern="1200" cap="none" spc="0" normalizeH="0" baseline="0" noProof="0" dirty="0" smtClean="0">
                          <a:ln>
                            <a:noFill/>
                          </a:ln>
                          <a:solidFill>
                            <a:srgbClr val="7F7F7F"/>
                          </a:solidFill>
                          <a:effectLst/>
                          <a:uLnTx/>
                          <a:uFillTx/>
                          <a:latin typeface="+mn-lt"/>
                          <a:ea typeface="Calibri"/>
                          <a:cs typeface="GillSansMT"/>
                        </a:rPr>
                        <a:t>a partir de presentaciones orales y de textos literarios e informativos, por medio de las siguientes destrezas  apropiadas para el nivel de grado: escuchar, leer y observar </a:t>
                      </a:r>
                      <a:endParaRPr kumimoji="0" lang="x-none" sz="1400" b="0" i="0" u="none" strike="noStrike" kern="1200" cap="none" spc="0" normalizeH="0" baseline="0" noProof="0" dirty="0">
                        <a:ln>
                          <a:noFill/>
                        </a:ln>
                        <a:solidFill>
                          <a:prstClr val="black"/>
                        </a:solidFill>
                        <a:effectLst/>
                        <a:uLnTx/>
                        <a:uFillTx/>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93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825377">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100" b="1" kern="1200" noProof="0" dirty="0" smtClean="0">
                          <a:effectLst/>
                          <a:latin typeface="+mn-lt"/>
                          <a:ea typeface="Calibri"/>
                          <a:cs typeface="Times New Roman"/>
                        </a:rPr>
                        <a:t>Modalidades productivas*:</a:t>
                      </a:r>
                      <a:r>
                        <a:rPr lang="x-none" sz="2100" kern="1200" noProof="0" dirty="0" smtClean="0">
                          <a:effectLst/>
                          <a:latin typeface="+mn-lt"/>
                          <a:ea typeface="Calibri"/>
                          <a:cs typeface="Times New Roman"/>
                        </a:rPr>
                        <a:t> </a:t>
                      </a:r>
                    </a:p>
                    <a:p>
                      <a:pPr marL="0" marR="0">
                        <a:lnSpc>
                          <a:spcPct val="115000"/>
                        </a:lnSpc>
                        <a:spcBef>
                          <a:spcPts val="0"/>
                        </a:spcBef>
                        <a:spcAft>
                          <a:spcPts val="0"/>
                        </a:spcAft>
                      </a:pPr>
                      <a:r>
                        <a:rPr lang="x-none" sz="13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3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300" kern="1200" noProof="0" dirty="0" smtClean="0">
                          <a:effectLst/>
                          <a:latin typeface="+mn-lt"/>
                          <a:ea typeface="Calibri"/>
                          <a:cs typeface="Times New Roman"/>
                        </a:rPr>
                        <a:t>Hablar  </a:t>
                      </a:r>
                      <a:br>
                        <a:rPr lang="x-none" sz="1300" kern="1200" noProof="0" dirty="0" smtClean="0">
                          <a:effectLst/>
                          <a:latin typeface="+mn-lt"/>
                          <a:ea typeface="Calibri"/>
                          <a:cs typeface="Times New Roman"/>
                        </a:rPr>
                      </a:br>
                      <a:r>
                        <a:rPr lang="x-none" sz="1300" kern="1200" noProof="0" dirty="0" smtClean="0">
                          <a:effectLst/>
                          <a:latin typeface="+mn-lt"/>
                          <a:ea typeface="Calibri"/>
                          <a:cs typeface="Times New Roman"/>
                        </a:rPr>
                        <a:t>y</a:t>
                      </a:r>
                    </a:p>
                    <a:p>
                      <a:pPr marL="0" marR="0" algn="ctr">
                        <a:lnSpc>
                          <a:spcPct val="115000"/>
                        </a:lnSpc>
                        <a:spcBef>
                          <a:spcPts val="0"/>
                        </a:spcBef>
                        <a:spcAft>
                          <a:spcPts val="0"/>
                        </a:spcAft>
                      </a:pPr>
                      <a:r>
                        <a:rPr lang="x-none" sz="1300" kern="1200" noProof="0" dirty="0" smtClean="0">
                          <a:effectLst/>
                          <a:latin typeface="+mn-lt"/>
                          <a:ea typeface="Calibri"/>
                          <a:cs typeface="Times New Roman"/>
                        </a:rPr>
                        <a:t>Escribir</a:t>
                      </a:r>
                      <a:endParaRPr lang="x-none" sz="1300" kern="1200" noProof="0" dirty="0">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GillSansMT"/>
                        </a:rPr>
                        <a:t>3</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hablar y escribir sobre textos y temas literarios e informativos complejos, apropiados para el grado</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6067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b="1" kern="1200" noProof="0" dirty="0" smtClean="0">
                          <a:effectLst/>
                          <a:latin typeface="Calibri"/>
                          <a:ea typeface="Times New Roman"/>
                          <a:cs typeface="Times New Roman"/>
                        </a:rPr>
                        <a:t>4</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800" b="1" kern="1200" noProof="0" dirty="0" smtClean="0">
                          <a:effectLst/>
                          <a:latin typeface="+mn-lt"/>
                          <a:ea typeface="Calibri"/>
                          <a:cs typeface="GillSansMT"/>
                        </a:rPr>
                        <a:t>construir declaraciones orales y escritas apropiadas para su grado, y apoyarlas con razonamiento y evidencia</a:t>
                      </a:r>
                      <a:endParaRPr lang="x-none" sz="160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80148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400" kern="1200" noProof="0" dirty="0" smtClean="0">
                          <a:effectLst/>
                          <a:latin typeface="Calibri"/>
                          <a:ea typeface="Times New Roman"/>
                          <a:cs typeface="Times New Roman"/>
                        </a:rPr>
                        <a:t>7</a:t>
                      </a:r>
                      <a:endParaRPr lang="x-none" sz="16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400" kern="1200" noProof="0" dirty="0" smtClean="0">
                          <a:effectLst/>
                          <a:latin typeface="+mn-lt"/>
                          <a:ea typeface="Calibri"/>
                          <a:cs typeface="GillSansMT"/>
                        </a:rPr>
                        <a:t>adaptar las opciones del lenguaje a un propósito, una tarea y una audiencia</a:t>
                      </a:r>
                      <a:r>
                        <a:rPr lang="en-US" sz="1400" kern="1200" noProof="0" dirty="0" smtClean="0">
                          <a:effectLst/>
                          <a:latin typeface="+mn-lt"/>
                          <a:ea typeface="Calibri"/>
                          <a:cs typeface="GillSansMT"/>
                        </a:rPr>
                        <a:t>, </a:t>
                      </a:r>
                      <a:r>
                        <a:rPr lang="x-none" sz="1400" kern="1200" noProof="0" dirty="0" smtClean="0">
                          <a:effectLst/>
                          <a:latin typeface="+mn-lt"/>
                          <a:ea typeface="Calibri"/>
                          <a:cs typeface="GillSansMT"/>
                        </a:rPr>
                        <a:t>cuando habla y escribe</a:t>
                      </a:r>
                      <a:endParaRPr lang="x-none" sz="1400" kern="1200" noProof="0" dirty="0">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73137">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500" noProof="0" dirty="0">
                        <a:solidFill>
                          <a:schemeClr val="bg1">
                            <a:lumMod val="50000"/>
                          </a:schemeClr>
                        </a:solidFill>
                        <a:effectLst/>
                        <a:latin typeface="+mn-lt"/>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endParaRPr lang="x-none" sz="900" kern="120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200" noProof="0" dirty="0">
                        <a:solidFill>
                          <a:schemeClr val="bg1">
                            <a:lumMod val="50000"/>
                          </a:schemeClr>
                        </a:solidFill>
                        <a:effectLst/>
                        <a:latin typeface="+mn-lt"/>
                        <a:ea typeface="Calibri"/>
                        <a:cs typeface="Times New Roman"/>
                      </a:endParaRPr>
                    </a:p>
                  </a:txBody>
                  <a:tcPr marL="33808" marR="33808"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3808" marR="33808"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0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07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3808" marR="33808"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500" b="0" noProof="0" dirty="0">
                        <a:effectLst/>
                        <a:latin typeface="+mn-lt"/>
                        <a:ea typeface="Calibri"/>
                        <a:cs typeface="Times New Roman"/>
                      </a:endParaRPr>
                    </a:p>
                  </a:txBody>
                  <a:tcPr marL="33808" marR="33808"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216431" y="6448436"/>
          <a:ext cx="7299215" cy="2124930"/>
        </p:xfrm>
        <a:graphic>
          <a:graphicData uri="http://schemas.openxmlformats.org/drawingml/2006/table">
            <a:tbl>
              <a:tblPr firstRow="1" firstCol="1" bandRow="1"/>
              <a:tblGrid>
                <a:gridCol w="829562"/>
                <a:gridCol w="919209"/>
                <a:gridCol w="912403"/>
                <a:gridCol w="836369"/>
                <a:gridCol w="1064469"/>
                <a:gridCol w="1140502"/>
                <a:gridCol w="1596701"/>
              </a:tblGrid>
              <a:tr h="507631">
                <a:tc>
                  <a:txBody>
                    <a:bodyPr/>
                    <a:lstStyle/>
                    <a:p>
                      <a:pPr marL="0" marR="0" algn="ctr">
                        <a:lnSpc>
                          <a:spcPct val="115000"/>
                        </a:lnSpc>
                        <a:spcBef>
                          <a:spcPts val="0"/>
                        </a:spcBef>
                        <a:spcAft>
                          <a:spcPts val="0"/>
                        </a:spcAft>
                      </a:pPr>
                      <a:r>
                        <a:rPr lang="x-none" sz="1500" b="1" noProof="0" dirty="0" smtClean="0">
                          <a:solidFill>
                            <a:srgbClr val="000000"/>
                          </a:solidFill>
                          <a:effectLst/>
                          <a:latin typeface="+mn-lt"/>
                          <a:ea typeface="Times New Roman"/>
                          <a:cs typeface="Times New Roman"/>
                        </a:rPr>
                        <a:t>Estándar</a:t>
                      </a:r>
                      <a:endParaRPr lang="x-none" sz="15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800" b="1" dirty="0" smtClean="0">
                          <a:effectLst/>
                          <a:latin typeface="Calibri"/>
                          <a:ea typeface="Times New Roman"/>
                          <a:cs typeface="Times New Roman"/>
                        </a:rPr>
                        <a:t>Un </a:t>
                      </a:r>
                      <a:r>
                        <a:rPr lang="x-none" sz="1800" b="1" i="1" dirty="0" smtClean="0">
                          <a:effectLst/>
                          <a:latin typeface="Calibri"/>
                          <a:ea typeface="Times New Roman"/>
                          <a:cs typeface="Times New Roman"/>
                        </a:rPr>
                        <a:t>ELL </a:t>
                      </a:r>
                      <a:r>
                        <a:rPr lang="x-none" sz="1800" b="1" dirty="0" smtClean="0">
                          <a:effectLst/>
                          <a:latin typeface="Calibri"/>
                          <a:ea typeface="Times New Roman"/>
                          <a:cs typeface="Times New Roman"/>
                        </a:rPr>
                        <a:t>puede…</a:t>
                      </a:r>
                      <a:endParaRPr lang="x-none" sz="18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800" b="1" noProof="0" dirty="0" smtClean="0">
                          <a:solidFill>
                            <a:srgbClr val="000000"/>
                          </a:solidFill>
                          <a:effectLst/>
                          <a:latin typeface="+mn-lt"/>
                          <a:ea typeface="Times New Roman"/>
                          <a:cs typeface="Times New Roman"/>
                        </a:rPr>
                        <a:t>Al final de un nivel de dominio del idioma inglés, un estudiante </a:t>
                      </a:r>
                      <a:r>
                        <a:rPr lang="x-none" sz="1800" b="1" i="1" noProof="0" dirty="0" smtClean="0">
                          <a:solidFill>
                            <a:srgbClr val="000000"/>
                          </a:solidFill>
                          <a:effectLst/>
                          <a:latin typeface="+mn-lt"/>
                          <a:ea typeface="Times New Roman"/>
                          <a:cs typeface="Times New Roman"/>
                        </a:rPr>
                        <a:t>ELL</a:t>
                      </a:r>
                      <a:r>
                        <a:rPr lang="x-none" sz="1800" b="1" baseline="0" noProof="0" dirty="0" smtClean="0">
                          <a:solidFill>
                            <a:srgbClr val="000000"/>
                          </a:solidFill>
                          <a:effectLst/>
                          <a:latin typeface="+mn-lt"/>
                          <a:ea typeface="Times New Roman"/>
                          <a:cs typeface="Times New Roman"/>
                        </a:rPr>
                        <a:t> en 2</a:t>
                      </a:r>
                      <a:r>
                        <a:rPr lang="x-none" sz="1800" b="1" baseline="30000" noProof="0" dirty="0" smtClean="0">
                          <a:solidFill>
                            <a:srgbClr val="000000"/>
                          </a:solidFill>
                          <a:effectLst/>
                          <a:latin typeface="+mn-lt"/>
                          <a:ea typeface="Times New Roman"/>
                          <a:cs typeface="Times New Roman"/>
                        </a:rPr>
                        <a:t>do</a:t>
                      </a:r>
                      <a:r>
                        <a:rPr lang="x-none" sz="1800" b="1" baseline="0" noProof="0" dirty="0" smtClean="0">
                          <a:solidFill>
                            <a:srgbClr val="000000"/>
                          </a:solidFill>
                          <a:effectLst/>
                          <a:latin typeface="+mn-lt"/>
                          <a:ea typeface="Times New Roman"/>
                          <a:cs typeface="Times New Roman"/>
                        </a:rPr>
                        <a:t>-3</a:t>
                      </a:r>
                      <a:r>
                        <a:rPr lang="x-none" sz="1800" b="1" baseline="30000" noProof="0" dirty="0" smtClean="0">
                          <a:solidFill>
                            <a:srgbClr val="000000"/>
                          </a:solidFill>
                          <a:effectLst/>
                          <a:latin typeface="+mn-lt"/>
                          <a:ea typeface="Times New Roman"/>
                          <a:cs typeface="Times New Roman"/>
                        </a:rPr>
                        <a:t>er  </a:t>
                      </a:r>
                      <a:r>
                        <a:rPr lang="x-none" sz="1800" b="1" baseline="0" noProof="0" dirty="0" smtClean="0">
                          <a:solidFill>
                            <a:srgbClr val="000000"/>
                          </a:solidFill>
                          <a:effectLst/>
                          <a:latin typeface="+mn-lt"/>
                          <a:ea typeface="Times New Roman"/>
                          <a:cs typeface="Times New Roman"/>
                        </a:rPr>
                        <a:t>grado </a:t>
                      </a:r>
                      <a:r>
                        <a:rPr lang="x-none" sz="1800" b="1" noProof="0" dirty="0" smtClean="0">
                          <a:solidFill>
                            <a:srgbClr val="000000"/>
                          </a:solidFill>
                          <a:effectLst/>
                          <a:latin typeface="+mn-lt"/>
                          <a:ea typeface="Times New Roman"/>
                          <a:cs typeface="Times New Roman"/>
                        </a:rPr>
                        <a:t>puede . . . </a:t>
                      </a:r>
                      <a:endParaRPr lang="x-none" sz="1800" noProof="0" dirty="0">
                        <a:effectLst/>
                        <a:latin typeface="+mn-lt"/>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8703">
                <a:tc rowSpan="2">
                  <a:txBody>
                    <a:bodyPr/>
                    <a:lstStyle/>
                    <a:p>
                      <a:pPr marL="0" marR="0" algn="ctr">
                        <a:lnSpc>
                          <a:spcPct val="115000"/>
                        </a:lnSpc>
                        <a:spcBef>
                          <a:spcPts val="0"/>
                        </a:spcBef>
                        <a:spcAft>
                          <a:spcPts val="0"/>
                        </a:spcAft>
                      </a:pPr>
                      <a:r>
                        <a:rPr lang="x-none" sz="3100" b="1" dirty="0" smtClean="0">
                          <a:solidFill>
                            <a:srgbClr val="000000"/>
                          </a:solidFill>
                          <a:effectLst/>
                          <a:latin typeface="Calibri"/>
                          <a:ea typeface="Times New Roman"/>
                          <a:cs typeface="Times New Roman"/>
                        </a:rPr>
                        <a:t>4</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Productivo</a:t>
                      </a:r>
                      <a:endParaRPr lang="x-none" sz="1400" dirty="0" smtClean="0">
                        <a:effectLst/>
                        <a:latin typeface="Calibri"/>
                        <a:ea typeface="Calibri"/>
                        <a:cs typeface="Times New Roman"/>
                      </a:endParaRPr>
                    </a:p>
                    <a:p>
                      <a:pPr marL="0" marR="0" algn="ctr">
                        <a:lnSpc>
                          <a:spcPct val="115000"/>
                        </a:lnSpc>
                        <a:spcBef>
                          <a:spcPts val="0"/>
                        </a:spcBef>
                        <a:spcAft>
                          <a:spcPts val="0"/>
                        </a:spcAft>
                      </a:pPr>
                      <a:r>
                        <a:rPr lang="x-none" sz="1300" dirty="0" smtClean="0">
                          <a:solidFill>
                            <a:srgbClr val="000000"/>
                          </a:solidFill>
                          <a:effectLst/>
                          <a:latin typeface="Calibri"/>
                          <a:ea typeface="Times New Roman"/>
                          <a:cs typeface="Times New Roman"/>
                        </a:rPr>
                        <a:t>(S &amp; W)</a:t>
                      </a:r>
                      <a:endParaRPr lang="x-none" sz="14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1</a:t>
                      </a:r>
                      <a:endParaRPr lang="x-none" sz="2100" dirty="0">
                        <a:effectLst/>
                        <a:latin typeface="Calibri"/>
                        <a:ea typeface="Calibri"/>
                        <a:cs typeface="Times New Roman"/>
                      </a:endParaRPr>
                    </a:p>
                  </a:txBody>
                  <a:tcPr marL="49853" marR="498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2</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3</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4</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100" b="1" dirty="0" smtClean="0">
                          <a:solidFill>
                            <a:srgbClr val="000000"/>
                          </a:solidFill>
                          <a:effectLst/>
                          <a:latin typeface="Calibri"/>
                          <a:ea typeface="Times New Roman"/>
                          <a:cs typeface="Times New Roman"/>
                        </a:rPr>
                        <a:t>5</a:t>
                      </a:r>
                      <a:endParaRPr lang="x-none" sz="2100" dirty="0">
                        <a:effectLst/>
                        <a:latin typeface="Calibri"/>
                        <a:ea typeface="Calibri"/>
                        <a:cs typeface="Times New Roman"/>
                      </a:endParaRPr>
                    </a:p>
                  </a:txBody>
                  <a:tcPr marL="6231" marR="6231"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49616">
                <a:tc vMerge="1">
                  <a:txBody>
                    <a:bodyPr/>
                    <a:lstStyle/>
                    <a:p>
                      <a:endParaRPr lang="en-US"/>
                    </a:p>
                  </a:txBody>
                  <a:tcPr/>
                </a:tc>
                <a:tc vMerge="1">
                  <a:txBody>
                    <a:bodyPr/>
                    <a:lstStyle/>
                    <a:p>
                      <a:endParaRPr lang="en-US"/>
                    </a:p>
                  </a:txBody>
                  <a:tcPr/>
                </a:tc>
                <a:tc>
                  <a:txBody>
                    <a:bodyPr/>
                    <a:lstStyle/>
                    <a:p>
                      <a:pPr marL="0" marR="0" indent="0" algn="l" defTabSz="1018737" rtl="0" eaLnBrk="1" fontAlgn="auto" latinLnBrk="0" hangingPunct="1">
                        <a:lnSpc>
                          <a:spcPct val="115000"/>
                        </a:lnSpc>
                        <a:spcBef>
                          <a:spcPts val="0"/>
                        </a:spcBef>
                        <a:spcAft>
                          <a:spcPts val="0"/>
                        </a:spcAft>
                        <a:buClrTx/>
                        <a:buSzTx/>
                        <a:buFontTx/>
                        <a:buNone/>
                        <a:tabLst/>
                        <a:defRPr/>
                      </a:pPr>
                      <a:r>
                        <a:rPr lang="x-none" sz="900" dirty="0" smtClean="0">
                          <a:solidFill>
                            <a:srgbClr val="000000"/>
                          </a:solidFill>
                          <a:effectLst/>
                          <a:latin typeface="+mn-lt"/>
                          <a:ea typeface="Times New Roman"/>
                          <a:cs typeface="Times New Roman"/>
                        </a:rPr>
                        <a:t> </a:t>
                      </a:r>
                      <a:r>
                        <a:rPr lang="x-none" sz="9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una opinión sobre  un tema conocido.</a:t>
                      </a:r>
                      <a:endParaRPr lang="x-none" sz="900" noProof="0" dirty="0" smtClean="0">
                        <a:effectLst/>
                        <a:latin typeface="+mn-lt"/>
                        <a:ea typeface="Calibri"/>
                        <a:cs typeface="Times New Roman"/>
                      </a:endParaRPr>
                    </a:p>
                    <a:p>
                      <a:pPr marL="0" marR="0">
                        <a:lnSpc>
                          <a:spcPct val="115000"/>
                        </a:lnSpc>
                        <a:spcBef>
                          <a:spcPts val="0"/>
                        </a:spcBef>
                        <a:spcAft>
                          <a:spcPts val="0"/>
                        </a:spcAft>
                      </a:pP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a:t>
                      </a:r>
                      <a:endParaRPr lang="x-none" sz="900" noProof="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una opinión sobre un tema o cuento conocido, dando</a:t>
                      </a:r>
                      <a:r>
                        <a:rPr lang="x-none" sz="900" b="0" i="0" u="none" strike="noStrike" baseline="0" dirty="0" smtClean="0">
                          <a:solidFill>
                            <a:srgbClr val="000000"/>
                          </a:solidFill>
                          <a:effectLst/>
                          <a:latin typeface="+mn-lt"/>
                        </a:rPr>
                        <a:t> una o más razones para su opinión.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mn-lt"/>
                        </a:rPr>
                        <a:t>expresar opiniones</a:t>
                      </a:r>
                      <a:r>
                        <a:rPr lang="x-none" sz="900" b="0" i="0" u="none" strike="noStrike" baseline="0" noProof="0" dirty="0" smtClean="0">
                          <a:solidFill>
                            <a:srgbClr val="000000"/>
                          </a:solidFill>
                          <a:effectLst/>
                          <a:latin typeface="+mn-lt"/>
                        </a:rPr>
                        <a:t> sobre una variedad de temas, introduciendo el tema y dando varias razones para la opinión.</a:t>
                      </a:r>
                      <a:r>
                        <a:rPr lang="x-none" sz="900" b="0" dirty="0" smtClean="0">
                          <a:effectLst/>
                          <a:latin typeface="+mn-lt"/>
                        </a:rPr>
                        <a:t/>
                      </a:r>
                      <a:br>
                        <a:rPr lang="x-none" sz="900" b="0" dirty="0" smtClean="0">
                          <a:effectLst/>
                          <a:latin typeface="+mn-lt"/>
                        </a:rPr>
                      </a:b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mn-lt"/>
                          <a:ea typeface="Times New Roman"/>
                          <a:cs typeface="Times New Roman"/>
                        </a:rPr>
                        <a:t>…</a:t>
                      </a:r>
                      <a:r>
                        <a:rPr lang="x-none" sz="900" b="0" i="0" u="none" strike="noStrike" dirty="0" smtClean="0">
                          <a:solidFill>
                            <a:srgbClr val="000000"/>
                          </a:solidFill>
                          <a:effectLst/>
                          <a:latin typeface="+mn-lt"/>
                        </a:rPr>
                        <a:t>expresar opiniones sobre una variedad de</a:t>
                      </a:r>
                      <a:r>
                        <a:rPr lang="x-none" sz="900" b="0" i="0" u="none" strike="noStrike" baseline="0" dirty="0" smtClean="0">
                          <a:solidFill>
                            <a:srgbClr val="000000"/>
                          </a:solidFill>
                          <a:effectLst/>
                          <a:latin typeface="+mn-lt"/>
                        </a:rPr>
                        <a:t> temas, </a:t>
                      </a:r>
                      <a:r>
                        <a:rPr lang="x-none" sz="900" b="0" i="0" u="none" strike="noStrike" baseline="0" noProof="0" dirty="0" smtClean="0">
                          <a:solidFill>
                            <a:srgbClr val="000000"/>
                          </a:solidFill>
                          <a:effectLst/>
                          <a:latin typeface="+mn-lt"/>
                        </a:rPr>
                        <a:t>introduciendo el tema, dando varias razones para la opinión, y proporcionando una declaración de conclusión.</a:t>
                      </a:r>
                      <a:endParaRPr lang="x-none" sz="900" dirty="0">
                        <a:effectLst/>
                        <a:latin typeface="+mn-lt"/>
                        <a:ea typeface="Calibri"/>
                        <a:cs typeface="Times New Roman"/>
                      </a:endParaRPr>
                    </a:p>
                  </a:txBody>
                  <a:tcPr marL="49853" marR="498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66735" y="76200"/>
            <a:ext cx="7375248" cy="429969"/>
          </a:xfrm>
          <a:prstGeom prst="rect">
            <a:avLst/>
          </a:prstGeom>
        </p:spPr>
        <p:txBody>
          <a:bodyPr wrap="square" lIns="91330" tIns="45665" rIns="91330" bIns="45665">
            <a:spAutoFit/>
          </a:bodyPr>
          <a:lstStyle/>
          <a:p>
            <a:pPr algn="ctr"/>
            <a:r>
              <a:rPr lang="es-ES" sz="2095" b="1" i="1" dirty="0">
                <a:solidFill>
                  <a:prstClr val="black"/>
                </a:solidFill>
              </a:rPr>
              <a:t>Estándares ELP de </a:t>
            </a:r>
            <a:r>
              <a:rPr lang="es-ES" sz="2095" b="1" i="1" dirty="0" smtClean="0">
                <a:solidFill>
                  <a:prstClr val="black"/>
                </a:solidFill>
              </a:rPr>
              <a:t>2</a:t>
            </a:r>
            <a:r>
              <a:rPr lang="es-ES" sz="2095" b="1" i="1" baseline="30000" dirty="0">
                <a:solidFill>
                  <a:prstClr val="black"/>
                </a:solidFill>
              </a:rPr>
              <a:t>d</a:t>
            </a:r>
            <a:r>
              <a:rPr lang="es-ES" sz="2095" b="1" i="1" baseline="30000" dirty="0" smtClean="0">
                <a:solidFill>
                  <a:prstClr val="black"/>
                </a:solidFill>
              </a:rPr>
              <a:t>o</a:t>
            </a:r>
            <a:r>
              <a:rPr lang="es-ES" sz="2095" b="1" i="1" dirty="0" smtClean="0">
                <a:solidFill>
                  <a:prstClr val="black"/>
                </a:solidFill>
              </a:rPr>
              <a:t> – 3</a:t>
            </a:r>
            <a:r>
              <a:rPr lang="es-ES" sz="2095" b="1" i="1" baseline="30000" dirty="0" smtClean="0">
                <a:solidFill>
                  <a:prstClr val="black"/>
                </a:solidFill>
              </a:rPr>
              <a:t>ro</a:t>
            </a:r>
            <a:r>
              <a:rPr lang="es-ES" sz="2095" b="1" i="1" dirty="0" smtClean="0">
                <a:solidFill>
                  <a:prstClr val="black"/>
                </a:solidFill>
              </a:rPr>
              <a:t> organizados </a:t>
            </a:r>
            <a:r>
              <a:rPr lang="es-ES" sz="2095" b="1" i="1" dirty="0">
                <a:solidFill>
                  <a:prstClr val="black"/>
                </a:solidFill>
              </a:rPr>
              <a:t>por M</a:t>
            </a:r>
            <a:r>
              <a:rPr lang="es-ES" sz="2095" b="1" i="1" dirty="0" smtClean="0">
                <a:solidFill>
                  <a:prstClr val="black"/>
                </a:solidFill>
              </a:rPr>
              <a:t>odalidad</a:t>
            </a:r>
            <a:endParaRPr lang="es-ES" sz="2095" b="1" i="1" dirty="0">
              <a:solidFill>
                <a:prstClr val="black"/>
              </a:solidFill>
            </a:endParaRPr>
          </a:p>
        </p:txBody>
      </p:sp>
      <p:sp>
        <p:nvSpPr>
          <p:cNvPr id="6" name="TextBox 5"/>
          <p:cNvSpPr txBox="1"/>
          <p:nvPr/>
        </p:nvSpPr>
        <p:spPr>
          <a:xfrm>
            <a:off x="3541460" y="9471877"/>
            <a:ext cx="3768814" cy="221279"/>
          </a:xfrm>
          <a:prstGeom prst="rect">
            <a:avLst/>
          </a:prstGeom>
          <a:noFill/>
        </p:spPr>
        <p:txBody>
          <a:bodyPr wrap="square" rtlCol="0">
            <a:spAutoFit/>
          </a:bodyPr>
          <a:lstStyle/>
          <a:p>
            <a:r>
              <a:rPr lang="en-US" sz="838" b="1" i="1" dirty="0">
                <a:solidFill>
                  <a:prstClr val="black"/>
                </a:solidFill>
              </a:rPr>
              <a:t>Oregon ELP Standards Aligned with Performance Task, 2014; Arcema Tovar</a:t>
            </a:r>
          </a:p>
        </p:txBody>
      </p:sp>
      <p:sp>
        <p:nvSpPr>
          <p:cNvPr id="10" name="Footer Placeholder 4"/>
          <p:cNvSpPr>
            <a:spLocks noGrp="1"/>
          </p:cNvSpPr>
          <p:nvPr>
            <p:ph type="ftr" sz="quarter" idx="11"/>
          </p:nvPr>
        </p:nvSpPr>
        <p:spPr>
          <a:xfrm>
            <a:off x="4267200" y="9526428"/>
            <a:ext cx="2853663"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12" name="Slide Number Placeholder 5"/>
          <p:cNvSpPr>
            <a:spLocks noGrp="1"/>
          </p:cNvSpPr>
          <p:nvPr>
            <p:ph type="sldNum" sz="quarter" idx="12"/>
          </p:nvPr>
        </p:nvSpPr>
        <p:spPr>
          <a:xfrm>
            <a:off x="6788505" y="9526428"/>
            <a:ext cx="842010" cy="535517"/>
          </a:xfrm>
        </p:spPr>
        <p:txBody>
          <a:bodyPr/>
          <a:lstStyle/>
          <a:p>
            <a:r>
              <a:rPr lang="en-US" sz="1200" dirty="0" smtClean="0">
                <a:solidFill>
                  <a:prstClr val="black">
                    <a:tint val="75000"/>
                  </a:prstClr>
                </a:solidFill>
              </a:rPr>
              <a:t>12</a:t>
            </a:r>
            <a:endParaRPr lang="en-US" sz="1200" dirty="0">
              <a:solidFill>
                <a:prstClr val="black">
                  <a:tint val="75000"/>
                </a:prstClr>
              </a:solidFill>
            </a:endParaRPr>
          </a:p>
        </p:txBody>
      </p:sp>
    </p:spTree>
    <p:extLst>
      <p:ext uri="{BB962C8B-B14F-4D97-AF65-F5344CB8AC3E}">
        <p14:creationId xmlns:p14="http://schemas.microsoft.com/office/powerpoint/2010/main" val="134874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95816237"/>
              </p:ext>
            </p:extLst>
          </p:nvPr>
        </p:nvGraphicFramePr>
        <p:xfrm>
          <a:off x="228600" y="193630"/>
          <a:ext cx="7383576" cy="9322166"/>
        </p:xfrm>
        <a:graphic>
          <a:graphicData uri="http://schemas.openxmlformats.org/drawingml/2006/table">
            <a:tbl>
              <a:tblPr/>
              <a:tblGrid>
                <a:gridCol w="380591"/>
                <a:gridCol w="477408"/>
                <a:gridCol w="2763039"/>
                <a:gridCol w="901626"/>
                <a:gridCol w="901626"/>
                <a:gridCol w="818006"/>
                <a:gridCol w="684080"/>
                <a:gridCol w="457200"/>
              </a:tblGrid>
              <a:tr h="236713">
                <a:tc gridSpan="8">
                  <a:txBody>
                    <a:bodyPr/>
                    <a:lstStyle/>
                    <a:p>
                      <a:pPr algn="l" fontAlgn="ctr"/>
                      <a:r>
                        <a:rPr lang="x-none" sz="1400" b="1" i="0" u="none" strike="noStrike" noProof="0" dirty="0" smtClean="0">
                          <a:solidFill>
                            <a:srgbClr val="000000"/>
                          </a:solidFill>
                          <a:latin typeface="Calibri"/>
                        </a:rPr>
                        <a:t>CFA</a:t>
                      </a:r>
                      <a:r>
                        <a:rPr lang="x-none" sz="1400" b="1" i="0" u="none" strike="noStrike" baseline="0" noProof="0" dirty="0" smtClean="0">
                          <a:solidFill>
                            <a:srgbClr val="000000"/>
                          </a:solidFill>
                          <a:latin typeface="Calibri"/>
                        </a:rPr>
                        <a:t> de Escrito informativo</a:t>
                      </a:r>
                      <a:endParaRPr lang="x-none" sz="14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x-none" sz="1200" b="1" i="0" u="none" strike="noStrike" noProof="0" dirty="0" smtClean="0">
                          <a:solidFill>
                            <a:srgbClr val="000000"/>
                          </a:solidFill>
                          <a:latin typeface="Calibri"/>
                        </a:rPr>
                        <a:t>Puntaje</a:t>
                      </a:r>
                      <a:r>
                        <a:rPr lang="x-none" sz="1200" b="1" i="0" u="none" strike="noStrike" baseline="0" noProof="0" dirty="0" smtClean="0">
                          <a:solidFill>
                            <a:srgbClr val="000000"/>
                          </a:solidFill>
                          <a:latin typeface="Calibri"/>
                        </a:rPr>
                        <a:t> del estudiante y la clase</a:t>
                      </a:r>
                      <a:r>
                        <a:rPr lang="x-none" sz="1200" b="1" i="0" u="none" strike="noStrike" noProof="0" dirty="0" smtClean="0">
                          <a:solidFill>
                            <a:srgbClr val="000000"/>
                          </a:solidFill>
                          <a:latin typeface="Calibri"/>
                        </a:rPr>
                        <a:t>:</a:t>
                      </a:r>
                      <a:endParaRPr lang="x-none" sz="12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Año escolar</a:t>
                      </a:r>
                      <a:r>
                        <a:rPr lang="x-none" sz="900" b="1" i="0" u="none" strike="noStrike" noProof="0" dirty="0" smtClean="0">
                          <a:solidFill>
                            <a:srgbClr val="000000"/>
                          </a:solidFill>
                          <a:latin typeface="Calibri"/>
                        </a:rPr>
                        <a:t>:</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900" b="0" i="0" u="none" strike="sng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x-none" sz="1000" b="1" i="0" u="none" strike="noStrike" noProof="0" dirty="0" smtClean="0">
                          <a:solidFill>
                            <a:srgbClr val="000000"/>
                          </a:solidFill>
                          <a:latin typeface="Calibri"/>
                        </a:rPr>
                        <a:t>Grado:</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1000" b="0" i="0" u="none" strike="noStrike" noProof="0" dirty="0" smtClean="0">
                          <a:solidFill>
                            <a:srgbClr val="000000"/>
                          </a:solidFill>
                          <a:latin typeface="Calibri"/>
                        </a:rPr>
                        <a:t> </a:t>
                      </a:r>
                      <a:endParaRPr lang="x-none" sz="10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Nombre del maestro:</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1000" b="1" i="0" u="none" strike="noStrike" noProof="0" dirty="0" smtClean="0">
                          <a:solidFill>
                            <a:srgbClr val="000000"/>
                          </a:solidFill>
                          <a:latin typeface="Calibri"/>
                        </a:rPr>
                        <a:t>Escuela:</a:t>
                      </a:r>
                      <a:endParaRPr lang="x-none" sz="10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4905">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x-none" sz="1000" b="1" i="0" u="none" strike="noStrike" noProof="0" dirty="0" smtClean="0">
                          <a:solidFill>
                            <a:srgbClr val="FFFFFF"/>
                          </a:solidFill>
                          <a:latin typeface="Calibri"/>
                        </a:rPr>
                        <a:t>Nombre del estudiante</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x-none" sz="1000" b="1" i="0" u="none" strike="noStrike" noProof="0" dirty="0" smtClean="0">
                          <a:solidFill>
                            <a:srgbClr val="FFFFFF"/>
                          </a:solidFill>
                          <a:latin typeface="Calibri"/>
                        </a:rPr>
                        <a:t>Enfoque y organización </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1" i="0" u="none" strike="noStrike" noProof="0" dirty="0" smtClean="0">
                          <a:solidFill>
                            <a:srgbClr val="FFFFFF"/>
                          </a:solidFill>
                          <a:latin typeface="Calibri"/>
                        </a:rPr>
                        <a:t>Elaboración</a:t>
                      </a:r>
                      <a:r>
                        <a:rPr lang="x-none" sz="1000" b="1" i="0" u="none" strike="noStrike" baseline="0" noProof="0" dirty="0" smtClean="0">
                          <a:solidFill>
                            <a:srgbClr val="FFFFFF"/>
                          </a:solidFill>
                          <a:latin typeface="Calibri"/>
                        </a:rPr>
                        <a:t> y evidencia</a:t>
                      </a:r>
                      <a:r>
                        <a:rPr lang="x-none" sz="1000" b="1" i="0" u="none" strike="noStrike" noProof="0" dirty="0" smtClean="0">
                          <a:solidFill>
                            <a:srgbClr val="FFFFFF"/>
                          </a:solidFill>
                          <a:latin typeface="Calibri"/>
                        </a:rPr>
                        <a:t> </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1" i="0" u="none" strike="noStrike" noProof="0" dirty="0" smtClean="0">
                          <a:solidFill>
                            <a:srgbClr val="FFFFFF"/>
                          </a:solidFill>
                          <a:latin typeface="Calibri"/>
                        </a:rPr>
                        <a:t>Convenciones </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1000" b="1" i="0" u="none" strike="noStrike" noProof="0" dirty="0" smtClean="0">
                          <a:solidFill>
                            <a:srgbClr val="FFFFFF"/>
                          </a:solidFill>
                          <a:latin typeface="Calibri"/>
                        </a:rPr>
                        <a:t>Total</a:t>
                      </a:r>
                      <a:r>
                        <a:rPr lang="x-none" sz="1000" b="1" i="0" u="none" strike="noStrike" baseline="0" noProof="0" dirty="0" smtClean="0">
                          <a:solidFill>
                            <a:srgbClr val="FFFFFF"/>
                          </a:solidFill>
                          <a:latin typeface="Calibri"/>
                        </a:rPr>
                        <a:t> del estudiante</a:t>
                      </a:r>
                      <a:r>
                        <a:rPr lang="x-none" sz="1000" b="1" i="0" u="none" strike="noStrike" noProof="0" dirty="0" smtClean="0">
                          <a:solidFill>
                            <a:srgbClr val="FFFFFF"/>
                          </a:solidFill>
                          <a:latin typeface="Calibri"/>
                        </a:rPr>
                        <a:t> </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1000" b="1" i="0" u="none" strike="noStrike" noProof="0" dirty="0" smtClean="0">
                          <a:solidFill>
                            <a:srgbClr val="FFFFFF"/>
                          </a:solidFill>
                          <a:latin typeface="Calibri"/>
                        </a:rPr>
                        <a:t>Puntaje  ELP</a:t>
                      </a:r>
                      <a:endParaRPr lang="x-none" sz="10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528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x-none" sz="1000" b="0" i="0" u="none" strike="noStrike" noProof="0" dirty="0" smtClean="0">
                          <a:solidFill>
                            <a:srgbClr val="FFFFFF"/>
                          </a:solidFill>
                          <a:latin typeface="Calibri"/>
                        </a:rPr>
                        <a:t>Puntaje</a:t>
                      </a:r>
                      <a:endParaRPr lang="x-none" sz="10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1000" b="0" i="0" u="none" strike="noStrike" noProof="0" dirty="0" smtClean="0">
                          <a:solidFill>
                            <a:srgbClr val="FFFFFF"/>
                          </a:solidFill>
                          <a:latin typeface="+mn-lt"/>
                        </a:rPr>
                        <a:t>Puntaje</a:t>
                      </a:r>
                      <a:endParaRPr lang="x-none" sz="10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x-none" sz="900" b="0" i="0" u="none" strike="noStrike" noProof="0" dirty="0" smtClean="0">
                          <a:solidFill>
                            <a:srgbClr val="000000"/>
                          </a:solidFill>
                          <a:latin typeface="Calibri"/>
                        </a:rPr>
                        <a:t> 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19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29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x-none" sz="900" b="0" i="0" u="none" strike="noStrike" noProof="0" dirty="0" smtClean="0">
                          <a:solidFill>
                            <a:srgbClr val="000000"/>
                          </a:solidFill>
                          <a:latin typeface="Calibri"/>
                        </a:rPr>
                        <a:t> 35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x-none" sz="789" dirty="0" smtClean="0">
                <a:solidFill>
                  <a:prstClr val="black"/>
                </a:solidFill>
              </a:rPr>
              <a:t>= Emergiendo</a:t>
            </a:r>
            <a:endParaRPr lang="x-none"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x-none" sz="789" dirty="0" smtClean="0">
                <a:solidFill>
                  <a:prstClr val="black"/>
                </a:solidFill>
              </a:rPr>
              <a:t>= En desarrollo</a:t>
            </a:r>
            <a:endParaRPr lang="x-none"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x-none" sz="789" dirty="0" smtClean="0">
                <a:solidFill>
                  <a:prstClr val="black"/>
                </a:solidFill>
              </a:rPr>
              <a:t>= Competente</a:t>
            </a:r>
            <a:endParaRPr lang="x-none"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x-none" sz="789" dirty="0" smtClean="0">
                <a:solidFill>
                  <a:prstClr val="black"/>
                </a:solidFill>
              </a:rPr>
              <a:t>= Ejemplar</a:t>
            </a:r>
            <a:endParaRPr lang="x-none"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puntaje:</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correcto</a:t>
              </a:r>
            </a:p>
          </p:txBody>
        </p:sp>
      </p:grpSp>
      <p:sp>
        <p:nvSpPr>
          <p:cNvPr id="22" name="Footer Placeholder 4"/>
          <p:cNvSpPr>
            <a:spLocks noGrp="1"/>
          </p:cNvSpPr>
          <p:nvPr>
            <p:ph type="ftr" sz="quarter" idx="11"/>
          </p:nvPr>
        </p:nvSpPr>
        <p:spPr>
          <a:xfrm>
            <a:off x="4267200" y="9526428"/>
            <a:ext cx="2853663"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23" name="Slide Number Placeholder 5"/>
          <p:cNvSpPr>
            <a:spLocks noGrp="1"/>
          </p:cNvSpPr>
          <p:nvPr>
            <p:ph type="sldNum" sz="quarter" idx="12"/>
          </p:nvPr>
        </p:nvSpPr>
        <p:spPr>
          <a:xfrm>
            <a:off x="6777848" y="9522883"/>
            <a:ext cx="842010" cy="535517"/>
          </a:xfrm>
        </p:spPr>
        <p:txBody>
          <a:bodyPr/>
          <a:lstStyle/>
          <a:p>
            <a:r>
              <a:rPr lang="en-US" sz="1200" dirty="0" smtClean="0">
                <a:solidFill>
                  <a:prstClr val="black">
                    <a:tint val="75000"/>
                  </a:prstClr>
                </a:solidFill>
              </a:rPr>
              <a:t>13</a:t>
            </a:r>
            <a:endParaRPr lang="en-US" sz="1200" dirty="0">
              <a:solidFill>
                <a:prstClr val="black">
                  <a:tint val="75000"/>
                </a:prstClr>
              </a:solidFill>
            </a:endParaRPr>
          </a:p>
        </p:txBody>
      </p:sp>
    </p:spTree>
    <p:extLst>
      <p:ext uri="{BB962C8B-B14F-4D97-AF65-F5344CB8AC3E}">
        <p14:creationId xmlns:p14="http://schemas.microsoft.com/office/powerpoint/2010/main" val="33588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graphicFrame>
        <p:nvGraphicFramePr>
          <p:cNvPr id="187" name="Shape 187"/>
          <p:cNvGraphicFramePr/>
          <p:nvPr/>
        </p:nvGraphicFramePr>
        <p:xfrm>
          <a:off x="123818" y="457387"/>
          <a:ext cx="7513350" cy="8350291"/>
        </p:xfrm>
        <a:graphic>
          <a:graphicData uri="http://schemas.openxmlformats.org/drawingml/2006/table">
            <a:tbl>
              <a:tblPr>
                <a:noFill/>
              </a:tblPr>
              <a:tblGrid>
                <a:gridCol w="677850"/>
                <a:gridCol w="1310925"/>
                <a:gridCol w="1542275"/>
                <a:gridCol w="1542275"/>
                <a:gridCol w="1233825"/>
                <a:gridCol w="1206200"/>
              </a:tblGrid>
              <a:tr h="389125">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Score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3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-L.4.2, L.4.3b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-L.6.2 &amp; L.6.3</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462675">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W.3.3a-b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W.4.3a-b</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-W.5.3a-b</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-W.6.3a, b, d</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2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-W.3.3c-d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-W.4.3c-d</a:t>
                      </a:r>
                    </a:p>
                    <a:p>
                      <a:pPr lvl="0" algn="ctr" rtl="0">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-W.5.3c-d</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-W.6.3c, 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Research to Build and Present Knowledge:</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-W.3.7-8</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-W.4.7-9</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-W.5.7-9</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-W.6.3d &amp; W.6.7-9</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3rd</a:t>
                      </a:r>
                      <a:r>
                        <a:rPr lang="en-US" sz="600" b="1">
                          <a:solidFill>
                            <a:schemeClr val="dk1"/>
                          </a:solidFill>
                          <a:latin typeface="Calibri"/>
                          <a:ea typeface="Calibri"/>
                          <a:cs typeface="Calibri"/>
                          <a:sym typeface="Calibri"/>
                        </a:rPr>
                        <a:t>-L.3.1b-i, L.3.3a &amp; L.3.6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4th</a:t>
                      </a:r>
                      <a:r>
                        <a:rPr lang="en-US" sz="600" b="1">
                          <a:solidFill>
                            <a:schemeClr val="dk1"/>
                          </a:solidFill>
                          <a:latin typeface="Calibri"/>
                          <a:ea typeface="Calibri"/>
                          <a:cs typeface="Calibri"/>
                          <a:sym typeface="Calibri"/>
                        </a:rPr>
                        <a:t>-L.4.1, L.4.3a, &amp; L.4.6</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5th</a:t>
                      </a:r>
                      <a:r>
                        <a:rPr lang="en-US" sz="600" b="1">
                          <a:solidFill>
                            <a:schemeClr val="dk1"/>
                          </a:solidFill>
                          <a:latin typeface="Calibri"/>
                          <a:ea typeface="Calibri"/>
                          <a:cs typeface="Calibri"/>
                          <a:sym typeface="Calibri"/>
                        </a:rPr>
                        <a:t>-L.5.1b-e, L.5.3a &amp; L.5.6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6th</a:t>
                      </a:r>
                      <a:r>
                        <a:rPr lang="en-US" sz="600" b="1">
                          <a:solidFill>
                            <a:schemeClr val="dk1"/>
                          </a:solidFill>
                          <a:latin typeface="Calibri"/>
                          <a:ea typeface="Calibri"/>
                          <a:cs typeface="Calibri"/>
                          <a:sym typeface="Calibri"/>
                        </a:rPr>
                        <a:t>-L.6.1, L.6.3 &amp; L.6.6.1</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68880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is clearly focused and maintained throughout: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effectively establishes a setting, narrator and/or characters, and point of view*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has an effective plot helping create unity and completeness: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consistent use of a variety of transitional strategies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logical sequence of events from beginning to end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opening and closure for audience and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provides thorough and effective elaboration using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use of a variety of narrative techniques that advance the story or illustrate the experience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clearly and effectively expresses experiences or events: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use of sensory, concrete, and figurative language clearly advance the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demonstrates a strong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if any, errors in usage and sentence formation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effective and consistent use of punctuation, capitalization, and spelling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8272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is adequately focused and generally maintained throughout: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adequately establishes a setting, narrator and/or characters, and point of view*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has an evident plot helping create a sense of unity and completeness, though there may be minor flaws and some ideas may be loosely connected: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a variety of transitional strategies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sequence of events from beginning to end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opening and closure for audience and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provides adequate elaboration using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a variety of narrative techniques that generally advance the story or illustrate the experience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adequately expresses experiences or events: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sensory, concrete, and figurative language generally advance the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demonstrates an adequate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some errors in usage and sentence formation but no systematic pattern of errors is displayed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adequate use of punctuation, capitalization, and spelling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503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is somewhat maintained and may have a minor drift in focus: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inconsistently establishes a setting, narrator and/or characters, and point of view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has an inconsistent plot, and flaws are evident: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basic transitional strategies with little variety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uneven sequence of events from beginning to end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opening and closure, if present, are weak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weak connection among ideas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provides uneven, cursory elaboration using partial and uneven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narrative techniques, if present, are uneven and inconsistent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unevenly expresses experiences or events: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partial or weak use of sensory, concrete, and figurative language that may not advance the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solidFill>
                            <a:srgbClr val="000000"/>
                          </a:solidFill>
                          <a:latin typeface="Calibri"/>
                          <a:ea typeface="Calibri"/>
                          <a:cs typeface="Calibri"/>
                          <a:sym typeface="Calibri"/>
                        </a:rPr>
                        <a:t> The narrative, real or imagined, demonstrates a partial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errors in usage may obscure meaning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inconsistent use of punctuation, capitalization, and spelling</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42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may be maintained but may provide little or no focus: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be very brief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a major drift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focus may be confusing or ambiguous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has little or no discernible plot: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few or no transitional strategies are evident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frequent extraneous ideas may intrude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provides minimal elaboration using little or no details, dialogue, and description: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 of narrative techniques is minimal, absent, in error, or irrelevant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expression of ideas is vague, lacks clarity, or is confusing: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uses limited language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may have little sense of purpose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1100" u="none" strike="noStrike" cap="none" baseline="0">
                          <a:solidFill>
                            <a:srgbClr val="000000"/>
                          </a:solidFill>
                          <a:latin typeface="Calibri"/>
                          <a:ea typeface="Calibri"/>
                          <a:cs typeface="Calibri"/>
                          <a:sym typeface="Calibri"/>
                        </a:rPr>
                        <a:t> </a:t>
                      </a:r>
                      <a:r>
                        <a:rPr lang="en-US" sz="900" u="none" strike="noStrike" cap="none" baseline="0">
                          <a:solidFill>
                            <a:srgbClr val="000000"/>
                          </a:solidFill>
                          <a:latin typeface="Calibri"/>
                          <a:ea typeface="Calibri"/>
                          <a:cs typeface="Calibri"/>
                          <a:sym typeface="Calibri"/>
                        </a:rPr>
                        <a:t>The narrative, real or imagined, demonstrates a lack of command of conventions: </a:t>
                      </a:r>
                    </a:p>
                    <a:p>
                      <a:pPr marL="58738" marR="0" lvl="0" indent="-58738" algn="l" rtl="0">
                        <a:spcBef>
                          <a:spcPts val="0"/>
                        </a:spcBef>
                        <a:buClr>
                          <a:srgbClr val="000000"/>
                        </a:buClr>
                        <a:buSzPct val="100000"/>
                        <a:buFont typeface="Arial"/>
                        <a:buChar char="•"/>
                      </a:pPr>
                      <a:r>
                        <a:rPr lang="en-US" sz="900" u="none" strike="noStrike" cap="none" baseline="0">
                          <a:solidFill>
                            <a:srgbClr val="000000"/>
                          </a:solidFill>
                          <a:latin typeface="Calibri"/>
                          <a:ea typeface="Calibri"/>
                          <a:cs typeface="Calibri"/>
                          <a:sym typeface="Calibri"/>
                        </a:rPr>
                        <a:t>errors are frequent and severe and meaning is often obscured </a:t>
                      </a:r>
                    </a:p>
                  </a:txBody>
                  <a:tcPr marL="27750" marR="0" marT="27675"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53750">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000000"/>
                          </a:solidFill>
                          <a:latin typeface="Calibri"/>
                          <a:ea typeface="Calibri"/>
                          <a:cs typeface="Calibri"/>
                          <a:sym typeface="Calibri"/>
                        </a:rPr>
                        <a:t>0</a:t>
                      </a:r>
                    </a:p>
                  </a:txBody>
                  <a:tcPr marL="92525" marR="28650"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92525" marR="10525" marT="980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88" name="Shape 188"/>
          <p:cNvSpPr/>
          <p:nvPr/>
        </p:nvSpPr>
        <p:spPr>
          <a:xfrm>
            <a:off x="184750" y="43698"/>
            <a:ext cx="7248671" cy="346227"/>
          </a:xfrm>
          <a:prstGeom prst="rect">
            <a:avLst/>
          </a:prstGeom>
          <a:noFill/>
          <a:ln>
            <a:noFill/>
          </a:ln>
        </p:spPr>
        <p:txBody>
          <a:bodyPr lIns="96875" tIns="48425" rIns="96875" bIns="48425" anchor="t" anchorCtr="0">
            <a:noAutofit/>
          </a:bodyPr>
          <a:lstStyle/>
          <a:p>
            <a:pPr marL="0" marR="0" lvl="0" indent="0" algn="l" rtl="0">
              <a:spcBef>
                <a:spcPts val="0"/>
              </a:spcBef>
              <a:buSzPct val="25000"/>
              <a:buNone/>
            </a:pPr>
            <a:r>
              <a:rPr lang="en-US" sz="1600" b="1" i="0" u="none" strike="noStrike" cap="none" baseline="0" dirty="0">
                <a:solidFill>
                  <a:schemeClr val="dk1"/>
                </a:solidFill>
                <a:latin typeface="Calibri"/>
                <a:ea typeface="Calibri"/>
                <a:cs typeface="Calibri"/>
                <a:sym typeface="Calibri"/>
              </a:rPr>
              <a:t> Grades 3 - 8: Generic 4-Point Narrative Writing Rubric </a:t>
            </a:r>
          </a:p>
        </p:txBody>
      </p:sp>
      <p:sp>
        <p:nvSpPr>
          <p:cNvPr id="189" name="Shape 189"/>
          <p:cNvSpPr/>
          <p:nvPr/>
        </p:nvSpPr>
        <p:spPr>
          <a:xfrm>
            <a:off x="369502" y="9296400"/>
            <a:ext cx="7402898" cy="232965"/>
          </a:xfrm>
          <a:prstGeom prst="rect">
            <a:avLst/>
          </a:prstGeom>
          <a:noFill/>
          <a:ln>
            <a:noFill/>
          </a:ln>
        </p:spPr>
        <p:txBody>
          <a:bodyPr lIns="92375" tIns="46175" rIns="92375" bIns="46175" anchor="t" anchorCtr="0">
            <a:noAutofit/>
          </a:bodyPr>
          <a:lstStyle/>
          <a:p>
            <a:pPr marL="0" marR="0" lvl="0" indent="0" algn="l" rtl="0">
              <a:spcBef>
                <a:spcPts val="0"/>
              </a:spcBef>
              <a:buSzPct val="25000"/>
              <a:buNone/>
            </a:pPr>
            <a:r>
              <a:rPr lang="en-US" sz="900" b="1" i="0" u="none" strike="noStrike" cap="none" baseline="0"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
        <p:nvSpPr>
          <p:cNvPr id="4" name="Footer Placeholder 3"/>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5" name="Slide Number Placeholder 4"/>
          <p:cNvSpPr>
            <a:spLocks noGrp="1"/>
          </p:cNvSpPr>
          <p:nvPr>
            <p:ph type="sldNum" sz="quarter" idx="12"/>
          </p:nvPr>
        </p:nvSpPr>
        <p:spPr>
          <a:xfrm>
            <a:off x="6795158" y="9533341"/>
            <a:ext cx="842010" cy="457200"/>
          </a:xfrm>
        </p:spPr>
        <p:txBody>
          <a:bodyPr/>
          <a:lstStyle/>
          <a:p>
            <a:fld id="{E554697D-DC26-4D84-89D6-8FD04FAFB254}" type="slidenum">
              <a:rPr lang="en-US" smtClean="0"/>
              <a:pPr/>
              <a:t>14</a:t>
            </a:fld>
            <a:endParaRPr lang="en-US" dirty="0"/>
          </a:p>
        </p:txBody>
      </p:sp>
    </p:spTree>
    <p:extLst>
      <p:ext uri="{BB962C8B-B14F-4D97-AF65-F5344CB8AC3E}">
        <p14:creationId xmlns:p14="http://schemas.microsoft.com/office/powerpoint/2010/main" val="1160216464"/>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538992970"/>
              </p:ext>
            </p:extLst>
          </p:nvPr>
        </p:nvGraphicFramePr>
        <p:xfrm>
          <a:off x="457200" y="567247"/>
          <a:ext cx="6822440" cy="7694892"/>
        </p:xfrm>
        <a:graphic>
          <a:graphicData uri="http://schemas.openxmlformats.org/drawingml/2006/table">
            <a:tbl>
              <a:tblPr firstRow="1" bandRow="1">
                <a:tableStyleId>{5940675A-B579-460E-94D1-54222C63F5DA}</a:tableStyleId>
              </a:tblPr>
              <a:tblGrid>
                <a:gridCol w="539750"/>
                <a:gridCol w="6282690"/>
              </a:tblGrid>
              <a:tr h="172212">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103632" marR="103632" marT="50292" marB="50292"/>
                </a:tc>
                <a:tc hMerge="1">
                  <a:txBody>
                    <a:bodyPr/>
                    <a:lstStyle/>
                    <a:p>
                      <a:endParaRPr lang="en-US"/>
                    </a:p>
                  </a:txBody>
                  <a:tcPr/>
                </a:tc>
              </a:tr>
              <a:tr h="172212">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500" b="1" i="0" u="none" strike="noStrike" kern="1200" cap="none" spc="0" normalizeH="0" baseline="0" noProof="0" dirty="0" smtClean="0">
                          <a:ln>
                            <a:noFill/>
                          </a:ln>
                          <a:solidFill>
                            <a:prstClr val="black"/>
                          </a:solidFill>
                          <a:effectLst/>
                          <a:uLnTx/>
                          <a:uFillTx/>
                          <a:latin typeface="+mn-lt"/>
                          <a:ea typeface="+mn-ea"/>
                          <a:cs typeface="+mn-cs"/>
                        </a:rPr>
                        <a:t>CFA Trimestre 3: </a:t>
                      </a:r>
                      <a:r>
                        <a:rPr kumimoji="0" lang="x-none" sz="1600" b="1" i="0" u="none" strike="noStrike" kern="1200" cap="none" spc="0" normalizeH="0" baseline="0" noProof="0" dirty="0" smtClean="0">
                          <a:ln>
                            <a:noFill/>
                          </a:ln>
                          <a:solidFill>
                            <a:prstClr val="black"/>
                          </a:solidFill>
                          <a:effectLst/>
                          <a:uLnTx/>
                          <a:uFillTx/>
                          <a:latin typeface="+mn-lt"/>
                          <a:ea typeface="+mn-ea"/>
                          <a:cs typeface="+mn-cs"/>
                        </a:rPr>
                        <a:t>Clave para la  </a:t>
                      </a:r>
                      <a:r>
                        <a:rPr kumimoji="0" lang="x-none" sz="16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endParaRPr kumimoji="0" lang="es-ES" sz="1500" b="1" i="0" u="none" strike="noStrike" kern="1200" cap="none" spc="0" normalizeH="0" baseline="0" noProof="0" dirty="0" smtClean="0">
                        <a:ln>
                          <a:noFill/>
                        </a:ln>
                        <a:solidFill>
                          <a:srgbClr val="92D050"/>
                        </a:solidFill>
                        <a:effectLst/>
                        <a:uLnTx/>
                        <a:uFillTx/>
                        <a:latin typeface="+mn-lt"/>
                        <a:ea typeface="+mn-ea"/>
                        <a:cs typeface="+mn-cs"/>
                      </a:endParaRPr>
                    </a:p>
                  </a:txBody>
                  <a:tcPr marL="103632" marR="103632" marT="50292" marB="50292"/>
                </a:tc>
                <a:tc hMerge="1">
                  <a:txBody>
                    <a:bodyPr/>
                    <a:lstStyle/>
                    <a:p>
                      <a:endParaRPr lang="en-US"/>
                    </a:p>
                  </a:txBody>
                  <a:tcPr/>
                </a:tc>
              </a:tr>
              <a:tr h="474318">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5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2</a:t>
                      </a:r>
                    </a:p>
                    <a:p>
                      <a:pPr marL="0" marR="0" lvl="0" indent="0" algn="ctr" defTabSz="966612" rtl="0" eaLnBrk="1" fontAlgn="auto" latinLnBrk="0" hangingPunct="1">
                        <a:lnSpc>
                          <a:spcPct val="100000"/>
                        </a:lnSpc>
                        <a:spcBef>
                          <a:spcPts val="0"/>
                        </a:spcBef>
                        <a:spcAft>
                          <a:spcPts val="0"/>
                        </a:spcAft>
                        <a:buClrTx/>
                        <a:buSzTx/>
                        <a:buFontTx/>
                        <a:buNone/>
                        <a:tabLst/>
                        <a:defRPr/>
                      </a:pPr>
                      <a:r>
                        <a:rPr lang="x-none" sz="1200" b="1" noProof="0" dirty="0" smtClean="0">
                          <a:solidFill>
                            <a:schemeClr val="tx1"/>
                          </a:solidFill>
                        </a:rPr>
                        <a:t>Localizar, seleccionar, interpretar e integrar la información</a:t>
                      </a:r>
                      <a:endParaRPr lang="x-none" sz="1200" b="1" strike="sngStrike" noProof="0" dirty="0" smtClean="0">
                        <a:solidFill>
                          <a:schemeClr val="tx1"/>
                        </a:solidFill>
                      </a:endParaRPr>
                    </a:p>
                  </a:txBody>
                  <a:tcPr marL="103632" marR="103632" marT="50292" marB="50292"/>
                </a:tc>
                <a:tc hMerge="1">
                  <a:txBody>
                    <a:bodyPr/>
                    <a:lstStyle/>
                    <a:p>
                      <a:endParaRPr lang="en-US"/>
                    </a:p>
                  </a:txBody>
                  <a:tcPr/>
                </a:tc>
              </a:tr>
              <a:tr h="588264">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PE" sz="1400" b="1" dirty="0" smtClean="0">
                          <a:latin typeface="+mn-lt"/>
                          <a:cs typeface="Helvetica" panose="020B0604020202020204" pitchFamily="34" charset="0"/>
                        </a:rPr>
                        <a:t>Pregunta # 7:  RL.3.7 </a:t>
                      </a:r>
                      <a:r>
                        <a:rPr lang="es-ES" sz="1400" b="1" dirty="0" smtClean="0">
                          <a:latin typeface="+mn-lt"/>
                          <a:cs typeface="Helvetica" panose="020B0604020202020204" pitchFamily="34" charset="0"/>
                        </a:rPr>
                        <a:t>¿Qué párrafos en el cuento </a:t>
                      </a:r>
                      <a:r>
                        <a:rPr lang="es-ES" sz="1400" b="0" i="1" dirty="0" smtClean="0">
                          <a:latin typeface="+mn-lt"/>
                          <a:cs typeface="Helvetica" panose="020B0604020202020204" pitchFamily="34" charset="0"/>
                        </a:rPr>
                        <a:t>Una fábula sobre un pez</a:t>
                      </a:r>
                      <a:r>
                        <a:rPr lang="es-ES" sz="1400" b="1" dirty="0" smtClean="0">
                          <a:latin typeface="+mn-lt"/>
                          <a:cs typeface="Helvetica" panose="020B0604020202020204" pitchFamily="34" charset="0"/>
                        </a:rPr>
                        <a:t>, están conectados con la ilustración del texto?  Utiliza detalles sacados del texto para explicar tu respuesta.</a:t>
                      </a:r>
                    </a:p>
                  </a:txBody>
                  <a:tcPr marL="103632" marR="103632" marT="50292" marB="50292"/>
                </a:tc>
                <a:tc hMerge="1">
                  <a:txBody>
                    <a:bodyPr/>
                    <a:lstStyle/>
                    <a:p>
                      <a:endParaRPr lang="en-US" dirty="0"/>
                    </a:p>
                  </a:txBody>
                  <a:tcPr/>
                </a:tc>
              </a:tr>
              <a:tr h="33528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Lenguaje de la respuesta - maestro/rúbrica </a:t>
                      </a: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solidFill>
                      <a:schemeClr val="bg1">
                        <a:lumMod val="85000"/>
                      </a:schemeClr>
                    </a:solidFill>
                  </a:tcPr>
                </a:tc>
                <a:tc hMerge="1">
                  <a:txBody>
                    <a:bodyPr/>
                    <a:lstStyle/>
                    <a:p>
                      <a:endParaRPr lang="en-US"/>
                    </a:p>
                  </a:txBody>
                  <a:tcPr/>
                </a:tc>
              </a:tr>
              <a:tr h="623670">
                <a:tc gridSpan="2">
                  <a:txBody>
                    <a:bodyPr/>
                    <a:lstStyle/>
                    <a:p>
                      <a:pPr marL="0" marR="0" indent="0" algn="l" defTabSz="1018737" rtl="0" eaLnBrk="1" fontAlgn="auto" latinLnBrk="0" hangingPunct="1">
                        <a:lnSpc>
                          <a:spcPct val="100000"/>
                        </a:lnSpc>
                        <a:spcBef>
                          <a:spcPts val="0"/>
                        </a:spcBef>
                        <a:spcAft>
                          <a:spcPts val="0"/>
                        </a:spcAft>
                        <a:buClrTx/>
                        <a:buSzTx/>
                        <a:buFontTx/>
                        <a:buNone/>
                        <a:tabLst/>
                        <a:defRPr/>
                      </a:pPr>
                      <a:r>
                        <a:rPr lang="es-ES" sz="1100" b="1" u="sng" kern="1200" dirty="0" smtClean="0">
                          <a:solidFill>
                            <a:schemeClr val="tx1"/>
                          </a:solidFill>
                          <a:effectLst/>
                          <a:latin typeface="+mn-lt"/>
                          <a:ea typeface="+mn-ea"/>
                          <a:cs typeface="+mn-cs"/>
                        </a:rPr>
                        <a:t>La respuesta</a:t>
                      </a:r>
                      <a:r>
                        <a:rPr lang="es-ES" sz="1100" b="1" u="sng" kern="1200" baseline="0" dirty="0" smtClean="0">
                          <a:solidFill>
                            <a:schemeClr val="tx1"/>
                          </a:solidFill>
                          <a:effectLst/>
                          <a:latin typeface="+mn-lt"/>
                          <a:ea typeface="+mn-ea"/>
                          <a:cs typeface="+mn-cs"/>
                        </a:rPr>
                        <a:t> ofrece</a:t>
                      </a:r>
                      <a:r>
                        <a:rPr lang="es-ES" sz="1100" b="1" u="sng" kern="1200" dirty="0" smtClean="0">
                          <a:solidFill>
                            <a:schemeClr val="tx1"/>
                          </a:solidFill>
                          <a:effectLst/>
                          <a:latin typeface="+mn-lt"/>
                          <a:ea typeface="+mn-ea"/>
                          <a:cs typeface="+mn-cs"/>
                        </a:rPr>
                        <a:t> suficiente</a:t>
                      </a:r>
                      <a:r>
                        <a:rPr lang="es-ES" sz="1100" b="1" u="sng" kern="1200" baseline="0" dirty="0" smtClean="0">
                          <a:solidFill>
                            <a:schemeClr val="tx1"/>
                          </a:solidFill>
                          <a:effectLst/>
                          <a:latin typeface="+mn-lt"/>
                          <a:ea typeface="+mn-ea"/>
                          <a:cs typeface="+mn-cs"/>
                        </a:rPr>
                        <a:t> evidencia </a:t>
                      </a:r>
                      <a:r>
                        <a:rPr lang="es-ES" sz="1100" b="0" kern="1200" baseline="0" dirty="0" smtClean="0">
                          <a:solidFill>
                            <a:schemeClr val="tx1"/>
                          </a:solidFill>
                          <a:effectLst/>
                          <a:latin typeface="+mn-lt"/>
                          <a:ea typeface="+mn-ea"/>
                          <a:cs typeface="+mn-cs"/>
                        </a:rPr>
                        <a:t>de la habilidad de </a:t>
                      </a:r>
                      <a:r>
                        <a:rPr lang="es-ES" sz="1100" b="0" u="sng" kern="1200" baseline="0" dirty="0" smtClean="0">
                          <a:solidFill>
                            <a:schemeClr val="tx1"/>
                          </a:solidFill>
                          <a:effectLst/>
                          <a:latin typeface="+mn-lt"/>
                          <a:ea typeface="+mn-ea"/>
                          <a:cs typeface="+mn-cs"/>
                        </a:rPr>
                        <a:t>localizar y seleccionar  información  </a:t>
                      </a:r>
                      <a:r>
                        <a:rPr lang="es-ES" sz="1100" b="0" u="none" kern="1200" baseline="0" dirty="0" smtClean="0">
                          <a:solidFill>
                            <a:schemeClr val="tx1"/>
                          </a:solidFill>
                          <a:effectLst/>
                          <a:latin typeface="+mn-lt"/>
                          <a:ea typeface="+mn-ea"/>
                          <a:cs typeface="+mn-cs"/>
                        </a:rPr>
                        <a:t>de acuerdo </a:t>
                      </a:r>
                      <a:r>
                        <a:rPr lang="es-ES" sz="1100" b="0" kern="1200" baseline="0" dirty="0" smtClean="0">
                          <a:solidFill>
                            <a:schemeClr val="tx1"/>
                          </a:solidFill>
                          <a:effectLst/>
                          <a:latin typeface="+mn-lt"/>
                          <a:ea typeface="+mn-ea"/>
                          <a:cs typeface="+mn-cs"/>
                        </a:rPr>
                        <a:t>a pregunta.  Los estudiantes deben encontrar y luego seleccionar la información que está apoyada de alguna manera por la ilustración en el texto. </a:t>
                      </a:r>
                    </a:p>
                    <a:p>
                      <a:pPr marL="0" marR="0" indent="0" algn="l" defTabSz="1018737" rtl="0" eaLnBrk="1" fontAlgn="auto" latinLnBrk="0" hangingPunct="1">
                        <a:lnSpc>
                          <a:spcPct val="100000"/>
                        </a:lnSpc>
                        <a:spcBef>
                          <a:spcPts val="0"/>
                        </a:spcBef>
                        <a:spcAft>
                          <a:spcPts val="0"/>
                        </a:spcAft>
                        <a:buClrTx/>
                        <a:buSzTx/>
                        <a:buFontTx/>
                        <a:buNone/>
                        <a:tabLst/>
                        <a:defRPr/>
                      </a:pPr>
                      <a:r>
                        <a:rPr lang="es-ES" sz="1100" b="0" kern="1200" baseline="0" dirty="0" smtClean="0">
                          <a:solidFill>
                            <a:schemeClr val="tx1"/>
                          </a:solidFill>
                          <a:effectLst/>
                          <a:latin typeface="+mn-lt"/>
                          <a:ea typeface="+mn-ea"/>
                          <a:cs typeface="+mn-cs"/>
                        </a:rPr>
                        <a:t> </a:t>
                      </a:r>
                      <a:r>
                        <a:rPr lang="es-ES" sz="1100" b="1" u="sng" kern="1200" baseline="0" dirty="0" smtClean="0">
                          <a:solidFill>
                            <a:schemeClr val="tx1"/>
                          </a:solidFill>
                          <a:effectLst/>
                          <a:latin typeface="+mn-lt"/>
                          <a:ea typeface="+mn-ea"/>
                          <a:cs typeface="+mn-cs"/>
                        </a:rPr>
                        <a:t>La repuesta ofrece suficiente evidencia </a:t>
                      </a:r>
                      <a:r>
                        <a:rPr lang="es-ES" sz="1100" b="0" kern="1200" baseline="0" dirty="0" smtClean="0">
                          <a:solidFill>
                            <a:schemeClr val="tx1"/>
                          </a:solidFill>
                          <a:effectLst/>
                          <a:latin typeface="+mn-lt"/>
                          <a:ea typeface="+mn-ea"/>
                          <a:cs typeface="+mn-cs"/>
                        </a:rPr>
                        <a:t>de la habilidad  para </a:t>
                      </a:r>
                      <a:r>
                        <a:rPr lang="es-ES" sz="1100" b="0" u="sng" kern="1200" baseline="0" dirty="0" smtClean="0">
                          <a:solidFill>
                            <a:schemeClr val="tx1"/>
                          </a:solidFill>
                          <a:effectLst/>
                          <a:latin typeface="+mn-lt"/>
                          <a:ea typeface="+mn-ea"/>
                          <a:cs typeface="+mn-cs"/>
                        </a:rPr>
                        <a:t>interpretar e integrar información </a:t>
                      </a:r>
                      <a:r>
                        <a:rPr lang="es-ES" sz="1100" b="0" u="none" kern="1200" baseline="0" dirty="0" smtClean="0">
                          <a:solidFill>
                            <a:schemeClr val="tx1"/>
                          </a:solidFill>
                          <a:effectLst/>
                          <a:latin typeface="+mn-lt"/>
                          <a:ea typeface="+mn-ea"/>
                          <a:cs typeface="+mn-cs"/>
                        </a:rPr>
                        <a:t>acerca de la</a:t>
                      </a:r>
                      <a:r>
                        <a:rPr lang="es-ES" sz="1100" b="0" kern="1200" baseline="0" dirty="0" smtClean="0">
                          <a:solidFill>
                            <a:schemeClr val="tx1"/>
                          </a:solidFill>
                          <a:effectLst/>
                          <a:latin typeface="+mn-lt"/>
                          <a:ea typeface="+mn-ea"/>
                          <a:cs typeface="+mn-cs"/>
                        </a:rPr>
                        <a:t> pregunta.  Los estudiantes tienen que </a:t>
                      </a:r>
                      <a:r>
                        <a:rPr lang="es-ES" sz="1100" b="0" u="sng" kern="1200" baseline="0" dirty="0" smtClean="0">
                          <a:solidFill>
                            <a:schemeClr val="tx1"/>
                          </a:solidFill>
                          <a:effectLst/>
                          <a:latin typeface="+mn-lt"/>
                          <a:ea typeface="+mn-ea"/>
                          <a:cs typeface="+mn-cs"/>
                        </a:rPr>
                        <a:t>interpretar</a:t>
                      </a:r>
                      <a:r>
                        <a:rPr lang="es-ES" sz="1100" b="0" kern="1200" baseline="0" dirty="0" smtClean="0">
                          <a:solidFill>
                            <a:schemeClr val="tx1"/>
                          </a:solidFill>
                          <a:effectLst/>
                          <a:latin typeface="+mn-lt"/>
                          <a:ea typeface="+mn-ea"/>
                          <a:cs typeface="+mn-cs"/>
                        </a:rPr>
                        <a:t> qué información del cuento está específicamente relacionada con la ilustración del texto y luego </a:t>
                      </a:r>
                      <a:r>
                        <a:rPr lang="es-ES" sz="1100" b="0" u="sng" kern="1200" baseline="0" dirty="0" smtClean="0">
                          <a:solidFill>
                            <a:schemeClr val="tx1"/>
                          </a:solidFill>
                          <a:effectLst/>
                          <a:latin typeface="+mn-lt"/>
                          <a:ea typeface="+mn-ea"/>
                          <a:cs typeface="+mn-cs"/>
                        </a:rPr>
                        <a:t>integrar </a:t>
                      </a:r>
                      <a:r>
                        <a:rPr lang="es-ES" sz="1100" b="0" kern="1200" baseline="0" dirty="0" smtClean="0">
                          <a:solidFill>
                            <a:schemeClr val="tx1"/>
                          </a:solidFill>
                          <a:effectLst/>
                          <a:latin typeface="+mn-lt"/>
                          <a:ea typeface="+mn-ea"/>
                          <a:cs typeface="+mn-cs"/>
                        </a:rPr>
                        <a:t>esa información explicando cómo lo saben</a:t>
                      </a:r>
                      <a:r>
                        <a:rPr lang="es-ES" sz="1100" kern="1200" dirty="0" smtClean="0">
                          <a:solidFill>
                            <a:schemeClr val="tx1"/>
                          </a:solidFill>
                          <a:effectLst/>
                          <a:latin typeface="+mn-lt"/>
                          <a:ea typeface="+mn-ea"/>
                          <a:cs typeface="+mn-cs"/>
                        </a:rPr>
                        <a:t>. Partes específicas del</a:t>
                      </a:r>
                      <a:r>
                        <a:rPr lang="es-ES" sz="1100" kern="1200" baseline="0" dirty="0" smtClean="0">
                          <a:solidFill>
                            <a:schemeClr val="tx1"/>
                          </a:solidFill>
                          <a:effectLst/>
                          <a:latin typeface="+mn-lt"/>
                          <a:ea typeface="+mn-ea"/>
                          <a:cs typeface="+mn-cs"/>
                        </a:rPr>
                        <a:t> cuento que se relacionan con la ilustración en el texto podrían incluir, del párrafo 4:  </a:t>
                      </a:r>
                      <a:r>
                        <a:rPr lang="es-ES" sz="1100" kern="1200" dirty="0" smtClean="0">
                          <a:solidFill>
                            <a:schemeClr val="tx1"/>
                          </a:solidFill>
                          <a:effectLst/>
                          <a:latin typeface="+mn-lt"/>
                          <a:ea typeface="+mn-ea"/>
                          <a:cs typeface="+mn-cs"/>
                        </a:rPr>
                        <a:t>1) el pez vio a la ballena ir en dirección hacia</a:t>
                      </a:r>
                      <a:r>
                        <a:rPr lang="es-ES" sz="1100" kern="1200" baseline="0" dirty="0" smtClean="0">
                          <a:solidFill>
                            <a:schemeClr val="tx1"/>
                          </a:solidFill>
                          <a:effectLst/>
                          <a:latin typeface="+mn-lt"/>
                          <a:ea typeface="+mn-ea"/>
                          <a:cs typeface="+mn-cs"/>
                        </a:rPr>
                        <a:t> la superficie,</a:t>
                      </a:r>
                      <a:r>
                        <a:rPr lang="es-ES" sz="1100" kern="1200" dirty="0" smtClean="0">
                          <a:solidFill>
                            <a:schemeClr val="tx1"/>
                          </a:solidFill>
                          <a:effectLst/>
                          <a:latin typeface="+mn-lt"/>
                          <a:ea typeface="+mn-ea"/>
                          <a:cs typeface="+mn-cs"/>
                        </a:rPr>
                        <a:t>  2) el pez</a:t>
                      </a:r>
                      <a:r>
                        <a:rPr lang="es-ES" sz="1100" kern="1200" baseline="0" dirty="0" smtClean="0">
                          <a:solidFill>
                            <a:schemeClr val="tx1"/>
                          </a:solidFill>
                          <a:effectLst/>
                          <a:latin typeface="+mn-lt"/>
                          <a:ea typeface="+mn-ea"/>
                          <a:cs typeface="+mn-cs"/>
                        </a:rPr>
                        <a:t> esperó a que la ballena empezara a emerger del agua, y </a:t>
                      </a:r>
                      <a:r>
                        <a:rPr lang="es-ES" sz="1100" kern="1200" dirty="0" smtClean="0">
                          <a:solidFill>
                            <a:schemeClr val="tx1"/>
                          </a:solidFill>
                          <a:effectLst/>
                          <a:latin typeface="+mn-lt"/>
                          <a:ea typeface="+mn-ea"/>
                          <a:cs typeface="+mn-cs"/>
                        </a:rPr>
                        <a:t>3) l</a:t>
                      </a:r>
                      <a:r>
                        <a:rPr lang="es-ES" sz="1100" kern="1200" baseline="0" dirty="0" smtClean="0">
                          <a:solidFill>
                            <a:schemeClr val="tx1"/>
                          </a:solidFill>
                          <a:effectLst/>
                          <a:latin typeface="+mn-lt"/>
                          <a:ea typeface="+mn-ea"/>
                          <a:cs typeface="+mn-cs"/>
                        </a:rPr>
                        <a:t>a ballena saltó y empujó al pez al aire (así que él pensó que estaba volando)</a:t>
                      </a:r>
                      <a:r>
                        <a:rPr lang="es-ES" sz="1100" kern="1200" dirty="0" smtClean="0">
                          <a:solidFill>
                            <a:schemeClr val="tx1"/>
                          </a:solidFill>
                          <a:effectLst/>
                          <a:latin typeface="+mn-lt"/>
                          <a:ea typeface="+mn-ea"/>
                          <a:cs typeface="+mn-cs"/>
                        </a:rPr>
                        <a:t>. Partes específicas del</a:t>
                      </a:r>
                      <a:r>
                        <a:rPr lang="es-ES" sz="1100" kern="1200" baseline="0" dirty="0" smtClean="0">
                          <a:solidFill>
                            <a:schemeClr val="tx1"/>
                          </a:solidFill>
                          <a:effectLst/>
                          <a:latin typeface="+mn-lt"/>
                          <a:ea typeface="+mn-ea"/>
                          <a:cs typeface="+mn-cs"/>
                        </a:rPr>
                        <a:t> cuento que se conectan con la ilustración en el texto pudieran incluir, del párrafo 5: (1) la ballena vio al pez volando, (2) la ballena pasó el resto del día ayudando al pez a volar, y (3) a través de los años más peces llegaron a aprender a volar y  a algunos les crecieron alas.</a:t>
                      </a:r>
                      <a:endParaRPr lang="es-ES" sz="1100" b="0" i="0" u="none" kern="1200" baseline="0" dirty="0" smtClean="0">
                        <a:solidFill>
                          <a:schemeClr val="tx1"/>
                        </a:solidFill>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lnSpc>
                          <a:spcPct val="100000"/>
                        </a:lnSpc>
                        <a:spcBef>
                          <a:spcPts val="0"/>
                        </a:spcBef>
                        <a:spcAft>
                          <a:spcPts val="0"/>
                        </a:spcAft>
                      </a:pPr>
                      <a:r>
                        <a:rPr lang="es-ES" sz="1300" b="1" dirty="0" smtClean="0">
                          <a:solidFill>
                            <a:schemeClr val="tx1"/>
                          </a:solidFill>
                          <a:latin typeface="+mn-lt"/>
                        </a:rPr>
                        <a:t>Ejemplo de respuesta en el “lenguaje” del estudiante </a:t>
                      </a:r>
                    </a:p>
                  </a:txBody>
                  <a:tcPr marL="103632" marR="103632" marT="50292" marB="50292">
                    <a:solidFill>
                      <a:schemeClr val="bg1">
                        <a:lumMod val="85000"/>
                      </a:schemeClr>
                    </a:solidFill>
                  </a:tcPr>
                </a:tc>
                <a:tc hMerge="1">
                  <a:txBody>
                    <a:bodyPr/>
                    <a:lstStyle/>
                    <a:p>
                      <a:endParaRPr lang="en-US" sz="1000" dirty="0"/>
                    </a:p>
                  </a:txBody>
                  <a:tcPr/>
                </a:tc>
              </a:tr>
              <a:tr h="785214">
                <a:tc>
                  <a:txBody>
                    <a:bodyPr/>
                    <a:lstStyle/>
                    <a:p>
                      <a:pPr algn="ctr">
                        <a:lnSpc>
                          <a:spcPct val="100000"/>
                        </a:lnSpc>
                        <a:spcBef>
                          <a:spcPts val="0"/>
                        </a:spcBef>
                        <a:spcAft>
                          <a:spcPts val="0"/>
                        </a:spcAft>
                      </a:pPr>
                      <a:r>
                        <a:rPr lang="en-US" sz="2100" b="1" dirty="0" smtClean="0"/>
                        <a:t>2</a:t>
                      </a:r>
                      <a:endParaRPr lang="en-US" sz="2100" b="1" dirty="0"/>
                    </a:p>
                  </a:txBody>
                  <a:tcPr marL="103632" marR="103632" marT="50292" marB="5029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100" i="1" kern="1200" dirty="0" smtClean="0">
                          <a:solidFill>
                            <a:schemeClr val="tx1"/>
                          </a:solidFill>
                          <a:effectLst/>
                          <a:latin typeface="+mn-lt"/>
                          <a:ea typeface="+mn-ea"/>
                          <a:cs typeface="+mn-cs"/>
                        </a:rPr>
                        <a:t>El estudiante da suficientes detalles de párrafos específicos en el texto que se relacionan a la ilustración. </a:t>
                      </a:r>
                    </a:p>
                    <a:p>
                      <a:pPr marL="0" marR="0" indent="0" algn="l" defTabSz="914400" rtl="0" eaLnBrk="1" fontAlgn="auto" latinLnBrk="0" hangingPunct="1">
                        <a:lnSpc>
                          <a:spcPct val="100000"/>
                        </a:lnSpc>
                        <a:spcBef>
                          <a:spcPts val="0"/>
                        </a:spcBef>
                        <a:spcAft>
                          <a:spcPts val="0"/>
                        </a:spcAft>
                        <a:buClrTx/>
                        <a:buSzTx/>
                        <a:buFontTx/>
                        <a:buNone/>
                        <a:tabLst/>
                        <a:defRPr/>
                      </a:pPr>
                      <a:r>
                        <a:rPr lang="es-ES" sz="1100" b="0" i="0" u="none" kern="1200" baseline="0" dirty="0" smtClean="0">
                          <a:solidFill>
                            <a:schemeClr val="tx1"/>
                          </a:solidFill>
                          <a:latin typeface="+mn-lt"/>
                          <a:ea typeface="+mn-ea"/>
                          <a:cs typeface="+mn-cs"/>
                        </a:rPr>
                        <a:t>Los párrafos  4 y 5 están relacionados a la ilustración.  En el párrafo cuatro el texto dice que el pez esperó hasta que la ballena estuviera por encima del agua.  Cuando la ballena saltó del agua, empujó al pez al aire.  La ilustración muestra a la ballena fuera del agua y al pez en el aire.  En el párrafo cinco el texto dice que la ballena vio al pez en el aire y pasó el resto del día ayudando al pez a volar.  También dice que a través de los años más peces llegaron aprender a volar y a algunos les crecieron alas.  En la ilustración parece que al pez le han crecido alas.</a:t>
                      </a:r>
                    </a:p>
                  </a:txBody>
                  <a:tcPr marL="102013" marR="102013" marT="51090" marB="51090"/>
                </a:tc>
              </a:tr>
              <a:tr h="457200">
                <a:tc>
                  <a:txBody>
                    <a:bodyPr/>
                    <a:lstStyle/>
                    <a:p>
                      <a:pPr algn="ctr">
                        <a:lnSpc>
                          <a:spcPct val="100000"/>
                        </a:lnSpc>
                        <a:spcBef>
                          <a:spcPts val="0"/>
                        </a:spcBef>
                        <a:spcAft>
                          <a:spcPts val="0"/>
                        </a:spcAft>
                      </a:pPr>
                      <a:r>
                        <a:rPr lang="en-US" sz="2100" b="1" dirty="0" smtClean="0"/>
                        <a:t>1</a:t>
                      </a:r>
                      <a:endParaRPr lang="en-US" sz="21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i="1" kern="1200" dirty="0" smtClean="0">
                          <a:solidFill>
                            <a:schemeClr val="tx1"/>
                          </a:solidFill>
                          <a:effectLst/>
                          <a:latin typeface="+mn-lt"/>
                          <a:ea typeface="+mn-ea"/>
                          <a:cs typeface="+mn-cs"/>
                        </a:rPr>
                        <a:t>El estudiante da detalles parciales de párrafos específicos en el texto que se relacionan a la ilustración. </a:t>
                      </a:r>
                      <a:endParaRPr lang="es-ES" sz="1100" i="1" kern="1200" baseline="0" dirty="0" smtClean="0">
                        <a:solidFill>
                          <a:schemeClr val="tx1"/>
                        </a:solidFill>
                        <a:effectLst/>
                        <a:latin typeface="+mn-lt"/>
                        <a:ea typeface="+mn-ea"/>
                        <a:cs typeface="+mn-cs"/>
                      </a:endParaRPr>
                    </a:p>
                    <a:p>
                      <a:pPr>
                        <a:lnSpc>
                          <a:spcPct val="100000"/>
                        </a:lnSpc>
                        <a:spcBef>
                          <a:spcPts val="0"/>
                        </a:spcBef>
                        <a:spcAft>
                          <a:spcPts val="0"/>
                        </a:spcAft>
                      </a:pPr>
                      <a:r>
                        <a:rPr lang="es-ES" sz="1100" kern="1200" dirty="0" smtClean="0">
                          <a:solidFill>
                            <a:schemeClr val="tx1"/>
                          </a:solidFill>
                          <a:effectLst/>
                          <a:latin typeface="+mn-lt"/>
                          <a:ea typeface="+mn-ea"/>
                          <a:cs typeface="+mn-cs"/>
                        </a:rPr>
                        <a:t>El cuento</a:t>
                      </a:r>
                      <a:r>
                        <a:rPr lang="es-ES" sz="1100" kern="1200" baseline="0" dirty="0" smtClean="0">
                          <a:solidFill>
                            <a:schemeClr val="tx1"/>
                          </a:solidFill>
                          <a:effectLst/>
                          <a:latin typeface="+mn-lt"/>
                          <a:ea typeface="+mn-ea"/>
                          <a:cs typeface="+mn-cs"/>
                        </a:rPr>
                        <a:t> dice que el pez voló en el aire cuando la ballena saltó hacia arriba.  Se puede ver en la ilustración a la ballena fuera del agua y al pez en el aire. </a:t>
                      </a:r>
                      <a:r>
                        <a:rPr lang="es-ES" sz="1100" dirty="0" smtClean="0">
                          <a:effectLst/>
                        </a:rPr>
                        <a:t> Hasta parece que el</a:t>
                      </a:r>
                      <a:r>
                        <a:rPr lang="es-ES" sz="1100" baseline="0" dirty="0" smtClean="0">
                          <a:effectLst/>
                        </a:rPr>
                        <a:t> pez tiene alas.</a:t>
                      </a:r>
                      <a:endParaRPr lang="es-ES" sz="1100" b="0" u="none" kern="1200" baseline="0" dirty="0" smtClean="0">
                        <a:solidFill>
                          <a:schemeClr val="tx1"/>
                        </a:solidFill>
                        <a:latin typeface="+mn-lt"/>
                        <a:ea typeface="+mn-ea"/>
                        <a:cs typeface="+mn-cs"/>
                      </a:endParaRPr>
                    </a:p>
                  </a:txBody>
                  <a:tcPr marL="102013" marR="102013" marT="51090" marB="51090"/>
                </a:tc>
              </a:tr>
              <a:tr h="472440">
                <a:tc>
                  <a:txBody>
                    <a:bodyPr/>
                    <a:lstStyle/>
                    <a:p>
                      <a:pPr algn="ctr">
                        <a:lnSpc>
                          <a:spcPct val="100000"/>
                        </a:lnSpc>
                        <a:spcBef>
                          <a:spcPts val="0"/>
                        </a:spcBef>
                        <a:spcAft>
                          <a:spcPts val="0"/>
                        </a:spcAft>
                      </a:pPr>
                      <a:r>
                        <a:rPr lang="en-US" sz="2100" b="1" dirty="0" smtClean="0"/>
                        <a:t>0</a:t>
                      </a:r>
                      <a:endParaRPr lang="en-US" sz="2100" b="1" dirty="0"/>
                    </a:p>
                  </a:txBody>
                  <a:tcPr marL="103632" marR="103632" marT="50292" marB="50292"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i="1" kern="1200" dirty="0" smtClean="0">
                          <a:solidFill>
                            <a:schemeClr val="tx1"/>
                          </a:solidFill>
                          <a:effectLst/>
                          <a:latin typeface="+mn-lt"/>
                          <a:ea typeface="+mn-ea"/>
                          <a:cs typeface="+mn-cs"/>
                        </a:rPr>
                        <a:t>El estudiante da detalles poco</a:t>
                      </a:r>
                      <a:r>
                        <a:rPr lang="es-ES" sz="1100" i="1" kern="1200" baseline="0" dirty="0" smtClean="0">
                          <a:solidFill>
                            <a:schemeClr val="tx1"/>
                          </a:solidFill>
                          <a:effectLst/>
                          <a:latin typeface="+mn-lt"/>
                          <a:ea typeface="+mn-ea"/>
                          <a:cs typeface="+mn-cs"/>
                        </a:rPr>
                        <a:t> precisos</a:t>
                      </a:r>
                      <a:r>
                        <a:rPr lang="es-ES" sz="1100" i="1" kern="1200" dirty="0" smtClean="0">
                          <a:solidFill>
                            <a:schemeClr val="tx1"/>
                          </a:solidFill>
                          <a:effectLst/>
                          <a:latin typeface="+mn-lt"/>
                          <a:ea typeface="+mn-ea"/>
                          <a:cs typeface="+mn-cs"/>
                        </a:rPr>
                        <a:t> o ningún detalle de párrafos específicos en el texto que se relacionan a la ilustración. </a:t>
                      </a:r>
                      <a:endParaRPr lang="es-ES" sz="1100" i="1" kern="1200" baseline="0" dirty="0" smtClean="0">
                        <a:solidFill>
                          <a:schemeClr val="tx1"/>
                        </a:solidFill>
                        <a:effectLst/>
                        <a:latin typeface="+mn-lt"/>
                        <a:ea typeface="+mn-ea"/>
                        <a:cs typeface="+mn-cs"/>
                      </a:endParaRPr>
                    </a:p>
                    <a:p>
                      <a:pPr>
                        <a:lnSpc>
                          <a:spcPct val="100000"/>
                        </a:lnSpc>
                        <a:spcBef>
                          <a:spcPts val="0"/>
                        </a:spcBef>
                        <a:spcAft>
                          <a:spcPts val="0"/>
                        </a:spcAft>
                      </a:pPr>
                      <a:r>
                        <a:rPr lang="es-ES" sz="1100" kern="1200" dirty="0" smtClean="0">
                          <a:solidFill>
                            <a:schemeClr val="tx1"/>
                          </a:solidFill>
                          <a:effectLst/>
                          <a:latin typeface="+mn-lt"/>
                          <a:ea typeface="+mn-ea"/>
                          <a:cs typeface="+mn-cs"/>
                        </a:rPr>
                        <a:t>El cuento se trata de un pez que aprendió a volar.</a:t>
                      </a:r>
                      <a:r>
                        <a:rPr lang="es-ES" sz="1100" kern="1200" baseline="0" dirty="0" smtClean="0">
                          <a:solidFill>
                            <a:schemeClr val="tx1"/>
                          </a:solidFill>
                          <a:effectLst/>
                          <a:latin typeface="+mn-lt"/>
                          <a:ea typeface="+mn-ea"/>
                          <a:cs typeface="+mn-cs"/>
                        </a:rPr>
                        <a:t>  No estoy seguro si esto podría pasar en realidad.  Los peces tienes aletas pero no tienen alas, así que pienso que este cuento es de fantasía. </a:t>
                      </a:r>
                      <a:endParaRPr lang="es-ES" sz="1100" b="1" u="sng" kern="1200" baseline="0" dirty="0" smtClean="0">
                        <a:solidFill>
                          <a:schemeClr val="tx1"/>
                        </a:solidFill>
                        <a:latin typeface="+mn-lt"/>
                        <a:ea typeface="+mn-ea"/>
                        <a:cs typeface="+mn-cs"/>
                      </a:endParaRPr>
                    </a:p>
                  </a:txBody>
                  <a:tcPr marL="102013" marR="102013" marT="51090" marB="5109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15107437"/>
              </p:ext>
            </p:extLst>
          </p:nvPr>
        </p:nvGraphicFramePr>
        <p:xfrm>
          <a:off x="5024755" y="8656379"/>
          <a:ext cx="2326640" cy="762000"/>
        </p:xfrm>
        <a:graphic>
          <a:graphicData uri="http://schemas.openxmlformats.org/drawingml/2006/table">
            <a:tbl>
              <a:tblPr/>
              <a:tblGrid>
                <a:gridCol w="2326640"/>
              </a:tblGrid>
              <a:tr h="152400">
                <a:tc>
                  <a:txBody>
                    <a:bodyPr/>
                    <a:lstStyle/>
                    <a:p>
                      <a:pPr marL="0" marR="0" algn="l">
                        <a:lnSpc>
                          <a:spcPct val="100000"/>
                        </a:lnSpc>
                        <a:spcBef>
                          <a:spcPts val="0"/>
                        </a:spcBef>
                        <a:spcAft>
                          <a:spcPts val="0"/>
                        </a:spcAft>
                      </a:pPr>
                      <a:r>
                        <a:rPr lang="en-US" sz="800" b="1" dirty="0" smtClean="0">
                          <a:solidFill>
                            <a:srgbClr val="000000"/>
                          </a:solidFill>
                          <a:latin typeface="+mn-lt"/>
                          <a:ea typeface="Times New Roman"/>
                          <a:cs typeface="Times New Roman"/>
                        </a:rPr>
                        <a:t>Estándar RL.3.7</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3172">
                <a:tc>
                  <a:txBody>
                    <a:bodyPr/>
                    <a:lstStyle/>
                    <a:p>
                      <a:pPr marL="0" marR="0" algn="l">
                        <a:lnSpc>
                          <a:spcPct val="100000"/>
                        </a:lnSpc>
                        <a:spcBef>
                          <a:spcPts val="0"/>
                        </a:spcBef>
                        <a:spcAft>
                          <a:spcPts val="0"/>
                        </a:spcAft>
                      </a:pPr>
                      <a:r>
                        <a:rPr lang="es-ES" sz="800" b="0" dirty="0" smtClean="0">
                          <a:latin typeface="+mn-lt"/>
                          <a:ea typeface="Calibri"/>
                          <a:cs typeface="Times New Roman"/>
                        </a:rPr>
                        <a:t>Explican cómo los aspectos específicos de las ilustraciones de un texto contribuyen a lo que se transmite por palabras en un cuento (ejemplo: crear el estado de ánimo, enfatizar aspectos de un personaje o escenario).</a:t>
                      </a:r>
                      <a:endParaRPr lang="en-US" sz="800" b="0" dirty="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7" name="Footer Placeholder 6"/>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781800" y="9522883"/>
            <a:ext cx="842010" cy="457200"/>
          </a:xfrm>
        </p:spPr>
        <p:txBody>
          <a:bodyPr/>
          <a:lstStyle/>
          <a:p>
            <a:fld id="{E554697D-DC26-4D84-89D6-8FD04FAFB254}" type="slidenum">
              <a:rPr lang="en-US" smtClean="0"/>
              <a:pPr/>
              <a:t>15</a:t>
            </a:fld>
            <a:endParaRPr lang="en-US" dirty="0"/>
          </a:p>
        </p:txBody>
      </p:sp>
    </p:spTree>
    <p:extLst>
      <p:ext uri="{BB962C8B-B14F-4D97-AF65-F5344CB8AC3E}">
        <p14:creationId xmlns:p14="http://schemas.microsoft.com/office/powerpoint/2010/main" val="19343524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 name="Table 148"/>
          <p:cNvGraphicFramePr/>
          <p:nvPr>
            <p:extLst>
              <p:ext uri="{D42A27DB-BD31-4B8C-83A1-F6EECF244321}">
                <p14:modId xmlns:p14="http://schemas.microsoft.com/office/powerpoint/2010/main" val="413913023"/>
              </p:ext>
            </p:extLst>
          </p:nvPr>
        </p:nvGraphicFramePr>
        <p:xfrm>
          <a:off x="425216" y="529240"/>
          <a:ext cx="6934200" cy="7441251"/>
        </p:xfrm>
        <a:graphic>
          <a:graphicData uri="http://schemas.openxmlformats.org/drawingml/2006/table">
            <a:tbl>
              <a:tblPr firstRow="1"/>
              <a:tblGrid>
                <a:gridCol w="685800"/>
                <a:gridCol w="6248400"/>
              </a:tblGrid>
              <a:tr h="109186">
                <a:tc gridSpan="2">
                  <a:txBody>
                    <a:bodyPr/>
                    <a:lstStyle/>
                    <a:p>
                      <a:pPr marL="60325" marR="0" lvl="0" indent="0" algn="l" defTabSz="966612"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smtClean="0">
                          <a:ln>
                            <a:noFill/>
                          </a:ln>
                          <a:solidFill>
                            <a:prstClr val="black"/>
                          </a:solidFill>
                          <a:effectLst/>
                          <a:uLnTx/>
                          <a:uFillTx/>
                          <a:latin typeface="+mn-lt"/>
                          <a:ea typeface="+mn-ea"/>
                          <a:cs typeface="+mn-cs"/>
                        </a:rPr>
                        <a:t>CFA Trimestre 3: </a:t>
                      </a:r>
                      <a:r>
                        <a:rPr kumimoji="0" lang="x-none" sz="1400" b="1" i="0" u="none" strike="noStrike" kern="1200" cap="none" spc="0" normalizeH="0" baseline="0" noProof="0" dirty="0" smtClean="0">
                          <a:ln>
                            <a:noFill/>
                          </a:ln>
                          <a:solidFill>
                            <a:prstClr val="black"/>
                          </a:solidFill>
                          <a:effectLst/>
                          <a:uLnTx/>
                          <a:uFillTx/>
                          <a:latin typeface="+mn-lt"/>
                          <a:ea typeface="+mn-ea"/>
                          <a:cs typeface="+mn-cs"/>
                        </a:rPr>
                        <a:t>Clave para la  </a:t>
                      </a:r>
                      <a:r>
                        <a:rPr kumimoji="0" lang="x-none" sz="1400" b="1" i="0" u="sng" strike="noStrike" kern="1200" cap="none" spc="0" normalizeH="0" baseline="0" noProof="0" dirty="0" smtClean="0">
                          <a:ln>
                            <a:noFill/>
                          </a:ln>
                          <a:solidFill>
                            <a:prstClr val="black"/>
                          </a:solidFill>
                          <a:effectLst/>
                          <a:uLnTx/>
                          <a:uFillTx/>
                          <a:latin typeface="+mn-lt"/>
                          <a:ea typeface="+mn-ea"/>
                          <a:cs typeface="+mn-cs"/>
                        </a:rPr>
                        <a:t>Respuesta construida</a:t>
                      </a:r>
                      <a:endParaRPr kumimoji="0" lang="es-ES" sz="1400" b="1" i="0" u="none" strike="noStrike" kern="1200" cap="none" spc="0" normalizeH="0" baseline="0" noProof="0" dirty="0" smtClean="0">
                        <a:ln>
                          <a:noFill/>
                        </a:ln>
                        <a:solidFill>
                          <a:srgbClr val="92D050"/>
                        </a:solidFill>
                        <a:effectLst/>
                        <a:uLnTx/>
                        <a:uFillTx/>
                        <a:latin typeface="+mn-lt"/>
                        <a:ea typeface="+mn-ea"/>
                        <a:cs typeface="+mn-cs"/>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8372">
                <a:tc gridSpan="2">
                  <a:txBody>
                    <a:bodyPr/>
                    <a:lstStyle/>
                    <a:p>
                      <a:pPr lvl="0" algn="l">
                        <a:defRPr sz="1800" b="0" i="0"/>
                      </a:pPr>
                      <a:r>
                        <a:rPr lang="en-US" sz="1400" b="1" dirty="0" smtClean="0">
                          <a:latin typeface="+mn-lt"/>
                        </a:rPr>
                        <a:t>  </a:t>
                      </a:r>
                      <a:r>
                        <a:rPr lang="en-US" sz="1400" b="1" dirty="0" err="1" smtClean="0">
                          <a:latin typeface="+mn-lt"/>
                        </a:rPr>
                        <a:t>Estándar</a:t>
                      </a:r>
                      <a:r>
                        <a:rPr sz="1400" b="1" dirty="0" smtClean="0">
                          <a:latin typeface="+mn-lt"/>
                        </a:rPr>
                        <a:t> R</a:t>
                      </a:r>
                      <a:r>
                        <a:rPr lang="en-US" sz="1400" b="1" baseline="0" dirty="0" smtClean="0">
                          <a:solidFill>
                            <a:schemeClr val="tx1"/>
                          </a:solidFill>
                          <a:latin typeface="+mn-lt"/>
                        </a:rPr>
                        <a:t>L.3.9  </a:t>
                      </a:r>
                      <a:r>
                        <a:rPr lang="en-US" sz="1400" b="1" baseline="0" dirty="0" smtClean="0">
                          <a:solidFill>
                            <a:srgbClr val="FF0000"/>
                          </a:solidFill>
                          <a:latin typeface="+mn-lt"/>
                        </a:rPr>
                        <a:t>          </a:t>
                      </a:r>
                      <a:r>
                        <a:rPr kumimoji="0" lang="x-none" sz="1400" b="1" i="0" u="none" strike="noStrike" kern="1200" cap="none" spc="0" normalizeH="0" baseline="0" noProof="0" dirty="0" smtClean="0">
                          <a:ln>
                            <a:noFill/>
                          </a:ln>
                          <a:solidFill>
                            <a:prstClr val="black"/>
                          </a:solidFill>
                          <a:effectLst/>
                          <a:uLnTx/>
                          <a:uFillTx/>
                          <a:latin typeface="+mn-lt"/>
                          <a:ea typeface="+mn-ea"/>
                          <a:cs typeface="+mn-cs"/>
                        </a:rPr>
                        <a:t>Rúbricas para la Respuesta Construida - lectura</a:t>
                      </a:r>
                      <a:endParaRPr sz="1400" b="1" u="none" dirty="0">
                        <a:latin typeface="+mn-lt"/>
                      </a:endParaRPr>
                    </a:p>
                  </a:txBody>
                  <a:tcPr marL="0" marR="0" marT="0" marB="0" horzOverflow="overflow">
                    <a:lnL w="12700">
                      <a:solidFill>
                        <a:srgbClr val="000000"/>
                      </a:solidFill>
                      <a:round/>
                    </a:lnL>
                    <a:lnR w="12700">
                      <a:solidFill>
                        <a:srgbClr val="000000"/>
                      </a:solidFill>
                      <a:round/>
                    </a:lnR>
                    <a:lnT w="12700" cap="flat" cmpd="sng" algn="ctr">
                      <a:solidFill>
                        <a:srgbClr val="000000"/>
                      </a:solidFill>
                      <a:prstDash val="solid"/>
                      <a:round/>
                      <a:headEnd type="none" w="med" len="med"/>
                      <a:tailEnd type="none" w="med" len="med"/>
                    </a:lnT>
                    <a:lnB w="12700">
                      <a:solidFill>
                        <a:srgbClr val="000000"/>
                      </a:solidFill>
                      <a:round/>
                    </a:lnB>
                  </a:tcPr>
                </a:tc>
                <a:tc hMerge="1">
                  <a:txBody>
                    <a:bodyPr/>
                    <a:lstStyle/>
                    <a:p>
                      <a:endParaRPr lang="en-US"/>
                    </a:p>
                  </a:txBody>
                  <a:tcPr/>
                </a:tc>
              </a:tr>
              <a:tr h="706255">
                <a:tc gridSpan="2">
                  <a:txBody>
                    <a:bodyPr/>
                    <a:lstStyle/>
                    <a:p>
                      <a:pPr marL="60325" marR="0" indent="0" algn="l" defTabSz="966612" rtl="0" eaLnBrk="1" fontAlgn="auto" latinLnBrk="0" hangingPunct="1">
                        <a:lnSpc>
                          <a:spcPct val="100000"/>
                        </a:lnSpc>
                        <a:spcBef>
                          <a:spcPts val="0"/>
                        </a:spcBef>
                        <a:spcAft>
                          <a:spcPts val="0"/>
                        </a:spcAft>
                        <a:buClrTx/>
                        <a:buSzTx/>
                        <a:buFontTx/>
                        <a:buNone/>
                        <a:tabLst/>
                        <a:defRPr/>
                      </a:pPr>
                      <a:r>
                        <a:rPr lang="es-US" sz="1400" b="1" noProof="0" dirty="0" smtClean="0">
                          <a:latin typeface="+mn-lt"/>
                        </a:rPr>
                        <a:t>Pregunta #8: </a:t>
                      </a:r>
                      <a:r>
                        <a:rPr lang="es-ES" sz="1400" b="1" baseline="0" noProof="0" dirty="0" smtClean="0">
                          <a:solidFill>
                            <a:schemeClr val="tx1"/>
                          </a:solidFill>
                          <a:latin typeface="+mn-lt"/>
                          <a:cs typeface="Helvetica" panose="020B0604020202020204" pitchFamily="34" charset="0"/>
                        </a:rPr>
                        <a:t>¿Cómo son similares Simón en, </a:t>
                      </a:r>
                      <a:r>
                        <a:rPr lang="es-ES" sz="1400" b="0" i="1" baseline="0" noProof="0" dirty="0" smtClean="0">
                          <a:solidFill>
                            <a:schemeClr val="tx1"/>
                          </a:solidFill>
                          <a:latin typeface="+mn-lt"/>
                          <a:cs typeface="Helvetica" panose="020B0604020202020204" pitchFamily="34" charset="0"/>
                        </a:rPr>
                        <a:t>Los delfines y las ballenas piloto</a:t>
                      </a:r>
                      <a:r>
                        <a:rPr lang="es-ES" sz="1400" b="1" baseline="0" noProof="0" dirty="0" smtClean="0">
                          <a:solidFill>
                            <a:schemeClr val="tx1"/>
                          </a:solidFill>
                          <a:latin typeface="+mn-lt"/>
                          <a:cs typeface="Helvetica" panose="020B0604020202020204" pitchFamily="34" charset="0"/>
                        </a:rPr>
                        <a:t>, y la pequeña ballena negra en, </a:t>
                      </a:r>
                      <a:r>
                        <a:rPr lang="es-ES" sz="1400" b="0" i="1" baseline="0" noProof="0" dirty="0" smtClean="0">
                          <a:solidFill>
                            <a:schemeClr val="tx1"/>
                          </a:solidFill>
                          <a:latin typeface="+mn-lt"/>
                          <a:cs typeface="Helvetica" panose="020B0604020202020204" pitchFamily="34" charset="0"/>
                        </a:rPr>
                        <a:t>Una fábula sobre un pez</a:t>
                      </a:r>
                      <a:r>
                        <a:rPr lang="es-ES" sz="1400" b="1" baseline="0" noProof="0" dirty="0" smtClean="0">
                          <a:solidFill>
                            <a:schemeClr val="tx1"/>
                          </a:solidFill>
                          <a:latin typeface="+mn-lt"/>
                          <a:cs typeface="Helvetica" panose="020B0604020202020204" pitchFamily="34" charset="0"/>
                        </a:rPr>
                        <a:t>?  Utiliza detalles y ejemplos sacados de ambos textos en tu respuesta.</a:t>
                      </a:r>
                    </a:p>
                  </a:txBody>
                  <a:tcPr marL="0"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276639">
                <a:tc gridSpan="2">
                  <a:txBody>
                    <a:bodyPr/>
                    <a:lstStyle/>
                    <a:p>
                      <a:r>
                        <a:rPr lang="es-US" sz="1000" b="1" u="sng" baseline="0" noProof="0" dirty="0" smtClean="0">
                          <a:latin typeface="+mn-lt"/>
                        </a:rPr>
                        <a:t>Suficiente evidencia </a:t>
                      </a:r>
                      <a:r>
                        <a:rPr lang="es-US" sz="1000" b="0" u="none" baseline="0" noProof="0" dirty="0" smtClean="0">
                          <a:uFill>
                            <a:solidFill/>
                          </a:uFill>
                          <a:latin typeface="+mn-lt"/>
                        </a:rPr>
                        <a:t> en la respuesta del estudiante incluiría detalles y ejemplos de ambos textos para explicar como Simón y la pequeña ballena piloto negra son similares.</a:t>
                      </a:r>
                      <a:endParaRPr lang="es-US" sz="1000" b="0" baseline="0" noProof="0" dirty="0" smtClean="0">
                        <a:uFill>
                          <a:solidFill/>
                        </a:uFill>
                        <a:latin typeface="+mn-lt"/>
                      </a:endParaRPr>
                    </a:p>
                    <a:p>
                      <a:r>
                        <a:rPr lang="es-US" sz="1000" b="1" u="sng" baseline="0" noProof="0" dirty="0" smtClean="0">
                          <a:uFill>
                            <a:solidFill/>
                          </a:uFill>
                          <a:latin typeface="+mn-lt"/>
                        </a:rPr>
                        <a:t>Identificaciones específicas </a:t>
                      </a:r>
                      <a:r>
                        <a:rPr lang="es-US" sz="1000" b="0" baseline="0" noProof="0" dirty="0" smtClean="0">
                          <a:uFill>
                            <a:solidFill/>
                          </a:uFill>
                          <a:latin typeface="+mn-lt"/>
                        </a:rPr>
                        <a:t>(detalles de apoyo) de </a:t>
                      </a:r>
                      <a:r>
                        <a:rPr lang="es-US" sz="1000" b="1" i="1" u="none" baseline="0" noProof="0" dirty="0" smtClean="0">
                          <a:uFill>
                            <a:solidFill/>
                          </a:uFill>
                          <a:latin typeface="+mn-lt"/>
                        </a:rPr>
                        <a:t>Los delfines y las ballenas piloto </a:t>
                      </a:r>
                      <a:r>
                        <a:rPr lang="es-US" sz="1000" b="0" i="0" u="none" baseline="0" noProof="0" dirty="0" smtClean="0">
                          <a:uFill>
                            <a:solidFill/>
                          </a:uFill>
                          <a:latin typeface="+mn-lt"/>
                        </a:rPr>
                        <a:t>podrían incluir: </a:t>
                      </a:r>
                      <a:r>
                        <a:rPr lang="es-US" sz="1000" b="0" baseline="0" noProof="0" dirty="0" smtClean="0">
                          <a:uFill>
                            <a:solidFill/>
                          </a:uFill>
                          <a:latin typeface="+mn-lt"/>
                        </a:rPr>
                        <a:t> (1) Simón nadó en lo profundo del mar, (2) Simón trató de ayudar a las ballenas piloto, y  (3) Simón no se dio por vencido aunque le tomó mucho tiempo ayudar a las ballenas piloto. Identificaciones específicas (detalles de apoyo) de  </a:t>
                      </a:r>
                      <a:r>
                        <a:rPr lang="es-US" sz="1000" b="1" i="1" u="none" baseline="0" noProof="0" dirty="0" smtClean="0">
                          <a:uFill>
                            <a:solidFill/>
                          </a:uFill>
                          <a:latin typeface="+mn-lt"/>
                        </a:rPr>
                        <a:t>Una fábula sobre un pez</a:t>
                      </a:r>
                      <a:r>
                        <a:rPr lang="es-US" sz="1000" b="0" i="0" u="none" baseline="0" noProof="0" dirty="0" smtClean="0">
                          <a:uFill>
                            <a:solidFill/>
                          </a:uFill>
                          <a:latin typeface="+mn-lt"/>
                        </a:rPr>
                        <a:t> podrían </a:t>
                      </a:r>
                      <a:r>
                        <a:rPr lang="es-US" sz="1000" b="0" baseline="0" noProof="0" dirty="0" smtClean="0">
                          <a:uFill>
                            <a:solidFill/>
                          </a:uFill>
                          <a:latin typeface="+mn-lt"/>
                        </a:rPr>
                        <a:t>incluir: (1) la ballena piloto era amigable, (2) él nadaba en el mar, (3) él trató de ayudar al pez, (4) él continuó ayudando a otros peces a aprender a nadar (similar a “no darse por vencido”).</a:t>
                      </a:r>
                    </a:p>
                    <a:p>
                      <a:r>
                        <a:rPr lang="es-US" sz="1000" b="1" u="sng" baseline="0" noProof="0" dirty="0" smtClean="0">
                          <a:latin typeface="+mn-lt"/>
                        </a:rPr>
                        <a:t>Pleno apoyo </a:t>
                      </a:r>
                      <a:r>
                        <a:rPr lang="es-US" sz="1000" b="0" baseline="0" noProof="0" dirty="0" smtClean="0">
                          <a:latin typeface="+mn-lt"/>
                        </a:rPr>
                        <a:t>(otros detalles) debe apoyar las pruebas arriba mencionadas y cualquier otra prueba presentada de manera explícita o inferida de los dos textos que apoyen la declaración del estudiante de cómo ambos personajes son similares.</a:t>
                      </a:r>
                    </a:p>
                  </a:txBody>
                  <a:tcPr marR="0" marT="0" marB="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tcPr>
                </a:tc>
                <a:tc hMerge="1">
                  <a:txBody>
                    <a:bodyPr/>
                    <a:lstStyle/>
                    <a:p>
                      <a:endParaRPr lang="en-US"/>
                    </a:p>
                  </a:txBody>
                  <a:tcPr/>
                </a:tc>
              </a:tr>
              <a:tr h="1258314">
                <a:tc>
                  <a:txBody>
                    <a:bodyPr/>
                    <a:lstStyle/>
                    <a:p>
                      <a:pPr lvl="0" algn="ctr">
                        <a:defRPr sz="1800" b="0" i="0"/>
                      </a:pPr>
                      <a:r>
                        <a:rPr lang="es-US" sz="2000" b="1" noProof="0" dirty="0" smtClean="0">
                          <a:latin typeface="+mn-lt"/>
                        </a:rPr>
                        <a:t>3</a:t>
                      </a:r>
                      <a:endParaRPr lang="es-US"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000" b="0" i="1" u="none" kern="1200" baseline="0" noProof="0" dirty="0" smtClean="0">
                          <a:solidFill>
                            <a:schemeClr val="tx1"/>
                          </a:solidFill>
                          <a:latin typeface="+mn-lt"/>
                          <a:ea typeface="+mn-ea"/>
                          <a:cs typeface="+mn-cs"/>
                        </a:rPr>
                        <a:t>La respuesta ofrece evidencia </a:t>
                      </a:r>
                      <a:r>
                        <a:rPr lang="es-US" sz="1000" b="1" i="1" u="none" kern="1200" baseline="0" noProof="0" dirty="0" smtClean="0">
                          <a:solidFill>
                            <a:schemeClr val="tx1"/>
                          </a:solidFill>
                          <a:latin typeface="+mn-lt"/>
                          <a:ea typeface="+mn-ea"/>
                          <a:cs typeface="+mn-cs"/>
                        </a:rPr>
                        <a:t>competente</a:t>
                      </a:r>
                      <a:r>
                        <a:rPr lang="es-US" sz="1000" b="0" i="1" u="none" kern="1200" baseline="0" noProof="0" dirty="0" smtClean="0">
                          <a:solidFill>
                            <a:schemeClr val="tx1"/>
                          </a:solidFill>
                          <a:latin typeface="+mn-lt"/>
                          <a:ea typeface="+mn-ea"/>
                          <a:cs typeface="+mn-cs"/>
                        </a:rPr>
                        <a:t> de las similitudes entre los personajes en los textos.</a:t>
                      </a:r>
                    </a:p>
                    <a:p>
                      <a:pPr marL="0" marR="0" indent="0" algn="l" defTabSz="914400" rtl="0" eaLnBrk="1" fontAlgn="auto" latinLnBrk="0" hangingPunct="1">
                        <a:lnSpc>
                          <a:spcPct val="100000"/>
                        </a:lnSpc>
                        <a:spcBef>
                          <a:spcPts val="0"/>
                        </a:spcBef>
                        <a:spcAft>
                          <a:spcPts val="0"/>
                        </a:spcAft>
                        <a:buClrTx/>
                        <a:buSzTx/>
                        <a:buFontTx/>
                        <a:buNone/>
                        <a:tabLst/>
                        <a:defRPr/>
                      </a:pPr>
                      <a:r>
                        <a:rPr lang="es-US" sz="1100" b="0" i="0" u="none" kern="1200" baseline="0" noProof="0" dirty="0" smtClean="0">
                          <a:solidFill>
                            <a:schemeClr val="tx1"/>
                          </a:solidFill>
                          <a:latin typeface="+mn-lt"/>
                          <a:ea typeface="+mn-ea"/>
                          <a:cs typeface="+mn-cs"/>
                        </a:rPr>
                        <a:t>Ambos personajes en el cuento vivían en el mar.  Esta es una de las maneras en las que son iguales.  Otra manera es que ambos trataron de ayudar a una criatura del mar. Simón ayudó a algunas ballenas piloto que estaban varadas en la playa, mientras que la ballena piloto en </a:t>
                      </a:r>
                      <a:r>
                        <a:rPr lang="es-US" sz="1100" b="0" i="1" u="none" kern="1200" baseline="0" noProof="0" dirty="0" smtClean="0">
                          <a:solidFill>
                            <a:schemeClr val="tx1"/>
                          </a:solidFill>
                          <a:latin typeface="+mn-lt"/>
                          <a:ea typeface="+mn-ea"/>
                          <a:cs typeface="+mn-cs"/>
                        </a:rPr>
                        <a:t>U</a:t>
                      </a:r>
                      <a:r>
                        <a:rPr lang="es-US" sz="1100" b="1" i="1" u="none" kern="1200" baseline="0" noProof="0" dirty="0" smtClean="0">
                          <a:solidFill>
                            <a:schemeClr val="tx1"/>
                          </a:solidFill>
                          <a:latin typeface="+mn-lt"/>
                          <a:ea typeface="+mn-ea"/>
                          <a:cs typeface="+mn-cs"/>
                        </a:rPr>
                        <a:t>na fábula sobre un pez</a:t>
                      </a:r>
                      <a:r>
                        <a:rPr lang="es-US" sz="1100" b="0" i="0" u="none" kern="1200" baseline="0" noProof="0" dirty="0" smtClean="0">
                          <a:solidFill>
                            <a:schemeClr val="tx1"/>
                          </a:solidFill>
                          <a:latin typeface="+mn-lt"/>
                          <a:ea typeface="+mn-ea"/>
                          <a:cs typeface="+mn-cs"/>
                        </a:rPr>
                        <a:t>, ayudó a un pez a aprender a volar.  Como ambos fueron serviciales con otros, ambos eran amables. Finalmente, los dos personajes eran iguales porque no se dieron por vencidos al ayudar a otros.  Simón siguió tratando hasta que las ballenas piloto quedaron libres, y la ballena piloto siguió ayudando a otros peces a aprender a volar durante muchos años después.  Estas son tres maneras en que los personajes son similares.</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1075065">
                <a:tc>
                  <a:txBody>
                    <a:bodyPr/>
                    <a:lstStyle/>
                    <a:p>
                      <a:pPr lvl="0" algn="ctr">
                        <a:defRPr sz="1800" b="0" i="0"/>
                      </a:pPr>
                      <a:r>
                        <a:rPr lang="es-US" sz="2000" b="1" noProof="0" dirty="0" smtClean="0">
                          <a:latin typeface="+mn-lt"/>
                        </a:rPr>
                        <a:t>2</a:t>
                      </a:r>
                      <a:endParaRPr lang="es-US"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000" b="0" i="1" u="none" kern="1200" baseline="0" noProof="0" dirty="0" smtClean="0">
                          <a:solidFill>
                            <a:schemeClr val="tx1"/>
                          </a:solidFill>
                          <a:latin typeface="+mn-lt"/>
                          <a:ea typeface="+mn-ea"/>
                          <a:cs typeface="+mn-cs"/>
                        </a:rPr>
                        <a:t>La respuesta ofrece evidencia  </a:t>
                      </a:r>
                      <a:r>
                        <a:rPr lang="es-US" sz="1000" b="1" i="1" u="none" kern="1200" baseline="0" noProof="0" dirty="0" smtClean="0">
                          <a:solidFill>
                            <a:schemeClr val="tx1"/>
                          </a:solidFill>
                          <a:latin typeface="+mn-lt"/>
                          <a:ea typeface="+mn-ea"/>
                          <a:cs typeface="+mn-cs"/>
                        </a:rPr>
                        <a:t>parcial </a:t>
                      </a:r>
                      <a:r>
                        <a:rPr lang="es-US" sz="1000" b="0" i="1" u="none" kern="1200" baseline="0" noProof="0" dirty="0" smtClean="0">
                          <a:solidFill>
                            <a:schemeClr val="tx1"/>
                          </a:solidFill>
                          <a:latin typeface="+mn-lt"/>
                          <a:ea typeface="+mn-ea"/>
                          <a:cs typeface="+mn-cs"/>
                        </a:rPr>
                        <a:t>de las similitudes entre los personajes en los textos, pero provee información externa que no se encuentra en el texto.</a:t>
                      </a:r>
                    </a:p>
                    <a:p>
                      <a:pPr marL="0" marR="0" indent="0" algn="l" defTabSz="914400" rtl="0" eaLnBrk="1" fontAlgn="auto" latinLnBrk="0" hangingPunct="1">
                        <a:lnSpc>
                          <a:spcPct val="100000"/>
                        </a:lnSpc>
                        <a:spcBef>
                          <a:spcPts val="0"/>
                        </a:spcBef>
                        <a:spcAft>
                          <a:spcPts val="0"/>
                        </a:spcAft>
                        <a:buClrTx/>
                        <a:buSzTx/>
                        <a:buFontTx/>
                        <a:buNone/>
                        <a:tabLst/>
                        <a:defRPr/>
                      </a:pPr>
                      <a:r>
                        <a:rPr lang="es-US" sz="1100" b="0" i="0" u="none" kern="1200" baseline="0" noProof="0" dirty="0" smtClean="0">
                          <a:solidFill>
                            <a:schemeClr val="tx1"/>
                          </a:solidFill>
                          <a:latin typeface="+mn-lt"/>
                          <a:ea typeface="+mn-ea"/>
                          <a:cs typeface="+mn-cs"/>
                        </a:rPr>
                        <a:t>Simón era el delfín en  </a:t>
                      </a:r>
                      <a:r>
                        <a:rPr lang="es-US" sz="1100" b="1" i="1" u="none" kern="1200" baseline="0" noProof="0" dirty="0" smtClean="0">
                          <a:solidFill>
                            <a:schemeClr val="tx1"/>
                          </a:solidFill>
                          <a:latin typeface="+mn-lt"/>
                          <a:ea typeface="+mn-ea"/>
                          <a:cs typeface="+mn-cs"/>
                        </a:rPr>
                        <a:t>Los delfines y las ballenas piloto</a:t>
                      </a:r>
                      <a:r>
                        <a:rPr lang="es-US" sz="1100" b="0" i="0" u="none" kern="1200" baseline="0" noProof="0" dirty="0" smtClean="0">
                          <a:solidFill>
                            <a:schemeClr val="tx1"/>
                          </a:solidFill>
                          <a:latin typeface="+mn-lt"/>
                          <a:ea typeface="+mn-ea"/>
                          <a:cs typeface="+mn-cs"/>
                        </a:rPr>
                        <a:t>.  La pequeña ballena piloto negra era un personaje en </a:t>
                      </a:r>
                      <a:r>
                        <a:rPr lang="es-US" sz="1100" b="1" i="1" u="none" kern="1200" baseline="0" noProof="0" dirty="0" smtClean="0">
                          <a:solidFill>
                            <a:schemeClr val="tx1"/>
                          </a:solidFill>
                          <a:latin typeface="+mn-lt"/>
                          <a:ea typeface="+mn-ea"/>
                          <a:cs typeface="+mn-cs"/>
                        </a:rPr>
                        <a:t>Una fábula sobre un pez</a:t>
                      </a:r>
                      <a:r>
                        <a:rPr lang="es-US" sz="1100" b="0" i="0" u="none" kern="1200" baseline="0" noProof="0" dirty="0" smtClean="0">
                          <a:solidFill>
                            <a:schemeClr val="tx1"/>
                          </a:solidFill>
                          <a:latin typeface="+mn-lt"/>
                          <a:ea typeface="+mn-ea"/>
                          <a:cs typeface="+mn-cs"/>
                        </a:rPr>
                        <a:t>.  Ambos son personajes de cuentos que vivían en el mar. No estoy seguro que es una ballena piloto, pero parece que son muy amables porque estos dos personajes fueron muy serviciales.  Ser bondadoso es un gran rasgo de carácter y estoy seguro que estos dos cuentos se tratan de la amabilidad. </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754378">
                <a:tc>
                  <a:txBody>
                    <a:bodyPr/>
                    <a:lstStyle/>
                    <a:p>
                      <a:pPr lvl="0" algn="ctr">
                        <a:defRPr sz="1800" b="0" i="0"/>
                      </a:pPr>
                      <a:r>
                        <a:rPr lang="es-US" sz="2000" b="1" noProof="0" dirty="0" smtClean="0">
                          <a:latin typeface="+mn-lt"/>
                        </a:rPr>
                        <a:t>1</a:t>
                      </a:r>
                      <a:endParaRPr lang="es-US"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sz="1000" b="0" i="1" u="none" kern="1200" baseline="0" noProof="0" dirty="0" smtClean="0">
                          <a:solidFill>
                            <a:schemeClr val="tx1"/>
                          </a:solidFill>
                          <a:latin typeface="+mn-lt"/>
                          <a:ea typeface="+mn-ea"/>
                          <a:cs typeface="+mn-cs"/>
                        </a:rPr>
                        <a:t>La respuesta  ofrece evidencia </a:t>
                      </a:r>
                      <a:r>
                        <a:rPr lang="es-US" sz="1000" b="1" i="1" u="none" kern="1200" baseline="0" noProof="0" dirty="0" smtClean="0">
                          <a:solidFill>
                            <a:schemeClr val="tx1"/>
                          </a:solidFill>
                          <a:latin typeface="+mn-lt"/>
                          <a:ea typeface="+mn-ea"/>
                          <a:cs typeface="+mn-cs"/>
                        </a:rPr>
                        <a:t>mínima o poco precisa </a:t>
                      </a:r>
                      <a:r>
                        <a:rPr lang="es-US" sz="1000" b="0" i="1" u="none" kern="1200" baseline="0" noProof="0" dirty="0" smtClean="0">
                          <a:solidFill>
                            <a:schemeClr val="tx1"/>
                          </a:solidFill>
                          <a:latin typeface="+mn-lt"/>
                          <a:ea typeface="+mn-ea"/>
                          <a:cs typeface="+mn-cs"/>
                        </a:rPr>
                        <a:t>de las similitudes entre los personajes en los textos.</a:t>
                      </a:r>
                    </a:p>
                    <a:p>
                      <a:pPr marL="0" marR="0" indent="0" algn="l" defTabSz="914400" rtl="0" eaLnBrk="1" fontAlgn="auto" latinLnBrk="0" hangingPunct="1">
                        <a:lnSpc>
                          <a:spcPct val="100000"/>
                        </a:lnSpc>
                        <a:spcBef>
                          <a:spcPts val="0"/>
                        </a:spcBef>
                        <a:spcAft>
                          <a:spcPts val="0"/>
                        </a:spcAft>
                        <a:buClrTx/>
                        <a:buSzTx/>
                        <a:buFontTx/>
                        <a:buNone/>
                        <a:tabLst/>
                        <a:defRPr/>
                      </a:pPr>
                      <a:r>
                        <a:rPr lang="es-US" sz="1100" b="0" i="0" u="none" kern="1200" baseline="0" noProof="0" dirty="0" smtClean="0">
                          <a:solidFill>
                            <a:schemeClr val="tx1"/>
                          </a:solidFill>
                          <a:latin typeface="+mn-lt"/>
                          <a:ea typeface="+mn-ea"/>
                          <a:cs typeface="+mn-cs"/>
                        </a:rPr>
                        <a:t>El delfín era muy valiente porque el arriesgó su propia vida para salvar a otros.  La ballena piloto en realidad no hizo eso.  A veces las ballenas y los delfines se quedan atascados en la playa.  Eso es muy triste.  Si yo viera algo así, encontraría una manera de regresarlos al mar, como hizo Simón pero yo necesitaría mucha ayuda.</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r h="418420">
                <a:tc>
                  <a:txBody>
                    <a:bodyPr/>
                    <a:lstStyle/>
                    <a:p>
                      <a:pPr lvl="0" algn="ctr">
                        <a:defRPr sz="1800" b="0" i="0"/>
                      </a:pPr>
                      <a:r>
                        <a:rPr lang="es-US" sz="2000" b="1" noProof="0" dirty="0" smtClean="0">
                          <a:latin typeface="+mn-lt"/>
                        </a:rPr>
                        <a:t>0</a:t>
                      </a:r>
                      <a:endParaRPr lang="es-US" sz="2000" b="1" noProof="0" dirty="0">
                        <a:latin typeface="+mn-lt"/>
                      </a:endParaRPr>
                    </a:p>
                  </a:txBody>
                  <a:tcPr marR="0" marT="0" marB="0" anchor="ctr" horzOverflow="overflow">
                    <a:lnL w="12700">
                      <a:solidFill>
                        <a:srgbClr val="000000"/>
                      </a:solidFill>
                      <a:round/>
                    </a:lnL>
                    <a:lnR w="12700" cap="flat" cmpd="sng" algn="ctr">
                      <a:solidFill>
                        <a:srgbClr val="000000"/>
                      </a:solidFill>
                      <a:prstDash val="solid"/>
                      <a:round/>
                      <a:headEnd type="none" w="med" len="med"/>
                      <a:tailEnd type="none" w="med" len="med"/>
                    </a:lnR>
                    <a:lnT w="12700">
                      <a:solidFill>
                        <a:srgbClr val="000000"/>
                      </a:solidFill>
                      <a:round/>
                    </a:lnT>
                    <a:lnB w="12700">
                      <a:solidFill>
                        <a:srgbClr val="000000"/>
                      </a:solidFill>
                      <a:round/>
                    </a:lnB>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US" sz="1000" b="0" i="1" u="none" kern="1200" baseline="0" noProof="0" dirty="0" smtClean="0">
                          <a:solidFill>
                            <a:schemeClr val="tx1"/>
                          </a:solidFill>
                          <a:latin typeface="+mn-lt"/>
                          <a:ea typeface="+mn-ea"/>
                          <a:cs typeface="+mn-cs"/>
                        </a:rPr>
                        <a:t>La respuesta </a:t>
                      </a:r>
                      <a:r>
                        <a:rPr lang="es-US" sz="1000" b="1" i="1" u="none" kern="1200" baseline="0" noProof="0" dirty="0" smtClean="0">
                          <a:solidFill>
                            <a:schemeClr val="tx1"/>
                          </a:solidFill>
                          <a:latin typeface="+mn-lt"/>
                          <a:ea typeface="+mn-ea"/>
                          <a:cs typeface="+mn-cs"/>
                        </a:rPr>
                        <a:t> no ofrece </a:t>
                      </a:r>
                      <a:r>
                        <a:rPr lang="es-US" sz="1000" b="0" i="1" u="none" kern="1200" baseline="0" noProof="0" dirty="0" smtClean="0">
                          <a:solidFill>
                            <a:schemeClr val="tx1"/>
                          </a:solidFill>
                          <a:latin typeface="+mn-lt"/>
                          <a:ea typeface="+mn-ea"/>
                          <a:cs typeface="+mn-cs"/>
                        </a:rPr>
                        <a:t>evidencia de las similitudes entre los personajes en los textos.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s-US" sz="1100" b="0" i="0" u="none" kern="1200" baseline="0" noProof="0" dirty="0" smtClean="0">
                          <a:solidFill>
                            <a:schemeClr val="tx1"/>
                          </a:solidFill>
                          <a:latin typeface="+mn-lt"/>
                          <a:ea typeface="+mn-ea"/>
                          <a:cs typeface="+mn-cs"/>
                        </a:rPr>
                        <a:t>Simón es un delfín. Le gusta ayudar a las ballenas piloto.   El otro tipo es una ballena que tiene a un pez como amigo.</a:t>
                      </a:r>
                    </a:p>
                  </a:txBody>
                  <a:tcPr marL="96012" marR="96012" marT="48768" marB="48768">
                    <a:lnL w="12700">
                      <a:solidFill>
                        <a:srgbClr val="000000"/>
                      </a:solidFill>
                      <a:round/>
                    </a:lnL>
                    <a:lnR w="12700">
                      <a:solidFill>
                        <a:srgbClr val="000000"/>
                      </a:solidFill>
                      <a:round/>
                    </a:lnR>
                    <a:lnT w="12700">
                      <a:solidFill>
                        <a:srgbClr val="000000"/>
                      </a:solidFill>
                      <a:round/>
                    </a:lnT>
                    <a:lnB w="12700">
                      <a:solidFill>
                        <a:srgbClr val="000000"/>
                      </a:solidFill>
                      <a:roun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33232956"/>
              </p:ext>
            </p:extLst>
          </p:nvPr>
        </p:nvGraphicFramePr>
        <p:xfrm>
          <a:off x="5082050" y="8305800"/>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chemeClr val="tx1"/>
                          </a:solidFill>
                          <a:latin typeface="+mn-lt"/>
                          <a:ea typeface="Times New Roman"/>
                          <a:cs typeface="Times New Roman"/>
                        </a:rPr>
                        <a:t>Estándar RL.3.9</a:t>
                      </a:r>
                      <a:endParaRPr lang="en-US" sz="800" dirty="0">
                        <a:solidFill>
                          <a:schemeClr val="tx1"/>
                        </a:solidFill>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0" dirty="0" smtClean="0">
                          <a:solidFill>
                            <a:schemeClr val="tx1"/>
                          </a:solidFill>
                          <a:latin typeface="+mn-lt"/>
                          <a:ea typeface="Calibri"/>
                          <a:cs typeface="Times New Roman"/>
                        </a:rPr>
                        <a:t>Comparan y contrastan los temas, ambientes y tramas de los cuentos escritos por el mismo autor sobre los mismos personajes o personajes similares (ejemplo: en libros de una serie</a:t>
                      </a:r>
                      <a:endParaRPr lang="en-US" sz="800" b="0" dirty="0" smtClean="0">
                        <a:solidFill>
                          <a:schemeClr val="tx1"/>
                        </a:solidFill>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81800" y="9562041"/>
            <a:ext cx="842010" cy="457200"/>
          </a:xfrm>
        </p:spPr>
        <p:txBody>
          <a:bodyPr/>
          <a:lstStyle/>
          <a:p>
            <a:fld id="{E554697D-DC26-4D84-89D6-8FD04FAFB254}" type="slidenum">
              <a:rPr lang="en-US" smtClean="0"/>
              <a:pPr/>
              <a:t>16</a:t>
            </a:fld>
            <a:endParaRPr lang="en-US" dirty="0"/>
          </a:p>
        </p:txBody>
      </p:sp>
    </p:spTree>
    <p:extLst>
      <p:ext uri="{BB962C8B-B14F-4D97-AF65-F5344CB8AC3E}">
        <p14:creationId xmlns:p14="http://schemas.microsoft.com/office/powerpoint/2010/main" val="256048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659747466"/>
              </p:ext>
            </p:extLst>
          </p:nvPr>
        </p:nvGraphicFramePr>
        <p:xfrm>
          <a:off x="528955" y="589512"/>
          <a:ext cx="6822440" cy="7459980"/>
        </p:xfrm>
        <a:graphic>
          <a:graphicData uri="http://schemas.openxmlformats.org/drawingml/2006/table">
            <a:tbl>
              <a:tblPr firstRow="1" bandRow="1">
                <a:tableStyleId>{5940675A-B579-460E-94D1-54222C63F5DA}</a:tableStyleId>
              </a:tblPr>
              <a:tblGrid>
                <a:gridCol w="539750"/>
                <a:gridCol w="6282690"/>
              </a:tblGrid>
              <a:tr h="1676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103632" marR="103632" marT="50292" marB="50292"/>
                </a:tc>
                <a:tc hMerge="1">
                  <a:txBody>
                    <a:bodyPr/>
                    <a:lstStyle/>
                    <a:p>
                      <a:endParaRPr lang="en-US"/>
                    </a:p>
                  </a:txBody>
                  <a:tcPr/>
                </a:tc>
              </a:tr>
              <a:tr h="16764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US" sz="1400" b="1" i="0" u="none" strike="noStrike" kern="1200" cap="none" spc="0" normalizeH="0" baseline="0" noProof="0" dirty="0" smtClean="0">
                          <a:ln>
                            <a:noFill/>
                          </a:ln>
                          <a:solidFill>
                            <a:prstClr val="black"/>
                          </a:solidFill>
                          <a:effectLst/>
                          <a:uLnTx/>
                          <a:uFillTx/>
                          <a:latin typeface="+mn-lt"/>
                          <a:ea typeface="+mn-ea"/>
                          <a:cs typeface="+mn-cs"/>
                        </a:rPr>
                        <a:t>CFA Trimestre 3: Clave para la  </a:t>
                      </a:r>
                      <a:r>
                        <a:rPr kumimoji="0" lang="es-US" sz="1400" b="1" i="0" u="sng" strike="noStrike" kern="1200" cap="none" spc="0" normalizeH="0" baseline="0" noProof="0" dirty="0" smtClean="0">
                          <a:ln>
                            <a:noFill/>
                          </a:ln>
                          <a:solidFill>
                            <a:prstClr val="black"/>
                          </a:solidFill>
                          <a:effectLst/>
                          <a:uLnTx/>
                          <a:uFillTx/>
                          <a:latin typeface="+mn-lt"/>
                          <a:ea typeface="+mn-ea"/>
                          <a:cs typeface="+mn-cs"/>
                        </a:rPr>
                        <a:t>Respuesta construida de investigación</a:t>
                      </a:r>
                      <a:endParaRPr kumimoji="0" lang="es-US" sz="1400" b="1" i="0" u="none" strike="noStrike" kern="1200" cap="none" spc="0" normalizeH="0" baseline="0" noProof="0" dirty="0" smtClean="0">
                        <a:ln>
                          <a:noFill/>
                        </a:ln>
                        <a:solidFill>
                          <a:srgbClr val="92D050"/>
                        </a:solidFill>
                        <a:effectLst/>
                        <a:uLnTx/>
                        <a:uFillTx/>
                        <a:latin typeface="+mn-lt"/>
                        <a:ea typeface="+mn-ea"/>
                        <a:cs typeface="+mn-cs"/>
                      </a:endParaRPr>
                    </a:p>
                  </a:txBody>
                  <a:tcPr marL="103632" marR="103632" marT="50292" marB="50292"/>
                </a:tc>
                <a:tc hMerge="1">
                  <a:txBody>
                    <a:bodyPr/>
                    <a:lstStyle/>
                    <a:p>
                      <a:endParaRPr lang="en-US"/>
                    </a:p>
                  </a:txBody>
                  <a:tcPr/>
                </a:tc>
              </a:tr>
              <a:tr h="519684">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US" sz="15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2</a:t>
                      </a:r>
                    </a:p>
                    <a:p>
                      <a:pPr marL="0" marR="0" lvl="0" indent="0" algn="ctr" defTabSz="966612" rtl="0" eaLnBrk="1" fontAlgn="auto" latinLnBrk="0" hangingPunct="1">
                        <a:lnSpc>
                          <a:spcPct val="100000"/>
                        </a:lnSpc>
                        <a:spcBef>
                          <a:spcPts val="0"/>
                        </a:spcBef>
                        <a:spcAft>
                          <a:spcPts val="0"/>
                        </a:spcAft>
                        <a:buClrTx/>
                        <a:buSzTx/>
                        <a:buFontTx/>
                        <a:buNone/>
                        <a:tabLst/>
                        <a:defRPr/>
                      </a:pPr>
                      <a:r>
                        <a:rPr lang="es-US" sz="1200" b="1" noProof="0" dirty="0" smtClean="0">
                          <a:solidFill>
                            <a:schemeClr val="tx1"/>
                          </a:solidFill>
                        </a:rPr>
                        <a:t>Localizar, Seleccionar, Interpretar e Integrar Información</a:t>
                      </a:r>
                      <a:endParaRPr lang="es-US" sz="1200" b="1" strike="sngStrike" noProof="0" dirty="0" smtClean="0">
                        <a:solidFill>
                          <a:schemeClr val="tx1"/>
                        </a:solidFill>
                      </a:endParaRPr>
                    </a:p>
                  </a:txBody>
                  <a:tcPr marL="103632" marR="103632" marT="50292" marB="50292"/>
                </a:tc>
                <a:tc hMerge="1">
                  <a:txBody>
                    <a:bodyPr/>
                    <a:lstStyle/>
                    <a:p>
                      <a:endParaRPr lang="en-US"/>
                    </a:p>
                  </a:txBody>
                  <a:tcPr/>
                </a:tc>
              </a:tr>
              <a:tr h="569976">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US" sz="1600" b="1" dirty="0" smtClean="0">
                          <a:solidFill>
                            <a:schemeClr val="tx1"/>
                          </a:solidFill>
                        </a:rPr>
                        <a:t>Pregunta #15 RI.3.8: </a:t>
                      </a:r>
                      <a:r>
                        <a:rPr lang="es-ES" sz="1600" b="1" dirty="0" smtClean="0">
                          <a:solidFill>
                            <a:schemeClr val="tx1"/>
                          </a:solidFill>
                        </a:rPr>
                        <a:t>¿Cómo se relacionan entre sí los párrafos en el pasaje </a:t>
                      </a:r>
                      <a:r>
                        <a:rPr lang="es-ES" sz="1600" b="0" i="1" dirty="0" smtClean="0">
                          <a:solidFill>
                            <a:schemeClr val="tx1"/>
                          </a:solidFill>
                        </a:rPr>
                        <a:t>¿Es una marsopa o un delfín?</a:t>
                      </a:r>
                      <a:r>
                        <a:rPr lang="es-ES" sz="1600" b="1" dirty="0" smtClean="0">
                          <a:solidFill>
                            <a:schemeClr val="tx1"/>
                          </a:solidFill>
                        </a:rPr>
                        <a:t>  Utiliza ejemplos del pasaje para apoyar tu respuesta.</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US" sz="1500" b="1" dirty="0" smtClean="0">
                          <a:solidFill>
                            <a:schemeClr val="tx1"/>
                          </a:solidFill>
                        </a:rPr>
                        <a:t>Lenguaje de la respuesta</a:t>
                      </a:r>
                      <a:r>
                        <a:rPr lang="es-US" sz="1500" b="1" baseline="0" dirty="0" smtClean="0">
                          <a:solidFill>
                            <a:schemeClr val="tx1"/>
                          </a:solidFill>
                        </a:rPr>
                        <a:t> – maestro/rúbrica</a:t>
                      </a:r>
                      <a:endParaRPr lang="es-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125730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US" sz="1100" b="1" i="0" u="sng" strike="noStrike" kern="1200" cap="none" spc="0" normalizeH="0" baseline="0" noProof="0" dirty="0" smtClean="0">
                          <a:ln>
                            <a:noFill/>
                          </a:ln>
                          <a:solidFill>
                            <a:schemeClr val="tx1"/>
                          </a:solidFill>
                          <a:effectLst/>
                          <a:uLnTx/>
                          <a:uFillTx/>
                          <a:latin typeface="+mn-lt"/>
                          <a:ea typeface="+mn-ea"/>
                          <a:cs typeface="+mn-cs"/>
                        </a:rPr>
                        <a:t>La respuesta da suficiente evidencia </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 de la habilidad de </a:t>
                      </a:r>
                      <a:r>
                        <a:rPr kumimoji="0" lang="es-US" sz="1100" b="0" i="0" u="sng" strike="noStrike" kern="1200" cap="none" spc="0" normalizeH="0" baseline="0" noProof="0" dirty="0" smtClean="0">
                          <a:ln>
                            <a:noFill/>
                          </a:ln>
                          <a:solidFill>
                            <a:prstClr val="black"/>
                          </a:solidFill>
                          <a:effectLst/>
                          <a:uLnTx/>
                          <a:uFillTx/>
                          <a:latin typeface="+mn-lt"/>
                          <a:ea typeface="+mn-ea"/>
                          <a:cs typeface="+mn-cs"/>
                        </a:rPr>
                        <a:t>localizar y seleccionar información </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 acerca de la pregunta.  Los estudiantes deben localizar y después seleccionar información que muestre como los párrafos se relacionan entre sí en el pasaje  </a:t>
                      </a:r>
                      <a:r>
                        <a:rPr kumimoji="0" lang="es-US" sz="1100" b="1" i="1" u="sng" strike="noStrike" kern="1200" cap="none" spc="0" normalizeH="0" baseline="0" noProof="0" dirty="0" smtClean="0">
                          <a:ln>
                            <a:noFill/>
                          </a:ln>
                          <a:solidFill>
                            <a:prstClr val="black"/>
                          </a:solidFill>
                          <a:effectLst/>
                          <a:uLnTx/>
                          <a:uFillTx/>
                          <a:latin typeface="+mn-lt"/>
                          <a:ea typeface="+mn-ea"/>
                          <a:cs typeface="+mn-cs"/>
                        </a:rPr>
                        <a:t>¿Es una marsopa o un delfín?</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 Las respuestas deben incluir ejemplos de párrafos específicos en el texto, y como se relacionan esos párrafos.  Los estudiantes tienen que encontrar y después seleccionar información contenida en los párrafos para mostrar la relación que existe.</a:t>
                      </a: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US" sz="1100" b="1" i="0" u="sng" strike="noStrike" kern="1200" cap="none" spc="0" normalizeH="0" baseline="0" noProof="0" dirty="0" smtClean="0">
                          <a:ln>
                            <a:noFill/>
                          </a:ln>
                          <a:solidFill>
                            <a:schemeClr val="tx1"/>
                          </a:solidFill>
                          <a:effectLst/>
                          <a:uLnTx/>
                          <a:uFillTx/>
                          <a:latin typeface="+mn-lt"/>
                          <a:ea typeface="+mn-ea"/>
                          <a:cs typeface="+mn-cs"/>
                        </a:rPr>
                        <a:t>La respuesta da suficiente evidencia </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de la habilidad para </a:t>
                      </a:r>
                      <a:r>
                        <a:rPr kumimoji="0" lang="es-US" sz="1100" b="0" i="0" u="sng" strike="noStrike" kern="1200" cap="none" spc="0" normalizeH="0" baseline="0" noProof="0" dirty="0" smtClean="0">
                          <a:ln>
                            <a:noFill/>
                          </a:ln>
                          <a:solidFill>
                            <a:prstClr val="black"/>
                          </a:solidFill>
                          <a:effectLst/>
                          <a:uLnTx/>
                          <a:uFillTx/>
                          <a:latin typeface="+mn-lt"/>
                          <a:ea typeface="+mn-ea"/>
                          <a:cs typeface="+mn-cs"/>
                        </a:rPr>
                        <a:t>interpreta</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r e </a:t>
                      </a:r>
                      <a:r>
                        <a:rPr kumimoji="0" lang="es-US" sz="1100" b="0" i="0" u="sng" strike="noStrike" kern="1200" cap="none" spc="0" normalizeH="0" baseline="0" noProof="0" dirty="0" smtClean="0">
                          <a:ln>
                            <a:noFill/>
                          </a:ln>
                          <a:solidFill>
                            <a:prstClr val="black"/>
                          </a:solidFill>
                          <a:effectLst/>
                          <a:uLnTx/>
                          <a:uFillTx/>
                          <a:latin typeface="+mn-lt"/>
                          <a:ea typeface="+mn-ea"/>
                          <a:cs typeface="+mn-cs"/>
                        </a:rPr>
                        <a:t>integra</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r información  (la relación es la integración). Para integrar la información del pasaje los estudiantes podrían dar los siguientes ejemplos con el fin de mostrar cómo </a:t>
                      </a:r>
                      <a:r>
                        <a:rPr kumimoji="0" lang="es-US" sz="1100" b="0" i="0" u="sng" strike="noStrike" kern="1200" cap="none" spc="0" normalizeH="0" baseline="0" noProof="0" dirty="0" smtClean="0">
                          <a:ln>
                            <a:noFill/>
                          </a:ln>
                          <a:solidFill>
                            <a:prstClr val="black"/>
                          </a:solidFill>
                          <a:effectLst/>
                          <a:uLnTx/>
                          <a:uFillTx/>
                          <a:latin typeface="+mn-lt"/>
                          <a:ea typeface="+mn-ea"/>
                          <a:cs typeface="+mn-cs"/>
                        </a:rPr>
                        <a:t>cada párrafo añade detalles </a:t>
                      </a:r>
                      <a:r>
                        <a:rPr kumimoji="0" lang="es-US" sz="1100" b="0" i="0" u="none" strike="noStrike" kern="1200" cap="none" spc="0" normalizeH="0" baseline="0" noProof="0" dirty="0" smtClean="0">
                          <a:ln>
                            <a:noFill/>
                          </a:ln>
                          <a:solidFill>
                            <a:prstClr val="black"/>
                          </a:solidFill>
                          <a:effectLst/>
                          <a:uLnTx/>
                          <a:uFillTx/>
                          <a:latin typeface="+mn-lt"/>
                          <a:ea typeface="+mn-ea"/>
                          <a:cs typeface="+mn-cs"/>
                        </a:rPr>
                        <a:t>para comparar a los delfines y a las marsopas:  (1) información específica encontrada en un párrafo y cómo esta se relaciona al párrafo siguiente, o (2) reconociendo una conexión general entre todos los párrafos.   Los ejemplos pueden ser muchos y variados pero el criterio siempre es el mismo:  ¿Están mostrando los estudiantes la relación que existe entre los párrafos/ideas, y apoyando con evidencias sus respuestas?</a:t>
                      </a:r>
                      <a:endParaRPr kumimoji="0" lang="es-US" sz="1200" b="1" i="0" u="sng"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US" sz="1300" b="1" dirty="0" smtClean="0">
                          <a:solidFill>
                            <a:schemeClr val="tx1"/>
                          </a:solidFill>
                        </a:rPr>
                        <a:t>Ejemplo de respuesta en el “lenguaje” del estudiante</a:t>
                      </a:r>
                      <a:endParaRPr lang="es-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s-US" sz="1100" i="1" dirty="0" smtClean="0">
                          <a:solidFill>
                            <a:schemeClr val="tx1"/>
                          </a:solidFill>
                        </a:rPr>
                        <a:t>El estudiante declara como </a:t>
                      </a:r>
                      <a:r>
                        <a:rPr lang="es-US" sz="1100" i="1" u="sng" dirty="0" smtClean="0">
                          <a:solidFill>
                            <a:schemeClr val="tx1"/>
                          </a:solidFill>
                        </a:rPr>
                        <a:t>todos</a:t>
                      </a:r>
                      <a:r>
                        <a:rPr lang="es-US" sz="1100" i="1" dirty="0" smtClean="0">
                          <a:solidFill>
                            <a:schemeClr val="tx1"/>
                          </a:solidFill>
                        </a:rPr>
                        <a:t> los párrafos se</a:t>
                      </a:r>
                      <a:r>
                        <a:rPr lang="es-US" sz="1100" i="1" baseline="0" dirty="0" smtClean="0">
                          <a:solidFill>
                            <a:schemeClr val="tx1"/>
                          </a:solidFill>
                        </a:rPr>
                        <a:t> </a:t>
                      </a:r>
                      <a:r>
                        <a:rPr lang="es-US" sz="1100" i="1" u="sng" baseline="0" dirty="0" smtClean="0">
                          <a:solidFill>
                            <a:schemeClr val="tx1"/>
                          </a:solidFill>
                        </a:rPr>
                        <a:t>relacionan en general </a:t>
                      </a:r>
                      <a:r>
                        <a:rPr lang="es-US" sz="1100" i="1" baseline="0" dirty="0" smtClean="0">
                          <a:solidFill>
                            <a:schemeClr val="tx1"/>
                          </a:solidFill>
                        </a:rPr>
                        <a:t>y </a:t>
                      </a:r>
                      <a:r>
                        <a:rPr lang="es-US" sz="1100" i="1" u="none" baseline="0" dirty="0" smtClean="0">
                          <a:solidFill>
                            <a:schemeClr val="tx1"/>
                          </a:solidFill>
                        </a:rPr>
                        <a:t>da</a:t>
                      </a:r>
                      <a:r>
                        <a:rPr lang="es-US" sz="1100" i="1" u="sng" baseline="0" dirty="0" smtClean="0">
                          <a:solidFill>
                            <a:schemeClr val="tx1"/>
                          </a:solidFill>
                        </a:rPr>
                        <a:t> un ejemplo </a:t>
                      </a:r>
                      <a:r>
                        <a:rPr lang="es-US" sz="1100" i="1" baseline="0" dirty="0" smtClean="0">
                          <a:solidFill>
                            <a:schemeClr val="tx1"/>
                          </a:solidFill>
                        </a:rPr>
                        <a:t>de esa relación.</a:t>
                      </a:r>
                    </a:p>
                    <a:p>
                      <a:r>
                        <a:rPr lang="es-US" sz="1100" i="0" baseline="0" dirty="0" smtClean="0">
                          <a:solidFill>
                            <a:schemeClr val="tx1"/>
                          </a:solidFill>
                        </a:rPr>
                        <a:t>En el pasaje hay 9 párrafos.  Todos los párrafos se relacionan entre si de varias maneras.  Primero, todos tratan sobre delfines y marsopas.  Segundo, todos los párrafos comparan diferentes detalles clave sobre los delfines y las marsopas  Por ejemplo, en el párrafo 5, los detalles clave explican cómo los delfines y las marsopas tienen dientes diferentes y después en el párrafo 6, los detalles clave explican como sus cuerpos también son diferentes.  Cada uno de los párrafos ayuda al lector a entender cómo los delfines y las marsopas son iguales y diferentes, de modo que todos se relacionan.</a:t>
                      </a:r>
                      <a:endParaRPr lang="es-US" sz="1100" i="0" dirty="0" smtClean="0">
                        <a:solidFill>
                          <a:schemeClr val="tx1"/>
                        </a:solidFill>
                      </a:endParaRPr>
                    </a:p>
                  </a:txBody>
                  <a:tcPr marL="103632" marR="103632" marT="50292" marB="50292"/>
                </a:tc>
              </a:tr>
              <a:tr h="587094">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s-US" sz="1100" i="1" dirty="0" smtClean="0">
                          <a:solidFill>
                            <a:schemeClr val="tx1"/>
                          </a:solidFill>
                        </a:rPr>
                        <a:t>El estudiante</a:t>
                      </a:r>
                      <a:r>
                        <a:rPr lang="es-US" sz="1100" i="1" baseline="0" dirty="0" smtClean="0">
                          <a:solidFill>
                            <a:schemeClr val="tx1"/>
                          </a:solidFill>
                        </a:rPr>
                        <a:t> entiende parcialmente la relación entre los párrafos pero </a:t>
                      </a:r>
                      <a:r>
                        <a:rPr lang="es-US" sz="1100" i="1" u="sng" baseline="0" dirty="0" smtClean="0">
                          <a:solidFill>
                            <a:schemeClr val="tx1"/>
                          </a:solidFill>
                        </a:rPr>
                        <a:t>el ejemplo no es muy especifico</a:t>
                      </a:r>
                      <a:r>
                        <a:rPr lang="es-US" sz="1100" i="1" baseline="0" dirty="0" smtClean="0">
                          <a:solidFill>
                            <a:schemeClr val="tx1"/>
                          </a:solidFill>
                        </a:rPr>
                        <a:t>.</a:t>
                      </a:r>
                    </a:p>
                    <a:p>
                      <a:r>
                        <a:rPr lang="es-US" sz="1100" i="0" baseline="0" dirty="0" smtClean="0">
                          <a:solidFill>
                            <a:schemeClr val="tx1"/>
                          </a:solidFill>
                        </a:rPr>
                        <a:t> Todos los párrafos en el pasaje se tratan de los delfines y las marsopas.  Uno de los párrafos habla de cómo los delfines son tímidos, otro párrafo habla de cuánto tiempo viven los delfines y las marsopas.</a:t>
                      </a: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s-US" sz="1100" i="1" dirty="0" smtClean="0">
                          <a:solidFill>
                            <a:schemeClr val="tx1"/>
                          </a:solidFill>
                        </a:rPr>
                        <a:t>El estudiante</a:t>
                      </a:r>
                      <a:r>
                        <a:rPr lang="es-US" sz="1100" i="1" baseline="0" dirty="0" smtClean="0">
                          <a:solidFill>
                            <a:schemeClr val="tx1"/>
                          </a:solidFill>
                        </a:rPr>
                        <a:t> no responde o malinterpretó la pregunta.</a:t>
                      </a:r>
                      <a:endParaRPr lang="es-US" sz="1100" i="1" dirty="0" smtClean="0">
                        <a:solidFill>
                          <a:schemeClr val="tx1"/>
                        </a:solidFill>
                      </a:endParaRPr>
                    </a:p>
                    <a:p>
                      <a:r>
                        <a:rPr lang="es-US" sz="1100" i="0" baseline="0" dirty="0" smtClean="0">
                          <a:solidFill>
                            <a:schemeClr val="tx1"/>
                          </a:solidFill>
                        </a:rPr>
                        <a:t>Los delfines son amigables y les agradan las personas pero las marsopas no.</a:t>
                      </a:r>
                      <a:endParaRPr lang="es-US" sz="1100" i="0" dirty="0" smtClean="0">
                        <a:solidFill>
                          <a:schemeClr val="tx1"/>
                        </a:solidFill>
                      </a:endParaRPr>
                    </a:p>
                  </a:txBody>
                  <a:tcPr marL="103632" marR="103632" marT="50292" marB="50292"/>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77127413"/>
              </p:ext>
            </p:extLst>
          </p:nvPr>
        </p:nvGraphicFramePr>
        <p:xfrm>
          <a:off x="5015355" y="8452451"/>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chemeClr val="tx1"/>
                          </a:solidFill>
                          <a:latin typeface="+mn-lt"/>
                          <a:ea typeface="Times New Roman"/>
                          <a:cs typeface="Times New Roman"/>
                        </a:rPr>
                        <a:t>Estándar RI.3.8</a:t>
                      </a:r>
                      <a:endParaRPr lang="en-US" sz="800" dirty="0">
                        <a:solidFill>
                          <a:schemeClr val="tx1"/>
                        </a:solidFill>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dirty="0" smtClean="0">
                          <a:solidFill>
                            <a:schemeClr val="tx1"/>
                          </a:solidFill>
                        </a:rPr>
                        <a:t>Describen la conexión lógica entre oraciones particulares y párrafos en un texto (ejemplo: comparación, causa/efecto, primero/segundo/ tercero en una secuencia).</a:t>
                      </a:r>
                      <a:endParaRPr lang="en-US" sz="800" b="0" dirty="0" smtClean="0">
                        <a:solidFill>
                          <a:schemeClr val="tx1"/>
                        </a:solidFill>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780338" y="9562041"/>
            <a:ext cx="842010" cy="457200"/>
          </a:xfrm>
        </p:spPr>
        <p:txBody>
          <a:bodyPr/>
          <a:lstStyle/>
          <a:p>
            <a:fld id="{E554697D-DC26-4D84-89D6-8FD04FAFB254}" type="slidenum">
              <a:rPr lang="en-US" smtClean="0"/>
              <a:pPr/>
              <a:t>17</a:t>
            </a:fld>
            <a:endParaRPr lang="en-US" dirty="0"/>
          </a:p>
        </p:txBody>
      </p:sp>
    </p:spTree>
    <p:extLst>
      <p:ext uri="{BB962C8B-B14F-4D97-AF65-F5344CB8AC3E}">
        <p14:creationId xmlns:p14="http://schemas.microsoft.com/office/powerpoint/2010/main" val="4248510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141744376"/>
              </p:ext>
            </p:extLst>
          </p:nvPr>
        </p:nvGraphicFramePr>
        <p:xfrm>
          <a:off x="536976" y="533400"/>
          <a:ext cx="7006824" cy="7464552"/>
        </p:xfrm>
        <a:graphic>
          <a:graphicData uri="http://schemas.openxmlformats.org/drawingml/2006/table">
            <a:tbl>
              <a:tblPr firstRow="1" bandRow="1">
                <a:tableStyleId>{5940675A-B579-460E-94D1-54222C63F5DA}</a:tableStyleId>
              </a:tblPr>
              <a:tblGrid>
                <a:gridCol w="554337"/>
                <a:gridCol w="6452487"/>
              </a:tblGrid>
              <a:tr h="862584">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0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103632" marR="103632" marT="50292" marB="50292"/>
                </a:tc>
                <a:tc hMerge="1">
                  <a:txBody>
                    <a:bodyPr/>
                    <a:lstStyle/>
                    <a:p>
                      <a:endParaRPr lang="en-US"/>
                    </a:p>
                  </a:txBody>
                  <a:tcPr/>
                </a:tc>
              </a:tr>
              <a:tr h="172212">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US" sz="1600" b="1" baseline="0" dirty="0" smtClean="0">
                          <a:effectLst/>
                        </a:rPr>
                        <a:t>CFA Trimestre 3: </a:t>
                      </a:r>
                      <a:r>
                        <a:rPr lang="es-US" sz="1600" b="1" noProof="0" dirty="0" smtClean="0">
                          <a:effectLst/>
                        </a:rPr>
                        <a:t>Clave para</a:t>
                      </a:r>
                      <a:r>
                        <a:rPr lang="es-US" sz="1600" b="1" baseline="0" noProof="0" dirty="0" smtClean="0">
                          <a:effectLst/>
                        </a:rPr>
                        <a:t> la</a:t>
                      </a:r>
                      <a:r>
                        <a:rPr lang="es-US" sz="1600" b="1" noProof="0" dirty="0" smtClean="0">
                          <a:effectLst/>
                        </a:rPr>
                        <a:t>  </a:t>
                      </a:r>
                      <a:r>
                        <a:rPr lang="es-US" sz="1600" b="1" u="sng" noProof="0" dirty="0" smtClean="0">
                          <a:effectLst/>
                        </a:rPr>
                        <a:t>Respuesta construida de investigación</a:t>
                      </a:r>
                      <a:endParaRPr lang="es-US" sz="1600" b="1" dirty="0" smtClean="0">
                        <a:solidFill>
                          <a:srgbClr val="92D050"/>
                        </a:solidFill>
                        <a:effectLst/>
                      </a:endParaRPr>
                    </a:p>
                    <a:p>
                      <a:pPr marL="0" marR="0" indent="0" algn="ctr" defTabSz="914318" rtl="0" eaLnBrk="1" fontAlgn="auto" latinLnBrk="0" hangingPunct="1">
                        <a:lnSpc>
                          <a:spcPct val="100000"/>
                        </a:lnSpc>
                        <a:spcBef>
                          <a:spcPts val="0"/>
                        </a:spcBef>
                        <a:spcAft>
                          <a:spcPts val="0"/>
                        </a:spcAft>
                        <a:buClrTx/>
                        <a:buSzTx/>
                        <a:buFontTx/>
                        <a:buNone/>
                        <a:tabLst/>
                        <a:defRPr/>
                      </a:pPr>
                      <a:endParaRPr lang="es-US" sz="1600" b="1" dirty="0" smtClean="0">
                        <a:solidFill>
                          <a:srgbClr val="92D050"/>
                        </a:solidFill>
                        <a:effectLst/>
                      </a:endParaRPr>
                    </a:p>
                  </a:txBody>
                  <a:tcPr marL="103632" marR="103632" marT="50292" marB="50292"/>
                </a:tc>
                <a:tc hMerge="1">
                  <a:txBody>
                    <a:bodyPr/>
                    <a:lstStyle/>
                    <a:p>
                      <a:endParaRPr lang="en-US"/>
                    </a:p>
                  </a:txBody>
                  <a:tcPr/>
                </a:tc>
              </a:tr>
              <a:tr h="426720">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3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x-none" sz="12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x-none" sz="1200" b="1" i="0" u="none" strike="noStrike" kern="1200" cap="none" spc="0" normalizeH="0" baseline="0" noProof="0" dirty="0" smtClean="0">
                          <a:ln>
                            <a:noFill/>
                          </a:ln>
                          <a:solidFill>
                            <a:prstClr val="black"/>
                          </a:solidFill>
                          <a:effectLst/>
                          <a:uLnTx/>
                          <a:uFillTx/>
                          <a:latin typeface="+mn-lt"/>
                          <a:ea typeface="+mn-ea"/>
                          <a:cs typeface="+mn-cs"/>
                        </a:rPr>
                        <a:t> de la información irrelevante, como lo es distinguir un hecho de una opinión</a:t>
                      </a:r>
                    </a:p>
                  </a:txBody>
                  <a:tcPr marL="103632" marR="103632" marT="50292" marB="50292"/>
                </a:tc>
                <a:tc hMerge="1">
                  <a:txBody>
                    <a:bodyPr/>
                    <a:lstStyle/>
                    <a:p>
                      <a:endParaRPr lang="en-US"/>
                    </a:p>
                  </a:txBody>
                  <a:tcPr/>
                </a:tc>
              </a:tr>
              <a:tr h="569976">
                <a:tc gridSpan="2">
                  <a:txBody>
                    <a:bodyPr/>
                    <a:lstStyle/>
                    <a:p>
                      <a:pPr marL="346075" indent="-346075"/>
                      <a:r>
                        <a:rPr lang="en-US" sz="1500" b="1" dirty="0" smtClean="0">
                          <a:solidFill>
                            <a:schemeClr val="tx1"/>
                          </a:solidFill>
                        </a:rPr>
                        <a:t>Pregunta</a:t>
                      </a:r>
                      <a:r>
                        <a:rPr lang="en-US" sz="1500" b="1" baseline="0" dirty="0" smtClean="0">
                          <a:solidFill>
                            <a:schemeClr val="tx1"/>
                          </a:solidFill>
                        </a:rPr>
                        <a:t> </a:t>
                      </a:r>
                      <a:r>
                        <a:rPr lang="en-US" sz="1500" b="1" dirty="0" smtClean="0">
                          <a:solidFill>
                            <a:schemeClr val="tx1"/>
                          </a:solidFill>
                        </a:rPr>
                        <a:t> #16  RI.3.9: </a:t>
                      </a:r>
                      <a:r>
                        <a:rPr lang="es-ES" sz="1400" b="1" baseline="0" noProof="0" dirty="0" smtClean="0">
                          <a:latin typeface="Helvetica" pitchFamily="34" charset="0"/>
                        </a:rPr>
                        <a:t>Describe la familia de animales a la que pertenecen </a:t>
                      </a:r>
                      <a:r>
                        <a:rPr lang="es-ES" sz="1400" b="1" u="sng" baseline="0" noProof="0" dirty="0" smtClean="0">
                          <a:latin typeface="Helvetica" pitchFamily="34" charset="0"/>
                        </a:rPr>
                        <a:t>ambos</a:t>
                      </a:r>
                      <a:r>
                        <a:rPr lang="es-ES" sz="1400" b="1" baseline="0" noProof="0" dirty="0" smtClean="0">
                          <a:latin typeface="Helvetica" pitchFamily="34" charset="0"/>
                        </a:rPr>
                        <a:t>, los delfines y las marsopas. Utiliza detalles clave de ambos pasajes. </a:t>
                      </a:r>
                    </a:p>
                  </a:txBody>
                  <a:tcPr marL="103632" marR="103632" marT="50292" marB="50292"/>
                </a:tc>
                <a:tc hMerge="1">
                  <a:txBody>
                    <a:bodyPr/>
                    <a:lstStyle/>
                    <a:p>
                      <a:endParaRPr lang="en-US" dirty="0"/>
                    </a:p>
                  </a:txBody>
                  <a:tcPr/>
                </a:tc>
              </a:tr>
              <a:tr h="33528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US" sz="1500" b="1" dirty="0" smtClean="0">
                          <a:solidFill>
                            <a:schemeClr val="tx1"/>
                          </a:solidFill>
                        </a:rPr>
                        <a:t>Lenguaje de la respuesta</a:t>
                      </a:r>
                      <a:r>
                        <a:rPr lang="es-US" sz="1500" b="1" baseline="0" dirty="0" smtClean="0">
                          <a:solidFill>
                            <a:schemeClr val="tx1"/>
                          </a:solidFill>
                        </a:rPr>
                        <a:t> – maestro/rúbrica</a:t>
                      </a:r>
                      <a:endParaRPr lang="es-US" sz="1500" b="1" dirty="0" smtClean="0">
                        <a:solidFill>
                          <a:schemeClr val="tx1"/>
                        </a:solidFill>
                      </a:endParaRPr>
                    </a:p>
                  </a:txBody>
                  <a:tcPr marL="103632" marR="103632" marT="50292" marB="50292">
                    <a:solidFill>
                      <a:schemeClr val="bg1">
                        <a:lumMod val="85000"/>
                      </a:schemeClr>
                    </a:solidFill>
                  </a:tcPr>
                </a:tc>
                <a:tc hMerge="1">
                  <a:txBody>
                    <a:bodyPr/>
                    <a:lstStyle/>
                    <a:p>
                      <a:endParaRPr lang="en-US"/>
                    </a:p>
                  </a:txBody>
                  <a:tcPr/>
                </a:tc>
              </a:tr>
              <a:tr h="944880">
                <a:tc gridSpan="2">
                  <a:txBody>
                    <a:bodyPr/>
                    <a:lstStyle/>
                    <a:p>
                      <a:r>
                        <a:rPr lang="es-PR" sz="1100" b="1" u="sng" baseline="0" noProof="0" dirty="0" smtClean="0">
                          <a:solidFill>
                            <a:schemeClr val="tx1"/>
                          </a:solidFill>
                        </a:rPr>
                        <a:t>La respuesta ofrece suficiente </a:t>
                      </a:r>
                      <a:r>
                        <a:rPr lang="es-PR" sz="1100" baseline="0" noProof="0" dirty="0" smtClean="0">
                          <a:solidFill>
                            <a:schemeClr val="tx1"/>
                          </a:solidFill>
                        </a:rPr>
                        <a:t>evidencia de la habilidad para distinguir entre información relevante e irrelevante con el fin de contestar la pregunta.  Los estudiantes deben distinguir qué evidencias de ambos pasajes son relevantes  para explicar a qué familia de animales pertenecen tanto los delfines como las marsopas (información externa sería irrelevante).  Con este objetivo de investigación en particular, la información irrelevante en una respuesta no permitiría un puntaje de “2”.   Ejemplos de información relevante del pasaje  </a:t>
                      </a:r>
                      <a:r>
                        <a:rPr lang="es-PR" sz="1100" b="1" i="1" u="sng" baseline="0" noProof="0" dirty="0" smtClean="0">
                          <a:solidFill>
                            <a:schemeClr val="tx1"/>
                          </a:solidFill>
                        </a:rPr>
                        <a:t>Los delfines y las marsopas</a:t>
                      </a:r>
                      <a:r>
                        <a:rPr lang="es-PR" sz="1100" b="0" i="0" u="none" baseline="0" noProof="0" dirty="0" smtClean="0">
                          <a:solidFill>
                            <a:schemeClr val="tx1"/>
                          </a:solidFill>
                        </a:rPr>
                        <a:t> podrían ser</a:t>
                      </a:r>
                      <a:r>
                        <a:rPr lang="es-PR" sz="1100" baseline="0" noProof="0" dirty="0" smtClean="0">
                          <a:solidFill>
                            <a:schemeClr val="tx1"/>
                          </a:solidFill>
                        </a:rPr>
                        <a:t>: (1) los delfines y las marsopas están en la misma familia de animales, (2) hay unas otras 40 especies de animales en ésta familia, (3) ésta especie respira aire por los pulmones como los humanos – esto puede aludir a que todos son mamíferos. Ejemplos de información relevante del pasaje </a:t>
                      </a:r>
                      <a:r>
                        <a:rPr lang="es-PR" sz="1100" b="1" i="1" u="sng" baseline="0" noProof="0" dirty="0" smtClean="0">
                          <a:solidFill>
                            <a:schemeClr val="tx1"/>
                          </a:solidFill>
                        </a:rPr>
                        <a:t>¿Es un delfín o una marsopa?</a:t>
                      </a:r>
                      <a:r>
                        <a:rPr lang="es-PR" sz="1100" b="1" i="1" u="none" baseline="0" noProof="0" dirty="0" smtClean="0">
                          <a:solidFill>
                            <a:schemeClr val="tx1"/>
                          </a:solidFill>
                        </a:rPr>
                        <a:t> </a:t>
                      </a:r>
                      <a:r>
                        <a:rPr lang="es-PR" sz="1100" b="0" i="0" u="none" baseline="0" noProof="0" dirty="0" smtClean="0">
                          <a:solidFill>
                            <a:schemeClr val="tx1"/>
                          </a:solidFill>
                        </a:rPr>
                        <a:t>podrían ser</a:t>
                      </a:r>
                      <a:r>
                        <a:rPr lang="es-PR" sz="1100" baseline="0" noProof="0" dirty="0" smtClean="0">
                          <a:solidFill>
                            <a:schemeClr val="tx1"/>
                          </a:solidFill>
                        </a:rPr>
                        <a:t>: (1) ambos animales pertenecen a un grupo de ballenas llamadas ballenas dentadas.   Hay muchos ejemplos de delfines y marsopas que no especifican si otros animales en la misma familia tienen los mismos atributos – de modo que esos ejemplos serían irrelevantes (como el que sean animales sociales, que viajan en manadas, etc…).</a:t>
                      </a: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US" sz="1300" b="1" dirty="0" smtClean="0">
                          <a:solidFill>
                            <a:schemeClr val="tx1"/>
                          </a:solidFill>
                        </a:rPr>
                        <a:t>Ejemplo de respuesta en el “lenguaje” del estudiante</a:t>
                      </a:r>
                      <a:endParaRPr lang="es-US" sz="1300" b="1"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n-US" sz="2000" b="1" dirty="0" smtClean="0">
                          <a:solidFill>
                            <a:schemeClr val="tx1"/>
                          </a:solidFill>
                        </a:rPr>
                        <a:t>2</a:t>
                      </a:r>
                      <a:endParaRPr lang="en-US" sz="2000" b="1" dirty="0">
                        <a:solidFill>
                          <a:schemeClr val="tx1"/>
                        </a:solidFill>
                      </a:endParaRPr>
                    </a:p>
                  </a:txBody>
                  <a:tcPr marL="103632" marR="103632" marT="50292" marB="50292" anchor="ctr"/>
                </a:tc>
                <a:tc>
                  <a:txBody>
                    <a:bodyPr/>
                    <a:lstStyle/>
                    <a:p>
                      <a:r>
                        <a:rPr lang="es-PY" sz="1000" i="1" noProof="0" dirty="0" smtClean="0">
                          <a:solidFill>
                            <a:schemeClr val="tx1"/>
                          </a:solidFill>
                        </a:rPr>
                        <a:t>El estudiante presenta  </a:t>
                      </a:r>
                      <a:r>
                        <a:rPr lang="es-PY" sz="1000" b="1" i="1" u="sng" noProof="0" dirty="0" smtClean="0">
                          <a:solidFill>
                            <a:schemeClr val="tx1"/>
                          </a:solidFill>
                        </a:rPr>
                        <a:t>suficientes</a:t>
                      </a:r>
                      <a:r>
                        <a:rPr lang="es-PY" sz="1000" b="1" i="1" u="sng" baseline="0" noProof="0" dirty="0" smtClean="0">
                          <a:solidFill>
                            <a:schemeClr val="tx1"/>
                          </a:solidFill>
                        </a:rPr>
                        <a:t> detalles clave</a:t>
                      </a:r>
                      <a:r>
                        <a:rPr lang="es-PY" sz="1000" b="1" i="1" u="none" baseline="0" noProof="0" dirty="0" smtClean="0">
                          <a:solidFill>
                            <a:schemeClr val="tx1"/>
                          </a:solidFill>
                        </a:rPr>
                        <a:t> </a:t>
                      </a:r>
                      <a:r>
                        <a:rPr lang="es-PY" sz="1000" b="0" i="1" u="none" baseline="0" noProof="0" dirty="0" smtClean="0">
                          <a:solidFill>
                            <a:schemeClr val="tx1"/>
                          </a:solidFill>
                        </a:rPr>
                        <a:t>de</a:t>
                      </a:r>
                      <a:r>
                        <a:rPr lang="es-PY" sz="1000" b="1" i="1" u="none" baseline="0" noProof="0" dirty="0" smtClean="0">
                          <a:solidFill>
                            <a:schemeClr val="tx1"/>
                          </a:solidFill>
                        </a:rPr>
                        <a:t> </a:t>
                      </a:r>
                      <a:r>
                        <a:rPr lang="es-PY" sz="1000" b="1" i="1" u="sng" baseline="0" noProof="0" dirty="0" smtClean="0">
                          <a:solidFill>
                            <a:schemeClr val="tx1"/>
                          </a:solidFill>
                        </a:rPr>
                        <a:t>ambos</a:t>
                      </a:r>
                      <a:r>
                        <a:rPr lang="es-PY" sz="1000" b="1" i="1" baseline="0" noProof="0" dirty="0" smtClean="0">
                          <a:solidFill>
                            <a:schemeClr val="tx1"/>
                          </a:solidFill>
                        </a:rPr>
                        <a:t> </a:t>
                      </a:r>
                      <a:r>
                        <a:rPr lang="es-PY" sz="1000" i="1" baseline="0" noProof="0" dirty="0" smtClean="0">
                          <a:solidFill>
                            <a:schemeClr val="tx1"/>
                          </a:solidFill>
                        </a:rPr>
                        <a:t>pasajes que apoyan a qué familia de animales pertenecen los delfines y las marsopas. </a:t>
                      </a:r>
                    </a:p>
                    <a:p>
                      <a:r>
                        <a:rPr lang="es-PY" sz="1000" i="0" baseline="0" noProof="0" dirty="0" smtClean="0">
                          <a:solidFill>
                            <a:schemeClr val="tx1"/>
                          </a:solidFill>
                        </a:rPr>
                        <a:t>Hay muchos animales marinos que son de la misma familia que los delfines y las marsopas.  El pasaje </a:t>
                      </a:r>
                      <a:r>
                        <a:rPr lang="es-PY" sz="1000" b="1" i="1" u="sng" baseline="0" noProof="0" dirty="0" smtClean="0">
                          <a:solidFill>
                            <a:schemeClr val="tx1"/>
                          </a:solidFill>
                        </a:rPr>
                        <a:t>Los delfines y las marsopas</a:t>
                      </a:r>
                      <a:r>
                        <a:rPr lang="es-PY" sz="1000" b="0" i="0" u="none" baseline="0" noProof="0" dirty="0" smtClean="0">
                          <a:solidFill>
                            <a:schemeClr val="tx1"/>
                          </a:solidFill>
                        </a:rPr>
                        <a:t> declara que ¡hay otras </a:t>
                      </a:r>
                      <a:r>
                        <a:rPr lang="es-PY" sz="1000" i="0" baseline="0" noProof="0" dirty="0" smtClean="0">
                          <a:solidFill>
                            <a:schemeClr val="tx1"/>
                          </a:solidFill>
                        </a:rPr>
                        <a:t>40 especies en esta familia!  Las especies en esta familia respira aire por los pulmones así como nosotros.  En el pasaje </a:t>
                      </a:r>
                      <a:r>
                        <a:rPr lang="es-PY" sz="1000" b="1" i="1" u="sng" baseline="0" noProof="0" dirty="0" smtClean="0">
                          <a:solidFill>
                            <a:schemeClr val="tx1"/>
                          </a:solidFill>
                        </a:rPr>
                        <a:t>¿Es un delfín o una marsopa?</a:t>
                      </a:r>
                      <a:r>
                        <a:rPr lang="es-PY" sz="1000" b="1" i="1" u="none" baseline="0" noProof="0" dirty="0" smtClean="0">
                          <a:solidFill>
                            <a:schemeClr val="tx1"/>
                          </a:solidFill>
                        </a:rPr>
                        <a:t> </a:t>
                      </a:r>
                      <a:r>
                        <a:rPr lang="es-PY" sz="1000" b="0" i="0" u="none" baseline="0" noProof="0" dirty="0" smtClean="0">
                          <a:solidFill>
                            <a:schemeClr val="tx1"/>
                          </a:solidFill>
                        </a:rPr>
                        <a:t>aprendimos que a este grupo de animales marinos también s</a:t>
                      </a:r>
                      <a:r>
                        <a:rPr lang="es-PY" sz="1000" i="0" baseline="0" noProof="0" dirty="0" smtClean="0">
                          <a:solidFill>
                            <a:schemeClr val="tx1"/>
                          </a:solidFill>
                        </a:rPr>
                        <a:t>e les llama la familia de ballenas dentadas.  </a:t>
                      </a:r>
                    </a:p>
                  </a:txBody>
                  <a:tcPr marL="103632" marR="103632" marT="50292" marB="50292"/>
                </a:tc>
              </a:tr>
              <a:tr h="580290">
                <a:tc>
                  <a:txBody>
                    <a:bodyPr/>
                    <a:lstStyle/>
                    <a:p>
                      <a:pPr algn="ctr"/>
                      <a:r>
                        <a:rPr lang="en-US" sz="2000" b="1" dirty="0" smtClean="0">
                          <a:solidFill>
                            <a:schemeClr val="tx1"/>
                          </a:solidFill>
                        </a:rPr>
                        <a:t>1</a:t>
                      </a:r>
                      <a:endParaRPr lang="en-US" sz="2000" b="1" dirty="0">
                        <a:solidFill>
                          <a:schemeClr val="tx1"/>
                        </a:solidFill>
                      </a:endParaRPr>
                    </a:p>
                  </a:txBody>
                  <a:tcPr marL="103632" marR="103632" marT="50292" marB="50292" anchor="ctr"/>
                </a:tc>
                <a:tc>
                  <a:txBody>
                    <a:bodyPr/>
                    <a:lstStyle/>
                    <a:p>
                      <a:r>
                        <a:rPr lang="es-PY" sz="1000" i="1" noProof="0" dirty="0" smtClean="0">
                          <a:solidFill>
                            <a:schemeClr val="tx1"/>
                          </a:solidFill>
                        </a:rPr>
                        <a:t>Los estudiantes presentan </a:t>
                      </a:r>
                      <a:r>
                        <a:rPr lang="es-PY" sz="1000" b="1" i="1" u="sng" noProof="0" dirty="0" smtClean="0">
                          <a:solidFill>
                            <a:schemeClr val="tx1"/>
                          </a:solidFill>
                        </a:rPr>
                        <a:t>detalles clave limitados</a:t>
                      </a:r>
                      <a:r>
                        <a:rPr lang="es-PY" sz="1000" b="1" i="1" u="sng" baseline="0" noProof="0" dirty="0" smtClean="0">
                          <a:solidFill>
                            <a:schemeClr val="tx1"/>
                          </a:solidFill>
                        </a:rPr>
                        <a:t> o parciales</a:t>
                      </a:r>
                      <a:r>
                        <a:rPr lang="es-PY" sz="1000" b="0" i="1" u="none" baseline="0" noProof="0" dirty="0" smtClean="0">
                          <a:solidFill>
                            <a:schemeClr val="tx1"/>
                          </a:solidFill>
                        </a:rPr>
                        <a:t> de </a:t>
                      </a:r>
                      <a:r>
                        <a:rPr lang="es-PY" sz="1000" i="1" u="none" baseline="0" noProof="0" dirty="0" smtClean="0">
                          <a:solidFill>
                            <a:schemeClr val="tx1"/>
                          </a:solidFill>
                        </a:rPr>
                        <a:t> </a:t>
                      </a:r>
                      <a:r>
                        <a:rPr lang="es-PY" sz="1000" b="1" i="1" u="sng" baseline="0" noProof="0" dirty="0" smtClean="0">
                          <a:solidFill>
                            <a:schemeClr val="tx1"/>
                          </a:solidFill>
                        </a:rPr>
                        <a:t>un pasaje</a:t>
                      </a:r>
                      <a:r>
                        <a:rPr lang="es-PY" sz="1000" b="0" i="1" u="none" baseline="0" noProof="0" dirty="0" smtClean="0">
                          <a:solidFill>
                            <a:schemeClr val="tx1"/>
                          </a:solidFill>
                        </a:rPr>
                        <a:t> pero no dan información </a:t>
                      </a:r>
                      <a:r>
                        <a:rPr lang="es-PY" sz="1000" i="1" baseline="0" noProof="0" dirty="0" smtClean="0">
                          <a:solidFill>
                            <a:schemeClr val="tx1"/>
                          </a:solidFill>
                        </a:rPr>
                        <a:t> específica en cuanto a cuál de los pasajes, y no presentan detalles de ambos pasajes.</a:t>
                      </a:r>
                      <a:endParaRPr lang="es-PY" sz="1000" i="1" noProof="0" dirty="0" smtClean="0">
                        <a:solidFill>
                          <a:schemeClr val="tx1"/>
                        </a:solidFill>
                      </a:endParaRPr>
                    </a:p>
                    <a:p>
                      <a:r>
                        <a:rPr lang="es-PY" sz="1000" i="0" baseline="0" noProof="0" dirty="0" smtClean="0">
                          <a:solidFill>
                            <a:schemeClr val="tx1"/>
                          </a:solidFill>
                        </a:rPr>
                        <a:t>Los delfines y las marsopas tienen dientes.  Esto es porque pertenecen a la familia de ballenas dentadas.  Hasta dice cómo son diferentes sus dientes.  Entonces, están en la misma familia.</a:t>
                      </a:r>
                      <a:endParaRPr lang="es-PY" sz="1000" i="0" noProof="0" dirty="0" smtClean="0">
                        <a:solidFill>
                          <a:schemeClr val="tx1"/>
                        </a:solidFill>
                      </a:endParaRPr>
                    </a:p>
                  </a:txBody>
                  <a:tcPr marL="103632" marR="103632" marT="50292" marB="50292"/>
                </a:tc>
              </a:tr>
              <a:tr h="472440">
                <a:tc>
                  <a:txBody>
                    <a:bodyPr/>
                    <a:lstStyle/>
                    <a:p>
                      <a:pPr algn="ctr"/>
                      <a:r>
                        <a:rPr lang="en-US" sz="2000" b="1" dirty="0" smtClean="0">
                          <a:solidFill>
                            <a:schemeClr val="tx1"/>
                          </a:solidFill>
                        </a:rPr>
                        <a:t>0</a:t>
                      </a:r>
                      <a:endParaRPr lang="en-US" sz="2000" b="1" dirty="0">
                        <a:solidFill>
                          <a:schemeClr val="tx1"/>
                        </a:solidFill>
                      </a:endParaRPr>
                    </a:p>
                  </a:txBody>
                  <a:tcPr marL="103632" marR="103632" marT="50292" marB="50292" anchor="ctr"/>
                </a:tc>
                <a:tc>
                  <a:txBody>
                    <a:bodyPr/>
                    <a:lstStyle/>
                    <a:p>
                      <a:r>
                        <a:rPr lang="es-PY" sz="1000" i="1" noProof="0" dirty="0" smtClean="0">
                          <a:solidFill>
                            <a:schemeClr val="tx1"/>
                          </a:solidFill>
                        </a:rPr>
                        <a:t>El estudiante</a:t>
                      </a:r>
                      <a:r>
                        <a:rPr lang="es-PY" sz="1000" i="1" baseline="0" noProof="0" dirty="0" smtClean="0">
                          <a:solidFill>
                            <a:schemeClr val="tx1"/>
                          </a:solidFill>
                        </a:rPr>
                        <a:t>  </a:t>
                      </a:r>
                      <a:r>
                        <a:rPr lang="es-PY" sz="1000" b="1" i="1" u="sng" baseline="0" noProof="0" dirty="0" smtClean="0">
                          <a:solidFill>
                            <a:schemeClr val="tx1"/>
                          </a:solidFill>
                        </a:rPr>
                        <a:t>no presenta evidencia</a:t>
                      </a:r>
                      <a:r>
                        <a:rPr lang="es-PY" sz="1000" b="0" i="1" u="none" baseline="0" noProof="0" dirty="0" smtClean="0">
                          <a:solidFill>
                            <a:schemeClr val="tx1"/>
                          </a:solidFill>
                        </a:rPr>
                        <a:t> para </a:t>
                      </a:r>
                      <a:r>
                        <a:rPr lang="es-PY" sz="1000" i="1" baseline="0" noProof="0" dirty="0" smtClean="0">
                          <a:solidFill>
                            <a:schemeClr val="tx1"/>
                          </a:solidFill>
                        </a:rPr>
                        <a:t>distinguir información relevante de la irrelevante sobre la pregunta.</a:t>
                      </a:r>
                    </a:p>
                    <a:p>
                      <a:r>
                        <a:rPr lang="es-PY" sz="1000" i="0" baseline="0" noProof="0" dirty="0" smtClean="0">
                          <a:solidFill>
                            <a:schemeClr val="tx1"/>
                          </a:solidFill>
                        </a:rPr>
                        <a:t>Los delfines y las marsopas son geniales.</a:t>
                      </a:r>
                      <a:endParaRPr lang="es-PY" sz="1000" i="0" noProof="0" dirty="0" smtClean="0">
                        <a:solidFill>
                          <a:schemeClr val="tx1"/>
                        </a:solidFill>
                      </a:endParaRPr>
                    </a:p>
                  </a:txBody>
                  <a:tcPr marL="103632" marR="103632" marT="50292" marB="50292"/>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93795000"/>
              </p:ext>
            </p:extLst>
          </p:nvPr>
        </p:nvGraphicFramePr>
        <p:xfrm>
          <a:off x="5165407" y="8377466"/>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smtClean="0">
                          <a:solidFill>
                            <a:schemeClr val="tx1"/>
                          </a:solidFill>
                          <a:latin typeface="+mn-lt"/>
                          <a:ea typeface="Times New Roman"/>
                          <a:cs typeface="Times New Roman"/>
                        </a:rPr>
                        <a:t>Estándar RI.3.9</a:t>
                      </a:r>
                      <a:endParaRPr lang="en-US" sz="800" dirty="0">
                        <a:solidFill>
                          <a:schemeClr val="tx1"/>
                        </a:solidFill>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77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dirty="0" smtClean="0">
                          <a:solidFill>
                            <a:schemeClr val="tx1"/>
                          </a:solidFill>
                        </a:rPr>
                        <a:t>Comparan y contrastan los puntos más importantes y los detalles clave que se presentan en dos textos sobre el mismo tema.</a:t>
                      </a:r>
                      <a:endParaRPr lang="en-US" sz="800" b="0" dirty="0" smtClean="0">
                        <a:solidFill>
                          <a:schemeClr val="tx1"/>
                        </a:solidFill>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81800" y="9562041"/>
            <a:ext cx="842010" cy="457200"/>
          </a:xfrm>
        </p:spPr>
        <p:txBody>
          <a:bodyPr/>
          <a:lstStyle/>
          <a:p>
            <a:fld id="{E554697D-DC26-4D84-89D6-8FD04FAFB254}" type="slidenum">
              <a:rPr lang="en-US" smtClean="0"/>
              <a:pPr/>
              <a:t>18</a:t>
            </a:fld>
            <a:endParaRPr lang="en-US" dirty="0"/>
          </a:p>
        </p:txBody>
      </p:sp>
    </p:spTree>
    <p:extLst>
      <p:ext uri="{BB962C8B-B14F-4D97-AF65-F5344CB8AC3E}">
        <p14:creationId xmlns:p14="http://schemas.microsoft.com/office/powerpoint/2010/main" val="1524253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68316058"/>
              </p:ext>
            </p:extLst>
          </p:nvPr>
        </p:nvGraphicFramePr>
        <p:xfrm>
          <a:off x="385434" y="251460"/>
          <a:ext cx="6822440" cy="8993124"/>
        </p:xfrm>
        <a:graphic>
          <a:graphicData uri="http://schemas.openxmlformats.org/drawingml/2006/table">
            <a:tbl>
              <a:tblPr firstRow="1" bandRow="1">
                <a:tableStyleId>{5940675A-B579-460E-94D1-54222C63F5DA}</a:tableStyleId>
              </a:tblPr>
              <a:tblGrid>
                <a:gridCol w="539750"/>
                <a:gridCol w="6282690"/>
              </a:tblGrid>
              <a:tr h="43434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s-PR" sz="1000" b="0" i="0" u="none" strike="noStrike" kern="1200" cap="none" spc="0" normalizeH="0" baseline="0" noProof="0" dirty="0" smtClean="0">
                          <a:ln>
                            <a:noFill/>
                          </a:ln>
                          <a:solidFill>
                            <a:schemeClr val="tx1"/>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es-PR" sz="1000" b="1" i="0" u="none" strike="noStrike" kern="1200" cap="none" spc="0" normalizeH="0" baseline="0" noProof="0" dirty="0" smtClean="0">
                          <a:ln>
                            <a:noFill/>
                          </a:ln>
                          <a:solidFill>
                            <a:schemeClr val="tx1"/>
                          </a:solidFill>
                          <a:effectLst/>
                          <a:uLnTx/>
                          <a:uFillTx/>
                          <a:latin typeface="+mn-lt"/>
                          <a:ea typeface="Calibri"/>
                          <a:cs typeface="Times New Roman"/>
                        </a:rPr>
                        <a:t>Rúbrica de Escrito Breve está evaluando el dominio de la escritura </a:t>
                      </a:r>
                      <a:r>
                        <a:rPr kumimoji="0" lang="es-PR" sz="1000" b="0" i="0" u="none" strike="noStrike" kern="1200" cap="none" spc="0" normalizeH="0" baseline="0" noProof="0" dirty="0" smtClean="0">
                          <a:ln>
                            <a:noFill/>
                          </a:ln>
                          <a:solidFill>
                            <a:schemeClr val="tx1"/>
                          </a:solidFill>
                          <a:effectLst/>
                          <a:uLnTx/>
                          <a:uFillTx/>
                          <a:latin typeface="+mn-lt"/>
                          <a:ea typeface="Calibri"/>
                          <a:cs typeface="Times New Roman"/>
                        </a:rPr>
                        <a:t>en un área específica, mientras que las rúbricas de lectura están evaluando la comprensión. </a:t>
                      </a:r>
                    </a:p>
                  </a:txBody>
                  <a:tcPr marL="103632" marR="103632" marT="50292" marB="50292"/>
                </a:tc>
                <a:tc hMerge="1">
                  <a:txBody>
                    <a:bodyPr/>
                    <a:lstStyle/>
                    <a:p>
                      <a:endParaRPr lang="en-US"/>
                    </a:p>
                  </a:txBody>
                  <a:tcPr/>
                </a:tc>
              </a:tr>
              <a:tr h="0">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PR" sz="1200" b="1" i="0" u="none" strike="noStrike" kern="1200" cap="none" spc="0" normalizeH="0" baseline="0" noProof="0" dirty="0" smtClean="0">
                          <a:ln>
                            <a:noFill/>
                          </a:ln>
                          <a:solidFill>
                            <a:schemeClr val="tx1"/>
                          </a:solidFill>
                          <a:effectLst/>
                          <a:uLnTx/>
                          <a:uFillTx/>
                          <a:latin typeface="+mn-lt"/>
                          <a:ea typeface="+mn-ea"/>
                          <a:cs typeface="+mn-cs"/>
                        </a:rPr>
                        <a:t>Trimestre 3: Clave para la </a:t>
                      </a:r>
                      <a:r>
                        <a:rPr kumimoji="0" lang="es-PR" sz="1200" b="1" i="0" u="sng" strike="noStrike" kern="1200" cap="none" spc="0" normalizeH="0" baseline="0" noProof="0" dirty="0" smtClean="0">
                          <a:ln>
                            <a:noFill/>
                          </a:ln>
                          <a:solidFill>
                            <a:schemeClr val="tx1"/>
                          </a:solidFill>
                          <a:effectLst/>
                          <a:uLnTx/>
                          <a:uFillTx/>
                          <a:latin typeface="+mn-lt"/>
                          <a:ea typeface="+mn-ea"/>
                          <a:cs typeface="+mn-cs"/>
                        </a:rPr>
                        <a:t>Respuesta Construida del Escrito Breve</a:t>
                      </a:r>
                    </a:p>
                  </a:txBody>
                  <a:tcPr marL="103632" marR="103632" marT="50292" marB="50292"/>
                </a:tc>
                <a:tc hMerge="1">
                  <a:txBody>
                    <a:bodyPr/>
                    <a:lstStyle/>
                    <a:p>
                      <a:endParaRPr lang="en-US"/>
                    </a:p>
                  </a:txBody>
                  <a:tcPr/>
                </a:tc>
              </a:tr>
              <a:tr h="278892">
                <a:tc gridSpan="2">
                  <a:txBody>
                    <a:bodyPr/>
                    <a:lstStyle/>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s-PR" sz="1100" b="0" i="0" u="none" strike="noStrike" kern="1200" cap="none" spc="0" normalizeH="0" baseline="0" noProof="0" dirty="0" smtClean="0">
                          <a:ln>
                            <a:noFill/>
                          </a:ln>
                          <a:solidFill>
                            <a:prstClr val="black"/>
                          </a:solidFill>
                          <a:effectLst/>
                          <a:uLnTx/>
                          <a:uFillTx/>
                          <a:latin typeface="+mn-lt"/>
                          <a:ea typeface="Calibri"/>
                          <a:cs typeface="Times New Roman"/>
                        </a:rPr>
                        <a:t>W.3.3c  objetivo 1a</a:t>
                      </a:r>
                    </a:p>
                    <a:p>
                      <a:pPr marL="0" marR="0" lvl="0" indent="0" algn="ctr" defTabSz="966612" rtl="0" eaLnBrk="1" fontAlgn="auto" latinLnBrk="0" hangingPunct="1">
                        <a:lnSpc>
                          <a:spcPct val="100000"/>
                        </a:lnSpc>
                        <a:spcBef>
                          <a:spcPts val="0"/>
                        </a:spcBef>
                        <a:spcAft>
                          <a:spcPts val="0"/>
                        </a:spcAft>
                        <a:buClrTx/>
                        <a:buSzTx/>
                        <a:buFontTx/>
                        <a:buNone/>
                        <a:tabLst/>
                        <a:defRPr/>
                      </a:pPr>
                      <a:r>
                        <a:rPr kumimoji="0" lang="es-PR" sz="1200" b="1" i="0" u="sng" strike="noStrike" kern="1200" cap="none" spc="0" normalizeH="0" baseline="0" noProof="0" dirty="0" smtClean="0">
                          <a:ln>
                            <a:noFill/>
                          </a:ln>
                          <a:solidFill>
                            <a:prstClr val="black"/>
                          </a:solidFill>
                          <a:effectLst/>
                          <a:uLnTx/>
                          <a:uFillTx/>
                          <a:latin typeface="+mn-lt"/>
                          <a:ea typeface="+mn-ea"/>
                          <a:cs typeface="+mn-cs"/>
                        </a:rPr>
                        <a:t>Organización:  Conclusión</a:t>
                      </a:r>
                      <a:r>
                        <a:rPr kumimoji="0" lang="es-PR" sz="1100" b="0" i="0" u="none" strike="noStrike" kern="1200" cap="none" spc="0" normalizeH="0" baseline="0" noProof="0" dirty="0" smtClean="0">
                          <a:ln>
                            <a:noFill/>
                          </a:ln>
                          <a:solidFill>
                            <a:prstClr val="black"/>
                          </a:solidFill>
                          <a:effectLst/>
                          <a:uLnTx/>
                          <a:uFillTx/>
                          <a:latin typeface="+mn-lt"/>
                          <a:ea typeface="Calibri"/>
                          <a:cs typeface="Times New Roman"/>
                        </a:rPr>
                        <a:t>– </a:t>
                      </a:r>
                      <a:r>
                        <a:rPr kumimoji="0" lang="es-PR" sz="1200" b="1" i="0" u="sng" strike="noStrike" kern="1200" cap="none" spc="0" normalizeH="0" baseline="0" noProof="0" dirty="0" smtClean="0">
                          <a:ln>
                            <a:noFill/>
                          </a:ln>
                          <a:solidFill>
                            <a:prstClr val="black"/>
                          </a:solidFill>
                          <a:effectLst/>
                          <a:uLnTx/>
                          <a:uFillTx/>
                          <a:latin typeface="+mn-lt"/>
                          <a:ea typeface="+mn-ea"/>
                          <a:cs typeface="+mn-cs"/>
                        </a:rPr>
                        <a:t>adverbios de tiempo que describen el orden de los acontecimientos.</a:t>
                      </a:r>
                      <a:endParaRPr kumimoji="0" lang="es-PR" sz="1100" b="1" i="0" u="none" strike="noStrike" kern="1200" cap="none" spc="0" normalizeH="0" baseline="0" noProof="0" dirty="0" smtClean="0">
                        <a:ln>
                          <a:noFill/>
                        </a:ln>
                        <a:solidFill>
                          <a:prstClr val="black"/>
                        </a:solidFill>
                        <a:effectLst/>
                        <a:uLnTx/>
                        <a:uFillTx/>
                        <a:latin typeface="+mn-lt"/>
                        <a:ea typeface="Calibri"/>
                        <a:cs typeface="Times New Roman"/>
                      </a:endParaRPr>
                    </a:p>
                    <a:p>
                      <a:pPr marL="0" marR="0" lvl="0" indent="0" algn="l" defTabSz="1018809" rtl="0" eaLnBrk="1" fontAlgn="auto" latinLnBrk="0" hangingPunct="1">
                        <a:lnSpc>
                          <a:spcPct val="100000"/>
                        </a:lnSpc>
                        <a:spcBef>
                          <a:spcPts val="0"/>
                        </a:spcBef>
                        <a:spcAft>
                          <a:spcPts val="0"/>
                        </a:spcAft>
                        <a:buClrTx/>
                        <a:buSzTx/>
                        <a:buFont typeface="+mj-lt"/>
                        <a:buNone/>
                        <a:tabLst/>
                        <a:defRPr/>
                      </a:pPr>
                      <a:r>
                        <a:rPr kumimoji="0" lang="es-PR" sz="1000" b="1" i="0" u="none" strike="noStrike" kern="1200" cap="none" spc="0" normalizeH="0" baseline="0" noProof="0" dirty="0" smtClean="0">
                          <a:ln>
                            <a:noFill/>
                          </a:ln>
                          <a:solidFill>
                            <a:prstClr val="black"/>
                          </a:solidFill>
                          <a:effectLst/>
                          <a:uLnTx/>
                          <a:uFillTx/>
                          <a:latin typeface="+mn-lt"/>
                          <a:ea typeface="Calibri"/>
                          <a:cs typeface="Times New Roman"/>
                        </a:rPr>
                        <a:t>W.3.3a </a:t>
                      </a:r>
                      <a:r>
                        <a:rPr kumimoji="0" lang="es-PR" sz="1000" b="0" i="0" u="none" strike="noStrike" kern="1200" cap="none" spc="0" normalizeH="0" baseline="0" noProof="0" dirty="0" smtClean="0">
                          <a:ln>
                            <a:noFill/>
                          </a:ln>
                          <a:solidFill>
                            <a:prstClr val="black"/>
                          </a:solidFill>
                          <a:effectLst/>
                          <a:uLnTx/>
                          <a:uFillTx/>
                          <a:latin typeface="+mn-lt"/>
                          <a:ea typeface="+mn-ea"/>
                          <a:cs typeface="+mn-cs"/>
                        </a:rPr>
                        <a:t>Establecen una situación y presentan al narrador y/o a los personajes; organizan una secuencia de acontecimientos que se desarrolla de forma natural</a:t>
                      </a:r>
                      <a:r>
                        <a:rPr kumimoji="0" lang="es-PR" sz="1000" b="0" i="0" u="none" strike="noStrike" kern="1200" cap="none" spc="0" normalizeH="0" baseline="0" noProof="0" dirty="0" smtClean="0">
                          <a:ln>
                            <a:noFill/>
                          </a:ln>
                          <a:solidFill>
                            <a:prstClr val="black"/>
                          </a:solidFill>
                          <a:effectLst/>
                          <a:uLnTx/>
                          <a:uFillTx/>
                          <a:latin typeface="+mn-lt"/>
                          <a:ea typeface="Calibri"/>
                          <a:cs typeface="Times New Roman"/>
                        </a:rPr>
                        <a:t>. </a:t>
                      </a:r>
                      <a:r>
                        <a:rPr kumimoji="0" lang="es-PR" sz="1000" b="1" i="0" u="none" strike="noStrike" kern="1200" cap="none" spc="0" normalizeH="0" baseline="0" noProof="0" dirty="0" smtClean="0">
                          <a:ln>
                            <a:noFill/>
                          </a:ln>
                          <a:solidFill>
                            <a:prstClr val="black"/>
                          </a:solidFill>
                          <a:effectLst/>
                          <a:uLnTx/>
                          <a:uFillTx/>
                          <a:latin typeface="+mn-lt"/>
                          <a:ea typeface="Calibri"/>
                          <a:cs typeface="Times New Roman"/>
                        </a:rPr>
                        <a:t>W.3.3.b </a:t>
                      </a:r>
                      <a:r>
                        <a:rPr kumimoji="0" lang="es-PR" sz="1000" b="0" i="0" u="none" strike="noStrike" kern="1200" cap="none" spc="0" normalizeH="0" baseline="0" noProof="0" dirty="0" smtClean="0">
                          <a:ln>
                            <a:noFill/>
                          </a:ln>
                          <a:solidFill>
                            <a:prstClr val="black"/>
                          </a:solidFill>
                          <a:effectLst/>
                          <a:uLnTx/>
                          <a:uFillTx/>
                          <a:latin typeface="+mn-lt"/>
                          <a:ea typeface="+mn-ea"/>
                          <a:cs typeface="+mn-cs"/>
                        </a:rPr>
                        <a:t>Utilizan el diálogo y las descripciones de las acciones, pensamientos y sentimientos para desarrollar las experiencias y acontecimientos o para mostrar la reacción de los personajes ante diversas situaciones. </a:t>
                      </a:r>
                      <a:r>
                        <a:rPr kumimoji="0" lang="es-PR" sz="1000" b="1" i="0" u="none" strike="noStrike" kern="1200" cap="none" spc="0" normalizeH="0" baseline="0" noProof="0" dirty="0" smtClean="0">
                          <a:ln>
                            <a:noFill/>
                          </a:ln>
                          <a:solidFill>
                            <a:prstClr val="black"/>
                          </a:solidFill>
                          <a:effectLst/>
                          <a:uLnTx/>
                          <a:uFillTx/>
                          <a:latin typeface="+mn-lt"/>
                          <a:ea typeface="Calibri"/>
                          <a:cs typeface="Times New Roman"/>
                        </a:rPr>
                        <a:t>  W.3.3c </a:t>
                      </a:r>
                      <a:r>
                        <a:rPr kumimoji="0" lang="es-PR" sz="1000" b="1" i="0" u="sng" strike="noStrike" kern="1200" cap="none" spc="0" normalizeH="0" baseline="0" noProof="0" dirty="0" smtClean="0">
                          <a:ln>
                            <a:noFill/>
                          </a:ln>
                          <a:solidFill>
                            <a:prstClr val="black"/>
                          </a:solidFill>
                          <a:effectLst/>
                          <a:uLnTx/>
                          <a:uFillTx/>
                          <a:latin typeface="+mn-lt"/>
                          <a:ea typeface="+mn-ea"/>
                          <a:cs typeface="+mn-cs"/>
                        </a:rPr>
                        <a:t>Utilizan palabras y frases que describen el tiempo para señalar el orden de los acontecimientos</a:t>
                      </a:r>
                      <a:r>
                        <a:rPr kumimoji="0" lang="es-PR" sz="1000" b="1" i="0" u="none" strike="noStrike" kern="1200" cap="none" spc="0" normalizeH="0" baseline="0" noProof="0" dirty="0" smtClean="0">
                          <a:ln>
                            <a:noFill/>
                          </a:ln>
                          <a:solidFill>
                            <a:prstClr val="black"/>
                          </a:solidFill>
                          <a:effectLst/>
                          <a:uLnTx/>
                          <a:uFillTx/>
                          <a:latin typeface="+mn-lt"/>
                          <a:ea typeface="Calibri"/>
                          <a:cs typeface="Times New Roman"/>
                        </a:rPr>
                        <a:t>.  W.3.3.d </a:t>
                      </a:r>
                      <a:r>
                        <a:rPr kumimoji="0" lang="es-PR" sz="1000" b="0" i="0" u="none" strike="noStrike" kern="1200" cap="none" spc="0" normalizeH="0" baseline="0" noProof="0" dirty="0" smtClean="0">
                          <a:ln>
                            <a:noFill/>
                          </a:ln>
                          <a:solidFill>
                            <a:prstClr val="black"/>
                          </a:solidFill>
                          <a:effectLst/>
                          <a:uLnTx/>
                          <a:uFillTx/>
                          <a:latin typeface="+mn-lt"/>
                          <a:ea typeface="Calibri"/>
                          <a:cs typeface="Times New Roman"/>
                        </a:rPr>
                        <a:t>Ofrecen cierre y conclusión.</a:t>
                      </a:r>
                    </a:p>
                  </a:txBody>
                  <a:tcPr marL="103632" marR="103632" marT="50292" marB="50292"/>
                </a:tc>
                <a:tc hMerge="1">
                  <a:txBody>
                    <a:bodyPr/>
                    <a:lstStyle/>
                    <a:p>
                      <a:endParaRPr lang="en-US"/>
                    </a:p>
                  </a:txBody>
                  <a:tcPr/>
                </a:tc>
              </a:tr>
              <a:tr h="1854708">
                <a:tc gridSpan="2">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17. Un estudiante está escribiendo un cuento para la clase sobre las ballenas.  Lee el borrador del cuento y completa la tarea que sigue. </a:t>
                      </a:r>
                    </a:p>
                    <a:p>
                      <a:pPr marL="290513" marR="0" lvl="0" indent="-230188" algn="r" defTabSz="1018809" rtl="0" eaLnBrk="1" fontAlgn="auto" latinLnBrk="0" hangingPunct="1">
                        <a:lnSpc>
                          <a:spcPct val="100000"/>
                        </a:lnSpc>
                        <a:spcBef>
                          <a:spcPts val="0"/>
                        </a:spcBef>
                        <a:spcAft>
                          <a:spcPts val="0"/>
                        </a:spcAft>
                        <a:buClrTx/>
                        <a:buSzTx/>
                        <a:buFont typeface="+mj-lt"/>
                        <a:buNone/>
                        <a:tabLst/>
                        <a:defRPr/>
                      </a:pPr>
                      <a:r>
                        <a:rPr kumimoji="0" lang="es-NI" sz="900" b="0" i="1" u="none" strike="noStrike" kern="1200" cap="none" spc="0" normalizeH="0" baseline="0" noProof="0" dirty="0" smtClean="0">
                          <a:ln>
                            <a:noFill/>
                          </a:ln>
                          <a:solidFill>
                            <a:prstClr val="black"/>
                          </a:solidFill>
                          <a:effectLst/>
                          <a:uLnTx/>
                          <a:uFillTx/>
                          <a:latin typeface="+mn-lt"/>
                          <a:ea typeface="+mn-ea"/>
                          <a:cs typeface="Helvetica" pitchFamily="34" charset="0"/>
                        </a:rPr>
                        <a:t>Escribir un texto breve, W.3.3c Adverbios de tiempo, Objetivo de escritura 1a</a:t>
                      </a:r>
                      <a:endParaRPr kumimoji="0" lang="es-NI" sz="1200" b="0" i="0" u="none" strike="noStrike" kern="1200" cap="none" spc="0" normalizeH="0" baseline="0" noProof="0" dirty="0" smtClean="0">
                        <a:ln>
                          <a:noFill/>
                        </a:ln>
                        <a:solidFill>
                          <a:prstClr val="black"/>
                        </a:solidFill>
                        <a:effectLst/>
                        <a:uLnTx/>
                        <a:uFillTx/>
                        <a:latin typeface="+mn-lt"/>
                        <a:ea typeface="+mn-ea"/>
                        <a:cs typeface="+mn-cs"/>
                      </a:endParaRPr>
                    </a:p>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kumimoji="0" lang="es-ES" sz="1200" b="0" i="0" u="none" strike="noStrike" kern="1200" cap="none" spc="0" normalizeH="0" baseline="0" noProof="0" dirty="0" smtClean="0">
                          <a:ln>
                            <a:noFill/>
                          </a:ln>
                          <a:solidFill>
                            <a:prstClr val="black"/>
                          </a:solidFill>
                          <a:effectLst/>
                          <a:uLnTx/>
                          <a:uFillTx/>
                          <a:latin typeface="+mn-lt"/>
                          <a:ea typeface="+mn-ea"/>
                          <a:cs typeface="+mn-cs"/>
                        </a:rPr>
                        <a:t>      Había una vez, un delfín que nadaba en la parte más profunda del océano, cuando ella escuchó un ruido. El ruido venía de una ballena muy grande. El delfín nunca había visto una ballena tan enorme. Ella le preguntó, —¿Qué clase de ballena eres? —Soy una ballena piloto— respondió la enorme ballena.  —¿A dónde te diriges? —Preguntó el delfín. —Estoy buscando algún alimento sabroso.  ¿Te gustaría acompañarme? —dijo la ballena. —¡Sí!— exclamó el delfín. —Quiero ir a una aventura.</a:t>
                      </a:r>
                    </a:p>
                    <a:p>
                      <a:pPr marL="290513" marR="0" lvl="0" indent="-230188" algn="l" defTabSz="1018809"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smtClean="0">
                        <a:ln>
                          <a:noFill/>
                        </a:ln>
                        <a:solidFill>
                          <a:prstClr val="black"/>
                        </a:solidFill>
                        <a:effectLst/>
                        <a:uLnTx/>
                        <a:uFillTx/>
                        <a:latin typeface="+mn-lt"/>
                        <a:ea typeface="+mn-ea"/>
                        <a:cs typeface="+mn-cs"/>
                      </a:endParaRPr>
                    </a:p>
                    <a:p>
                      <a:pPr marL="55563" marR="0" lvl="0" indent="4763" algn="l" defTabSz="1018809" rtl="0" eaLnBrk="1" fontAlgn="auto" latinLnBrk="0" hangingPunct="1">
                        <a:lnSpc>
                          <a:spcPct val="100000"/>
                        </a:lnSpc>
                        <a:spcBef>
                          <a:spcPts val="0"/>
                        </a:spcBef>
                        <a:spcAft>
                          <a:spcPts val="0"/>
                        </a:spcAft>
                        <a:buClrTx/>
                        <a:buSzTx/>
                        <a:buFont typeface="+mj-lt"/>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En uno o dos párrafos, escribe un final para el cuento que describa los acontecimientos y experiencias que ocurren en el  cuento. </a:t>
                      </a:r>
                      <a:endParaRPr kumimoji="0" lang="es-PR" sz="1200" b="0" i="0" u="none" strike="noStrike" kern="1200" cap="none" spc="0" normalizeH="0" baseline="0" noProof="0" dirty="0" smtClean="0">
                        <a:ln>
                          <a:noFill/>
                        </a:ln>
                        <a:solidFill>
                          <a:prstClr val="black"/>
                        </a:solidFill>
                        <a:effectLst/>
                        <a:uLnTx/>
                        <a:uFillTx/>
                        <a:latin typeface="+mn-lt"/>
                        <a:ea typeface="+mn-ea"/>
                        <a:cs typeface="+mn-cs"/>
                      </a:endParaRPr>
                    </a:p>
                  </a:txBody>
                  <a:tcPr marL="103632" marR="103632" marT="50292" marB="50292"/>
                </a:tc>
                <a:tc hMerge="1">
                  <a:txBody>
                    <a:bodyPr/>
                    <a:lstStyle/>
                    <a:p>
                      <a:endParaRPr lang="en-US" dirty="0"/>
                    </a:p>
                  </a:txBody>
                  <a:tcPr/>
                </a:tc>
              </a:tr>
              <a:tr h="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PR" sz="1400" b="1" noProof="0" dirty="0" smtClean="0">
                          <a:solidFill>
                            <a:schemeClr val="tx1"/>
                          </a:solidFill>
                        </a:rPr>
                        <a:t>Lenguaje de la respuesta – maestro/rúbrica</a:t>
                      </a:r>
                    </a:p>
                  </a:txBody>
                  <a:tcPr marL="103632" marR="103632" marT="50292" marB="50292">
                    <a:solidFill>
                      <a:schemeClr val="bg1">
                        <a:lumMod val="85000"/>
                      </a:schemeClr>
                    </a:solidFill>
                  </a:tcPr>
                </a:tc>
                <a:tc hMerge="1">
                  <a:txBody>
                    <a:bodyPr/>
                    <a:lstStyle/>
                    <a:p>
                      <a:endParaRPr lang="en-US"/>
                    </a:p>
                  </a:txBody>
                  <a:tcPr/>
                </a:tc>
              </a:tr>
              <a:tr h="754380">
                <a:tc gridSpan="2">
                  <a:txBody>
                    <a:bodyPr/>
                    <a:lstStyle/>
                    <a:p>
                      <a:pPr lvl="0" algn="l">
                        <a:defRPr sz="1800" b="0" i="0"/>
                      </a:pPr>
                      <a:r>
                        <a:rPr lang="es-PR" sz="1100" u="sng" noProof="0" dirty="0" smtClean="0">
                          <a:solidFill>
                            <a:schemeClr val="tx1"/>
                          </a:solidFill>
                        </a:rPr>
                        <a:t>Lenguaje del maestro y notas para</a:t>
                      </a:r>
                      <a:r>
                        <a:rPr lang="es-PR" sz="1100" u="sng" baseline="0" noProof="0" dirty="0" smtClean="0">
                          <a:solidFill>
                            <a:schemeClr val="tx1"/>
                          </a:solidFill>
                        </a:rPr>
                        <a:t> calificar</a:t>
                      </a:r>
                      <a:r>
                        <a:rPr lang="es-PR" sz="1100" noProof="0" dirty="0" smtClean="0">
                          <a:solidFill>
                            <a:schemeClr val="tx1"/>
                          </a:solidFill>
                          <a:latin typeface="+mn-lt"/>
                        </a:rPr>
                        <a:t>:</a:t>
                      </a:r>
                      <a:endParaRPr lang="es-PR" sz="1100" b="1" noProof="0" dirty="0" smtClean="0">
                        <a:solidFill>
                          <a:schemeClr val="tx1"/>
                        </a:solidFill>
                        <a:latin typeface="+mn-lt"/>
                      </a:endParaRPr>
                    </a:p>
                    <a:p>
                      <a:pPr lvl="0" algn="l">
                        <a:defRPr sz="1800" b="0" i="0"/>
                      </a:pPr>
                      <a:r>
                        <a:rPr lang="x-none" sz="1000" b="1" u="none" kern="1200" baseline="0" noProof="0" dirty="0" smtClean="0">
                          <a:solidFill>
                            <a:schemeClr val="tx1"/>
                          </a:solidFill>
                          <a:effectLst/>
                          <a:latin typeface="+mn-lt"/>
                          <a:ea typeface="+mn-ea"/>
                          <a:cs typeface="+mn-cs"/>
                        </a:rPr>
                        <a:t>La respuesta del estudiante  </a:t>
                      </a:r>
                      <a:r>
                        <a:rPr lang="x-none" sz="1000" b="0" noProof="0" dirty="0" smtClean="0">
                          <a:latin typeface="+mn-lt"/>
                        </a:rPr>
                        <a:t>debe proporcionar una conclusión (1-2 oraciones) que continúe  el escrito de </a:t>
                      </a:r>
                      <a:r>
                        <a:rPr lang="x-none" sz="1000" b="1" noProof="0" dirty="0" smtClean="0">
                          <a:latin typeface="+mn-lt"/>
                        </a:rPr>
                        <a:t>manera lógica </a:t>
                      </a:r>
                      <a:r>
                        <a:rPr lang="x-none" sz="1000" b="0" noProof="0" dirty="0" smtClean="0">
                          <a:latin typeface="+mn-lt"/>
                        </a:rPr>
                        <a:t>y apoye la información anterior acerca de cómo termina el cuento</a:t>
                      </a:r>
                      <a:r>
                        <a:rPr lang="x-none" sz="1000" b="0" dirty="0" smtClean="0">
                          <a:solidFill>
                            <a:schemeClr val="tx1"/>
                          </a:solidFill>
                          <a:latin typeface="+mn-lt"/>
                        </a:rPr>
                        <a:t>. </a:t>
                      </a:r>
                      <a:r>
                        <a:rPr lang="es-PR" sz="1000" b="0" baseline="0" noProof="0" dirty="0" smtClean="0">
                          <a:solidFill>
                            <a:schemeClr val="tx1"/>
                          </a:solidFill>
                          <a:latin typeface="+mn-lt"/>
                        </a:rPr>
                        <a:t>La conclusión debe incluir una declaración que explique  qué sucedió después que el delfín se unió a la gran ballena piloto para ir en busca de comida sabrosa.</a:t>
                      </a:r>
                      <a:endParaRPr lang="es-PR" sz="1000" b="0" noProof="0" dirty="0" smtClean="0">
                        <a:solidFill>
                          <a:schemeClr val="tx1"/>
                        </a:solidFill>
                        <a:uFill>
                          <a:solidFill/>
                        </a:uFill>
                        <a:latin typeface="+mn-lt"/>
                      </a:endParaRPr>
                    </a:p>
                  </a:txBody>
                  <a:tcPr marL="103632" marR="103632" marT="50292" marB="50292"/>
                </a:tc>
                <a:tc hMerge="1">
                  <a:txBody>
                    <a:bodyPr/>
                    <a:lstStyle/>
                    <a:p>
                      <a:endParaRPr lang="en-US" sz="1200" baseline="0" dirty="0" smtClean="0"/>
                    </a:p>
                  </a:txBody>
                  <a:tcPr marL="97536" marR="97536" marT="50292" marB="50292"/>
                </a:tc>
              </a:tr>
              <a:tr h="301752">
                <a:tc gridSpan="2">
                  <a:txBody>
                    <a:bodyPr/>
                    <a:lstStyle/>
                    <a:p>
                      <a:pPr algn="ctr"/>
                      <a:r>
                        <a:rPr lang="es-PR" sz="1300" b="1" noProof="0" dirty="0" smtClean="0">
                          <a:solidFill>
                            <a:schemeClr val="tx1"/>
                          </a:solidFill>
                        </a:rPr>
                        <a:t>Ejemplo de respuesta en el “lenguaje” del estudiante</a:t>
                      </a:r>
                      <a:endParaRPr lang="es-PR" sz="1300" b="1" noProof="0" dirty="0">
                        <a:solidFill>
                          <a:schemeClr val="tx1"/>
                        </a:solidFill>
                      </a:endParaRPr>
                    </a:p>
                  </a:txBody>
                  <a:tcPr marL="103632" marR="103632" marT="50292" marB="50292">
                    <a:solidFill>
                      <a:schemeClr val="bg1">
                        <a:lumMod val="85000"/>
                      </a:schemeClr>
                    </a:solidFill>
                  </a:tcPr>
                </a:tc>
                <a:tc hMerge="1">
                  <a:txBody>
                    <a:bodyPr/>
                    <a:lstStyle/>
                    <a:p>
                      <a:endParaRPr lang="en-US" sz="1000" dirty="0"/>
                    </a:p>
                  </a:txBody>
                  <a:tcPr/>
                </a:tc>
              </a:tr>
              <a:tr h="786738">
                <a:tc>
                  <a:txBody>
                    <a:bodyPr/>
                    <a:lstStyle/>
                    <a:p>
                      <a:pPr algn="ctr"/>
                      <a:r>
                        <a:rPr lang="es-PR" sz="2000" b="1" noProof="0" dirty="0" smtClean="0">
                          <a:solidFill>
                            <a:schemeClr val="tx1"/>
                          </a:solidFill>
                        </a:rPr>
                        <a:t>2</a:t>
                      </a:r>
                      <a:endParaRPr lang="es-PR" sz="2000" b="1" noProof="0" dirty="0">
                        <a:solidFill>
                          <a:schemeClr val="tx1"/>
                        </a:solidFill>
                      </a:endParaRPr>
                    </a:p>
                  </a:txBody>
                  <a:tcPr marL="103632" marR="103632" marT="50292" marB="50292" anchor="ctr"/>
                </a:tc>
                <a:tc>
                  <a:txBody>
                    <a:bodyPr/>
                    <a:lstStyle/>
                    <a:p>
                      <a:r>
                        <a:rPr lang="es-PR" sz="1000" i="1" noProof="0" dirty="0" smtClean="0">
                          <a:solidFill>
                            <a:schemeClr val="tx1"/>
                          </a:solidFill>
                        </a:rPr>
                        <a:t>La respuesta proporciona </a:t>
                      </a:r>
                      <a:r>
                        <a:rPr lang="es-PR" sz="1000" b="1" i="1" noProof="0" dirty="0" smtClean="0">
                          <a:solidFill>
                            <a:schemeClr val="tx1"/>
                          </a:solidFill>
                        </a:rPr>
                        <a:t>transiciones</a:t>
                      </a:r>
                      <a:r>
                        <a:rPr lang="es-PR" sz="1000" b="1" i="1" baseline="0" noProof="0" dirty="0" smtClean="0">
                          <a:solidFill>
                            <a:schemeClr val="tx1"/>
                          </a:solidFill>
                        </a:rPr>
                        <a:t>  (palabras o frases) </a:t>
                      </a:r>
                      <a:r>
                        <a:rPr lang="es-PR" sz="1000" b="0" i="1" baseline="0" noProof="0" dirty="0" smtClean="0">
                          <a:solidFill>
                            <a:schemeClr val="tx1"/>
                          </a:solidFill>
                        </a:rPr>
                        <a:t>desde el </a:t>
                      </a:r>
                      <a:r>
                        <a:rPr lang="es-PR" sz="1000" i="1" noProof="0" dirty="0" smtClean="0">
                          <a:solidFill>
                            <a:schemeClr val="tx1"/>
                          </a:solidFill>
                        </a:rPr>
                        <a:t>“desarrollo/contenido del cuento” hasta</a:t>
                      </a:r>
                      <a:r>
                        <a:rPr lang="es-PR" sz="1000" i="1" baseline="0" noProof="0" dirty="0" smtClean="0">
                          <a:solidFill>
                            <a:schemeClr val="tx1"/>
                          </a:solidFill>
                        </a:rPr>
                        <a:t> la conclusión, y proporciona un final satisfactorio al cuento que contiene un cierre y/o sigue de manera lógica los acontecimientos o experiencias en el cuento utilizando diálogos.</a:t>
                      </a:r>
                      <a:endParaRPr lang="es-PR" sz="1000" i="1" noProof="0" dirty="0" smtClean="0">
                        <a:solidFill>
                          <a:schemeClr val="tx1"/>
                        </a:solidFill>
                      </a:endParaRPr>
                    </a:p>
                    <a:p>
                      <a:r>
                        <a:rPr lang="es-PR" sz="1000" b="1" i="0" noProof="0" dirty="0" smtClean="0">
                          <a:solidFill>
                            <a:schemeClr val="tx1"/>
                          </a:solidFill>
                        </a:rPr>
                        <a:t>Entonces</a:t>
                      </a:r>
                      <a:r>
                        <a:rPr lang="es-PR" sz="1000" i="0" noProof="0" dirty="0" smtClean="0">
                          <a:solidFill>
                            <a:schemeClr val="tx1"/>
                          </a:solidFill>
                        </a:rPr>
                        <a:t> la ballena piloto dijo</a:t>
                      </a:r>
                      <a:r>
                        <a:rPr lang="es-PR" sz="1000" i="0" baseline="0" noProof="0" dirty="0" smtClean="0">
                          <a:solidFill>
                            <a:schemeClr val="tx1"/>
                          </a:solidFill>
                        </a:rPr>
                        <a:t>, —¡Genial, será  bueno tener un amigo que me acompañe!  </a:t>
                      </a:r>
                      <a:r>
                        <a:rPr lang="es-PR" sz="1000" b="1" i="0" baseline="0" noProof="0" dirty="0" smtClean="0">
                          <a:solidFill>
                            <a:schemeClr val="tx1"/>
                          </a:solidFill>
                        </a:rPr>
                        <a:t>De modo que  </a:t>
                      </a:r>
                      <a:r>
                        <a:rPr lang="es-PR" sz="1000" b="0" i="0" baseline="0" noProof="0" dirty="0" smtClean="0">
                          <a:solidFill>
                            <a:schemeClr val="tx1"/>
                          </a:solidFill>
                        </a:rPr>
                        <a:t>la ballena y el delfín se dirigieron hacia el profundo mar azul en busca de alimento sabroso</a:t>
                      </a:r>
                      <a:r>
                        <a:rPr lang="es-PR" sz="1000" i="0" baseline="0" noProof="0" dirty="0" smtClean="0">
                          <a:solidFill>
                            <a:schemeClr val="tx1"/>
                          </a:solidFill>
                        </a:rPr>
                        <a:t>.  —¿Qué clase de comida te gusta más? —le dijo el delfín a su nuevo amigo.  La ballena dijo, —me encantan las algas marinas y las plantas pequeñas.  </a:t>
                      </a:r>
                      <a:r>
                        <a:rPr lang="es-PR" sz="1000" b="1" i="0" baseline="0" noProof="0" dirty="0" smtClean="0">
                          <a:solidFill>
                            <a:schemeClr val="tx1"/>
                          </a:solidFill>
                        </a:rPr>
                        <a:t>Así que </a:t>
                      </a:r>
                      <a:r>
                        <a:rPr lang="es-PR" sz="1000" b="0" i="0" baseline="0" noProof="0" dirty="0" smtClean="0">
                          <a:solidFill>
                            <a:schemeClr val="tx1"/>
                          </a:solidFill>
                        </a:rPr>
                        <a:t>fueron a buscarlas pero no pudieron encontrar nada.</a:t>
                      </a:r>
                      <a:r>
                        <a:rPr lang="es-PR" sz="1000" i="0" baseline="0" noProof="0" dirty="0" smtClean="0">
                          <a:solidFill>
                            <a:schemeClr val="tx1"/>
                          </a:solidFill>
                        </a:rPr>
                        <a:t>   </a:t>
                      </a:r>
                      <a:r>
                        <a:rPr lang="es-PR" sz="1000" b="1" i="0" baseline="0" noProof="0" dirty="0" smtClean="0">
                          <a:solidFill>
                            <a:schemeClr val="tx1"/>
                          </a:solidFill>
                        </a:rPr>
                        <a:t>Después </a:t>
                      </a:r>
                      <a:r>
                        <a:rPr lang="es-PR" sz="1000" b="0" i="0" baseline="0" noProof="0" dirty="0" smtClean="0">
                          <a:solidFill>
                            <a:schemeClr val="tx1"/>
                          </a:solidFill>
                        </a:rPr>
                        <a:t>de un rato decidieron ir mas cerca del litoral</a:t>
                      </a:r>
                      <a:r>
                        <a:rPr lang="es-PR" sz="1000" i="0" baseline="0" noProof="0" dirty="0" smtClean="0">
                          <a:solidFill>
                            <a:schemeClr val="tx1"/>
                          </a:solidFill>
                        </a:rPr>
                        <a:t>.  </a:t>
                      </a:r>
                      <a:r>
                        <a:rPr lang="es-PR" sz="1000" b="1" i="0" baseline="0" noProof="0" dirty="0" smtClean="0">
                          <a:solidFill>
                            <a:schemeClr val="tx1"/>
                          </a:solidFill>
                        </a:rPr>
                        <a:t>Cuando </a:t>
                      </a:r>
                      <a:r>
                        <a:rPr lang="es-PR" sz="1000" b="0" i="0" baseline="0" noProof="0" dirty="0" smtClean="0">
                          <a:solidFill>
                            <a:schemeClr val="tx1"/>
                          </a:solidFill>
                        </a:rPr>
                        <a:t>se acercaron, el delfín gritó, —Mira, veo muchas algas marinas para ti! </a:t>
                      </a:r>
                      <a:r>
                        <a:rPr lang="es-PR" sz="1000" i="0" baseline="0" noProof="0" dirty="0" smtClean="0">
                          <a:solidFill>
                            <a:schemeClr val="tx1"/>
                          </a:solidFill>
                        </a:rPr>
                        <a:t>  La ballena estaba tan feliz.  Nadaron tan rápido como pudieron hacia el litoral y la ballena comió y comió. </a:t>
                      </a:r>
                      <a:r>
                        <a:rPr lang="es-PR" sz="1000" b="1" i="0" baseline="0" noProof="0" dirty="0" smtClean="0">
                          <a:solidFill>
                            <a:schemeClr val="tx1"/>
                          </a:solidFill>
                        </a:rPr>
                        <a:t>Finalmente, </a:t>
                      </a:r>
                      <a:r>
                        <a:rPr lang="es-PR" sz="1000" b="0" i="0" baseline="0" noProof="0" dirty="0" smtClean="0">
                          <a:solidFill>
                            <a:schemeClr val="tx1"/>
                          </a:solidFill>
                        </a:rPr>
                        <a:t>la ballena estaba llena</a:t>
                      </a:r>
                      <a:r>
                        <a:rPr lang="es-PR" sz="1000" i="0" baseline="0" noProof="0" dirty="0" smtClean="0">
                          <a:solidFill>
                            <a:schemeClr val="tx1"/>
                          </a:solidFill>
                        </a:rPr>
                        <a:t>.  —Gracias amigo, dijo la ballena.  —</a:t>
                      </a:r>
                      <a:r>
                        <a:rPr lang="es-PR" sz="1000" b="1" i="0" baseline="0" noProof="0" dirty="0" smtClean="0">
                          <a:solidFill>
                            <a:schemeClr val="tx1"/>
                          </a:solidFill>
                        </a:rPr>
                        <a:t>Ahora </a:t>
                      </a:r>
                      <a:r>
                        <a:rPr lang="es-PR" sz="1000" b="0" i="0" baseline="0" noProof="0" dirty="0" smtClean="0">
                          <a:solidFill>
                            <a:schemeClr val="tx1"/>
                          </a:solidFill>
                        </a:rPr>
                        <a:t>¡vamos a buscar comida sabrosa para ti también! Y se fueron nadando juntos muy felices</a:t>
                      </a:r>
                      <a:r>
                        <a:rPr lang="es-PR" sz="1000" i="0" baseline="0" noProof="0" dirty="0" smtClean="0">
                          <a:solidFill>
                            <a:schemeClr val="tx1"/>
                          </a:solidFill>
                        </a:rPr>
                        <a:t>.</a:t>
                      </a:r>
                      <a:endParaRPr lang="es-PR" sz="1000" i="0" noProof="0" dirty="0" smtClean="0">
                        <a:solidFill>
                          <a:schemeClr val="tx1"/>
                        </a:solidFill>
                      </a:endParaRPr>
                    </a:p>
                  </a:txBody>
                  <a:tcPr marL="103632" marR="103632" marT="50292" marB="50292"/>
                </a:tc>
              </a:tr>
              <a:tr h="771144">
                <a:tc>
                  <a:txBody>
                    <a:bodyPr/>
                    <a:lstStyle/>
                    <a:p>
                      <a:pPr algn="ctr"/>
                      <a:r>
                        <a:rPr lang="es-PR" sz="2000" b="1" noProof="0" dirty="0" smtClean="0">
                          <a:solidFill>
                            <a:schemeClr val="tx1"/>
                          </a:solidFill>
                        </a:rPr>
                        <a:t>1</a:t>
                      </a:r>
                      <a:endParaRPr lang="es-PR" sz="2000" b="1" noProof="0" dirty="0">
                        <a:solidFill>
                          <a:schemeClr val="tx1"/>
                        </a:solidFill>
                      </a:endParaRPr>
                    </a:p>
                  </a:txBody>
                  <a:tcPr marL="103632" marR="103632" marT="50292" marB="50292" anchor="ct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s-PR" sz="1000" b="0" i="1" u="none" strike="noStrike" kern="1200" cap="none" spc="0" normalizeH="0" baseline="0" noProof="0" dirty="0" smtClean="0">
                          <a:ln>
                            <a:noFill/>
                          </a:ln>
                          <a:solidFill>
                            <a:schemeClr val="tx1"/>
                          </a:solidFill>
                          <a:effectLst/>
                          <a:uLnTx/>
                          <a:uFillTx/>
                          <a:latin typeface="+mn-lt"/>
                          <a:ea typeface="+mn-ea"/>
                          <a:cs typeface="+mn-cs"/>
                        </a:rPr>
                        <a:t>La respuesta contiene transiciones limitadas </a:t>
                      </a:r>
                      <a:r>
                        <a:rPr lang="es-PR" sz="1000" b="0" i="1" baseline="0" noProof="0" dirty="0" smtClean="0">
                          <a:solidFill>
                            <a:schemeClr val="tx1"/>
                          </a:solidFill>
                        </a:rPr>
                        <a:t>desde el </a:t>
                      </a:r>
                      <a:r>
                        <a:rPr lang="es-PR" sz="1000" i="1" noProof="0" dirty="0" smtClean="0">
                          <a:solidFill>
                            <a:schemeClr val="tx1"/>
                          </a:solidFill>
                        </a:rPr>
                        <a:t>“desarrollo/contenido del cuento” hasta</a:t>
                      </a:r>
                      <a:r>
                        <a:rPr lang="es-PR" sz="1000" i="1" baseline="0" noProof="0" dirty="0" smtClean="0">
                          <a:solidFill>
                            <a:schemeClr val="tx1"/>
                          </a:solidFill>
                        </a:rPr>
                        <a:t> la conclusión, y proporciona un final </a:t>
                      </a:r>
                      <a:r>
                        <a:rPr kumimoji="0" lang="es-PR" sz="1000" b="0" i="1" u="none" strike="noStrike" kern="1200" cap="none" spc="0" normalizeH="0" baseline="0" noProof="0" dirty="0" smtClean="0">
                          <a:ln>
                            <a:noFill/>
                          </a:ln>
                          <a:solidFill>
                            <a:schemeClr val="tx1"/>
                          </a:solidFill>
                          <a:effectLst/>
                          <a:uLnTx/>
                          <a:uFillTx/>
                          <a:latin typeface="+mn-lt"/>
                          <a:ea typeface="+mn-ea"/>
                          <a:cs typeface="+mn-cs"/>
                        </a:rPr>
                        <a:t>general o parcial al cuento que contiene algo de cierre/conclusión y/o sigue de alguna manera lógica los acontecimientos o experiencias en el cuento.</a:t>
                      </a:r>
                      <a:endParaRPr kumimoji="0" lang="es-PR" sz="1000" b="0" i="1"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1018809" rtl="0" eaLnBrk="1" fontAlgn="auto" latinLnBrk="0" hangingPunct="1">
                        <a:lnSpc>
                          <a:spcPct val="100000"/>
                        </a:lnSpc>
                        <a:spcBef>
                          <a:spcPts val="0"/>
                        </a:spcBef>
                        <a:spcAft>
                          <a:spcPts val="0"/>
                        </a:spcAft>
                        <a:buClrTx/>
                        <a:buSzTx/>
                        <a:buFontTx/>
                        <a:buNone/>
                        <a:tabLst/>
                        <a:defRPr/>
                      </a:pPr>
                      <a:r>
                        <a:rPr kumimoji="0" lang="es-PR" sz="1000" b="0" i="0" u="none" strike="noStrike" kern="1200" cap="none" spc="0" normalizeH="0" baseline="0" noProof="0" dirty="0" smtClean="0">
                          <a:ln>
                            <a:noFill/>
                          </a:ln>
                          <a:solidFill>
                            <a:schemeClr val="tx1"/>
                          </a:solidFill>
                          <a:effectLst/>
                          <a:uLnTx/>
                          <a:uFillTx/>
                          <a:latin typeface="+mn-lt"/>
                          <a:ea typeface="+mn-ea"/>
                          <a:cs typeface="+mn-cs"/>
                        </a:rPr>
                        <a:t>El delfín tenía muchas ganas de una aventura y sonaba divertido.  </a:t>
                      </a:r>
                      <a:r>
                        <a:rPr kumimoji="0" lang="es-PR" sz="1000" b="1" i="0" u="none" strike="noStrike" kern="1200" cap="none" spc="0" normalizeH="0" baseline="0" noProof="0" dirty="0" smtClean="0">
                          <a:ln>
                            <a:noFill/>
                          </a:ln>
                          <a:solidFill>
                            <a:schemeClr val="tx1"/>
                          </a:solidFill>
                          <a:effectLst/>
                          <a:uLnTx/>
                          <a:uFillTx/>
                          <a:latin typeface="+mn-lt"/>
                          <a:ea typeface="+mn-ea"/>
                          <a:cs typeface="+mn-cs"/>
                        </a:rPr>
                        <a:t>Así que </a:t>
                      </a:r>
                      <a:r>
                        <a:rPr kumimoji="0" lang="es-PR" sz="1000" b="0" i="0" u="none" strike="noStrike" kern="1200" cap="none" spc="0" normalizeH="0" baseline="0" noProof="0" dirty="0" smtClean="0">
                          <a:ln>
                            <a:noFill/>
                          </a:ln>
                          <a:solidFill>
                            <a:schemeClr val="tx1"/>
                          </a:solidFill>
                          <a:effectLst/>
                          <a:uLnTx/>
                          <a:uFillTx/>
                          <a:latin typeface="+mn-lt"/>
                          <a:ea typeface="+mn-ea"/>
                          <a:cs typeface="+mn-cs"/>
                        </a:rPr>
                        <a:t>se fueron a buscar algunos barcos hundidos muy hondo debajo del agua.  No encontraron ninguno pero fue muy divertido.   A veces hasta encontraron comida para que la ballena y el delfín comieran.  Las aventuras son geniales pensó el delfín.  Tendré que ir a otra pronto.</a:t>
                      </a:r>
                    </a:p>
                  </a:txBody>
                  <a:tcPr marL="103632" marR="103632" marT="50292" marB="50292"/>
                </a:tc>
              </a:tr>
              <a:tr h="472440">
                <a:tc>
                  <a:txBody>
                    <a:bodyPr/>
                    <a:lstStyle/>
                    <a:p>
                      <a:pPr algn="ctr"/>
                      <a:r>
                        <a:rPr lang="es-PR" sz="2000" b="1" noProof="0" dirty="0" smtClean="0">
                          <a:solidFill>
                            <a:schemeClr val="tx1"/>
                          </a:solidFill>
                        </a:rPr>
                        <a:t>0</a:t>
                      </a:r>
                      <a:endParaRPr lang="es-PR" sz="2000" b="1" noProof="0" dirty="0">
                        <a:solidFill>
                          <a:schemeClr val="tx1"/>
                        </a:solidFill>
                      </a:endParaRPr>
                    </a:p>
                  </a:txBody>
                  <a:tcPr marL="103632" marR="103632" marT="50292" marB="50292" anchor="ctr"/>
                </a:tc>
                <a:tc>
                  <a:txBody>
                    <a:bodyPr/>
                    <a:lstStyle/>
                    <a:p>
                      <a:r>
                        <a:rPr lang="es-PR" sz="1000" b="0" i="1" noProof="0" dirty="0" smtClean="0">
                          <a:solidFill>
                            <a:schemeClr val="tx1"/>
                          </a:solidFill>
                        </a:rPr>
                        <a:t>La respuesta no contiene transiciones </a:t>
                      </a:r>
                      <a:r>
                        <a:rPr lang="es-PR" sz="1000" b="0" i="1" baseline="0" noProof="0" dirty="0" smtClean="0">
                          <a:solidFill>
                            <a:schemeClr val="tx1"/>
                          </a:solidFill>
                        </a:rPr>
                        <a:t>desde el </a:t>
                      </a:r>
                      <a:r>
                        <a:rPr lang="es-PR" sz="1000" i="1" noProof="0" dirty="0" smtClean="0">
                          <a:solidFill>
                            <a:schemeClr val="tx1"/>
                          </a:solidFill>
                        </a:rPr>
                        <a:t>“desarrollo/contenido del cuento” hasta</a:t>
                      </a:r>
                      <a:r>
                        <a:rPr lang="es-PR" sz="1000" i="1" baseline="0" noProof="0" dirty="0" smtClean="0">
                          <a:solidFill>
                            <a:schemeClr val="tx1"/>
                          </a:solidFill>
                        </a:rPr>
                        <a:t> la conclusión, y proporciona un final</a:t>
                      </a:r>
                      <a:r>
                        <a:rPr lang="es-PR" sz="1000" b="0" i="1" baseline="0" noProof="0" dirty="0" smtClean="0">
                          <a:solidFill>
                            <a:schemeClr val="tx1"/>
                          </a:solidFill>
                        </a:rPr>
                        <a:t> al cuento poco claro e incompleto que no contiene cierre. </a:t>
                      </a:r>
                    </a:p>
                    <a:p>
                      <a:r>
                        <a:rPr lang="es-PR" sz="1000" b="0" i="0" baseline="0" noProof="0" dirty="0" smtClean="0">
                          <a:solidFill>
                            <a:schemeClr val="tx1"/>
                          </a:solidFill>
                        </a:rPr>
                        <a:t>El delfín y la ballena comieron mucha comida y estaban felices.</a:t>
                      </a:r>
                    </a:p>
                  </a:txBody>
                  <a:tcPr marL="103632" marR="103632" marT="50292" marB="50292"/>
                </a:tc>
              </a:tr>
            </a:tbl>
          </a:graphicData>
        </a:graphic>
      </p:graphicFrame>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a:xfrm>
            <a:off x="6786869" y="9562041"/>
            <a:ext cx="842010" cy="457200"/>
          </a:xfrm>
        </p:spPr>
        <p:txBody>
          <a:bodyPr/>
          <a:lstStyle/>
          <a:p>
            <a:fld id="{E554697D-DC26-4D84-89D6-8FD04FAFB254}" type="slidenum">
              <a:rPr lang="en-US" smtClean="0"/>
              <a:pPr/>
              <a:t>19</a:t>
            </a:fld>
            <a:endParaRPr lang="en-US" dirty="0"/>
          </a:p>
        </p:txBody>
      </p:sp>
    </p:spTree>
    <p:extLst>
      <p:ext uri="{BB962C8B-B14F-4D97-AF65-F5344CB8AC3E}">
        <p14:creationId xmlns:p14="http://schemas.microsoft.com/office/powerpoint/2010/main" val="2596560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4300" y="0"/>
            <a:ext cx="7543800" cy="1005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572" tIns="50285" rIns="100572" bIns="50285" rtlCol="0" anchor="ctr"/>
          <a:lstStyle/>
          <a:p>
            <a:pPr algn="ctr"/>
            <a:endParaRPr lang="en-US" sz="2200" dirty="0"/>
          </a:p>
        </p:txBody>
      </p:sp>
      <p:sp>
        <p:nvSpPr>
          <p:cNvPr id="9" name="Rectangle 8"/>
          <p:cNvSpPr/>
          <p:nvPr/>
        </p:nvSpPr>
        <p:spPr>
          <a:xfrm>
            <a:off x="219075" y="586740"/>
            <a:ext cx="7376160" cy="888492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0572" tIns="50285" rIns="100572" bIns="50285" rtlCol="0" anchor="ctr"/>
          <a:lstStyle/>
          <a:p>
            <a:pPr algn="ctr"/>
            <a:endParaRPr lang="en-US" sz="2200" dirty="0"/>
          </a:p>
        </p:txBody>
      </p:sp>
      <p:sp>
        <p:nvSpPr>
          <p:cNvPr id="6" name="TextBox 5"/>
          <p:cNvSpPr txBox="1"/>
          <p:nvPr/>
        </p:nvSpPr>
        <p:spPr>
          <a:xfrm>
            <a:off x="460674" y="1257300"/>
            <a:ext cx="6892962" cy="3989431"/>
          </a:xfrm>
          <a:prstGeom prst="rect">
            <a:avLst/>
          </a:prstGeom>
          <a:solidFill>
            <a:schemeClr val="bg1"/>
          </a:solidFill>
        </p:spPr>
        <p:txBody>
          <a:bodyPr wrap="square" lIns="95128" tIns="47564" rIns="95128" bIns="47564" rtlCol="0">
            <a:spAutoFit/>
          </a:bodyPr>
          <a:lstStyle/>
          <a:p>
            <a:pPr lvl="0" algn="ctr"/>
            <a:r>
              <a:rPr lang="es-MX" sz="1320" b="1" u="sng" dirty="0">
                <a:solidFill>
                  <a:prstClr val="black"/>
                </a:solidFill>
              </a:rPr>
              <a:t>Trimestre </a:t>
            </a:r>
            <a:r>
              <a:rPr lang="es-MX" sz="1320" b="1" u="sng" dirty="0" smtClean="0">
                <a:solidFill>
                  <a:prstClr val="black"/>
                </a:solidFill>
              </a:rPr>
              <a:t>tres: </a:t>
            </a:r>
            <a:r>
              <a:rPr lang="es-MX" sz="1320" b="1" u="sng" dirty="0">
                <a:solidFill>
                  <a:prstClr val="black"/>
                </a:solidFill>
              </a:rPr>
              <a:t>Evaluación formativa común de artes del lenguaje inglés </a:t>
            </a:r>
          </a:p>
          <a:p>
            <a:pPr lvl="0" algn="ctr"/>
            <a:r>
              <a:rPr lang="es-MX" sz="1320" b="1" u="sng" dirty="0">
                <a:solidFill>
                  <a:prstClr val="black"/>
                </a:solidFill>
              </a:rPr>
              <a:t>Equipo de miembros y escritores</a:t>
            </a:r>
          </a:p>
          <a:p>
            <a:pPr lvl="0" algn="ctr"/>
            <a:endParaRPr lang="en-US" sz="770" b="1" u="sng" dirty="0">
              <a:solidFill>
                <a:prstClr val="black"/>
              </a:solidFill>
            </a:endParaRPr>
          </a:p>
          <a:p>
            <a:pPr lvl="0"/>
            <a:r>
              <a:rPr lang="x-none" sz="1045" dirty="0">
                <a:solidFill>
                  <a:prstClr val="black"/>
                </a:solidFill>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lvl="0"/>
            <a:endParaRPr lang="en-US" sz="1045" b="1" dirty="0">
              <a:solidFill>
                <a:prstClr val="black"/>
              </a:solidFill>
            </a:endParaRPr>
          </a:p>
          <a:p>
            <a:pPr lvl="0"/>
            <a:endParaRPr lang="en-US" sz="1045" b="1" dirty="0">
              <a:solidFill>
                <a:prstClr val="black"/>
              </a:solidFill>
            </a:endParaRPr>
          </a:p>
          <a:p>
            <a:pPr lvl="0"/>
            <a:endParaRPr lang="en-US" sz="2200" b="1" dirty="0"/>
          </a:p>
          <a:p>
            <a:r>
              <a:rPr lang="en-US" sz="2200" b="1" dirty="0"/>
              <a:t>	</a:t>
            </a:r>
          </a:p>
          <a:p>
            <a:endParaRPr lang="en-US" sz="2200" b="1" dirty="0"/>
          </a:p>
          <a:p>
            <a:endParaRPr lang="en-US" sz="2200" b="1" dirty="0"/>
          </a:p>
          <a:p>
            <a:endParaRPr lang="en-US" sz="2200" b="1" dirty="0"/>
          </a:p>
          <a:p>
            <a:endParaRPr lang="en-US" sz="2200" b="1" dirty="0"/>
          </a:p>
          <a:p>
            <a:pPr lvl="0" algn="ctr"/>
            <a:r>
              <a:rPr lang="es-MX" sz="1210" b="1" i="1" dirty="0">
                <a:solidFill>
                  <a:prstClr val="black"/>
                </a:solidFill>
              </a:rPr>
              <a:t>Gracias a todos los que revisaron y editaron esta evaluación;</a:t>
            </a:r>
          </a:p>
          <a:p>
            <a:pPr lvl="0" algn="ctr"/>
            <a:r>
              <a:rPr lang="es-MX" sz="1210" b="1" i="1" dirty="0">
                <a:solidFill>
                  <a:prstClr val="black"/>
                </a:solidFill>
              </a:rPr>
              <a:t> un agradecimiento especial a </a:t>
            </a:r>
            <a:r>
              <a:rPr lang="es-MX" sz="1210" b="1" i="1" dirty="0" err="1">
                <a:solidFill>
                  <a:prstClr val="black"/>
                </a:solidFill>
              </a:rPr>
              <a:t>Vicki</a:t>
            </a:r>
            <a:r>
              <a:rPr lang="es-MX" sz="1210" b="1" i="1" dirty="0">
                <a:solidFill>
                  <a:prstClr val="black"/>
                </a:solidFill>
              </a:rPr>
              <a:t> Daniel y sus increíbles habilidades para editar.</a:t>
            </a:r>
          </a:p>
        </p:txBody>
      </p:sp>
      <p:graphicFrame>
        <p:nvGraphicFramePr>
          <p:cNvPr id="8" name="Table 7"/>
          <p:cNvGraphicFramePr>
            <a:graphicFrameLocks noGrp="1"/>
          </p:cNvGraphicFramePr>
          <p:nvPr>
            <p:extLst/>
          </p:nvPr>
        </p:nvGraphicFramePr>
        <p:xfrm>
          <a:off x="784860" y="2514600"/>
          <a:ext cx="6370320" cy="2315976"/>
        </p:xfrm>
        <a:graphic>
          <a:graphicData uri="http://schemas.openxmlformats.org/drawingml/2006/table">
            <a:tbl>
              <a:tblPr firstRow="1" bandRow="1">
                <a:tableStyleId>{5940675A-B579-460E-94D1-54222C63F5DA}</a:tableStyleId>
              </a:tblPr>
              <a:tblGrid>
                <a:gridCol w="1569466"/>
                <a:gridCol w="1783334"/>
                <a:gridCol w="1592580"/>
                <a:gridCol w="1424940"/>
              </a:tblGrid>
              <a:tr h="502691">
                <a:tc>
                  <a:txBody>
                    <a:bodyPr/>
                    <a:lstStyle/>
                    <a:p>
                      <a:r>
                        <a:rPr lang="en-US" sz="1300" b="1" dirty="0" smtClean="0">
                          <a:solidFill>
                            <a:schemeClr val="tx1"/>
                          </a:solidFill>
                        </a:rPr>
                        <a:t>Shannon Berkey</a:t>
                      </a:r>
                      <a:endParaRPr lang="en-US" sz="1300" b="1" dirty="0">
                        <a:solidFill>
                          <a:schemeClr val="tx1"/>
                        </a:solidFill>
                      </a:endParaRPr>
                    </a:p>
                  </a:txBody>
                  <a:tcPr marL="100191" marR="100191" marT="50178" marB="50178">
                    <a:solidFill>
                      <a:schemeClr val="bg1"/>
                    </a:solidFill>
                  </a:tcPr>
                </a:tc>
                <a:tc>
                  <a:txBody>
                    <a:bodyPr/>
                    <a:lstStyle/>
                    <a:p>
                      <a:r>
                        <a:rPr lang="en-US" sz="1300" b="1" dirty="0" smtClean="0">
                          <a:solidFill>
                            <a:schemeClr val="tx1"/>
                          </a:solidFill>
                        </a:rPr>
                        <a:t>Raquel LemusGarcia</a:t>
                      </a:r>
                      <a:endParaRPr lang="en-US" sz="1300" b="1" dirty="0">
                        <a:solidFill>
                          <a:schemeClr val="tx1"/>
                        </a:solidFill>
                      </a:endParaRPr>
                    </a:p>
                  </a:txBody>
                  <a:tcPr marL="100191" marR="100191"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Sandy Maines</a:t>
                      </a:r>
                    </a:p>
                  </a:txBody>
                  <a:tcPr marL="100191" marR="100191"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Berta Lule</a:t>
                      </a:r>
                    </a:p>
                  </a:txBody>
                  <a:tcPr marL="100191" marR="100191" marT="50178" marB="50178">
                    <a:solidFill>
                      <a:schemeClr val="bg1"/>
                    </a:solidFill>
                  </a:tcPr>
                </a:tc>
              </a:tr>
              <a:tr h="406999">
                <a:tc>
                  <a:txBody>
                    <a:bodyPr/>
                    <a:lstStyle/>
                    <a:p>
                      <a:r>
                        <a:rPr lang="en-US" sz="1300" b="1" dirty="0" smtClean="0">
                          <a:solidFill>
                            <a:schemeClr val="tx1"/>
                          </a:solidFill>
                        </a:rPr>
                        <a:t>Tammy Cole</a:t>
                      </a:r>
                      <a:endParaRPr lang="en-US" sz="1300" b="1" dirty="0">
                        <a:solidFill>
                          <a:schemeClr val="tx1"/>
                        </a:solidFill>
                      </a:endParaRPr>
                    </a:p>
                  </a:txBody>
                  <a:tcPr marL="100191" marR="100191" marT="50178" marB="50178">
                    <a:solidFill>
                      <a:schemeClr val="bg1"/>
                    </a:solidFill>
                  </a:tcPr>
                </a:tc>
                <a:tc>
                  <a:txBody>
                    <a:bodyPr/>
                    <a:lstStyle/>
                    <a:p>
                      <a:r>
                        <a:rPr lang="en-US" sz="1300" b="1" dirty="0" smtClean="0">
                          <a:solidFill>
                            <a:schemeClr val="tx1"/>
                          </a:solidFill>
                        </a:rPr>
                        <a:t>Janet Stintson</a:t>
                      </a:r>
                      <a:endParaRPr lang="en-US" sz="1300" b="1" dirty="0">
                        <a:solidFill>
                          <a:schemeClr val="tx1"/>
                        </a:solidFill>
                      </a:endParaRPr>
                    </a:p>
                  </a:txBody>
                  <a:tcPr marL="100191" marR="100191" marT="50178" marB="50178">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Gina McLain</a:t>
                      </a:r>
                    </a:p>
                  </a:txBody>
                  <a:tcPr marL="100191" marR="100191" marT="50178" marB="50178">
                    <a:solidFill>
                      <a:schemeClr val="bg1"/>
                    </a:solidFill>
                  </a:tcPr>
                </a:tc>
                <a:tc>
                  <a:txBody>
                    <a:bodyPr/>
                    <a:lstStyle/>
                    <a:p>
                      <a:r>
                        <a:rPr lang="en-US" sz="1300" b="1" dirty="0" smtClean="0">
                          <a:solidFill>
                            <a:schemeClr val="tx1"/>
                          </a:solidFill>
                        </a:rPr>
                        <a:t>Judy Ramer</a:t>
                      </a:r>
                      <a:endParaRPr lang="en-US" sz="1300" b="1" dirty="0">
                        <a:solidFill>
                          <a:schemeClr val="tx1"/>
                        </a:solidFill>
                      </a:endParaRPr>
                    </a:p>
                  </a:txBody>
                  <a:tcPr marL="100191" marR="100191" marT="50178" marB="50178">
                    <a:solidFill>
                      <a:schemeClr val="bg1"/>
                    </a:solidFill>
                  </a:tcPr>
                </a:tc>
              </a:tr>
              <a:tr h="406999">
                <a:tc>
                  <a:txBody>
                    <a:bodyPr/>
                    <a:lstStyle/>
                    <a:p>
                      <a:r>
                        <a:rPr lang="en-US" sz="1300" b="1" dirty="0" smtClean="0">
                          <a:solidFill>
                            <a:schemeClr val="tx1"/>
                          </a:solidFill>
                        </a:rPr>
                        <a:t>Nicole</a:t>
                      </a:r>
                      <a:r>
                        <a:rPr lang="en-US" sz="1300" b="1" baseline="0" dirty="0" smtClean="0">
                          <a:solidFill>
                            <a:schemeClr val="tx1"/>
                          </a:solidFill>
                        </a:rPr>
                        <a:t> Thoen</a:t>
                      </a:r>
                      <a:endParaRPr lang="en-US" sz="1300" b="1" dirty="0">
                        <a:solidFill>
                          <a:schemeClr val="tx1"/>
                        </a:solidFill>
                      </a:endParaRPr>
                    </a:p>
                  </a:txBody>
                  <a:tcPr marL="100191" marR="100191" marT="50178" marB="50178">
                    <a:solidFill>
                      <a:schemeClr val="bg1"/>
                    </a:solidFill>
                  </a:tcPr>
                </a:tc>
                <a:tc>
                  <a:txBody>
                    <a:bodyPr/>
                    <a:lstStyle/>
                    <a:p>
                      <a:r>
                        <a:rPr lang="en-US" sz="1300" b="1" dirty="0" smtClean="0">
                          <a:solidFill>
                            <a:schemeClr val="tx1"/>
                          </a:solidFill>
                        </a:rPr>
                        <a:t>Patricia Gallardo</a:t>
                      </a:r>
                      <a:endParaRPr lang="en-US" sz="1300" b="1" dirty="0">
                        <a:solidFill>
                          <a:schemeClr val="tx1"/>
                        </a:solidFill>
                      </a:endParaRPr>
                    </a:p>
                  </a:txBody>
                  <a:tcPr marL="100191" marR="100191" marT="50178" marB="50178">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Lisa Carnes</a:t>
                      </a:r>
                    </a:p>
                  </a:txBody>
                  <a:tcPr marL="100191" marR="100191" marT="50178" marB="50178">
                    <a:solidFill>
                      <a:schemeClr val="bg1"/>
                    </a:solidFill>
                  </a:tcPr>
                </a:tc>
                <a:tc>
                  <a:txBody>
                    <a:bodyPr/>
                    <a:lstStyle/>
                    <a:p>
                      <a:r>
                        <a:rPr lang="en-US" sz="1300" b="1" dirty="0" smtClean="0">
                          <a:solidFill>
                            <a:schemeClr val="tx1"/>
                          </a:solidFill>
                        </a:rPr>
                        <a:t>Teresa</a:t>
                      </a:r>
                      <a:r>
                        <a:rPr lang="en-US" sz="1300" b="1" baseline="0" dirty="0" smtClean="0">
                          <a:solidFill>
                            <a:schemeClr val="tx1"/>
                          </a:solidFill>
                        </a:rPr>
                        <a:t> Portinga</a:t>
                      </a:r>
                      <a:endParaRPr lang="en-US" sz="1300" b="1" dirty="0">
                        <a:solidFill>
                          <a:schemeClr val="tx1"/>
                        </a:solidFill>
                      </a:endParaRPr>
                    </a:p>
                  </a:txBody>
                  <a:tcPr marL="100191" marR="100191" marT="50178" marB="50178">
                    <a:solidFill>
                      <a:schemeClr val="bg1"/>
                    </a:solidFill>
                  </a:tcPr>
                </a:tc>
              </a:tr>
              <a:tr h="502691">
                <a:tc>
                  <a:txBody>
                    <a:bodyPr/>
                    <a:lstStyle/>
                    <a:p>
                      <a:r>
                        <a:rPr lang="en-US" sz="1300" b="1" dirty="0" smtClean="0">
                          <a:solidFill>
                            <a:schemeClr val="tx1"/>
                          </a:solidFill>
                        </a:rPr>
                        <a:t>Jami Rider</a:t>
                      </a:r>
                      <a:endParaRPr lang="en-US" sz="1300" b="1" dirty="0">
                        <a:solidFill>
                          <a:schemeClr val="tx1"/>
                        </a:solidFill>
                      </a:endParaRPr>
                    </a:p>
                  </a:txBody>
                  <a:tcPr marL="100191" marR="100191" marT="50178" marB="50178">
                    <a:solidFill>
                      <a:schemeClr val="bg1"/>
                    </a:solidFill>
                  </a:tcPr>
                </a:tc>
                <a:tc>
                  <a:txBody>
                    <a:bodyPr/>
                    <a:lstStyle/>
                    <a:p>
                      <a:r>
                        <a:rPr lang="en-US" sz="1300" b="1" dirty="0" smtClean="0">
                          <a:solidFill>
                            <a:schemeClr val="tx1"/>
                          </a:solidFill>
                        </a:rPr>
                        <a:t>Linda Benson</a:t>
                      </a:r>
                      <a:endParaRPr lang="en-US" sz="1300" b="1" dirty="0">
                        <a:solidFill>
                          <a:schemeClr val="tx1"/>
                        </a:solidFill>
                      </a:endParaRPr>
                    </a:p>
                  </a:txBody>
                  <a:tcPr marL="100191" marR="100191" marT="50178" marB="50178">
                    <a:solidFill>
                      <a:schemeClr val="bg1"/>
                    </a:solidFill>
                  </a:tcPr>
                </a:tc>
                <a:tc>
                  <a:txBody>
                    <a:bodyPr/>
                    <a:lstStyle/>
                    <a:p>
                      <a:r>
                        <a:rPr lang="en-US" sz="1300" b="1" dirty="0" smtClean="0">
                          <a:solidFill>
                            <a:schemeClr val="tx1"/>
                          </a:solidFill>
                        </a:rPr>
                        <a:t>Dori Sipe</a:t>
                      </a:r>
                      <a:endParaRPr lang="en-US" sz="1300" b="1" dirty="0">
                        <a:solidFill>
                          <a:schemeClr val="tx1"/>
                        </a:solidFill>
                      </a:endParaRPr>
                    </a:p>
                  </a:txBody>
                  <a:tcPr marL="100191" marR="100191" marT="50178" marB="50178">
                    <a:solidFill>
                      <a:schemeClr val="bg1"/>
                    </a:solidFill>
                  </a:tcPr>
                </a:tc>
                <a:tc>
                  <a:txBody>
                    <a:bodyPr/>
                    <a:lstStyle/>
                    <a:p>
                      <a:r>
                        <a:rPr lang="en-US" sz="1300" b="1" dirty="0" smtClean="0">
                          <a:solidFill>
                            <a:schemeClr val="tx1"/>
                          </a:solidFill>
                        </a:rPr>
                        <a:t>Laycee Kinsman</a:t>
                      </a:r>
                      <a:endParaRPr lang="en-US" sz="1300" b="1" dirty="0">
                        <a:solidFill>
                          <a:schemeClr val="tx1"/>
                        </a:solidFill>
                      </a:endParaRPr>
                    </a:p>
                  </a:txBody>
                  <a:tcPr marL="100191" marR="100191" marT="50178" marB="50178">
                    <a:solidFill>
                      <a:schemeClr val="bg1"/>
                    </a:solidFill>
                  </a:tcPr>
                </a:tc>
              </a:tr>
              <a:tr h="406999">
                <a:tc>
                  <a:txBody>
                    <a:bodyPr/>
                    <a:lstStyle/>
                    <a:p>
                      <a:r>
                        <a:rPr lang="en-US" sz="1300" b="1" dirty="0" smtClean="0">
                          <a:solidFill>
                            <a:schemeClr val="tx1"/>
                          </a:solidFill>
                        </a:rPr>
                        <a:t>Sonja Grabel</a:t>
                      </a:r>
                      <a:endParaRPr lang="en-US" sz="1300" b="1" dirty="0">
                        <a:solidFill>
                          <a:schemeClr val="tx1"/>
                        </a:solidFill>
                      </a:endParaRPr>
                    </a:p>
                  </a:txBody>
                  <a:tcPr marL="100191" marR="100191" marT="50178" marB="50178">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Christina Arosco</a:t>
                      </a:r>
                    </a:p>
                  </a:txBody>
                  <a:tcPr marL="100191" marR="100191" marT="50178" marB="50178">
                    <a:solidFill>
                      <a:schemeClr val="bg1"/>
                    </a:solidFill>
                  </a:tcPr>
                </a:tc>
                <a:tc>
                  <a:txBody>
                    <a:bodyPr/>
                    <a:lstStyle/>
                    <a:p>
                      <a:r>
                        <a:rPr lang="en-US" sz="1300" b="1" dirty="0" smtClean="0">
                          <a:solidFill>
                            <a:schemeClr val="tx1"/>
                          </a:solidFill>
                        </a:rPr>
                        <a:t>Teresa Portinga</a:t>
                      </a:r>
                      <a:endParaRPr lang="en-US" sz="1300" b="1" dirty="0">
                        <a:solidFill>
                          <a:schemeClr val="tx1"/>
                        </a:solidFill>
                      </a:endParaRPr>
                    </a:p>
                  </a:txBody>
                  <a:tcPr marL="100191" marR="100191" marT="50178" marB="50178">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Irma Ramirez</a:t>
                      </a:r>
                    </a:p>
                  </a:txBody>
                  <a:tcPr marL="100191" marR="100191" marT="50178" marB="50178">
                    <a:solidFill>
                      <a:schemeClr val="bg1"/>
                    </a:solidFill>
                  </a:tcPr>
                </a:tc>
              </a:tr>
            </a:tbl>
          </a:graphicData>
        </a:graphic>
      </p:graphicFrame>
      <p:graphicFrame>
        <p:nvGraphicFramePr>
          <p:cNvPr id="11" name="Table 10"/>
          <p:cNvGraphicFramePr>
            <a:graphicFrameLocks noGrp="1"/>
          </p:cNvGraphicFramePr>
          <p:nvPr>
            <p:extLst/>
          </p:nvPr>
        </p:nvGraphicFramePr>
        <p:xfrm>
          <a:off x="460674" y="5500879"/>
          <a:ext cx="6892963" cy="3233929"/>
        </p:xfrm>
        <a:graphic>
          <a:graphicData uri="http://schemas.openxmlformats.org/drawingml/2006/table">
            <a:tbl>
              <a:tblPr firstRow="1" bandRow="1">
                <a:tableStyleId>{5940675A-B579-460E-94D1-54222C63F5DA}</a:tableStyleId>
              </a:tblPr>
              <a:tblGrid>
                <a:gridCol w="2469512"/>
                <a:gridCol w="1982809"/>
                <a:gridCol w="2440642"/>
              </a:tblGrid>
              <a:tr h="46024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x-none" sz="1200" b="1" i="0" u="none" strike="noStrike" kern="1200" cap="none" spc="0" normalizeH="0" baseline="30000" noProof="0" dirty="0" smtClean="0">
                          <a:ln>
                            <a:noFill/>
                          </a:ln>
                          <a:solidFill>
                            <a:prstClr val="black"/>
                          </a:solidFill>
                          <a:effectLst/>
                          <a:uLnTx/>
                          <a:uFillTx/>
                          <a:latin typeface="+mn-lt"/>
                          <a:ea typeface="+mn-ea"/>
                          <a:cs typeface="+mn-cs"/>
                        </a:rPr>
                        <a:t>to</a:t>
                      </a:r>
                      <a:r>
                        <a:rPr kumimoji="0" lang="x-none" sz="1200" b="1" i="0" u="none" strike="noStrike" kern="1200" cap="none" spc="0" normalizeH="0" baseline="0" noProof="0" dirty="0" smtClean="0">
                          <a:ln>
                            <a:noFill/>
                          </a:ln>
                          <a:solidFill>
                            <a:prstClr val="black"/>
                          </a:solidFill>
                          <a:effectLst/>
                          <a:uLnTx/>
                          <a:uFillTx/>
                          <a:latin typeface="+mn-lt"/>
                          <a:ea typeface="+mn-ea"/>
                          <a:cs typeface="+mn-cs"/>
                        </a:rPr>
                        <a:t> de HSD.   </a:t>
                      </a:r>
                      <a:endParaRPr kumimoji="0" lang="x-none" sz="1800" b="0" i="0" u="none" strike="noStrike" kern="1200" cap="none" spc="0" normalizeH="0" baseline="0" noProof="0" dirty="0">
                        <a:ln>
                          <a:noFill/>
                        </a:ln>
                        <a:solidFill>
                          <a:prstClr val="black"/>
                        </a:solidFill>
                        <a:effectLst/>
                        <a:uLnTx/>
                        <a:uFillTx/>
                        <a:latin typeface="+mn-lt"/>
                        <a:ea typeface="+mn-ea"/>
                        <a:cs typeface="+mn-cs"/>
                      </a:endParaRP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8750" marR="8875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045340682"/>
              </p:ext>
            </p:extLst>
          </p:nvPr>
        </p:nvGraphicFramePr>
        <p:xfrm>
          <a:off x="491490" y="8874701"/>
          <a:ext cx="6862145" cy="469392"/>
        </p:xfrm>
        <a:graphic>
          <a:graphicData uri="http://schemas.openxmlformats.org/drawingml/2006/table">
            <a:tbl>
              <a:tblPr firstRow="1" bandRow="1">
                <a:tableStyleId>{3C2FFA5D-87B4-456A-9821-1D502468CF0F}</a:tableStyleId>
              </a:tblPr>
              <a:tblGrid>
                <a:gridCol w="6862145"/>
              </a:tblGrid>
              <a:tr h="469392">
                <a:tc>
                  <a:txBody>
                    <a:bodyPr/>
                    <a:lstStyle/>
                    <a:p>
                      <a:pPr algn="ctr"/>
                      <a:r>
                        <a:rPr lang="en-US" sz="1200" dirty="0" smtClean="0">
                          <a:solidFill>
                            <a:schemeClr val="tx1"/>
                          </a:solidFill>
                        </a:rPr>
                        <a:t>Gracias a </a:t>
                      </a:r>
                      <a:r>
                        <a:rPr lang="en-US" sz="1200" dirty="0" err="1" smtClean="0">
                          <a:solidFill>
                            <a:schemeClr val="tx1"/>
                          </a:solidFill>
                        </a:rPr>
                        <a:t>todos</a:t>
                      </a:r>
                      <a:r>
                        <a:rPr lang="en-US" sz="1200" dirty="0" smtClean="0">
                          <a:solidFill>
                            <a:schemeClr val="tx1"/>
                          </a:solidFill>
                        </a:rPr>
                        <a:t> los </a:t>
                      </a:r>
                      <a:r>
                        <a:rPr lang="en-US" sz="1200" dirty="0" err="1" smtClean="0">
                          <a:solidFill>
                            <a:schemeClr val="tx1"/>
                          </a:solidFill>
                        </a:rPr>
                        <a:t>que</a:t>
                      </a:r>
                      <a:r>
                        <a:rPr lang="en-US" sz="1200" dirty="0" smtClean="0">
                          <a:solidFill>
                            <a:schemeClr val="tx1"/>
                          </a:solidFill>
                        </a:rPr>
                        <a:t> </a:t>
                      </a:r>
                      <a:r>
                        <a:rPr lang="en-US" sz="1200" dirty="0" err="1" smtClean="0">
                          <a:solidFill>
                            <a:schemeClr val="tx1"/>
                          </a:solidFill>
                        </a:rPr>
                        <a:t>participaron</a:t>
                      </a:r>
                      <a:r>
                        <a:rPr lang="en-US" sz="1200" dirty="0" smtClean="0">
                          <a:solidFill>
                            <a:schemeClr val="tx1"/>
                          </a:solidFill>
                        </a:rPr>
                        <a:t> </a:t>
                      </a:r>
                      <a:r>
                        <a:rPr lang="en-US" sz="1200" dirty="0" err="1" smtClean="0">
                          <a:solidFill>
                            <a:schemeClr val="tx1"/>
                          </a:solidFill>
                        </a:rPr>
                        <a:t>en</a:t>
                      </a:r>
                      <a:r>
                        <a:rPr lang="en-US" sz="1200" dirty="0" smtClean="0">
                          <a:solidFill>
                            <a:schemeClr val="tx1"/>
                          </a:solidFill>
                        </a:rPr>
                        <a:t> la </a:t>
                      </a:r>
                      <a:r>
                        <a:rPr lang="en-US" sz="1200" dirty="0" err="1" smtClean="0">
                          <a:solidFill>
                            <a:schemeClr val="tx1"/>
                          </a:solidFill>
                        </a:rPr>
                        <a:t>traducción</a:t>
                      </a:r>
                      <a:r>
                        <a:rPr lang="en-US" sz="1200" dirty="0" smtClean="0">
                          <a:solidFill>
                            <a:schemeClr val="tx1"/>
                          </a:solidFill>
                        </a:rPr>
                        <a:t> de </a:t>
                      </a:r>
                      <a:r>
                        <a:rPr lang="en-US" sz="1200" dirty="0" err="1" smtClean="0">
                          <a:solidFill>
                            <a:schemeClr val="tx1"/>
                          </a:solidFill>
                        </a:rPr>
                        <a:t>esta</a:t>
                      </a:r>
                      <a:r>
                        <a:rPr lang="en-US" sz="1200" dirty="0" smtClean="0">
                          <a:solidFill>
                            <a:schemeClr val="tx1"/>
                          </a:solidFill>
                        </a:rPr>
                        <a:t> </a:t>
                      </a:r>
                      <a:r>
                        <a:rPr lang="en-US" sz="1200" dirty="0" err="1" smtClean="0">
                          <a:solidFill>
                            <a:schemeClr val="tx1"/>
                          </a:solidFill>
                        </a:rPr>
                        <a:t>evaluación</a:t>
                      </a:r>
                      <a:r>
                        <a:rPr lang="en-US" sz="1200" dirty="0" smtClean="0">
                          <a:solidFill>
                            <a:schemeClr val="tx1"/>
                          </a:solidFill>
                        </a:rPr>
                        <a:t>, </a:t>
                      </a:r>
                    </a:p>
                    <a:p>
                      <a:pPr algn="ctr"/>
                      <a:r>
                        <a:rPr lang="en-US" sz="1200" dirty="0" err="1" smtClean="0">
                          <a:solidFill>
                            <a:schemeClr val="tx1"/>
                          </a:solidFill>
                        </a:rPr>
                        <a:t>bajo</a:t>
                      </a:r>
                      <a:r>
                        <a:rPr lang="en-US" sz="1200" dirty="0" smtClean="0">
                          <a:solidFill>
                            <a:schemeClr val="tx1"/>
                          </a:solidFill>
                        </a:rPr>
                        <a:t> la </a:t>
                      </a:r>
                      <a:r>
                        <a:rPr lang="en-US" sz="1200" dirty="0" err="1" smtClean="0">
                          <a:solidFill>
                            <a:schemeClr val="tx1"/>
                          </a:solidFill>
                        </a:rPr>
                        <a:t>coordinación</a:t>
                      </a:r>
                      <a:r>
                        <a:rPr lang="en-US" sz="1200" baseline="0" dirty="0" smtClean="0">
                          <a:solidFill>
                            <a:schemeClr val="tx1"/>
                          </a:solidFill>
                        </a:rPr>
                        <a:t> de </a:t>
                      </a:r>
                      <a:r>
                        <a:rPr kumimoji="0" lang="en-US" sz="1000" b="1" i="0"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  &amp; M. Méndez</a:t>
                      </a:r>
                      <a:endParaRPr kumimoji="0" lang="x-none" sz="1000" b="1" i="0"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0584" marR="100584" marT="50292" marB="50292">
                    <a:gradFill flip="none" rotWithShape="1">
                      <a:gsLst>
                        <a:gs pos="11000">
                          <a:schemeClr val="accent1">
                            <a:lumMod val="40000"/>
                            <a:lumOff val="60000"/>
                          </a:schemeClr>
                        </a:gs>
                        <a:gs pos="89000">
                          <a:srgbClr val="739BCB"/>
                        </a:gs>
                        <a:gs pos="99000">
                          <a:schemeClr val="accent1">
                            <a:lumMod val="60000"/>
                            <a:lumOff val="40000"/>
                          </a:schemeClr>
                        </a:gs>
                      </a:gsLst>
                      <a:path path="rect">
                        <a:fillToRect l="50000" t="50000" r="50000" b="50000"/>
                      </a:path>
                      <a:tileRect/>
                    </a:gradFill>
                  </a:tcPr>
                </a:tc>
              </a:tr>
            </a:tbl>
          </a:graphicData>
        </a:graphic>
      </p:graphicFrame>
      <p:sp>
        <p:nvSpPr>
          <p:cNvPr id="7" name="Footer Placeholder 6"/>
          <p:cNvSpPr>
            <a:spLocks noGrp="1"/>
          </p:cNvSpPr>
          <p:nvPr>
            <p:ph type="ftr" sz="quarter" idx="11"/>
          </p:nvPr>
        </p:nvSpPr>
        <p:spPr>
          <a:xfrm>
            <a:off x="3938465" y="9611553"/>
            <a:ext cx="2743200" cy="291522"/>
          </a:xfrm>
        </p:spPr>
        <p:txBody>
          <a:bodyPr/>
          <a:lstStyle/>
          <a:p>
            <a:r>
              <a:rPr lang="en-US" sz="800" dirty="0" smtClean="0"/>
              <a:t>Rev. Control: 07/06/2015 HSD - OSP and Susan Richmond</a:t>
            </a:r>
            <a:endParaRPr lang="en-US" sz="800" dirty="0"/>
          </a:p>
        </p:txBody>
      </p:sp>
      <p:sp>
        <p:nvSpPr>
          <p:cNvPr id="12" name="Slide Number Placeholder 11"/>
          <p:cNvSpPr>
            <a:spLocks noGrp="1"/>
          </p:cNvSpPr>
          <p:nvPr>
            <p:ph type="sldNum" sz="quarter" idx="12"/>
          </p:nvPr>
        </p:nvSpPr>
        <p:spPr/>
        <p:txBody>
          <a:bodyPr/>
          <a:lstStyle/>
          <a:p>
            <a:fld id="{F177B04D-AEB5-43ED-B9BA-B3D1EC9C9067}" type="slidenum">
              <a:rPr lang="en-US" smtClean="0"/>
              <a:pPr/>
              <a:t>2</a:t>
            </a:fld>
            <a:endParaRPr lang="en-US" dirty="0"/>
          </a:p>
        </p:txBody>
      </p:sp>
    </p:spTree>
    <p:extLst>
      <p:ext uri="{BB962C8B-B14F-4D97-AF65-F5344CB8AC3E}">
        <p14:creationId xmlns:p14="http://schemas.microsoft.com/office/powerpoint/2010/main" val="419916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5486400"/>
            <a:ext cx="7010400" cy="3493264"/>
          </a:xfrm>
          <a:prstGeom prst="rect">
            <a:avLst/>
          </a:prstGeom>
        </p:spPr>
        <p:txBody>
          <a:bodyPr wrap="square">
            <a:spAutoFit/>
          </a:bodyPr>
          <a:lstStyle/>
          <a:p>
            <a:r>
              <a:rPr lang="x-none" sz="1400" b="1" u="sng" dirty="0"/>
              <a:t>Tarea de Rendimiento</a:t>
            </a:r>
            <a:r>
              <a:rPr lang="x-none" sz="1400" dirty="0" smtClean="0"/>
              <a:t>:</a:t>
            </a:r>
            <a:endParaRPr lang="en-US" sz="1400" b="1" dirty="0"/>
          </a:p>
          <a:p>
            <a:r>
              <a:rPr lang="x-none" sz="1400" dirty="0"/>
              <a:t>Vas a escribir un cuento narrativo llamado una </a:t>
            </a:r>
            <a:r>
              <a:rPr lang="x-none" sz="1400" b="1" dirty="0"/>
              <a:t>fábula. </a:t>
            </a:r>
            <a:r>
              <a:rPr lang="x-none" sz="1400" dirty="0"/>
              <a:t>Esto significa que tiene una secuencia con un principio, un medio (desarrollo) y un final, que sigue un orden lógico. Este es un cuento de fantasía.  Así como otros cuentos de fantasía, una fábula tiene </a:t>
            </a:r>
            <a:r>
              <a:rPr lang="x-none" sz="1400" b="1" dirty="0"/>
              <a:t>personajes</a:t>
            </a:r>
            <a:r>
              <a:rPr lang="x-none" sz="1400" dirty="0"/>
              <a:t> y una </a:t>
            </a:r>
            <a:r>
              <a:rPr lang="x-none" sz="1400" b="1" dirty="0"/>
              <a:t>trama</a:t>
            </a:r>
            <a:r>
              <a:rPr lang="x-none" sz="1400" dirty="0"/>
              <a:t>.  La </a:t>
            </a:r>
            <a:r>
              <a:rPr lang="x-none" sz="1400" b="1" dirty="0"/>
              <a:t>trama</a:t>
            </a:r>
            <a:r>
              <a:rPr lang="x-none" sz="1400" dirty="0"/>
              <a:t> dice lo que sucede en el cuento en el principio, en la mitad (desarrollo) y al final.  Sin embargo, en una fábula ¡los personajes aprenden una lección!  En tu</a:t>
            </a:r>
            <a:r>
              <a:rPr lang="x-none" sz="1400" b="1" dirty="0"/>
              <a:t> fábula </a:t>
            </a:r>
            <a:r>
              <a:rPr lang="x-none" sz="1400" dirty="0"/>
              <a:t>utiliza los hechos que has aprendido de los delfines, las marsopas y las ballenas, para escribir un cuento nuevo – uno tuyo propio! Tu fábula debe incluir</a:t>
            </a:r>
            <a:r>
              <a:rPr lang="x-none" sz="1400" dirty="0" smtClean="0"/>
              <a:t>:</a:t>
            </a:r>
          </a:p>
          <a:p>
            <a:endParaRPr lang="x-none" sz="1400" dirty="0"/>
          </a:p>
          <a:p>
            <a:pPr marL="342900" indent="-342900">
              <a:buAutoNum type="arabicPeriod"/>
            </a:pPr>
            <a:r>
              <a:rPr lang="x-none" sz="1400" dirty="0"/>
              <a:t>personajes</a:t>
            </a:r>
            <a:endParaRPr lang="x-none" sz="1400" strike="sngStrike" dirty="0"/>
          </a:p>
          <a:p>
            <a:pPr marL="342900" indent="-342900">
              <a:buAutoNum type="arabicPeriod"/>
            </a:pPr>
            <a:r>
              <a:rPr lang="x-none" sz="1400" dirty="0"/>
              <a:t>una trama (acontecimientos que suceden)</a:t>
            </a:r>
            <a:endParaRPr lang="x-none" sz="1400" strike="sngStrike" dirty="0"/>
          </a:p>
          <a:p>
            <a:pPr marL="342900" indent="-342900">
              <a:buAutoNum type="arabicPeriod"/>
            </a:pPr>
            <a:r>
              <a:rPr lang="x-none" sz="1400" dirty="0"/>
              <a:t>una lección aprendida</a:t>
            </a:r>
          </a:p>
          <a:p>
            <a:pPr marL="342900" indent="-342900">
              <a:buAutoNum type="arabicPeriod"/>
            </a:pPr>
            <a:r>
              <a:rPr lang="x-none" sz="1400" dirty="0"/>
              <a:t>una conclusión que indique la lección aprendida</a:t>
            </a:r>
            <a:endParaRPr lang="x-none" sz="1400" strike="sngStrike" dirty="0"/>
          </a:p>
          <a:p>
            <a:pPr marL="342900" indent="-342900">
              <a:buFontTx/>
              <a:buAutoNum type="arabicPeriod"/>
            </a:pPr>
            <a:r>
              <a:rPr lang="x-none" sz="1400" dirty="0"/>
              <a:t>utiliza la información aprendida de los pasajes que has leído sobre los delfines, las marsopas y las ballenas</a:t>
            </a:r>
          </a:p>
          <a:p>
            <a:endParaRPr lang="en-US" sz="1100" u="sng" dirty="0" smtClean="0"/>
          </a:p>
        </p:txBody>
      </p:sp>
      <p:graphicFrame>
        <p:nvGraphicFramePr>
          <p:cNvPr id="5" name="Table 4"/>
          <p:cNvGraphicFramePr>
            <a:graphicFrameLocks noGrp="1"/>
          </p:cNvGraphicFramePr>
          <p:nvPr>
            <p:extLst>
              <p:ext uri="{D42A27DB-BD31-4B8C-83A1-F6EECF244321}">
                <p14:modId xmlns:p14="http://schemas.microsoft.com/office/powerpoint/2010/main" val="1237374391"/>
              </p:ext>
            </p:extLst>
          </p:nvPr>
        </p:nvGraphicFramePr>
        <p:xfrm>
          <a:off x="161925" y="164124"/>
          <a:ext cx="7458558" cy="5263017"/>
        </p:xfrm>
        <a:graphic>
          <a:graphicData uri="http://schemas.openxmlformats.org/drawingml/2006/table">
            <a:tbl>
              <a:tblPr firstRow="1" bandRow="1">
                <a:tableStyleId>{5940675A-B579-460E-94D1-54222C63F5DA}</a:tableStyleId>
              </a:tblPr>
              <a:tblGrid>
                <a:gridCol w="676275"/>
                <a:gridCol w="1143000"/>
                <a:gridCol w="1500188"/>
                <a:gridCol w="1363244"/>
                <a:gridCol w="1421536"/>
                <a:gridCol w="1354315"/>
              </a:tblGrid>
              <a:tr h="508078">
                <a:tc gridSpan="6">
                  <a:txBody>
                    <a:bodyPr/>
                    <a:lstStyle/>
                    <a:p>
                      <a:pPr marL="0" marR="0" algn="l">
                        <a:lnSpc>
                          <a:spcPct val="100000"/>
                        </a:lnSpc>
                        <a:spcBef>
                          <a:spcPts val="0"/>
                        </a:spcBef>
                        <a:spcAft>
                          <a:spcPts val="0"/>
                        </a:spcAft>
                      </a:pPr>
                      <a:r>
                        <a:rPr lang="es-MX" sz="900" b="0" noProof="0" dirty="0" smtClean="0"/>
                        <a:t>Escribe</a:t>
                      </a:r>
                      <a:r>
                        <a:rPr lang="es-MX" sz="900" b="0" baseline="0" noProof="0" dirty="0" smtClean="0"/>
                        <a:t>  n</a:t>
                      </a:r>
                      <a:r>
                        <a:rPr lang="es-MX" sz="900" b="0" noProof="0" dirty="0" smtClean="0"/>
                        <a:t>arraciones</a:t>
                      </a:r>
                      <a:r>
                        <a:rPr lang="es-MX" sz="900" b="0" baseline="0" noProof="0" dirty="0" smtClean="0"/>
                        <a:t>  para desarrollar experiencias reales o imaginarias o acontecimientos utilizando técnicas eficaces, detalles descriptivos, y una clara secuencia de los acontecimientos</a:t>
                      </a:r>
                      <a:r>
                        <a:rPr lang="es-MX" sz="900" b="0" noProof="0" dirty="0" smtClean="0"/>
                        <a:t>.</a:t>
                      </a:r>
                    </a:p>
                    <a:p>
                      <a:pPr marL="0" marR="0" algn="l">
                        <a:lnSpc>
                          <a:spcPct val="100000"/>
                        </a:lnSpc>
                        <a:spcBef>
                          <a:spcPts val="0"/>
                        </a:spcBef>
                        <a:spcAft>
                          <a:spcPts val="0"/>
                        </a:spcAft>
                      </a:pPr>
                      <a:r>
                        <a:rPr lang="es-MX" sz="900" b="0" noProof="0" dirty="0" smtClean="0"/>
                        <a:t>W.3.3.a</a:t>
                      </a:r>
                      <a:r>
                        <a:rPr lang="es-MX" sz="900" b="0" baseline="0" noProof="0" dirty="0" smtClean="0"/>
                        <a:t> </a:t>
                      </a:r>
                      <a:r>
                        <a:rPr lang="es-MX" sz="900" b="0" noProof="0" dirty="0" smtClean="0"/>
                        <a:t>Establece</a:t>
                      </a:r>
                      <a:r>
                        <a:rPr lang="es-MX" sz="900" b="0" baseline="0" noProof="0" dirty="0" smtClean="0"/>
                        <a:t> una</a:t>
                      </a:r>
                      <a:r>
                        <a:rPr lang="es-MX" sz="900" b="0" noProof="0" dirty="0" smtClean="0"/>
                        <a:t> situación e introduce a un narrador y/o personajes; organiza</a:t>
                      </a:r>
                      <a:r>
                        <a:rPr lang="es-MX" sz="900" b="0" baseline="0" noProof="0" dirty="0" smtClean="0"/>
                        <a:t> una secuencia de acontecimientos que se desarrolla de forma natural</a:t>
                      </a:r>
                      <a:r>
                        <a:rPr lang="es-MX" sz="900" b="0" noProof="0" dirty="0" smtClean="0"/>
                        <a:t>.</a:t>
                      </a:r>
                    </a:p>
                    <a:p>
                      <a:pPr marL="0" marR="0" algn="l">
                        <a:lnSpc>
                          <a:spcPct val="100000"/>
                        </a:lnSpc>
                        <a:spcBef>
                          <a:spcPts val="0"/>
                        </a:spcBef>
                        <a:spcAft>
                          <a:spcPts val="0"/>
                        </a:spcAft>
                      </a:pPr>
                      <a:r>
                        <a:rPr lang="es-MX" sz="900" b="0" noProof="0" dirty="0" smtClean="0"/>
                        <a:t>W.3.3.b</a:t>
                      </a:r>
                      <a:r>
                        <a:rPr lang="es-MX" sz="900" b="0" baseline="0" noProof="0" dirty="0" smtClean="0"/>
                        <a:t> </a:t>
                      </a:r>
                      <a:r>
                        <a:rPr lang="es-MX" sz="900" b="0" noProof="0" dirty="0" smtClean="0"/>
                        <a:t>Utiliza</a:t>
                      </a:r>
                      <a:r>
                        <a:rPr lang="es-MX" sz="900" b="0" baseline="0" noProof="0" dirty="0" smtClean="0"/>
                        <a:t> </a:t>
                      </a:r>
                      <a:r>
                        <a:rPr lang="es-MX" sz="900" b="0" noProof="0" dirty="0" smtClean="0"/>
                        <a:t> diálogo y descripciones</a:t>
                      </a:r>
                      <a:r>
                        <a:rPr lang="es-MX" sz="900" b="0" baseline="0" noProof="0" dirty="0" smtClean="0"/>
                        <a:t> </a:t>
                      </a:r>
                      <a:r>
                        <a:rPr lang="es-MX" sz="900" b="0" noProof="0" dirty="0" smtClean="0"/>
                        <a:t>de las acciones, pensamientos, y</a:t>
                      </a:r>
                      <a:r>
                        <a:rPr lang="es-MX" sz="900" b="0" baseline="0" noProof="0" dirty="0" smtClean="0"/>
                        <a:t> sentimientos para desarrollar </a:t>
                      </a:r>
                      <a:r>
                        <a:rPr lang="es-MX" sz="900" b="0" noProof="0" dirty="0" smtClean="0"/>
                        <a:t>experiencias y acontecimientos  o mostrar la reacción de los personajes a las situaciones.</a:t>
                      </a:r>
                    </a:p>
                    <a:p>
                      <a:pPr marL="0" marR="0" algn="l">
                        <a:lnSpc>
                          <a:spcPct val="100000"/>
                        </a:lnSpc>
                        <a:spcBef>
                          <a:spcPts val="0"/>
                        </a:spcBef>
                        <a:spcAft>
                          <a:spcPts val="0"/>
                        </a:spcAft>
                      </a:pPr>
                      <a:r>
                        <a:rPr lang="es-MX" sz="900" b="0" noProof="0" dirty="0" smtClean="0"/>
                        <a:t>W.3.3.c</a:t>
                      </a:r>
                      <a:r>
                        <a:rPr lang="es-MX" sz="900" b="0" baseline="0" noProof="0" dirty="0" smtClean="0"/>
                        <a:t> </a:t>
                      </a:r>
                      <a:r>
                        <a:rPr lang="es-MX" sz="900" b="0" noProof="0" dirty="0" smtClean="0"/>
                        <a:t>Utiliza</a:t>
                      </a:r>
                      <a:r>
                        <a:rPr lang="es-MX" sz="900" b="0" baseline="0" noProof="0" dirty="0" smtClean="0"/>
                        <a:t> adverbios de tiempo y frases para indicar el orden de los acontecimientos</a:t>
                      </a:r>
                      <a:r>
                        <a:rPr lang="es-MX" sz="900" b="0" noProof="0" dirty="0" smtClean="0"/>
                        <a:t>.</a:t>
                      </a:r>
                    </a:p>
                    <a:p>
                      <a:pPr marL="0" marR="0" algn="l">
                        <a:lnSpc>
                          <a:spcPct val="100000"/>
                        </a:lnSpc>
                        <a:spcBef>
                          <a:spcPts val="0"/>
                        </a:spcBef>
                        <a:spcAft>
                          <a:spcPts val="0"/>
                        </a:spcAft>
                      </a:pPr>
                      <a:r>
                        <a:rPr lang="es-MX" sz="900" b="0" noProof="0" dirty="0" smtClean="0"/>
                        <a:t>W.3.3.d</a:t>
                      </a:r>
                      <a:r>
                        <a:rPr lang="es-MX" sz="900" b="0" baseline="0" noProof="0" dirty="0" smtClean="0"/>
                        <a:t> Ofrece un sentido de cierre/conclusión</a:t>
                      </a:r>
                      <a:r>
                        <a:rPr lang="es-MX" sz="900" b="0" noProof="0" dirty="0" smtClean="0"/>
                        <a:t>.</a:t>
                      </a: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72">
                <a:tc gridSpan="6">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s-MX" sz="1100" kern="1200" noProof="0" dirty="0" smtClean="0">
                          <a:effectLst/>
                        </a:rPr>
                        <a:t>Ejemplo de un puntaje de </a:t>
                      </a:r>
                      <a:r>
                        <a:rPr lang="es-MX" sz="1100" b="1" kern="1200" noProof="0" dirty="0" smtClean="0">
                          <a:effectLst/>
                        </a:rPr>
                        <a:t>“4” </a:t>
                      </a:r>
                      <a:r>
                        <a:rPr lang="es-MX" sz="1100" kern="1200" noProof="0" dirty="0" smtClean="0">
                          <a:effectLst/>
                        </a:rPr>
                        <a:t>en la </a:t>
                      </a:r>
                      <a:r>
                        <a:rPr lang="es-MX" sz="1100" b="1" i="1" kern="1200" baseline="0" noProof="0" dirty="0" smtClean="0">
                          <a:effectLst/>
                        </a:rPr>
                        <a:t>Rúbrica </a:t>
                      </a:r>
                      <a:r>
                        <a:rPr lang="es-MX" sz="1100" b="1" i="1" kern="1200" noProof="0" dirty="0" smtClean="0">
                          <a:effectLst/>
                        </a:rPr>
                        <a:t>SBAC </a:t>
                      </a:r>
                      <a:r>
                        <a:rPr lang="es-MX" sz="1100" b="1" i="1" kern="1200" baseline="0" noProof="0" dirty="0" smtClean="0">
                          <a:effectLst/>
                        </a:rPr>
                        <a:t>de grados 3 – 8 /</a:t>
                      </a:r>
                      <a:r>
                        <a:rPr lang="es-MX" sz="1100" kern="1200" noProof="0" dirty="0" smtClean="0">
                          <a:effectLst/>
                        </a:rPr>
                        <a:t> Tarea de Rendimiento: Composición Narrativa Completa</a:t>
                      </a:r>
                      <a:endParaRPr lang="es-MX" sz="1100" b="1" i="1" noProof="0" dirty="0">
                        <a:effectLst/>
                        <a:latin typeface="+mn-lt"/>
                        <a:ea typeface="Calibri"/>
                        <a:cs typeface="Times New Roman"/>
                      </a:endParaRPr>
                    </a:p>
                  </a:txBody>
                  <a:tcPr marL="97155" marR="77004" marT="38502" marB="3850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marL="0" marR="0" algn="ctr">
                        <a:lnSpc>
                          <a:spcPct val="115000"/>
                        </a:lnSpc>
                        <a:spcBef>
                          <a:spcPts val="0"/>
                        </a:spcBef>
                        <a:spcAft>
                          <a:spcPts val="0"/>
                        </a:spcAft>
                      </a:pPr>
                      <a:r>
                        <a:rPr lang="es-MX" sz="1100" b="1" noProof="0" dirty="0" smtClean="0">
                          <a:solidFill>
                            <a:srgbClr val="000000"/>
                          </a:solidFill>
                          <a:latin typeface="+mn-lt"/>
                          <a:ea typeface="Times New Roman"/>
                          <a:cs typeface="Times New Roman"/>
                        </a:rPr>
                        <a:t>Puntaje</a:t>
                      </a:r>
                      <a:endParaRPr lang="es-MX" sz="1100" noProof="0" dirty="0">
                        <a:latin typeface="+mn-lt"/>
                        <a:ea typeface="Calibri"/>
                        <a:cs typeface="Times New Roman"/>
                      </a:endParaRPr>
                    </a:p>
                  </a:txBody>
                  <a:tcPr marL="85873" marR="26590" marT="0" marB="0" anchor="ctr"/>
                </a:tc>
                <a:tc gridSpan="2">
                  <a:txBody>
                    <a:bodyPr/>
                    <a:lstStyle/>
                    <a:p>
                      <a:pPr marL="0" marR="0" algn="ctr">
                        <a:lnSpc>
                          <a:spcPct val="115000"/>
                        </a:lnSpc>
                        <a:spcBef>
                          <a:spcPts val="0"/>
                        </a:spcBef>
                        <a:spcAft>
                          <a:spcPts val="0"/>
                        </a:spcAft>
                      </a:pPr>
                      <a:r>
                        <a:rPr lang="x-none"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000" noProof="0" dirty="0">
                        <a:effectLst>
                          <a:outerShdw blurRad="38100" dist="38100" dir="2700000" algn="tl">
                            <a:srgbClr val="000000">
                              <a:alpha val="43137"/>
                            </a:srgbClr>
                          </a:outerShdw>
                        </a:effectLst>
                        <a:latin typeface="+mn-lt"/>
                        <a:ea typeface="Calibri"/>
                        <a:cs typeface="Times New Roman"/>
                      </a:endParaRPr>
                    </a:p>
                  </a:txBody>
                  <a:tcPr marL="97155" marR="77004" marT="38502" marB="3850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000" noProof="0" dirty="0">
                        <a:effectLst>
                          <a:outerShdw blurRad="38100" dist="38100" dir="2700000" algn="tl">
                            <a:srgbClr val="000000">
                              <a:alpha val="43137"/>
                            </a:srgbClr>
                          </a:outerShdw>
                        </a:effectLst>
                        <a:latin typeface="+mn-lt"/>
                        <a:ea typeface="Calibri"/>
                        <a:cs typeface="Times New Roman"/>
                      </a:endParaRPr>
                    </a:p>
                  </a:txBody>
                  <a:tcPr marL="97155" marR="77004" marT="38502" marB="3850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x-none" sz="900" noProof="0" dirty="0">
                        <a:effectLst>
                          <a:outerShdw blurRad="38100" dist="38100" dir="2700000" algn="tl">
                            <a:srgbClr val="000000">
                              <a:alpha val="43137"/>
                            </a:srgbClr>
                          </a:outerShdw>
                        </a:effectLst>
                        <a:latin typeface="+mn-lt"/>
                        <a:ea typeface="Calibri"/>
                        <a:cs typeface="Times New Roman"/>
                      </a:endParaRPr>
                    </a:p>
                  </a:txBody>
                  <a:tcPr marL="97155" marR="77004" marT="38502" marB="38502" anchor="ctr">
                    <a:solidFill>
                      <a:schemeClr val="accent6">
                        <a:lumMod val="40000"/>
                        <a:lumOff val="60000"/>
                      </a:schemeClr>
                    </a:solidFill>
                  </a:tcPr>
                </a:tc>
              </a:tr>
              <a:tr h="168744">
                <a:tc>
                  <a:txBody>
                    <a:bodyPr/>
                    <a:lstStyle/>
                    <a:p>
                      <a:endParaRPr lang="es-MX" noProof="0" dirty="0"/>
                    </a:p>
                  </a:txBody>
                  <a:tcPr/>
                </a:tc>
                <a:tc>
                  <a:txBody>
                    <a:bodyPr/>
                    <a:lstStyle/>
                    <a:p>
                      <a:pPr marL="0" marR="0" algn="ctr">
                        <a:lnSpc>
                          <a:spcPct val="115000"/>
                        </a:lnSpc>
                        <a:spcBef>
                          <a:spcPts val="0"/>
                        </a:spcBef>
                        <a:spcAft>
                          <a:spcPts val="0"/>
                        </a:spcAft>
                      </a:pPr>
                      <a:r>
                        <a:rPr lang="x-none" sz="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x-none" sz="900" noProof="0" dirty="0">
                        <a:effectLst>
                          <a:outerShdw blurRad="38100" dist="38100" dir="2700000" algn="tl">
                            <a:srgbClr val="000000">
                              <a:alpha val="43137"/>
                            </a:srgbClr>
                          </a:outerShdw>
                        </a:effectLst>
                        <a:latin typeface="+mn-lt"/>
                        <a:ea typeface="Calibri"/>
                        <a:cs typeface="Times New Roman"/>
                      </a:endParaRPr>
                    </a:p>
                  </a:txBody>
                  <a:tcPr marL="97155" marR="77004" marT="38502" marB="38502" anchor="ctr">
                    <a:solidFill>
                      <a:schemeClr val="accent1">
                        <a:lumMod val="20000"/>
                        <a:lumOff val="80000"/>
                      </a:schemeClr>
                    </a:solidFill>
                  </a:tcPr>
                </a:tc>
                <a:tc>
                  <a:txBody>
                    <a:bodyPr/>
                    <a:lstStyle/>
                    <a:p>
                      <a:pPr algn="ctr"/>
                      <a:r>
                        <a:rPr lang="x-none" sz="1000" b="1" noProof="0" dirty="0" smtClean="0">
                          <a:effectLst>
                            <a:outerShdw blurRad="38100" dist="38100" dir="2700000" algn="tl">
                              <a:srgbClr val="000000">
                                <a:alpha val="43137"/>
                              </a:srgbClr>
                            </a:outerShdw>
                          </a:effectLst>
                          <a:latin typeface="+mn-lt"/>
                        </a:rPr>
                        <a:t>Organización</a:t>
                      </a:r>
                      <a:endParaRPr lang="x-none" sz="1000" b="1" noProof="0" dirty="0">
                        <a:effectLst>
                          <a:outerShdw blurRad="38100" dist="38100" dir="2700000" algn="tl">
                            <a:srgbClr val="000000">
                              <a:alpha val="43137"/>
                            </a:srgbClr>
                          </a:outerShdw>
                        </a:effectLst>
                        <a:latin typeface="+mn-lt"/>
                      </a:endParaRPr>
                    </a:p>
                  </a:txBody>
                  <a:tcPr marL="97155" marR="77004" marT="38502" marB="38502" anchor="ctr">
                    <a:solidFill>
                      <a:schemeClr val="accent1">
                        <a:lumMod val="20000"/>
                        <a:lumOff val="80000"/>
                      </a:schemeClr>
                    </a:solidFill>
                  </a:tcPr>
                </a:tc>
                <a:tc>
                  <a:txBody>
                    <a:bodyPr/>
                    <a:lstStyle/>
                    <a:p>
                      <a:pPr marL="0" marR="0" algn="ctr">
                        <a:lnSpc>
                          <a:spcPct val="115000"/>
                        </a:lnSpc>
                        <a:spcBef>
                          <a:spcPts val="0"/>
                        </a:spcBef>
                        <a:spcAft>
                          <a:spcPts val="0"/>
                        </a:spcAft>
                      </a:pPr>
                      <a:r>
                        <a:rPr lang="x-none"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0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x-none" sz="1000" noProof="0" dirty="0">
                        <a:effectLst>
                          <a:outerShdw blurRad="38100" dist="38100" dir="2700000" algn="tl">
                            <a:srgbClr val="000000">
                              <a:alpha val="43137"/>
                            </a:srgbClr>
                          </a:outerShdw>
                        </a:effectLst>
                        <a:latin typeface="+mn-lt"/>
                        <a:ea typeface="Calibri"/>
                        <a:cs typeface="Times New Roman"/>
                      </a:endParaRPr>
                    </a:p>
                  </a:txBody>
                  <a:tcPr marL="97155" marR="77004" marT="38502" marB="38502" anchor="ctr">
                    <a:solidFill>
                      <a:schemeClr val="accent3">
                        <a:lumMod val="20000"/>
                        <a:lumOff val="80000"/>
                      </a:schemeClr>
                    </a:solidFill>
                  </a:tcPr>
                </a:tc>
                <a:tc>
                  <a:txBody>
                    <a:bodyPr/>
                    <a:lstStyle/>
                    <a:p>
                      <a:pPr marL="0" marR="0" algn="ctr">
                        <a:lnSpc>
                          <a:spcPct val="115000"/>
                        </a:lnSpc>
                        <a:spcBef>
                          <a:spcPts val="0"/>
                        </a:spcBef>
                        <a:spcAft>
                          <a:spcPts val="0"/>
                        </a:spcAft>
                      </a:pPr>
                      <a:r>
                        <a:rPr lang="x-none"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x-none" sz="1000" noProof="0" dirty="0">
                        <a:effectLst>
                          <a:outerShdw blurRad="38100" dist="38100" dir="2700000" algn="tl">
                            <a:srgbClr val="000000">
                              <a:alpha val="43137"/>
                            </a:srgbClr>
                          </a:outerShdw>
                        </a:effectLst>
                        <a:latin typeface="+mn-lt"/>
                        <a:ea typeface="Calibri"/>
                        <a:cs typeface="Times New Roman"/>
                      </a:endParaRPr>
                    </a:p>
                  </a:txBody>
                  <a:tcPr marL="97155" marR="77004" marT="38502" marB="3850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1006140">
                <a:tc>
                  <a:txBody>
                    <a:bodyPr/>
                    <a:lstStyle/>
                    <a:p>
                      <a:pPr marL="0" marR="0" algn="ctr">
                        <a:lnSpc>
                          <a:spcPct val="115000"/>
                        </a:lnSpc>
                        <a:spcBef>
                          <a:spcPts val="0"/>
                        </a:spcBef>
                        <a:spcAft>
                          <a:spcPts val="0"/>
                        </a:spcAft>
                      </a:pPr>
                      <a:r>
                        <a:rPr lang="es-MX"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MX"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es-MX"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tc>
                <a:tc>
                  <a:txBody>
                    <a:bodyPr/>
                    <a:lstStyle/>
                    <a:p>
                      <a:pPr>
                        <a:lnSpc>
                          <a:spcPct val="100000"/>
                        </a:lnSpc>
                      </a:pPr>
                      <a:r>
                        <a:rPr lang="es-MX" sz="850" baseline="0" noProof="0" dirty="0" smtClean="0">
                          <a:solidFill>
                            <a:srgbClr val="000000"/>
                          </a:solidFill>
                          <a:latin typeface="+mn-lt"/>
                        </a:rPr>
                        <a:t> La  narrativa, real o imaginaria, presenta y mantiene claramente el enfoque a lo largo del cuento: </a:t>
                      </a:r>
                    </a:p>
                    <a:p>
                      <a:pPr marL="58738" indent="-58738">
                        <a:lnSpc>
                          <a:spcPct val="100000"/>
                        </a:lnSpc>
                        <a:buFont typeface="Arial" pitchFamily="34" charset="0"/>
                        <a:buChar char="•"/>
                      </a:pPr>
                      <a:r>
                        <a:rPr lang="es-MX" sz="850" baseline="0" noProof="0" dirty="0" smtClean="0">
                          <a:solidFill>
                            <a:srgbClr val="000000"/>
                          </a:solidFill>
                          <a:latin typeface="+mn-lt"/>
                        </a:rPr>
                        <a:t>Establece de manera eficaz el ambiente o escenario,  narrador y/o personajes, y el punto de vista* </a:t>
                      </a:r>
                    </a:p>
                  </a:txBody>
                  <a:tcPr marL="27761" marR="0" marT="27685" marB="0"/>
                </a:tc>
                <a:tc>
                  <a:txBody>
                    <a:bodyPr/>
                    <a:lstStyle/>
                    <a:p>
                      <a:pPr>
                        <a:lnSpc>
                          <a:spcPct val="100000"/>
                        </a:lnSpc>
                      </a:pPr>
                      <a:r>
                        <a:rPr lang="es-MX" sz="850" baseline="0" noProof="0" dirty="0" smtClean="0">
                          <a:solidFill>
                            <a:srgbClr val="000000"/>
                          </a:solidFill>
                          <a:latin typeface="+mn-lt"/>
                        </a:rPr>
                        <a:t> La  narrativa, real o imaginaria, tiene una trama eficaz que ayuda a crear unidad y plenitud: </a:t>
                      </a:r>
                    </a:p>
                    <a:p>
                      <a:pPr marL="58738" indent="-58738">
                        <a:lnSpc>
                          <a:spcPct val="100000"/>
                        </a:lnSpc>
                        <a:buFont typeface="Arial" pitchFamily="34" charset="0"/>
                        <a:buChar char="•"/>
                      </a:pPr>
                      <a:r>
                        <a:rPr lang="es-MX" sz="850" baseline="0" noProof="0" dirty="0" smtClean="0">
                          <a:solidFill>
                            <a:srgbClr val="000000"/>
                          </a:solidFill>
                          <a:latin typeface="+mn-lt"/>
                        </a:rPr>
                        <a:t>Uso eficaz y  consistente de una  variedad de estrategias de transición </a:t>
                      </a:r>
                    </a:p>
                    <a:p>
                      <a:pPr marL="58738" indent="-58738">
                        <a:lnSpc>
                          <a:spcPct val="100000"/>
                        </a:lnSpc>
                        <a:buFont typeface="Arial" pitchFamily="34" charset="0"/>
                        <a:buChar char="•"/>
                      </a:pPr>
                      <a:r>
                        <a:rPr lang="es-MX" sz="850" baseline="0" noProof="0" dirty="0" smtClean="0">
                          <a:solidFill>
                            <a:srgbClr val="000000"/>
                          </a:solidFill>
                          <a:latin typeface="+mn-lt"/>
                        </a:rPr>
                        <a:t>Una secuencia lógica de los acontecimientos de principio a fin </a:t>
                      </a:r>
                    </a:p>
                    <a:p>
                      <a:pPr marL="58738" indent="-58738">
                        <a:lnSpc>
                          <a:spcPct val="100000"/>
                        </a:lnSpc>
                        <a:buFont typeface="Arial" pitchFamily="34" charset="0"/>
                        <a:buChar char="•"/>
                      </a:pPr>
                      <a:r>
                        <a:rPr lang="es-MX" sz="850" baseline="0" noProof="0" dirty="0" smtClean="0">
                          <a:solidFill>
                            <a:srgbClr val="000000"/>
                          </a:solidFill>
                          <a:latin typeface="+mn-lt"/>
                        </a:rPr>
                        <a:t>Comienzo y conclusión eficaz para la audiencia y el propósito </a:t>
                      </a:r>
                    </a:p>
                  </a:txBody>
                  <a:tcPr marL="27761" marR="0" marT="27685" marB="0"/>
                </a:tc>
                <a:tc>
                  <a:txBody>
                    <a:bodyPr/>
                    <a:lstStyle/>
                    <a:p>
                      <a:pPr>
                        <a:lnSpc>
                          <a:spcPct val="100000"/>
                        </a:lnSpc>
                      </a:pPr>
                      <a:r>
                        <a:rPr lang="es-MX" sz="850" baseline="0" noProof="0" dirty="0" smtClean="0">
                          <a:solidFill>
                            <a:srgbClr val="000000"/>
                          </a:solidFill>
                          <a:latin typeface="+mn-lt"/>
                        </a:rPr>
                        <a:t> La  narrativa, real o imaginaria, presenta una elaboración completa y eficaz utilizando detalles, diálogos y descripciones: </a:t>
                      </a:r>
                    </a:p>
                    <a:p>
                      <a:pPr marL="58738" indent="-58738">
                        <a:lnSpc>
                          <a:spcPct val="100000"/>
                        </a:lnSpc>
                        <a:buFont typeface="Arial" pitchFamily="34" charset="0"/>
                        <a:buChar char="•"/>
                      </a:pPr>
                      <a:r>
                        <a:rPr lang="es-MX" sz="850" baseline="0" noProof="0" dirty="0" smtClean="0">
                          <a:solidFill>
                            <a:srgbClr val="000000"/>
                          </a:solidFill>
                          <a:latin typeface="+mn-lt"/>
                        </a:rPr>
                        <a:t>Uso eficaz de una  variedad de técnicas  narrativas que desarrolla el cuento progresivamente  o ilustra la experiencia </a:t>
                      </a:r>
                    </a:p>
                  </a:txBody>
                  <a:tcPr marL="27761" marR="0" marT="27685" marB="0"/>
                </a:tc>
                <a:tc>
                  <a:txBody>
                    <a:bodyPr/>
                    <a:lstStyle/>
                    <a:p>
                      <a:pPr>
                        <a:lnSpc>
                          <a:spcPct val="100000"/>
                        </a:lnSpc>
                      </a:pPr>
                      <a:r>
                        <a:rPr lang="es-MX" sz="850" baseline="0" noProof="0" dirty="0" smtClean="0">
                          <a:solidFill>
                            <a:srgbClr val="000000"/>
                          </a:solidFill>
                          <a:latin typeface="+mn-lt"/>
                        </a:rPr>
                        <a:t> La narrativa, real o imaginaria,  expresa clara y eficazmente las experiencias y los acontecimientos: </a:t>
                      </a:r>
                    </a:p>
                    <a:p>
                      <a:pPr marL="58738" indent="-58738">
                        <a:lnSpc>
                          <a:spcPct val="100000"/>
                        </a:lnSpc>
                        <a:buFont typeface="Arial" pitchFamily="34" charset="0"/>
                        <a:buChar char="•"/>
                      </a:pPr>
                      <a:r>
                        <a:rPr lang="es-MX" sz="850" baseline="0" noProof="0" dirty="0" smtClean="0">
                          <a:solidFill>
                            <a:srgbClr val="000000"/>
                          </a:solidFill>
                          <a:latin typeface="+mn-lt"/>
                        </a:rPr>
                        <a:t>Uso eficaz de lenguaje  sensorial, concreto y figurativo, avanza claramente hacia el propósito  </a:t>
                      </a:r>
                    </a:p>
                  </a:txBody>
                  <a:tcPr marL="27761" marR="0" marT="27685" marB="0"/>
                </a:tc>
                <a:tc>
                  <a:txBody>
                    <a:bodyPr/>
                    <a:lstStyle/>
                    <a:p>
                      <a:pPr>
                        <a:lnSpc>
                          <a:spcPct val="100000"/>
                        </a:lnSpc>
                      </a:pPr>
                      <a:r>
                        <a:rPr lang="es-MX" sz="850" baseline="0" noProof="0" dirty="0" smtClean="0">
                          <a:solidFill>
                            <a:srgbClr val="000000"/>
                          </a:solidFill>
                          <a:latin typeface="+mn-lt"/>
                        </a:rPr>
                        <a:t> La narrativa, real o imaginaria, demuestra un fuerte dominio de las convenciones: </a:t>
                      </a:r>
                    </a:p>
                    <a:p>
                      <a:pPr marL="58738" indent="-58738">
                        <a:lnSpc>
                          <a:spcPct val="100000"/>
                        </a:lnSpc>
                        <a:buFont typeface="Arial" pitchFamily="34" charset="0"/>
                        <a:buChar char="•"/>
                      </a:pPr>
                      <a:r>
                        <a:rPr lang="es-MX" sz="850" baseline="0" noProof="0" dirty="0" smtClean="0">
                          <a:solidFill>
                            <a:srgbClr val="000000"/>
                          </a:solidFill>
                          <a:latin typeface="+mn-lt"/>
                        </a:rPr>
                        <a:t>pocos, o ningún error en el uso y la construcción de las oraciones </a:t>
                      </a:r>
                    </a:p>
                    <a:p>
                      <a:pPr marL="58738" indent="-58738">
                        <a:lnSpc>
                          <a:spcPct val="100000"/>
                        </a:lnSpc>
                        <a:buFont typeface="Arial" pitchFamily="34" charset="0"/>
                        <a:buChar char="•"/>
                      </a:pPr>
                      <a:r>
                        <a:rPr lang="es-MX" sz="850" baseline="0" noProof="0" dirty="0" smtClean="0">
                          <a:solidFill>
                            <a:srgbClr val="000000"/>
                          </a:solidFill>
                          <a:latin typeface="+mn-lt"/>
                        </a:rPr>
                        <a:t> uso eficaz  y consistente  de la  puntuación, mayúsculas, y ortografía </a:t>
                      </a:r>
                    </a:p>
                  </a:txBody>
                  <a:tcPr marL="27761" marR="0" marT="27685" marB="0"/>
                </a:tc>
              </a:tr>
              <a:tr h="1673576">
                <a:tc>
                  <a:txBody>
                    <a:bodyPr/>
                    <a:lstStyle/>
                    <a:p>
                      <a:pPr marL="0" marR="0" algn="ctr">
                        <a:lnSpc>
                          <a:spcPct val="100000"/>
                        </a:lnSpc>
                        <a:spcBef>
                          <a:spcPts val="0"/>
                        </a:spcBef>
                        <a:spcAft>
                          <a:spcPts val="0"/>
                        </a:spcAft>
                      </a:pPr>
                      <a:r>
                        <a:rPr lang="es-MX" sz="850" b="1" kern="1200" noProof="0" dirty="0" smtClean="0">
                          <a:effectLst>
                            <a:outerShdw blurRad="38100" dist="38100" dir="2700000" algn="tl">
                              <a:srgbClr val="000000">
                                <a:alpha val="43137"/>
                              </a:srgbClr>
                            </a:outerShdw>
                          </a:effectLst>
                        </a:rPr>
                        <a:t>Explicación del estudiante</a:t>
                      </a:r>
                      <a:endParaRPr lang="es-MX" sz="850" b="1" noProof="0"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s-MX" sz="850" baseline="0" noProof="0" dirty="0" smtClean="0">
                          <a:solidFill>
                            <a:schemeClr val="tx1"/>
                          </a:solidFill>
                          <a:effectLst/>
                        </a:rPr>
                        <a:t>El estudiante establece un ambiente o escenario y los personajes.  Mantiene el enfoque de manera clara a lo largo del cuento.  El punto de vista del narrador (siendo de ayuda)  es expresado de manera clara.</a:t>
                      </a:r>
                      <a:endParaRPr lang="es-MX" sz="850" noProof="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s-ES" sz="850" noProof="0" dirty="0" smtClean="0">
                          <a:solidFill>
                            <a:schemeClr val="tx1"/>
                          </a:solidFill>
                          <a:effectLst/>
                        </a:rPr>
                        <a:t>El estudiante presenta un comienzo, un medio</a:t>
                      </a:r>
                      <a:r>
                        <a:rPr lang="es-ES" sz="850" baseline="0" noProof="0" dirty="0" smtClean="0">
                          <a:solidFill>
                            <a:schemeClr val="tx1"/>
                          </a:solidFill>
                          <a:effectLst/>
                        </a:rPr>
                        <a:t> (desarrollo)</a:t>
                      </a:r>
                      <a:r>
                        <a:rPr lang="es-ES" sz="850" noProof="0" dirty="0" smtClean="0">
                          <a:solidFill>
                            <a:schemeClr val="tx1"/>
                          </a:solidFill>
                          <a:effectLst/>
                        </a:rPr>
                        <a:t> y un final en orden secuencial, que progresa con palabras de transición</a:t>
                      </a:r>
                      <a:r>
                        <a:rPr lang="es-ES" sz="850" baseline="0" noProof="0" dirty="0" smtClean="0">
                          <a:solidFill>
                            <a:schemeClr val="tx1"/>
                          </a:solidFill>
                          <a:effectLst/>
                        </a:rPr>
                        <a:t> y con un orden lógico de acontecimientos</a:t>
                      </a:r>
                      <a:r>
                        <a:rPr lang="es-MX" sz="850" baseline="0" noProof="0" dirty="0" smtClean="0">
                          <a:solidFill>
                            <a:schemeClr val="tx1"/>
                          </a:solidFill>
                          <a:effectLst/>
                        </a:rPr>
                        <a:t>.  La trama o el problema es claramente definido.  El comienzo y la conclusión crean unidad.</a:t>
                      </a:r>
                      <a:endParaRPr lang="es-MX" sz="850" noProof="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s-MX" sz="850" noProof="0" dirty="0" smtClean="0">
                          <a:solidFill>
                            <a:schemeClr val="tx1"/>
                          </a:solidFill>
                          <a:effectLst/>
                        </a:rPr>
                        <a:t>El estudiante elabora la fábula</a:t>
                      </a:r>
                      <a:r>
                        <a:rPr lang="es-MX" sz="850" baseline="0" noProof="0" dirty="0" smtClean="0">
                          <a:solidFill>
                            <a:schemeClr val="tx1"/>
                          </a:solidFill>
                          <a:effectLst/>
                        </a:rPr>
                        <a:t> utilizando detalles del pasaje sobre los delfines y las ballenas piloto y utiliza diálogos de manera eficaz  para continuar desarrollando  el cuento.</a:t>
                      </a:r>
                      <a:endParaRPr lang="es-MX" sz="850" noProof="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es-ES" sz="850" noProof="0" dirty="0" smtClean="0">
                          <a:solidFill>
                            <a:schemeClr val="tx1"/>
                          </a:solidFill>
                          <a:effectLst/>
                        </a:rPr>
                        <a:t>La voz del estudiante muestra conocimiento de la información</a:t>
                      </a:r>
                      <a:r>
                        <a:rPr lang="es-MX" sz="850" noProof="0" dirty="0" smtClean="0">
                          <a:solidFill>
                            <a:schemeClr val="tx1"/>
                          </a:solidFill>
                          <a:effectLst/>
                        </a:rPr>
                        <a:t>.  El estudiante sabe y utiliza el</a:t>
                      </a:r>
                      <a:r>
                        <a:rPr lang="es-MX" sz="850" baseline="0" noProof="0" dirty="0" smtClean="0">
                          <a:solidFill>
                            <a:schemeClr val="tx1"/>
                          </a:solidFill>
                          <a:effectLst/>
                        </a:rPr>
                        <a:t> lenguaje sensorial (manada, calamar, ecolocación, espiráculos, dientes afilados) y algún lenguaje figurado, tan diferentes como la noche y el día. </a:t>
                      </a:r>
                      <a:endParaRPr lang="es-MX" sz="850" noProof="0" dirty="0">
                        <a:solidFill>
                          <a:schemeClr val="tx1"/>
                        </a:solidFill>
                        <a:effectLst/>
                        <a:latin typeface="Calibri"/>
                        <a:ea typeface="Calibri"/>
                        <a:cs typeface="Times New Roman"/>
                      </a:endParaRPr>
                    </a:p>
                  </a:txBody>
                  <a:tcPr marL="97155" marR="77004" marT="38502" marB="38502"/>
                </a:tc>
                <a:tc>
                  <a:txBody>
                    <a:bodyPr/>
                    <a:lstStyle/>
                    <a:p>
                      <a:pPr marL="0" marR="0">
                        <a:lnSpc>
                          <a:spcPct val="100000"/>
                        </a:lnSpc>
                        <a:spcBef>
                          <a:spcPts val="0"/>
                        </a:spcBef>
                        <a:spcAft>
                          <a:spcPts val="0"/>
                        </a:spcAft>
                      </a:pPr>
                      <a:r>
                        <a:rPr lang="x-none" sz="850" b="0" noProof="0" dirty="0" smtClean="0">
                          <a:effectLst/>
                          <a:latin typeface="+mn-lt"/>
                          <a:ea typeface="Calibri"/>
                          <a:cs typeface="Times New Roman"/>
                        </a:rPr>
                        <a:t>El estudiante tiene pocos o ningún error en </a:t>
                      </a:r>
                      <a:r>
                        <a:rPr lang="en-US" sz="850" b="0" noProof="0" dirty="0" smtClean="0">
                          <a:effectLst/>
                          <a:latin typeface="+mn-lt"/>
                          <a:ea typeface="Calibri"/>
                          <a:cs typeface="Times New Roman"/>
                        </a:rPr>
                        <a:t>la </a:t>
                      </a:r>
                      <a:r>
                        <a:rPr lang="x-none" sz="850" b="0" noProof="0" dirty="0" smtClean="0">
                          <a:effectLst/>
                          <a:latin typeface="+mn-lt"/>
                          <a:ea typeface="Calibri"/>
                          <a:cs typeface="Times New Roman"/>
                        </a:rPr>
                        <a:t>gramática, en el uso de palabras o en la mecánica, de acuerdo al grado.</a:t>
                      </a:r>
                      <a:r>
                        <a:rPr lang="x-none" sz="850" b="0" baseline="0" noProof="0" dirty="0" smtClean="0">
                          <a:effectLst/>
                          <a:latin typeface="+mn-lt"/>
                          <a:ea typeface="Calibri"/>
                          <a:cs typeface="Times New Roman"/>
                        </a:rPr>
                        <a:t> </a:t>
                      </a:r>
                      <a:endParaRPr lang="es-MX" sz="850" b="1" noProof="0" dirty="0">
                        <a:solidFill>
                          <a:schemeClr val="tx1"/>
                        </a:solidFill>
                        <a:effectLst/>
                        <a:latin typeface="Calibri"/>
                        <a:ea typeface="Calibri"/>
                        <a:cs typeface="Times New Roman"/>
                      </a:endParaRPr>
                    </a:p>
                  </a:txBody>
                  <a:tcPr marL="97155" marR="77004" marT="38502" marB="38502"/>
                </a:tc>
              </a:tr>
            </a:tbl>
          </a:graphicData>
        </a:graphic>
      </p:graphicFrame>
      <p:sp>
        <p:nvSpPr>
          <p:cNvPr id="7" name="Footer Placeholder 6"/>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778473" y="9550713"/>
            <a:ext cx="842010" cy="457200"/>
          </a:xfrm>
        </p:spPr>
        <p:txBody>
          <a:bodyPr/>
          <a:lstStyle/>
          <a:p>
            <a:fld id="{E554697D-DC26-4D84-89D6-8FD04FAFB254}" type="slidenum">
              <a:rPr lang="en-US" smtClean="0"/>
              <a:pPr/>
              <a:t>20</a:t>
            </a:fld>
            <a:endParaRPr lang="en-US" dirty="0"/>
          </a:p>
        </p:txBody>
      </p:sp>
    </p:spTree>
    <p:extLst>
      <p:ext uri="{BB962C8B-B14F-4D97-AF65-F5344CB8AC3E}">
        <p14:creationId xmlns:p14="http://schemas.microsoft.com/office/powerpoint/2010/main" val="41139430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7391400" cy="7509748"/>
          </a:xfrm>
          <a:prstGeom prst="rect">
            <a:avLst/>
          </a:prstGeom>
        </p:spPr>
        <p:txBody>
          <a:bodyPr wrap="square">
            <a:spAutoFit/>
          </a:bodyPr>
          <a:lstStyle/>
          <a:p>
            <a:pPr algn="ctr"/>
            <a:r>
              <a:rPr lang="es-PY" sz="1400" i="1" dirty="0" smtClean="0"/>
              <a:t>Chirrido y Graznido</a:t>
            </a:r>
          </a:p>
          <a:p>
            <a:r>
              <a:rPr lang="es-PY" sz="1200" dirty="0" smtClean="0"/>
              <a:t>Dos delfines que eran hermanos, Chirrido y Graznido, eran tan diferentes como el día y la noche.  Chirrido vivía para ayudar a los necesitados.  Graznido vivía para las aventuras.  Con su fuerte voz graznada, Graznido solía decirle a Chirrido— Dejemos la manada y busquemos algo divertido que hacer.  Pero Chirrido siempre le respondía a Graznido— no es seguro dejar la </a:t>
            </a:r>
            <a:r>
              <a:rPr lang="es-PY" sz="1200" b="1" dirty="0" smtClean="0"/>
              <a:t>manada </a:t>
            </a:r>
            <a:r>
              <a:rPr lang="es-PY" sz="1200" dirty="0" smtClean="0"/>
              <a:t>y ¿que tal si alguien nos necesita?</a:t>
            </a:r>
          </a:p>
          <a:p>
            <a:r>
              <a:rPr lang="es-PY" sz="1200" dirty="0" smtClean="0"/>
              <a:t> </a:t>
            </a:r>
          </a:p>
          <a:p>
            <a:r>
              <a:rPr lang="es-PY" sz="1200" b="1" dirty="0" smtClean="0"/>
              <a:t>Un día </a:t>
            </a:r>
            <a:r>
              <a:rPr lang="es-PY" sz="1200" dirty="0" smtClean="0"/>
              <a:t>cuando la manada de delfines estaba en busca de alimentos, Chirrido escuchó fuertes chapoteos.  Él les dijo al resto de la manada y ellos siguieron el sonido por medio de la </a:t>
            </a:r>
            <a:r>
              <a:rPr lang="es-PY" sz="1200" b="1" dirty="0" smtClean="0"/>
              <a:t>ecolocación </a:t>
            </a:r>
            <a:r>
              <a:rPr lang="es-PY" sz="1200" dirty="0" smtClean="0"/>
              <a:t>hasta que vieron a varias ballenas piloto varadas en la orilla. Ellas estaban tratando de escapar de dos tiburones depredadores.  </a:t>
            </a:r>
          </a:p>
          <a:p>
            <a:r>
              <a:rPr lang="es-PY" sz="1200" dirty="0" smtClean="0"/>
              <a:t> </a:t>
            </a:r>
          </a:p>
          <a:p>
            <a:endParaRPr lang="es-PY" sz="1200" dirty="0" smtClean="0"/>
          </a:p>
          <a:p>
            <a:r>
              <a:rPr lang="es-PY" sz="1200" dirty="0" smtClean="0"/>
              <a:t>—Tenemos que ayudar a las ballenas piloto, —dijo Chirrido a los demás con su voz aguda y chirriona. Todos estuvieron de acuerdo. Con excepción de  Graznido. — Es culpa de ellos mismos.  Las ballenas piloto no debieron estar nadando tan cerca de la orilla.  ¡Déjenlos que aprendan una lección! —Entonces Graznido dejó su manada para irse a explorar.</a:t>
            </a:r>
          </a:p>
          <a:p>
            <a:endParaRPr lang="es-PY" sz="1200" dirty="0" smtClean="0"/>
          </a:p>
          <a:p>
            <a:endParaRPr lang="es-PY" sz="1200" dirty="0" smtClean="0"/>
          </a:p>
          <a:p>
            <a:r>
              <a:rPr lang="es-PY" sz="1200" dirty="0" smtClean="0"/>
              <a:t> </a:t>
            </a:r>
          </a:p>
          <a:p>
            <a:r>
              <a:rPr lang="es-PY" sz="1200" dirty="0" smtClean="0"/>
              <a:t>Chirrido reunió a su familia.  </a:t>
            </a:r>
            <a:r>
              <a:rPr lang="es-PY" sz="1200" b="1" dirty="0" smtClean="0"/>
              <a:t>Luego, </a:t>
            </a:r>
            <a:r>
              <a:rPr lang="es-PY" sz="1200" dirty="0" smtClean="0"/>
              <a:t>ellos arrearon a las ballenas piloto de regreso al mar.  Las ballenas piloto estaban tan agradecidas que les dijeron, — ¡Algún día les ayudaremos a ustedes </a:t>
            </a:r>
            <a:r>
              <a:rPr lang="es-PY" sz="1200" dirty="0"/>
              <a:t>también </a:t>
            </a:r>
            <a:r>
              <a:rPr lang="es-PY" sz="1200" dirty="0" smtClean="0"/>
              <a:t>si lo necesitan! Los delfines se llenaron comiendo </a:t>
            </a:r>
            <a:r>
              <a:rPr lang="es-PY" sz="1200" b="1" dirty="0" smtClean="0"/>
              <a:t>calamares</a:t>
            </a:r>
            <a:r>
              <a:rPr lang="es-PY" sz="1200" dirty="0" smtClean="0"/>
              <a:t> y nadaron felizmente de regreso a casa, saltando fuera del mar y lanzando burbujas  por sus </a:t>
            </a:r>
            <a:r>
              <a:rPr lang="es-PY" sz="1200" b="1" dirty="0" smtClean="0"/>
              <a:t>espiráculos.</a:t>
            </a:r>
          </a:p>
          <a:p>
            <a:endParaRPr lang="es-PY" sz="1200" dirty="0" smtClean="0"/>
          </a:p>
          <a:p>
            <a:r>
              <a:rPr lang="es-PY" sz="1200" dirty="0" smtClean="0"/>
              <a:t> </a:t>
            </a:r>
          </a:p>
          <a:p>
            <a:r>
              <a:rPr lang="es-PY" sz="1200" b="1" dirty="0" smtClean="0"/>
              <a:t>Después</a:t>
            </a:r>
            <a:r>
              <a:rPr lang="es-PY" sz="1200" dirty="0" smtClean="0"/>
              <a:t> que Chirrido llegó a casa se fue a buscar a Graznido.  Después de todo Graznido era su hermano y como </a:t>
            </a:r>
          </a:p>
          <a:p>
            <a:r>
              <a:rPr lang="es-PY" sz="1200" dirty="0" smtClean="0"/>
              <a:t>era un delfín de buen corazón se preocupaba por él.  Cuando ya habían pasado muchas horas, Chirrido se empezó a preocupar.  Graznido nunca antes había dejado la manada  por tanto tiempo.  ¿Qué tal si algo andaba mal? </a:t>
            </a:r>
          </a:p>
          <a:p>
            <a:r>
              <a:rPr lang="es-PY" sz="1200" b="1" dirty="0" smtClean="0"/>
              <a:t> </a:t>
            </a:r>
            <a:endParaRPr lang="es-PY" sz="1200" dirty="0" smtClean="0"/>
          </a:p>
          <a:p>
            <a:endParaRPr lang="es-PY" sz="1200" b="1" dirty="0" smtClean="0"/>
          </a:p>
          <a:p>
            <a:endParaRPr lang="es-PY" sz="1200" b="1" dirty="0" smtClean="0"/>
          </a:p>
          <a:p>
            <a:r>
              <a:rPr lang="es-PY" sz="1200" b="1" dirty="0" smtClean="0"/>
              <a:t>Pronto</a:t>
            </a:r>
            <a:r>
              <a:rPr lang="es-PY" sz="1200" dirty="0" smtClean="0"/>
              <a:t>, la manada entera empezó la búsqueda hasta que escucharon un fuerte sonido de graznido. ¡Graznido! Siguieron el sonido y ahí estaba atrapado entre dos viejos tablones de madera dentro de un barco hundido.  Con sus </a:t>
            </a:r>
            <a:r>
              <a:rPr lang="es-PY" sz="1200" b="1" dirty="0" smtClean="0"/>
              <a:t>dientes afilados</a:t>
            </a:r>
            <a:r>
              <a:rPr lang="es-PY" sz="1200" dirty="0" smtClean="0"/>
              <a:t>, los delfines empezaron a arrancar pedazos de la vieja madera.  </a:t>
            </a:r>
            <a:r>
              <a:rPr lang="es-PY" sz="1200" b="1" dirty="0" smtClean="0"/>
              <a:t>Después, </a:t>
            </a:r>
            <a:r>
              <a:rPr lang="es-PY" sz="1200" dirty="0" smtClean="0"/>
              <a:t>Graznido dijo con tristeza, —Déjenme.  No merezco que me liberen.  Debí ser mas sensato y yo sabía que era peligroso.  Solo déjenme que aprenda mi lección.  </a:t>
            </a:r>
            <a:r>
              <a:rPr lang="es-PY" sz="1200" b="1" dirty="0" smtClean="0"/>
              <a:t>Aún así, </a:t>
            </a:r>
            <a:r>
              <a:rPr lang="es-PY" sz="1200" dirty="0" smtClean="0"/>
              <a:t>los delfines no le hicieron caso y siguieron arrancando pedazos hasta que Graznido quedó libre.  Chirrido le dijo, — Graznido, no importa si lo mereces o no, ayudar a otros es siempre lo correcto.</a:t>
            </a:r>
          </a:p>
          <a:p>
            <a:r>
              <a:rPr lang="es-PY" sz="1200" dirty="0" smtClean="0"/>
              <a:t> </a:t>
            </a:r>
          </a:p>
          <a:p>
            <a:r>
              <a:rPr lang="es-PY" sz="1200" b="1" dirty="0" smtClean="0"/>
              <a:t>Después de ese día </a:t>
            </a:r>
            <a:r>
              <a:rPr lang="es-PY" sz="1200" dirty="0" smtClean="0"/>
              <a:t>Graznido siempre iba con su manada a cazar alimento y cuando alguien necesitaba ayuda, ¡era el primero en ofrecerse de voluntario!</a:t>
            </a:r>
            <a:endParaRPr lang="es-PY" sz="1200" dirty="0"/>
          </a:p>
        </p:txBody>
      </p:sp>
      <p:sp>
        <p:nvSpPr>
          <p:cNvPr id="5" name="TextBox 4"/>
          <p:cNvSpPr txBox="1"/>
          <p:nvPr/>
        </p:nvSpPr>
        <p:spPr>
          <a:xfrm>
            <a:off x="293290" y="3370088"/>
            <a:ext cx="7029530" cy="369332"/>
          </a:xfrm>
          <a:prstGeom prst="rect">
            <a:avLst/>
          </a:prstGeom>
          <a:solidFill>
            <a:schemeClr val="bg2"/>
          </a:solidFill>
          <a:ln w="9525">
            <a:solidFill>
              <a:schemeClr val="tx1"/>
            </a:solidFill>
          </a:ln>
        </p:spPr>
        <p:txBody>
          <a:bodyPr wrap="square" rtlCol="0">
            <a:spAutoFit/>
          </a:bodyPr>
          <a:lstStyle/>
          <a:p>
            <a:r>
              <a:rPr lang="es-PR" sz="900" b="1" i="1" dirty="0" smtClean="0"/>
              <a:t>Utiliza diálogo y la descripción de las acciones, los pensamientos y los sentimientos de los personajes para desarrollar los acontecimientos o para mostrar la reacción de los personajes en diferentes situaciones.</a:t>
            </a:r>
            <a:endParaRPr lang="es-PR" sz="900" b="1" i="1" dirty="0"/>
          </a:p>
        </p:txBody>
      </p:sp>
      <p:sp>
        <p:nvSpPr>
          <p:cNvPr id="6" name="TextBox 5"/>
          <p:cNvSpPr txBox="1"/>
          <p:nvPr/>
        </p:nvSpPr>
        <p:spPr>
          <a:xfrm>
            <a:off x="1143000" y="7913555"/>
            <a:ext cx="3962400" cy="374318"/>
          </a:xfrm>
          <a:prstGeom prst="rect">
            <a:avLst/>
          </a:prstGeom>
          <a:solidFill>
            <a:schemeClr val="bg2"/>
          </a:solidFill>
          <a:ln w="9525">
            <a:solidFill>
              <a:schemeClr val="tx1"/>
            </a:solidFill>
          </a:ln>
        </p:spPr>
        <p:txBody>
          <a:bodyPr wrap="square" lIns="96378" tIns="48189" rIns="96378" bIns="48189" rtlCol="0">
            <a:spAutoFit/>
          </a:bodyPr>
          <a:lstStyle/>
          <a:p>
            <a:r>
              <a:rPr lang="es-DO" sz="900" b="1" i="1" dirty="0" smtClean="0"/>
              <a:t>Las convenciones de gramática y los mecanismos son utilizados de manera apropiada por todo el escrito.  </a:t>
            </a:r>
            <a:endParaRPr lang="es-DO" sz="900" b="1" i="1" dirty="0"/>
          </a:p>
        </p:txBody>
      </p:sp>
      <p:sp>
        <p:nvSpPr>
          <p:cNvPr id="7" name="TextBox 6"/>
          <p:cNvSpPr txBox="1"/>
          <p:nvPr/>
        </p:nvSpPr>
        <p:spPr>
          <a:xfrm>
            <a:off x="2569662" y="2260098"/>
            <a:ext cx="2977329" cy="230832"/>
          </a:xfrm>
          <a:prstGeom prst="rect">
            <a:avLst/>
          </a:prstGeom>
          <a:solidFill>
            <a:schemeClr val="bg2"/>
          </a:solidFill>
          <a:ln w="9525">
            <a:solidFill>
              <a:schemeClr val="tx1"/>
            </a:solidFill>
          </a:ln>
        </p:spPr>
        <p:txBody>
          <a:bodyPr wrap="square" rtlCol="0">
            <a:spAutoFit/>
          </a:bodyPr>
          <a:lstStyle/>
          <a:p>
            <a:r>
              <a:rPr lang="es-PA" sz="900" b="1" i="1" dirty="0" smtClean="0"/>
              <a:t>Envuelve al lector y establece un argumento – personajes</a:t>
            </a:r>
            <a:r>
              <a:rPr lang="en-US" sz="850" b="1" i="1" dirty="0" smtClean="0"/>
              <a:t>.</a:t>
            </a:r>
            <a:endParaRPr lang="en-US" sz="850" b="1" i="1" dirty="0"/>
          </a:p>
        </p:txBody>
      </p:sp>
      <p:sp>
        <p:nvSpPr>
          <p:cNvPr id="8" name="TextBox 7"/>
          <p:cNvSpPr txBox="1"/>
          <p:nvPr/>
        </p:nvSpPr>
        <p:spPr>
          <a:xfrm>
            <a:off x="4876800" y="4618578"/>
            <a:ext cx="2368979" cy="230832"/>
          </a:xfrm>
          <a:prstGeom prst="rect">
            <a:avLst/>
          </a:prstGeom>
          <a:solidFill>
            <a:schemeClr val="bg2"/>
          </a:solidFill>
          <a:ln w="9525">
            <a:solidFill>
              <a:schemeClr val="tx1"/>
            </a:solidFill>
          </a:ln>
        </p:spPr>
        <p:txBody>
          <a:bodyPr wrap="square" rtlCol="0">
            <a:spAutoFit/>
          </a:bodyPr>
          <a:lstStyle/>
          <a:p>
            <a:r>
              <a:rPr lang="es-PA" sz="900" b="1" i="1" dirty="0" smtClean="0"/>
              <a:t>Utiliza  vocabulario temático de los textos</a:t>
            </a:r>
            <a:r>
              <a:rPr lang="es-PA" sz="850" b="1" i="1" dirty="0" smtClean="0"/>
              <a:t>.</a:t>
            </a:r>
            <a:endParaRPr lang="es-PA" sz="850" b="1" i="1" dirty="0"/>
          </a:p>
        </p:txBody>
      </p:sp>
      <p:sp>
        <p:nvSpPr>
          <p:cNvPr id="9" name="TextBox 8"/>
          <p:cNvSpPr txBox="1"/>
          <p:nvPr/>
        </p:nvSpPr>
        <p:spPr>
          <a:xfrm>
            <a:off x="2362200" y="5598896"/>
            <a:ext cx="4343400" cy="369332"/>
          </a:xfrm>
          <a:prstGeom prst="rect">
            <a:avLst/>
          </a:prstGeom>
          <a:solidFill>
            <a:schemeClr val="bg2"/>
          </a:solidFill>
          <a:ln w="9525">
            <a:solidFill>
              <a:schemeClr val="tx1"/>
            </a:solidFill>
          </a:ln>
        </p:spPr>
        <p:txBody>
          <a:bodyPr wrap="square" rtlCol="0">
            <a:spAutoFit/>
          </a:bodyPr>
          <a:lstStyle/>
          <a:p>
            <a:r>
              <a:rPr lang="es-HN" sz="900" b="1" i="1" dirty="0" smtClean="0"/>
              <a:t>Las palabras de transición avanzan el cuento en el orden de los acontecimientos – la secuencia de los acontecimientos fluye de forma natural.</a:t>
            </a:r>
            <a:endParaRPr lang="es-HN" sz="900" b="1" i="1" dirty="0"/>
          </a:p>
        </p:txBody>
      </p:sp>
      <p:sp>
        <p:nvSpPr>
          <p:cNvPr id="11" name="TextBox 10"/>
          <p:cNvSpPr txBox="1"/>
          <p:nvPr/>
        </p:nvSpPr>
        <p:spPr>
          <a:xfrm>
            <a:off x="5410200" y="7924925"/>
            <a:ext cx="1690667" cy="235819"/>
          </a:xfrm>
          <a:prstGeom prst="rect">
            <a:avLst/>
          </a:prstGeom>
          <a:solidFill>
            <a:schemeClr val="bg2"/>
          </a:solidFill>
          <a:ln w="9525">
            <a:solidFill>
              <a:schemeClr val="tx1"/>
            </a:solidFill>
          </a:ln>
        </p:spPr>
        <p:txBody>
          <a:bodyPr wrap="square" lIns="96378" tIns="48189" rIns="96378" bIns="48189" rtlCol="0">
            <a:spAutoFit/>
          </a:bodyPr>
          <a:lstStyle/>
          <a:p>
            <a:r>
              <a:rPr lang="es-NI" sz="900" b="1" i="1" dirty="0" smtClean="0"/>
              <a:t>Moraleja  o lección aprendida</a:t>
            </a:r>
            <a:r>
              <a:rPr lang="en-US" sz="900" b="1" i="1" dirty="0" smtClean="0"/>
              <a:t>.</a:t>
            </a:r>
            <a:endParaRPr lang="en-US" sz="900" b="1" i="1" dirty="0"/>
          </a:p>
        </p:txBody>
      </p:sp>
      <p:sp>
        <p:nvSpPr>
          <p:cNvPr id="3" name="TextBox 2"/>
          <p:cNvSpPr txBox="1"/>
          <p:nvPr/>
        </p:nvSpPr>
        <p:spPr>
          <a:xfrm>
            <a:off x="260576" y="159521"/>
            <a:ext cx="4997224" cy="276999"/>
          </a:xfrm>
          <a:prstGeom prst="rect">
            <a:avLst/>
          </a:prstGeom>
          <a:noFill/>
        </p:spPr>
        <p:txBody>
          <a:bodyPr wrap="square" rtlCol="0">
            <a:spAutoFit/>
          </a:bodyPr>
          <a:lstStyle/>
          <a:p>
            <a:r>
              <a:rPr lang="es-HN" sz="1200" i="1" dirty="0" smtClean="0"/>
              <a:t>Ejemplo de una composición completa narrativa de la Tarea de rendimiento</a:t>
            </a:r>
            <a:endParaRPr lang="es-HN" sz="1200" i="1" dirty="0"/>
          </a:p>
        </p:txBody>
      </p:sp>
      <p:sp>
        <p:nvSpPr>
          <p:cNvPr id="13" name="Footer Placeholder 12"/>
          <p:cNvSpPr>
            <a:spLocks noGrp="1"/>
          </p:cNvSpPr>
          <p:nvPr>
            <p:ph type="ftr" sz="quarter" idx="11"/>
          </p:nvPr>
        </p:nvSpPr>
        <p:spPr/>
        <p:txBody>
          <a:bodyPr/>
          <a:lstStyle/>
          <a:p>
            <a:pPr algn="l"/>
            <a:r>
              <a:rPr lang="en-US" sz="900" dirty="0" smtClean="0">
                <a:solidFill>
                  <a:prstClr val="black"/>
                </a:solidFill>
              </a:rPr>
              <a:t>Rev. Control: 07/06/2015 HSD - OSP and Susan Richmond</a:t>
            </a:r>
          </a:p>
        </p:txBody>
      </p:sp>
      <p:sp>
        <p:nvSpPr>
          <p:cNvPr id="14" name="Slide Number Placeholder 13"/>
          <p:cNvSpPr>
            <a:spLocks noGrp="1"/>
          </p:cNvSpPr>
          <p:nvPr>
            <p:ph type="sldNum" sz="quarter" idx="12"/>
          </p:nvPr>
        </p:nvSpPr>
        <p:spPr>
          <a:xfrm>
            <a:off x="6828348" y="9542645"/>
            <a:ext cx="842010" cy="457200"/>
          </a:xfrm>
        </p:spPr>
        <p:txBody>
          <a:bodyPr/>
          <a:lstStyle/>
          <a:p>
            <a:fld id="{E554697D-DC26-4D84-89D6-8FD04FAFB254}" type="slidenum">
              <a:rPr lang="en-US" smtClean="0"/>
              <a:pPr/>
              <a:t>21</a:t>
            </a:fld>
            <a:endParaRPr lang="en-US" dirty="0"/>
          </a:p>
        </p:txBody>
      </p:sp>
    </p:spTree>
    <p:extLst>
      <p:ext uri="{BB962C8B-B14F-4D97-AF65-F5344CB8AC3E}">
        <p14:creationId xmlns:p14="http://schemas.microsoft.com/office/powerpoint/2010/main" val="3882008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47661" y="304800"/>
          <a:ext cx="7043738" cy="8965471"/>
        </p:xfrm>
        <a:graphic>
          <a:graphicData uri="http://schemas.openxmlformats.org/drawingml/2006/table">
            <a:tbl>
              <a:tblPr firstRow="1" bandRow="1">
                <a:effectLst>
                  <a:innerShdw blurRad="114300">
                    <a:prstClr val="black"/>
                  </a:innerShdw>
                </a:effectLst>
                <a:tableStyleId>{5C22544A-7EE6-4342-B048-85BDC9FD1C3A}</a:tableStyleId>
              </a:tblPr>
              <a:tblGrid>
                <a:gridCol w="5748339"/>
                <a:gridCol w="715850"/>
                <a:gridCol w="579549"/>
              </a:tblGrid>
              <a:tr h="319314">
                <a:tc gridSpan="3">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 sz="1600" b="1" i="0" u="none" noProof="0" dirty="0" smtClean="0">
                          <a:solidFill>
                            <a:schemeClr val="tx1"/>
                          </a:solidFill>
                          <a:effectLst/>
                          <a:latin typeface="+mn-lt"/>
                        </a:rPr>
                        <a:t>CFA Trimestre 3</a:t>
                      </a:r>
                    </a:p>
                    <a:p>
                      <a:pPr marL="0" marR="0" indent="0" algn="ctr" defTabSz="966612" rtl="0" eaLnBrk="1" fontAlgn="auto" latinLnBrk="0" hangingPunct="1">
                        <a:lnSpc>
                          <a:spcPct val="100000"/>
                        </a:lnSpc>
                        <a:spcBef>
                          <a:spcPts val="0"/>
                        </a:spcBef>
                        <a:spcAft>
                          <a:spcPts val="0"/>
                        </a:spcAft>
                        <a:buClrTx/>
                        <a:buSzTx/>
                        <a:buFontTx/>
                        <a:buNone/>
                        <a:tabLst/>
                        <a:defRPr/>
                      </a:pPr>
                      <a:r>
                        <a:rPr lang="es-ES" sz="1600" b="1" i="0" u="none" noProof="0" dirty="0" smtClean="0">
                          <a:solidFill>
                            <a:schemeClr val="tx1"/>
                          </a:solidFill>
                          <a:effectLst/>
                          <a:latin typeface="+mn-lt"/>
                        </a:rPr>
                        <a:t>Clave/Puntos para las respuestas de selección múltiple</a:t>
                      </a: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solidFill>
                  </a:tcPr>
                </a:tc>
              </a:tr>
              <a:tr h="319314">
                <a:tc>
                  <a:txBody>
                    <a:bodyPr/>
                    <a:lstStyle/>
                    <a:p>
                      <a:pPr marL="739775" marR="0" indent="-739775" algn="l" defTabSz="1018809"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  </a:t>
                      </a:r>
                      <a:r>
                        <a:rPr lang="es-ES" sz="1100" b="0" dirty="0" smtClean="0">
                          <a:solidFill>
                            <a:schemeClr val="tx1"/>
                          </a:solidFill>
                          <a:effectLst/>
                          <a:latin typeface="+mn-lt"/>
                        </a:rPr>
                        <a:t>¿Cuál es el significado de la frase se atascaron en la arena  basado en la manera que se utiliza en el pasaje </a:t>
                      </a:r>
                      <a:r>
                        <a:rPr lang="es-ES" sz="1100" b="1" i="1" dirty="0" smtClean="0">
                          <a:solidFill>
                            <a:schemeClr val="tx1"/>
                          </a:solidFill>
                          <a:effectLst/>
                          <a:latin typeface="+mn-lt"/>
                        </a:rPr>
                        <a:t>Los delfines y las ballenas piloto</a:t>
                      </a:r>
                      <a:r>
                        <a:rPr lang="es-ES" sz="1100" b="1" dirty="0" smtClean="0">
                          <a:solidFill>
                            <a:schemeClr val="tx1"/>
                          </a:solidFill>
                          <a:effectLst/>
                          <a:latin typeface="+mn-lt"/>
                        </a:rPr>
                        <a:t>? </a:t>
                      </a:r>
                      <a:r>
                        <a:rPr lang="es-MX" sz="1100" b="1" i="1" dirty="0" smtClean="0">
                          <a:latin typeface="+mn-lt"/>
                          <a:cs typeface="Helvetica" pitchFamily="34" charset="0"/>
                        </a:rPr>
                        <a:t> </a:t>
                      </a:r>
                      <a:r>
                        <a:rPr lang="es-MX" sz="1100" b="1" i="1" baseline="0" dirty="0" smtClean="0">
                          <a:latin typeface="+mn-lt"/>
                          <a:cs typeface="Helvetica" pitchFamily="34" charset="0"/>
                        </a:rPr>
                        <a:t> </a:t>
                      </a:r>
                      <a:r>
                        <a:rPr lang="es-GT" sz="1100" b="0" u="none" strike="noStrike" dirty="0" smtClean="0">
                          <a:solidFill>
                            <a:schemeClr val="tx1"/>
                          </a:solidFill>
                          <a:effectLst/>
                          <a:latin typeface="+mn-lt"/>
                        </a:rPr>
                        <a:t>RL.3.4  </a:t>
                      </a:r>
                      <a:endParaRPr lang="es-GT" sz="1100" b="0" i="1" u="none" strike="noStrik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sz="1800"/>
                      </a:pPr>
                      <a:r>
                        <a:rPr lang="es-GT" sz="1100" b="1" u="sng" dirty="0" smtClean="0">
                          <a:solidFill>
                            <a:schemeClr val="tx1"/>
                          </a:solidFill>
                          <a:effectLst>
                            <a:outerShdw blurRad="38100" dist="38100" dir="2700000" algn="tl">
                              <a:srgbClr val="000000">
                                <a:alpha val="43137"/>
                              </a:srgbClr>
                            </a:outerShdw>
                          </a:effectLst>
                          <a:latin typeface="+mn-lt"/>
                        </a:rPr>
                        <a:t>Pregunta 2 </a:t>
                      </a:r>
                      <a:r>
                        <a:rPr lang="es-GT" sz="1100" b="0" u="none" dirty="0" smtClean="0">
                          <a:solidFill>
                            <a:schemeClr val="tx1"/>
                          </a:solidFill>
                          <a:effectLst/>
                          <a:latin typeface="+mn-lt"/>
                        </a:rPr>
                        <a:t> </a:t>
                      </a:r>
                      <a:r>
                        <a:rPr lang="es-MX" sz="1100" b="0" dirty="0" smtClean="0">
                          <a:latin typeface="+mn-lt"/>
                          <a:cs typeface="Helvetica" pitchFamily="34" charset="0"/>
                        </a:rPr>
                        <a:t>¿Qué frase es un ejemplo de que la marea había bajado?</a:t>
                      </a:r>
                      <a:r>
                        <a:rPr lang="es-MX" sz="1100" b="1" baseline="0" dirty="0" smtClean="0">
                          <a:latin typeface="Helvetica" pitchFamily="34" charset="0"/>
                          <a:cs typeface="Helvetica" pitchFamily="34" charset="0"/>
                        </a:rPr>
                        <a:t> </a:t>
                      </a:r>
                      <a:r>
                        <a:rPr lang="es-GT" sz="1100" b="0" u="none" dirty="0" smtClean="0">
                          <a:solidFill>
                            <a:schemeClr val="tx1"/>
                          </a:solidFill>
                          <a:effectLst/>
                          <a:latin typeface="+mn-lt"/>
                        </a:rPr>
                        <a:t>RL.3.4</a:t>
                      </a:r>
                      <a:endParaRPr lang="es-GT" sz="1100" b="0" i="1" u="none" dirty="0" smtClean="0">
                        <a:solidFill>
                          <a:schemeClr val="tx1"/>
                        </a:solidFill>
                        <a:effectLst/>
                        <a:latin typeface="+mn-lt"/>
                        <a:sym typeface="Helvetica"/>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739775" marR="0" indent="-7397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3</a:t>
                      </a:r>
                      <a:r>
                        <a:rPr lang="es-GT" sz="1100" b="0" u="none" dirty="0" smtClean="0">
                          <a:solidFill>
                            <a:schemeClr val="tx1"/>
                          </a:solidFill>
                          <a:effectLst/>
                          <a:latin typeface="+mn-lt"/>
                        </a:rPr>
                        <a:t>  </a:t>
                      </a:r>
                      <a:r>
                        <a:rPr lang="es-ES" sz="1100" b="0" i="0" baseline="0" dirty="0" smtClean="0">
                          <a:solidFill>
                            <a:schemeClr val="tx1"/>
                          </a:solidFill>
                          <a:latin typeface="+mn-lt"/>
                          <a:ea typeface="Times New Roman"/>
                          <a:cs typeface="Times New Roman"/>
                        </a:rPr>
                        <a:t>¿Qué oración explica mejor como las ilustraciones en </a:t>
                      </a:r>
                      <a:r>
                        <a:rPr lang="es-ES" sz="1100" b="1" i="1" baseline="0" dirty="0" smtClean="0">
                          <a:solidFill>
                            <a:schemeClr val="tx1"/>
                          </a:solidFill>
                          <a:latin typeface="+mn-lt"/>
                          <a:ea typeface="Times New Roman"/>
                          <a:cs typeface="Times New Roman"/>
                        </a:rPr>
                        <a:t>Los delfines y las ballenas piloto </a:t>
                      </a:r>
                      <a:r>
                        <a:rPr lang="es-ES" sz="1100" b="0" i="0" baseline="0" dirty="0" smtClean="0">
                          <a:solidFill>
                            <a:schemeClr val="tx1"/>
                          </a:solidFill>
                          <a:latin typeface="+mn-lt"/>
                          <a:ea typeface="Times New Roman"/>
                          <a:cs typeface="Times New Roman"/>
                        </a:rPr>
                        <a:t>ayudan al lector a entender lo que Simón hizo por las ballenas piloto? </a:t>
                      </a:r>
                      <a:r>
                        <a:rPr lang="es-ES" sz="1100" b="0" u="none" baseline="0" dirty="0" smtClean="0">
                          <a:solidFill>
                            <a:schemeClr val="tx1"/>
                          </a:solidFill>
                          <a:effectLst/>
                          <a:latin typeface="+mn-lt"/>
                        </a:rPr>
                        <a:t> </a:t>
                      </a:r>
                      <a:r>
                        <a:rPr kumimoji="0" lang="es-GT" sz="1100" b="0" i="0" u="none" strike="noStrike" kern="1200" cap="none" spc="0" normalizeH="0" baseline="0" noProof="0" dirty="0" smtClean="0">
                          <a:ln>
                            <a:noFill/>
                          </a:ln>
                          <a:solidFill>
                            <a:schemeClr val="tx1"/>
                          </a:solidFill>
                          <a:effectLst/>
                          <a:uLnTx/>
                          <a:uFillTx/>
                          <a:latin typeface="+mn-lt"/>
                          <a:ea typeface="+mn-ea"/>
                          <a:cs typeface="+mn-cs"/>
                          <a:sym typeface="Helvetica"/>
                        </a:rPr>
                        <a:t>RL.3.7</a:t>
                      </a:r>
                      <a:endParaRPr lang="es-GT" sz="1100" b="0" u="none" dirty="0" smtClean="0">
                        <a:solidFill>
                          <a:schemeClr val="tx1"/>
                        </a:solidFill>
                        <a:effectLst/>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684213" marR="0" lvl="0" indent="-684213" algn="l" defTabSz="1018809" rtl="0" eaLnBrk="1" fontAlgn="auto" latinLnBrk="0" hangingPunct="1">
                        <a:lnSpc>
                          <a:spcPct val="100000"/>
                        </a:lnSpc>
                        <a:spcBef>
                          <a:spcPts val="0"/>
                        </a:spcBef>
                        <a:spcAft>
                          <a:spcPts val="0"/>
                        </a:spcAft>
                        <a:buClrTx/>
                        <a:buSzTx/>
                        <a:buFontTx/>
                        <a:buNone/>
                        <a:tabLst/>
                        <a:defRPr sz="1800"/>
                      </a:pPr>
                      <a:r>
                        <a:rPr lang="es-GT" sz="1100" b="1" u="sng" dirty="0" smtClean="0">
                          <a:solidFill>
                            <a:schemeClr val="tx1"/>
                          </a:solidFill>
                          <a:effectLst>
                            <a:outerShdw blurRad="38100" dist="38100" dir="2700000" algn="tl">
                              <a:srgbClr val="000000">
                                <a:alpha val="43137"/>
                              </a:srgbClr>
                            </a:outerShdw>
                          </a:effectLst>
                          <a:latin typeface="+mn-lt"/>
                        </a:rPr>
                        <a:t>Pregunta 4</a:t>
                      </a:r>
                      <a:r>
                        <a:rPr lang="es-GT" sz="1100" b="0"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¿Qué oración explica mejor lo que la ilustración en </a:t>
                      </a:r>
                      <a:r>
                        <a:rPr lang="es-ES" sz="1100" b="1" i="1" u="none" dirty="0" smtClean="0">
                          <a:solidFill>
                            <a:schemeClr val="tx1"/>
                          </a:solidFill>
                          <a:effectLst/>
                          <a:latin typeface="+mn-lt"/>
                        </a:rPr>
                        <a:t>Una fábula sobre un pez </a:t>
                      </a:r>
                      <a:r>
                        <a:rPr lang="es-ES" sz="1100" b="0" u="none" dirty="0" smtClean="0">
                          <a:solidFill>
                            <a:schemeClr val="tx1"/>
                          </a:solidFill>
                          <a:effectLst/>
                          <a:latin typeface="+mn-lt"/>
                        </a:rPr>
                        <a:t>le dice al lector?</a:t>
                      </a:r>
                      <a:r>
                        <a:rPr lang="es-GT" sz="1100" b="0" u="none" baseline="0" dirty="0" smtClean="0">
                          <a:solidFill>
                            <a:schemeClr val="tx1"/>
                          </a:solidFill>
                          <a:effectLst/>
                          <a:latin typeface="+mn-lt"/>
                          <a:sym typeface="Helvetica"/>
                        </a:rPr>
                        <a:t>RL.3.7</a:t>
                      </a:r>
                      <a:endParaRPr lang="es-GT"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684213" marR="0" lvl="0" indent="-684213" algn="l" defTabSz="1018809" rtl="0" eaLnBrk="1" fontAlgn="auto" latinLnBrk="0" hangingPunct="1">
                        <a:lnSpc>
                          <a:spcPct val="100000"/>
                        </a:lnSpc>
                        <a:spcBef>
                          <a:spcPts val="0"/>
                        </a:spcBef>
                        <a:spcAft>
                          <a:spcPts val="0"/>
                        </a:spcAft>
                        <a:buClrTx/>
                        <a:buSzTx/>
                        <a:buFontTx/>
                        <a:buNone/>
                        <a:tabLst/>
                        <a:defRPr sz="1800"/>
                      </a:pPr>
                      <a:r>
                        <a:rPr lang="es-GT" sz="1100" b="1" u="sng" dirty="0" smtClean="0">
                          <a:solidFill>
                            <a:schemeClr val="tx1"/>
                          </a:solidFill>
                          <a:effectLst>
                            <a:outerShdw blurRad="38100" dist="38100" dir="2700000" algn="tl">
                              <a:srgbClr val="000000">
                                <a:alpha val="43137"/>
                              </a:srgbClr>
                            </a:outerShdw>
                          </a:effectLst>
                          <a:latin typeface="+mn-lt"/>
                        </a:rPr>
                        <a:t>Pregunta 5</a:t>
                      </a:r>
                      <a:r>
                        <a:rPr lang="es-GT" sz="1100" b="0"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¿Cómo son diferentes los temas en </a:t>
                      </a:r>
                      <a:r>
                        <a:rPr lang="es-ES" sz="1100" b="1" i="1" u="none" dirty="0" smtClean="0">
                          <a:solidFill>
                            <a:schemeClr val="tx1"/>
                          </a:solidFill>
                          <a:effectLst/>
                          <a:latin typeface="+mn-lt"/>
                        </a:rPr>
                        <a:t>Los delfines y las ballenas piloto </a:t>
                      </a:r>
                      <a:r>
                        <a:rPr lang="es-ES" sz="1100" b="0" u="none" dirty="0" smtClean="0">
                          <a:solidFill>
                            <a:schemeClr val="tx1"/>
                          </a:solidFill>
                          <a:effectLst/>
                          <a:latin typeface="+mn-lt"/>
                        </a:rPr>
                        <a:t>y </a:t>
                      </a:r>
                      <a:r>
                        <a:rPr lang="es-ES" sz="1100" b="1" i="1" u="none" dirty="0" smtClean="0">
                          <a:solidFill>
                            <a:schemeClr val="tx1"/>
                          </a:solidFill>
                          <a:effectLst/>
                          <a:latin typeface="+mn-lt"/>
                        </a:rPr>
                        <a:t>Una fábula sobre un pez?</a:t>
                      </a:r>
                      <a:r>
                        <a:rPr lang="es-ES" sz="1100" b="1" i="1" u="none" baseline="0" dirty="0" smtClean="0">
                          <a:solidFill>
                            <a:schemeClr val="tx1"/>
                          </a:solidFill>
                          <a:effectLst/>
                          <a:latin typeface="+mn-lt"/>
                        </a:rPr>
                        <a:t> </a:t>
                      </a:r>
                      <a:r>
                        <a:rPr lang="es-GT" sz="1100" b="0" dirty="0" smtClean="0">
                          <a:solidFill>
                            <a:schemeClr val="tx1"/>
                          </a:solidFill>
                          <a:effectLst/>
                          <a:latin typeface="+mn-lt"/>
                          <a:sym typeface="Helvetica"/>
                        </a:rPr>
                        <a:t>RL.3.9</a:t>
                      </a:r>
                      <a:endParaRPr lang="es-GT" sz="1100" b="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684213" marR="0" lvl="0" indent="-684213" algn="l" defTabSz="1018809" rtl="0" eaLnBrk="1" fontAlgn="auto" latinLnBrk="0" hangingPunct="1">
                        <a:lnSpc>
                          <a:spcPct val="100000"/>
                        </a:lnSpc>
                        <a:spcBef>
                          <a:spcPts val="0"/>
                        </a:spcBef>
                        <a:spcAft>
                          <a:spcPts val="0"/>
                        </a:spcAft>
                        <a:buClrTx/>
                        <a:buSzTx/>
                        <a:buFontTx/>
                        <a:buNone/>
                        <a:tabLst/>
                        <a:defRPr sz="1800"/>
                      </a:pPr>
                      <a:r>
                        <a:rPr lang="es-GT" sz="1100" b="1" u="sng" dirty="0" smtClean="0">
                          <a:solidFill>
                            <a:schemeClr val="tx1"/>
                          </a:solidFill>
                          <a:effectLst>
                            <a:outerShdw blurRad="38100" dist="38100" dir="2700000" algn="tl">
                              <a:srgbClr val="000000">
                                <a:alpha val="43137"/>
                              </a:srgbClr>
                            </a:outerShdw>
                          </a:effectLst>
                          <a:latin typeface="+mn-lt"/>
                        </a:rPr>
                        <a:t>Pregunta 6</a:t>
                      </a:r>
                      <a:r>
                        <a:rPr lang="es-GT" sz="1100" b="0"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¿Cómo son iguales los temas en </a:t>
                      </a:r>
                      <a:r>
                        <a:rPr lang="es-ES" sz="1100" b="1" i="1" u="none" dirty="0" smtClean="0">
                          <a:solidFill>
                            <a:schemeClr val="tx1"/>
                          </a:solidFill>
                          <a:effectLst/>
                          <a:latin typeface="+mn-lt"/>
                        </a:rPr>
                        <a:t>Los delfines y las ballenas piloto </a:t>
                      </a:r>
                      <a:r>
                        <a:rPr lang="es-ES" sz="1100" b="0" u="none" dirty="0" smtClean="0">
                          <a:solidFill>
                            <a:schemeClr val="tx1"/>
                          </a:solidFill>
                          <a:effectLst/>
                          <a:latin typeface="+mn-lt"/>
                        </a:rPr>
                        <a:t>y </a:t>
                      </a:r>
                      <a:r>
                        <a:rPr lang="es-ES" sz="1100" b="1" i="1" u="none" dirty="0" smtClean="0">
                          <a:solidFill>
                            <a:schemeClr val="tx1"/>
                          </a:solidFill>
                          <a:effectLst/>
                          <a:latin typeface="+mn-lt"/>
                        </a:rPr>
                        <a:t>Una fábula sobre un pez?</a:t>
                      </a:r>
                      <a:r>
                        <a:rPr lang="es-ES" sz="1100" b="1" i="1" u="none" baseline="0" dirty="0" smtClean="0">
                          <a:solidFill>
                            <a:schemeClr val="tx1"/>
                          </a:solidFill>
                          <a:effectLst/>
                          <a:latin typeface="+mn-lt"/>
                        </a:rPr>
                        <a:t> </a:t>
                      </a:r>
                      <a:r>
                        <a:rPr lang="es-GT" sz="1100" b="0" dirty="0" smtClean="0">
                          <a:solidFill>
                            <a:schemeClr val="tx1"/>
                          </a:solidFill>
                          <a:effectLst/>
                          <a:latin typeface="+mn-lt"/>
                          <a:sym typeface="Helvetica"/>
                        </a:rPr>
                        <a:t>RL.3.9</a:t>
                      </a:r>
                      <a:endParaRPr lang="es-GT" sz="1100" b="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7</a:t>
                      </a:r>
                      <a:r>
                        <a:rPr lang="es-GT" sz="1100" b="1" u="none" dirty="0" smtClean="0">
                          <a:solidFill>
                            <a:schemeClr val="tx1"/>
                          </a:solidFill>
                          <a:effectLst>
                            <a:outerShdw blurRad="38100" dist="38100" dir="2700000" algn="tl">
                              <a:srgbClr val="000000">
                                <a:alpha val="43137"/>
                              </a:srgbClr>
                            </a:outerShdw>
                          </a:effectLst>
                          <a:latin typeface="+mn-lt"/>
                        </a:rPr>
                        <a:t>                                            </a:t>
                      </a:r>
                      <a:r>
                        <a:rPr lang="es-GT" sz="1100" b="1" u="sng" dirty="0" smtClean="0">
                          <a:solidFill>
                            <a:schemeClr val="tx1"/>
                          </a:solidFill>
                          <a:effectLst>
                            <a:outerShdw blurRad="38100" dist="38100" dir="2700000" algn="tl">
                              <a:srgbClr val="000000">
                                <a:alpha val="43137"/>
                              </a:srgbClr>
                            </a:outerShdw>
                          </a:effectLst>
                          <a:latin typeface="+mn-lt"/>
                        </a:rPr>
                        <a:t>Respuesta construida de literatura</a:t>
                      </a:r>
                      <a:endParaRPr lang="es-GT"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RL.3.7</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8</a:t>
                      </a:r>
                      <a:r>
                        <a:rPr lang="es-GT" sz="1100" b="1" u="none" dirty="0" smtClean="0">
                          <a:solidFill>
                            <a:schemeClr val="tx1"/>
                          </a:solidFill>
                          <a:effectLst>
                            <a:outerShdw blurRad="38100" dist="38100" dir="2700000" algn="tl">
                              <a:srgbClr val="000000">
                                <a:alpha val="43137"/>
                              </a:srgbClr>
                            </a:outerShdw>
                          </a:effectLst>
                          <a:latin typeface="+mn-lt"/>
                        </a:rPr>
                        <a:t>                                            </a:t>
                      </a:r>
                      <a:r>
                        <a:rPr lang="es-GT" sz="1100" b="1" u="sng" dirty="0" smtClean="0">
                          <a:solidFill>
                            <a:schemeClr val="tx1"/>
                          </a:solidFill>
                          <a:effectLst>
                            <a:outerShdw blurRad="38100" dist="38100" dir="2700000" algn="tl">
                              <a:srgbClr val="000000">
                                <a:alpha val="43137"/>
                              </a:srgbClr>
                            </a:outerShdw>
                          </a:effectLst>
                          <a:latin typeface="+mn-lt"/>
                        </a:rPr>
                        <a:t>Respuesta construida de literatura</a:t>
                      </a:r>
                      <a:endParaRPr lang="es-GT"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RL.3.9</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3</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9 </a:t>
                      </a:r>
                      <a:r>
                        <a:rPr lang="es-GT" sz="1100" b="0" u="none" dirty="0" smtClean="0">
                          <a:solidFill>
                            <a:schemeClr val="tx1"/>
                          </a:solidFill>
                          <a:latin typeface="+mn-lt"/>
                          <a:cs typeface="Helvetica" pitchFamily="34" charset="0"/>
                        </a:rPr>
                        <a:t> </a:t>
                      </a:r>
                      <a:r>
                        <a:rPr kumimoji="0" lang="es-ES" sz="1100" b="0" i="0" u="none" strike="noStrike" kern="1200" cap="none" spc="0" normalizeH="0" baseline="0" noProof="0" dirty="0" smtClean="0">
                          <a:ln>
                            <a:noFill/>
                          </a:ln>
                          <a:solidFill>
                            <a:schemeClr val="tx1"/>
                          </a:solidFill>
                          <a:effectLst/>
                          <a:uLnTx/>
                          <a:uFillTx/>
                          <a:latin typeface="+mn-lt"/>
                          <a:ea typeface="+mn-ea"/>
                          <a:cs typeface="+mn-cs"/>
                        </a:rPr>
                        <a:t>¿Qué significa la palabra </a:t>
                      </a:r>
                      <a:r>
                        <a:rPr kumimoji="0" lang="es-ES" sz="1100" b="0" i="0" u="sng" strike="noStrike" kern="1200" cap="none" spc="0" normalizeH="0" baseline="0" noProof="0" dirty="0" smtClean="0">
                          <a:ln>
                            <a:noFill/>
                          </a:ln>
                          <a:solidFill>
                            <a:schemeClr val="tx1"/>
                          </a:solidFill>
                          <a:effectLst/>
                          <a:uLnTx/>
                          <a:uFillTx/>
                          <a:latin typeface="+mn-lt"/>
                          <a:ea typeface="+mn-ea"/>
                          <a:cs typeface="+mn-cs"/>
                        </a:rPr>
                        <a:t>protegida</a:t>
                      </a:r>
                      <a:r>
                        <a:rPr kumimoji="0" lang="es-ES" sz="1100" b="0" i="0" u="none" strike="noStrike" kern="1200" cap="none" spc="0" normalizeH="0" baseline="0" noProof="0" dirty="0" smtClean="0">
                          <a:ln>
                            <a:noFill/>
                          </a:ln>
                          <a:solidFill>
                            <a:schemeClr val="tx1"/>
                          </a:solidFill>
                          <a:effectLst/>
                          <a:uLnTx/>
                          <a:uFillTx/>
                          <a:latin typeface="+mn-lt"/>
                          <a:ea typeface="+mn-ea"/>
                          <a:cs typeface="+mn-cs"/>
                        </a:rPr>
                        <a:t> en el pasaje </a:t>
                      </a:r>
                      <a:r>
                        <a:rPr kumimoji="0" lang="es-ES" sz="1100" b="1" i="1" u="none" strike="noStrike" kern="1200" cap="none" spc="0" normalizeH="0" baseline="0" noProof="0" dirty="0" smtClean="0">
                          <a:ln>
                            <a:noFill/>
                          </a:ln>
                          <a:solidFill>
                            <a:schemeClr val="tx1"/>
                          </a:solidFill>
                          <a:effectLst/>
                          <a:uLnTx/>
                          <a:uFillTx/>
                          <a:latin typeface="+mn-lt"/>
                          <a:ea typeface="+mn-ea"/>
                          <a:cs typeface="+mn-cs"/>
                        </a:rPr>
                        <a:t>Los delfines y las marsopas? </a:t>
                      </a:r>
                      <a:r>
                        <a:rPr kumimoji="0" lang="es-GT" sz="1100" b="0" i="0" u="none" strike="noStrike" kern="1200" cap="none" spc="0" normalizeH="0" baseline="0" noProof="0" dirty="0" smtClean="0">
                          <a:ln>
                            <a:noFill/>
                          </a:ln>
                          <a:solidFill>
                            <a:schemeClr val="tx1"/>
                          </a:solidFill>
                          <a:effectLst/>
                          <a:uLnTx/>
                          <a:uFillTx/>
                          <a:latin typeface="+mn-lt"/>
                          <a:ea typeface="+mn-ea"/>
                          <a:cs typeface="+mn-cs"/>
                        </a:rPr>
                        <a:t>RI.3.4</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52183">
                <a:tc>
                  <a:txBody>
                    <a:bodyPr/>
                    <a:lstStyle/>
                    <a:p>
                      <a:pPr marL="803275" marR="0" indent="-8032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10</a:t>
                      </a:r>
                      <a:r>
                        <a:rPr lang="es-GT" sz="1100" b="1"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¿Cuál es el significado de la palabra </a:t>
                      </a:r>
                      <a:r>
                        <a:rPr lang="es-ES" sz="1100" b="0" u="sng" dirty="0" smtClean="0">
                          <a:solidFill>
                            <a:schemeClr val="tx1"/>
                          </a:solidFill>
                          <a:effectLst/>
                          <a:latin typeface="+mn-lt"/>
                        </a:rPr>
                        <a:t>ecolocación</a:t>
                      </a:r>
                      <a:r>
                        <a:rPr lang="es-ES" sz="1100" b="0" u="none" dirty="0" smtClean="0">
                          <a:solidFill>
                            <a:schemeClr val="tx1"/>
                          </a:solidFill>
                          <a:effectLst/>
                          <a:latin typeface="+mn-lt"/>
                        </a:rPr>
                        <a:t> en el pasaje ¿</a:t>
                      </a:r>
                      <a:r>
                        <a:rPr lang="es-ES" sz="1100" b="1" i="1" u="none" dirty="0" smtClean="0">
                          <a:solidFill>
                            <a:schemeClr val="tx1"/>
                          </a:solidFill>
                          <a:effectLst/>
                          <a:latin typeface="+mn-lt"/>
                        </a:rPr>
                        <a:t>Es una marsopa o un delfín?</a:t>
                      </a:r>
                      <a:r>
                        <a:rPr lang="es-GT" sz="1100" b="1" i="1" u="none" baseline="0" dirty="0" smtClean="0">
                          <a:solidFill>
                            <a:schemeClr val="tx1"/>
                          </a:solidFill>
                          <a:effectLst/>
                          <a:latin typeface="+mn-lt"/>
                        </a:rPr>
                        <a:t> </a:t>
                      </a:r>
                      <a:r>
                        <a:rPr kumimoji="0" lang="es-GT" sz="1100" b="0" i="0" u="none" strike="noStrike" kern="1200" cap="none" spc="0" normalizeH="0" baseline="0" noProof="0" dirty="0" smtClean="0">
                          <a:ln>
                            <a:noFill/>
                          </a:ln>
                          <a:solidFill>
                            <a:schemeClr val="tx1"/>
                          </a:solidFill>
                          <a:effectLst/>
                          <a:uLnTx/>
                          <a:uFillTx/>
                          <a:latin typeface="+mn-lt"/>
                          <a:ea typeface="+mn-ea"/>
                          <a:cs typeface="+mn-cs"/>
                          <a:sym typeface="Helvetica"/>
                        </a:rPr>
                        <a:t>RI.3.4 </a:t>
                      </a:r>
                      <a:endParaRPr lang="es-GT"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02109">
                <a:tc>
                  <a:txBody>
                    <a:bodyPr/>
                    <a:lstStyle/>
                    <a:p>
                      <a:pPr marL="739775" marR="0" lvl="0" indent="-7397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11</a:t>
                      </a:r>
                      <a:r>
                        <a:rPr lang="es-GT" sz="1100" b="0"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¿Por qué el autor de </a:t>
                      </a:r>
                      <a:r>
                        <a:rPr lang="es-ES" sz="1100" b="1" i="1" u="none" dirty="0" smtClean="0">
                          <a:solidFill>
                            <a:schemeClr val="tx1"/>
                          </a:solidFill>
                          <a:effectLst/>
                          <a:latin typeface="+mn-lt"/>
                        </a:rPr>
                        <a:t>¿Es una marsopa o un delfín? </a:t>
                      </a:r>
                      <a:r>
                        <a:rPr lang="es-ES" sz="1100" b="0" u="none" dirty="0" smtClean="0">
                          <a:solidFill>
                            <a:schemeClr val="tx1"/>
                          </a:solidFill>
                          <a:effectLst/>
                          <a:latin typeface="+mn-lt"/>
                        </a:rPr>
                        <a:t>comienza el párrafo 2 con la declaración, —Muchas personas piensan que los delfines y las marsopas son peces pero esto simplemente no es cierto?</a:t>
                      </a:r>
                      <a:r>
                        <a:rPr lang="es-ES" sz="1100" b="0" u="none" baseline="0" dirty="0" smtClean="0">
                          <a:solidFill>
                            <a:schemeClr val="tx1"/>
                          </a:solidFill>
                          <a:effectLst/>
                          <a:latin typeface="+mn-lt"/>
                        </a:rPr>
                        <a:t>  </a:t>
                      </a:r>
                      <a:r>
                        <a:rPr kumimoji="0" lang="es-GT" sz="1100" b="0" i="0" u="none" strike="noStrike" kern="1200" cap="none" spc="0" normalizeH="0" baseline="0" noProof="0" dirty="0" smtClean="0">
                          <a:ln>
                            <a:noFill/>
                          </a:ln>
                          <a:solidFill>
                            <a:schemeClr val="tx1"/>
                          </a:solidFill>
                          <a:effectLst/>
                          <a:uLnTx/>
                          <a:uFillTx/>
                          <a:latin typeface="+mn-lt"/>
                          <a:ea typeface="+mn-ea"/>
                          <a:cs typeface="+mn-cs"/>
                          <a:sym typeface="Helvetica"/>
                        </a:rPr>
                        <a:t>RI.3.8</a:t>
                      </a:r>
                      <a:endParaRPr kumimoji="0" lang="es-GT" sz="1100" b="0" i="0" u="none" strike="noStrike" kern="1200" cap="none" spc="0" normalizeH="0" baseline="0" noProof="0" dirty="0" smtClean="0">
                        <a:ln>
                          <a:noFill/>
                        </a:ln>
                        <a:solidFill>
                          <a:schemeClr val="tx1"/>
                        </a:solidFill>
                        <a:effectLst/>
                        <a:uLnTx/>
                        <a:uFillTx/>
                        <a:latin typeface="+mn-lt"/>
                        <a:ea typeface="+mn-ea"/>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287383">
                <a:tc>
                  <a:txBody>
                    <a:bodyPr/>
                    <a:lstStyle/>
                    <a:p>
                      <a:pPr marL="803275" marR="0" lvl="0" indent="-803275" algn="l" defTabSz="1018809"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12</a:t>
                      </a:r>
                      <a:r>
                        <a:rPr lang="es-GT" sz="1100" b="0" u="none" dirty="0" smtClean="0">
                          <a:solidFill>
                            <a:schemeClr val="tx1"/>
                          </a:solidFill>
                          <a:effectLst>
                            <a:outerShdw blurRad="38100" dist="38100" dir="2700000" algn="tl">
                              <a:srgbClr val="000000">
                                <a:alpha val="43137"/>
                              </a:srgbClr>
                            </a:outerShdw>
                          </a:effectLst>
                          <a:latin typeface="+mn-lt"/>
                        </a:rPr>
                        <a:t>   </a:t>
                      </a:r>
                      <a:r>
                        <a:rPr lang="es-GT" sz="1100" b="0" u="none" dirty="0" smtClean="0">
                          <a:solidFill>
                            <a:schemeClr val="tx1"/>
                          </a:solidFill>
                          <a:effectLst/>
                          <a:latin typeface="+mn-lt"/>
                        </a:rPr>
                        <a:t>¿</a:t>
                      </a:r>
                      <a:r>
                        <a:rPr lang="es-ES" sz="1100" b="0" u="none" dirty="0" smtClean="0">
                          <a:solidFill>
                            <a:schemeClr val="tx1"/>
                          </a:solidFill>
                          <a:effectLst/>
                          <a:latin typeface="+mn-lt"/>
                        </a:rPr>
                        <a:t>Por que el autor del artículo </a:t>
                      </a:r>
                      <a:r>
                        <a:rPr lang="es-ES" sz="1100" b="1" i="1" u="none" dirty="0" smtClean="0">
                          <a:solidFill>
                            <a:schemeClr val="tx1"/>
                          </a:solidFill>
                          <a:effectLst/>
                          <a:latin typeface="+mn-lt"/>
                        </a:rPr>
                        <a:t>Los delfines y las marsopas </a:t>
                      </a:r>
                      <a:r>
                        <a:rPr lang="es-ES" sz="1100" b="0" i="0" u="none" dirty="0" smtClean="0">
                          <a:solidFill>
                            <a:schemeClr val="tx1"/>
                          </a:solidFill>
                          <a:effectLst/>
                          <a:latin typeface="+mn-lt"/>
                        </a:rPr>
                        <a:t>añade </a:t>
                      </a:r>
                      <a:r>
                        <a:rPr lang="es-ES" sz="1100" b="0" u="none" dirty="0" smtClean="0">
                          <a:solidFill>
                            <a:schemeClr val="tx1"/>
                          </a:solidFill>
                          <a:effectLst/>
                          <a:latin typeface="+mn-lt"/>
                        </a:rPr>
                        <a:t>un párrafo sobre los</a:t>
                      </a:r>
                      <a:r>
                        <a:rPr lang="es-ES" sz="1100" b="0" u="none" baseline="0" dirty="0" smtClean="0">
                          <a:solidFill>
                            <a:schemeClr val="tx1"/>
                          </a:solidFill>
                          <a:effectLst/>
                          <a:latin typeface="+mn-lt"/>
                        </a:rPr>
                        <a:t>   </a:t>
                      </a:r>
                      <a:r>
                        <a:rPr lang="es-ES" sz="1100" b="0" u="none" dirty="0" smtClean="0">
                          <a:solidFill>
                            <a:schemeClr val="tx1"/>
                          </a:solidFill>
                          <a:effectLst/>
                          <a:latin typeface="+mn-lt"/>
                        </a:rPr>
                        <a:t>delfines nariz de botella?</a:t>
                      </a:r>
                      <a:r>
                        <a:rPr lang="es-ES" sz="1100" b="0" u="none" baseline="0" dirty="0" smtClean="0">
                          <a:solidFill>
                            <a:schemeClr val="tx1"/>
                          </a:solidFill>
                          <a:effectLst/>
                          <a:latin typeface="+mn-lt"/>
                        </a:rPr>
                        <a:t> </a:t>
                      </a:r>
                      <a:r>
                        <a:rPr lang="es-GT" sz="1100" b="0" u="none" dirty="0" smtClean="0">
                          <a:solidFill>
                            <a:schemeClr val="tx1"/>
                          </a:solidFill>
                          <a:latin typeface="+mn-lt"/>
                          <a:sym typeface="Helvetica"/>
                        </a:rPr>
                        <a:t>RI.3.8</a:t>
                      </a:r>
                      <a:endParaRPr lang="es-GT" sz="1100" b="0" u="none" dirty="0" smtClean="0">
                        <a:solidFill>
                          <a:schemeClr val="tx1"/>
                        </a:solidFill>
                        <a:latin typeface="+mn-lt"/>
                        <a:cs typeface="Helvetica" pitchFamily="34" charset="0"/>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97761">
                <a:tc>
                  <a:txBody>
                    <a:bodyPr/>
                    <a:lstStyle/>
                    <a:p>
                      <a:pPr marL="803275" marR="0" indent="-8032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13</a:t>
                      </a:r>
                      <a:r>
                        <a:rPr lang="es-GT" sz="1100" b="1"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¿Qué puntos importantes presentan </a:t>
                      </a:r>
                      <a:r>
                        <a:rPr lang="es-ES" sz="1100" b="0" u="sng" dirty="0" smtClean="0">
                          <a:solidFill>
                            <a:schemeClr val="tx1"/>
                          </a:solidFill>
                          <a:effectLst/>
                          <a:latin typeface="+mn-lt"/>
                        </a:rPr>
                        <a:t>ambos</a:t>
                      </a:r>
                      <a:r>
                        <a:rPr lang="es-ES" sz="1100" b="0" u="none" dirty="0" smtClean="0">
                          <a:solidFill>
                            <a:schemeClr val="tx1"/>
                          </a:solidFill>
                          <a:effectLst/>
                          <a:latin typeface="+mn-lt"/>
                        </a:rPr>
                        <a:t> autores en los dos pasajes sobre los delfines y las marsopas?</a:t>
                      </a:r>
                      <a:r>
                        <a:rPr lang="es-ES" sz="1100" b="0" u="none" baseline="0" dirty="0" smtClean="0">
                          <a:solidFill>
                            <a:schemeClr val="tx1"/>
                          </a:solidFill>
                          <a:effectLst/>
                          <a:latin typeface="+mn-lt"/>
                        </a:rPr>
                        <a:t> </a:t>
                      </a:r>
                      <a:r>
                        <a:rPr lang="es-GT" sz="1100" b="0" u="none" dirty="0" smtClean="0">
                          <a:solidFill>
                            <a:schemeClr val="tx1"/>
                          </a:solidFill>
                          <a:effectLst/>
                          <a:latin typeface="+mn-lt"/>
                        </a:rPr>
                        <a:t>RI.3.9</a:t>
                      </a:r>
                      <a:endParaRPr lang="es-GT" sz="1100" b="0" i="0"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D</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607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14</a:t>
                      </a:r>
                      <a:r>
                        <a:rPr lang="es-GT" sz="1100" b="1"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¿Qué detalles clave sobre los delfines y las marsopas son iguales en ambos pasajes?</a:t>
                      </a:r>
                    </a:p>
                    <a:p>
                      <a:pPr marL="803275" marR="0" indent="0" algn="l" defTabSz="966612" rtl="0" eaLnBrk="1" fontAlgn="auto" latinLnBrk="0" hangingPunct="1">
                        <a:lnSpc>
                          <a:spcPct val="100000"/>
                        </a:lnSpc>
                        <a:spcBef>
                          <a:spcPts val="0"/>
                        </a:spcBef>
                        <a:spcAft>
                          <a:spcPts val="0"/>
                        </a:spcAft>
                        <a:buClrTx/>
                        <a:buSzTx/>
                        <a:buFontTx/>
                        <a:buNone/>
                        <a:tabLst/>
                        <a:defRPr/>
                      </a:pPr>
                      <a:r>
                        <a:rPr lang="es-GT" sz="1100" b="0" i="0" dirty="0" smtClean="0">
                          <a:solidFill>
                            <a:schemeClr val="tx1"/>
                          </a:solidFill>
                          <a:latin typeface="+mn-lt"/>
                          <a:cs typeface="Helvetica" pitchFamily="34" charset="0"/>
                        </a:rPr>
                        <a:t>  RI.3.9</a:t>
                      </a:r>
                      <a:endParaRPr lang="es-GT" sz="1100" b="0" i="0"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600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15</a:t>
                      </a:r>
                      <a:r>
                        <a:rPr lang="es-GT" sz="1100" b="1" u="none" dirty="0" smtClean="0">
                          <a:solidFill>
                            <a:schemeClr val="tx1"/>
                          </a:solidFill>
                          <a:effectLst>
                            <a:outerShdw blurRad="38100" dist="38100" dir="2700000" algn="tl">
                              <a:srgbClr val="000000">
                                <a:alpha val="43137"/>
                              </a:srgbClr>
                            </a:outerShdw>
                          </a:effectLst>
                          <a:latin typeface="+mn-lt"/>
                        </a:rPr>
                        <a:t>                                </a:t>
                      </a:r>
                      <a:r>
                        <a:rPr lang="es-GT" sz="1100" b="1" u="none" dirty="0" smtClean="0">
                          <a:solidFill>
                            <a:schemeClr val="tx1"/>
                          </a:solidFill>
                          <a:effectLst/>
                          <a:latin typeface="+mn-lt"/>
                        </a:rPr>
                        <a:t>  </a:t>
                      </a:r>
                      <a:r>
                        <a:rPr lang="es-GT" sz="1100" b="1" u="sng" dirty="0" smtClean="0">
                          <a:solidFill>
                            <a:schemeClr val="tx1"/>
                          </a:solidFill>
                          <a:effectLst>
                            <a:outerShdw blurRad="38100" dist="38100" dir="2700000" algn="tl">
                              <a:srgbClr val="000000">
                                <a:alpha val="43137"/>
                              </a:srgbClr>
                            </a:outerShdw>
                          </a:effectLst>
                          <a:latin typeface="+mn-lt"/>
                        </a:rPr>
                        <a:t>Repuesta construida</a:t>
                      </a:r>
                      <a:r>
                        <a:rPr lang="es-GT" sz="1100" b="1" u="sng" baseline="0" dirty="0" smtClean="0">
                          <a:solidFill>
                            <a:schemeClr val="tx1"/>
                          </a:solidFill>
                          <a:effectLst>
                            <a:outerShdw blurRad="38100" dist="38100" dir="2700000" algn="tl">
                              <a:srgbClr val="000000">
                                <a:alpha val="43137"/>
                              </a:srgbClr>
                            </a:outerShdw>
                          </a:effectLst>
                          <a:latin typeface="+mn-lt"/>
                        </a:rPr>
                        <a:t> de texto informativo</a:t>
                      </a:r>
                      <a:endParaRPr lang="es-GT" sz="1100" b="0" i="1" u="none" dirty="0" smtClean="0">
                        <a:solidFill>
                          <a:schemeClr val="tx1"/>
                        </a:solidFill>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RI.3.8</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3528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16</a:t>
                      </a:r>
                      <a:r>
                        <a:rPr lang="es-GT" sz="1100" b="1" u="none" dirty="0" smtClean="0">
                          <a:solidFill>
                            <a:schemeClr val="tx1"/>
                          </a:solidFill>
                          <a:effectLst>
                            <a:outerShdw blurRad="38100" dist="38100" dir="2700000" algn="tl">
                              <a:srgbClr val="000000">
                                <a:alpha val="43137"/>
                              </a:srgbClr>
                            </a:outerShdw>
                          </a:effectLst>
                          <a:latin typeface="+mn-lt"/>
                        </a:rPr>
                        <a:t>                                  </a:t>
                      </a:r>
                      <a:r>
                        <a:rPr lang="es-GT" sz="1100" b="1" u="sng" dirty="0" smtClean="0">
                          <a:solidFill>
                            <a:schemeClr val="tx1"/>
                          </a:solidFill>
                          <a:effectLst>
                            <a:outerShdw blurRad="38100" dist="38100" dir="2700000" algn="tl">
                              <a:srgbClr val="000000">
                                <a:alpha val="43137"/>
                              </a:srgbClr>
                            </a:outerShdw>
                          </a:effectLst>
                          <a:latin typeface="+mn-lt"/>
                        </a:rPr>
                        <a:t>Repuesta construida</a:t>
                      </a:r>
                      <a:r>
                        <a:rPr lang="es-GT" sz="1100" b="1" u="sng" baseline="0" dirty="0" smtClean="0">
                          <a:solidFill>
                            <a:schemeClr val="tx1"/>
                          </a:solidFill>
                          <a:effectLst>
                            <a:outerShdw blurRad="38100" dist="38100" dir="2700000" algn="tl">
                              <a:srgbClr val="000000">
                                <a:alpha val="43137"/>
                              </a:srgbClr>
                            </a:outerShdw>
                          </a:effectLst>
                          <a:latin typeface="+mn-lt"/>
                        </a:rPr>
                        <a:t> de texto informativo</a:t>
                      </a:r>
                      <a:endParaRPr lang="es-GT" sz="1100" b="0" i="1" u="none" dirty="0" smtClean="0">
                        <a:solidFill>
                          <a:schemeClr val="tx1"/>
                        </a:solidFill>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RI.3.9</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2873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Escribe y revisa</a:t>
                      </a: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0534">
                <a:tc>
                  <a:txBody>
                    <a:bodyPr/>
                    <a:lstStyle/>
                    <a:p>
                      <a:r>
                        <a:rPr lang="es-GT" sz="1100" b="1" u="sng" dirty="0" smtClean="0">
                          <a:solidFill>
                            <a:schemeClr val="tx1"/>
                          </a:solidFill>
                          <a:effectLst>
                            <a:outerShdw blurRad="38100" dist="38100" dir="2700000" algn="tl">
                              <a:srgbClr val="000000">
                                <a:alpha val="43137"/>
                              </a:srgbClr>
                            </a:outerShdw>
                          </a:effectLst>
                          <a:latin typeface="+mn-lt"/>
                        </a:rPr>
                        <a:t>Pregunta17</a:t>
                      </a:r>
                      <a:r>
                        <a:rPr lang="es-GT" sz="1100" b="1" u="none" dirty="0" smtClean="0">
                          <a:solidFill>
                            <a:schemeClr val="tx1"/>
                          </a:solidFill>
                          <a:effectLst>
                            <a:outerShdw blurRad="38100" dist="38100" dir="2700000" algn="tl">
                              <a:srgbClr val="000000">
                                <a:alpha val="43137"/>
                              </a:srgbClr>
                            </a:outerShdw>
                          </a:effectLst>
                          <a:latin typeface="+mn-lt"/>
                        </a:rPr>
                        <a:t>                                                </a:t>
                      </a:r>
                      <a:r>
                        <a:rPr lang="es-GT" sz="1100" b="1" dirty="0" smtClean="0">
                          <a:solidFill>
                            <a:schemeClr val="tx1"/>
                          </a:solidFill>
                          <a:effectLst>
                            <a:outerShdw blurRad="38100" dist="38100" dir="2700000" algn="tl">
                              <a:srgbClr val="000000">
                                <a:alpha val="43137"/>
                              </a:srgbClr>
                            </a:outerShdw>
                          </a:effectLst>
                          <a:latin typeface="+mn-lt"/>
                          <a:cs typeface="Helvetica" pitchFamily="34" charset="0"/>
                        </a:rPr>
                        <a:t>Escrito breve</a:t>
                      </a: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W.3.3c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2</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803275" marR="0" indent="-8032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18</a:t>
                      </a:r>
                      <a:r>
                        <a:rPr lang="es-GT" sz="1100" b="1"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¿Qué oración añadiría un mejor diálogo a lo que la niña probablemente dijo después que vio la pelota siendo pasada? </a:t>
                      </a:r>
                      <a:r>
                        <a:rPr lang="es-GT" sz="1100" b="0" u="none" dirty="0" smtClean="0">
                          <a:solidFill>
                            <a:schemeClr val="tx1"/>
                          </a:solidFill>
                          <a:effectLst/>
                          <a:latin typeface="+mn-lt"/>
                        </a:rPr>
                        <a:t>W.3.3b</a:t>
                      </a: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A</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r h="319314">
                <a:tc>
                  <a:txBody>
                    <a:bodyPr/>
                    <a:lstStyle/>
                    <a:p>
                      <a:pPr marL="803275" marR="0" indent="-8032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19</a:t>
                      </a:r>
                      <a:r>
                        <a:rPr lang="es-GT" sz="1100" b="1" u="none" dirty="0" smtClean="0">
                          <a:solidFill>
                            <a:schemeClr val="tx1"/>
                          </a:solidFill>
                          <a:effectLst>
                            <a:outerShdw blurRad="38100" dist="38100" dir="2700000" algn="tl">
                              <a:srgbClr val="000000">
                                <a:alpha val="43137"/>
                              </a:srgbClr>
                            </a:outerShdw>
                          </a:effectLst>
                          <a:latin typeface="+mn-lt"/>
                        </a:rPr>
                        <a:t>    </a:t>
                      </a:r>
                      <a:r>
                        <a:rPr lang="es-ES" sz="1100" b="0" u="none" dirty="0" smtClean="0">
                          <a:solidFill>
                            <a:schemeClr val="tx1"/>
                          </a:solidFill>
                          <a:effectLst/>
                          <a:latin typeface="+mn-lt"/>
                        </a:rPr>
                        <a:t>El estudiante ha decidido que las dos palabras en negrillas son demasiado fáciles para su maestra. Escoge las dos palabras que mejor reemplacen las palabras en negrillas.</a:t>
                      </a:r>
                      <a:r>
                        <a:rPr lang="es-ES" sz="1100" b="0" u="none" baseline="0" dirty="0" smtClean="0">
                          <a:solidFill>
                            <a:schemeClr val="tx1"/>
                          </a:solidFill>
                          <a:effectLst/>
                          <a:latin typeface="+mn-lt"/>
                        </a:rPr>
                        <a:t> </a:t>
                      </a:r>
                      <a:r>
                        <a:rPr lang="es-GT" sz="1100" b="0" u="none" dirty="0" smtClean="0">
                          <a:solidFill>
                            <a:schemeClr val="tx1"/>
                          </a:solidFill>
                          <a:latin typeface="+mn-lt"/>
                        </a:rPr>
                        <a:t>L </a:t>
                      </a:r>
                      <a:r>
                        <a:rPr lang="es-GT" sz="1100" b="0" dirty="0" smtClean="0">
                          <a:solidFill>
                            <a:schemeClr val="tx1"/>
                          </a:solidFill>
                          <a:latin typeface="+mn-lt"/>
                        </a:rPr>
                        <a:t>3.3.a </a:t>
                      </a:r>
                      <a:endParaRPr lang="es-GT" sz="1100" b="0" u="sng" dirty="0" smtClean="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B</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2"/>
                    </a:solidFill>
                  </a:tcPr>
                </a:tc>
              </a:tr>
              <a:tr h="319314">
                <a:tc>
                  <a:txBody>
                    <a:bodyPr/>
                    <a:lstStyle/>
                    <a:p>
                      <a:pPr marL="803275" marR="0" indent="-803275" algn="l" defTabSz="966612" rtl="0" eaLnBrk="1" fontAlgn="auto" latinLnBrk="0" hangingPunct="1">
                        <a:lnSpc>
                          <a:spcPct val="100000"/>
                        </a:lnSpc>
                        <a:spcBef>
                          <a:spcPts val="0"/>
                        </a:spcBef>
                        <a:spcAft>
                          <a:spcPts val="0"/>
                        </a:spcAft>
                        <a:buClrTx/>
                        <a:buSzTx/>
                        <a:buFontTx/>
                        <a:buNone/>
                        <a:tabLst/>
                        <a:defRPr/>
                      </a:pPr>
                      <a:r>
                        <a:rPr lang="es-GT" sz="1100" b="1" u="sng" dirty="0" smtClean="0">
                          <a:solidFill>
                            <a:schemeClr val="tx1"/>
                          </a:solidFill>
                          <a:effectLst>
                            <a:outerShdw blurRad="38100" dist="38100" dir="2700000" algn="tl">
                              <a:srgbClr val="000000">
                                <a:alpha val="43137"/>
                              </a:srgbClr>
                            </a:outerShdw>
                          </a:effectLst>
                          <a:latin typeface="+mn-lt"/>
                        </a:rPr>
                        <a:t>Pregunta 20</a:t>
                      </a:r>
                      <a:r>
                        <a:rPr lang="es-GT" sz="1100" b="0" u="none" dirty="0" smtClean="0">
                          <a:solidFill>
                            <a:schemeClr val="tx1"/>
                          </a:solidFill>
                          <a:effectLst>
                            <a:outerShdw blurRad="38100" dist="38100" dir="2700000" algn="tl">
                              <a:srgbClr val="000000">
                                <a:alpha val="43137"/>
                              </a:srgbClr>
                            </a:outerShdw>
                          </a:effectLst>
                          <a:latin typeface="+mn-lt"/>
                        </a:rPr>
                        <a:t>   </a:t>
                      </a:r>
                      <a:r>
                        <a:rPr lang="es-GT" sz="1100" b="0" u="none" baseline="0" dirty="0" smtClean="0">
                          <a:solidFill>
                            <a:schemeClr val="tx1"/>
                          </a:solidFill>
                          <a:effectLst>
                            <a:outerShdw blurRad="38100" dist="38100" dir="2700000" algn="tl">
                              <a:srgbClr val="000000">
                                <a:alpha val="43137"/>
                              </a:srgbClr>
                            </a:outerShdw>
                          </a:effectLst>
                          <a:latin typeface="+mn-lt"/>
                        </a:rPr>
                        <a:t> </a:t>
                      </a:r>
                      <a:r>
                        <a:rPr lang="es-ES" sz="1100" b="0" u="none" baseline="0" dirty="0" smtClean="0">
                          <a:solidFill>
                            <a:schemeClr val="tx1"/>
                          </a:solidFill>
                          <a:effectLst/>
                          <a:latin typeface="+mn-lt"/>
                        </a:rPr>
                        <a:t>¿Cuál de estas oraciones corrige el error de gramática usado en la palabra subrayada? </a:t>
                      </a:r>
                      <a:r>
                        <a:rPr lang="es-GT" sz="1100" b="0" u="none" dirty="0" smtClean="0">
                          <a:solidFill>
                            <a:schemeClr val="tx1"/>
                          </a:solidFill>
                          <a:latin typeface="+mn-lt"/>
                        </a:rPr>
                        <a:t>L.3.1g</a:t>
                      </a:r>
                      <a:endParaRPr lang="es-GT" sz="1100" b="0" u="none" dirty="0" smtClean="0">
                        <a:solidFill>
                          <a:schemeClr val="tx1"/>
                        </a:solidFill>
                        <a:latin typeface="+mn-lt"/>
                        <a:cs typeface="Helvetica" pitchFamily="34" charset="0"/>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C</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latin typeface="+mn-lt"/>
                        </a:rPr>
                        <a:t>1</a:t>
                      </a:r>
                      <a:endParaRPr lang="en-US" sz="1200" b="1" dirty="0">
                        <a:solidFill>
                          <a:schemeClr val="tx1"/>
                        </a:solidFill>
                        <a:effectLst>
                          <a:outerShdw blurRad="38100" dist="38100" dir="2700000" algn="tl">
                            <a:srgbClr val="000000">
                              <a:alpha val="43137"/>
                            </a:srgbClr>
                          </a:outerShdw>
                        </a:effectLst>
                        <a:latin typeface="+mn-lt"/>
                      </a:endParaRPr>
                    </a:p>
                  </a:txBody>
                  <a:tcPr marL="97155" marR="97155" marT="47897" marB="47897" anchor="ctr">
                    <a:solidFill>
                      <a:schemeClr val="bg1">
                        <a:lumMod val="85000"/>
                      </a:schemeClr>
                    </a:solidFill>
                  </a:tcPr>
                </a:tc>
              </a:tr>
            </a:tbl>
          </a:graphicData>
        </a:graphic>
      </p:graphicFrame>
      <p:sp>
        <p:nvSpPr>
          <p:cNvPr id="7" name="Slide Number Placeholder 6"/>
          <p:cNvSpPr>
            <a:spLocks noGrp="1"/>
          </p:cNvSpPr>
          <p:nvPr>
            <p:ph type="sldNum" sz="quarter" idx="12"/>
          </p:nvPr>
        </p:nvSpPr>
        <p:spPr>
          <a:xfrm>
            <a:off x="6781800" y="9525000"/>
            <a:ext cx="842010" cy="457200"/>
          </a:xfrm>
        </p:spPr>
        <p:txBody>
          <a:bodyPr/>
          <a:lstStyle/>
          <a:p>
            <a:fld id="{E554697D-DC26-4D84-89D6-8FD04FAFB254}" type="slidenum">
              <a:rPr lang="en-US" smtClean="0"/>
              <a:pPr/>
              <a:t>22</a:t>
            </a:fld>
            <a:endParaRPr lang="en-US" dirty="0"/>
          </a:p>
        </p:txBody>
      </p:sp>
      <p:sp>
        <p:nvSpPr>
          <p:cNvPr id="4" name="Footer Placeholder 12"/>
          <p:cNvSpPr>
            <a:spLocks noGrp="1"/>
          </p:cNvSpPr>
          <p:nvPr>
            <p:ph type="ftr" sz="quarter" idx="11"/>
          </p:nvPr>
        </p:nvSpPr>
        <p:spPr>
          <a:xfrm>
            <a:off x="3894047" y="9485841"/>
            <a:ext cx="3001300" cy="535517"/>
          </a:xfrm>
        </p:spPr>
        <p:txBody>
          <a:bodyPr/>
          <a:lstStyle/>
          <a:p>
            <a:pPr algn="l"/>
            <a:r>
              <a:rPr lang="en-US" sz="900" dirty="0" smtClean="0">
                <a:solidFill>
                  <a:prstClr val="black"/>
                </a:solidFill>
              </a:rPr>
              <a:t>Rev. Control: 07/06/2015 HSD - OSP and Susan Richmond</a:t>
            </a:r>
          </a:p>
        </p:txBody>
      </p:sp>
    </p:spTree>
    <p:extLst>
      <p:ext uri="{BB962C8B-B14F-4D97-AF65-F5344CB8AC3E}">
        <p14:creationId xmlns:p14="http://schemas.microsoft.com/office/powerpoint/2010/main" val="3373223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7223" y="733060"/>
            <a:ext cx="8146930" cy="8780510"/>
            <a:chOff x="-127134" y="171118"/>
            <a:chExt cx="7188468" cy="7982282"/>
          </a:xfrm>
        </p:grpSpPr>
        <p:sp>
          <p:nvSpPr>
            <p:cNvPr id="6" name="Rectangle 5"/>
            <p:cNvSpPr/>
            <p:nvPr/>
          </p:nvSpPr>
          <p:spPr>
            <a:xfrm>
              <a:off x="381000" y="228600"/>
              <a:ext cx="6172200" cy="79248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85944" y="2858541"/>
                <a:ext cx="4162221" cy="1706761"/>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s-MX" sz="4500" b="1" dirty="0" smtClean="0">
                    <a:effectLst>
                      <a:outerShdw blurRad="38100" dist="38100" dir="2700000" algn="tl">
                        <a:srgbClr val="000000">
                          <a:alpha val="43137"/>
                        </a:srgbClr>
                      </a:outerShdw>
                    </a:effectLst>
                  </a:rPr>
                  <a:t>Tercer trimestre</a:t>
                </a:r>
              </a:p>
              <a:p>
                <a:pPr algn="ctr"/>
                <a:r>
                  <a:rPr lang="es-MX" sz="2300" b="1" dirty="0" smtClean="0">
                    <a:effectLst>
                      <a:outerShdw blurRad="38100" dist="38100" dir="2700000" algn="tl">
                        <a:srgbClr val="000000">
                          <a:alpha val="43137"/>
                        </a:srgbClr>
                      </a:outerShdw>
                    </a:effectLst>
                  </a:rPr>
                  <a:t>ELA – CFA</a:t>
                </a:r>
              </a:p>
              <a:p>
                <a:pPr algn="ctr"/>
                <a:r>
                  <a:rPr lang="es-MX" sz="2300" b="1" dirty="0" smtClean="0">
                    <a:effectLst>
                      <a:outerShdw blurRad="38100" dist="38100" dir="2700000" algn="tl">
                        <a:srgbClr val="000000">
                          <a:alpha val="43137"/>
                        </a:srgbClr>
                      </a:outerShdw>
                    </a:effectLst>
                  </a:rPr>
                  <a:t>Evaluación Formativa Común</a:t>
                </a:r>
              </a:p>
              <a:p>
                <a:pPr algn="ctr"/>
                <a:r>
                  <a:rPr lang="es-MX" sz="2500" b="1" dirty="0" smtClean="0">
                    <a:effectLst>
                      <a:outerShdw blurRad="38100" dist="38100" dir="2700000" algn="tl">
                        <a:srgbClr val="000000">
                          <a:alpha val="43137"/>
                        </a:srgbClr>
                      </a:outerShdw>
                    </a:effectLst>
                  </a:rPr>
                  <a:t>Copia del estudiante</a:t>
                </a:r>
                <a:endParaRPr lang="es-MX" sz="2500" b="1" dirty="0">
                  <a:effectLst>
                    <a:outerShdw blurRad="38100" dist="38100" dir="2700000" algn="tl">
                      <a:srgbClr val="000000">
                        <a:alpha val="43137"/>
                      </a:srgbClr>
                    </a:outerShdw>
                  </a:effectLst>
                </a:endParaRPr>
              </a:p>
            </p:txBody>
          </p:sp>
        </p:grpSp>
        <p:sp>
          <p:nvSpPr>
            <p:cNvPr id="11" name="Rectangle 10"/>
            <p:cNvSpPr/>
            <p:nvPr/>
          </p:nvSpPr>
          <p:spPr>
            <a:xfrm>
              <a:off x="877411" y="6057900"/>
              <a:ext cx="5486400" cy="1961972"/>
            </a:xfrm>
            <a:prstGeom prst="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Nombre del estudiante</a:t>
              </a:r>
              <a:endParaRPr lang="en-US" sz="3600" b="1" dirty="0">
                <a:solidFill>
                  <a:schemeClr val="tx1"/>
                </a:solidFill>
              </a:endParaRPr>
            </a:p>
            <a:p>
              <a:pPr algn="ctr"/>
              <a:r>
                <a:rPr lang="en-US" sz="3600" b="1" dirty="0">
                  <a:solidFill>
                    <a:schemeClr val="tx1"/>
                  </a:solidFill>
                </a:rPr>
                <a:t>_______________________</a:t>
              </a:r>
            </a:p>
          </p:txBody>
        </p:sp>
      </p:grpSp>
      <p:grpSp>
        <p:nvGrpSpPr>
          <p:cNvPr id="19" name="Group 18"/>
          <p:cNvGrpSpPr/>
          <p:nvPr/>
        </p:nvGrpSpPr>
        <p:grpSpPr>
          <a:xfrm>
            <a:off x="3815419" y="1153956"/>
            <a:ext cx="3022600" cy="2493143"/>
            <a:chOff x="3733800" y="524470"/>
            <a:chExt cx="2757146" cy="2523451"/>
          </a:xfrm>
        </p:grpSpPr>
        <p:sp>
          <p:nvSpPr>
            <p:cNvPr id="20" name="Rectangle 19"/>
            <p:cNvSpPr/>
            <p:nvPr/>
          </p:nvSpPr>
          <p:spPr>
            <a:xfrm>
              <a:off x="3733800" y="524470"/>
              <a:ext cx="1298387" cy="1028010"/>
            </a:xfrm>
            <a:prstGeom prst="rect">
              <a:avLst/>
            </a:prstGeom>
            <a:solidFill>
              <a:schemeClr val="accent6">
                <a:lumMod val="20000"/>
                <a:lumOff val="80000"/>
              </a:schemeClr>
            </a:solidFill>
            <a:ln>
              <a:solidFill>
                <a:schemeClr val="accent6">
                  <a:lumMod val="50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3</a:t>
              </a:r>
              <a:r>
                <a:rPr lang="en-US" sz="6000" b="1" baseline="300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er</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21" name="Group 20"/>
            <p:cNvGrpSpPr/>
            <p:nvPr/>
          </p:nvGrpSpPr>
          <p:grpSpPr>
            <a:xfrm>
              <a:off x="4275685" y="577256"/>
              <a:ext cx="2215261" cy="2470665"/>
              <a:chOff x="1975739" y="882135"/>
              <a:chExt cx="3113063" cy="3240142"/>
            </a:xfrm>
          </p:grpSpPr>
          <p:sp>
            <p:nvSpPr>
              <p:cNvPr id="22" name="Parallelogram 21"/>
              <p:cNvSpPr/>
              <p:nvPr/>
            </p:nvSpPr>
            <p:spPr>
              <a:xfrm rot="1584430" flipH="1">
                <a:off x="1975739" y="1498329"/>
                <a:ext cx="3113063" cy="2076476"/>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3" name="Parallelogram 22"/>
              <p:cNvSpPr/>
              <p:nvPr/>
            </p:nvSpPr>
            <p:spPr>
              <a:xfrm>
                <a:off x="2577440" y="882135"/>
                <a:ext cx="2505901" cy="1981199"/>
              </a:xfrm>
              <a:prstGeom prst="parallelogram">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nvGrpSpPr>
              <p:cNvPr id="24" name="Group 23"/>
              <p:cNvGrpSpPr/>
              <p:nvPr/>
            </p:nvGrpSpPr>
            <p:grpSpPr>
              <a:xfrm>
                <a:off x="2232022" y="1402448"/>
                <a:ext cx="2328450" cy="1796537"/>
                <a:chOff x="-3190194" y="753938"/>
                <a:chExt cx="3048000" cy="2476027"/>
              </a:xfrm>
            </p:grpSpPr>
            <p:sp>
              <p:nvSpPr>
                <p:cNvPr id="28" name="Rectangle 27"/>
                <p:cNvSpPr/>
                <p:nvPr/>
              </p:nvSpPr>
              <p:spPr>
                <a:xfrm rot="20691748">
                  <a:off x="-3190194" y="753938"/>
                  <a:ext cx="3048000" cy="247602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15" descr="http://thumbs.dreamstime.com/x/happy-kids-holding-books-5379901.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19" b="13667"/>
                <a:stretch/>
              </p:blipFill>
              <p:spPr bwMode="auto">
                <a:xfrm rot="21052658">
                  <a:off x="-2990684" y="1008491"/>
                  <a:ext cx="2562184" cy="1655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grpSp>
            <p:nvGrpSpPr>
              <p:cNvPr id="25" name="Group 24"/>
              <p:cNvGrpSpPr/>
              <p:nvPr/>
            </p:nvGrpSpPr>
            <p:grpSpPr>
              <a:xfrm>
                <a:off x="3265452" y="2454632"/>
                <a:ext cx="1775149" cy="1667645"/>
                <a:chOff x="5040111" y="2410697"/>
                <a:chExt cx="1775149" cy="1667645"/>
              </a:xfrm>
            </p:grpSpPr>
            <p:pic>
              <p:nvPicPr>
                <p:cNvPr id="26" name="Picture 19" descr="C:\Users\richmons\AppData\Local\Microsoft\Windows\Temporary Internet Files\Content.IE5\ETNPJYOF\MC900439819[1].png"/>
                <p:cNvPicPr>
                  <a:picLocks noChangeAspect="1" noChangeArrowheads="1"/>
                </p:cNvPicPr>
                <p:nvPr/>
              </p:nvPicPr>
              <p:blipFill>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7834802">
                  <a:off x="5040111" y="2410697"/>
                  <a:ext cx="1349748" cy="134974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9" descr="C:\Users\richmons\AppData\Local\Microsoft\Windows\Temporary Internet Files\Content.IE5\ETNPJYOF\MC900439819[1].png"/>
                <p:cNvPicPr>
                  <a:picLocks noChangeAspect="1" noChangeArrowheads="1"/>
                </p:cNvPicPr>
                <p:nvPr/>
              </p:nvPicPr>
              <p:blipFill>
                <a:blip r:embed="rId6" cstate="print">
                  <a:duotone>
                    <a:schemeClr val="accent6">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rot="19570370">
                  <a:off x="5465512" y="2728594"/>
                  <a:ext cx="1349748" cy="134974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81518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599" y="304800"/>
            <a:ext cx="6781801" cy="7332771"/>
          </a:xfrm>
          <a:prstGeom prst="rect">
            <a:avLst/>
          </a:prstGeom>
          <a:noFill/>
        </p:spPr>
        <p:txBody>
          <a:bodyPr wrap="square" lIns="91433" tIns="45717" rIns="91433" bIns="45717" rtlCol="0">
            <a:spAutoFit/>
          </a:bodyPr>
          <a:lstStyle/>
          <a:p>
            <a:r>
              <a:rPr lang="x-none" sz="1350" u="sng" dirty="0" smtClean="0"/>
              <a:t>Instrucciones para el estudiante</a:t>
            </a:r>
            <a:r>
              <a:rPr lang="x-none" sz="1350" dirty="0" smtClean="0"/>
              <a:t>:  </a:t>
            </a:r>
            <a:endParaRPr lang="x-none" sz="1350" u="sng" dirty="0" smtClean="0"/>
          </a:p>
          <a:p>
            <a:r>
              <a:rPr lang="x-none" sz="1350" b="1" u="sng" dirty="0" smtClean="0"/>
              <a:t>Parte 1</a:t>
            </a:r>
            <a:r>
              <a:rPr lang="x-none" sz="1350" b="1" dirty="0" smtClean="0"/>
              <a:t> </a:t>
            </a:r>
          </a:p>
          <a:p>
            <a:endParaRPr lang="x-none" sz="1350" b="1" dirty="0" smtClean="0"/>
          </a:p>
          <a:p>
            <a:r>
              <a:rPr lang="x-none" sz="1350" b="1" u="sng" dirty="0" smtClean="0"/>
              <a:t>Tu tarea</a:t>
            </a:r>
            <a:r>
              <a:rPr lang="x-none" sz="1350" b="1" dirty="0" smtClean="0"/>
              <a:t>:</a:t>
            </a:r>
          </a:p>
          <a:p>
            <a:r>
              <a:rPr lang="x-none" sz="1350" dirty="0" smtClean="0"/>
              <a:t>Vas a leer varios pasajes sobre delfines, ballenas  y marsopas.</a:t>
            </a:r>
          </a:p>
          <a:p>
            <a:endParaRPr lang="x-none" sz="1350" dirty="0" smtClean="0"/>
          </a:p>
          <a:p>
            <a:pPr marL="342876" indent="-342876">
              <a:buAutoNum type="arabicPeriod"/>
            </a:pPr>
            <a:r>
              <a:rPr lang="x-none" sz="1350" dirty="0" smtClean="0"/>
              <a:t>Lee todos los pasajes.</a:t>
            </a:r>
          </a:p>
          <a:p>
            <a:pPr marL="342876" indent="-342876">
              <a:buAutoNum type="arabicPeriod"/>
            </a:pPr>
            <a:endParaRPr lang="x-none" sz="1350" dirty="0" smtClean="0"/>
          </a:p>
          <a:p>
            <a:pPr marL="342876" indent="-342876">
              <a:buAutoNum type="arabicPeriod" startAt="2"/>
            </a:pPr>
            <a:r>
              <a:rPr lang="x-none" sz="1350" dirty="0" smtClean="0"/>
              <a:t>Toma notas mientras lees.</a:t>
            </a:r>
          </a:p>
          <a:p>
            <a:pPr marL="342876" indent="-342876">
              <a:buAutoNum type="arabicPeriod" startAt="2"/>
            </a:pPr>
            <a:endParaRPr lang="x-none" sz="1350" dirty="0" smtClean="0"/>
          </a:p>
          <a:p>
            <a:pPr marL="342876" indent="-342876">
              <a:buAutoNum type="arabicPeriod" startAt="2"/>
            </a:pPr>
            <a:r>
              <a:rPr lang="x-none" sz="1350" dirty="0" smtClean="0"/>
              <a:t>Contesta las preguntas.</a:t>
            </a:r>
          </a:p>
          <a:p>
            <a:endParaRPr lang="x-none" sz="1350" b="1" u="sng" dirty="0" smtClean="0"/>
          </a:p>
          <a:p>
            <a:r>
              <a:rPr lang="x-none" sz="1350" b="1" u="sng" dirty="0" smtClean="0"/>
              <a:t>Parte 2</a:t>
            </a:r>
            <a:r>
              <a:rPr lang="x-none" sz="1350" b="1" dirty="0" smtClean="0"/>
              <a:t> </a:t>
            </a:r>
          </a:p>
          <a:p>
            <a:r>
              <a:rPr lang="x-none" sz="1350" b="1" u="sng" dirty="0" smtClean="0"/>
              <a:t>Tu tarea</a:t>
            </a:r>
            <a:r>
              <a:rPr lang="x-none" sz="1350" b="1" dirty="0" smtClean="0"/>
              <a:t>:</a:t>
            </a:r>
          </a:p>
          <a:p>
            <a:r>
              <a:rPr lang="x-none" sz="1350" dirty="0" smtClean="0"/>
              <a:t>Vas a escribir un cuento narrativo llamado una </a:t>
            </a:r>
            <a:r>
              <a:rPr lang="x-none" sz="1350" b="1" dirty="0" smtClean="0"/>
              <a:t>fábula. </a:t>
            </a:r>
            <a:r>
              <a:rPr lang="x-none" sz="1350" dirty="0" smtClean="0"/>
              <a:t>Esto significa que tiene una secuencia con un principio, un medio (desarrollo) y un final, que sigue un orden lógico. Este es un cuento de fantasía.  Así como otros cuentos de fantasía, una fábula tiene </a:t>
            </a:r>
            <a:r>
              <a:rPr lang="x-none" sz="1350" b="1" dirty="0" smtClean="0"/>
              <a:t>personajes</a:t>
            </a:r>
            <a:r>
              <a:rPr lang="x-none" sz="1350" dirty="0" smtClean="0"/>
              <a:t> y una </a:t>
            </a:r>
            <a:r>
              <a:rPr lang="x-none" sz="1350" b="1" dirty="0" smtClean="0"/>
              <a:t>trama</a:t>
            </a:r>
            <a:r>
              <a:rPr lang="x-none" sz="1350" dirty="0" smtClean="0"/>
              <a:t>.  La </a:t>
            </a:r>
            <a:r>
              <a:rPr lang="x-none" sz="1350" b="1" dirty="0" smtClean="0"/>
              <a:t>trama</a:t>
            </a:r>
            <a:r>
              <a:rPr lang="x-none" sz="1350" dirty="0" smtClean="0"/>
              <a:t> dice lo que sucede en el cuento en el principio, en la mitad (desarrollo) y al final.  Sin embargo, en una fábula ¡los personajes aprenden una lección!  En tu</a:t>
            </a:r>
            <a:r>
              <a:rPr lang="x-none" sz="1350" b="1" dirty="0" smtClean="0"/>
              <a:t> fábula </a:t>
            </a:r>
            <a:r>
              <a:rPr lang="x-none" sz="1350" dirty="0" smtClean="0"/>
              <a:t>utiliza los hechos que has aprendido de los delfines, las marsopas y las ballenas, para escribir un cuento nuevo – uno tuyo propio! Tu fábula debe incluir:</a:t>
            </a:r>
          </a:p>
          <a:p>
            <a:pPr marL="342900" indent="-342900">
              <a:buAutoNum type="arabicPeriod"/>
            </a:pPr>
            <a:r>
              <a:rPr lang="x-none" sz="1350" dirty="0" smtClean="0"/>
              <a:t>personajes</a:t>
            </a:r>
            <a:endParaRPr lang="x-none" sz="1350" strike="sngStrike" dirty="0" smtClean="0"/>
          </a:p>
          <a:p>
            <a:pPr marL="342900" indent="-342900">
              <a:buAutoNum type="arabicPeriod"/>
            </a:pPr>
            <a:r>
              <a:rPr lang="x-none" sz="1350" dirty="0"/>
              <a:t>u</a:t>
            </a:r>
            <a:r>
              <a:rPr lang="x-none" sz="1350" dirty="0" smtClean="0"/>
              <a:t>na trama (acontecimientos que suceden)</a:t>
            </a:r>
            <a:endParaRPr lang="x-none" sz="1350" strike="sngStrike" dirty="0" smtClean="0"/>
          </a:p>
          <a:p>
            <a:pPr marL="342900" indent="-342900">
              <a:buAutoNum type="arabicPeriod"/>
            </a:pPr>
            <a:r>
              <a:rPr lang="x-none" sz="1350" dirty="0"/>
              <a:t>u</a:t>
            </a:r>
            <a:r>
              <a:rPr lang="x-none" sz="1350" dirty="0" smtClean="0"/>
              <a:t>na lección aprendida</a:t>
            </a:r>
          </a:p>
          <a:p>
            <a:pPr marL="342900" indent="-342900">
              <a:buAutoNum type="arabicPeriod"/>
            </a:pPr>
            <a:r>
              <a:rPr lang="x-none" sz="1350" dirty="0"/>
              <a:t>u</a:t>
            </a:r>
            <a:r>
              <a:rPr lang="x-none" sz="1350" dirty="0" smtClean="0"/>
              <a:t>na conclusión que indique la lección aprendida</a:t>
            </a:r>
            <a:endParaRPr lang="x-none" sz="1350" strike="sngStrike" dirty="0" smtClean="0"/>
          </a:p>
          <a:p>
            <a:pPr marL="342900" indent="-342900">
              <a:buFontTx/>
              <a:buAutoNum type="arabicPeriod"/>
            </a:pPr>
            <a:r>
              <a:rPr lang="x-none" sz="1350" dirty="0"/>
              <a:t>u</a:t>
            </a:r>
            <a:r>
              <a:rPr lang="x-none" sz="1350" dirty="0" smtClean="0"/>
              <a:t>tiliza la información aprendida </a:t>
            </a:r>
            <a:r>
              <a:rPr lang="x-none" sz="1350" dirty="0"/>
              <a:t>de los pasajes que has </a:t>
            </a:r>
            <a:r>
              <a:rPr lang="x-none" sz="1350" dirty="0" smtClean="0"/>
              <a:t>leído sobre los delfines, las marsopas y las ballenas</a:t>
            </a:r>
          </a:p>
          <a:p>
            <a:pPr marL="342900" indent="-342900">
              <a:buFontTx/>
              <a:buAutoNum type="arabicPeriod"/>
            </a:pPr>
            <a:endParaRPr lang="x-none" sz="1350" dirty="0" smtClean="0"/>
          </a:p>
          <a:p>
            <a:r>
              <a:rPr lang="x-none" sz="1350" u="sng" dirty="0" smtClean="0"/>
              <a:t>Planifica</a:t>
            </a:r>
            <a:r>
              <a:rPr lang="x-none" sz="1350" dirty="0" smtClean="0"/>
              <a:t> tu escrito.  Puedes utilizar tus notas y respuestas.</a:t>
            </a:r>
          </a:p>
          <a:p>
            <a:endParaRPr lang="x-none" sz="1350" dirty="0" smtClean="0"/>
          </a:p>
          <a:p>
            <a:r>
              <a:rPr lang="x-none" sz="1350" dirty="0" smtClean="0"/>
              <a:t>Escribe, revisa y edita tu primer borrador.</a:t>
            </a:r>
          </a:p>
          <a:p>
            <a:endParaRPr lang="x-none" sz="1350" dirty="0" smtClean="0"/>
          </a:p>
          <a:p>
            <a:r>
              <a:rPr lang="x-none" sz="1350" dirty="0" smtClean="0"/>
              <a:t>Escribe la versión final de tu fábula.</a:t>
            </a:r>
          </a:p>
          <a:p>
            <a:pPr algn="ctr"/>
            <a:endParaRPr lang="en-US" sz="1200" b="1" u="sng" dirty="0" smtClean="0"/>
          </a:p>
          <a:p>
            <a:pPr algn="ctr"/>
            <a:r>
              <a:rPr lang="es-PE" sz="1200" b="1" i="1" dirty="0" smtClean="0"/>
              <a:t>Serás calificado por… </a:t>
            </a:r>
            <a:r>
              <a:rPr lang="en-US" sz="1300" b="1" i="1" dirty="0"/>
              <a:t>	</a:t>
            </a:r>
          </a:p>
        </p:txBody>
      </p:sp>
      <p:graphicFrame>
        <p:nvGraphicFramePr>
          <p:cNvPr id="7" name="Table 6"/>
          <p:cNvGraphicFramePr>
            <a:graphicFrameLocks noGrp="1"/>
          </p:cNvGraphicFramePr>
          <p:nvPr>
            <p:extLst>
              <p:ext uri="{D42A27DB-BD31-4B8C-83A1-F6EECF244321}">
                <p14:modId xmlns:p14="http://schemas.microsoft.com/office/powerpoint/2010/main" val="820166588"/>
              </p:ext>
            </p:extLst>
          </p:nvPr>
        </p:nvGraphicFramePr>
        <p:xfrm>
          <a:off x="990600" y="7543800"/>
          <a:ext cx="5553075" cy="2000794"/>
        </p:xfrm>
        <a:graphic>
          <a:graphicData uri="http://schemas.openxmlformats.org/drawingml/2006/table">
            <a:tbl>
              <a:tblPr firstRow="1" bandRow="1">
                <a:tableStyleId>{5940675A-B579-460E-94D1-54222C63F5DA}</a:tableStyleId>
              </a:tblPr>
              <a:tblGrid>
                <a:gridCol w="1180160"/>
                <a:gridCol w="4372915"/>
              </a:tblGrid>
              <a:tr h="383177">
                <a:tc>
                  <a:txBody>
                    <a:bodyPr/>
                    <a:lstStyle/>
                    <a:p>
                      <a:pPr algn="r"/>
                      <a:r>
                        <a:rPr lang="x-none" sz="900" b="1" i="1" noProof="0" dirty="0" smtClean="0"/>
                        <a:t>Propósito</a:t>
                      </a:r>
                      <a:endParaRPr lang="x-none" sz="900" b="1" i="1"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239486">
                <a:tc>
                  <a:txBody>
                    <a:bodyPr/>
                    <a:lstStyle/>
                    <a:p>
                      <a:pPr algn="r"/>
                      <a:r>
                        <a:rPr lang="x-none" sz="900" b="1" i="1" noProof="0" dirty="0" smtClean="0"/>
                        <a:t>Organización</a:t>
                      </a:r>
                      <a:endParaRPr lang="x-none" sz="900" b="1" i="1" noProof="0" dirty="0"/>
                    </a:p>
                  </a:txBody>
                  <a:tcPr anchor="ctr">
                    <a:lnT w="12700" cap="flat" cmpd="sng" algn="ctr">
                      <a:noFill/>
                      <a:prstDash val="solid"/>
                      <a:round/>
                      <a:headEnd type="none" w="med" len="med"/>
                      <a:tailEnd type="none" w="med" len="med"/>
                    </a:lnT>
                    <a:solidFill>
                      <a:schemeClr val="bg2"/>
                    </a:solidFill>
                  </a:tcPr>
                </a:tc>
                <a:tc>
                  <a:txBody>
                    <a:bodyPr/>
                    <a:lstStyle/>
                    <a:p>
                      <a:r>
                        <a:rPr lang="x-none" sz="900" b="1" noProof="0" dirty="0" smtClean="0"/>
                        <a:t>Cuán</a:t>
                      </a:r>
                      <a:r>
                        <a:rPr lang="x-none" sz="900" b="1" baseline="0" noProof="0" dirty="0" smtClean="0"/>
                        <a:t> bien los acontecimientos fluyen de manera lógica de principio a fin, utilizando transiciones efectivas, y cuán bien te mantienes en el tema a lo largo del cuento.</a:t>
                      </a:r>
                      <a:endParaRPr lang="x-none"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83177">
                <a:tc>
                  <a:txBody>
                    <a:bodyPr/>
                    <a:lstStyle/>
                    <a:p>
                      <a:pPr algn="r"/>
                      <a:r>
                        <a:rPr lang="x-none" sz="900" b="1" i="1"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x-none" sz="900" b="1" noProof="0" dirty="0" smtClean="0"/>
                        <a:t>Cuán bien</a:t>
                      </a:r>
                      <a:r>
                        <a:rPr lang="x-none" sz="900" b="1" baseline="0" noProof="0" dirty="0" smtClean="0"/>
                        <a:t> desarrollas tu cuento con detalles, diálogos y descripciones para continuar avanzando el cuento o ilustrar la experiencia. </a:t>
                      </a:r>
                      <a:endParaRPr lang="x-none"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383177">
                <a:tc>
                  <a:txBody>
                    <a:bodyPr/>
                    <a:lstStyle/>
                    <a:p>
                      <a:pPr algn="r"/>
                      <a:r>
                        <a:rPr lang="x-none" sz="900" b="1" i="1" noProof="0" dirty="0" smtClean="0"/>
                        <a:t>Elaboración de lenguaje y vocabulario</a:t>
                      </a:r>
                      <a:endParaRPr lang="x-none" sz="900" b="1" i="1"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x-none" sz="900" b="1" noProof="0" dirty="0" smtClean="0"/>
                        <a:t>Cuán bien expresas experiencias o acontecimientos </a:t>
                      </a:r>
                      <a:r>
                        <a:rPr lang="x-none" sz="900" b="1" baseline="0" noProof="0" dirty="0" smtClean="0"/>
                        <a:t> con efectividad, utilizando expresiones de lenguaje sensorial, concreto y figurativo, que sean  adecuadas para tu propósito.</a:t>
                      </a:r>
                      <a:r>
                        <a:rPr lang="x-none"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39486">
                <a:tc>
                  <a:txBody>
                    <a:bodyPr/>
                    <a:lstStyle/>
                    <a:p>
                      <a:pPr algn="r"/>
                      <a:r>
                        <a:rPr lang="x-none" sz="900" b="1" i="1" noProof="0" dirty="0" smtClean="0"/>
                        <a:t>Convenciones</a:t>
                      </a:r>
                      <a:endParaRPr lang="x-none" sz="900" b="1" i="1" noProof="0" dirty="0"/>
                    </a:p>
                  </a:txBody>
                  <a:tcPr anchor="ctr">
                    <a:solidFill>
                      <a:schemeClr val="accent6">
                        <a:lumMod val="20000"/>
                        <a:lumOff val="80000"/>
                      </a:schemeClr>
                    </a:solidFill>
                  </a:tcPr>
                </a:tc>
                <a:tc>
                  <a:txBody>
                    <a:bodyPr/>
                    <a:lstStyle/>
                    <a:p>
                      <a:r>
                        <a:rPr lang="x-none" sz="900" b="1" noProof="0" dirty="0" smtClean="0"/>
                        <a:t>Cuán bien sigues</a:t>
                      </a:r>
                      <a:r>
                        <a:rPr lang="x-none" sz="900" b="1" baseline="0" noProof="0" dirty="0" smtClean="0"/>
                        <a:t> las reglas de gramática, usos y mecánica (ortografía, puntuación, uso de mayúsculas, etc.).</a:t>
                      </a:r>
                      <a:endParaRPr lang="x-none" sz="900" b="1" noProof="0" dirty="0" smtClean="0"/>
                    </a:p>
                  </a:txBody>
                  <a:tcPr anchor="ctr">
                    <a:solidFill>
                      <a:schemeClr val="accent6">
                        <a:lumMod val="20000"/>
                        <a:lumOff val="80000"/>
                      </a:schemeClr>
                    </a:solidFill>
                  </a:tcPr>
                </a:tc>
              </a:tr>
            </a:tbl>
          </a:graphicData>
        </a:graphic>
      </p:graphicFrame>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781800" y="9562041"/>
            <a:ext cx="842010" cy="457200"/>
          </a:xfrm>
        </p:spPr>
        <p:txBody>
          <a:bodyPr/>
          <a:lstStyle/>
          <a:p>
            <a:fld id="{E554697D-DC26-4D84-89D6-8FD04FAFB254}" type="slidenum">
              <a:rPr lang="en-US" smtClean="0"/>
              <a:pPr/>
              <a:t>24</a:t>
            </a:fld>
            <a:endParaRPr lang="en-US" dirty="0"/>
          </a:p>
        </p:txBody>
      </p:sp>
    </p:spTree>
    <p:extLst>
      <p:ext uri="{BB962C8B-B14F-4D97-AF65-F5344CB8AC3E}">
        <p14:creationId xmlns:p14="http://schemas.microsoft.com/office/powerpoint/2010/main" val="1756656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57200" y="312738"/>
            <a:ext cx="6778625" cy="8156079"/>
          </a:xfrm>
          <a:prstGeom prst="rect">
            <a:avLst/>
          </a:prstGeom>
        </p:spPr>
        <p:txBody>
          <a:bodyPr wrap="square">
            <a:spAutoFit/>
          </a:bodyPr>
          <a:lstStyle/>
          <a:p>
            <a:pPr algn="ctr"/>
            <a:r>
              <a:rPr lang="es-SV" sz="1600" i="1" dirty="0" smtClean="0"/>
              <a:t>Los delfines y las ballenas piloto</a:t>
            </a:r>
          </a:p>
          <a:p>
            <a:pPr algn="ctr"/>
            <a:r>
              <a:rPr lang="es-SV" sz="1200" i="1" dirty="0" smtClean="0"/>
              <a:t>Por: </a:t>
            </a:r>
            <a:r>
              <a:rPr lang="es-SV" sz="1200" i="1" dirty="0" err="1" smtClean="0"/>
              <a:t>Lane</a:t>
            </a:r>
            <a:r>
              <a:rPr lang="es-SV" sz="1200" i="1" dirty="0" smtClean="0"/>
              <a:t> Roberts</a:t>
            </a:r>
          </a:p>
          <a:p>
            <a:r>
              <a:rPr lang="es-SV" sz="1600" dirty="0" smtClean="0"/>
              <a:t> </a:t>
            </a:r>
          </a:p>
          <a:p>
            <a:r>
              <a:rPr lang="es-SV" sz="1600" dirty="0" smtClean="0"/>
              <a:t>En los viejos cuentos marinos, vivía una familia de ballenas piloto. A las ballenas piloto les gusta jugar cerca de la orilla del agua al lado de una playa de arena blanca. Un día, apareció un grupo de tiburones y estos empezaron a asustar a las ballenas. La familia de ballenas estaba tan asustada que nadó hacia la playa de arena blanca, donde</a:t>
            </a:r>
            <a:r>
              <a:rPr lang="es-SV" sz="1600" dirty="0"/>
              <a:t> </a:t>
            </a:r>
            <a:r>
              <a:rPr lang="es-SV" sz="1600" u="sng" dirty="0" smtClean="0"/>
              <a:t>se atascaron en la arena</a:t>
            </a:r>
            <a:r>
              <a:rPr lang="es-SV" sz="1600" dirty="0" smtClean="0"/>
              <a:t>.  Hicieron esto para evitar ser atacadas por los tiburones, ¡pero no podían salir de la arena!</a:t>
            </a:r>
          </a:p>
          <a:p>
            <a:endParaRPr lang="es-SV" sz="1200" dirty="0" smtClean="0"/>
          </a:p>
          <a:p>
            <a:r>
              <a:rPr lang="es-SV" sz="1600" dirty="0" smtClean="0"/>
              <a:t>No pasó mucho tiempo antes de que un grupo de  </a:t>
            </a:r>
          </a:p>
          <a:p>
            <a:r>
              <a:rPr lang="es-SV" sz="1600" dirty="0"/>
              <a:t>d</a:t>
            </a:r>
            <a:r>
              <a:rPr lang="es-SV" sz="1600" dirty="0" smtClean="0"/>
              <a:t>elfines pasara por allí. El líder de la familia de </a:t>
            </a:r>
          </a:p>
          <a:p>
            <a:r>
              <a:rPr lang="es-SV" sz="1600" dirty="0"/>
              <a:t>d</a:t>
            </a:r>
            <a:r>
              <a:rPr lang="es-SV" sz="1600" dirty="0" smtClean="0"/>
              <a:t>elfines se llamaba Simón.  Simón y su familia</a:t>
            </a:r>
          </a:p>
          <a:p>
            <a:r>
              <a:rPr lang="es-SV" sz="1600" dirty="0" smtClean="0"/>
              <a:t>estaban nadando en aguas profundas y </a:t>
            </a:r>
          </a:p>
          <a:p>
            <a:r>
              <a:rPr lang="es-SV" sz="1600" dirty="0" smtClean="0"/>
              <a:t>escucharon mucho ruido.  Simón fue a investigar</a:t>
            </a:r>
            <a:endParaRPr lang="es-SV" sz="1600" dirty="0"/>
          </a:p>
          <a:p>
            <a:r>
              <a:rPr lang="es-SV" sz="1600" dirty="0" smtClean="0"/>
              <a:t>qué pasaba. Cuando Simón vio a los tiburones</a:t>
            </a:r>
          </a:p>
          <a:p>
            <a:r>
              <a:rPr lang="es-SV" sz="1600" dirty="0" smtClean="0"/>
              <a:t>tratando de atacar a las ballenas, éste reunió </a:t>
            </a:r>
          </a:p>
          <a:p>
            <a:r>
              <a:rPr lang="es-SV" sz="1600" dirty="0" smtClean="0"/>
              <a:t>a su familia y empezaron a ahuyentar a los</a:t>
            </a:r>
          </a:p>
          <a:p>
            <a:r>
              <a:rPr lang="es-SV" sz="1600" dirty="0" smtClean="0"/>
              <a:t>tiburones lejos de las ballenas piloto.</a:t>
            </a:r>
          </a:p>
          <a:p>
            <a:endParaRPr lang="es-SV" sz="1200" dirty="0" smtClean="0"/>
          </a:p>
          <a:p>
            <a:r>
              <a:rPr lang="es-SV" sz="1600" dirty="0" smtClean="0"/>
              <a:t>A Simón le tomo mucho tiempo empujar a todos los tiburones lejos de las ballenas, pero ellos lograron asustar a los tiburones y estos se retiraron a aguas profundas.  </a:t>
            </a:r>
          </a:p>
          <a:p>
            <a:endParaRPr lang="es-SV" sz="1200" dirty="0" smtClean="0"/>
          </a:p>
          <a:p>
            <a:r>
              <a:rPr lang="es-SV" sz="1600" dirty="0" smtClean="0"/>
              <a:t>Para entonces, la familia de ballenas piloto estaba en la arena y no podían regresar al agua.  Empezaron a sentirse enfermas.  La marea empezó a bajar dejando a las ballenas en la playa.</a:t>
            </a:r>
          </a:p>
          <a:p>
            <a:endParaRPr lang="es-SV" sz="1200" dirty="0" smtClean="0"/>
          </a:p>
          <a:p>
            <a:r>
              <a:rPr lang="es-SV" sz="1600" dirty="0" smtClean="0"/>
              <a:t>Simón y los otros delfines vinieron al rescate.  Ellos nadaron hacia las aguas poco profundas, arriesgándose ellos mismos y “arrearon” a las ballenas piloto mar adentro.</a:t>
            </a:r>
          </a:p>
          <a:p>
            <a:r>
              <a:rPr lang="en-US" sz="1600" dirty="0"/>
              <a:t> </a:t>
            </a:r>
          </a:p>
          <a:p>
            <a:r>
              <a:rPr lang="en-US" sz="1600" dirty="0"/>
              <a:t> </a:t>
            </a:r>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4648200" y="3196470"/>
            <a:ext cx="2438400" cy="1753918"/>
            <a:chOff x="307975" y="220157"/>
            <a:chExt cx="2619375" cy="1744387"/>
          </a:xfrm>
        </p:grpSpPr>
        <p:pic>
          <p:nvPicPr>
            <p:cNvPr id="1028" name="Picture 4" descr="https://encrypted-tbn0.gstatic.com/images?q=tbn:ANd9GcT4-5nbIlIURwJLJHij_YEdVRbPK0v4llB0V4sP5Rp1SNSaPp-U"/>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07975" y="220157"/>
              <a:ext cx="2619375" cy="17430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7975" y="1625990"/>
              <a:ext cx="2619375" cy="338554"/>
            </a:xfrm>
            <a:prstGeom prst="rect">
              <a:avLst/>
            </a:prstGeom>
            <a:solidFill>
              <a:schemeClr val="bg1">
                <a:lumMod val="50000"/>
              </a:schemeClr>
            </a:solidFill>
          </p:spPr>
          <p:txBody>
            <a:bodyPr wrap="square" rtlCol="0">
              <a:spAutoFit/>
            </a:bodyPr>
            <a:lstStyle/>
            <a:p>
              <a:r>
                <a:rPr lang="en-US" sz="1600" dirty="0" smtClean="0">
                  <a:solidFill>
                    <a:schemeClr val="bg1"/>
                  </a:solidFill>
                </a:rPr>
                <a:t>Simón llama a su familia.</a:t>
              </a:r>
              <a:endParaRPr lang="en-US" sz="1600" dirty="0">
                <a:solidFill>
                  <a:schemeClr val="bg1"/>
                </a:solidFill>
              </a:endParaRPr>
            </a:p>
          </p:txBody>
        </p:sp>
      </p:grpSp>
      <p:grpSp>
        <p:nvGrpSpPr>
          <p:cNvPr id="10" name="Group 9"/>
          <p:cNvGrpSpPr/>
          <p:nvPr/>
        </p:nvGrpSpPr>
        <p:grpSpPr>
          <a:xfrm>
            <a:off x="2286000" y="7563110"/>
            <a:ext cx="4064564" cy="2031559"/>
            <a:chOff x="600581" y="6553200"/>
            <a:chExt cx="4294529" cy="2417910"/>
          </a:xfrm>
        </p:grpSpPr>
        <p:pic>
          <p:nvPicPr>
            <p:cNvPr id="1026" name="Picture 2" descr="http://images.huffingtonpost.com/2014-07-30-LongfinnedPilotwhalesEarthDrReeseHalter.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00581" y="6553200"/>
              <a:ext cx="4294529" cy="2384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12775" y="8568172"/>
              <a:ext cx="4282335" cy="402938"/>
            </a:xfrm>
            <a:prstGeom prst="rect">
              <a:avLst/>
            </a:prstGeom>
            <a:solidFill>
              <a:schemeClr val="bg1">
                <a:lumMod val="50000"/>
              </a:schemeClr>
            </a:solidFill>
          </p:spPr>
          <p:txBody>
            <a:bodyPr wrap="square" rtlCol="0">
              <a:spAutoFit/>
            </a:bodyPr>
            <a:lstStyle/>
            <a:p>
              <a:r>
                <a:rPr lang="es-NI" sz="1600" dirty="0" smtClean="0">
                  <a:solidFill>
                    <a:schemeClr val="bg1"/>
                  </a:solidFill>
                </a:rPr>
                <a:t>Las ballenas piloto nadaron de regreso al mar.</a:t>
              </a:r>
              <a:endParaRPr lang="es-NI" sz="1600" dirty="0">
                <a:solidFill>
                  <a:schemeClr val="bg1"/>
                </a:solidFill>
              </a:endParaRPr>
            </a:p>
          </p:txBody>
        </p:sp>
      </p:grpSp>
      <p:sp>
        <p:nvSpPr>
          <p:cNvPr id="13" name="TextBox 12"/>
          <p:cNvSpPr txBox="1"/>
          <p:nvPr/>
        </p:nvSpPr>
        <p:spPr>
          <a:xfrm>
            <a:off x="5175084" y="76200"/>
            <a:ext cx="2238458" cy="830997"/>
          </a:xfrm>
          <a:prstGeom prst="rect">
            <a:avLst/>
          </a:prstGeom>
          <a:noFill/>
        </p:spPr>
        <p:txBody>
          <a:bodyPr wrap="square" rtlCol="0">
            <a:spAutoFit/>
          </a:bodyPr>
          <a:lstStyle/>
          <a:p>
            <a:r>
              <a:rPr lang="es-PR" sz="800" dirty="0" smtClean="0"/>
              <a:t>Equivalencia de grado: 4.4</a:t>
            </a:r>
          </a:p>
          <a:p>
            <a:r>
              <a:rPr lang="es-PR" sz="800" dirty="0" smtClean="0"/>
              <a:t>Escala </a:t>
            </a:r>
            <a:r>
              <a:rPr lang="es-PR" sz="800" i="1" dirty="0" smtClean="0"/>
              <a:t>Lexile</a:t>
            </a:r>
            <a:r>
              <a:rPr lang="es-PR" sz="800" dirty="0" smtClean="0"/>
              <a:t>: 920L</a:t>
            </a:r>
          </a:p>
          <a:p>
            <a:r>
              <a:rPr lang="es-PR" sz="800" dirty="0" smtClean="0"/>
              <a:t>Promedio del largo de la </a:t>
            </a:r>
            <a:r>
              <a:rPr lang="es-PR" sz="800" dirty="0" err="1" smtClean="0"/>
              <a:t>oracion</a:t>
            </a:r>
            <a:r>
              <a:rPr lang="es-PR" sz="800" dirty="0" smtClean="0"/>
              <a:t>: 15.93</a:t>
            </a:r>
          </a:p>
          <a:p>
            <a:r>
              <a:rPr lang="es-PR" sz="800" dirty="0" smtClean="0"/>
              <a:t>Promedio de la frecuencia de palabras:: 3.78</a:t>
            </a:r>
          </a:p>
          <a:p>
            <a:r>
              <a:rPr lang="es-PR" sz="800" dirty="0" smtClean="0"/>
              <a:t>Número de palabras: 239</a:t>
            </a:r>
          </a:p>
          <a:p>
            <a:r>
              <a:rPr lang="es-PR" sz="800" b="1" i="1" dirty="0" smtClean="0"/>
              <a:t>Nota: Basado en el texto original en inglés</a:t>
            </a:r>
            <a:endParaRPr lang="es-PR" sz="800" b="1" i="1" dirty="0"/>
          </a:p>
        </p:txBody>
      </p:sp>
      <p:sp>
        <p:nvSpPr>
          <p:cNvPr id="15" name="Footer Placeholder 1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6" name="Slide Number Placeholder 15"/>
          <p:cNvSpPr>
            <a:spLocks noGrp="1"/>
          </p:cNvSpPr>
          <p:nvPr>
            <p:ph type="sldNum" sz="quarter" idx="12"/>
          </p:nvPr>
        </p:nvSpPr>
        <p:spPr>
          <a:xfrm>
            <a:off x="6814820" y="9566534"/>
            <a:ext cx="842010" cy="457200"/>
          </a:xfrm>
        </p:spPr>
        <p:txBody>
          <a:bodyPr/>
          <a:lstStyle/>
          <a:p>
            <a:fld id="{E554697D-DC26-4D84-89D6-8FD04FAFB254}" type="slidenum">
              <a:rPr lang="en-US" smtClean="0"/>
              <a:pPr/>
              <a:t>25</a:t>
            </a:fld>
            <a:endParaRPr lang="en-US" dirty="0"/>
          </a:p>
        </p:txBody>
      </p:sp>
    </p:spTree>
    <p:extLst>
      <p:ext uri="{BB962C8B-B14F-4D97-AF65-F5344CB8AC3E}">
        <p14:creationId xmlns:p14="http://schemas.microsoft.com/office/powerpoint/2010/main" val="15004136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data:image/jpeg;base64,/9j/4AAQSkZJRgABAQAAAQABAAD/2wCEAAkGBxQTEhUTExQUFhUWGB4bGBcXFxgYGBcYGRcYGBcaHB0cHCggGholHRcUITEhJSkrLi4uGB8zODMsNygtLisBCgoKDg0OGxAQGywlHyY0LCwsLCwsLCwsLCwsLCwsLCwsLCwsLCwsLCwsLCwsLCwsLCwsLCwsLCwsLCwsLCwsLP/AABEIAPoAygMBIgACEQEDEQH/xAAbAAACAwEBAQAAAAAAAAAAAAAEBgIDBQcBAP/EAD4QAAEDAgMECAQFAwMEAwAAAAEAAhEDIQQSMQVBUWEGEyJxgZGh8DKxweEHI0LR8VJicjOCshQkksIVU6L/xAAaAQACAwEBAAAAAAAAAAAAAAACAwEEBQAG/8QALhEAAgICAgEDAwIGAwEAAAAAAAECEQMhBBIxBUFREyIycYEVQmGRocEUsdEG/9oADAMBAAIRAxEAPwDneEjeLIguAkxfiqcPTtPFFCiJOp0VRs0wDE1Jiy9pQQAd38r7FtEkzyhRqVI4aKGyao8zdy+iwKqAv797lZm9+/BcwOqezypY33D6IXLF1OuSZXtQdlEnSEvcmRmw4o/AN18FktBlbezqcA+CHNJJDOMrmbhpywdx+iNw05Te06eCGDexYbvqFp4alYDTRYmTLSNtxtglbDy6Z3/REUqQs0ea9qiSVKkxzjDQZ4AcOSS5NohRpk6jYEz3rx1O2a+itNAm/K8qVShAA5IPqB9XspoCB571FwEA8J3++Cvo0SeQQ72xO/391EZ7OoEoVpPjdSxJgDvn1UJIMDT5qLzmsAeF1a90xDQLXqjhqfcrMfR5QtepTvAvzi3uyzcZUDTaSruKS8ITNIAp0+3PJfUaZLrcFcxxLgXW9/yvmv7cbvsnuTFxoLo18omNDrvt/CPqbUJJMG5ndvWU50EAGL6ozqXcClvqvI77mjLwxnKPRHBkCRvWfhWyRy+60oik1WpFFMzMXTgg7kHWNlpbREABZrlCYTPt/ipPC8dY2XzSYRCu+iqi2bcV7izYAL5hghRqvl0cFP8AMJZFtiAmOhR0S8G3BTZs1hiTwhVOXKkmXeArbNLCtBZbhC0KDIbmJiPoqMGIEc+XuEBtzEdY+lhmzJOZ8f0g6FY8YPLk6o1pSUIObBtp7Zc1p6lhJDhLjeREmPeiA2X0kdnLqri4boHDXh6orphQNFrWhttfiLcuhFvO/NJ9LD9ZTebNy3iZDribz3r0GLg4+nVryYObmTctM67gKgq0xUYQQeF9OatqU9fBI/4a41zKlTDkgj4m3mD+qNx3LoFRnZJXmebhfHzuH9v0NvhZlmxqQLQETPBD4iIA3oxzYE8UJiHjQGe5Jg7dh5NaM7FgIGpVMECyOxInz+SjlDRMCe7mr+OVUKkqQNR0I5a+izMZSa0knwWhXeBJ8fJLu0MVmYXHW6uYISlK0V5UlbB62NhwjiqKdY5gToss1TMojD1DmbPH6rW+mooz3kbYxvbMR7uthhMDu5oClRtI0+6220Lb/NZc5pmrCLoUdnala9W7WDksfAsl0e9Qtao+w5K9Mz4R+6gDaDhJQTgrsZ8SHJXR8HZ40QqG6jTfZfVFU028U1LRUej0m4VT39vxXuIkHSIKHp/GjS9xbNTC0iT4gJm2O8kGViYWAwwRNj5WjvT30a6J4qq0FtItBaDNSWjviJWdyYymmkjS4koY3cmfYU2A58R8kP0S2SauLrVSfhcGAcBlBnx080z1ehVRjmxWDiRLgGxGsRJ/betDD9EusHWGtUpODRTIYGdoU/hJkam536oOFxZY5tzG8rmQy40oHOvxK2a9jYBOXMcxh5AGtoFh32STQqZKZBHaDgIOYEQZEg+Fu5db6QdFaTgTVr4h4GoL2AO4SGtEW4Ln+3tk4cNeaZqZ7kEuLwXXs7MJvOvILdjVWYcoSsq/DxubHiB+k6Wgjv8Ad11ep8Lp4fVIH4VbKcDUxDrAHI3/AC3+hH/kn18kFeP9ayKXJpeyRv8ApcH9KwOo2wE2j5lAuow7vWnW+iDi5Ko45M0pxAK1K4CGxTt0wPNH1m6lLG28cQ4tBsr3Gi8kkkVcjBtr4zcEvYiqS2ERiLu1WdiCZXoMGNRVFLkSBt6NwLJe3zWe74lrbMIzSeCsZHUSlBWxjpGzfD0Wx1jliYdxcWgaLfdmn4SsaS2a+L8RSwR7XP7LTf8AD4fdZOFbeUXiMUQIHFaDWinD8gTFt1970O6wlWV3zC+xIRQV6O5CBS4FpKHzgDQ66Ty4wpvsIQ1RytJGZlZ7UqQIVGa9ldkGW+uqa/w46InG4kFw/Jpmamugvl8beqNJCmzo/wCEPQgMpNxmIaHOec1NpuGjc48/NdXB4kfRZFbabaYyAAACABEAAQABysgKe3JGtpAnvCZDEKnlCsdXHXEf2CDuN3fZYuz9pmrSxNGm782lVI10DhmbG+PiHgi8dVDhP62Gf8hvHkkja9Q4bGjE0RAqt7cHsvAv2hudzSMuPrP9Szhydo18F2zamKxPX9ZkZSpAmXXcCBJEgiW63N771zhuJfWeBTZ2XOOV77D/ACI3iL2T3tPpTTpU67WsJZiKZDhYOY4iLHeEobHpuID3WtDR/S3h4p+LH2lTQrLleONpj/s7DUqWGb1JqOYDD8xzFr3H49Phc4+BjdpZSqbkp7Q2qaRp0N1WDvlpBkRHOPVM9AQSOAXlvX+LDDn7R/m2bnomeWTG4y9i1wuUJiBEBFOfdD1mysSHk2ZbAsU0xA8UibZaRUMp7xFXK0zuCQdsVcziVs+nJ9mUc7szqjr+CDeiqhgShQJAK3IlPL5oFqMgrVwVMkW3rPq6hbWxacu8CpzSqFiMcPvr+pvYGlGXwTGavMeaysK3Qc1tPw1z38PusS3J2azgkqEKmBIChiNLKbT6KnNLjPBa/goKiVKnobKGMC9pvMG19IUGv4iUcE09iZyTVAFY2QzaUvAjXTvW5hNkVq8hjJJsAF0voh+FIp/m4ip+Y24a0iQY3kgga988FYi/goZVvYg7K6C4yu4gUHgfpJgSOMm0XXY+jWyaez6Aot/1C0GqbWIkhtrWk+Z5IyhtnqZY2nDQIkxLiBAJI+ImBdAbTxJDZeQHOueDWiSSeX7FWYY3eypPIq0Z20MeT1hmwAHeTLj8gqdj4kupD/L5WSltva56lzgb1HEDkDIjwbKZdgUyylh2HUsLj43HzVpR6lW7Y34ml+Xn9+7pdxeEBs+chuSP0Hj/AI/JMRJNOBcankBEpP23txjey2547hzQSgpx6sbHI8cuyFjFbH6zEdW1zXNDhJBkAHU+AWjWwYY7KLCbdw0R3R+o52d7sokRYAE3udPBZ3S+rliD2tPDej4+Lr5A5Gb6m0L+IIxG0GxJawgCOQn6J0qugpF6HVZrucBIzXdwGV0E+PzTxWuvJ/8A0E+3Iivav9s9L6HCsMn73/ov63szwKrrutIUG6AbkFjtpNYDvPD3uWFHG5OkbXbWwDbWIIEJSxu+dUVtPaznEnedPsseoTvkuPvxXoeLgcI7M/LNWV4l1ivqAmAq69meK9oOuFf9ivdz2ein2wtfZLoeELhqRfUy8vLeYWlRweWSPBV801XVhYoPt2Xyaxq6X8lW7Fvn4neZXuGy5JMSJk8VYAOXkVTxNRtFmcXPaFluNaASe4DeZUc2+EJSpgkTpK18dhLUzMDLfv3BaWRxi0vkzoyk7KcM+TbUlOmwuh78XiM1T8ukTJOkxAOUcZQn4f7GpVcZRZWPZguAJAD3gS1h5G/ku6VxkYGgiANbWdxAsAO6ApxRU32XgrZcnTXuVbK2ZSwrMlJjGNAF2mXOPOR9fJTxmIgTIt2okXi8R71SHtXpuaNV2HqMLamuaRDwYhzeZvosStt5jg4EE1CIGpcSdIjeeA5rRjhMuea3Q67WdRY51dxyCPhcR8V/haLnw3pH29jK1ZjnUqVY0hBqVshAy2sJiwt5Lb2bgXEtfjH5wLlhk2izdQB5nuTlU27Se00y0dW5paWyRYjhl0iVLydfGyFHt50cJwtGnWqMBeBRZcl1i6T2vlA+6ZNn7WNbG9i1MDK0DeIEeMrKr7Hp0q7qLqbSwuJY+YLSDoIgkQQU9dHaOCwbBUnrKwFgBEHxmDzJ7lYcvtQvrsK6X4x1DD9UyeuqNv8A2tOvjqFzMYd0gugbo4lNW0sc6tUdUdq43jQDQAdyXdpEh7QPLfK6CIkzXwWIyif0sF++LD3xS1t6v+S+oT2ndlg75zH3wVmIxJc8YeYaxuaoRxJBPjpC1sDs6hXY52JZV/6dhDWin2S52pvwaB4lwvqFMpeaBitqxS6IOfTq2IFocDoeR5rouCr03gNDhm0hxvMSQOI1KQOkHR+th3F9A9fQ1a9oyvA4ObMyDqROk2Wl0YANM13lwPwguEBrYBeeZm08BzVTLxcWePTJG/6+5ajysuB/Uxyr/oYxLXlnpw4eF9Vh9LKWUjLvHrZTwfSKlUc5oc0NBAYTrzM8DKK2m0ZZLibWm48wvOZeBLBm7Y9x/wA/ueo4vqEc2Osn2y/wIrWlxkkCOA/dfZhIPPU6qWMYWyCN8gjeCgusutBK1YEpJaI4w28VCnaCvcXceK8aNE1LQi/vs2djH80cw7/iVoYvEQw9w+qxNn1crwfekfVF4yoC0tm5IjwlUsmO8iLUJ1Fl+BxgyOHP5pgo1GZRLhoNx4JOpywESCTomGniqYABYZi/a+yKeJXaIx5+qpirhbuCY8S2zG6u0AG86AAbylzBtJcE7fhvhOsxbXuhwpAvAj9W4+ZCdlx95IpxdQsdNg7IZgaQq18vXuEwbil4b3K7ZPS49oVpLAZY4yMzTuO8Rx3qfSPAtf1dVziG9Y3PJkZXGJPIEhO2yujtJje0xj3/ANRHkO4W8lb46UEUuVLtUV/c4/tujU2niKTGUi7qySHAEk3EbhAEfVPXR3oAKHbe5oeRrw4701Yem6mSxjWga/lta3XiIQO0qTzObT++pHoNye7ZRT6qkEYbYlAH48zr6we+yAxOzcO2pOdznE3JvHC8WCGcSQQDYWhoME8Cd/qi8F0f6y9QZGa8z5qfx9wfy8IWdodF24qq8te0CkSGloDhET2jm14SAOaTtq08TRg9YypTzBoe1oygb7D9Q9yuu4rB03MNJgy0ZBeW6vjcTvHJZW26LMrWkdnKRkAmNLzqXC833gbkcZPwLlE5VjKjyJo1w9sGTlykd8Zr+SW8TtKqzM6Rm0zGZHGNLroeJ6H0n1CHHq+YlpDbwYufNYWM6M9W45X5o0NiTv1T021oWqT2J+DrVIJ+EG5cfifr48UxbL2zVLWsDiA0ENA+Et1OYbzzKrq4CKjWmZdEuOoJB05aBfYOhDjTmM05TpcbvH6rlS9wpNexu4DEmo0tZlz76bvmNyzq2FNJzgWOAcZjI7ISDYnUIKnScH7wRvBuOC0W7dxDBBdm5m8rvqV5B6X4Lzg6Fdhz0W5zH5jQARzkQqKvRzE0WF2Hq9awfoI7Ud2h8Lqml0lqPqZHZQN9gD4eaPoYypnDQ7sxr8krNjT+5DsWaSdMTsXm1ylrZhzToDym47llQcxtZdK27sTraZMXJEnj380i7T2c+iW5x2XglruMGD4g2VSeLrtGlxs/f7ZP9AKseyoVDYL5zl9X3QkF5tOy2mLLynV7V16zRCvNyoWycrpIj1xzC+9OtDbByt/JYbC8vvbvSOdV0DZ7qJpUyWunI2ddcoXZEtFaD29ivg6BJj5Jy/DzEClinZtCwgczY/RY+AaAA4jdm+gHoEx7A2f1uVrC0OzXn+nNLo4mJ8kiGTtlo0eThUMFjR/8c9+Fe59QmpWcXZDdgbIDDpIkDMYMQRbenjYmMe6m3OQHBg0MggDleR5EQRCCxNNgcWZicgEnW4Gg4ol+LfRgwMp3iYA4OjetNQSWjz88jb2bdF5JhwBPGIEeZVhw7NS1pPMSUv7D2vUfAIbeTzibSd1lqOxDySLAi/ER9zEKGgU0aDGNmwHkLLNxTzVqdWPgb8ZG8/0o17sjJEk6Cd5Ngg8Izq2wf9Rxvzcd/goRL+CNSiXGGwGt8pmPHesylDsTNi1kMaD5kjxlbOKcGU4HMnubcnzjzS1sh4FRhdPak+LjAHoUyOxUgSrhesOJqyQS+Gm1okxeeXolraFUtqupySWx2pBsMsRzmb2tKcsM6GutaXHjfj6BJdenmq1T/KamJaQu13B7muAgtLZub31v4CAs7EUe1/vM8pKJw4OYjgb+CnWOZzuZ056fdEmBT8kaTcpJPxDXg4cVDH0B+k2PorsVUgDj7CArVbSNRu+YTKTWyW6M2rhiHZo0WzsGvmOWBcRPkfND0agJzDxHzX2H7FQgaE5hyP8ABPoq8vFDI+bHLD1tKbrWV+3thsr0DAHaB3fBUAvHI28COCwKFckg79f3TPsXEySw6P8A+Qu0+Vl0FcaJcqlaOIVqRa5zHatMHkQYPgoOdu8k3/iLsjqq/WgANq68niZ8xfzSY8KnKNOjXhk7RtBWZD1W3NlBtVeuKFRoZPJ2K6zYhN2Cx8U2Dg0D4huASliHSGhGMNhppzRVa2IbqToa2sjKPDgCBEJ8/DnAF1Z7yBLKd40Bfu/8Uk160vAFw3S2pOsW3WXXfw8wBp4N9R47VZ888oGUesqhxVeSzU9SyViovwOGl/OPUrX2phGvaGukCdQYifT+UJsiOvjzTDicK0tIIHuP2WopHnepj7Dw/U0y9w7TrAHgDHqUfQoDMN5PacffNDtdmjvt3NE/X0WlhW2J4n0Flz0Stk8TUDWFx0AlY2z65dL3X39xOnoPRD9LdoQOqab6n6I3ZND8gHe6D4bh74qUqRzdsG2vX7D+6PEmTv7vJLQY7raMOiwJHfMd62tvPin338BA+RCxG4kDENbOoHpAH1802CETZdVeWUazuE35SeXNKuyquZ2vxNE94gFMnSUxSqCYmfpCStk4jLlHAgec/sjTAZjV3ZK5aPcKurWgh3Fx9CpdJmFuIB4z8gfqFj1sRI8T5z/CUp7ocoaTNPFV8wkePvyWZQrFru9e0Khnw/g/TwVB1ngU+wEk9M0MFUAcW7neiKq9lzZGlv2PvgstlW4I3H0W7Tp9YzmN6VM5RotovuFtbOqEtfGobmb3tuFg4d0OAPGD3rY2RUHWxuMz5XU4wZnv4h0BXwXWNuRDxyInMPIlcjL5C7RRaHUatE/pc4DuOnzK4ziKXV1Hs/pJSsqvZd48q0UNUxyVZKsbuSmPj5IVAi2aDXRDuCuabKAJ+TqbxNg0Cd+/guw4Kh1eEpM4NXIcLQL6zGN3vb5Tou04tsU2DgAPRZ3pkX1cn7l/1SatRMDZ7suIaeLvnb6ptxRhju4/JJFPEgVc390DvmE54535bz/afktT4MeD0zM2cOw3x/5QtrQLG2Z8LRy/91ZtzFZab72Ij35hE1bOTpWJm1axq13Efqdbu/iE94WOqaOA9QuaU8T+YCN59N/oPVdD2Z/osmLibb5325QjmgIPyYPSB+gE3LfK5KT8XiC3EB54gHy+yZOkFQCoL/q3cmzHr80n7YfBnuPqfsmRQqT2Me36gdQLhvEePZCQdkv7UHdB8jCaXVc2HcOAEab4H1PklHC2cTBEDSRxjcOSl+xy2mS6dNI6t/F5E8soH0SaTceKeumNQOw1M7w+d+kEft5JIp6nkq0tSLCf2BuHZLOY+R+/zVHEIvCglpvyKHqiCE5MSvLBs+VwnfZNWwzISvjmSCRuumDo5UkBTLaGPxYdtCnlee/zVuwqoJLjoPqq9u6giN37LPwuKAe5rQQLa3M6/OUL0tC6sb6LgKz7ntNnhdct6YUQzFOy6Ov4p6q42CHkgC08I3pI6S4kVquZozAWm/JRKh2Ewy1eMcreqI1Cg+jCQvguNPyi2md3uUwUKGCytnr5gTdusX/Sl1mq0WYpwAHDkP2S2dONnbvw82d1ldz4tTg+JkD5yugbZdDfP0Czeg+CFLDzMyZNouQNeNoVvSWv2R4hBw8fTCkyObk75WxRZX/7igOLiT4CV0PF1AaDjuyn7LkGLxZbiKLj/wDZ6EH34LqlerOFPIAeEhXJKkijheme7JEtH+I/5E/RK3SzGkZaY1eSTxj3Katjaf7R8yuf9Kas4t/Kw8h90zErbIyuooz8E0uqgAaD5kN+q6mBFNjRoGwNfDfyXKNgVc1don4nN8m5nHz7K6oPgbp8P0XZCMfhittguc+JHxEWHI74t9km7fHaI7vmnDbIINI2zdYSbAEA9mNEo7ZvU11PvREvAD8huzQCwt3ER5j95S43DhrnZiYLSQOWYg92hW5s7F2E7rDulYO0qxNS4boRpe8m/HU+SJnRM/b7ppMHv3olegQH7rj39UxY05qYtoUvPbDwVXyeRuP4NFhg8ivsTSmYVVcaHzRgIN/d1KYu6YA5ksPcjeilTQc0NVESOSK6I0YqQN99+vgEz2G+ww7ZpTTB4H5rDaw9ohptv4cJ97kz7Tpjq3cr67/JKuK6QU6QqUgyXvLYcdwAP1KXN/adCNsB25jy6KY0EZuZ4LNYy3wiyiASSTcnVEdf2csADwvHeqk52a+Hj9UrKssbl82N7bFeitHFfdaOH2QK0PlGD0UPwLdWEg8DvUm4SpG7zCsz8BPHctKmBA1097lPZoU8cX4OvbL6Q1aLCwEFgkFh1nSx1Wt/1QxNEua+CNW/qZvuOHNJlR5MnitLYbSKhfeRTcNeJHnosfgc3JHIsbdpj+bxMc8bmtMzMbRe+o1sdprxfuOvkum0nH/pXNMaNPmbz5JHbjm5u3Aki6d8FldQcRvDf3+q9Lka9jz2OLV2H7FOvcPqua7cf+dUJ3uPzPnaF0fZL8uuh/YrnO2mXniHHhvsmYPcDM/Bm9DHTic5sW0nnnJGX/2XVmVIpNM/oF/D7LlHROmeteZkBuXXXMZn/wDPqugYzG/9u1uhLR5ElRkWyMbpGQ/ECpBboC7no6Z80o7WqdrxO5MXR2S0jg53v0Svth35hvvHqiXgF+TxlWLTGu7VA7QIIJJuCNw0n7q2rVgj5+qpxTpBjePf0RvwcvIIRLY5/Pf5x5rHx2HhwK0aAnWdLa8ZR20sDnplwB7P1SZK1YcHTowCJCv2cQTBvG7jCGqOIEj9KvomDIQJ0RLwFbZwzW1JaOy4ZhG6Zn1VnRFhNeANOU/VfYx2ek0jVkg9xuPX5rV6A0vzXngBfwJTnTCTuJr7XOSm4nQtO7l38lybaFVtSrmbMevu66n0wP5B/wAYXHqVylZFpDcD3sNL/ZK8DwqXsjS/iotckdFRfeadhYPNeCqN6HFTcvCEHVe5LzN+A+nXbOhVoxXM+X3WUHQj2PdA+HTgP2XOCQqWdvSOp4SmSLyPmt7YFLtvzRGXvm+ixa+MvuHch241wMtJXlsOVwzLJWkbk8XbG435N/pDhabi4sBYBfTQAaLa6K40vpEHu8konF1HiHaEaStvos4NZA/rIN9+UFb3H9RXIydEq0Y+bhPDj7XY04h8Wmw4eSSOkL4APIjWNITjisU2ZIkDUDeDr6SkXpC6GwHA3Pz+y2sKaSMfK9gvRL/UPEj0TFtPGTH+I36XP7rC6HM/OI5furcdUIcRw/ddlCxK0a2wRGY8XO395+iVekTYe423Gxnlu7k59G6eaiXR+o7/AASx0xoEPHNp3zo48uahPdESWhdq4mWtXwq27j80BSfaOBV+WQmWDR7WGUE8DymN6bti4XPRrCNwjxFkr06OcD18AV0HoZhwaFcTdpEzGhEfX0Q+EGts5RtGhkqEbp+VlXUsJTD02wnV1XAxE5h4/dL+GGYObw08Upq0RLySwlWxbuOnfqPfNO3QVg6t74jVo5k/tdI+GtaL6fVblLpAzD0QzV1zlG6ePvcog9bCUW3ou6cY4NblkzaBxK5k1vaO6629qbRdWcS7f7ss0N8lGXInSRZw4q2ypsA8VLrOSmWBfZuAVd0y08nXSIieCshfASp5AltkqTKHQLq9uIMBR6tu9GMcIFvkpbQDg/Z0OFKpJGuu9EiqZVdNs7la1i81Jo9DGLqi51c7+6N6J2ZtM0Xg7iRI3GEO1sKutTm0KMeTpJSjpkZMKcOrHmvimvbnpmRBmLlsjeNUr7TzOAEHedNdEDRziIMR5+aIeXkQajjzJuPsvQcf1yK1lj+6/wDDBz+ju7xy/ZhfQ0RXJNotfmDH0V+0mfmnvPzWFTw1SmCab5mCQb/CZEc7LabtGjViXBjzfKQQZi4FoJ5BaWPlYORvHL9vcoy4+XD+SGHoafyqjTuv5j7BY/TjCQ1hG4n1JWt0aqtDy0OEEa7rAoLpbW/Ju0ntekFFP8xaWjm5olryONwPVH0KQ08fS/zQmNqZni0RaUXRxIEW0gEyujOmTLG6DGsiI/UnLo66KWIG95Zv/uEpKNUZmnUB3oU57LrAsc/+p0jwCP2B9xZ/EhgNYRHwfUJOwrYBvc+kJ92zSFVzib7glLblGnhmyXAuO46+WpRUgXvRhbQ2plJa3X5+5WZTDiS6bnf/ACvfjqF/Hkj6dIKjny0aHHwRa8ARpcVNuHcRMLSZhuRPh9kUyk4CzHeA1VJ56Lf0rME4d3D0UW0HcCmYYVxEgEd8KoUuJcP9qj/kAvCkYDaLpsPNXOw5Gsea0cQwZrkW42Pihn4gMNteV/VR9Ry8ExhXkGfhSRYedlY2mIHab5qjE4lzhF/FXU6Vh3J8brYt1eh9ostO5WEhUMmIVzafJealGjbjnZYavAAKkAk2X1SoG6qVEzBmJ0m1vmoUWRLIy6nROkgfNGUsLuHa715TyN5n0/cqGIxFtYHD4fQXKFJtg9m/YsrMaNSPC6zsQyQSWgjhElRrVrdkRzVDWu4k96OEeu7OavRdh8W+k4OpwItlM5VojpA9xio2B/bceUfussEDUydwGg71Q6oRoAtHFz88FV3+pVycPFJ+D3aIpklzAAeWnluKFw7A4jsvjjDZ3aAm6sqYiRpJ5BUtYSZuOat/xKT24pFf/hJas2MJQpfq6wRrmaB9Vq19pgAMpt7IGptPcFiUqvEk96v67im/xJy0kA/TkieL2g6IaMpO/WOYSljdjl7s73lxJ1O9MNWoCNUFiHiYze/FIny8rfksYuHjrwYQ2XcmQBw4I1mAYBqZ4iI5yvRi8tmw7iSJVdXFlw7ZsNwEIJSmyxDHFBRxOUBrHARx1VVbFvbBzz3AIR2IG4eX8KgO3qI4/kGdJ6CKmMcTJMeK8fj51eT4FBYitNkNmTo40IcthOJqtdu8VVI3BQhTAR1QDVkarDHerWaDuXjS4EEajQoplIkDXzRJ0LcGOLqrQZlV1ceIgKvFtE6BVho4BZCxqjRv4K6YLnIxlQDQX4q2i0RoEWxgvYaKHFHWyrCvF83oo1XMbc/yrGi/ggMSEHVMi3ZacRJsAO9D1q7Qe0+eTfsg8TqrtntEm25M+ikrOWRt0gg1LS1sDi76IR73HQ+K+rG5714TZQo0OZKiwjeL68VcKjQbyfkgwbKdIXRdL8ipZWvARiMXbst8yPkg3Oc43Pgr94X1bVSkk6RMcurBjSJ3+ipr4M/pzE80YPjHcraZu5H2cfBP1eyMPEYJwP14KdPZ5gHXuR+IPZWW95BEE+4TYzlLViXItqYMtEkR3oKu0HQyfRXC+t+9egJ0E15ZXnk+AU4U6rxobvIR1ZojRDOYOATE2yeyqyk0HHQfJSNFzRJCIolEsCFzaCVNWBUsOXI5jDA10Vjvg8Poq6bjA7lMW5C5yo//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24666" y="864240"/>
            <a:ext cx="7142933" cy="6386364"/>
          </a:xfrm>
          <a:prstGeom prst="rect">
            <a:avLst/>
          </a:prstGeom>
        </p:spPr>
        <p:txBody>
          <a:bodyPr wrap="square">
            <a:spAutoFit/>
          </a:bodyPr>
          <a:lstStyle/>
          <a:p>
            <a:pPr algn="ctr"/>
            <a:r>
              <a:rPr lang="x-none" sz="1600" i="1" dirty="0" smtClean="0">
                <a:latin typeface="Comic Sans MS"/>
                <a:ea typeface="Times New Roman"/>
              </a:rPr>
              <a:t>Una fábula sobre un pez</a:t>
            </a:r>
          </a:p>
          <a:p>
            <a:pPr algn="ctr"/>
            <a:r>
              <a:rPr lang="x-none" sz="1200" i="1" dirty="0" smtClean="0">
                <a:latin typeface="Comic Sans MS"/>
                <a:ea typeface="Times New Roman"/>
              </a:rPr>
              <a:t>Por: </a:t>
            </a:r>
            <a:r>
              <a:rPr lang="x-none" sz="1200" i="1" dirty="0" err="1" smtClean="0">
                <a:latin typeface="Comic Sans MS"/>
                <a:ea typeface="Times New Roman"/>
              </a:rPr>
              <a:t>Ginger</a:t>
            </a:r>
            <a:r>
              <a:rPr lang="x-none" sz="1200" i="1" dirty="0" smtClean="0">
                <a:latin typeface="Comic Sans MS"/>
                <a:ea typeface="Times New Roman"/>
              </a:rPr>
              <a:t> </a:t>
            </a:r>
            <a:r>
              <a:rPr lang="x-none" sz="1200" i="1" dirty="0" err="1" smtClean="0">
                <a:latin typeface="Comic Sans MS"/>
                <a:ea typeface="Times New Roman"/>
              </a:rPr>
              <a:t>Jay</a:t>
            </a:r>
            <a:endParaRPr lang="x-none" sz="1200" i="1" dirty="0" smtClean="0">
              <a:latin typeface="Times New Roman"/>
              <a:ea typeface="Times New Roman"/>
            </a:endParaRPr>
          </a:p>
          <a:p>
            <a:pPr algn="ctr"/>
            <a:r>
              <a:rPr lang="x-none" sz="1600" b="1" dirty="0" smtClean="0">
                <a:latin typeface="Comic Sans MS"/>
                <a:ea typeface="Times New Roman"/>
              </a:rPr>
              <a:t> </a:t>
            </a:r>
            <a:endParaRPr lang="x-none" sz="1600" dirty="0" smtClean="0">
              <a:latin typeface="Times New Roman"/>
              <a:ea typeface="Times New Roman"/>
            </a:endParaRPr>
          </a:p>
          <a:p>
            <a:r>
              <a:rPr lang="x-none" sz="1350" dirty="0" smtClean="0">
                <a:ea typeface="Times New Roman"/>
              </a:rPr>
              <a:t>Bueno, todo el mundo sabe que los peces no pueden volar. Sin embargo, algo que tal vez no sepas es que había una vez un pez que sí aprendió a volar, gracias a su amigo la ballena piloto.  He aquí su historia.</a:t>
            </a:r>
          </a:p>
          <a:p>
            <a:r>
              <a:rPr lang="x-none" sz="1350" dirty="0" smtClean="0">
                <a:ea typeface="Times New Roman"/>
              </a:rPr>
              <a:t> </a:t>
            </a:r>
          </a:p>
          <a:p>
            <a:r>
              <a:rPr lang="x-none" sz="1350" dirty="0" smtClean="0">
                <a:ea typeface="Times New Roman"/>
              </a:rPr>
              <a:t>Hace mucho tiempo, en las aguas tropicales de la costa de la Florida, vivía una pequeña ballena piloto negra.  Se pasaba los días nadando en las aguas tibias y cristalinas, comiendo calamares y peces pequeños. Vivía en la misma manada en la que había nacido, junto con su familia.  Nunca nadaba muy lejos excepto cuando tenía que subir a la superficie para respirar.  Su vida quizá te parezca aburrida, pero esta es una vida normal para una ballena piloto.  </a:t>
            </a:r>
          </a:p>
          <a:p>
            <a:r>
              <a:rPr lang="x-none" sz="1350" dirty="0" smtClean="0">
                <a:ea typeface="Times New Roman"/>
              </a:rPr>
              <a:t> </a:t>
            </a:r>
          </a:p>
          <a:p>
            <a:r>
              <a:rPr lang="x-none" sz="1350" dirty="0" smtClean="0">
                <a:ea typeface="Times New Roman"/>
              </a:rPr>
              <a:t>Un día, un largo pez plateado nadó hacia él y le preguntó si le podía ayudar a aprender a volar.  La ballena soltó una carcajada y dijo, — ¡Pez gracioso, no puedes volar, eres un pez, y los peces tienen que nadar!  El pez se puso triste y le respondió, — Pero tengo muchas ganas de ver el cielo. Tú eres una ballena piloto, ¡tienes que saber volar! ¡De seguro que me puedes enseñar! La ballena se volvió a reír y simplemente dijo, — ¡no soy esa clase de piloto!  Entonces, comenzó a alejarse nadando.  </a:t>
            </a:r>
          </a:p>
          <a:p>
            <a:r>
              <a:rPr lang="x-none" sz="1350" dirty="0" smtClean="0">
                <a:ea typeface="Times New Roman"/>
              </a:rPr>
              <a:t> </a:t>
            </a:r>
          </a:p>
          <a:p>
            <a:r>
              <a:rPr lang="x-none" sz="1350" dirty="0" smtClean="0">
                <a:ea typeface="Times New Roman"/>
              </a:rPr>
              <a:t>El pez vio que la ballena parecía ir en dirección hacia la superficie.  “Seguro que va a subir a respirar”,  pensó. “¡</a:t>
            </a:r>
            <a:r>
              <a:rPr lang="x-none" sz="1350" dirty="0">
                <a:ea typeface="Times New Roman"/>
              </a:rPr>
              <a:t>E</a:t>
            </a:r>
            <a:r>
              <a:rPr lang="x-none" sz="1350" dirty="0" smtClean="0">
                <a:ea typeface="Times New Roman"/>
              </a:rPr>
              <a:t>sta es mi oportunidad!”  </a:t>
            </a:r>
            <a:r>
              <a:rPr lang="x-none" sz="1350" dirty="0">
                <a:ea typeface="Times New Roman"/>
              </a:rPr>
              <a:t>E</a:t>
            </a:r>
            <a:r>
              <a:rPr lang="x-none" sz="1350" dirty="0" smtClean="0">
                <a:ea typeface="Times New Roman"/>
              </a:rPr>
              <a:t>l pez se fue nadando silenciosamente detrás de la ballena hasta el preciso momento en que la ballena comenzó a emerger del agua. Entonces el pez nadó con todas sus fuerzas hasta la punta de la cabeza de la ballena.  A medida que la ballena saltaba fuera del agua, sin darse cuenta empujó al pez muy alto en el aire, ¡por fin estaba volando!</a:t>
            </a:r>
          </a:p>
          <a:p>
            <a:r>
              <a:rPr lang="x-none" sz="1350" dirty="0" smtClean="0">
                <a:ea typeface="Times New Roman"/>
              </a:rPr>
              <a:t> </a:t>
            </a:r>
          </a:p>
          <a:p>
            <a:r>
              <a:rPr lang="x-none" sz="1350" dirty="0" smtClean="0">
                <a:ea typeface="Times New Roman"/>
              </a:rPr>
              <a:t>La ballena estaba sorprendida de ver a un pez volador.  Al principio no estaba seguro como había sucedido esto.  Entonces el pez le dijo cual fue su truco. La ballena pasó el resto del día ayudando a su amigo el pez a volar, y el pez volaba más y más alto cada vez. Con el paso de los años, más peces vinieron a él para aprender a volar y eventualmente a algunos hasta le crecieron alas.</a:t>
            </a:r>
          </a:p>
          <a:p>
            <a:pPr algn="ctr"/>
            <a:endParaRPr lang="x-none" sz="1400" dirty="0"/>
          </a:p>
        </p:txBody>
      </p:sp>
      <p:sp>
        <p:nvSpPr>
          <p:cNvPr id="5" name="AutoShape 8"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0" descr="data:image/jpeg;base64,/9j/4AAQSkZJRgABAQAAAQABAAD/2wCEAAkGBxQTEhQUExQWFBUXFhcXFxgXGBcXHBgYFxgYGBcXFxcYHCggHBwlHBUUITEhJSkrLi4uFx8zODMsNygtLisBCgoKDg0OGhAQGywkHyQsLCwsLCwsLCwsLCwsLCwsLCwsLCwsLCwsLCwsLCwsLCwsLCwsLCwsLCwsLCwsLCwsLP/AABEIAJ8BPAMBIgACEQEDEQH/xAAcAAACAwEBAQEAAAAAAAAAAAADBAIFBgEHAAj/xAA/EAABAwIDBgMECgEDAwUAAAABAAIRAyEEEjEFQVFhcYEGIpETobHBBxQyQlJictHh8PEjM6JTgsIWJDRDkv/EABkBAAMBAQEAAAAAAAAAAAAAAAABAgMEBf/EAB8RAAICAwEBAQEBAAAAAAAAAAABAhESITFBA1ETcf/aAAwDAQACEQMRAD8A9Ac/dHuUMpmU48gFBc4Er1EzzqO1C2QC8AnQEgE9FOn5Ra6y/jbZudjajRPs5zcmmDmHQj0J4LOYXatdg8lZ0agOioCORKi/GaKNq0emmvOoXaeJH9CwVHxnXaPOym4cRmafifgmmeM3EEjDZouS2pMDifJIHUJWgUZHpmFrAhCx1OQsLsnx2wva003Mkgah0SYvYH4rXjbtAnJ7QOcLENBdB4EtELnaxdmy2qYKk4XBS1alBRa72nzU3B0axqOo1HdSac43reL9MWvDmGxG4poXVPXblNkzhMZNlU4eoSl4fYzDwZScK6eA4KsxVGCn85+MUo+h8HiIsrBwBCz/ALSE7gcZuKU4PpUZeEsRRQCFZPuFXV2wnCV6FKJKnVhMiqFWGouMrwqcLEmP1UtVU6NaVKo1JaDpFj+KYp1Uoxspmm1EuDQ5TcjEApAvgKVOsscX0tMO5yG4ypZgVEpoTBPbwXWv7KRKFUarJCZlzOl88KTXhPFhY3Tq+iapV1XCoptcolAakPPpjVCBhcpVUwWNKjnS9PgNjmlcq4cFCqsy6L5tdOn1Cvxn31YDRcLUVtQFTkJ5P0VIrcSxIkq1qAGyRqsWsJGckQo1eKy3iLw6RNXDttq+mN/5qfA/l37lqGthGDJBBRKhxdHl1PEujM05TO4b+Y+SXq1XEkglt9ASB6bui1PizYuScTTtF6jdzh+LkR7wsy6pndAAbPDcALm/K6zejZOzjXBpFi55nTUAam47BN7OruzeRjnabjP/ABAVTRxDs5e0lv4SDBAi0H5hGrvvLiAXXnjztvS6UlRtqlBlVkk5HgWkyJ4Ei46rK1qrmOgkhzZEgm55zcKz2JUe4ZQx7p3hrj8kbaPh7EPMtonq4hvcgmVPBimH8QPDYFWrmEQXEPB5Q4Ej1jknNl+I6rqrGFrXZjFgQeZ1i1z2UcF4SqE/6j2sG/IC4+pgD3rTYHYVPDt/0wSTq913HqeHIQtFaMpSiW+DxUi6ar0g4KlpEhWeExG5E407RMX4ysxNEgoAKvcTSncqfEUiDotITvREotD+Exc2OqNVbIVTSqcVYUKkhTKNbQ07EMVRINkFXVSjmVdiqGUzCuH0vRMosFTkJ6jUkKuL1OnUIVSjYJ0WNEQUYjglGVEdr7LB2aIhVmEsypdNvEpIMO9XGqJY4ysmA+Qq9oRG1IScbGmNOKEXKTniFD6u46Nd6FJV6H+EHGUHRMnBvGogcyB8SvvYc2+s/CVecV6LF/gOnUlGaUF7Wt1cJ4fw6EN2Ppjn1Ib7oPxSc14NQY6HqbKyo6u2mtJ8o7En3yh0/EjCQCPf8j+6nTLxaNQ14Ki+jwSmExLXiWGRy+HXknqVYaKOcBU+iBeQitxBTjsKDdC+qKlOL6Tg0AfU3pevdRpVOKlFoVVTJ6LZkSm5RqNhfUSqEUnjfHZcPk/6jsvYXPwA7rGYUNFoIlr2EzMZ2lsgW0zT2Vn4wxmfEFu5ggdTc/GOyrMGGkGTEXA3njCz6bLSM7Xz0HGk43ABBGhDhLXDkQZXrewMNR9hReym0F1NjpgTdoJk66ysDtbBsrgmQ17Qcua0tJkNzREgk6xY8lrPBOLL8Ixps6i51J44Fpkf8SEvmqlQfR3E09J4BEK5pEOaqAPCsdnYkCyr6x1ZEH4AxVItK7RrcVZ4ygHBU5pkG6UZKS2KSpnarSCuU3wjtIIgpZ4g3VJ3piei1w1cEXUcXhw68JClVAVpQqyFlJYuzRNNUypdhlKkMpVlWaNyRrNurU76TjQ20jiu1WBwISNKZiJRq2Iaz7T2tPCfiApeilsrsRhy08tyixqPV2lSNiS79IkntZK4valOm0O9m4A2bmtJ7Cy0/ron+bGJTOHfO5Zmr4ieRLabQOLRMdS6eC6PETi2HFwcdDqG8y2bn4c9ycm/BqKRqnua37RDepj4qNVzL+YEjUN8zh1aLrAnGvmS8k8dR1Qm1yPNOh1Gs84SUX+laNmdo0Bdz3DsAT2vbmvjten5SGtdIJu69vyLIYnaZqRnhx00AsOiUOLBM6cv5Tx/WGlxG3d4hIGYhrRJAaCQSY3gbhb1Sv8A6hkF5kHQRe/Q7h13hZbFbQlrWuvA8p33vr6eiW+vCw15HT+UlCI8mapu23zJe4+YRu0Mnpu96Uxe3nEzJJ6kweUqkxGMLpc5xMAXOsWFvhCWO0mnyGIndEibG+/dqrxSFbLmr4iIaRAdPH5HUdlnMd4geJDXcNL+/upVarAQHfxCR2uymX+QWgaae7ss5a4UhV22X7ySis2s4n9+iht9lOKIo0wLXMgvJ+yc4BtcEieO5VuHBjqZ49FkpMukb7wltxwxDRMtqCHczo1w7x6lei/WF5D4WpF2IpN0/wBRk8CAZAHORJC9dNFdHzprZh9O6H8NiU0HhVdJsJxtToolBXoFJlJRMFNzIQxRRmsWkmiEgdS4SdarF0+VUeIamTDVnWtTfHWCB70Jg0ea4jFl9QvOrnF3qVybylAbhFmVimdFFlSqBzSyB5iLm2nui6b8OYs0qxa6wcA1x3GPsk/mGk7xbcFT4Z5kiFYMILdLzc8R/firX6S0qN6TqZgDieGpK+wtcOGZjg4cWmR3hYmpnczLneWC2XM6OQImI5KWFw2U5hY8RY+oV5shQVdPVcBig4KG0Ke8C6wDcdUA/wBxwuIGZ0nX+9087apLchJzRBqTcj8LuLefyWNU7ReOqL36yAbkA9karWY5slzRFpJAE8JnXksm2tBkiRwJIHcpTG18zpGn4dzZ3N5K3bZKikaTF4trROYOEx5TP90X2E24yPM4tHMXPQCT7gOayRAt6zw7b0V9F4b7R12kwHfiO8A62Q7erGklw1DvEwmzbbi52u7QR/d6r8R4kqugNaxsmBlBLif1TEqor1jUIzmTo08BuaeXDghUnOpVN4IsROo0IkWIibqcR2Mux7pMVJfxLojoTaeaI0ljfOPMRLRy/ETvnd6qmfTIMTZSxFUl07oAHQAAD3KqCxnFPcb3PT5pZ1UgwTpYjude5KGST206rlWS6U6EEbiOy+dVKHmOkz8uiLhmN+/OXlrP7cUAcNcgXjuhPxFh1OnZEqUZ4co0UThN3qimAtWqGRJ3KArNiCrKjs0PkzljeZjpa8oRwLRYhGMh2ivq18wtu+HFV9R7pj4K/pNDT5TB4wD1iVEsaLwP70ScWCZQNpnmF2jTIOivhkvMDfx9yFWawDURxCnEqyqruJAMExb+f7wQ2NIjuT/d2ifOJptkRLdSNCY0g7tUviKwg5RII17gBsbjB0SYFaZLpnn3P9nsi4cEXtI+zliRzgKNSpIm5Fr8eUq/8M4mhSFR7v8AcAGSdA7f/nhKgrwuvCIHtaRAgF2sWkAxHCxXo7gsD4adLqWgglzgIF4OUxusP6VvGOkLePLMZ9OgIzaSDC5nVbfCAJkqMRvULqKdAMGFSeLv/h1/0fAg/JWrUjtzDF9Csz8VN4HUtMe9LEDyegZB7fFGqtgnhu7pOg7yo7alo7LnOgapiIPFNUn91V037k1Qqg23qkxNFxQcnZsqfD104yurshoZgzKlMKFByN5SmAKo5d9hYHXl+649wB5c1ymgDhaZmPn7l19Z15Mzrw9F85y40j70n99xnl70ALuJ3IYeYhELDK+sgCB4KPsuJRCQNyg5yAAufGl1Ok3NqvndF8XQmAdrQF1xCBnCCawlOwGmnmpVHx3SFStwsuGvvJ1RkgobfizGXd/boQrcdToUma08+ilVaZA79EsgxJh0mOaNtOiacEmQf7+6VrNLC11jfTmlNoY51R1+wUORSidxGKBuLWCBTqyePHsk6mJjXTQrmJrWDYgbz8P39Fm5FJDzQHSBbkbenHRTwVLMXgQPgC27T1kenVUTcWW23eqLRN4D3ZZzOvaBf1U5DoZxBIa2/wBtznD9IsD6lw7J/Y2zc5phwIY54BI17ADkVTPqNebuiDAEGw3CTw+a0uArFz6bG5oAA8trk2OYaEW3ayhbYzUeFsEPa+Qy0ZnTx+6PitgLJTwzhQGFwiIawRviS4zvufcrd9FdUXSo557YNlWyKEm4IrH2V1+EXQqai57RRc26mGpuhEs6650hSNNRywptD2eMbSoexr1aemV7gP0zLfcQoZlpPpI2cW1WVwLPGV36m6E9Rb/tWVpVLQuaSpnQnaCg3COKk9f7ZKKWaf1D3/ypKLGliOP8pylU4EGd2hVH7bjpucPgUwzFjQwVSYmi9o1iNbf3ij+2VAzERcEhNUtou/KeoVqRLRbuiF80AGZsq362TwRBXJ+77wqTRNFjMXQn1AkX4ghDFU8U7QD7HidZRHRJiw3DhylVwrLr8bG5DaAszSkFxPC2+OMcP3Sr6gCqa21iDrM6qvq7UvdTKY1Ev6+JAVZW2g4TlawuOmfMWx/2/FV9TaM6IBxcLNzLUSxdjnToAO/uncpOrqkfib6rgx0C3vSyHRduxQkXQa2LvY2VI7FnjPVA+tzaIPBS5Do0H10C49UN213TrPb9lSPxBkjn87wgmujJhRfVdqvOpnrf3FAfi+UHfHDoVVh9p3R/hSzSJEk/DlHXelbCh973HzA5h8DzB5JN1TM0iYIuOu8dN6JhGEkEv9mDqYLjGlm6njEpj6qDUyavmLAyTOrAN0Am+iQwLMKXEZby2TyO++7RdFaJY0SbyT96OA4aqyx9FzXMYzyuJgjQZm3i1rSl6uz6hcS/LMGGh0Zr5SBHNAEKD2xGUE6mDYdTr2Wv8N0pAaxsl5bruItztp0gqh2Vsn9AcHgfazWI4HhfjcHgvUvDmzPZsDjcx5RpA3mOO7p1K1+cbZEnSNLgKIZTawaNEdeJPMmSjQlaVfimG1pK2aowuyFSiEA0ynmNlSLU1Oh4ldi6EGyExvdWT/MFW1HZSiLslqgrV3KhCuuOrmyMGAvtvAsr0X0n/eFjwO49ivGNo4J9Cq6m8Q5p9RuI5Fe2PdKo/E2wWYqmPu1G/Yfw5HiClL52ilKmeUl83RGdehUNo4OpRqFlRuVw9COIO8IGdcrN0w8mSPjvUXD/AB/KhnnVd15oGmSNXqF0YjgR3Uc39Kg6ly9EWFDVPF6aesJtuL4g9iqhrRun1/hSHV3qmpBRcfWWnc73IdTFxuSGHove4NZnc42AAmVoMHgG0hLyH1O2VnT8TuZsN06qk2+EtAcGx5GZwyg6cevLcldoFoFtev7qyrvJJJVLjnXVy0iUVlWvAJK77YRePVV21K3myjdr1/hSoVARfVYmlBatbnPRLurqT2D/AAoNpBIZHMSoGmeKdpGARJDZE8D1CZZs72lqQfUfaYba8z03IAqGCeNh6lFoszddSeVteF1pcN4NrZoeadNs/ac9odys1xv3Wk2H4Ia6Hl4qhj4qUqYBmL5cz3CDe/VVixWYtmxarmmrkcQDrBAM2EGL8PRaPB+AKz2F3s/M4byPKIsRY3+z7+NvRiKtNop0aDaTQJ/6kAajUAO5XQsLs99S9fEVTNw0RSEG7T5YGnEFHBbMLs/6N6gc327mU2DUOcCTrcK3w3gjDAgfWA4CZAIuI0JaSbLY09nU2aUmtmTcST3dMo4MT69+NltH5NmbmZHGeEaT2sbTqNaAZMtdJmbZh7gg7O8PVaIIZ7B4aXxGUO81iMzmtIcBG+1xpZbKVCFf8b9J/oYDE7JrhrC+g+QXOgZHAkzBcXE8N3JL0fB1erUmnTdkMAl7rc7xofy/59Igp3D4giLKX8aH/W/DMbF8HMoOa6pD3taAIHlbHCdb7ytGFYgApTFUoNgrg1wl2Dlda5QAU2haMkao1SnGkQqsSpiss3CxpkqtSN6TrHMpYpyBSdCuMdWKyMKYRns3oYVCogutCnC6EmFFTt3YVPEsy1Gz+Fws5p4g/Jeabf8ADFfCy6Pa0vxtFwPzt3dbhezNAIQqtJZySkXF0eAMrDipu/sL1LbngnD15Ib7J5vmp2B/U3Q/FYfavgrGUScg9swb2G8c2G/pKwl85I0Ukyoa89fcuiqOYSdSq9hLXAtcNzgQfQ3Ufr5WRpsddUnf6hM7Owj6roYQIu5xmGjifkNSqqjiH1HNYxsucQAOf7c1t2Um0mCkzQXc7QvfvceWoA3DvNRjYm6DUGtosyUgZIh7z9p/Eflb+Ud5QX1A7UHtIR6dUvAFRxDB9/8AD0Grhy+CUrwPsmR+I7+25bpJGbti+IqDcqLauKytJnzGzf37J/G4qJ4b1lsdiM75mwsP37rOci0hYlTprgp801hdn1qkezp1H/pa4j1AhZ0WQFUrpqk/wncb4fxNEB1Wi9o42PrlmFW+25Iaa6KztSpKY2fj30iTTOV0g5oBiJsAQePuShrclb+HW4Z78uJzhp3sIEdiDKF0C6peKv8A2wp+zHthEVvKCA1wcAIbwkd1yv4sNR7nVWVHNIblYyu+nlLQQXGAQSZvYLZUvo6wTgC11Ug3BDxccR5VJ/0aYU2FSsO7D/4LX+UyM4lTQ+k8h1INp5Wf6bXip5gxrbOc1zBncSL3HZa7Z/0oYFzXe1zMIJtBqBzQ/K2DAJJEOiLCeizlX6KaP3a9XuGH5IDvouZuxD//AMNPzUv5TY80j0bA+KcFWa5zKrbNzECxyi58kbtITFXG4U5x7RjTTDTUkxlFQeQSYbJXmlL6Mi3TE250/wBnqdb6MnEWrt6ZSB6AlJQlHgOUX09NZgQ5oc1wIcAWkXBBEiDvGl0F+DIEyDvsd3GCvMaXgPGUsuTEwGklsFwAnWG6XWl2TsfEB7H18S54YBDBZpjjGpJEmZvK2g/oS1GjRigiCgiNevs5W1mJ9TcWxwRalwoZwiU3jgoa9KQm6nC60KwdTCWqNhUpWKhdRU13KrJsG26FUpwiMG9FcyQkUDoncoVGFdhGbcI4CQtKkCvnthRhHQoI1ym8oCICk0FESoOKk4L4NTBISxmCp1BFRjag/M0H4qgxXgfBPP8AtZf0Oc33TC1T22QXhDin0e1wxNfwlh8GDXpmoXAFoDi0gZrE/ZBmMw13qspvLiAAb2mOOnvWp8aVIw451G/ByyOB2g5j2kOI8wNiRoVhOk6Rqr9Pmhx+0D3S2MxOUQDdExO0nGYc43JJJJJPdT8O7Fdi6uZ0+yafOdMx1yD58B1CjukMY2D4UGKYalcvax32A0gFw3uMg2O5X2F8BYJv/wBRdzc959wIC1DKQAAAgAQBwA0CJC6l84pcMnJiGztjYel/t0KbeYYJ9dVbuoAiyE1qPSMIeuCr9F30QRBuDqsT4v8AAVOs01KADKovA0d23Fb+o1DyJSSkqY0muH5uxmCfScWvaWkWIKA0wbWX6K2jsalWEVabX8yL9iLqhd9HuCJnI5vRx+a538H4a5i/0X7VNWi6m8yWQR0Oo9fit4xoVTsvY9HDtIosDZ1OpPUlWM81vGLUaZm+2NteFA0ggypCojH8AOHDRdBCWBUiUYgPta1yDUwoHFApvTtN8iCodxHVihaAokJitSQYVJ2TRCFJdAXCFSYqCU6sLrhKDCLTck1XAoEGIgYilkr5oRkGJWErtN66Qo5VY6JVm70JrimmCQgPpwpT8GTNwgFiJTMJhzJCLodCgC7KmRdchMR84LgcuyuFAiBchlFIUSExmY8cYV78P5BOV2ZwGsAET2leesqDWV7M5qrKmwcM52Z1CmXcS0X68VnP5ZO0NM8/2LsWpinWBZSnzVCNeTOJXpeBwjKTG06bcrGiAPmeJOso9KmAIAAA3CyKAFcIKH+g3ZDMprohdKoR9mUmrjVKEgJAr4n4rkr5J0UmzpK+K4ugoQ2RyqUri6AmQfbl9K+K+zBAHV8CuAr4OCAJgqbaiFnCj7QJUBY0a0i6jVakqdZN+0kAqMaZXQOa65mU6oCHlhWmiSYUgotNlJJhQem/ci+zKVDk5SxUDRZStcKSP//Z"/>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2" descr="Image result for flying fis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 name="Group 8"/>
          <p:cNvGrpSpPr/>
          <p:nvPr/>
        </p:nvGrpSpPr>
        <p:grpSpPr>
          <a:xfrm>
            <a:off x="1749215" y="7092709"/>
            <a:ext cx="4293834" cy="2590800"/>
            <a:chOff x="1496158" y="6172200"/>
            <a:chExt cx="4393506" cy="3141380"/>
          </a:xfrm>
        </p:grpSpPr>
        <p:pic>
          <p:nvPicPr>
            <p:cNvPr id="2054" name="Picture 6" descr="Image result for flying fish"/>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549439" y="6172200"/>
              <a:ext cx="4340225" cy="275496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jumping pilot whale"/>
            <p:cNvPicPr>
              <a:picLocks noChangeAspect="1" noChangeArrowheads="1"/>
            </p:cNvPicPr>
            <p:nvPr/>
          </p:nvPicPr>
          <p:blipFill>
            <a:blip r:embed="rId3">
              <a:grayscl/>
              <a:extLst>
                <a:ext uri="{BEBA8EAE-BF5A-486C-A8C5-ECC9F3942E4B}">
                  <a14:imgProps xmlns:a14="http://schemas.microsoft.com/office/drawing/2010/main">
                    <a14:imgLayer r:embed="rId4">
                      <a14:imgEffect>
                        <a14:backgroundRemoval t="0" b="98810" l="3679" r="89967"/>
                      </a14:imgEffect>
                    </a14:imgLayer>
                  </a14:imgProps>
                </a:ext>
                <a:ext uri="{28A0092B-C50C-407E-A947-70E740481C1C}">
                  <a14:useLocalDpi xmlns:a14="http://schemas.microsoft.com/office/drawing/2010/main" val="0"/>
                </a:ext>
              </a:extLst>
            </a:blip>
            <a:srcRect/>
            <a:stretch>
              <a:fillRect/>
            </a:stretch>
          </p:blipFill>
          <p:spPr bwMode="auto">
            <a:xfrm flipH="1">
              <a:off x="1496158" y="7101763"/>
              <a:ext cx="4107660" cy="2211817"/>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0"/>
          <p:cNvSpPr txBox="1"/>
          <p:nvPr/>
        </p:nvSpPr>
        <p:spPr>
          <a:xfrm>
            <a:off x="5181600" y="172991"/>
            <a:ext cx="2130288" cy="830997"/>
          </a:xfrm>
          <a:prstGeom prst="rect">
            <a:avLst/>
          </a:prstGeom>
          <a:noFill/>
          <a:ln>
            <a:noFill/>
          </a:ln>
        </p:spPr>
        <p:txBody>
          <a:bodyPr wrap="square" rtlCol="0">
            <a:spAutoFit/>
          </a:bodyPr>
          <a:lstStyle/>
          <a:p>
            <a:r>
              <a:rPr lang="es-PR" sz="800" dirty="0"/>
              <a:t>Equivalencia de grado </a:t>
            </a:r>
            <a:r>
              <a:rPr lang="en-US" sz="800" dirty="0" smtClean="0"/>
              <a:t>: </a:t>
            </a:r>
            <a:r>
              <a:rPr lang="en-US" sz="800" dirty="0"/>
              <a:t>3.8</a:t>
            </a:r>
          </a:p>
          <a:p>
            <a:r>
              <a:rPr lang="en-US" sz="800" dirty="0" smtClean="0"/>
              <a:t> Escala </a:t>
            </a:r>
            <a:r>
              <a:rPr lang="en-US" sz="800" i="1" dirty="0" smtClean="0"/>
              <a:t>Lexile</a:t>
            </a:r>
            <a:r>
              <a:rPr lang="en-US" sz="800" dirty="0" smtClean="0"/>
              <a:t>: 810L</a:t>
            </a:r>
          </a:p>
          <a:p>
            <a:r>
              <a:rPr lang="es-PR" sz="800" dirty="0" smtClean="0"/>
              <a:t>Promedio del largo de la oración</a:t>
            </a:r>
            <a:r>
              <a:rPr lang="en-US" sz="800" dirty="0" smtClean="0"/>
              <a:t>: 13.85</a:t>
            </a:r>
          </a:p>
          <a:p>
            <a:r>
              <a:rPr lang="es-PR" sz="800" dirty="0"/>
              <a:t>Promedio de la frecuencia de </a:t>
            </a:r>
            <a:r>
              <a:rPr lang="es-PR" sz="800" dirty="0" smtClean="0"/>
              <a:t>palabras: </a:t>
            </a:r>
            <a:r>
              <a:rPr lang="en-US" sz="800" dirty="0" smtClean="0"/>
              <a:t>3.79</a:t>
            </a:r>
            <a:endParaRPr lang="en-US" sz="800" dirty="0"/>
          </a:p>
          <a:p>
            <a:r>
              <a:rPr lang="en-US" sz="800" dirty="0" smtClean="0"/>
              <a:t>Número de palabras: 360</a:t>
            </a:r>
          </a:p>
          <a:p>
            <a:r>
              <a:rPr lang="en-US" sz="800" b="1" i="1" dirty="0" smtClean="0"/>
              <a:t>Nota: </a:t>
            </a:r>
            <a:r>
              <a:rPr lang="en-US" sz="800" b="1" i="1" dirty="0" err="1" smtClean="0"/>
              <a:t>Basado</a:t>
            </a:r>
            <a:r>
              <a:rPr lang="en-US" sz="800" b="1" i="1" dirty="0" smtClean="0"/>
              <a:t> </a:t>
            </a:r>
            <a:r>
              <a:rPr lang="en-US" sz="800" b="1" i="1" dirty="0" err="1" smtClean="0"/>
              <a:t>en</a:t>
            </a:r>
            <a:r>
              <a:rPr lang="en-US" sz="800" b="1" i="1" dirty="0" smtClean="0"/>
              <a:t> el </a:t>
            </a:r>
            <a:r>
              <a:rPr lang="en-US" sz="800" b="1" i="1" dirty="0" err="1" smtClean="0"/>
              <a:t>texto</a:t>
            </a:r>
            <a:r>
              <a:rPr lang="en-US" sz="800" b="1" i="1" dirty="0" smtClean="0"/>
              <a:t> original </a:t>
            </a:r>
            <a:r>
              <a:rPr lang="en-US" sz="800" b="1" i="1" dirty="0" err="1" smtClean="0"/>
              <a:t>en</a:t>
            </a:r>
            <a:r>
              <a:rPr lang="en-US" sz="800" b="1" i="1" dirty="0" smtClean="0"/>
              <a:t> </a:t>
            </a:r>
            <a:r>
              <a:rPr lang="en-US" sz="800" b="1" i="1" dirty="0" err="1" smtClean="0"/>
              <a:t>inglés</a:t>
            </a:r>
            <a:endParaRPr lang="en-US" sz="800" b="1" i="1" dirty="0"/>
          </a:p>
        </p:txBody>
      </p:sp>
      <p:sp>
        <p:nvSpPr>
          <p:cNvPr id="13" name="Footer Placeholder 12"/>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4" name="Slide Number Placeholder 13"/>
          <p:cNvSpPr>
            <a:spLocks noGrp="1"/>
          </p:cNvSpPr>
          <p:nvPr>
            <p:ph type="sldNum" sz="quarter" idx="12"/>
          </p:nvPr>
        </p:nvSpPr>
        <p:spPr>
          <a:xfrm>
            <a:off x="6753863" y="9562041"/>
            <a:ext cx="842010" cy="457200"/>
          </a:xfrm>
        </p:spPr>
        <p:txBody>
          <a:bodyPr/>
          <a:lstStyle/>
          <a:p>
            <a:fld id="{E554697D-DC26-4D84-89D6-8FD04FAFB254}" type="slidenum">
              <a:rPr lang="en-US" smtClean="0"/>
              <a:pPr/>
              <a:t>26</a:t>
            </a:fld>
            <a:endParaRPr lang="en-US" dirty="0"/>
          </a:p>
        </p:txBody>
      </p:sp>
    </p:spTree>
    <p:extLst>
      <p:ext uri="{BB962C8B-B14F-4D97-AF65-F5344CB8AC3E}">
        <p14:creationId xmlns:p14="http://schemas.microsoft.com/office/powerpoint/2010/main" val="21994330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2729" y="609600"/>
            <a:ext cx="6803683" cy="3549974"/>
          </a:xfrm>
          <a:prstGeom prst="rect">
            <a:avLst/>
          </a:prstGeom>
        </p:spPr>
        <p:txBody>
          <a:bodyPr wrap="square" lIns="101881" tIns="50941" rIns="101881" bIns="50941">
            <a:spAutoFit/>
          </a:bodyPr>
          <a:lstStyle/>
          <a:p>
            <a:pPr marL="361417" indent="-361417">
              <a:buFont typeface="+mj-lt"/>
              <a:buAutoNum type="arabicPeriod"/>
            </a:pPr>
            <a:endParaRPr lang="en-US" sz="1600" b="1" dirty="0" smtClean="0">
              <a:latin typeface="Helvetica" pitchFamily="34" charset="0"/>
              <a:cs typeface="Helvetica" pitchFamily="34" charset="0"/>
            </a:endParaRPr>
          </a:p>
          <a:p>
            <a:pPr marL="339725" indent="-339725">
              <a:buFont typeface="+mj-lt"/>
              <a:buAutoNum type="arabicPeriod"/>
            </a:pPr>
            <a:r>
              <a:rPr lang="es-MX" sz="1600" b="1" dirty="0" smtClean="0">
                <a:latin typeface="Helvetica" pitchFamily="34" charset="0"/>
                <a:cs typeface="Helvetica" pitchFamily="34" charset="0"/>
              </a:rPr>
              <a:t>¿Cuál es el significado de la frase </a:t>
            </a:r>
            <a:r>
              <a:rPr lang="es-MX" sz="1600" b="1" u="sng" dirty="0" smtClean="0">
                <a:latin typeface="Helvetica" pitchFamily="34" charset="0"/>
                <a:cs typeface="Helvetica" pitchFamily="34" charset="0"/>
              </a:rPr>
              <a:t>se atascaron en la arena  </a:t>
            </a:r>
            <a:r>
              <a:rPr lang="es-MX" sz="1600" b="1" dirty="0" smtClean="0">
                <a:latin typeface="Helvetica" pitchFamily="34" charset="0"/>
                <a:cs typeface="Helvetica" pitchFamily="34" charset="0"/>
              </a:rPr>
              <a:t>basado en la manera que se utiliza en el pasaje </a:t>
            </a:r>
            <a:r>
              <a:rPr lang="es-MX" sz="1600" i="1" dirty="0" smtClean="0">
                <a:latin typeface="Helvetica" pitchFamily="34" charset="0"/>
                <a:cs typeface="Helvetica" pitchFamily="34" charset="0"/>
              </a:rPr>
              <a:t>Los delfines y las ballenas piloto</a:t>
            </a:r>
            <a:r>
              <a:rPr lang="es-MX" sz="1600" b="1" i="1" dirty="0" smtClean="0">
                <a:latin typeface="Helvetica" pitchFamily="34" charset="0"/>
                <a:cs typeface="Helvetica" pitchFamily="34" charset="0"/>
              </a:rPr>
              <a:t>? </a:t>
            </a:r>
          </a:p>
          <a:p>
            <a:pPr marL="339725" indent="-339725">
              <a:buFont typeface="+mj-lt"/>
              <a:buAutoNum type="arabicPeriod"/>
            </a:pPr>
            <a:endParaRPr lang="es-MX" sz="1600" u="sng" dirty="0" smtClean="0">
              <a:latin typeface="Helvetica" pitchFamily="34" charset="0"/>
              <a:cs typeface="Helvetica" pitchFamily="34" charset="0"/>
            </a:endParaRPr>
          </a:p>
          <a:p>
            <a:pPr marL="687388" indent="-347663">
              <a:buFont typeface="+mj-lt"/>
              <a:buAutoNum type="alphaUcPeriod"/>
            </a:pPr>
            <a:r>
              <a:rPr lang="es-PY" sz="1600" dirty="0">
                <a:latin typeface="Helvetica" pitchFamily="34" charset="0"/>
                <a:cs typeface="Helvetica" pitchFamily="34" charset="0"/>
              </a:rPr>
              <a:t>s</a:t>
            </a:r>
            <a:r>
              <a:rPr lang="es-PY" sz="1600" dirty="0" smtClean="0">
                <a:latin typeface="Helvetica" pitchFamily="34" charset="0"/>
                <a:cs typeface="Helvetica" pitchFamily="34" charset="0"/>
              </a:rPr>
              <a:t>e cavaron</a:t>
            </a:r>
            <a:endParaRPr lang="es-PY" sz="1600" dirty="0" smtClean="0">
              <a:solidFill>
                <a:srgbClr val="FF0000"/>
              </a:solidFill>
              <a:latin typeface="Helvetica" pitchFamily="34" charset="0"/>
              <a:cs typeface="Helvetica" pitchFamily="34" charset="0"/>
            </a:endParaRPr>
          </a:p>
          <a:p>
            <a:pPr marL="687388" indent="-347663">
              <a:buFont typeface="+mj-lt"/>
              <a:buAutoNum type="alphaUcPeriod"/>
            </a:pPr>
            <a:endParaRPr lang="es-PY" sz="1600" dirty="0" smtClean="0">
              <a:latin typeface="Helvetica" pitchFamily="34" charset="0"/>
              <a:cs typeface="Helvetica" pitchFamily="34" charset="0"/>
            </a:endParaRPr>
          </a:p>
          <a:p>
            <a:pPr marL="687388" indent="-347663">
              <a:buFont typeface="+mj-lt"/>
              <a:buAutoNum type="alphaUcPeriod"/>
            </a:pPr>
            <a:r>
              <a:rPr lang="es-PY" sz="1600" dirty="0">
                <a:latin typeface="Helvetica" pitchFamily="34" charset="0"/>
                <a:cs typeface="Helvetica" pitchFamily="34" charset="0"/>
              </a:rPr>
              <a:t>s</a:t>
            </a:r>
            <a:r>
              <a:rPr lang="es-PY" sz="1600" dirty="0" smtClean="0">
                <a:latin typeface="Helvetica" pitchFamily="34" charset="0"/>
                <a:cs typeface="Helvetica" pitchFamily="34" charset="0"/>
              </a:rPr>
              <a:t>e acostaron</a:t>
            </a:r>
          </a:p>
          <a:p>
            <a:pPr marL="687388" indent="-347663">
              <a:buFont typeface="+mj-lt"/>
              <a:buAutoNum type="alphaUcPeriod"/>
            </a:pPr>
            <a:endParaRPr lang="es-PY" sz="1600" dirty="0" smtClean="0">
              <a:latin typeface="Helvetica" pitchFamily="34" charset="0"/>
              <a:cs typeface="Helvetica" pitchFamily="34" charset="0"/>
            </a:endParaRPr>
          </a:p>
          <a:p>
            <a:pPr marL="687388" indent="-347663">
              <a:buFont typeface="+mj-lt"/>
              <a:buAutoNum type="alphaUcPeriod"/>
            </a:pPr>
            <a:r>
              <a:rPr lang="es-PY" sz="1600" dirty="0">
                <a:latin typeface="Helvetica" pitchFamily="34" charset="0"/>
                <a:cs typeface="Helvetica" pitchFamily="34" charset="0"/>
              </a:rPr>
              <a:t>s</a:t>
            </a:r>
            <a:r>
              <a:rPr lang="es-PY" sz="1600" dirty="0" smtClean="0">
                <a:latin typeface="Helvetica" pitchFamily="34" charset="0"/>
                <a:cs typeface="Helvetica" pitchFamily="34" charset="0"/>
              </a:rPr>
              <a:t>e atoraron</a:t>
            </a:r>
          </a:p>
          <a:p>
            <a:pPr marL="687388" indent="-347663">
              <a:buFont typeface="+mj-lt"/>
              <a:buAutoNum type="alphaUcPeriod"/>
            </a:pPr>
            <a:endParaRPr lang="es-PY" sz="1600" dirty="0" smtClean="0">
              <a:latin typeface="Helvetica" pitchFamily="34" charset="0"/>
              <a:cs typeface="Helvetica" pitchFamily="34" charset="0"/>
            </a:endParaRPr>
          </a:p>
          <a:p>
            <a:pPr marL="687388" indent="-347663">
              <a:buFont typeface="+mj-lt"/>
              <a:buAutoNum type="alphaUcPeriod"/>
            </a:pPr>
            <a:r>
              <a:rPr lang="es-PY" sz="1600" dirty="0">
                <a:latin typeface="Helvetica" pitchFamily="34" charset="0"/>
                <a:cs typeface="Helvetica" pitchFamily="34" charset="0"/>
              </a:rPr>
              <a:t>s</a:t>
            </a:r>
            <a:r>
              <a:rPr lang="es-PY" sz="1600" dirty="0" smtClean="0">
                <a:latin typeface="Helvetica" pitchFamily="34" charset="0"/>
                <a:cs typeface="Helvetica" pitchFamily="34" charset="0"/>
              </a:rPr>
              <a:t>e hundieron</a:t>
            </a:r>
          </a:p>
          <a:p>
            <a:pPr marL="968798" indent="-361417">
              <a:buFont typeface="+mj-lt"/>
              <a:buAutoNum type="alphaUcPeriod"/>
            </a:pPr>
            <a:endParaRPr lang="en-US" sz="1600" dirty="0">
              <a:latin typeface="Helvetica" pitchFamily="34" charset="0"/>
              <a:cs typeface="Helvetica" pitchFamily="34" charset="0"/>
            </a:endParaRPr>
          </a:p>
          <a:p>
            <a:pPr marL="968798" indent="-361417">
              <a:buFont typeface="+mj-lt"/>
              <a:buAutoNum type="alphaUcPeriod"/>
            </a:pPr>
            <a:endParaRPr lang="en-US" sz="1600" dirty="0">
              <a:latin typeface="Helvetica" pitchFamily="34" charset="0"/>
              <a:cs typeface="Helvetica" pitchFamily="34" charset="0"/>
            </a:endParaRPr>
          </a:p>
        </p:txBody>
      </p:sp>
      <p:sp>
        <p:nvSpPr>
          <p:cNvPr id="8" name="Rectangle 7"/>
          <p:cNvSpPr/>
          <p:nvPr/>
        </p:nvSpPr>
        <p:spPr>
          <a:xfrm>
            <a:off x="412729" y="5342089"/>
            <a:ext cx="6902471" cy="2318868"/>
          </a:xfrm>
          <a:prstGeom prst="rect">
            <a:avLst/>
          </a:prstGeom>
        </p:spPr>
        <p:txBody>
          <a:bodyPr wrap="square" lIns="101881" tIns="50941" rIns="101881" bIns="50941">
            <a:spAutoFit/>
          </a:bodyPr>
          <a:lstStyle/>
          <a:p>
            <a:pPr marL="339725" indent="-339725">
              <a:buAutoNum type="arabicPeriod" startAt="2"/>
            </a:pPr>
            <a:r>
              <a:rPr lang="es-MX" sz="1600" b="1" dirty="0" smtClean="0">
                <a:latin typeface="Helvetica" pitchFamily="34" charset="0"/>
                <a:cs typeface="Helvetica" pitchFamily="34" charset="0"/>
              </a:rPr>
              <a:t> ¿Qué frase es un ejemplo de que la marea había bajado?</a:t>
            </a:r>
          </a:p>
          <a:p>
            <a:pPr marL="361417" indent="-361417">
              <a:buAutoNum type="arabicPeriod" startAt="2"/>
            </a:pPr>
            <a:endParaRPr lang="es-MX" sz="1600" b="1" dirty="0" smtClean="0">
              <a:latin typeface="Helvetica" pitchFamily="34" charset="0"/>
              <a:cs typeface="Helvetica" pitchFamily="34" charset="0"/>
            </a:endParaRPr>
          </a:p>
          <a:p>
            <a:pPr marL="687388" indent="-347663">
              <a:buFont typeface="+mj-lt"/>
              <a:buAutoNum type="alphaUcPeriod"/>
            </a:pPr>
            <a:r>
              <a:rPr lang="es-MX" sz="1600" dirty="0">
                <a:latin typeface="Helvetica" pitchFamily="34" charset="0"/>
                <a:cs typeface="Helvetica" pitchFamily="34" charset="0"/>
              </a:rPr>
              <a:t>l</a:t>
            </a:r>
            <a:r>
              <a:rPr lang="es-MX" sz="1600" dirty="0" smtClean="0">
                <a:latin typeface="Helvetica" pitchFamily="34" charset="0"/>
                <a:cs typeface="Helvetica" pitchFamily="34" charset="0"/>
              </a:rPr>
              <a:t>a orilla del agua</a:t>
            </a:r>
          </a:p>
          <a:p>
            <a:pPr marL="687388" indent="-347663">
              <a:buFont typeface="+mj-lt"/>
              <a:buAutoNum type="alphaUcPeriod"/>
            </a:pPr>
            <a:endParaRPr lang="es-MX" sz="1600" dirty="0" smtClean="0">
              <a:latin typeface="Helvetica" pitchFamily="34" charset="0"/>
              <a:cs typeface="Helvetica" pitchFamily="34" charset="0"/>
            </a:endParaRPr>
          </a:p>
          <a:p>
            <a:pPr marL="687388" indent="-347663">
              <a:buFont typeface="+mj-lt"/>
              <a:buAutoNum type="alphaUcPeriod"/>
            </a:pPr>
            <a:r>
              <a:rPr lang="es-MX" sz="1600" dirty="0">
                <a:latin typeface="Helvetica" pitchFamily="34" charset="0"/>
                <a:cs typeface="Helvetica" pitchFamily="34" charset="0"/>
              </a:rPr>
              <a:t>a</a:t>
            </a:r>
            <a:r>
              <a:rPr lang="es-MX" sz="1600" dirty="0" smtClean="0">
                <a:latin typeface="Helvetica" pitchFamily="34" charset="0"/>
                <a:cs typeface="Helvetica" pitchFamily="34" charset="0"/>
              </a:rPr>
              <a:t>guas profundas</a:t>
            </a:r>
          </a:p>
          <a:p>
            <a:pPr marL="687388" indent="-347663">
              <a:buFont typeface="+mj-lt"/>
              <a:buAutoNum type="alphaUcPeriod"/>
            </a:pPr>
            <a:endParaRPr lang="es-MX" sz="1600" dirty="0" smtClean="0">
              <a:latin typeface="Helvetica" pitchFamily="34" charset="0"/>
              <a:cs typeface="Helvetica" pitchFamily="34" charset="0"/>
            </a:endParaRPr>
          </a:p>
          <a:p>
            <a:pPr marL="687388" indent="-347663">
              <a:buFont typeface="+mj-lt"/>
              <a:buAutoNum type="alphaUcPeriod"/>
            </a:pPr>
            <a:r>
              <a:rPr lang="es-MX" sz="1600" dirty="0">
                <a:latin typeface="Helvetica" pitchFamily="34" charset="0"/>
                <a:cs typeface="Helvetica" pitchFamily="34" charset="0"/>
              </a:rPr>
              <a:t>a</a:t>
            </a:r>
            <a:r>
              <a:rPr lang="es-MX" sz="1600" dirty="0" smtClean="0">
                <a:latin typeface="Helvetica" pitchFamily="34" charset="0"/>
                <a:cs typeface="Helvetica" pitchFamily="34" charset="0"/>
              </a:rPr>
              <a:t>tascado en la arena</a:t>
            </a:r>
          </a:p>
          <a:p>
            <a:pPr marL="687388" indent="-347663">
              <a:buFont typeface="+mj-lt"/>
              <a:buAutoNum type="alphaUcPeriod"/>
            </a:pPr>
            <a:endParaRPr lang="es-MX" sz="1600" dirty="0" smtClean="0">
              <a:latin typeface="Helvetica" pitchFamily="34" charset="0"/>
              <a:cs typeface="Helvetica" pitchFamily="34" charset="0"/>
            </a:endParaRPr>
          </a:p>
          <a:p>
            <a:pPr marL="687388" indent="-347663">
              <a:buFont typeface="+mj-lt"/>
              <a:buAutoNum type="alphaUcPeriod"/>
            </a:pPr>
            <a:r>
              <a:rPr lang="es-MX" sz="1600" dirty="0">
                <a:latin typeface="Helvetica" pitchFamily="34" charset="0"/>
                <a:cs typeface="Helvetica" pitchFamily="34" charset="0"/>
              </a:rPr>
              <a:t>a</a:t>
            </a:r>
            <a:r>
              <a:rPr lang="es-MX" sz="1600" dirty="0" smtClean="0">
                <a:latin typeface="Helvetica" pitchFamily="34" charset="0"/>
                <a:cs typeface="Helvetica" pitchFamily="34" charset="0"/>
              </a:rPr>
              <a:t>guas poco profundas</a:t>
            </a:r>
            <a:endParaRPr lang="es-MX" sz="1600" dirty="0">
              <a:latin typeface="Helvetica" pitchFamily="34" charset="0"/>
              <a:cs typeface="Helvetica" pitchFamily="34" charset="0"/>
            </a:endParaRPr>
          </a:p>
        </p:txBody>
      </p:sp>
      <p:cxnSp>
        <p:nvCxnSpPr>
          <p:cNvPr id="11" name="Straight Connector 10"/>
          <p:cNvCxnSpPr/>
          <p:nvPr/>
        </p:nvCxnSpPr>
        <p:spPr>
          <a:xfrm>
            <a:off x="388296"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523274" y="1871732"/>
            <a:ext cx="250731" cy="1718903"/>
            <a:chOff x="766162" y="1873383"/>
            <a:chExt cx="250731" cy="1718903"/>
          </a:xfrm>
        </p:grpSpPr>
        <p:sp>
          <p:nvSpPr>
            <p:cNvPr id="14" name="Oval 13"/>
            <p:cNvSpPr/>
            <p:nvPr/>
          </p:nvSpPr>
          <p:spPr>
            <a:xfrm>
              <a:off x="774005" y="187338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5" name="Oval 14"/>
            <p:cNvSpPr/>
            <p:nvPr/>
          </p:nvSpPr>
          <p:spPr>
            <a:xfrm>
              <a:off x="766162" y="238458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766205" y="28230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766162" y="33528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pSp>
        <p:nvGrpSpPr>
          <p:cNvPr id="3" name="Group 2"/>
          <p:cNvGrpSpPr/>
          <p:nvPr/>
        </p:nvGrpSpPr>
        <p:grpSpPr>
          <a:xfrm>
            <a:off x="515431" y="5867400"/>
            <a:ext cx="250731" cy="1718579"/>
            <a:chOff x="766162" y="5852666"/>
            <a:chExt cx="250731" cy="1718579"/>
          </a:xfrm>
        </p:grpSpPr>
        <p:sp>
          <p:nvSpPr>
            <p:cNvPr id="18" name="Oval 17"/>
            <p:cNvSpPr/>
            <p:nvPr/>
          </p:nvSpPr>
          <p:spPr>
            <a:xfrm>
              <a:off x="774005" y="58526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766162" y="634401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766162" y="684044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774005" y="733175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2" name="Table 21"/>
          <p:cNvGraphicFramePr>
            <a:graphicFrameLocks noGrp="1"/>
          </p:cNvGraphicFramePr>
          <p:nvPr>
            <p:extLst>
              <p:ext uri="{D42A27DB-BD31-4B8C-83A1-F6EECF244321}">
                <p14:modId xmlns:p14="http://schemas.microsoft.com/office/powerpoint/2010/main" val="2469106518"/>
              </p:ext>
            </p:extLst>
          </p:nvPr>
        </p:nvGraphicFramePr>
        <p:xfrm>
          <a:off x="5029200" y="4419600"/>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RL.3.4</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800" i="0" dirty="0" smtClean="0">
                          <a:solidFill>
                            <a:srgbClr val="000000"/>
                          </a:solidFill>
                          <a:effectLst/>
                          <a:latin typeface="Calibri" panose="020F0502020204030204" pitchFamily="34" charset="0"/>
                          <a:ea typeface="Calibri" panose="020F0502020204030204" pitchFamily="34" charset="0"/>
                          <a:cs typeface="Folio Light"/>
                        </a:rPr>
                        <a:t>Determinan el significado de palabras y frases que se utilizan en un texto, determinan el lenguaje literal del no-literal. </a:t>
                      </a:r>
                      <a:endParaRPr lang="en-US" sz="800" b="0" i="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9" name="Footer Placeholder 8"/>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0" name="Slide Number Placeholder 9"/>
          <p:cNvSpPr>
            <a:spLocks noGrp="1"/>
          </p:cNvSpPr>
          <p:nvPr>
            <p:ph type="sldNum" sz="quarter" idx="12"/>
          </p:nvPr>
        </p:nvSpPr>
        <p:spPr>
          <a:xfrm>
            <a:off x="6794183" y="9562041"/>
            <a:ext cx="842010" cy="457200"/>
          </a:xfrm>
        </p:spPr>
        <p:txBody>
          <a:bodyPr/>
          <a:lstStyle/>
          <a:p>
            <a:fld id="{E554697D-DC26-4D84-89D6-8FD04FAFB254}" type="slidenum">
              <a:rPr lang="en-US" smtClean="0"/>
              <a:pPr/>
              <a:t>27</a:t>
            </a:fld>
            <a:endParaRPr lang="en-US" dirty="0"/>
          </a:p>
        </p:txBody>
      </p:sp>
    </p:spTree>
    <p:extLst>
      <p:ext uri="{BB962C8B-B14F-4D97-AF65-F5344CB8AC3E}">
        <p14:creationId xmlns:p14="http://schemas.microsoft.com/office/powerpoint/2010/main" val="2154908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412426"/>
            <a:ext cx="6858000" cy="3796196"/>
          </a:xfrm>
          <a:prstGeom prst="rect">
            <a:avLst/>
          </a:prstGeom>
        </p:spPr>
        <p:txBody>
          <a:bodyPr wrap="square" lIns="101881" tIns="50941" rIns="101881" bIns="50941">
            <a:spAutoFit/>
          </a:bodyPr>
          <a:lstStyle/>
          <a:p>
            <a:pPr marL="342900" indent="-342900">
              <a:buAutoNum type="arabicPeriod" startAt="3"/>
            </a:pPr>
            <a:r>
              <a:rPr lang="es-NI" sz="1500" b="1" dirty="0" smtClean="0">
                <a:latin typeface="Helvetica" pitchFamily="34" charset="0"/>
                <a:cs typeface="Helvetica" pitchFamily="34" charset="0"/>
              </a:rPr>
              <a:t>¿Qué oración explica mejor cómo las ilustraciones en </a:t>
            </a:r>
            <a:r>
              <a:rPr lang="es-NI" sz="1500" i="1" dirty="0" smtClean="0">
                <a:latin typeface="Helvetica" pitchFamily="34" charset="0"/>
                <a:cs typeface="Helvetica" pitchFamily="34" charset="0"/>
              </a:rPr>
              <a:t>Los delfines y las ballenas piloto</a:t>
            </a:r>
            <a:r>
              <a:rPr lang="es-NI" sz="1500" b="1" dirty="0" smtClean="0">
                <a:latin typeface="Helvetica" pitchFamily="34" charset="0"/>
                <a:cs typeface="Helvetica" pitchFamily="34" charset="0"/>
              </a:rPr>
              <a:t> ayudan al lector a entender lo que Simón hizo por las ballenas piloto?</a:t>
            </a:r>
            <a:endParaRPr lang="es-NI" sz="1500" b="1" i="1" u="sng" dirty="0" smtClean="0">
              <a:latin typeface="Helvetica" pitchFamily="34" charset="0"/>
              <a:cs typeface="Helvetica" pitchFamily="34" charset="0"/>
            </a:endParaRPr>
          </a:p>
          <a:p>
            <a:pPr marL="968798" indent="-361417">
              <a:buFont typeface="+mj-lt"/>
              <a:buAutoNum type="alphaUcPeriod"/>
            </a:pPr>
            <a:endParaRPr lang="es-NI" sz="1500" dirty="0" smtClean="0">
              <a:latin typeface="Helvetica" pitchFamily="34" charset="0"/>
              <a:cs typeface="Helvetica" pitchFamily="34" charset="0"/>
            </a:endParaRPr>
          </a:p>
          <a:p>
            <a:pPr marL="687388" indent="-347663">
              <a:buFont typeface="+mj-lt"/>
              <a:buAutoNum type="alphaUcPeriod"/>
            </a:pPr>
            <a:r>
              <a:rPr lang="es-NI" sz="1500" dirty="0" smtClean="0">
                <a:latin typeface="Helvetica" pitchFamily="34" charset="0"/>
                <a:cs typeface="Helvetica" pitchFamily="34" charset="0"/>
              </a:rPr>
              <a:t>Las ilustraciones en </a:t>
            </a:r>
            <a:r>
              <a:rPr lang="es-NI" sz="1500" b="1" i="1" dirty="0" smtClean="0">
                <a:latin typeface="Helvetica" pitchFamily="34" charset="0"/>
                <a:cs typeface="Helvetica" pitchFamily="34" charset="0"/>
              </a:rPr>
              <a:t>Los delfines y las ballenas piloto </a:t>
            </a:r>
            <a:r>
              <a:rPr lang="es-NI" sz="1500" dirty="0" smtClean="0">
                <a:latin typeface="Helvetica" pitchFamily="34" charset="0"/>
                <a:cs typeface="Helvetica" pitchFamily="34" charset="0"/>
              </a:rPr>
              <a:t>ayudan al lector a entender cómo Simón llamó a su familia para que ayudaran a las ballenas piloto a regresar al mar.</a:t>
            </a:r>
          </a:p>
          <a:p>
            <a:pPr marL="687388" indent="-347663">
              <a:buFont typeface="+mj-lt"/>
              <a:buAutoNum type="alphaUcPeriod"/>
            </a:pPr>
            <a:endParaRPr lang="es-NI" sz="1500" b="1" i="1" u="sng" dirty="0" smtClean="0">
              <a:latin typeface="Helvetica" pitchFamily="34" charset="0"/>
              <a:cs typeface="Helvetica" pitchFamily="34" charset="0"/>
            </a:endParaRPr>
          </a:p>
          <a:p>
            <a:pPr marL="687388" indent="-347663">
              <a:buFont typeface="+mj-lt"/>
              <a:buAutoNum type="alphaUcPeriod"/>
            </a:pPr>
            <a:r>
              <a:rPr lang="es-NI" sz="1500" dirty="0" smtClean="0">
                <a:latin typeface="Helvetica" pitchFamily="34" charset="0"/>
                <a:cs typeface="Helvetica" pitchFamily="34" charset="0"/>
              </a:rPr>
              <a:t>Las ilustraciones en </a:t>
            </a:r>
            <a:r>
              <a:rPr lang="es-NI" sz="1500" b="1" i="1" dirty="0" smtClean="0">
                <a:latin typeface="Helvetica" pitchFamily="34" charset="0"/>
                <a:cs typeface="Helvetica" pitchFamily="34" charset="0"/>
              </a:rPr>
              <a:t>Los delfines y las ballenas piloto </a:t>
            </a:r>
            <a:r>
              <a:rPr lang="es-NI" sz="1500" dirty="0" smtClean="0">
                <a:latin typeface="Helvetica" pitchFamily="34" charset="0"/>
                <a:cs typeface="Helvetica" pitchFamily="34" charset="0"/>
              </a:rPr>
              <a:t>ayudan al lector a entender cómo las ballenas piloto necesitan estar en el mar.</a:t>
            </a:r>
          </a:p>
          <a:p>
            <a:pPr marL="687388" indent="-347663">
              <a:buFont typeface="+mj-lt"/>
              <a:buAutoNum type="alphaUcPeriod"/>
            </a:pPr>
            <a:endParaRPr lang="es-NI" sz="1500" b="1" i="1" u="sng" dirty="0" smtClean="0">
              <a:latin typeface="Helvetica" pitchFamily="34" charset="0"/>
              <a:cs typeface="Helvetica" pitchFamily="34" charset="0"/>
            </a:endParaRPr>
          </a:p>
          <a:p>
            <a:pPr marL="687388" indent="-347663">
              <a:buFont typeface="+mj-lt"/>
              <a:buAutoNum type="alphaUcPeriod"/>
            </a:pPr>
            <a:r>
              <a:rPr lang="es-NI" sz="1500" dirty="0" smtClean="0">
                <a:latin typeface="Helvetica" pitchFamily="34" charset="0"/>
                <a:cs typeface="Helvetica" pitchFamily="34" charset="0"/>
              </a:rPr>
              <a:t>Las ilustraciones en </a:t>
            </a:r>
            <a:r>
              <a:rPr lang="es-NI" sz="1500" b="1" i="1" dirty="0" smtClean="0">
                <a:latin typeface="Helvetica" pitchFamily="34" charset="0"/>
                <a:cs typeface="Helvetica" pitchFamily="34" charset="0"/>
              </a:rPr>
              <a:t>Los delfines y las ballenas piloto </a:t>
            </a:r>
            <a:r>
              <a:rPr lang="es-NI" sz="1500" dirty="0" smtClean="0">
                <a:latin typeface="Helvetica" pitchFamily="34" charset="0"/>
                <a:cs typeface="Helvetica" pitchFamily="34" charset="0"/>
              </a:rPr>
              <a:t>le permiten ver al lector que los delfines y las ballenas piloto se parecen.</a:t>
            </a:r>
          </a:p>
          <a:p>
            <a:pPr marL="687388" indent="-347663">
              <a:buFont typeface="+mj-lt"/>
              <a:buAutoNum type="alphaUcPeriod"/>
            </a:pPr>
            <a:endParaRPr lang="es-NI" sz="1500" b="1" i="1" u="sng" dirty="0" smtClean="0">
              <a:latin typeface="Helvetica" pitchFamily="34" charset="0"/>
              <a:cs typeface="Helvetica" pitchFamily="34" charset="0"/>
            </a:endParaRPr>
          </a:p>
          <a:p>
            <a:pPr marL="687388" indent="-347663">
              <a:buFont typeface="+mj-lt"/>
              <a:buAutoNum type="alphaUcPeriod"/>
            </a:pPr>
            <a:r>
              <a:rPr lang="es-NI" sz="1500" dirty="0" smtClean="0">
                <a:latin typeface="Helvetica" pitchFamily="34" charset="0"/>
                <a:cs typeface="Helvetica" pitchFamily="34" charset="0"/>
              </a:rPr>
              <a:t>Las ilustraciones en </a:t>
            </a:r>
            <a:r>
              <a:rPr lang="es-NI" sz="1500" b="1" i="1" dirty="0" smtClean="0">
                <a:latin typeface="Helvetica" pitchFamily="34" charset="0"/>
                <a:cs typeface="Helvetica" pitchFamily="34" charset="0"/>
              </a:rPr>
              <a:t>Los delfines y las ballenas piloto </a:t>
            </a:r>
            <a:r>
              <a:rPr lang="es-NI" sz="1500" dirty="0" smtClean="0">
                <a:latin typeface="Helvetica" pitchFamily="34" charset="0"/>
                <a:cs typeface="Helvetica" pitchFamily="34" charset="0"/>
              </a:rPr>
              <a:t>muestran que los delfines pueden ayudar a las ballenas.</a:t>
            </a:r>
            <a:endParaRPr lang="es-NI" sz="1500" dirty="0">
              <a:latin typeface="Helvetica" pitchFamily="34" charset="0"/>
              <a:cs typeface="Helvetica" pitchFamily="34" charset="0"/>
            </a:endParaRPr>
          </a:p>
        </p:txBody>
      </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0"/>
          <p:cNvSpPr/>
          <p:nvPr/>
        </p:nvSpPr>
        <p:spPr>
          <a:xfrm>
            <a:off x="457200" y="5630288"/>
            <a:ext cx="6858000" cy="3549974"/>
          </a:xfrm>
          <a:prstGeom prst="rect">
            <a:avLst/>
          </a:prstGeom>
        </p:spPr>
        <p:txBody>
          <a:bodyPr wrap="square" lIns="101881" tIns="50941" rIns="101881" bIns="50941">
            <a:spAutoFit/>
          </a:bodyPr>
          <a:lstStyle/>
          <a:p>
            <a:pPr marL="347663" indent="-347663">
              <a:buAutoNum type="arabicPeriod" startAt="4"/>
            </a:pPr>
            <a:r>
              <a:rPr lang="x-none" sz="1600" b="1" dirty="0" smtClean="0">
                <a:latin typeface="Helvetica" pitchFamily="34" charset="0"/>
                <a:cs typeface="Helvetica" pitchFamily="34" charset="0"/>
              </a:rPr>
              <a:t>¿Qué oración explica mejor lo que la ilustración en </a:t>
            </a:r>
            <a:r>
              <a:rPr lang="x-none" sz="1600" i="1" dirty="0" smtClean="0">
                <a:latin typeface="Helvetica" pitchFamily="34" charset="0"/>
                <a:cs typeface="Helvetica" pitchFamily="34" charset="0"/>
              </a:rPr>
              <a:t>Una fábula sobre un pez </a:t>
            </a:r>
            <a:r>
              <a:rPr lang="x-none" sz="1600" b="1" dirty="0" smtClean="0">
                <a:latin typeface="Helvetica" pitchFamily="34" charset="0"/>
                <a:cs typeface="Helvetica" pitchFamily="34" charset="0"/>
              </a:rPr>
              <a:t>le dice al lector?</a:t>
            </a:r>
          </a:p>
          <a:p>
            <a:pPr marL="347663" indent="-347663">
              <a:buAutoNum type="arabicPeriod" startAt="4"/>
            </a:pPr>
            <a:endParaRPr lang="x-none" sz="1600" dirty="0" smtClean="0">
              <a:latin typeface="Helvetica" pitchFamily="34" charset="0"/>
              <a:cs typeface="Helvetica" pitchFamily="34" charset="0"/>
            </a:endParaRPr>
          </a:p>
          <a:p>
            <a:pPr marL="687388" indent="-347663">
              <a:buFont typeface="+mj-lt"/>
              <a:buAutoNum type="alphaUcPeriod"/>
            </a:pPr>
            <a:r>
              <a:rPr lang="x-none" sz="1600" dirty="0" smtClean="0">
                <a:latin typeface="Helvetica" pitchFamily="34" charset="0"/>
                <a:cs typeface="Helvetica" pitchFamily="34" charset="0"/>
              </a:rPr>
              <a:t>La ilustración en </a:t>
            </a:r>
            <a:r>
              <a:rPr lang="x-none" sz="1600" b="1" i="1" dirty="0" smtClean="0">
                <a:latin typeface="Helvetica" pitchFamily="34" charset="0"/>
                <a:cs typeface="Helvetica" pitchFamily="34" charset="0"/>
              </a:rPr>
              <a:t>Una fábula sobre un pez </a:t>
            </a:r>
            <a:r>
              <a:rPr lang="x-none" sz="1600" dirty="0" smtClean="0">
                <a:latin typeface="Helvetica" pitchFamily="34" charset="0"/>
                <a:cs typeface="Helvetica" pitchFamily="34" charset="0"/>
              </a:rPr>
              <a:t>explica cómo se sienten los personajes.</a:t>
            </a:r>
          </a:p>
          <a:p>
            <a:pPr marL="687388" indent="-347663">
              <a:buFont typeface="+mj-lt"/>
              <a:buAutoNum type="alphaUcPeriod"/>
            </a:pPr>
            <a:endParaRPr lang="x-none" sz="1600" i="1" dirty="0" smtClean="0">
              <a:latin typeface="Helvetica" pitchFamily="34" charset="0"/>
              <a:cs typeface="Helvetica" pitchFamily="34" charset="0"/>
            </a:endParaRPr>
          </a:p>
          <a:p>
            <a:pPr marL="687388" indent="-347663">
              <a:buFont typeface="+mj-lt"/>
              <a:buAutoNum type="alphaUcPeriod"/>
            </a:pPr>
            <a:r>
              <a:rPr lang="x-none" sz="1600" dirty="0" smtClean="0">
                <a:latin typeface="Helvetica" pitchFamily="34" charset="0"/>
                <a:cs typeface="Helvetica" pitchFamily="34" charset="0"/>
              </a:rPr>
              <a:t>La ilustración en </a:t>
            </a:r>
            <a:r>
              <a:rPr lang="x-none" sz="1600" b="1" i="1" dirty="0" smtClean="0">
                <a:latin typeface="Helvetica" pitchFamily="34" charset="0"/>
                <a:cs typeface="Helvetica" pitchFamily="34" charset="0"/>
              </a:rPr>
              <a:t>Una fábula sobre un pez </a:t>
            </a:r>
            <a:r>
              <a:rPr lang="x-none" sz="1600" dirty="0" smtClean="0">
                <a:latin typeface="Helvetica" pitchFamily="34" charset="0"/>
                <a:cs typeface="Helvetica" pitchFamily="34" charset="0"/>
              </a:rPr>
              <a:t>muestra el ambiente o escenario y los personajes.</a:t>
            </a:r>
          </a:p>
          <a:p>
            <a:pPr marL="687388" indent="-347663">
              <a:buFont typeface="+mj-lt"/>
              <a:buAutoNum type="alphaUcPeriod"/>
            </a:pPr>
            <a:endParaRPr lang="x-none" sz="1600" dirty="0" smtClean="0">
              <a:latin typeface="Helvetica" pitchFamily="34" charset="0"/>
              <a:cs typeface="Helvetica" pitchFamily="34" charset="0"/>
            </a:endParaRPr>
          </a:p>
          <a:p>
            <a:pPr marL="687388" indent="-347663">
              <a:buFont typeface="+mj-lt"/>
              <a:buAutoNum type="alphaUcPeriod"/>
            </a:pPr>
            <a:r>
              <a:rPr lang="x-none" sz="1600" dirty="0" smtClean="0">
                <a:latin typeface="Helvetica" pitchFamily="34" charset="0"/>
                <a:cs typeface="Helvetica" pitchFamily="34" charset="0"/>
              </a:rPr>
              <a:t>La ilustración en </a:t>
            </a:r>
            <a:r>
              <a:rPr lang="x-none" sz="1600" b="1" i="1" dirty="0" smtClean="0">
                <a:latin typeface="Helvetica" pitchFamily="34" charset="0"/>
                <a:cs typeface="Helvetica" pitchFamily="34" charset="0"/>
              </a:rPr>
              <a:t>Una fábula sobre un pez </a:t>
            </a:r>
            <a:r>
              <a:rPr lang="x-none" sz="1600" dirty="0" smtClean="0">
                <a:latin typeface="Helvetica" pitchFamily="34" charset="0"/>
                <a:cs typeface="Helvetica" pitchFamily="34" charset="0"/>
              </a:rPr>
              <a:t>explica qué le dijo el personaje principal al pez.</a:t>
            </a:r>
          </a:p>
          <a:p>
            <a:pPr marL="687388" indent="-347663">
              <a:buFont typeface="+mj-lt"/>
              <a:buAutoNum type="alphaUcPeriod"/>
            </a:pPr>
            <a:endParaRPr lang="x-none" sz="1600" dirty="0" smtClean="0">
              <a:latin typeface="Helvetica" pitchFamily="34" charset="0"/>
              <a:cs typeface="Helvetica" pitchFamily="34" charset="0"/>
            </a:endParaRPr>
          </a:p>
          <a:p>
            <a:pPr marL="687388" indent="-347663">
              <a:buFont typeface="+mj-lt"/>
              <a:buAutoNum type="alphaUcPeriod"/>
            </a:pPr>
            <a:r>
              <a:rPr lang="x-none" sz="1600" dirty="0" smtClean="0">
                <a:latin typeface="Helvetica" pitchFamily="34" charset="0"/>
                <a:cs typeface="Helvetica" pitchFamily="34" charset="0"/>
              </a:rPr>
              <a:t>La ilustración en </a:t>
            </a:r>
            <a:r>
              <a:rPr lang="x-none" sz="1600" b="1" i="1" dirty="0" smtClean="0">
                <a:latin typeface="Helvetica" pitchFamily="34" charset="0"/>
                <a:cs typeface="Helvetica" pitchFamily="34" charset="0"/>
              </a:rPr>
              <a:t>Una fábula sobre un pez </a:t>
            </a:r>
            <a:r>
              <a:rPr lang="x-none" sz="1600" dirty="0" smtClean="0">
                <a:latin typeface="Helvetica" pitchFamily="34" charset="0"/>
                <a:cs typeface="Helvetica" pitchFamily="34" charset="0"/>
              </a:rPr>
              <a:t>muestra lo que sucedió en el primer cuento.</a:t>
            </a:r>
          </a:p>
        </p:txBody>
      </p:sp>
      <p:cxnSp>
        <p:nvCxnSpPr>
          <p:cNvPr id="12" name="Straight Connector 11"/>
          <p:cNvCxnSpPr/>
          <p:nvPr/>
        </p:nvCxnSpPr>
        <p:spPr>
          <a:xfrm>
            <a:off x="457200" y="50292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77231" y="6400800"/>
            <a:ext cx="260527" cy="2450667"/>
            <a:chOff x="846651" y="6382440"/>
            <a:chExt cx="260527" cy="2450667"/>
          </a:xfrm>
        </p:grpSpPr>
        <p:sp>
          <p:nvSpPr>
            <p:cNvPr id="18" name="Oval 17"/>
            <p:cNvSpPr/>
            <p:nvPr/>
          </p:nvSpPr>
          <p:spPr>
            <a:xfrm>
              <a:off x="864290" y="85936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857940" y="638244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850069" y="712512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846651" y="787279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graphicFrame>
        <p:nvGraphicFramePr>
          <p:cNvPr id="23" name="Table 22"/>
          <p:cNvGraphicFramePr>
            <a:graphicFrameLocks noGrp="1"/>
          </p:cNvGraphicFramePr>
          <p:nvPr>
            <p:extLst>
              <p:ext uri="{D42A27DB-BD31-4B8C-83A1-F6EECF244321}">
                <p14:modId xmlns:p14="http://schemas.microsoft.com/office/powerpoint/2010/main" val="2259658655"/>
              </p:ext>
            </p:extLst>
          </p:nvPr>
        </p:nvGraphicFramePr>
        <p:xfrm>
          <a:off x="5029200" y="4709160"/>
          <a:ext cx="2566988" cy="640080"/>
        </p:xfrm>
        <a:graphic>
          <a:graphicData uri="http://schemas.openxmlformats.org/drawingml/2006/table">
            <a:tbl>
              <a:tblPr/>
              <a:tblGrid>
                <a:gridCol w="2566988"/>
              </a:tblGrid>
              <a:tr h="152400">
                <a:tc>
                  <a:txBody>
                    <a:bodyPr/>
                    <a:lstStyle/>
                    <a:p>
                      <a:pPr marL="0" marR="0" algn="l">
                        <a:lnSpc>
                          <a:spcPct val="100000"/>
                        </a:lnSpc>
                        <a:spcBef>
                          <a:spcPts val="0"/>
                        </a:spcBef>
                        <a:spcAft>
                          <a:spcPts val="0"/>
                        </a:spcAft>
                      </a:pPr>
                      <a:r>
                        <a:rPr lang="es-MX" sz="800" b="1" i="0" noProof="0" dirty="0" smtClean="0">
                          <a:solidFill>
                            <a:srgbClr val="000000"/>
                          </a:solidFill>
                          <a:latin typeface="+mn-lt"/>
                          <a:ea typeface="Times New Roman"/>
                          <a:cs typeface="Times New Roman"/>
                        </a:rPr>
                        <a:t>Estándar</a:t>
                      </a:r>
                      <a:r>
                        <a:rPr lang="es-MX" sz="800" b="1" i="0" baseline="0" noProof="0" dirty="0" smtClean="0">
                          <a:solidFill>
                            <a:srgbClr val="000000"/>
                          </a:solidFill>
                          <a:latin typeface="+mn-lt"/>
                          <a:ea typeface="Times New Roman"/>
                          <a:cs typeface="Times New Roman"/>
                        </a:rPr>
                        <a:t> </a:t>
                      </a:r>
                      <a:r>
                        <a:rPr lang="es-MX" sz="800" b="1" i="0" noProof="0" dirty="0" smtClean="0">
                          <a:solidFill>
                            <a:srgbClr val="000000"/>
                          </a:solidFill>
                          <a:latin typeface="+mn-lt"/>
                          <a:ea typeface="Times New Roman"/>
                          <a:cs typeface="Times New Roman"/>
                        </a:rPr>
                        <a:t> RL.3.7</a:t>
                      </a:r>
                      <a:endParaRPr lang="es-MX" sz="800" i="0" noProof="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800" i="0" noProof="0" dirty="0" smtClean="0">
                          <a:solidFill>
                            <a:srgbClr val="000000"/>
                          </a:solidFill>
                          <a:effectLst/>
                          <a:latin typeface="Calibri" panose="020F0502020204030204" pitchFamily="34" charset="0"/>
                          <a:ea typeface="Calibri" panose="020F0502020204030204" pitchFamily="34" charset="0"/>
                          <a:cs typeface="Folio Light"/>
                        </a:rPr>
                        <a:t>Explican cómo los aspectos específicos de las ilustraciones de un texto contribuyen a lo que se transmite por palabras en un cuento (ejemplo: crear el estado de ánimo, enfatizar aspectos de un personaje o escenario).</a:t>
                      </a:r>
                      <a:endParaRPr lang="es-MX" sz="800" b="0" i="0" noProof="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2" name="Group 1"/>
          <p:cNvGrpSpPr/>
          <p:nvPr/>
        </p:nvGrpSpPr>
        <p:grpSpPr>
          <a:xfrm>
            <a:off x="594870" y="1344813"/>
            <a:ext cx="254177" cy="2563136"/>
            <a:chOff x="603763" y="1344813"/>
            <a:chExt cx="254177" cy="2563136"/>
          </a:xfrm>
        </p:grpSpPr>
        <p:sp>
          <p:nvSpPr>
            <p:cNvPr id="15" name="Oval 14"/>
            <p:cNvSpPr/>
            <p:nvPr/>
          </p:nvSpPr>
          <p:spPr>
            <a:xfrm>
              <a:off x="603763" y="29731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6" name="Oval 15"/>
            <p:cNvSpPr/>
            <p:nvPr/>
          </p:nvSpPr>
          <p:spPr>
            <a:xfrm>
              <a:off x="603763" y="134481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7" name="Oval 16"/>
            <p:cNvSpPr/>
            <p:nvPr/>
          </p:nvSpPr>
          <p:spPr>
            <a:xfrm>
              <a:off x="615052" y="228513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2" name="Oval 21"/>
            <p:cNvSpPr/>
            <p:nvPr/>
          </p:nvSpPr>
          <p:spPr>
            <a:xfrm>
              <a:off x="608739" y="36684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
        <p:nvSpPr>
          <p:cNvPr id="10" name="Footer Placeholder 9"/>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3" name="Slide Number Placeholder 12"/>
          <p:cNvSpPr>
            <a:spLocks noGrp="1"/>
          </p:cNvSpPr>
          <p:nvPr>
            <p:ph type="sldNum" sz="quarter" idx="12"/>
          </p:nvPr>
        </p:nvSpPr>
        <p:spPr>
          <a:xfrm>
            <a:off x="6780724" y="9562041"/>
            <a:ext cx="842010" cy="457200"/>
          </a:xfrm>
        </p:spPr>
        <p:txBody>
          <a:bodyPr/>
          <a:lstStyle/>
          <a:p>
            <a:fld id="{E554697D-DC26-4D84-89D6-8FD04FAFB254}" type="slidenum">
              <a:rPr lang="en-US" smtClean="0"/>
              <a:pPr/>
              <a:t>28</a:t>
            </a:fld>
            <a:endParaRPr lang="en-US" dirty="0"/>
          </a:p>
        </p:txBody>
      </p:sp>
    </p:spTree>
    <p:extLst>
      <p:ext uri="{BB962C8B-B14F-4D97-AF65-F5344CB8AC3E}">
        <p14:creationId xmlns:p14="http://schemas.microsoft.com/office/powerpoint/2010/main" val="2520822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5769762"/>
            <a:ext cx="6629400" cy="3549974"/>
          </a:xfrm>
          <a:prstGeom prst="rect">
            <a:avLst/>
          </a:prstGeom>
        </p:spPr>
        <p:txBody>
          <a:bodyPr wrap="square" lIns="101881" tIns="50941" rIns="101881" bIns="50941">
            <a:spAutoFit/>
          </a:bodyPr>
          <a:lstStyle/>
          <a:p>
            <a:pPr marL="344488" indent="-344488">
              <a:buAutoNum type="arabicPeriod" startAt="6"/>
            </a:pPr>
            <a:r>
              <a:rPr lang="es-PA" sz="1600" b="1" dirty="0" smtClean="0">
                <a:latin typeface="Helvetica" pitchFamily="34" charset="0"/>
              </a:rPr>
              <a:t>¿Cómo son iguales los temas en </a:t>
            </a:r>
            <a:r>
              <a:rPr lang="es-PA" sz="1600" i="1" dirty="0" smtClean="0">
                <a:latin typeface="Helvetica" pitchFamily="34" charset="0"/>
              </a:rPr>
              <a:t>Los delfines y las ballenas piloto</a:t>
            </a:r>
            <a:r>
              <a:rPr lang="es-PA" sz="1600" b="1" dirty="0" smtClean="0">
                <a:latin typeface="Helvetica" pitchFamily="34" charset="0"/>
              </a:rPr>
              <a:t> y </a:t>
            </a:r>
            <a:r>
              <a:rPr lang="es-PA" sz="1600" i="1" dirty="0" smtClean="0">
                <a:latin typeface="Helvetica" pitchFamily="34" charset="0"/>
              </a:rPr>
              <a:t>Una fábula sobre un pez</a:t>
            </a:r>
            <a:r>
              <a:rPr lang="es-PA" sz="1600" b="1" dirty="0" smtClean="0">
                <a:latin typeface="Helvetica" pitchFamily="34" charset="0"/>
              </a:rPr>
              <a:t>?</a:t>
            </a:r>
          </a:p>
          <a:p>
            <a:pPr marL="344488" indent="-344488">
              <a:buAutoNum type="arabicPeriod" startAt="6"/>
            </a:pPr>
            <a:endParaRPr lang="es-PA" sz="1600" b="1" dirty="0" smtClean="0">
              <a:latin typeface="Helvetica" pitchFamily="34" charset="0"/>
            </a:endParaRPr>
          </a:p>
          <a:p>
            <a:pPr marL="342900" indent="-4763">
              <a:buFont typeface="+mj-lt"/>
              <a:buAutoNum type="alphaUcPeriod"/>
            </a:pPr>
            <a:r>
              <a:rPr lang="es-PA" sz="1600" dirty="0" smtClean="0">
                <a:latin typeface="Helvetica" pitchFamily="34" charset="0"/>
              </a:rPr>
              <a:t>  </a:t>
            </a:r>
            <a:r>
              <a:rPr lang="es-PA" sz="1600" b="1" dirty="0" smtClean="0">
                <a:latin typeface="Helvetica" pitchFamily="34" charset="0"/>
              </a:rPr>
              <a:t> </a:t>
            </a:r>
            <a:r>
              <a:rPr lang="es-PA" sz="1600" dirty="0" smtClean="0">
                <a:latin typeface="Helvetica" pitchFamily="34" charset="0"/>
              </a:rPr>
              <a:t>Los temas en ambos cuentos tratan sobre ballenas piloto.</a:t>
            </a:r>
          </a:p>
          <a:p>
            <a:pPr marL="342900" indent="-4763">
              <a:buFont typeface="+mj-lt"/>
              <a:buAutoNum type="alphaUcPeriod"/>
            </a:pPr>
            <a:endParaRPr lang="es-PA" sz="1600" dirty="0" smtClean="0">
              <a:latin typeface="Helvetica" pitchFamily="34" charset="0"/>
            </a:endParaRPr>
          </a:p>
          <a:p>
            <a:pPr marL="342900" indent="-4763">
              <a:buFont typeface="+mj-lt"/>
              <a:buAutoNum type="alphaUcPeriod"/>
            </a:pPr>
            <a:r>
              <a:rPr lang="es-PA" sz="1600" dirty="0" smtClean="0">
                <a:latin typeface="Helvetica" pitchFamily="34" charset="0"/>
              </a:rPr>
              <a:t>   Los temas en ambos cuentos tratan sobre ayudar a otros.</a:t>
            </a:r>
          </a:p>
          <a:p>
            <a:pPr marL="338137"/>
            <a:r>
              <a:rPr lang="es-PA" sz="1600" dirty="0" smtClean="0">
                <a:latin typeface="Helvetica" pitchFamily="34" charset="0"/>
              </a:rPr>
              <a:t>        </a:t>
            </a:r>
          </a:p>
          <a:p>
            <a:pPr marL="681037" indent="-342900">
              <a:buFont typeface="+mj-lt"/>
              <a:buAutoNum type="alphaUcPeriod" startAt="3"/>
            </a:pPr>
            <a:r>
              <a:rPr lang="es-PA" sz="1600" dirty="0" smtClean="0">
                <a:latin typeface="Helvetica" pitchFamily="34" charset="0"/>
              </a:rPr>
              <a:t> Los temas en ambos cuentos tratan sobre peces voladores.</a:t>
            </a:r>
          </a:p>
          <a:p>
            <a:pPr marL="681037" indent="-342900">
              <a:buFont typeface="+mj-lt"/>
              <a:buAutoNum type="alphaUcPeriod" startAt="3"/>
            </a:pPr>
            <a:endParaRPr lang="es-PA" sz="1600" dirty="0" smtClean="0">
              <a:latin typeface="Helvetica" pitchFamily="34" charset="0"/>
            </a:endParaRPr>
          </a:p>
          <a:p>
            <a:pPr marL="681037" indent="-342900">
              <a:buFont typeface="+mj-lt"/>
              <a:buAutoNum type="alphaUcPeriod" startAt="3"/>
            </a:pPr>
            <a:r>
              <a:rPr lang="es-PA" sz="1600" dirty="0" smtClean="0">
                <a:latin typeface="Helvetica" pitchFamily="34" charset="0"/>
              </a:rPr>
              <a:t> Los temas en ambos cuentos tratan sobre lo que los delfines y las ballenas pueden hacer.</a:t>
            </a:r>
            <a:r>
              <a:rPr lang="en-US" sz="1600" b="1" dirty="0" smtClean="0">
                <a:latin typeface="Helvetica" pitchFamily="34" charset="0"/>
                <a:cs typeface="Helvetica" pitchFamily="34" charset="0"/>
              </a:rPr>
              <a:t>    </a:t>
            </a:r>
            <a:endParaRPr lang="en-US" sz="1600" dirty="0">
              <a:latin typeface="Helvetica" pitchFamily="34" charset="0"/>
              <a:cs typeface="Helvetica" pitchFamily="34" charset="0"/>
            </a:endParaRPr>
          </a:p>
          <a:p>
            <a:pPr marL="804862" indent="-342900">
              <a:buFont typeface="+mj-lt"/>
              <a:buAutoNum type="alphaUcPeriod"/>
            </a:pPr>
            <a:endParaRPr lang="en-US" sz="1600" dirty="0">
              <a:latin typeface="Helvetica" pitchFamily="34" charset="0"/>
              <a:cs typeface="Helvetica" pitchFamily="34" charset="0"/>
            </a:endParaRPr>
          </a:p>
          <a:p>
            <a:pPr marL="461962"/>
            <a:endParaRPr lang="en-US" sz="1600" dirty="0">
              <a:latin typeface="Helvetica" pitchFamily="34" charset="0"/>
              <a:cs typeface="Helvetica" pitchFamily="34" charset="0"/>
            </a:endParaRPr>
          </a:p>
          <a:p>
            <a:pPr marL="860425" indent="-398463">
              <a:buFont typeface="+mj-lt"/>
              <a:buAutoNum type="alphaUcPeriod"/>
            </a:pPr>
            <a:endParaRPr lang="en-US" sz="1600" dirty="0">
              <a:latin typeface="Helvetica" pitchFamily="34" charset="0"/>
              <a:cs typeface="Helvetica" pitchFamily="34" charset="0"/>
            </a:endParaRPr>
          </a:p>
        </p:txBody>
      </p:sp>
      <p:cxnSp>
        <p:nvCxnSpPr>
          <p:cNvPr id="15" name="Straight Connector 14"/>
          <p:cNvCxnSpPr/>
          <p:nvPr/>
        </p:nvCxnSpPr>
        <p:spPr>
          <a:xfrm>
            <a:off x="605273" y="5334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160337"/>
            <a:ext cx="7086599" cy="4288638"/>
          </a:xfrm>
          <a:prstGeom prst="rect">
            <a:avLst/>
          </a:prstGeom>
        </p:spPr>
        <p:txBody>
          <a:bodyPr wrap="square" lIns="101881" tIns="50941" rIns="101881" bIns="50941">
            <a:spAutoFit/>
          </a:bodyPr>
          <a:lstStyle/>
          <a:p>
            <a:pPr marL="344488" indent="-344488"/>
            <a:r>
              <a:rPr lang="en-US" sz="1600" b="1" dirty="0" smtClean="0">
                <a:latin typeface="Helvetica" pitchFamily="34" charset="0"/>
              </a:rPr>
              <a:t>5</a:t>
            </a:r>
            <a:r>
              <a:rPr lang="en-US" sz="1500" b="1" dirty="0" smtClean="0">
                <a:latin typeface="Helvetica" pitchFamily="34" charset="0"/>
              </a:rPr>
              <a:t>.   </a:t>
            </a:r>
            <a:r>
              <a:rPr lang="es-MX" sz="1600" b="1" dirty="0">
                <a:latin typeface="Helvetica" pitchFamily="34" charset="0"/>
              </a:rPr>
              <a:t>¿</a:t>
            </a:r>
            <a:r>
              <a:rPr lang="es-MX" sz="1600" b="1" dirty="0" smtClean="0">
                <a:latin typeface="Helvetica" pitchFamily="34" charset="0"/>
              </a:rPr>
              <a:t>Cómo </a:t>
            </a:r>
            <a:r>
              <a:rPr lang="es-MX" sz="1600" b="1" dirty="0">
                <a:latin typeface="Helvetica" pitchFamily="34" charset="0"/>
              </a:rPr>
              <a:t>son diferentes los temas </a:t>
            </a:r>
            <a:r>
              <a:rPr lang="es-MX" sz="1600" b="1" dirty="0" smtClean="0">
                <a:latin typeface="Helvetica" pitchFamily="34" charset="0"/>
              </a:rPr>
              <a:t>en </a:t>
            </a:r>
            <a:r>
              <a:rPr lang="es-MX" sz="1600" i="1" dirty="0">
                <a:latin typeface="Helvetica" pitchFamily="34" charset="0"/>
              </a:rPr>
              <a:t>Los delfines y las ballenas piloto</a:t>
            </a:r>
            <a:r>
              <a:rPr lang="es-MX" sz="1600" b="1" i="1" dirty="0">
                <a:latin typeface="Helvetica" pitchFamily="34" charset="0"/>
              </a:rPr>
              <a:t> </a:t>
            </a:r>
            <a:r>
              <a:rPr lang="es-MX" sz="1600" b="1" dirty="0" smtClean="0">
                <a:latin typeface="Helvetica" pitchFamily="34" charset="0"/>
              </a:rPr>
              <a:t>y</a:t>
            </a:r>
            <a:r>
              <a:rPr lang="es-MX" sz="1600" b="1" i="1" dirty="0" smtClean="0">
                <a:latin typeface="Helvetica" pitchFamily="34" charset="0"/>
              </a:rPr>
              <a:t> </a:t>
            </a:r>
            <a:r>
              <a:rPr lang="es-MX" sz="1600" i="1" dirty="0">
                <a:latin typeface="Helvetica" pitchFamily="34" charset="0"/>
              </a:rPr>
              <a:t>Una fábula sobre un pez</a:t>
            </a:r>
            <a:r>
              <a:rPr lang="es-MX" sz="1600" b="1" dirty="0">
                <a:latin typeface="Helvetica" pitchFamily="34" charset="0"/>
              </a:rPr>
              <a:t>?</a:t>
            </a:r>
          </a:p>
          <a:p>
            <a:endParaRPr lang="es-MX" sz="1600" dirty="0">
              <a:latin typeface="Helvetica" pitchFamily="34" charset="0"/>
              <a:cs typeface="Helvetica" pitchFamily="34" charset="0"/>
            </a:endParaRPr>
          </a:p>
          <a:p>
            <a:pPr marL="687388" indent="-347663">
              <a:buFont typeface="+mj-lt"/>
              <a:buAutoNum type="alphaUcPeriod"/>
            </a:pPr>
            <a:r>
              <a:rPr lang="es-MX" sz="1600" dirty="0">
                <a:latin typeface="Helvetica" pitchFamily="34" charset="0"/>
                <a:cs typeface="Helvetica" pitchFamily="34" charset="0"/>
              </a:rPr>
              <a:t>El tema </a:t>
            </a:r>
            <a:r>
              <a:rPr lang="es-MX" sz="1600" dirty="0" smtClean="0">
                <a:latin typeface="Helvetica" pitchFamily="34" charset="0"/>
                <a:cs typeface="Helvetica" pitchFamily="34" charset="0"/>
              </a:rPr>
              <a:t>de </a:t>
            </a:r>
            <a:r>
              <a:rPr lang="es-MX" sz="1600" b="1" i="1" dirty="0">
                <a:latin typeface="Helvetica" pitchFamily="34" charset="0"/>
                <a:cs typeface="Helvetica" pitchFamily="34" charset="0"/>
              </a:rPr>
              <a:t>Los delfines y las ballenas </a:t>
            </a:r>
            <a:r>
              <a:rPr lang="es-MX" sz="1600" b="1" i="1" dirty="0" smtClean="0">
                <a:latin typeface="Helvetica" pitchFamily="34" charset="0"/>
                <a:cs typeface="Helvetica" pitchFamily="34" charset="0"/>
              </a:rPr>
              <a:t>piloto </a:t>
            </a:r>
            <a:r>
              <a:rPr lang="es-MX" sz="1600" dirty="0" smtClean="0">
                <a:latin typeface="Helvetica" pitchFamily="34" charset="0"/>
                <a:cs typeface="Helvetica" pitchFamily="34" charset="0"/>
              </a:rPr>
              <a:t>es acerca de la </a:t>
            </a:r>
            <a:r>
              <a:rPr lang="es-MX" sz="1600" dirty="0">
                <a:latin typeface="Helvetica" pitchFamily="34" charset="0"/>
                <a:cs typeface="Helvetica" pitchFamily="34" charset="0"/>
              </a:rPr>
              <a:t>playa, pero el tema de </a:t>
            </a:r>
            <a:r>
              <a:rPr lang="es-MX" sz="1600" b="1" i="1" dirty="0">
                <a:latin typeface="Helvetica" pitchFamily="34" charset="0"/>
                <a:cs typeface="Helvetica" pitchFamily="34" charset="0"/>
              </a:rPr>
              <a:t>Una fábula sobre un pez</a:t>
            </a:r>
            <a:r>
              <a:rPr lang="es-MX" sz="1600" dirty="0">
                <a:latin typeface="Helvetica" pitchFamily="34" charset="0"/>
                <a:cs typeface="Helvetica" pitchFamily="34" charset="0"/>
              </a:rPr>
              <a:t> </a:t>
            </a:r>
            <a:r>
              <a:rPr lang="es-MX" sz="1600" dirty="0" smtClean="0">
                <a:latin typeface="Helvetica" pitchFamily="34" charset="0"/>
                <a:cs typeface="Helvetica" pitchFamily="34" charset="0"/>
              </a:rPr>
              <a:t>es acerca del </a:t>
            </a:r>
            <a:r>
              <a:rPr lang="es-MX" sz="1600" dirty="0">
                <a:latin typeface="Helvetica" pitchFamily="34" charset="0"/>
                <a:cs typeface="Helvetica" pitchFamily="34" charset="0"/>
              </a:rPr>
              <a:t>mar.</a:t>
            </a:r>
          </a:p>
          <a:p>
            <a:pPr marL="687388" indent="-347663"/>
            <a:endParaRPr lang="es-MX" sz="1600" dirty="0">
              <a:latin typeface="Helvetica" pitchFamily="34" charset="0"/>
              <a:cs typeface="Helvetica" pitchFamily="34" charset="0"/>
            </a:endParaRPr>
          </a:p>
          <a:p>
            <a:pPr marL="687388" indent="-347663">
              <a:buFont typeface="+mj-lt"/>
              <a:buAutoNum type="alphaUcPeriod" startAt="2"/>
            </a:pPr>
            <a:r>
              <a:rPr lang="es-MX" sz="1600" dirty="0">
                <a:latin typeface="Helvetica" pitchFamily="34" charset="0"/>
                <a:cs typeface="Helvetica" pitchFamily="34" charset="0"/>
              </a:rPr>
              <a:t>El tema de </a:t>
            </a:r>
            <a:r>
              <a:rPr lang="es-MX" sz="1600" b="1" i="1" dirty="0">
                <a:latin typeface="Helvetica" pitchFamily="34" charset="0"/>
                <a:cs typeface="Helvetica" pitchFamily="34" charset="0"/>
              </a:rPr>
              <a:t>Los delfines y las ballenas piloto</a:t>
            </a:r>
            <a:r>
              <a:rPr lang="es-MX" sz="1600" dirty="0">
                <a:latin typeface="Helvetica" pitchFamily="34" charset="0"/>
                <a:cs typeface="Helvetica" pitchFamily="34" charset="0"/>
              </a:rPr>
              <a:t> </a:t>
            </a:r>
            <a:r>
              <a:rPr lang="es-MX" sz="1600" dirty="0" smtClean="0">
                <a:latin typeface="Helvetica" pitchFamily="34" charset="0"/>
                <a:cs typeface="Helvetica" pitchFamily="34" charset="0"/>
              </a:rPr>
              <a:t>es acerca de las </a:t>
            </a:r>
            <a:r>
              <a:rPr lang="es-MX" sz="1600" dirty="0">
                <a:latin typeface="Helvetica" pitchFamily="34" charset="0"/>
                <a:cs typeface="Helvetica" pitchFamily="34" charset="0"/>
              </a:rPr>
              <a:t>ballenas en la playa, pero el tema de </a:t>
            </a:r>
            <a:r>
              <a:rPr lang="es-MX" sz="1600" b="1" i="1" dirty="0">
                <a:latin typeface="Helvetica" pitchFamily="34" charset="0"/>
                <a:cs typeface="Helvetica" pitchFamily="34" charset="0"/>
              </a:rPr>
              <a:t>Una fábula sobre un pez</a:t>
            </a:r>
            <a:r>
              <a:rPr lang="es-MX" sz="1600" dirty="0">
                <a:latin typeface="Helvetica" pitchFamily="34" charset="0"/>
                <a:cs typeface="Helvetica" pitchFamily="34" charset="0"/>
              </a:rPr>
              <a:t> </a:t>
            </a:r>
            <a:r>
              <a:rPr lang="es-MX" sz="1600" dirty="0" smtClean="0">
                <a:latin typeface="Helvetica" pitchFamily="34" charset="0"/>
                <a:cs typeface="Helvetica" pitchFamily="34" charset="0"/>
              </a:rPr>
              <a:t>es acerca de </a:t>
            </a:r>
            <a:r>
              <a:rPr lang="es-MX" sz="1600" dirty="0">
                <a:latin typeface="Helvetica" pitchFamily="34" charset="0"/>
                <a:cs typeface="Helvetica" pitchFamily="34" charset="0"/>
              </a:rPr>
              <a:t>un pez que puede volar.</a:t>
            </a:r>
          </a:p>
          <a:p>
            <a:pPr marL="687388" indent="-347663">
              <a:buFont typeface="+mj-lt"/>
              <a:buAutoNum type="alphaUcPeriod" startAt="2"/>
            </a:pPr>
            <a:endParaRPr lang="es-MX" sz="1600" dirty="0">
              <a:latin typeface="Helvetica" pitchFamily="34" charset="0"/>
              <a:cs typeface="Helvetica" pitchFamily="34" charset="0"/>
            </a:endParaRPr>
          </a:p>
          <a:p>
            <a:pPr marL="687388" indent="-347663">
              <a:buFont typeface="+mj-lt"/>
              <a:buAutoNum type="alphaUcPeriod" startAt="2"/>
            </a:pPr>
            <a:r>
              <a:rPr lang="es-MX" sz="1600" dirty="0">
                <a:latin typeface="Helvetica" pitchFamily="34" charset="0"/>
                <a:cs typeface="Helvetica" pitchFamily="34" charset="0"/>
              </a:rPr>
              <a:t>El tema de </a:t>
            </a:r>
            <a:r>
              <a:rPr lang="es-MX" sz="1600" b="1" i="1" dirty="0">
                <a:latin typeface="Helvetica" pitchFamily="34" charset="0"/>
                <a:cs typeface="Helvetica" pitchFamily="34" charset="0"/>
              </a:rPr>
              <a:t>Los delfines y las ballenas piloto</a:t>
            </a:r>
            <a:r>
              <a:rPr lang="es-MX" sz="1600" dirty="0">
                <a:latin typeface="Helvetica" pitchFamily="34" charset="0"/>
                <a:cs typeface="Helvetica" pitchFamily="34" charset="0"/>
              </a:rPr>
              <a:t> </a:t>
            </a:r>
            <a:r>
              <a:rPr lang="es-MX" sz="1600" dirty="0" smtClean="0">
                <a:latin typeface="Helvetica" pitchFamily="34" charset="0"/>
                <a:cs typeface="Helvetica" pitchFamily="34" charset="0"/>
              </a:rPr>
              <a:t>es acerca de </a:t>
            </a:r>
            <a:r>
              <a:rPr lang="es-MX" sz="1600" dirty="0">
                <a:latin typeface="Helvetica" pitchFamily="34" charset="0"/>
                <a:cs typeface="Helvetica" pitchFamily="34" charset="0"/>
              </a:rPr>
              <a:t>cuán bondadosos son los delfines, pero el tema de </a:t>
            </a:r>
            <a:r>
              <a:rPr lang="es-MX" sz="1600" b="1" i="1" dirty="0">
                <a:latin typeface="Helvetica" pitchFamily="34" charset="0"/>
                <a:cs typeface="Helvetica" pitchFamily="34" charset="0"/>
              </a:rPr>
              <a:t>Una</a:t>
            </a:r>
            <a:r>
              <a:rPr lang="es-MX" sz="1600" b="1" i="1" u="sng" dirty="0">
                <a:latin typeface="Helvetica" pitchFamily="34" charset="0"/>
                <a:cs typeface="Helvetica" pitchFamily="34" charset="0"/>
              </a:rPr>
              <a:t> </a:t>
            </a:r>
            <a:r>
              <a:rPr lang="es-MX" sz="1600" b="1" i="1" dirty="0">
                <a:latin typeface="Helvetica" pitchFamily="34" charset="0"/>
                <a:cs typeface="Helvetica" pitchFamily="34" charset="0"/>
              </a:rPr>
              <a:t>fábula sobre un pez </a:t>
            </a:r>
            <a:r>
              <a:rPr lang="es-MX" sz="1600" b="1" i="1" dirty="0" smtClean="0">
                <a:latin typeface="Helvetica" pitchFamily="34" charset="0"/>
                <a:cs typeface="Helvetica" pitchFamily="34" charset="0"/>
              </a:rPr>
              <a:t> </a:t>
            </a:r>
            <a:r>
              <a:rPr lang="es-MX" sz="1600" dirty="0" smtClean="0">
                <a:latin typeface="Helvetica" pitchFamily="34" charset="0"/>
                <a:cs typeface="Helvetica" pitchFamily="34" charset="0"/>
              </a:rPr>
              <a:t>se trata de cómo </a:t>
            </a:r>
            <a:r>
              <a:rPr lang="es-MX" sz="1600" dirty="0">
                <a:latin typeface="Helvetica" pitchFamily="34" charset="0"/>
                <a:cs typeface="Helvetica" pitchFamily="34" charset="0"/>
              </a:rPr>
              <a:t>las ballenas piloto pueden saltar.</a:t>
            </a:r>
          </a:p>
          <a:p>
            <a:pPr marL="687388" indent="-347663">
              <a:buFont typeface="+mj-lt"/>
              <a:buAutoNum type="alphaUcPeriod" startAt="2"/>
            </a:pPr>
            <a:endParaRPr lang="es-MX" sz="1600" dirty="0">
              <a:latin typeface="Helvetica" pitchFamily="34" charset="0"/>
              <a:cs typeface="Helvetica" pitchFamily="34" charset="0"/>
            </a:endParaRPr>
          </a:p>
          <a:p>
            <a:pPr marL="687388" indent="-347663">
              <a:buFont typeface="+mj-lt"/>
              <a:buAutoNum type="alphaUcPeriod" startAt="2"/>
            </a:pPr>
            <a:r>
              <a:rPr lang="es-MX" sz="1600" dirty="0">
                <a:latin typeface="Helvetica" pitchFamily="34" charset="0"/>
                <a:cs typeface="Helvetica" pitchFamily="34" charset="0"/>
              </a:rPr>
              <a:t>El tema de </a:t>
            </a:r>
            <a:r>
              <a:rPr lang="es-MX" sz="1600" b="1" i="1" dirty="0">
                <a:latin typeface="Helvetica" pitchFamily="34" charset="0"/>
                <a:cs typeface="Helvetica" pitchFamily="34" charset="0"/>
              </a:rPr>
              <a:t>Los delfines y las ballenas piloto</a:t>
            </a:r>
            <a:r>
              <a:rPr lang="es-MX" sz="1600" dirty="0">
                <a:latin typeface="Helvetica" pitchFamily="34" charset="0"/>
                <a:cs typeface="Helvetica" pitchFamily="34" charset="0"/>
              </a:rPr>
              <a:t> </a:t>
            </a:r>
            <a:r>
              <a:rPr lang="es-MX" sz="1600" dirty="0" smtClean="0">
                <a:latin typeface="Helvetica" pitchFamily="34" charset="0"/>
                <a:cs typeface="Helvetica" pitchFamily="34" charset="0"/>
              </a:rPr>
              <a:t>es acerca de salvar </a:t>
            </a:r>
            <a:r>
              <a:rPr lang="es-MX" sz="1600" dirty="0">
                <a:latin typeface="Helvetica" pitchFamily="34" charset="0"/>
                <a:cs typeface="Helvetica" pitchFamily="34" charset="0"/>
              </a:rPr>
              <a:t>a las ballenas piloto, pero el tema de </a:t>
            </a:r>
            <a:r>
              <a:rPr lang="es-MX" sz="1600" b="1" i="1" dirty="0" smtClean="0">
                <a:latin typeface="Helvetica" pitchFamily="34" charset="0"/>
                <a:cs typeface="Helvetica" pitchFamily="34" charset="0"/>
              </a:rPr>
              <a:t>Una </a:t>
            </a:r>
            <a:r>
              <a:rPr lang="es-MX" sz="1600" b="1" i="1" dirty="0">
                <a:latin typeface="Helvetica" pitchFamily="34" charset="0"/>
                <a:cs typeface="Helvetica" pitchFamily="34" charset="0"/>
              </a:rPr>
              <a:t>fábula sobre </a:t>
            </a:r>
            <a:r>
              <a:rPr lang="es-MX" sz="1600" b="1" i="1" dirty="0" smtClean="0">
                <a:latin typeface="Helvetica" pitchFamily="34" charset="0"/>
                <a:cs typeface="Helvetica" pitchFamily="34" charset="0"/>
              </a:rPr>
              <a:t>un pez</a:t>
            </a:r>
            <a:r>
              <a:rPr lang="es-MX" sz="1600" dirty="0" smtClean="0">
                <a:latin typeface="Helvetica" pitchFamily="34" charset="0"/>
                <a:cs typeface="Helvetica" pitchFamily="34" charset="0"/>
              </a:rPr>
              <a:t> es acerca de ayudar a un pez a aprender a volar. </a:t>
            </a:r>
            <a:endParaRPr lang="es-MX" sz="1600" dirty="0">
              <a:latin typeface="Helvetica" pitchFamily="34" charset="0"/>
              <a:cs typeface="Helvetica" pitchFamily="34" charset="0"/>
            </a:endParaRPr>
          </a:p>
        </p:txBody>
      </p:sp>
      <p:grpSp>
        <p:nvGrpSpPr>
          <p:cNvPr id="2" name="Group 1"/>
          <p:cNvGrpSpPr/>
          <p:nvPr/>
        </p:nvGrpSpPr>
        <p:grpSpPr>
          <a:xfrm>
            <a:off x="583065" y="944469"/>
            <a:ext cx="242888" cy="2928812"/>
            <a:chOff x="583065" y="944469"/>
            <a:chExt cx="242888" cy="2928812"/>
          </a:xfrm>
        </p:grpSpPr>
        <p:sp>
          <p:nvSpPr>
            <p:cNvPr id="18" name="Oval 17"/>
            <p:cNvSpPr/>
            <p:nvPr/>
          </p:nvSpPr>
          <p:spPr>
            <a:xfrm>
              <a:off x="583065" y="36337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19" name="Oval 18"/>
            <p:cNvSpPr/>
            <p:nvPr/>
          </p:nvSpPr>
          <p:spPr>
            <a:xfrm>
              <a:off x="583065" y="94446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0" name="Oval 19"/>
            <p:cNvSpPr/>
            <p:nvPr/>
          </p:nvSpPr>
          <p:spPr>
            <a:xfrm>
              <a:off x="583065" y="16841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1" name="Oval 20"/>
            <p:cNvSpPr/>
            <p:nvPr/>
          </p:nvSpPr>
          <p:spPr>
            <a:xfrm>
              <a:off x="583065" y="265896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
        <p:nvSpPr>
          <p:cNvPr id="7" name="AutoShape 2" descr="data:image/jpeg;base64,/9j/4AAQSkZJRgABAQAAAQABAAD/2wCEAAkGBxMTEBUUEhIUExUWGRUaFRQVFxgYGBoaFBQXGBkYGBQYHCggGBolHxcVJTEhJSkrLi4uFx8zODMsNygtLisBCgoKDg0OGxAQGi8kICQsLywsLiwsNywsLCwsLCwsLCwsLCwwLCwsLCwsLCwsLCwsLCwsLCwsLCwsLCwsLCwsLP/AABEIALgBEgMBEQACEQEDEQH/xAAcAAABBQEBAQAAAAAAAAAAAAAAAwQFBgcCAQj/xABGEAABAwEEAwsKBAYCAgMBAAABAAIDEQQSITEFQVEGBxMXIjJhcYGR0hRTVHOhorGywdE1QlKSIzNiguHwFXJEwiVD8ST/xAAbAQEAAgMBAQAAAAAAAAAAAAAABAUCAwYBB//EADoRAAICAQEFBgUDAgYBBQAAAAABAgMRBBITITFRBRQyQXGRFTNSYYEiobEGwTRCYtHh8HIWIyRD8f/aAAwDAQACEQMRAD8A3FAeEoDy+EAXwgC+EAXwgC+EAXwgC+EAXwgC+EAXwgC+EAXwgC+EAXwgC+EAXwgC+EAXwgC+EAXwgC+EAXwgC+EAXwgC+EAXwgC+EB6CgPUAIAQAgBAeEoCtbq90zLG1he1zr7rou0zoTjUjYttNLtlhGcIOTwisnfJj81L7niUn4fZ1Rs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OMiPzcnueJPh9nVDu8uocZEfm5Pc8SfD7OqHd5dQ4yI/Nye54k+H2dUO7y6hxkR+bk9zxJ8Ps6od3l1DjIj83J7niT4fZ1Q7vLqHGRH5uT3PEnw+zqh3eXUBvkx+al9zxJ8Ps6od3l1LHuY3WRWsG5VrmnlMdS8McDgTUHao1tMqniRrnBxeGWaN9VqMDtACAEAIDl+SAy7fdPIh9YfkKm6H5j9DdR4jOlbEw5DxtHesN5Dqvcy2JdD2qbyH1L3Pd3Po/Y8vjaO9N5Dqvc82ZdADxtHem8h1XuNiXQ9qm8h9S9z3dz6P2CqbyH1L3G7n0fsLssshFRG8g5ENcQeogLHf1fUvdGLWOZ75FL5qT9jvsm/q+te6PA8il81J+x32Tf1fWvdAPIpfNSfsd9k39X1r3QDyKXzUn7HfZN/V9a90A8il81J+x32Tf1fWvdAPIpfNSfsd9k39X1r3QPHWSQZxvHW132XqurfBSXugeeTP/AEP/AGn7LLbj1PNpdT1tjkOUbz1Md9li7q1wcl7o9PfIpfNSfsd9l5v6vrXugHkUvmpP2O+yb+r617oB5FL5qT9jvsm/q+te6AeRS+ak/Y77Jv6vrXugHkUvmpP2O+yb+r617oB5FL5qT9jvsm/q+te6AgSst7D6l7mexLo/Y8qm8h9S9xu59H7BVN5D6l7jdz6P2AOG0L1Ti+TPHFrmhex2t8MjZInXXtyO0awRrB2LyyuNkdmRrlFSWGbHuP3TttMQPNeMHsri0/UHMH6qkuqlVLDIU4OLwy2RvqtRgdoAQAgOX5IDLd9zmQ+sPyFTdD8x+huo8RnMnNPUfgrOzwP0ZOj4kQ1hbmVxkzo9MuLY6caBa8IlN4WSMcamq34K1tt5HNibmVhPBJ0y5sdrXhEoX0fYnTSsiZznuDR25nsFSsZNRTk/IwssVcXJ+R9AWWARsaxuDWgNHUBRUTeXlnKSk5NyfmK1WODEKpgBVMAKoAqmAM7fpOOLnk1OQGJUmjSWX+BGEpxjzIq1aRbMRcJo0ZHDE9CvOztJKjac1x/sRrZqWMCVVZmke6IlIeW1wIJ7QRj7VTdr1R2VZ55wSKHxwSzZmnJwPUQqN1yXFok5R3VYHoVTACqYAVTACqYBhe7Cx8Fbp2ar94dUgD/qruhqVaZ1Gknt0xf2/jgQ63YRIBMIDSclrw4LfTNw4x4NEHURTlx5Ml4JQ4LpdFrY6iOHwkua/uio1WldLyuMXyHmj7dJBIJInXXDuI1tI1gqVbXGyOzIhSipLDNj3Jbp2WmOo5Lhg9hzafqDqKpbapVywyDODi8MtUb6rUYnaAEBy/JAZbvucyH1h+QqbofmP0N1HiM5k5p6j8FZ2eB+jJ0fEiLsjaN61xUuZ1FCxA8tj6NptXsFxMdRLEcdRitpDJCzNo0LTJ8SfTHEBVeG0vu9fowB5tMmsmOLpObndlKdqr9bbwUEVPad3Ddr1ZpyrilBACAEAlapwxhcdWraTkFspqlbNQj5nkpbKyRDtISk1vAdAAp7V0MeyqEsPLZEd8iA0nKXSuLs8O6goplFMaYKEfI1yltPI80Po2VxvBtGkZuNNikqDZHnfCJLf8XL/R+4/ZZbpmHeodBpaLO9juWCBkKZHtWqdXJyXI3V3RlyZzdC8aTWGZkzomYuYb2N00rtwB78Vy/aNEKrsQ5NZ9CbTJyjxHqgm0EAIAQGY77NguzRTAc9pY49LMR7Ce5WWhnmLiXfZdmYyh04lCU8tQQDe2twB2LKHMjahfpye2KXCmsLNSlXJTi8M8q2bIOEiTilr1rptFrY6iOOUlzX90Uur0kqH9h5o+3SQSCSJ11w7iNbSNYKlW1xsjsyIMoqSwzZNyG6VlqjqMHDB7CcWn6g6iqW2mVUsMhTg4vDLW0rUYHqA5fkgMt33OZD6w/IVN0PzH6G6jxGcy809R+Cs7PA/Rk6PiRHxigHUuJOsisJIZWl9XdS2xWEQbpbUhONtSAvW8GEY7TwSa0lkPrPot5LS/8AhMcRV78KAnE0OJWl3wXBcX9jVK+Kzji/sadFpGyNYGQzR3GMDWi8ARQ455knHsVLfC2U02n7FHs2NuU08smoN0VmdQNnY8/0kY9QXsoSjzTIzpsXkSMU7Xc1wPRr7lj9zW01zFEPAQDXSkJdGbuJBBptpqUvQ3RquUpcuXua7Y7UcIgwV1aeeRBHtg0U17hJIK05o29JC311+bId9/8AliTi3kMEB49oIoRUHMFeBPBWtOWd0IqzFhOeZb0f5UecMcUWFF23wfM83NaRcX8E7EUJBpjUYmu1UHamlio75c88Sxom87JZFRkkEAIAQFb3wdHcNYX0HKjpI3+0EEdxKkaWezYvvwJugt2Ll9+BjCuTowQHEratIXqfEwnHai0MIn0NVtayiBCWzLJJNdrC1wnKuSlF4aJ8oxnHD4pj2J9RVdbo9Rv6lNrDOb1VG5scUWbe6dTSI9W/4tWvX+BepX38jcIDgqoiCqA5fkgMt33OZD6w/IVN0PzH6G6jxGdOyKs7fBL0f8E+vxr1RGTPo2q4mKydVZLZi2Ry3lcOrEzWtc35EnTx/wAxZtx9njfamcI5oFcGu/OTqCha2Uo0ycRrJSVeEv8AgidLWh8kz3S1vXnAg6qGl0DUAtlUYxglHkStPGMa1skxoDRbX2O1ykAkNutrmLtHkt7go2oucboRX5/giaq5xugvJcSuKaWLWeDNi3CSSus8LpAXPLX1Jzu8JRhO03fYqO3CunGPL+5zGtUFN7PLJb1gQQQEHabc55wJDdQGFekldJpOzq4RTsWX/BDstbfA40fYuEk13Ri/XXYO1WtVaXBcEQ77HFcObLFRSytBACAEBxLEHNLXCoIoQvGsnqbTyiqDR3AyOBJr+U5ck68P9wUO2qL4SWUWlVm1HKJTR9tcHBrjUHAE5g6sdipe0NBBQdlaxjmiXVa84ZLqiJQIAQHjmgggioOBHQUPeRgu6DRps1plh1Ndyf8AqcW9eBHcr2qe3BSOpot3tan1/kj1sNwICOnZRxW2LyiutjsyaHFjk1dyxmvM36ef+VkpZub3ro+yf8P+WVPaXz/wizb3n4i31b/i1bdd4F6lRfyNxs2SqiILIDl+SAy3fc5kPrD8hU3Q/MfobqPEZ07JWdvgl6P+CfX416ohLY/EBcZWuGTodRLL2RuAthHSySUbKCi0N5LGEdlYLvvc7muGk8olB4NlQwZXnba7B8VC1d2ythc2V/aOp2Y7uPN8/sT+6bcPFKTICWO1vb/7NOB6xioNWpnUsLiuhE02vnX+k80FuddBZ3wvc14cX8oAggOaBr15rRfq42T21lYx/Jlfc7Z7eMDHQe94wGsruFLSK5tZXPIYlSZa6di/RwX7my/tGb4LgX6x2QRigNctVMtXUo/BLgVMpOT4jhDEHDBECtXC3kkcoUFNuoU612dNsbYqcfMrpLZeGXXRNiEUQb+bNx6Tn9uxbDFIWkiZrpj0rNSl5GqVdef1DaSzt1OHatqm/NEaVMf8shqtpGBACAYaYs95l4Ztx6xrH17FrsjlG+izZl6kTZ6F7ReAxBNTqBqqvWz2aZcMt8C0rWZFiBXJk8EAIAQFB30NBl4jnjbVwIjf1OPJJ6jh/cp2juUcxfqWvZuoUMwly5r+5n1rsIjN18rb4zaKmh2EjCqmRuc+KjwLWNsp8YxeB3abHD5NDwTmumcXcJR+QxugtORyWuFs97Lb4R8uBrjZNTlt8I+XAhtK2J7DR7C1wxodm0bVLqsjPjF5FuzZHai84I5rqGoW4jJtPKJyxPqwHrXQ9lLGn/LIGvkpW5XRFo3vPxFvq3/Fq2a7wL1Kq/kbjZslVEQWQHL8kBlu+5zIfWH5Cpuh+Y/Q3UeIzl5wPUVZ2+CXoyfB4kn9yuudXFcelhF1J5eWOLHHjXYsZvyN+nhl7RYdzWhH2ucRtqG5yP8A0t+51KNdaq45Zs1F6phtP8G32WBkTGRxtoAKMY0VOH+4lVNdVl88RWWcvbbluU3zIfdXarZDdLbIZYT/ADODN6RtD+kDLJT59k2KHPibNJKqxvalh+WeT/JCndlABymTtOsGJ2Cq32XqM8ix3Enya90c6J3XSSTUigLYc3vkqCaD8gAxJwwxVhp+y5bOJvBG1NdcI52sy8kuJd7NMHsDmkEEVwNexQJxcZNMhoUWIKjpfTD3vLWOLWA0FMzTWSuk0WghCClNZb/Yh2WtvCPdzMRfaA4km4K4445N9uPYrWquOeCIeoscY/cuvlDv1FSdiPQg76fU4e8k1JqvUkuRjKTk8s5XpiCA6YKlR9TY66nKPM3UQU7FFi90Ln99ZnO08lzuoYxgbvGpdFRNzrjJ82iktiozaRV5LOGPc2gwPsOI9hC1SWGWFUtqCYvo+0ljwK8kkAjYTgCNiqu0dJGdbsiuK/clVWNPBOrmyYCAEAx00ysRxOrCla7K9Az7F6vMzreJIwMWZ5l4Mg3y8NNc7xdT4q824qO0uWMnW7yKr2lywSG6uztZanMZQta2MCgp/wDW1adLKUqk5c23/Jp0Tbqy/NskbWXO0VCX0rwjg0upeMYwo2uJF49y1VYWqko8sLPqR4qK1MkuX7Z+5TJo7pp3K0i8owshsywSuiv5faV0nZnyPyyp1XzC273n4i31b/i1Za7wL1K+/kbjZslVEQWQHL8kBlu+5zIfWH5Cpuh+Y/Q3UeIzmTmnqPwVnZ4H6MnR8SK6xtaALj84RdqLk8IlbLZ3OLWMaXOJAa0ZklaZS82WC2YR48kbbuX0KyxWcMJrI7GRwxJdsAGoKom7NRP9Cyc1q9VvZ7T5eRZdDNDi+TH9DaimAAJOO0/Krzs3TuqvMlhsq7p7T4EnLIGtJJoAKk9SsTSVbSNrEtS4BrBqNO9x+ihWXOXCJZ06dQWZcyNmlaDSjbtB1mtebTNakje2kzuw2kRPaHEASDlNriHhvOpqBANelQdbTtR21zRqmscfcm2ODhUZFVLTTwzDmUK2WZ0byxwyy6RqIXYae6NsFKJXyi4vDLFuQi5D3bXAdwr9VNqXAr9U/wBSRYFuIoIAQAgALGUVJYZ6m08o7M2rBV/w+pS5/gmPXTxjBwSrHgkQm88yD0sBwgcMbzR7poo9jUsNE7SvMWhCxxX5AB+Ugu6KGtOsqt7Q1EaqmvN8CfVHMiwLliaCAEAUQFU0lubgdaRKBdewtcHDbQ0Dhrpgdq8lqJVx2Fyfl/sT6b57txzwKput0fZobRw01+V0lCIhRreQ0NqXZ0wUvSW22Q2K8JLz58yfpp2yhsQeEvMrWmdKGdzTduNa0Nawc1tNg1KxppVS4c3zfUl007tPjkirRHUdIW+Lwz26G1Ec6K/l9pXUdmfI/LOe1XzC273n4i31b/i1Za7wL1K+/kbjZslVEQWQHL8kBlu+5zIfWH5Cpuh+Y/Q3UeIzmTmnqPwVnZ4H6MnR8SIiyRUFSuLk88DpqK8cWarvdbnBE0WqcUe7+U06gfzU2n4Ks1NkrHu4ceuCr7R1af8A7cXw8zQtGvbwrnHC6wZgigLjXPqCsuy6Z1qW2sPgUF0k2sEy0gioyKtTQMtNg8A+moAnqBBPsqsZrMWkZ1NKabKjpC1Mibwkrb7GNkfc1Pcxhc1p6Dj2gKJp0triWOsb3fAR3PWwzWaOUx8FwlXiPO4HuJDchqKwtxtvBs06e7WRkNKE2tkAsxrwnDOnOTQ25GGDDGoc7X2LHUOPdZIjThJ3t+WCx6XnLQ1oNL1akbBTD2qs7M08bbG58UjC6biuBDvYDmK9eK6SMVHgkQ8kxoFgEbgBTln5WqTVyK/U+MkltI4IAQAgBAMbc1pNb1HN1Ks1kYSbkpYkjCWBrNaC41ywoVBt1Epy2vtgxbyQum5CLgBI52XYpOjl+lonaLkyLY8g1BIO0FSZQjJYkslgm0XTQVqdJAHOxNSCdtDmuV11MarnGPIm1Sco5Y/UQ2HM0oa0udgGgknoAqiWQVZ9onnN5tWt/KLxaKdmJ61Ir0l1nFfpX7k2MK4riss4jnliqHtJBODia4/9hie1R9To7IfqlxXVGyKi+C4EDum0c61ua681haCBgTWuOKaTVqhNYzkl0SdWfPJStIWB8L7rx1EZHqV3TfC6O1En12qfIarcbRzZG0b2ldP2S/8A4/5ZzvaMUr3joi0b3n4i31b/AItWzXeBepVX8jcbNkqoiCyA5fkgMt33OZD6w/IVN0PzH6G6jxGdOyKs7fBL0f8ABPr8a9UTu4Dcx5TJwsg/gxnEEc9w/L1DWvn2pv3ccLmy+12q3UdmPif7Gw2Ita6R1AXNaLrf6QMSO3DsCl9kKO6bXPPE5O/O0SMFoZI0ZcoGrdewq2NA08iljP8ACfeb+hyAe2ee8KPAa79NQcNvUgKraYWBz2UBYHEAHEUByx2ZdigWrE3gt9O9qpbRxFM11Q0g0wIGrsWo3idlxkIGIMg91gJ9oUfVS2amYWP9JIaVhvNFAS6vJoK5g59CgaLUOmza8scSFbHaRCuNM6dhGrA4Loa9XCfJP2Ijg0S+gX1Y7/t/6t+ysaXmJW6pfr/BJLcRjiSVrcXEDrWMpxjxk8DJ5LM1rS4nAbFjOyMY7T5HmSGZpgiY1NY9XRsVZHXNXPL/AEmG3xHMltNatdUHJYW6ye3mD4ByGz3k5mqhylKTzJ5MTxYgidNAlzKCuB+IU7ScItlhoVwZxYdDvkyLQOup/aF5qNfCnmn7YLKNTkW2xWURRtY3Ia9pOJK5u+6Vs3OXmTYx2VgXWo9InT9pPBuY1t40HJzvFxo1lNZOfZ0qw0Gn25bTM1iKc35CGjpy+JrnNuOxDm/pLSWlvWCCFayjsvBvrltRTPbeysTx0EjrGI+C1WR24OL80Zp44lee+jS7UBVcrVW7JqC5tpe/AmkVuhgEsDhdN9uIGvAVPZRXlHZmr0+r3Oznhl45Y6+5nXLZkmUZTyzHdm5veum7J/w/5Zz/AGl8/wDCLNvefiLfVv8Ai1bdd4F6lRfyNxs2SqiILIDl+SAy3fc5kPrD8hU3Q/M/Buo8Rn9liD5GNOAc5rT/AHOA+qsb3iqT+z/gnReGmbhYbGyGNscbQ1rRQAf7mvlcpOTyz2c5Tk5S5s8LmulaC8soHm80Y1bQ0qRQil7DoVz2VTNTcmmljh0ZDvkmsEiNGNNHxuLTSoIy7lekYVsUUrHEON9p11xB6jqQEfplr43h8YwrUvIBoXClBrGrHpWE5OKykbKoKcsN4IyKrcg2utxF49dXH6KLv+iJ60nk5MqMW6Gea2usphaC1z6y1pRrcjdDRWuGvWkptrLNkaFHl/JcLBZagmtG5NoAD0moGv6Kq1eultbCxw+xpnXHPAcssIH55D0FxVe7m/Jex5skHLAYqNcKbCMQV1Gm1Nd0f0c+hCnBxfEe6JtrG3g40rSmB6ehT65JcyDqK5SaaRIHSkP6x3H7LY7YLmyPuLH5DDTOkGOYGso6pxwOHSFE1rcobMVkxlRZ0IW+f6vaqrc3dGa+729DnsPcV53ezoO7W9B5ZbRhQ4AZYFZKizoO729Bfylu09xTcWdD3u9vQPKW7T3FNxZ0Hd7eghJMLxzpQaip2mg4xwyfpa3CLyh3o6FzntcAQ0Y3voofaGqqVcoc306E+qEs5J1c4TBC2ylrajaBU40rrp3LbRCM5qMmZRSbwyE0hZJHOhfG+66KYSmtaPpG9tDTVVwNP6Qugo2auCRsuq247KeB1BFdaBWu07STUntJJ7V43l5NsYqKSR5an3Y3k6muPcCsXyPSsllWUBpVtAexcrTNQtjOSyk02uuHyJwi6GtXEtqRdIxoBhQA9HtqupX9USd0tqvMGsJZ4r8/f9hkqWntDmNxewVbXED8tfoVA0mrjNKL5+X/AHqSqLv8shjZub3rteyf8P8AllX2l8/8Is295+It9W/4tW3XeBepUX8jcbNkqoiCyA5fkgMt33OZD6w/IVN0PzPwbqPEUPRv8+L1kfzhWGo+TP8A8X/DJhuFordddzoaddMF8shjaW1yPHyHxtTbreDaJGAYtFLzcKDk967WLTWY8iuYpZ4ozQxuu9AOHUWlegehAQW6S2uA4INu3iOW7mkNINBQ5rOFO9zHODGVypak1niQItDwDVrcBWoccu0LU+zLPJokrtirHFMXsFm4Quc9obQ3eT+amNC6lSOhUnaU5aee6T444/Yk1arfR2orBMAKlMgQDS32LhCCHUIqMRUUKm6PWPT54Zya7K9sYT2AsFXSN7s+jNT/AIx/o/c1LTN+Y80XBHQ4te/C8c6V1DYoeo1Mr3t+Xkbow2OBHNsd+0SiM3WCmqovYVpsW6nXyojh8fyLalJJ+Y5/4l36x3H7rb8Z/wBH7mnu/wBw/wCJd+sdx+6fGf8AR+47v9w/4l36x3H7p8Z/0fuO7/cb26xujaDW9U0AA6zt6Ftq7UdktlQ/cyjpXJ4ycss95hLZGlwHNIoerNez7SlCWJQ/OR3Vp8WeWWAuze1tcjQ0PtwPQs7dfKCyoZXqZT0bXFPgTdjguMDa1zx6zVUOoud1jm1jJnCOysCy0mQnamXmOGsg066YLKuWzJP7nqeGVLQ2kbTJPKyaIMYyl14ryrxwOPQui4eRKROrw9IfTQxI/WLox/Lhew7M+xRdXcqq2/PyMox2pYIyQcpo6Se4EfULm1yZLfMGtxeDkae1oH0Rvgn/AN5jqJ1wBOqrXV2Vpj20WXm0vVHn3Kvp2ztZMQxt0EA0AoMdYX0X+nJTloU588sr9TLM+ZI73n4i31b/AItVhrvAvUgX8jcbNkqoiCyA5fkgMt33OZD6w/IVN0PzH6G6jxFD0b/Pi9ZH84VhqPkz/wDF/wAMmG1aRtYiYXUJONGgEknqC+XV1ynwisnqxnDeDjc3pJvksUxiIfIXcIS264EONa4dWC63TV7uqMeiIN2N48FhAjeQRdJzBwqt5qHCAqWnpnySlr2FoZW6043mnN4O3DDZTpU3SxjzzxIOrlLljh/JFSEta4VvVoQ4/pAp7DTvUwgtcGS2ipqi7sxb0tJ+IOBXFduaR1X7zyl/Pmi/7PvU69nzX8D9UhPBAcyyBoJJoBmvUm3hAgLXUua95xzodpwAH/Wtaa1M12na0+7rXHz+/wD+kpYieWC2cl4hF6V7jlkxreSC47czTpWCp7vBVyfLn6vi/wDYj+N7b5Ezo+yCJgaMTm47SdajyltPJ43kcrE8BACAStcAewtOFcjsIyWdc3CSkjKLw8kV5IWE3m16aXvbn3q3hqqp83j1JCsizvkkU9mS3pxkuHEy5j6yWxr+TeF8DlNriKYVps+6pbtPOvi1wzjPkRZRcRytBiCAYzWVwJLBUHG7WhB106FYafWKMdmZuhZhYY1nmDBWQFgrSpyr1jqVhTZG57NfFm2MlLgiu2y0N4V5Lq44HVSmAGymxVvaHZ+slZtbDa/glVrC4iUWJvHDUB0f5VNLhwNi6nsWbj0/AAfGqPkkER+lrY2KzyPdiKmgrSpqMAesFSNPU7LYxR41lYK7pPS/lTmy/wBIbSlKXScMMF9F7Dqdel2X9TKy6ChPCJbe8/EW+rf8WqVrvAvUh38jcbNkqoiCyA5fkgMt33OZD6w/IVN0PzH6G6jxFD0b/Pi9ZH84VhqPkz/8X/DJhs+gdJiUTyBtHMui7mQ2pr9e5cZ2Qo7p455I+qg4yXoWKCZrmB+ABFVbEU5ksMbjW7Q7W4H2IDyKzOa4kPLq5h2OWyiAhd0Fsa57WtxLCQ80pS8MunGh7FL0sHna8iHq5rCiQ80NQWjMcpnUcx1ZjtCnED7DGx2pzXRuwpjiak0Fbw7sVC7R0y1GnlDz5r1XI3aa11WKXkW2utfPDp8kbatKAYRi8dpy7NbuzDpV3ouxLr/1Wfpj+7/79yv1HaEK+EeLGT4XyD+Ia126uoDAe0rqdN2fp9OsQj+XzKmzUW2PLZFyW8yTNhrQNJDpKVxAOIA/2qoNRbubpRqW1j9jpa9u+iLksPz+5arBZmMYLmRpytZXP3WTnJufMyb8hytR4CAEAIBCW2MaaOdQ7KH7LfXpbbFmEcowlZGLw2ewWtjzRrqnPI/ULy3TW1LM44EbIy5Mgd09vlbyYo+U0to8itQ4Y01a/Yr3sXRUTxZZalnK2fP/AL5kmDhCO3KWCL0HanR2l0srCBJQOcfymgFRTJuA7lc9raKq3RquieZReUuv/PQxt1NM8KEvwXhcGawJQFL0zume5xbAbrRheA5TurYF33Zf9N0VVK7W8W+OHyXr1ZJhSsZkNINH2mYcp72ja8k9zVK1Gr7Oo/TTUm/ssfubcQXkJnc28Alz2Na2tXHHAZOHZTApZ2xC6t1KGdpY9+GDJzEH28ioFHbHYivTQ5Khh/RV0mm7El5rm0v4NiseORyLcQKAbaH/ABtWU/6Kuy2rF7DeNL7lV3Vte/gQCSC54u114EdtCVW1aWejsnC6OzJJe32fQyrY3ZY3Ql0bxQg5dDgHD2ELrOxrFZpVJdWQdS8zz9iyb3n4i31b/i1btd4F6kC/kbjZslVEQWQHL8kBlu+5zIfWH5Cpuh+Y/Q3UeIoNifdlY7Y9h7nAqx1Hyp+j/gmG27ndEMDGzRTOLnNF44FpriQW9BXK6TS1UrarfP78yJfdOfCfkSr9GVZdvltcw3Bp/t1KYaB1Zo3NaA43qa0Ao54GZA60BWNMSMkmddIIuhriNuJ9gIU7SppNkDVtN4GAdzTrrQ/A+0BSyH9xsI7r3jVVr2/3cl4/3agYrFI97A12AbVtNRumlT+rLLJVem7JopsdjWW22s+RLt1dk4qPJI6Dw3BgvHWdQ63fRWhF5CEr3OIBPJcaEtrh0XtdcsFG1kpRpbiS9BGE74qfL+X0Hcdma0uLQGl2ZGeVFzZ1o+0XLVgacHMoCPge0Kk1NbhY8+ZGnHDHajmAIAQAgIzTUfNdTAVBOyuRPR91cdj3KFjg3z5epE1kHKKa8hTQ8VGFxFLxw6gMPqtXat6suxF8Esfky0sHGHHzHVrjvMc0ZkGnXqUGizd2Rn0ZvnHai0UrT04u3NZOI2Abe1fSOyYb2xWx4xXmRuz6Jb3aa5fySu5fTbTHwcrwCwYOcaVb17Rkue/qLsWdd++oi3Gfklyl/wA8yxtrw8oNObpYeCeyMl7nNLQQCALwpWpz7Fh2X/Tmsd0LbY7MU0+PN4fQ8jVJ8So2O0GJ4e0AuG3LL2LvNdo46qrdt445JbRMR7pX/mY0nroqSX9O8f0z4eh5sjPSWmXzC7QNaDUgaz09CnaDsiGlsc29p+XDkEuJHNNVcmR6gI7TkJuCRvOicHt/tNVUds6KOo00njik/bzRlF4ZGyaRdaHvmcAC92IGQo0Nw7lVdi1KrSKC8m/5ImpWJ4+xYN7z8Rb6t/xat+u8C9SBfyNxs2SqiILIDl+SAy7ffbSOE6uEOP8AYVM0XzPwbqPEZ200IKtZx2ouPVYJpqe9tZRLJJaRPIOazycOo3Boq5zdfQehcrpdBZoobubzxeOjRr11ynJYX58zRFJIB5eFaa9iAhdJaTgeyWOTnMryKY1FaObTqzWcYTeGka5TgspsgosCK05TRllVv/6e5Wy5FT5nkjcXNGZAcOsf5A70PH5oQt/LYCx112FOi8QCHDZ9kD4o5sxc4GpGJPJbXCmBq7ZUHDpQZHbIBrx+A6gh7jqeSm8C0Cu06h9yvGk1hnqk08xPYpuTV2BGDusbOv6rmNRXuZuL5L+DsNNerq1Nfn1E49JmO8TEcTn0AUC5nUayu6z9LybnTt+ZK2G1iRl4CnR2LCLUiPZBweBzo4Ne8tdXKooaDCgI9q6bT6KhLGzn7vzK2Vsm+Y7tlkY1hIvVyHKOZNFsu0unrrcnBcEFObeMjQBcsyeN9IisMn/V3wW3TvFsX90Yz8LFoxyR1D4LXLmzJcjpeAYaN0TBNNNwsYcb2BNcrrcPaut7K1tkKFVCWMLPu3/sRZznBvZeBbTOgbJFC5/ANJHNFaYnAYkq3r1d8pJbbMFdZnxMzrS8LGSUjdVtGk4g3SRi2owNNq6TS2Tsr2prHH3+5b6eyU4Zkhocx2/77FJN50gOWfU/FEEesyCII9QCNuIET65XXfArVe0qpN9H/AKron+X2lc52X/h/wAsj6v5hbd7z8Rb6t/xas9d4F6lffyNxs2SqiILIAKAiNOaKZPE6ORoc1wxB/3A9K9TaeUE8GIbo9ASWKS66ronH+HKfldTJ3x7wLfTalTWHzJldu1wYho3Sc1neXwSOjcQQS3YdoyK321xsjss2uKfM03em066aKWO0TGScPLquOJYQKXRsBrgqOdM6nsy9+po1UIqWYLCJ7Trv/6AWkhzWYlpoRVxoFv09aknkq9RY4tYZDymj2vrW9Vrif6sQe/D+5TYxUVhEGUnJ5YNbhTWw4dWr2EhZGH26CkmIDm409o1j/diHr6oSmbG9tCaY12FDx4Z2wgCjG4dwQL7HRjri49mQ/yh7jqecJXBg7Tl/lBnoQm6XSBsjRMGiUkhrg51KZ0cAB2Km7Z0VeoqUp+X3xzLrsPM79xtYym/yv8Agrcm+FKRTyeOh2ucVzcezdLF5UP3Z1q7Mx/9j9keRb4k7RRsELe1/wB1Ijp6ox2VFHkuyYyeXN/sdR75NqBrwUJOOJv6+py3U4p8CXsYy7FplzkwfvlWs5xwdz/GtsrpyWHjHoeLsPTrzYm3fGtg1Q/td4lBnpK5Szy9DcuyqUsZZxPvhWx7S0iIA4GjTkf7l7Xpa4S2uZ5Lsqp+bO2b41sApSE9JYfEsZaOpvPE9XZdS82enfHtmyH9h8S87lV9z34XV1YjZ98C2MdeBjqTU1ac6AbdgCkRgo42OGFjh0Nfwih82/8Av4G2kd2lsnwkeC2tblOT8VZ0dpW0r9KWeuOJnHsqiPGOcnce69w/8Wynra/xJLtXVSWHIxfZUHznL3ObRutc4U8lszelofUdXKWcO19TH/MF2VFcrJDAack/Sz2/dTf/AFFf9Ef3N/co9SXsNrEjbwFNo2EfRdJotZHVVKyP5XRkG2t1ywxdjhWlepS0zWj0uxoM15KSXNhsgN0ulQGmFvOPP6BnT4Ln+1u063W6annPN+WDbXHPEYaK/l9pWrsz5H5ZD1XzC273n4i31b/i1Za7wL1K+/wm42bJVREFkAIDxwQEPpvREc8bmSNDmuGIP+4HpXqbTygngxLdHoCSxSXXVdE4/wAOQ/K6mTvj7Bb6bUqaw+ZMrt2uDI5r3A1Y5zHDJzSQ4dRC321RtjsyN6fVZNL3NaRa+zg3y94BMhOd7pr7OpRaqNzBQzn79TndcpRtbksZ5dMEtwFYw07AOogZrYREuGBNjycacpuDwPp8R1oH1OwDmyhB1fUFDz7o94T+h3ch7kA5x/LTr+wQZZ6Yhm4168u5Bjqc8KTzRh+o5dm1BnPIzrdzptspEMRvNaavf+pwrQDoCpe0dXGS3cX6nY/092XOp95tWG1hLz4+f+xU1U5OrBMgEyATIBMgEyATIBMgEyATIBMgEyATIJjc4/F7egH6fZdP/TdvGyv0f9iv1seTJpgw7T8SuqRXol9zM7I5nOc0nkOpRtcatXO/1LpbtRpowpXHay+OOGGYWVymsRMz3QRPFokc9jm3nYEgiuAC5evS20VRjOLRMgsLAvor+X2ldH2Z8j8sr9V8wtu95+It9W/4tWWu8C9Svv8ACbjZslVEQWQAgBAeOCAh9N6IjnjcyRoc1wxB/wBwPSvU2nlBPBh26DQkliluSVdG7+VL+r+l2x49uY6LfTahTWHzJlVm1wY0ilc3muc2ud0kfBSzbKKlzWRXy6Xzsn73fdMIx3UPpXseeWy+dk/e77phDdQ+lewC2y+dk/e77phDdQ+lex75dL52T97vumEN1D6V7B5dL52T97vumEN1D6V7HhtkpzlkP97vumEN1X9K9jx9rkIoZJCNYL3Ed1V5hdD1VwXFJewhdGxYbmv6V7G7e2fU/cLo2Jua/pXsN7P6n7hdGxNzX9K9hvZ/U/cLo2Jua/pXsN7P6n7hdGxNzX9K9hvZ/U/cLo2Jua/pXsN7P6n7hdGxNzX9K9hvZ/U/cLo2Jua/pXsN7P6n7hdGxNzX9K9hvZ/U/cLo2Jua/pXsN7P6n7hdGxNzX9K9hvZ/U/cLo2Jua/pXsN7P6n7hdGxNzX9K9hvZ/U/cLo2Jua/pXsN7P6n7nrcMsOpZRhGDzFY9Dx2SfNv3O+Fd+o95Wzal1McvqetneMnOHUSvG2+Z7tS6hJO9wo5ziNhJI9q8wNuXViQbTIUXiilwSPG2+ZY97sf/ACLfVv8Ai1Qtd4F6ke/kbhZ8lVEQWQAgBACA8cEBD6c0JHaInRytDmuzHwIOojavU2nlHqeCiHeqjH/kWjvj8Cld8sNu+ke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QcVkfpE/ezwJ3ywb6RNbl9wUdln4Zssr3XS2jyynKpjg0HUtdmolYsMxlY5LDLxG2gWg1naAEAIAQAgPKIDy6gC4EAXAgC4EAXAgC4EAXAgC4EAXAgC4EAXAgC4EAXAgC4EAXAgC4EAXAgC4EAXAgC4EAXAgC4EAXAgC4EAXAgC4EAXAgPQ1AeoAQH//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6" descr="data:image/jpeg;base64,/9j/4AAQSkZJRgABAQAAAQABAAD/2wCEAAkGBhQPEBAQEBQQEBQSEBAQFBAVFRAUFhQQFBQWFxUUFBgYGyYeGBklGhIVIC8gJCgpLS0sFR8xNTAqNSYrLCkBCQoKDgwOFA8PFywcHCQsLCwpKSwsKSwsKSwsLCwsKSksLCwsLCwsLCwpLCwsLCksLCkpLCkpLCksLCwsLCwsLP/AABEIALoBDwMBIgACEQEDEQH/xAAbAAACAwEBAQAAAAAAAAAAAAAABQEEBgMCB//EADoQAAICAQMDAwMDAwIEBQUAAAECAxEEABIhBRMxBiJBFDJRI0JhM1JxB4EVYnLBJENTkfFjg6Gx0f/EABYBAQEBAAAAAAAAAAAAAAAAAAABAv/EABcRAQEBAQAAAAAAAAAAAAAAAAABESH/2gAMAwEAAhEDEQA/APt+jRqdQGjUaNBOjRo0BqNTo0Bo0aNAaNGjQRqdGjQGjUapR9cgbxLH92zlgPf/AGgnyb4r88edBe0agHU6A0aNGgNGjUMt154N+T+K5/PnQTo0aNAaNGjQGjRqCdBOjUanQGjRo0Bryx/3/jj/AL69aNBGjRo0Bo0aNAanUanQGjRo0Bo0aNAaNGjQGoJ1OqfWMdpcfIjjJR3hlRH49rshCsL44JGgqdEmOT/4y/05F246cV2Lvumj7jJSsPwuwUDutpLGGBVgGB4KkAgg/kHSzo+egSCAUjLGE7ZIBVo1UFK+TV+P7Tr36lyGjw8p4ztdceYoeeH2HbVck3VAfNaBAubJ35ZOnxquPB3BMW3LHPKqhiIB4FeN4FMWPJ287BGBAI8EAj/B1nsLMUdLimhCiI4ndNki4jGXJX2jlvgkLW6yONutBCm1VX8KB+fA/Og96Do0aA0aNGgNGjRoDRo0aA0aNGgNGjRoDRo0aA0aNRoDRo0aoNGjU6gjRo1OgNRWp1BOgnRqj/xqI2Vfu0SD2leWit2D2waPBHP41Vk9Srx24p57/wDT7Pj8+51OgcaNJoPUolOyKKUye4mNtq7Am3cJGBKo3vWlPJ3Aj22w5r6whIfauQzRu0bKsTn3JwwDfYQGBQkMQGUjyNA8dwASSAALJPAAHydL065HIoMF5G5Q6iOqZG8OGYhdp8g3yPF6WdHJyn3ZRidgC4xhbLGpYFDV7TwvDuLY2y7Adoa9TXb2pFrcksUY/wCiWRI3U/xRBr8ov40Cjrfpts6hJFjwOCGTMR988TKeNlxDyAAbYiiQQR5yXWP9Oc/MMePl5TZMRDCWYsYkKsysrLjxkKZECEAG1uQN+2j9NystYl3PfmgAGZifwqqCWP8AAHxpZhQjMueaMqAXjijfaSqhqaX2ki3Kgjk0oWqJbQcup46I2LBHEWfa8cMhCtHAoj2s7KzAE7CVFAn3H43ac4sAjREHIRVQE0OFFDwAPj4AGuWP0yKNt6RorUV3BRYUkEgH4BIBrVrQGjRo0AdGjRoDRejRoDRo0aA0aNA0Bo0aNAaNGjQGjRo0EaNGjVBo0anUEa45OWsdbzRY0qiyzH8Ko5Y/4GqXUer7WMUZG8C2YqzrGKsWqkFmPFIDZseLF8MrZjtHdtJMQrSNt7ktcrEDwBZJO0UoAbjnQXDNK4JpcdACSz7Weh5NA7U45BJb+QNLMyZAASDN4Pdn5Tj96x+1T4+4BB8gnVzcXkIlBkKbW2qD2kcn2g/MjA87iKG26U6oJM/cqu9OzEhaAjgUAlZJ+fIBACi29y+LLArj1DIIUCQsd7VGCheVgKoQY9bVo+JHHt4uxyct1DIWeWPaKImiTv7menkmEZCTAmR5QVawgVUAIawpU6QdHWV3kVnMbAtkZt1JkbLCwRUPZAtE0tAmvuty1KHpSvvjKgdxAxokgMdghgTbyBUcbcV7FF+WYy9IsdSaHBKkPk5OYkSuoEjSOVI7al42lUNGz7qDE0WO0g1qv0L01kf1uoyLBHJMJVxA5aSOWVIY+0cgEDaXj+1RuLPy7W26ngtLJl5gc7cmLMiaOa4ijRxQQ/oSDeKDdxiQvhiWr4Pj1R62klRoFjeJu7HA5R4pu1I7gKWIBRnoWqAk+9bUEroNVm9ew+mY5jjMUQjuOLHjUktISfbHHGNze4Ne0Gqa/B0u9PzzyDpsWT3RI2P9RNuUizjLHGe6CTUjSyxtxxUJIq9Zzo3UI4tv00csrOJJJI13STJbGQMWlYUod0YF6HNeNxW6Y8jqebHveXHQY7wyxRK4K48yFjc1mPc7Rx/YSVAHPJIaY2CZX1oHZO2NWp5a926uUi/BKtRf4BIHNlW8cYUBVAAAAAHAAHgDXDp3T0x4khiG1EFAWSfySzHlmJJJJ5JJJ1Z1UGjRo0Bo0aNAa4Z2asEbyyEhUFkgMx/gKqgliTQAAJJIA130k9Z9OkyMORIVEkivjzrEWCCUwTxy9oseF3CMrZ4G69Avx/U0+XkCDFWFBE6tkF7kZIt5BjcBl7U7BSQtOAOTVreq1mulL3GfJwJw6yPWRjzdxqmjXtmiTvglARFZWDCkHtBJY8Ol3nTZLZEp2Y+YcaGOGSSON2jiRpd4DfqkOZUIbioz7RoNbo0sX03ji9kSxluS0ZaNv9mQgj/Y6pZPpWAo/dly2/8AM3tl5KMgXncpWRQlADkV45uzYd+oemklmOQryJIUCE7iylVvb7SbSiSbjKE/JOlPTsvIU5QiZpmw5RDLiMd6yDtLKrYsrnekhSVCVkZ1DKVsD36W4eRkqZozmZoCSBT3IcUyh9hJVJzF2X3K0bKACRYLVZQdul9SaWF8TpqsxfeW6hIZGjQSGi5d6eeUDgC7/T9xXiytl0zqKZMMU8R3RyxpKjURaOARYPINHxqzql0bpaYmPDjRXshiSJb5JVRVn+eNXdEGjRo0EanRqNAaNGjQGk/WusMp+mxQr5Trag2UhQ8d6avCjml8sRQ+SL2dmbKVQGkexGvNEgcs1eEHFn+QByQCmxoExpHYtIwLtI7NRafJIoAfAFWEQULXj40Vw/4a8Haj3iWdgzrNILUzDbulkUEe0PKtLd+3aCN96cyY+wiqedwR3WAtU43Ef2qOKUcEkX5J0qiJXuZDbSzGEhbDKdzW20kWIwFuwBwjP8mrU8zK3bUndTCacG2VQGekB4Dmya/aHTg8agnM6gsdY8bXK5bcwI3lyCTtv99D/CKLPhValj9O+p/SQjsX+vLz+sbJMUY+Furck8M3lmLjvn9NQRjGhVQN6Kd1uXka/vZrZ9qFnazbChdFtPcbHEahF8AfPJJ8kk/JJsk/JOqih1rLTHjjBHt3gLGtAt20aQIgsX/SAr/tZ1Q6Y218vIko9jcha+DIIxJKQT8KXKA/ABGoz37/AFHHiBUrBHJJJyDTHYQCPgj9M35qQ15OrMeMT0+ULZaaHImo1984eTb+KBkr/A0GY9R9zFw4ZmUu7pCZUQ7ZFnlaKJjGxoMGknS0YqOCb+NcvQ3UmkkleVXzDE8iJP5kiCLGXjkjA7SyDev9NiWs0q+NNevxibCWkSUNgBlRgdp98DC7s8bQfzxrl6UxhBE222dsnIkYhiyu7vtWv7VdgHocDtn8HUV1m9PY2XOM/DcO5jJeFZNkcu9UqR1Kna5RVXcV5Uj+Dqx6ewNpmUSGCXcv6XtHCjljDZUKzBq2k+0XusmliBcLKnd3Bx2l+nmkBG6DK7f1CTcfbvE5jKgcntcHcdNJ+qd3DGYqRuYpZI5N4Kq0Ec5jeU8cABBMP8eQDegeY2cb7cwEb3S0fZIPzGT815U8j+RTG7rLYfWklLRMpdVP6kUill7e4qXRnHu2MKdCTt5/ADX8d5Ish40RmhtP37im4f1BuqlsMCoLfbYrwah1o14llCqWYgBQWJPgACyTpZjdTkyQTBGYksgTTqQWoDlIQQ1XY95Q8eCKOgbarZvU4oFLTSxQqPLSOiAf7sRrlJ08EXK80lW1Aso8eNkVbh/Bv/fXmDp0cS7seGBCaNbBF93ktS3dEmiPP486DwfUuMEaTvJsUW0vPbUflnraB/k6Uv6tmyE39PxhNH931GRJ9NEyfLRgq0jCiDuKhSOQTxfH11ltF9I7o0uOkncy12qYhEhSpX3eSjlWAJqlY0SopmOnMzmVZFl7mQpR1BAhx41U9q1f3AywkHxxIwrzZSvOx1t5s/GGMSVH1uJLKxYWVXulESQVvPkMq3e4HXHoPQ2yMYhp2DF8jGEigLIuBHLJGixcAI7BRcu0k80ftIM71x2u1Gq5DyyEudsZYRM4AEUq/dYaZNq+zdS+4bl33u08M+AY9zRES48kjiVnZ/aY5JCoqmqf3NQ3SJ+aIaWJNqhQKAAUDjwOB40mm6ColaRpitmVlHtDJHIF78aP57bMqPRuiTz9ux5pFnYMeXMFlpu0SUXayvGdrK0gJ5FmgHHnkeL0RQ9R+jIzi5Bw4lXJGLKkBU7SH7TKioSQE+7iqAJvXDA9Rt1BsWDGM2MBDDPknbUke77YDvX57bgsCCLQi93GmxIjCdhYtGsabWbtrRFgr7QBVbfj86QRepEgnWAQNHF3WjWYRlBzv9uw+5V3xMN9bTtBHBsFcZCu6QxTdQw9je6WRzPHuVdwR48guQpX3bk2+CCwYFdWukepMn6lMPMx9rtG7LkxMTDIYzTEK3KDa0TVbf1K/a1eureocVolXICdvJD2r70YxxIHdXUqGEigm4zzSt/jSzoDZGZkJMUMUOPLarNFIN6yxOS2MWAK7d0aXyCFaiNxXQbjU6NGiI1OjUaA1W6jMywzNFtMixyFARuG8KSoIBF81xY/yNWdQRegVRgt3JWaOTe0EK7SQBHah1IJNOXeSx+Ng8i9KoJ1nmJZqhgEizX4fIjLBzY/apEin4JsVxrp1GfbEuNjmzNNN+p9rRkzln2CvvDOAD+2w5BAIN1MIDbEtRIAaWhQhgljG0/ww3+f/UOiuaZW+RSKE0qWinZ7QPuYi7PbWRf4ufbY3cXulYSrAYyrUXnDbrti0j7mN8m/N/II+NVegMrNJKbDTfqpdisYn2qtgEUzMzKeQ0n426n1ZlOmM8cLbJpwYY3onYWUlpPFWqKxF0CwUWL0RU9NdQ+slklu0xh9LH9w3yX+rPXgq2xAprin59xAfZAkv9PZRFHdu4PwwA+7/HH+dLfTWNHDDFGuxCYw6Rigywn7Fr+BwSOCQTxerXXM0w48rqAz7dsakkBpW9qAkcgbiLPwLPxoM90jhepZC8u7SRI7AgyNEp2tYH2ksKr+0kCjQ1qxAKFAG0ALXxt8V/7ayfprBROmYuPCXQd0RhiDuGyUuwqS+QqMPkCqHArWnxoigbe7PyTuYpwvx9qqAK/j/c6BHjL3MbGWgGaJIRfKi8USe4fgMo8aX+mAY8dZGIvdLIpKikV5HCvQHhY6jQD7jvqw27TTo9vDGgO1VSITKAd4P00JCAjkGm+Bf4I1jPSvomaXExzkyntbMdEjVJC4hVFqNkk/TRkbeu9lZgAaKFuCo9V9WhQm5IlTviciQ2pEOK6q+8A9x/qJIrrgMlWCwujh+s2XEzYWdoy8cvbHbFq0qKlH4EneWclWr+p54GtV1VcHBxZohEHWZ23ElmeWZG3vPLK1ttiK7mlYnaVocgKfmef6XyMXHbOD3C7zA4g+oikV137/AGwhEHcKMDuUbBJQAPiK1PpDOjkyhNA8cquidwptoNF3FCOxoUsRnA/5Qpr3C9fgNkQPFPKAuPS4wjVmdhE8lY8koaLda7wp9woOWbwQEfSvRP8AwyGBEJyMnOyseLImZUCrEC2RkigKpkjlW2sksgJoADbdblVopYbAMkMnuJoIpUjexsVz4F2SOPBIqDL6WrsXnkd4xz2WKCKwRRYADdRFjcTyf8VyyOuqEJW1527mFkFrWOk8szOKCeeDdHjVYzmYLLIDsARwo55YAhVA++Q3RI4G6gT7iarIGd2BK053Ov2xGlR44ivmXYNhk/aTtWiTUHtWaENsd2kkIDl2LshHkKtlS5LAcCl5HIVY9aSFaVR7jQHLVf8AvXF6S4EamcBE/TQUAANqvXDMSfxwoW+G3EUVOnirX/71RDoGBBAIIIIPIIPkEfI1kn/0vxVEgx3y8MSBgVgmdAtuJB2wb7YDbiFSl95sGhWrMp3hdrEFWYv7doIIAU83Zs1Qr2myOL6aIxnVPR4xcPIGG8qNI3eyZSDkZE21aDIztw60GAAI9pAWzq82A8Swss02U1oxeZwFe6EYVECpu3HfwAaUgnxTX1FhNPh5UMZAeXHmjUmwNzIwFkEECz8c65dE6rHn4+PlQEbG9wDL7lIDIyEftZTYP+CPB0DNrriga4Pnn/GsjldHWTIgmyJZXNU6RPNjR7X+yZUR9xAkLA7mJHetuApGj6hniIwoaLTy9lQW237HdiPyQkbGv41D9O3xRIzMHTtkSA2wdas2eeRYPyQx0C7pfpJIJWe3mBYEGeTIyHWqK7TI5CANZoD4BvwAnwsXtdRkia5o8mSdXDgPtLK8kcR4Nx0mRy3i9o4ahscmcRRvI11GjOfk7VBJ/wAmhrHR5W2SC1Mh+sWcPY9s0mPkJMKZbVbFD5ucClGitHh+mMWFt8ePCrUi7tikhUFIqk/aqjwBQGmmjRog1GuKZqMxUOhIYoQCL3hdxX/O3mvxrvoDUanRoI0aNGgSYSLLlvLQ9oO3gftJiEn/AFHbKL/tWPS5up/USRwWA0skuPR2W2PjzSGZuCbDJHEv/wB8Gh4DTsIknZnVWVnaXHdh4ZyS8Yb4cEkiqtWoXsY6UdH6YVy8l47WNZEgi3W39ARtJTn3e4vMh3X/AEgR5rRT3o0bKn5Vi8h5J2ys5Mi8/t3EkfjkcCtZzqmb9ZlqkdbVkTEBYEqySqZckqAwtzFEFUke0Fm5Dga03Us5MWJn9q1vevAvlndv45JP5JoWSAcz6O6Y0eR+rfdGO2TPXAfJy5Pc5H5AgZQx8iwAFCjUG0KDg0OPH8f41n/V+OJIZGYFuxFIyo20RvLKrRruJ/ALAjgVJzrRayf+oGaBHjQbS/fyUUrsMg2qRW9QCSu8x6qGfpnDX6PDsAlIkkUnkq7obN/mpGF/8x/Ou/qVN2Hkru2EwuA1KaYilNEEHmvjVjpmIsMMcacKqgKNuyl+LWhRrzwOb41R9SZexYEDrG02VFGpMbyWVuUrSsDyITz/ALfOgridYMbqEsYakMzjaSxJjgT7bvm10u9MzMenYiKjUMdCmOje9lA9qs5ao4hW2ybagP4bvHmlsPN2gy0uc5Dntlj3JAq1W5BSnkrxx55rv0ZVjw4BGe1CIYbnNb5fYoXYvPngAn+Ao5BBWax+ky5cney0ZNjwBIHEQ/VpSojVbKqm4lUe+QXYA7SE3qzo80vWWUTOsCtHME2xv25OzvaTa6EMjNCin3WC/wCNbDq3WIsEpLkNHj8FY9/mCCRlUueTvleTbZJ8AkkAMSi9S+oSWWQKyovUYI5xbrJGpx0kXfRWmIUXya8Dzeoq1N1OaVrdA/ZYyMTmTpujWKQtSpGAho8efBHjXqNBK/dbA6elpNUzl55Sqcjho1baSJP3fAPzxX+haB8mMySsJJJkRCYCo3xMCWLQlyP0WF7t1S8392uUHdLKHd7aJlYAKwIPctCQi7RtkBBF3fP4Acer9JjQTThcYtjwmSJ4kEZMkqkRXK5dxy+PRDAiyR8VoMh1jjhiOyRoUhWWU17JO3wsKkENMQ1ix7Vbcfu92T6oNpw8VHBbIyMZZpH2l3xsdgsreBztWLk/FgAHWr6h1KpXUFYjbOKQf+HVwBZ598jyeSvI3hFBcltQM+h5O6XtyAxstlYI2Zo4gRu/WahunYHeQ3NEEC7Yv8icRoztwFUsfngCzx86zGEwiyUiG5QiySrjJ7nLt7RJO11vfe5G7gbb4onT/NNiNTxboSLH7fcFvjywUfyL1UT02BlS5KEkjGSSuQGNUt/O1Qq387dW9GjVQm9TdXMC48aHY+XkpipJSkIWR3LUTV7Y2A8+4rYIvSb/AE56YPo8bIUZWOXiiJjkm7okQRgKxU+xRyeUCbqBI5oaHrvRUzITDIXT3pIkiGnjljYNHIhIItWAPII45GsY/q/qWMsz5EELqk0qIoSVJGiRqR3beYwWHN8KLHJ5AKe9R9UY/wBdDimYCVHFx7N36hW6DWKIjJ3UG2rKC1WDp7B1ONzSsLtqBoFgrbCw/wCXdxfz/uNfLes9ZSaOOPExJIZM/IaT6mSaJSrxOZJViMTO+6u5wwApzYI9mn/SfQ8KSmLJfLlMsAkjPeyY40VRtkhRYXVE2932ih7XNXTHQX/W3Uu+rdNhLF5wY53TYezEy8qbIuR1PCD3bdx+BpZPlO/UfYgEUccmGAOF+ukMEyMxB9yKMaKJj5DN8g8VerekIIHlx4YjFv7cwy2O8QRks2RM7N7mY9hU9xO/ugG13aY9E6MtSiILEscCQYsLVvjYv3ZJJS3mWQ9l2B/gG+dQbGDOV40kAYBwlAg7gW+GAuiCefxR0syJXlEiPJ2lPtdo9wVEAO9FmsMH8AuKq6WmBYLlyu1mrCr0MvvtHa0R9O57sY53G5Ji4euF3AVYOmceRHtji9sYikijHsdY+5ftjRSQS22jzYBIPJHFRd6biBEQbQu1QoBVFIAJ4AXgLRFDyB551d0rPUGaRIgChLWQKLbF5s3wo8A+Sd3H9waaCNTqNToI0aNGgo9YiLxMgCbWDK7MxHbSuXHBsjyBx48jVL0vjK+DCStCYHL2sDuU5Dmcbr53gycnzYvTXNx+5FJH43xul/8AUpH/AH0jj9TpiNBi5oOO7ARpNROPIypdLL4Q0p9r7TxxfBIVvV2OHlhjaRbmIQRMGCfToQ2Q0jA/aVsHxe5QbA4tdEO7Mzylfpy4+PJfFhccShlHP7sn5+B+ANVcyZMnqGN2iJ9sDyjgmGL3JtmJAp5CDIqjdxZIH3HV30nPv+sewS+Y8grwYzHGI2VqAZSiqdw4uxZIJJT7WSeNsrqMcyUywRsyKxIVj4BNA0SJd4PIoLxyCuoyk3I493KsDtNNVftPwf50g9I5AmkzZe2YimS2LRC8rFypFfG2RV/jZXxoh7jySE+9EQV5EhY3xxWwceeb/wBtI/UDhp4m2hzjfqICaHedWVQPy1mJeeKyL1pDrCvnRiR5pD3CqvmOSF2hENQKCCAJHrFIH/0zfkaKsTdRfFwJwwWAJFkyb1LSsIxvIclV2biATZPkjgk0c70bpLSyERZOUiIMiSOPuyhVhSLEjRQQzBACJiDwaYjwTrWdcyDj9OWFUllk7WNEIkW3ayqtRNKSAGJ5Hj/Gsv0yTZBmnje2Ph4cgMtbZ5BW1nJ3Fz30FiviqviCcYRZPTYo1S+7jYMLzMiySSZE8IkIyGFkk3Ex3f3KfkaUdfAycGe1bc8PTppJO2d0mV71mjKeaS9ri7UWCbU1speniLGfHxtzRKju2QW2jggt2yDucgNe5RVRqoIbkYlp4QuViR9+Vo8RYGyO4r9tLZUawRTsryuBtslFB+LDQ5mXb4+R9wkggtW3WHYGGQbhuZWD9vynwR+dL8nIIgfIDQRMuHNtHckmIeU7q9ke5gm3+Lu9eF9Ly4/Ykin3IwaRcSUvIsckksUs7pMfc6h0UjcLY7yCo3MOc+LkTEd18NGhTeyVLI3aMbgF0YoyTPuLKo8A8/AMUYvTGn6xjjHm3DHh+pCSCNV3vFs3Ii+5FVZIWpixuc+OSNLbY0Ukqn6lkKu+QwIBmdSTLXO4AFdoFqi7a3edIvS/R5IY7LgSzjYuRIgeonIGOjogTvOY4oyU/CMzNspW0OZE0kaRsrvEx9kbO+6ZiCHfIahcANEjw5YAcUCB0rPG0CFndZqP1dDvZUhssI/7UH9/ICjjyra0j5YVkUJvKLtsH7SQOBfxQ+4kD4BJNayRjIkI3Cyqs0u0kiMXsA+OWHtTiwhYk/tswbyrKpWAFgnjeQ7UNzkAGXKKigBwhr7qoBq8VzK5ksiMWqD4f+6Q/kfC/wCCedwq5qr0yYvEu4bWFoy8CmU0RQ4+L445441a1pkaNGjQIMjoGKkjSLFEj2GkKrVq/B4QWxbbW393yD4Kn1RmsskG4srrlY0sNBi0ZeVYZI5CoIZGimN2KVjW4+0h4YHDsE2lgd29rYLuAt3ArdKRaqvhVXyLo5/Kldo8jKtJI4pTjohD28iThGd3U37JPCoFtkJ3ciopb/xcZGfPMWlMWPPMlANSyQlI1JFe9VaORgvI3SljRC6fSYrptX7XDNKoJBBmIUKjN9xG5wov9oYmxWlPROsRZ0aT9vtk99Zol9yxJjGITAiveCYUo/iQCvI0yyGE4kj29vuGFZFAQMGbgwtRolFZCTz/AEn8gHQUMydcjL6QYzG0WNBlZzSEs36BiMEJLgUd5cn5vafNc6Xqn6SmtvdCO0R7czRpM1lpZFU1W4k8kE+4Ak6Rem8kHKzMp2ZI5MhMbFUiO2hSNXDkrz2t0rlVPI7pvlgFZ5nUNwOza4O1q+Jiw2qzgWRFxSoLaQrxYBLUXuiIsY9xt5STvPDSbRyQOTsH58e7+QS30s6MwYSPXuLbWkJDM9D5IFAAkgBSQOfm9M9ERqdGjQRo1OjQVXwQzFnZ2F2E3Uq8eKWtw4v3X50u67jYpCrkrGynkw7A5kukAKgEstsB+ORfGm8Mm4WVZOT7Wq6BIB4J81f+/NHjXFMKJHMgVFdyAXoAsf8APyf/AOaDKSdP7kkb40c2F2QUuM13EY+6OSNFbxtFN5BuiDqx6HxGhSf2Pzlyqd3DoAQBe82Y9tMvyA/A1oJp17ioBvcAGvhFN0zfC/aQPk+NVesYqMQFEgmfhWhd424U00rKRaL/AMwI5AAJIBiu3XIN0RYBbWrYsyVGSO5TKL+0H/2H40p9BqvZkZNi3K3cRPHdIV93ge6nCn8hVPHI1Qi6BPG+yJ8fLG2z9S5ZoHJUo/8ASkZiBuYKXQEjgCzXjoGeMGAxOzPOk0qzqIpZCFaWd0mdVYlUIsbyTu2gDnjQaXrGS8ayuO4AsTEcRbC/NWTbD4HiudZTpeILxkKtIkkkfIDsExcYSMn2k27TD3Gq2ybf2mm0/WIsuEOkv1UbDcFgWon2HcVeQhv7aKg354/EdAIOZIFdX7UJRwCtqXMbqgUfaqlpgL54IN1Zo5+pN8uRDjsu5SSWcA7akuKNCpchmHcZ7I/8q644VdRymx+wyRgvNn5TsDsG0t3xjvxzfbi8LZ9vgXpn1bM7U5mKydwSN2oiZGtEjkVpFS9oUBtwNclivkjSXqiPDh4suQih0MMchZZS26ftwlF3KFZh7VJANhW8biRA7z8tjjE7H98Cx92pndlK+XfYNi2zEld13xXGshlEZEkkkCRSSZksUalC0ixJHjRBgq8INktoZRfuYAlQhA13qLqcaK0hdlVACBI2wB+NgaN3vcWqiUWqvcKGs10PFEKDkKHkkmZ2WRQO4Ki7oJEk8xg8RKpVd7En7NB6yMmYmRYmi3DbF9UVDrCi2DIBf6sipHuoAKGmjVjUdm/BB21WI7YSiLkyLILTGDkkPkspCvOxpmUHzYFgrqhJ6eSKdJImkXuSTSANyLJ70s5X2iNt6jmyF2RhmVqC0pegSNGqd/LykVXkBkXcrncAJEVQndKjdc0hP3BtrfaIppiZrEllim2xSCO90e0Yw+1XZ2QpJK4iLe1vbSjj3LZz8eaaaQyzQw7nx5DH75T9PtYRwzACMxxNIHKoCWkLFTwSq+lxBIpCSMEEb+4rt7jyJbMihlKqA/3EpwTzS6rPPMrpIcdvqEkGPAxdpYEklUImVPvKksbIoe8LIaB3WUEL1pkynx8lmSSRldZwixlmdSAI0a6lftMsYayqxNbErZvQdVHiMBCtp3F5WJOCIMYtW+Rltnl4AIbcaQ7Kn+p8O2BHjcb4Hi7spFuZI3geMkqOHpruqUOx4HjlL0OSBo1w545Y4seIQxuoYQ4SMA8jFRbu3gA+drfPOg0HSM0Ryuf6Mahg0FLuZgu5ZgK3m/etkBmK/bS86XBiKoA1A+doqlB8KPzX5+TZ189xCqxRNI8U27JxjLKz9xpcxp1AhDMAoKtRYKAFplC80PpWqleJZgvJ+TWs91fq6h3YNuCduABDz3JQr9sMPtZlKEv4SMbrF2HHUOjw5JQzxRSmNt0bOisY249yEi1bgcijwNZXqnoqaERSdOkV5IXLCHKZ3Rk5ACtyEkVSQshViQqhiQo1Ua3CUkb2+5wCwG4KK/Aaj/uQCePHAGY6p02SGGbEXIwwJ5JpoElV4mVnmMzbjG/6ih38hV4IskmzUzfXkqnst9Piydvc3eMvejHChjjqpDDfuG5ZGXgcm9ZiHqiQvLksZp2mYLFK7IpmkT2tjI/MoYOGJSKI8tS7bVFinfTPTaYsP0cM3cb2PPJ9sCRxUJJJwGN7mVrj3DfubcALIUep+pLEpgxZFjQExiW+525ZY2EMZG8CTIYfUMsR9q9xGbbtXXPqXSVliyO734kyXCR4cC7DM7RvTxwFuWsNTOyq3YJAIOquR6fhxMjCjmgfADNIhJfbjSkgPHckRFy1vj+Gr4PnRVnpy43SMOGJnOQw2vkyMUAhjZtxKK4Ibc5RqPLLRAbhTe/442SyCGMpGCjvvtAGYKwErkFk9vlCpklrk7KBRdP9P9+KV4cqXtQzLnPlziMC/tAQyBxSqXlD0AxK7QOSl3Fw5SjsiTdkTd+NAWgMuSzikV9ool12EuDNuZvbEORB9N6XmxsQTKJHA2kI36SXtAT2koHNrQYluTRrTjWM9P8ARnjf3bPqdpWeaMWsG4lhHErnbYDBTIwLvSllINjZa0lGjU6jRE6NRo0FPqOYUMcaf1JmKpwTtAFvI38KPzwSVHF649Lw2BZ5Bt9zBI7B2rddxyDTSPW4n4BA/uJY3zXHHn/B/wDj/wDGp0Cw5ZjWaWcCBBIUUcF5DuWNGNeWZqCKOTuUHk0O3S8HtqS3LudzHyfmlv5oHz8mz86u6APnQAWvHGl/VeiJkU254ZVVljyIiFljDUSAaIKkqpKsCp2ixwNMdGgyE/8Ap73SxkyZSzCnnRUgner2GRoSqSFQxrfGw/jVDA/08xEycqIo6s0q5kWQryJMO4iJKvcB9ymSNmKGx7zwBWt9rP8AqWdosjprIu5pMz6cmyAsbxSSOxHyahIH/UdFZCboMz4/TiMmcSHqC4+XIq4yf02YNQWMWvfx0rdfDkEkHWym9JpPf1rvmediuERIiV2lo1jA99E+8ksNxogEjVH1ApEGcotnx5IOpRovLssbJMFA/wCaTHmXj4OrGb1qXIlXHwlAHseTMe9ioeSIQPvevBNJ5+4qy6gq5PpvtSKYLkYALvzcjImUEDgxiQsS4FHihwbs+K+f0V1enaK5PY0vtUiFgbV9wb2kkg7Qhdq+GNN8P0hEsv1E1Tzc3K6qSebUc2dq/C3tB5ABqp6h0BneQxGJBKLlLhpO44K7VIBUhQFPhv3VwAKDO4mDC2QwQ/UOTtIuSUSNHRBkd/uVBW2MERIXJJZiumk3RpJ2jCNFJEWJncsze9fAUbalIIrkqF5oCgumfTvTixrtkZpSQAwpUQ1dLsX9g3GkJI5vySS3VaAA4A4AHwNDSDN6S6GR417g5ZY0YK5CJuCgua7jSWNxICg2KYltVs3oUpQtXMciOI4yFMlMC2y2pBZLUTblBvbaSutTo1UYGLpc8zzrk40hSWfb2/0ipXshAJHZj+l20UE7SS+6r9lOfT/p1oIhizhZECbSyBFjlAAUd9b3tIV4P7CF8L9o0mp0GM9ZentwxZkYtkRZOMIV2pt+9RKFBVitxB/dyRtUk0p0vj67LJMxVeppKaUY0ceO6hTwHypQrRKwFNQcMBxXPP0IjXmGBUUIgCqooKAAAPwBorGdM9aPGZo8mOZuxIySSqncAZY4yIwsTO+93c7QwFgXfIBvYvrjeQTiZqR+O4YmcuS20duOLc9fJ3KpAINUdXs30vG0z5MJaCeQIsrozKJkQillAPJAFB/uHiyLU+Z+i5AVliy5GDUCs8cEntogqrBBV8csH+eOdQXkz4ZkBLRkMAdrlb5+Cp8f418V6/kgdbaPGXsLDk4TSwrva1MweSRAjERRtGzPIeFNpuG43rf5nQsgQiDIXFnVxMCIoo0RC1kDttGQFCFrdnHP7Tu1V9Lf6ZRxMspIWOMbYYomkIqkBeVmpZGLRK4KovIBJYgEAn/0aWRo2mlWPIlR1gBEkTfTR9tiwBXdye3H5YfeFpQvMf6gTnIysDHNyOUyZdxIP0xlmgWKUqADuVHO0bCbdRzydaaD/Tk46wDGyJ0McSxSqJHjXKVAqxd0x8qyogUOvNCuRxrlg9BijmheGKCKSNmp4kGwkLtPckI35FKRSChY82m4Byz8SaQJCndTvySW0RijfHRU2AhQSVftlFW/BCklPcGv5rVFD+ocWNUKxxR7TkOsdglGY7YyQQCxHAc8qSrBl6c6YmN3ljkfJknnlyZZmN0ZDar+FAXaAg+OfnXaToh32m0MVTuZLBXlcrZUAVtWjzdUNzBQt2AjpOMDGqgiGOyFhj3qTdk75Gp3Y/cSKvk23nTQ5aBxEWXeVLBL920eWr8fzqnPhTbY0RwLJ7k5req14hUgiyaFsTQ87jq1h4CQqVQVZ3MxJZnagNzseWagBZ/A1UWNGjUaA0aNGgNA0aK0Bo0aNBOjRo0BrH+vOk5skmJk4BRzjGYtjk7Wcum3dGxYKH27ktvAlJ58a2GjQYWL1DI216iaeJe3JC8gjkQuAXgyY1BvlQyyopB8hQpO5Fh5GTGqQYaJL9MUCrIzsywxSrtiDwxuCNkYS27dbQSZQA2vpPUekJOQxLxuoZVmjYo6hhyL8MPBpgRYBqwNUul+l1x52nWbKkL7tyPICjFgg3FQoBYdsUfPJ551FW+i9XGVHvCSxkGmWSKeKmq/b3UUuOfuArTCtGjVQaNGjQGjRo0Bo0aNAaNGjQGoZb/Pm/JGp0aA1yyZWUexd7EgAWFFn5YnwP8AAJ/g666NBRyMAyqQ7n3ABlXha43BfzdfuvgkVzpXFijKaREtYkYxO6sfe6WCitVvt5BPhStDlSdaEi+NcJISkWyARqVUKgYHYo8DhfIA5ri6qx5AcGljxlSGJBZFRwoAOB5Y/CqPlj+a5JAN5CaF0DQsA2L/AIPzqvhYQiB5Z2ai8jVudgPJrgf4AAHwBqzoDRo0aA0ajU6CNTqNToDRqNToI1Oo1OgNGo0aCdGjRoDRqNToDRo0aA0aNRoJ0aNGgNGjRoDRo0DQGjUanQGjRqNBOjUaNBOjRo0Bo1Gp0EaNB1Og/9k="/>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6" name="Table 15"/>
          <p:cNvGraphicFramePr>
            <a:graphicFrameLocks noGrp="1"/>
          </p:cNvGraphicFramePr>
          <p:nvPr>
            <p:extLst>
              <p:ext uri="{D42A27DB-BD31-4B8C-83A1-F6EECF244321}">
                <p14:modId xmlns:p14="http://schemas.microsoft.com/office/powerpoint/2010/main" val="1490992767"/>
              </p:ext>
            </p:extLst>
          </p:nvPr>
        </p:nvGraphicFramePr>
        <p:xfrm>
          <a:off x="5128193" y="4975088"/>
          <a:ext cx="2185988" cy="640080"/>
        </p:xfrm>
        <a:graphic>
          <a:graphicData uri="http://schemas.openxmlformats.org/drawingml/2006/table">
            <a:tbl>
              <a:tblPr/>
              <a:tblGrid>
                <a:gridCol w="2185988"/>
              </a:tblGrid>
              <a:tr h="152400">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b="0" dirty="0" smtClean="0">
                          <a:latin typeface="+mn-lt"/>
                          <a:ea typeface="Calibri"/>
                          <a:cs typeface="Times New Roman"/>
                        </a:rPr>
                        <a:t>Compare and contrast the themes, settings, and plots of stories written by the same author about the same or similar characters (e.g., in books from a series).</a:t>
                      </a: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pSp>
        <p:nvGrpSpPr>
          <p:cNvPr id="11" name="Group 10"/>
          <p:cNvGrpSpPr/>
          <p:nvPr/>
        </p:nvGrpSpPr>
        <p:grpSpPr>
          <a:xfrm>
            <a:off x="582036" y="6529639"/>
            <a:ext cx="242888" cy="1716727"/>
            <a:chOff x="1112019" y="6694876"/>
            <a:chExt cx="242888" cy="1716727"/>
          </a:xfrm>
        </p:grpSpPr>
        <p:sp>
          <p:nvSpPr>
            <p:cNvPr id="22" name="Oval 21"/>
            <p:cNvSpPr/>
            <p:nvPr/>
          </p:nvSpPr>
          <p:spPr>
            <a:xfrm>
              <a:off x="1112019" y="718191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Oval 22"/>
            <p:cNvSpPr/>
            <p:nvPr/>
          </p:nvSpPr>
          <p:spPr>
            <a:xfrm>
              <a:off x="1112019" y="769889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5" name="Oval 24"/>
            <p:cNvSpPr/>
            <p:nvPr/>
          </p:nvSpPr>
          <p:spPr>
            <a:xfrm>
              <a:off x="1112019" y="669487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6" name="Oval 25"/>
            <p:cNvSpPr/>
            <p:nvPr/>
          </p:nvSpPr>
          <p:spPr>
            <a:xfrm>
              <a:off x="1112019" y="817211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0" name="Slide Number Placeholder 9"/>
          <p:cNvSpPr>
            <a:spLocks noGrp="1"/>
          </p:cNvSpPr>
          <p:nvPr>
            <p:ph type="sldNum" sz="quarter" idx="12"/>
          </p:nvPr>
        </p:nvSpPr>
        <p:spPr>
          <a:xfrm>
            <a:off x="6781800" y="9562041"/>
            <a:ext cx="842010" cy="457200"/>
          </a:xfrm>
        </p:spPr>
        <p:txBody>
          <a:bodyPr/>
          <a:lstStyle/>
          <a:p>
            <a:fld id="{E554697D-DC26-4D84-89D6-8FD04FAFB254}" type="slidenum">
              <a:rPr lang="en-US" smtClean="0"/>
              <a:pPr/>
              <a:t>29</a:t>
            </a:fld>
            <a:endParaRPr lang="en-US" dirty="0"/>
          </a:p>
        </p:txBody>
      </p:sp>
    </p:spTree>
    <p:extLst>
      <p:ext uri="{BB962C8B-B14F-4D97-AF65-F5344CB8AC3E}">
        <p14:creationId xmlns:p14="http://schemas.microsoft.com/office/powerpoint/2010/main" val="1946584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7200" y="381000"/>
            <a:ext cx="6858000" cy="7381783"/>
          </a:xfrm>
          <a:prstGeom prst="rect">
            <a:avLst/>
          </a:prstGeom>
          <a:noFill/>
        </p:spPr>
        <p:txBody>
          <a:bodyPr wrap="square" lIns="101873" tIns="50936" rIns="101873" bIns="50936" rtlCol="0">
            <a:spAutoFit/>
          </a:bodyPr>
          <a:lstStyle/>
          <a:p>
            <a:r>
              <a:rPr lang="es-PE" sz="1100" dirty="0" smtClean="0">
                <a:latin typeface="Calibri" panose="020F0502020204030204" pitchFamily="34" charset="0"/>
              </a:rPr>
              <a:t>Este es un CFA para medir la tarea de escribir un </a:t>
            </a:r>
            <a:r>
              <a:rPr lang="es-PE" sz="1100" b="1" u="sng" dirty="0" smtClean="0">
                <a:latin typeface="Calibri" panose="020F0502020204030204" pitchFamily="34" charset="0"/>
              </a:rPr>
              <a:t>texto narrativo</a:t>
            </a:r>
            <a:r>
              <a:rPr lang="es-PE" sz="1100" dirty="0" smtClean="0">
                <a:latin typeface="Calibri" panose="020F0502020204030204" pitchFamily="34" charset="0"/>
              </a:rPr>
              <a:t>. Las composiciones completas son siempre parte de una tarea de rendimiento. Una tarea de rendimiento completa tendría: </a:t>
            </a:r>
          </a:p>
          <a:p>
            <a:endParaRPr lang="es-PE" sz="1100" dirty="0" smtClean="0">
              <a:latin typeface="Calibri" panose="020F0502020204030204" pitchFamily="34" charset="0"/>
            </a:endParaRPr>
          </a:p>
          <a:p>
            <a:endParaRPr lang="es-PE" sz="1100" dirty="0" smtClean="0">
              <a:solidFill>
                <a:prstClr val="black"/>
              </a:solidFill>
              <a:latin typeface="Calibri" panose="020F0502020204030204" pitchFamily="34" charset="0"/>
            </a:endParaRPr>
          </a:p>
          <a:p>
            <a:r>
              <a:rPr lang="es-PE" sz="1100" b="1" i="1" dirty="0" smtClean="0">
                <a:solidFill>
                  <a:prstClr val="black"/>
                </a:solidFill>
                <a:latin typeface="Calibri" panose="020F0502020204030204" pitchFamily="34" charset="0"/>
              </a:rPr>
              <a:t>Parte 1</a:t>
            </a:r>
          </a:p>
          <a:p>
            <a:pPr marL="181691" indent="-181691">
              <a:buFont typeface="Arial" panose="020B0604020202020204" pitchFamily="34" charset="0"/>
              <a:buChar char="•"/>
            </a:pPr>
            <a:r>
              <a:rPr lang="es-PE" sz="1100" dirty="0" smtClean="0">
                <a:solidFill>
                  <a:prstClr val="black"/>
                </a:solidFill>
                <a:latin typeface="Calibri" panose="020F0502020204030204" pitchFamily="34" charset="0"/>
              </a:rPr>
              <a:t>Una actividad para toda la clase (30 Minutos) </a:t>
            </a:r>
          </a:p>
          <a:p>
            <a:pPr marL="181691" indent="-181691">
              <a:buFont typeface="Arial" panose="020B0604020202020204" pitchFamily="34" charset="0"/>
              <a:buChar char="•"/>
            </a:pPr>
            <a:r>
              <a:rPr lang="es-PE" sz="1100" dirty="0" smtClean="0">
                <a:solidFill>
                  <a:prstClr val="black"/>
                </a:solidFill>
                <a:latin typeface="Calibri" panose="020F0502020204030204" pitchFamily="34" charset="0"/>
              </a:rPr>
              <a:t>Pasajes o cualquier otra fuente de lectura </a:t>
            </a:r>
          </a:p>
          <a:p>
            <a:pPr marL="181691" indent="-181691">
              <a:buFont typeface="Arial" panose="020B0604020202020204" pitchFamily="34" charset="0"/>
              <a:buChar char="•"/>
            </a:pPr>
            <a:r>
              <a:rPr lang="es-PE" sz="1100" dirty="0" smtClean="0">
                <a:solidFill>
                  <a:prstClr val="black"/>
                </a:solidFill>
                <a:latin typeface="Calibri" panose="020F0502020204030204" pitchFamily="34" charset="0"/>
              </a:rPr>
              <a:t>3 preguntas de investigación </a:t>
            </a:r>
          </a:p>
          <a:p>
            <a:pPr marL="181691" indent="-181691">
              <a:buFont typeface="Arial" panose="020B0604020202020204" pitchFamily="34" charset="0"/>
              <a:buChar char="•"/>
            </a:pPr>
            <a:r>
              <a:rPr lang="es-PE" sz="1100" dirty="0" smtClean="0">
                <a:latin typeface="Calibri" panose="020F0502020204030204" pitchFamily="34" charset="0"/>
              </a:rPr>
              <a:t>Podrían haber otras preguntas de respuestas construidas.</a:t>
            </a:r>
          </a:p>
          <a:p>
            <a:pPr marL="181691" indent="-181691">
              <a:buFont typeface="Arial" panose="020B0604020202020204" pitchFamily="34" charset="0"/>
              <a:buChar char="•"/>
            </a:pPr>
            <a:endParaRPr lang="es-PE" sz="1100" dirty="0" smtClean="0">
              <a:solidFill>
                <a:prstClr val="black"/>
              </a:solidFill>
              <a:latin typeface="Calibri" panose="020F0502020204030204" pitchFamily="34" charset="0"/>
            </a:endParaRPr>
          </a:p>
          <a:p>
            <a:r>
              <a:rPr lang="es-PE" sz="1100" b="1" i="1" dirty="0" smtClean="0">
                <a:solidFill>
                  <a:prstClr val="black"/>
                </a:solidFill>
                <a:latin typeface="Calibri" panose="020F0502020204030204" pitchFamily="34" charset="0"/>
              </a:rPr>
              <a:t>Parte 2</a:t>
            </a:r>
          </a:p>
          <a:p>
            <a:r>
              <a:rPr lang="es-PE" sz="1100" b="1" dirty="0" smtClean="0">
                <a:latin typeface="Calibri" panose="020F0502020204030204" pitchFamily="34" charset="0"/>
              </a:rPr>
              <a:t>Una composición completa </a:t>
            </a:r>
            <a:r>
              <a:rPr lang="es-PE" sz="1100" dirty="0" smtClean="0">
                <a:latin typeface="Calibri" panose="020F0502020204030204" pitchFamily="34" charset="0"/>
              </a:rPr>
              <a:t>(70 minutos)</a:t>
            </a:r>
          </a:p>
          <a:p>
            <a:r>
              <a:rPr lang="es-PE" sz="1100" dirty="0" smtClean="0">
                <a:latin typeface="Calibri" panose="020F0502020204030204" pitchFamily="34" charset="0"/>
              </a:rPr>
              <a:t>Los estudiantes deben tener acceso a recursos para revisar la ortografía, pero no para revisar la gramática. Los estudiantes pueden hacer referencia a sus pasajes, notas, a las 3 preguntas de investigación y a cualquier otra pregunta de respuesta construida, tantas veces como lo deseen. </a:t>
            </a:r>
            <a:r>
              <a:rPr lang="es-PE" sz="1100" dirty="0" smtClean="0">
                <a:solidFill>
                  <a:srgbClr val="FF0000"/>
                </a:solidFill>
                <a:latin typeface="Calibri" panose="020F0502020204030204" pitchFamily="34" charset="0"/>
              </a:rPr>
              <a:t>  </a:t>
            </a:r>
            <a:r>
              <a:rPr lang="es-PE" sz="1100" dirty="0" smtClean="0">
                <a:solidFill>
                  <a:prstClr val="black"/>
                </a:solidFill>
                <a:latin typeface="Calibri" panose="020F0502020204030204" pitchFamily="34" charset="0"/>
              </a:rPr>
              <a:t>Las hojas para tomar notas en esta pre evaluación fueron diseñadas para texto informativos  Si decide usar estas, por favor haga que sus estudiantes tomen notas mientras leen los textos informativos.</a:t>
            </a:r>
          </a:p>
          <a:p>
            <a:endParaRPr lang="es-PE" sz="1100" dirty="0" smtClean="0">
              <a:solidFill>
                <a:prstClr val="black"/>
              </a:solidFill>
              <a:latin typeface="Calibri" panose="020F0502020204030204" pitchFamily="34" charset="0"/>
            </a:endParaRPr>
          </a:p>
          <a:p>
            <a:r>
              <a:rPr lang="es-PE" sz="1100" b="1" u="sng" dirty="0" smtClean="0">
                <a:solidFill>
                  <a:prstClr val="black"/>
                </a:solidFill>
                <a:latin typeface="Calibri" panose="020F0502020204030204" pitchFamily="34" charset="0"/>
              </a:rPr>
              <a:t>Instrucciones</a:t>
            </a:r>
          </a:p>
          <a:p>
            <a:r>
              <a:rPr lang="es-PE" sz="1100" dirty="0" smtClean="0">
                <a:solidFill>
                  <a:prstClr val="black"/>
                </a:solidFill>
                <a:latin typeface="Calibri" panose="020F0502020204030204" pitchFamily="34" charset="0"/>
              </a:rPr>
              <a:t>30 minutos</a:t>
            </a:r>
          </a:p>
          <a:p>
            <a:pPr marL="240782" indent="-240782">
              <a:buAutoNum type="arabicPeriod"/>
            </a:pPr>
            <a:r>
              <a:rPr lang="x-none" sz="1100" dirty="0">
                <a:latin typeface="Calibri" panose="020F0502020204030204" pitchFamily="34" charset="0"/>
              </a:rPr>
              <a:t>Es posible que desee tener una actividad de 30 minutos para toda la clase. El propósito de una actividad </a:t>
            </a:r>
            <a:r>
              <a:rPr lang="x-none" sz="1100" b="1" dirty="0">
                <a:latin typeface="Calibri" panose="020F0502020204030204" pitchFamily="34" charset="0"/>
              </a:rPr>
              <a:t>PT</a:t>
            </a:r>
            <a:r>
              <a:rPr lang="x-none" sz="1100" dirty="0">
                <a:latin typeface="Calibri" panose="020F0502020204030204" pitchFamily="34" charset="0"/>
              </a:rPr>
              <a:t> (</a:t>
            </a:r>
            <a:r>
              <a:rPr lang="x-none" sz="1100" i="1" dirty="0">
                <a:latin typeface="Calibri" panose="020F0502020204030204" pitchFamily="34" charset="0"/>
              </a:rPr>
              <a:t>Performance </a:t>
            </a:r>
            <a:r>
              <a:rPr lang="x-none" sz="1100" i="1" dirty="0" err="1">
                <a:latin typeface="Calibri" panose="020F0502020204030204" pitchFamily="34" charset="0"/>
              </a:rPr>
              <a:t>Task</a:t>
            </a:r>
            <a:r>
              <a:rPr lang="x-none" sz="1100" i="1" dirty="0">
                <a:latin typeface="Calibri" panose="020F0502020204030204" pitchFamily="34" charset="0"/>
              </a:rPr>
              <a:t> </a:t>
            </a:r>
            <a:r>
              <a:rPr lang="x-none" sz="1100" dirty="0">
                <a:latin typeface="Calibri" panose="020F0502020204030204" pitchFamily="34" charset="0"/>
              </a:rPr>
              <a:t>- </a:t>
            </a:r>
            <a:r>
              <a:rPr lang="x-none" sz="1100" b="1" dirty="0">
                <a:latin typeface="Calibri" panose="020F0502020204030204" pitchFamily="34" charset="0"/>
              </a:rPr>
              <a:t>Tarea de Rendimiento</a:t>
            </a:r>
            <a:r>
              <a:rPr lang="x-none" sz="1100" dirty="0">
                <a:latin typeface="Calibri" panose="020F0502020204030204" pitchFamily="34" charset="0"/>
              </a:rPr>
              <a:t>)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x-none" sz="1100" b="1" dirty="0">
                <a:latin typeface="Calibri" panose="020F0502020204030204" pitchFamily="34" charset="0"/>
              </a:rPr>
              <a:t>NO</a:t>
            </a:r>
            <a:r>
              <a:rPr lang="x-none" sz="1100" dirty="0">
                <a:latin typeface="Calibri" panose="020F0502020204030204" pitchFamily="34" charset="0"/>
              </a:rPr>
              <a:t> pre-enseña ningún </a:t>
            </a:r>
            <a:r>
              <a:rPr lang="x-none" sz="1100" b="1" dirty="0">
                <a:latin typeface="Calibri" panose="020F0502020204030204" pitchFamily="34" charset="0"/>
              </a:rPr>
              <a:t>contenido </a:t>
            </a:r>
            <a:r>
              <a:rPr lang="x-none" sz="1100" b="1" dirty="0" smtClean="0">
                <a:latin typeface="Calibri" panose="020F0502020204030204" pitchFamily="34" charset="0"/>
              </a:rPr>
              <a:t>especifico </a:t>
            </a:r>
            <a:r>
              <a:rPr lang="x-none" sz="1100" dirty="0" smtClean="0">
                <a:latin typeface="Calibri" panose="020F0502020204030204" pitchFamily="34" charset="0"/>
              </a:rPr>
              <a:t>a </a:t>
            </a:r>
            <a:r>
              <a:rPr lang="x-none" sz="1100" dirty="0">
                <a:latin typeface="Calibri" panose="020F0502020204030204" pitchFamily="34" charset="0"/>
              </a:rPr>
              <a:t>ser evaluado!</a:t>
            </a:r>
          </a:p>
          <a:p>
            <a:r>
              <a:rPr lang="es-PE" sz="1100" b="1" dirty="0" smtClean="0">
                <a:solidFill>
                  <a:prstClr val="black"/>
                </a:solidFill>
                <a:latin typeface="Calibri" panose="020F0502020204030204" pitchFamily="34" charset="0"/>
              </a:rPr>
              <a:t>35 minutos</a:t>
            </a:r>
          </a:p>
          <a:p>
            <a:pPr marL="240782" indent="-240782">
              <a:buAutoNum type="arabicPeriod" startAt="2"/>
            </a:pPr>
            <a:r>
              <a:rPr lang="x-none" sz="1100" dirty="0">
                <a:latin typeface="Calibri" panose="020F0502020204030204" pitchFamily="34" charset="0"/>
              </a:rPr>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45635" indent="-245635">
              <a:buFont typeface="+mj-lt"/>
              <a:buAutoNum type="arabicPeriod" startAt="3"/>
            </a:pPr>
            <a:r>
              <a:rPr lang="x-none" sz="1100" dirty="0">
                <a:latin typeface="Calibri" panose="020F0502020204030204" pitchFamily="34" charset="0"/>
              </a:rPr>
              <a:t>Los estudiantes contestan las  3 preguntas de investigación o cualquier otra pregunta de respuesta construida. Los estudiantes deben hacer referencia a estas respuestas cuando estén escribiendo su </a:t>
            </a:r>
            <a:r>
              <a:rPr lang="x-none" sz="1100" dirty="0" smtClean="0">
                <a:latin typeface="Calibri" panose="020F0502020204030204" pitchFamily="34" charset="0"/>
              </a:rPr>
              <a:t>artículo narrativo completo.</a:t>
            </a:r>
            <a:endParaRPr lang="x-none" sz="1100" dirty="0">
              <a:latin typeface="Calibri" panose="020F0502020204030204" pitchFamily="34" charset="0"/>
            </a:endParaRPr>
          </a:p>
          <a:p>
            <a:r>
              <a:rPr lang="x-none" sz="1100" b="1" dirty="0">
                <a:latin typeface="Calibri" panose="020F0502020204030204" pitchFamily="34" charset="0"/>
              </a:rPr>
              <a:t>15 minutos de receso</a:t>
            </a:r>
          </a:p>
          <a:p>
            <a:r>
              <a:rPr lang="x-none" sz="1100" b="1" dirty="0">
                <a:latin typeface="Calibri" panose="020F0502020204030204" pitchFamily="34" charset="0"/>
              </a:rPr>
              <a:t>70 minutos</a:t>
            </a:r>
          </a:p>
          <a:p>
            <a:pPr marL="228600" indent="-228600">
              <a:buAutoNum type="arabicPeriod" startAt="4"/>
            </a:pPr>
            <a:r>
              <a:rPr lang="x-none" sz="1100" dirty="0">
                <a:latin typeface="Calibri" panose="020F0502020204030204" pitchFamily="34" charset="0"/>
              </a:rPr>
              <a:t>Los estudiantes escriben una composición completa (artículo narrativo).</a:t>
            </a:r>
          </a:p>
          <a:p>
            <a:pPr marL="228600" indent="-228600">
              <a:buAutoNum type="arabicPeriod" startAt="4"/>
            </a:pPr>
            <a:endParaRPr lang="x-none" sz="1100" dirty="0">
              <a:latin typeface="Calibri" panose="020F0502020204030204" pitchFamily="34" charset="0"/>
            </a:endParaRPr>
          </a:p>
          <a:p>
            <a:r>
              <a:rPr lang="x-none" sz="1100" b="1" u="sng" dirty="0">
                <a:latin typeface="Calibri" panose="020F0502020204030204" pitchFamily="34" charset="0"/>
              </a:rPr>
              <a:t>CALIFICACIÓN</a:t>
            </a:r>
          </a:p>
          <a:p>
            <a:r>
              <a:rPr lang="x-none" sz="1100" dirty="0">
                <a:latin typeface="Calibri" panose="020F0502020204030204" pitchFamily="34" charset="0"/>
              </a:rPr>
              <a:t>Se provee una rúbrica </a:t>
            </a:r>
            <a:r>
              <a:rPr lang="x-none" sz="1100" dirty="0" smtClean="0">
                <a:latin typeface="Calibri" panose="020F0502020204030204" pitchFamily="34" charset="0"/>
              </a:rPr>
              <a:t>narrativa.  </a:t>
            </a:r>
            <a:r>
              <a:rPr lang="x-none" sz="1100" dirty="0">
                <a:latin typeface="Calibri" panose="020F0502020204030204" pitchFamily="34" charset="0"/>
              </a:rPr>
              <a:t>Los estudiantes reciben 3 puntajes</a:t>
            </a:r>
            <a:r>
              <a:rPr lang="x-none" sz="1100" dirty="0" smtClean="0">
                <a:latin typeface="Calibri" panose="020F0502020204030204" pitchFamily="34" charset="0"/>
              </a:rPr>
              <a:t>:</a:t>
            </a:r>
          </a:p>
          <a:p>
            <a:endParaRPr lang="x-none" sz="1100" dirty="0">
              <a:latin typeface="Calibri" panose="020F0502020204030204" pitchFamily="34" charset="0"/>
            </a:endParaRPr>
          </a:p>
          <a:p>
            <a:pPr marL="240782" indent="-240782">
              <a:buAutoNum type="arabicPeriod"/>
            </a:pPr>
            <a:r>
              <a:rPr lang="x-none" sz="1100" dirty="0">
                <a:latin typeface="Calibri" panose="020F0502020204030204" pitchFamily="34" charset="0"/>
              </a:rPr>
              <a:t>Organización y propósito</a:t>
            </a:r>
          </a:p>
          <a:p>
            <a:pPr marL="240782" indent="-240782">
              <a:buAutoNum type="arabicPeriod"/>
            </a:pPr>
            <a:r>
              <a:rPr lang="x-none" sz="1100" dirty="0">
                <a:latin typeface="Calibri" panose="020F0502020204030204" pitchFamily="34" charset="0"/>
              </a:rPr>
              <a:t>Evidencia y elaboración</a:t>
            </a:r>
          </a:p>
          <a:p>
            <a:pPr marL="240782" indent="-240782">
              <a:buAutoNum type="arabicPeriod"/>
            </a:pPr>
            <a:r>
              <a:rPr lang="x-none" sz="1100" dirty="0">
                <a:latin typeface="Calibri" panose="020F0502020204030204" pitchFamily="34" charset="0"/>
              </a:rPr>
              <a:t>Convenciones</a:t>
            </a:r>
            <a:endParaRPr lang="en-US" sz="1100" dirty="0">
              <a:latin typeface="Calibri" panose="020F0502020204030204" pitchFamily="34" charset="0"/>
            </a:endParaRPr>
          </a:p>
        </p:txBody>
      </p:sp>
      <p:sp>
        <p:nvSpPr>
          <p:cNvPr id="6" name="Footer Placeholder 5"/>
          <p:cNvSpPr>
            <a:spLocks noGrp="1"/>
          </p:cNvSpPr>
          <p:nvPr>
            <p:ph type="ftr" sz="quarter" idx="11"/>
          </p:nvPr>
        </p:nvSpPr>
        <p:spPr>
          <a:xfrm>
            <a:off x="4495800" y="9677400"/>
            <a:ext cx="2823210" cy="269240"/>
          </a:xfrm>
        </p:spPr>
        <p:txBody>
          <a:bodyPr/>
          <a:lstStyle/>
          <a:p>
            <a:r>
              <a:rPr lang="en-US" sz="800" dirty="0" smtClean="0"/>
              <a:t>Rev. Control: 07/06/2015 HSD - OSP and Susan Richmond</a:t>
            </a:r>
            <a:endParaRPr lang="en-US" sz="800"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3</a:t>
            </a:fld>
            <a:endParaRPr lang="en-US" dirty="0"/>
          </a:p>
        </p:txBody>
      </p:sp>
    </p:spTree>
    <p:extLst>
      <p:ext uri="{BB962C8B-B14F-4D97-AF65-F5344CB8AC3E}">
        <p14:creationId xmlns:p14="http://schemas.microsoft.com/office/powerpoint/2010/main" val="197732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7908637"/>
              </p:ext>
            </p:extLst>
          </p:nvPr>
        </p:nvGraphicFramePr>
        <p:xfrm>
          <a:off x="242887" y="272581"/>
          <a:ext cx="7043738" cy="4415820"/>
        </p:xfrm>
        <a:graphic>
          <a:graphicData uri="http://schemas.openxmlformats.org/drawingml/2006/table">
            <a:tbl>
              <a:tblPr firstRow="1" bandRow="1">
                <a:tableStyleId>{5940675A-B579-460E-94D1-54222C63F5DA}</a:tableStyleId>
              </a:tblPr>
              <a:tblGrid>
                <a:gridCol w="7043738"/>
              </a:tblGrid>
              <a:tr h="457200">
                <a:tc>
                  <a:txBody>
                    <a:bodyPr/>
                    <a:lstStyle/>
                    <a:p>
                      <a:pPr marL="344488" marR="0" indent="-344488" algn="l" defTabSz="966612" rtl="0" eaLnBrk="1" fontAlgn="auto" latinLnBrk="0" hangingPunct="1">
                        <a:lnSpc>
                          <a:spcPct val="100000"/>
                        </a:lnSpc>
                        <a:spcBef>
                          <a:spcPts val="0"/>
                        </a:spcBef>
                        <a:spcAft>
                          <a:spcPts val="0"/>
                        </a:spcAft>
                        <a:buClrTx/>
                        <a:buSzTx/>
                        <a:buFont typeface="+mj-lt"/>
                        <a:buAutoNum type="arabicPeriod" startAt="7"/>
                        <a:tabLst/>
                        <a:defRPr/>
                      </a:pPr>
                      <a:r>
                        <a:rPr lang="es-MX" sz="1400" b="1" baseline="0" noProof="0" dirty="0" smtClean="0">
                          <a:solidFill>
                            <a:schemeClr val="tx1"/>
                          </a:solidFill>
                          <a:latin typeface="Helvetica" pitchFamily="34" charset="0"/>
                        </a:rPr>
                        <a:t>¿Qué párrafos en el cuento </a:t>
                      </a:r>
                      <a:r>
                        <a:rPr lang="es-MX" sz="1400" b="1" i="1" u="none" baseline="0" noProof="0" dirty="0" smtClean="0">
                          <a:solidFill>
                            <a:schemeClr val="tx1"/>
                          </a:solidFill>
                          <a:latin typeface="Helvetica" pitchFamily="34" charset="0"/>
                        </a:rPr>
                        <a:t>Una fábula sobre un pez</a:t>
                      </a:r>
                      <a:r>
                        <a:rPr lang="es-MX" sz="1400" b="1" baseline="0" noProof="0" dirty="0" smtClean="0">
                          <a:solidFill>
                            <a:schemeClr val="tx1"/>
                          </a:solidFill>
                          <a:latin typeface="Helvetica" pitchFamily="34" charset="0"/>
                        </a:rPr>
                        <a:t>, están conectados con la ilustración del texto?  </a:t>
                      </a:r>
                      <a:r>
                        <a:rPr lang="es-MX" sz="1400" b="1" baseline="0" dirty="0" smtClean="0">
                          <a:solidFill>
                            <a:schemeClr val="tx1"/>
                          </a:solidFill>
                          <a:latin typeface="Helvetica" pitchFamily="34" charset="0"/>
                        </a:rPr>
                        <a:t>Utiliza detalles sacados del texto para explicar tu respuesta.</a:t>
                      </a:r>
                    </a:p>
                    <a:p>
                      <a:pPr marL="0" marR="0" indent="0" algn="l" defTabSz="966612" rtl="0" eaLnBrk="1" fontAlgn="auto" latinLnBrk="0" hangingPunct="1">
                        <a:lnSpc>
                          <a:spcPct val="100000"/>
                        </a:lnSpc>
                        <a:spcBef>
                          <a:spcPts val="0"/>
                        </a:spcBef>
                        <a:spcAft>
                          <a:spcPts val="0"/>
                        </a:spcAft>
                        <a:buClrTx/>
                        <a:buSzTx/>
                        <a:buFont typeface="+mj-lt"/>
                        <a:buNone/>
                        <a:tabLst/>
                        <a:defRPr/>
                      </a:pPr>
                      <a:endParaRPr lang="es-MX" sz="1400" b="1" baseline="0" dirty="0" smtClean="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7454">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84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30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6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120">
                <a:tc>
                  <a:txBody>
                    <a:bodyPr/>
                    <a:lstStyle/>
                    <a:p>
                      <a:endParaRPr lang="es-MX" sz="1600" dirty="0">
                        <a:solidFill>
                          <a:schemeClr val="tx1"/>
                        </a:solidFill>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7484956"/>
              </p:ext>
            </p:extLst>
          </p:nvPr>
        </p:nvGraphicFramePr>
        <p:xfrm>
          <a:off x="304800" y="5334000"/>
          <a:ext cx="7043738" cy="3582120"/>
        </p:xfrm>
        <a:graphic>
          <a:graphicData uri="http://schemas.openxmlformats.org/drawingml/2006/table">
            <a:tbl>
              <a:tblPr firstRow="1" bandRow="1">
                <a:tableStyleId>{5940675A-B579-460E-94D1-54222C63F5DA}</a:tableStyleId>
              </a:tblPr>
              <a:tblGrid>
                <a:gridCol w="7043738"/>
              </a:tblGrid>
              <a:tr h="331473">
                <a:tc>
                  <a:txBody>
                    <a:bodyPr/>
                    <a:lstStyle/>
                    <a:p>
                      <a:pPr marL="342900" marR="0" indent="-342900" algn="l" defTabSz="966612" rtl="0" eaLnBrk="1" fontAlgn="auto" latinLnBrk="0" hangingPunct="1">
                        <a:lnSpc>
                          <a:spcPct val="100000"/>
                        </a:lnSpc>
                        <a:spcBef>
                          <a:spcPts val="0"/>
                        </a:spcBef>
                        <a:spcAft>
                          <a:spcPts val="0"/>
                        </a:spcAft>
                        <a:buClrTx/>
                        <a:buSzTx/>
                        <a:buFontTx/>
                        <a:buAutoNum type="arabicPeriod" startAt="8"/>
                        <a:tabLst/>
                        <a:defRPr/>
                      </a:pPr>
                      <a:r>
                        <a:rPr lang="es-PR" sz="1400" b="1" baseline="0" noProof="0" dirty="0" smtClean="0">
                          <a:solidFill>
                            <a:schemeClr val="tx1"/>
                          </a:solidFill>
                          <a:latin typeface="Helvetica" panose="020B0604020202020204" pitchFamily="34" charset="0"/>
                          <a:cs typeface="Helvetica" panose="020B0604020202020204" pitchFamily="34" charset="0"/>
                        </a:rPr>
                        <a:t>¿Cómo son similares Simón en, </a:t>
                      </a:r>
                      <a:r>
                        <a:rPr lang="es-PR" sz="1400" b="1" i="1" u="none" baseline="0" noProof="0" dirty="0" smtClean="0">
                          <a:solidFill>
                            <a:schemeClr val="tx1"/>
                          </a:solidFill>
                          <a:latin typeface="Helvetica" panose="020B0604020202020204" pitchFamily="34" charset="0"/>
                          <a:cs typeface="Helvetica" panose="020B0604020202020204" pitchFamily="34" charset="0"/>
                        </a:rPr>
                        <a:t>Los delfines y las ballenas piloto</a:t>
                      </a:r>
                      <a:r>
                        <a:rPr lang="es-PR" sz="1400" b="1" u="none" baseline="0" noProof="0" dirty="0" smtClean="0">
                          <a:solidFill>
                            <a:schemeClr val="tx1"/>
                          </a:solidFill>
                          <a:latin typeface="Helvetica" panose="020B0604020202020204" pitchFamily="34" charset="0"/>
                          <a:cs typeface="Helvetica" panose="020B0604020202020204" pitchFamily="34" charset="0"/>
                        </a:rPr>
                        <a:t>, </a:t>
                      </a:r>
                      <a:r>
                        <a:rPr lang="es-PR" sz="1400" b="1" baseline="0" noProof="0" dirty="0" smtClean="0">
                          <a:solidFill>
                            <a:schemeClr val="tx1"/>
                          </a:solidFill>
                          <a:latin typeface="Helvetica" panose="020B0604020202020204" pitchFamily="34" charset="0"/>
                          <a:cs typeface="Helvetica" panose="020B0604020202020204" pitchFamily="34" charset="0"/>
                        </a:rPr>
                        <a:t>y la pequeña ballena negra en, </a:t>
                      </a:r>
                      <a:r>
                        <a:rPr lang="es-PR" sz="1400" b="1" i="1" u="none" baseline="0" noProof="0" dirty="0" smtClean="0">
                          <a:solidFill>
                            <a:schemeClr val="tx1"/>
                          </a:solidFill>
                          <a:latin typeface="Helvetica" panose="020B0604020202020204" pitchFamily="34" charset="0"/>
                          <a:cs typeface="Helvetica" panose="020B0604020202020204" pitchFamily="34" charset="0"/>
                        </a:rPr>
                        <a:t>Una fábula sobre un pez</a:t>
                      </a:r>
                      <a:r>
                        <a:rPr lang="es-PR" sz="1400" b="1" i="0" u="none" baseline="0" noProof="0" dirty="0" smtClean="0">
                          <a:solidFill>
                            <a:schemeClr val="tx1"/>
                          </a:solidFill>
                          <a:latin typeface="Helvetica" panose="020B0604020202020204" pitchFamily="34" charset="0"/>
                          <a:cs typeface="Helvetica" panose="020B0604020202020204" pitchFamily="34" charset="0"/>
                        </a:rPr>
                        <a:t>?  Utiliza detalles y ejemplos sacados de ambos textos en tu respuesta.</a:t>
                      </a: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6710">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11">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112">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2713">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514">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915">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916">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6467">
                <a:tc>
                  <a:txBody>
                    <a:bodyPr/>
                    <a:lstStyle/>
                    <a:p>
                      <a:endParaRPr lang="en-US" sz="1400" dirty="0">
                        <a:solidFill>
                          <a:schemeClr val="tx1"/>
                        </a:solidFill>
                        <a:latin typeface="Helvetica" panose="020B0604020202020204" pitchFamily="34" charset="0"/>
                        <a:cs typeface="Helvetica" panose="020B0604020202020204"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7" name="Straight Connector 6"/>
          <p:cNvCxnSpPr/>
          <p:nvPr/>
        </p:nvCxnSpPr>
        <p:spPr>
          <a:xfrm>
            <a:off x="404812"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1661177629"/>
              </p:ext>
            </p:extLst>
          </p:nvPr>
        </p:nvGraphicFramePr>
        <p:xfrm>
          <a:off x="5324204" y="8994880"/>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0" dirty="0" smtClean="0">
                          <a:latin typeface="+mn-lt"/>
                          <a:ea typeface="Calibri"/>
                          <a:cs typeface="Times New Roman"/>
                        </a:rPr>
                        <a:t>Comparan y contrastan los temas, ambientes y tramas de los cuentos escritos por el mismo autor sobre los mismos personajes o personajes similares (ejemplo: en libros de una serie).</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4571450"/>
              </p:ext>
            </p:extLst>
          </p:nvPr>
        </p:nvGraphicFramePr>
        <p:xfrm>
          <a:off x="5105400" y="4495799"/>
          <a:ext cx="2185988" cy="731520"/>
        </p:xfrm>
        <a:graphic>
          <a:graphicData uri="http://schemas.openxmlformats.org/drawingml/2006/table">
            <a:tbl>
              <a:tblPr/>
              <a:tblGrid>
                <a:gridCol w="2185988"/>
              </a:tblGrid>
              <a:tr h="45720">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RL.3.7</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0" dirty="0" smtClean="0">
                          <a:latin typeface="+mn-lt"/>
                          <a:ea typeface="Calibri"/>
                          <a:cs typeface="Times New Roman"/>
                        </a:rPr>
                        <a:t>Explican cómo los aspectos específicos de las ilustraciones de un texto contribuyen a lo que se transmite por palabras en un cuento (ejemplo: crear el estado de ánimo, enfatizar aspectos de un personaje o escenario).</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1" name="TextBox 10"/>
          <p:cNvSpPr txBox="1"/>
          <p:nvPr/>
        </p:nvSpPr>
        <p:spPr>
          <a:xfrm>
            <a:off x="2019300" y="4720301"/>
            <a:ext cx="31242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(Maestro solamente) Puntaje Final____/2</a:t>
            </a:r>
            <a:endParaRPr lang="en-US" sz="1200" i="1" dirty="0">
              <a:latin typeface="Helvetica" panose="020B0604020202020204" pitchFamily="34" charset="0"/>
              <a:cs typeface="Helvetica" panose="020B0604020202020204" pitchFamily="34" charset="0"/>
            </a:endParaRPr>
          </a:p>
        </p:txBody>
      </p:sp>
      <p:sp>
        <p:nvSpPr>
          <p:cNvPr id="12" name="TextBox 11"/>
          <p:cNvSpPr txBox="1"/>
          <p:nvPr/>
        </p:nvSpPr>
        <p:spPr>
          <a:xfrm>
            <a:off x="2200004" y="9094204"/>
            <a:ext cx="3124200" cy="276999"/>
          </a:xfrm>
          <a:prstGeom prst="rect">
            <a:avLst/>
          </a:prstGeom>
          <a:noFill/>
        </p:spPr>
        <p:txBody>
          <a:bodyPr wrap="square" rtlCol="0">
            <a:spAutoFit/>
          </a:bodyPr>
          <a:lstStyle/>
          <a:p>
            <a:r>
              <a:rPr lang="en-US" sz="1200" i="1" dirty="0">
                <a:latin typeface="Helvetica" panose="020B0604020202020204" pitchFamily="34" charset="0"/>
                <a:cs typeface="Helvetica" panose="020B0604020202020204" pitchFamily="34" charset="0"/>
              </a:rPr>
              <a:t>(Maestro solamente) Puntaje Final____/2</a:t>
            </a:r>
          </a:p>
        </p:txBody>
      </p:sp>
      <p:sp>
        <p:nvSpPr>
          <p:cNvPr id="10" name="Footer Placeholder 9"/>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3" name="Slide Number Placeholder 12"/>
          <p:cNvSpPr>
            <a:spLocks noGrp="1"/>
          </p:cNvSpPr>
          <p:nvPr>
            <p:ph type="sldNum" sz="quarter" idx="12"/>
          </p:nvPr>
        </p:nvSpPr>
        <p:spPr>
          <a:xfrm>
            <a:off x="6781800" y="9601200"/>
            <a:ext cx="842010" cy="457200"/>
          </a:xfrm>
        </p:spPr>
        <p:txBody>
          <a:bodyPr/>
          <a:lstStyle/>
          <a:p>
            <a:fld id="{E554697D-DC26-4D84-89D6-8FD04FAFB254}" type="slidenum">
              <a:rPr lang="en-US" smtClean="0"/>
              <a:pPr/>
              <a:t>30</a:t>
            </a:fld>
            <a:endParaRPr lang="en-US" dirty="0"/>
          </a:p>
        </p:txBody>
      </p:sp>
    </p:spTree>
    <p:extLst>
      <p:ext uri="{BB962C8B-B14F-4D97-AF65-F5344CB8AC3E}">
        <p14:creationId xmlns:p14="http://schemas.microsoft.com/office/powerpoint/2010/main" val="4281053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1022152"/>
            <a:ext cx="7205663" cy="7632859"/>
          </a:xfrm>
          <a:prstGeom prst="rect">
            <a:avLst/>
          </a:prstGeom>
        </p:spPr>
        <p:txBody>
          <a:bodyPr wrap="square">
            <a:spAutoFit/>
          </a:bodyPr>
          <a:lstStyle/>
          <a:p>
            <a:pPr algn="ctr"/>
            <a:r>
              <a:rPr lang="es-PR" sz="1600" i="1" dirty="0" smtClean="0"/>
              <a:t>Delfines y marsopas</a:t>
            </a:r>
          </a:p>
          <a:p>
            <a:pPr algn="ctr"/>
            <a:r>
              <a:rPr lang="es-PR" sz="1400" dirty="0" smtClean="0"/>
              <a:t>por Elizabeth </a:t>
            </a:r>
            <a:r>
              <a:rPr lang="es-PR" sz="1400" dirty="0" err="1" smtClean="0"/>
              <a:t>Yeo</a:t>
            </a:r>
            <a:endParaRPr lang="es-PR" sz="1400" dirty="0" smtClean="0"/>
          </a:p>
          <a:p>
            <a:r>
              <a:rPr lang="es-PR" sz="1400" b="1" u="sng" dirty="0" smtClean="0"/>
              <a:t>1</a:t>
            </a:r>
            <a:endParaRPr lang="es-PR" sz="1400" dirty="0" smtClean="0"/>
          </a:p>
          <a:p>
            <a:r>
              <a:rPr lang="es-PR" sz="1400" dirty="0" smtClean="0"/>
              <a:t>¿Sabes de qué maneras son iguales los delfines y las marsopas?  Ambos se pueden encontrar en los océanos por todo el mundo.  Ambos pertenecen a la misma familia de animales.  Existen otros 40 animales en esta especie.  Ellos respiran aire por los pulmones como los humanos.  Tienen que subir a la superficie del agua para respirar.  Sin embargo, los delfines y las marsopas también son muy diferentes.</a:t>
            </a:r>
          </a:p>
          <a:p>
            <a:r>
              <a:rPr lang="es-PR" sz="1400" dirty="0" smtClean="0"/>
              <a:t>	</a:t>
            </a:r>
          </a:p>
          <a:p>
            <a:r>
              <a:rPr lang="es-PR" sz="1400" b="1" u="sng" dirty="0" smtClean="0"/>
              <a:t>2</a:t>
            </a:r>
            <a:endParaRPr lang="es-PR" sz="1400" dirty="0" smtClean="0"/>
          </a:p>
          <a:p>
            <a:r>
              <a:rPr lang="es-PR" sz="1400" dirty="0" smtClean="0"/>
              <a:t>La marsopas son mas pequeñas que los delfines.  Tienen una forma más redondeada.  Tienen cabezas redondas y narices achatadas o cortas.  No crecen más de 6 pies de longitud.  Ellos pesan menos de 300 libras.  Los dientes de las marsopas son </a:t>
            </a:r>
            <a:r>
              <a:rPr lang="es-PR" sz="1400" b="1" u="sng" dirty="0" smtClean="0"/>
              <a:t>aplanados</a:t>
            </a:r>
            <a:r>
              <a:rPr lang="es-PR" sz="1400" dirty="0" smtClean="0"/>
              <a:t> y no tienen puntos afilados como los dientes de los delfines.  Las marsopas viajan en grupos pequeños de 2 a 4.  </a:t>
            </a:r>
          </a:p>
          <a:p>
            <a:r>
              <a:rPr lang="es-PR" sz="1400" dirty="0" smtClean="0"/>
              <a:t> </a:t>
            </a:r>
          </a:p>
          <a:p>
            <a:r>
              <a:rPr lang="es-PR" sz="1400" b="1" u="sng" dirty="0" smtClean="0"/>
              <a:t>3</a:t>
            </a:r>
            <a:r>
              <a:rPr lang="es-PR" sz="1400" dirty="0" smtClean="0"/>
              <a:t>	</a:t>
            </a:r>
          </a:p>
          <a:p>
            <a:r>
              <a:rPr lang="es-PR" sz="1400" dirty="0" smtClean="0"/>
              <a:t>Los delfines son mucho más grandes y tienen una forma más alargada que las marsopas. Los delfines crecen entre 6 pies y 26 pies. Ellos pesan entre 70 y 1,500 libras.  Tienen dientes afilados y narices largas.  Los delfines viajan en grupos grandes, llamados </a:t>
            </a:r>
            <a:r>
              <a:rPr lang="es-PR" sz="1400" b="1" u="sng" dirty="0" smtClean="0"/>
              <a:t>manadas</a:t>
            </a:r>
            <a:r>
              <a:rPr lang="es-PR" sz="1400" dirty="0" smtClean="0"/>
              <a:t>.  Una manada tiene de 2 a 100 miembros o más.  Las manadas de ambos, tanto de los delfines como las marsopas protegen a sus crías cuando nacen.  Los bebes delfín y de marsopas nacen ya desarrollados (vivos) y pueden nadar después de nacer.</a:t>
            </a:r>
          </a:p>
          <a:p>
            <a:r>
              <a:rPr lang="es-PR" sz="1400" dirty="0" smtClean="0"/>
              <a:t> </a:t>
            </a:r>
          </a:p>
          <a:p>
            <a:r>
              <a:rPr lang="es-PR" sz="1400" b="1" u="sng" dirty="0" smtClean="0"/>
              <a:t>4</a:t>
            </a:r>
            <a:endParaRPr lang="es-PR" sz="1400" dirty="0" smtClean="0"/>
          </a:p>
          <a:p>
            <a:r>
              <a:rPr lang="es-PR" sz="1400" dirty="0" smtClean="0"/>
              <a:t>El delfín nariz de botella se ve con más frecuencia en la costa de Carolina del Norte.  Este pequeño delfín nada cerca del litoral (orilla costera) en grupos de 2 a 12.  El delfín nariz de botella tiene un color claro en su vientre.  Tiene un color oscuro en su espalda.  Estos colores ayudan al delfín a protegerse de otros animales.   </a:t>
            </a:r>
          </a:p>
          <a:p>
            <a:r>
              <a:rPr lang="es-PR" sz="1400" dirty="0" smtClean="0"/>
              <a:t> </a:t>
            </a:r>
          </a:p>
          <a:p>
            <a:r>
              <a:rPr lang="es-PR" sz="1400" b="1" u="sng" dirty="0" smtClean="0"/>
              <a:t>5</a:t>
            </a:r>
            <a:endParaRPr lang="es-PR" sz="1400" dirty="0" smtClean="0"/>
          </a:p>
          <a:p>
            <a:r>
              <a:rPr lang="es-PR" sz="1400" dirty="0" smtClean="0"/>
              <a:t>Los delfines y las marsopas son a veces cazados o capturados por pescadores.  Ya no hay tantos delfines y marsopas como había antes.   Ahora son especies que están protegidas.  Esto significa que se pide a las personas que protejan a los delfines y a las marsopas para que no sufran daño. </a:t>
            </a:r>
          </a:p>
          <a:p>
            <a:pPr algn="ctr"/>
            <a:endParaRPr lang="en-US" sz="1400" dirty="0"/>
          </a:p>
        </p:txBody>
      </p:sp>
      <p:sp>
        <p:nvSpPr>
          <p:cNvPr id="8" name="TextBox 7"/>
          <p:cNvSpPr txBox="1"/>
          <p:nvPr/>
        </p:nvSpPr>
        <p:spPr>
          <a:xfrm>
            <a:off x="5715000" y="304800"/>
            <a:ext cx="1966913" cy="1077218"/>
          </a:xfrm>
          <a:prstGeom prst="rect">
            <a:avLst/>
          </a:prstGeom>
          <a:noFill/>
        </p:spPr>
        <p:txBody>
          <a:bodyPr wrap="square" rtlCol="0">
            <a:spAutoFit/>
          </a:bodyPr>
          <a:lstStyle/>
          <a:p>
            <a:r>
              <a:rPr lang="es-PY" sz="800" dirty="0" smtClean="0"/>
              <a:t>Equivalencia de grado: 4.3</a:t>
            </a:r>
          </a:p>
          <a:p>
            <a:r>
              <a:rPr lang="es-PY" sz="800" dirty="0" smtClean="0"/>
              <a:t>Escala Lexile : 770L</a:t>
            </a:r>
          </a:p>
          <a:p>
            <a:r>
              <a:rPr lang="es-PY" sz="800" dirty="0" smtClean="0"/>
              <a:t>Promedio del largo de la oración: 11.11</a:t>
            </a:r>
          </a:p>
          <a:p>
            <a:r>
              <a:rPr lang="es-PY" sz="800" dirty="0" smtClean="0"/>
              <a:t>Promedio de frecuencia de palabras: 3.48</a:t>
            </a:r>
          </a:p>
          <a:p>
            <a:r>
              <a:rPr lang="es-PY" sz="800" dirty="0" smtClean="0"/>
              <a:t>Numero de palabras: 300</a:t>
            </a:r>
          </a:p>
          <a:p>
            <a:r>
              <a:rPr lang="es-PR" sz="800" b="1" i="1" dirty="0"/>
              <a:t>Nota: Basado en el texto original en inglés</a:t>
            </a:r>
          </a:p>
          <a:p>
            <a:endParaRPr lang="es-PY" sz="800" dirty="0" smtClean="0"/>
          </a:p>
          <a:p>
            <a:endParaRPr lang="en-US" sz="800" dirty="0">
              <a:solidFill>
                <a:srgbClr val="FF0000"/>
              </a:solidFill>
            </a:endParaRPr>
          </a:p>
        </p:txBody>
      </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81800" y="9562041"/>
            <a:ext cx="842010" cy="457200"/>
          </a:xfrm>
        </p:spPr>
        <p:txBody>
          <a:bodyPr/>
          <a:lstStyle/>
          <a:p>
            <a:fld id="{E554697D-DC26-4D84-89D6-8FD04FAFB254}" type="slidenum">
              <a:rPr lang="en-US" smtClean="0"/>
              <a:pPr/>
              <a:t>31</a:t>
            </a:fld>
            <a:endParaRPr lang="en-US" dirty="0"/>
          </a:p>
        </p:txBody>
      </p:sp>
    </p:spTree>
    <p:extLst>
      <p:ext uri="{BB962C8B-B14F-4D97-AF65-F5344CB8AC3E}">
        <p14:creationId xmlns:p14="http://schemas.microsoft.com/office/powerpoint/2010/main" val="3485476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334000" y="152400"/>
            <a:ext cx="2286000" cy="923330"/>
          </a:xfrm>
          <a:prstGeom prst="rect">
            <a:avLst/>
          </a:prstGeom>
          <a:noFill/>
        </p:spPr>
        <p:txBody>
          <a:bodyPr wrap="square" rtlCol="0">
            <a:spAutoFit/>
          </a:bodyPr>
          <a:lstStyle/>
          <a:p>
            <a:r>
              <a:rPr lang="es-PY" sz="900" dirty="0"/>
              <a:t>Equivalencia de grado: </a:t>
            </a:r>
            <a:r>
              <a:rPr lang="es-PY" sz="900" dirty="0" smtClean="0"/>
              <a:t>4.9</a:t>
            </a:r>
            <a:endParaRPr lang="es-PY" sz="900" dirty="0"/>
          </a:p>
          <a:p>
            <a:r>
              <a:rPr lang="es-PY" sz="900" dirty="0"/>
              <a:t>Escala </a:t>
            </a:r>
            <a:r>
              <a:rPr lang="es-PY" sz="900" dirty="0" err="1"/>
              <a:t>Lexile</a:t>
            </a:r>
            <a:r>
              <a:rPr lang="es-PY" sz="900" dirty="0"/>
              <a:t> : </a:t>
            </a:r>
            <a:r>
              <a:rPr lang="es-PY" sz="900" dirty="0" smtClean="0"/>
              <a:t>1050L</a:t>
            </a:r>
            <a:endParaRPr lang="es-PY" sz="900" dirty="0"/>
          </a:p>
          <a:p>
            <a:r>
              <a:rPr lang="es-PY" sz="900" dirty="0"/>
              <a:t>Promedio del largo de la oración: </a:t>
            </a:r>
            <a:r>
              <a:rPr lang="es-PY" sz="900" dirty="0" smtClean="0"/>
              <a:t>13.89</a:t>
            </a:r>
            <a:endParaRPr lang="es-PY" sz="900" dirty="0"/>
          </a:p>
          <a:p>
            <a:r>
              <a:rPr lang="es-PY" sz="900" dirty="0"/>
              <a:t>Promedio de frecuencia de palabras: </a:t>
            </a:r>
            <a:r>
              <a:rPr lang="es-PY" sz="900" dirty="0" smtClean="0"/>
              <a:t>3.19</a:t>
            </a:r>
            <a:endParaRPr lang="es-PY" sz="900" dirty="0"/>
          </a:p>
          <a:p>
            <a:r>
              <a:rPr lang="es-PR" sz="900" b="1" i="1" dirty="0" smtClean="0"/>
              <a:t>Nota</a:t>
            </a:r>
            <a:r>
              <a:rPr lang="es-PR" sz="900" b="1" i="1" dirty="0"/>
              <a:t>: Basado en el texto original en inglés</a:t>
            </a:r>
          </a:p>
          <a:p>
            <a:endParaRPr lang="en-US" sz="900" dirty="0"/>
          </a:p>
        </p:txBody>
      </p:sp>
      <p:sp>
        <p:nvSpPr>
          <p:cNvPr id="3" name="Rectangle 2"/>
          <p:cNvSpPr/>
          <p:nvPr/>
        </p:nvSpPr>
        <p:spPr>
          <a:xfrm>
            <a:off x="404812" y="872491"/>
            <a:ext cx="7124700" cy="8340745"/>
          </a:xfrm>
          <a:prstGeom prst="rect">
            <a:avLst/>
          </a:prstGeom>
        </p:spPr>
        <p:txBody>
          <a:bodyPr wrap="square">
            <a:spAutoFit/>
          </a:bodyPr>
          <a:lstStyle/>
          <a:p>
            <a:pPr algn="ctr"/>
            <a:r>
              <a:rPr lang="es-NI" sz="1800" i="1" dirty="0" smtClean="0"/>
              <a:t>¿Es una marsopa o un delfín?</a:t>
            </a:r>
          </a:p>
          <a:p>
            <a:pPr>
              <a:tabLst>
                <a:tab pos="2682875" algn="l"/>
                <a:tab pos="3486150" algn="l"/>
              </a:tabLst>
            </a:pPr>
            <a:r>
              <a:rPr lang="en-US" sz="1400" i="1" dirty="0" smtClean="0"/>
              <a:t>                                                                        por </a:t>
            </a:r>
            <a:r>
              <a:rPr lang="en-US" sz="1400" i="1" dirty="0"/>
              <a:t>Guy </a:t>
            </a:r>
            <a:r>
              <a:rPr lang="en-US" sz="1400" i="1" dirty="0" smtClean="0"/>
              <a:t>Belleranti</a:t>
            </a:r>
          </a:p>
          <a:p>
            <a:endParaRPr lang="en-US" sz="1400" b="1" dirty="0"/>
          </a:p>
          <a:p>
            <a:r>
              <a:rPr lang="es-NI" sz="1400" b="1" u="sng" dirty="0" smtClean="0"/>
              <a:t>1</a:t>
            </a:r>
          </a:p>
          <a:p>
            <a:r>
              <a:rPr lang="es-NI" sz="1400" dirty="0" smtClean="0"/>
              <a:t>Las marsopas y los delfines son criaturas </a:t>
            </a:r>
            <a:r>
              <a:rPr lang="es-NI" sz="1400" dirty="0"/>
              <a:t>fascinantes y </a:t>
            </a:r>
            <a:r>
              <a:rPr lang="es-NI" sz="1400" dirty="0" smtClean="0"/>
              <a:t>hermosas del </a:t>
            </a:r>
            <a:r>
              <a:rPr lang="es-NI" sz="1400" dirty="0"/>
              <a:t>océano.  </a:t>
            </a:r>
            <a:r>
              <a:rPr lang="es-NI" sz="1400" dirty="0" smtClean="0"/>
              <a:t>Son del grupo de las ballenas llamadas ballenas dentadas.</a:t>
            </a:r>
          </a:p>
          <a:p>
            <a:endParaRPr lang="es-NI" sz="1400" dirty="0" smtClean="0"/>
          </a:p>
          <a:p>
            <a:r>
              <a:rPr lang="es-NI" sz="1400" b="1" u="sng" dirty="0" smtClean="0"/>
              <a:t>2</a:t>
            </a:r>
          </a:p>
          <a:p>
            <a:r>
              <a:rPr lang="es-NI" sz="1400" dirty="0" smtClean="0"/>
              <a:t>Muchas personas piensan que los delfines y las </a:t>
            </a:r>
          </a:p>
          <a:p>
            <a:r>
              <a:rPr lang="es-NI" sz="1400" dirty="0"/>
              <a:t>m</a:t>
            </a:r>
            <a:r>
              <a:rPr lang="es-NI" sz="1400" dirty="0" smtClean="0"/>
              <a:t>arsopas son peces, pero eso simplemente no es </a:t>
            </a:r>
          </a:p>
          <a:p>
            <a:r>
              <a:rPr lang="es-NI" sz="1400" dirty="0" smtClean="0"/>
              <a:t>cierto.  Ellos son mamíferos, igual que los perros, gatos, </a:t>
            </a:r>
          </a:p>
          <a:p>
            <a:r>
              <a:rPr lang="es-NI" sz="1400" dirty="0" smtClean="0"/>
              <a:t>caballos, vacas, venados y humanos.  Al igual que todos los </a:t>
            </a:r>
          </a:p>
          <a:p>
            <a:r>
              <a:rPr lang="es-NI" sz="1400" dirty="0" smtClean="0"/>
              <a:t>mamíferos, los delfines y las marsopas son de sangre</a:t>
            </a:r>
          </a:p>
          <a:p>
            <a:r>
              <a:rPr lang="es-NI" sz="1400" dirty="0" smtClean="0"/>
              <a:t>caliente lo que quiere decir que la temperatura de </a:t>
            </a:r>
          </a:p>
          <a:p>
            <a:r>
              <a:rPr lang="es-NI" sz="1400" dirty="0" smtClean="0"/>
              <a:t>su cuerpo se mantiene siempre igual.  Mientras que la mayoría de otros</a:t>
            </a:r>
          </a:p>
          <a:p>
            <a:r>
              <a:rPr lang="es-NI" sz="1400" dirty="0" smtClean="0"/>
              <a:t>animales nacen de huevos, los mamíferos nacen vivos (ya desarrollados).</a:t>
            </a:r>
          </a:p>
          <a:p>
            <a:r>
              <a:rPr lang="es-NI" sz="1400" dirty="0" smtClean="0"/>
              <a:t>Además, los mamíferos tienen pulmones y respiran aire.  Los delfines y las marsopas necesitan subir a la superficie del agua para respirar por el espiráculo que está sobre su cabeza.      </a:t>
            </a:r>
          </a:p>
          <a:p>
            <a:pPr>
              <a:tabLst>
                <a:tab pos="2632075" algn="l"/>
              </a:tabLst>
            </a:pPr>
            <a:endParaRPr lang="es-NI" sz="1400" dirty="0" smtClean="0"/>
          </a:p>
          <a:p>
            <a:pPr>
              <a:tabLst>
                <a:tab pos="2632075" algn="l"/>
              </a:tabLst>
            </a:pPr>
            <a:r>
              <a:rPr lang="es-NI" sz="1400" dirty="0" smtClean="0"/>
              <a:t>                                                                 </a:t>
            </a:r>
            <a:r>
              <a:rPr lang="es-NI" sz="1400" b="1" u="sng" dirty="0" smtClean="0"/>
              <a:t>3</a:t>
            </a:r>
          </a:p>
          <a:p>
            <a:r>
              <a:rPr lang="es-NI" sz="1400" dirty="0" smtClean="0"/>
              <a:t>                                                                   La mayoría de las marsopas y los delfines                     		                comen peces, calamares y crustáceos.  Sin embargo, </a:t>
            </a:r>
          </a:p>
          <a:p>
            <a:r>
              <a:rPr lang="es-NI" sz="1400" dirty="0" smtClean="0"/>
              <a:t>		                la especie más grande de delfín, la orca, también</a:t>
            </a:r>
          </a:p>
          <a:p>
            <a:r>
              <a:rPr lang="es-NI" sz="1400" dirty="0" smtClean="0"/>
              <a:t> 		                caza focas, pingüinos, morsas y ballenas.</a:t>
            </a:r>
          </a:p>
          <a:p>
            <a:endParaRPr lang="es-NI" sz="1400" dirty="0" smtClean="0"/>
          </a:p>
          <a:p>
            <a:endParaRPr lang="es-NI" sz="1400" dirty="0" smtClean="0"/>
          </a:p>
          <a:p>
            <a:endParaRPr lang="es-NI" sz="1400" dirty="0" smtClean="0"/>
          </a:p>
          <a:p>
            <a:endParaRPr lang="es-NI" sz="1400" dirty="0" smtClean="0"/>
          </a:p>
          <a:p>
            <a:r>
              <a:rPr lang="es-NI" sz="1400" b="1" u="sng" dirty="0" smtClean="0"/>
              <a:t>4</a:t>
            </a:r>
          </a:p>
          <a:p>
            <a:r>
              <a:rPr lang="es-NI" sz="1400" dirty="0" smtClean="0"/>
              <a:t>Tanto las marsopas como los delfines usan </a:t>
            </a:r>
            <a:r>
              <a:rPr lang="es-NI" sz="1400" b="1" u="sng" dirty="0" smtClean="0"/>
              <a:t>ecolocación</a:t>
            </a:r>
            <a:r>
              <a:rPr lang="es-NI" sz="1400" dirty="0" smtClean="0"/>
              <a:t>.  Esto significa que envían sonidos y entonces esperan y escuchan como el eco rebota.  La ecolocación les ayuda a encontrar alimento y a escapar de los depredadores.</a:t>
            </a:r>
          </a:p>
          <a:p>
            <a:endParaRPr lang="es-NI" sz="1400" dirty="0" smtClean="0"/>
          </a:p>
          <a:p>
            <a:r>
              <a:rPr lang="es-NI" sz="1400" b="1" i="1" u="sng" dirty="0" smtClean="0"/>
              <a:t>5</a:t>
            </a:r>
          </a:p>
          <a:p>
            <a:r>
              <a:rPr lang="es-NI" sz="1400" dirty="0" smtClean="0"/>
              <a:t>Tanto las marsopas como los delfines son ballenas dentadas.  Sin embargo, los dientes de la marsopa tienen una forma diferente a los dientes del delfín.  Los delfines tienen dientes afilados en forma de cono, pero los dientes de las marsopas son en forma de espada y más aplanados. </a:t>
            </a:r>
          </a:p>
        </p:txBody>
      </p:sp>
      <p:pic>
        <p:nvPicPr>
          <p:cNvPr id="1026"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l="3006" r="4158" b="4439"/>
          <a:stretch/>
        </p:blipFill>
        <p:spPr bwMode="auto">
          <a:xfrm>
            <a:off x="4876800" y="2154320"/>
            <a:ext cx="2221971" cy="172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85800" y="5257800"/>
            <a:ext cx="2105025" cy="15896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77990" y="9562041"/>
            <a:ext cx="842010" cy="457200"/>
          </a:xfrm>
        </p:spPr>
        <p:txBody>
          <a:bodyPr/>
          <a:lstStyle/>
          <a:p>
            <a:fld id="{E554697D-DC26-4D84-89D6-8FD04FAFB254}" type="slidenum">
              <a:rPr lang="en-US" smtClean="0"/>
              <a:pPr/>
              <a:t>32</a:t>
            </a:fld>
            <a:endParaRPr lang="en-US" dirty="0"/>
          </a:p>
        </p:txBody>
      </p:sp>
      <p:sp>
        <p:nvSpPr>
          <p:cNvPr id="8" name="TextBox 7"/>
          <p:cNvSpPr txBox="1"/>
          <p:nvPr/>
        </p:nvSpPr>
        <p:spPr>
          <a:xfrm>
            <a:off x="4870597" y="3542966"/>
            <a:ext cx="2234376" cy="338554"/>
          </a:xfrm>
          <a:prstGeom prst="rect">
            <a:avLst/>
          </a:prstGeom>
          <a:solidFill>
            <a:schemeClr val="bg1"/>
          </a:solidFill>
        </p:spPr>
        <p:txBody>
          <a:bodyPr wrap="square" rtlCol="0">
            <a:spAutoFit/>
          </a:bodyPr>
          <a:lstStyle/>
          <a:p>
            <a:pPr algn="ctr"/>
            <a:r>
              <a:rPr lang="x-none" sz="800" dirty="0" smtClean="0"/>
              <a:t>Un delfín es un animal sociable con una</a:t>
            </a:r>
          </a:p>
          <a:p>
            <a:pPr algn="ctr"/>
            <a:r>
              <a:rPr lang="x-none" sz="800" dirty="0" smtClean="0"/>
              <a:t> nariz puntiaguda.</a:t>
            </a:r>
            <a:endParaRPr lang="x-none" sz="800" dirty="0"/>
          </a:p>
        </p:txBody>
      </p:sp>
      <p:sp>
        <p:nvSpPr>
          <p:cNvPr id="12" name="TextBox 11"/>
          <p:cNvSpPr txBox="1"/>
          <p:nvPr/>
        </p:nvSpPr>
        <p:spPr>
          <a:xfrm>
            <a:off x="685800" y="6508868"/>
            <a:ext cx="2105025" cy="338554"/>
          </a:xfrm>
          <a:prstGeom prst="rect">
            <a:avLst/>
          </a:prstGeom>
          <a:solidFill>
            <a:schemeClr val="bg1"/>
          </a:solidFill>
        </p:spPr>
        <p:txBody>
          <a:bodyPr wrap="square" rtlCol="0">
            <a:spAutoFit/>
          </a:bodyPr>
          <a:lstStyle/>
          <a:p>
            <a:r>
              <a:rPr lang="x-none" sz="800" dirty="0" smtClean="0"/>
              <a:t>Una marsopa es más pequeña y más tímida que un delfín.  Tiene una nariz redondeada.</a:t>
            </a:r>
            <a:endParaRPr lang="x-none" sz="800" dirty="0"/>
          </a:p>
        </p:txBody>
      </p:sp>
    </p:spTree>
    <p:extLst>
      <p:ext uri="{BB962C8B-B14F-4D97-AF65-F5344CB8AC3E}">
        <p14:creationId xmlns:p14="http://schemas.microsoft.com/office/powerpoint/2010/main" val="28580241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0753" y="609601"/>
            <a:ext cx="6189134" cy="6155531"/>
          </a:xfrm>
          <a:prstGeom prst="rect">
            <a:avLst/>
          </a:prstGeom>
        </p:spPr>
        <p:txBody>
          <a:bodyPr wrap="square">
            <a:spAutoFit/>
          </a:bodyPr>
          <a:lstStyle/>
          <a:p>
            <a:r>
              <a:rPr lang="es-HN" sz="1600" i="1" dirty="0" smtClean="0"/>
              <a:t>¿Es una marsopa o un delfín?... </a:t>
            </a:r>
            <a:r>
              <a:rPr lang="es-HN" sz="1400" dirty="0" smtClean="0"/>
              <a:t>(continuación)</a:t>
            </a:r>
          </a:p>
          <a:p>
            <a:endParaRPr lang="es-HN" sz="1400" b="1" u="sng" dirty="0" smtClean="0"/>
          </a:p>
          <a:p>
            <a:r>
              <a:rPr lang="es-HN" sz="1400" b="1" u="sng" dirty="0" smtClean="0"/>
              <a:t>6</a:t>
            </a:r>
          </a:p>
          <a:p>
            <a:r>
              <a:rPr lang="es-HN" sz="1400" dirty="0" smtClean="0"/>
              <a:t>Sus cuerpos,</a:t>
            </a:r>
            <a:r>
              <a:rPr lang="es-HN" sz="1400" dirty="0"/>
              <a:t> </a:t>
            </a:r>
            <a:r>
              <a:rPr lang="es-HN" sz="1400" dirty="0" smtClean="0"/>
              <a:t>también están formados de manera diferente.  Las marsopas son más cortas y tienen la nariz y el cuerpo más redondeados.  La aleta dorsal de su espalda es también más pequeña y menos puntiaguda. Los delfines, por el contrario, tienen la nariz más larga y puntiaguda.  Su aleta dorsal es también más grande y más puntiaguda.</a:t>
            </a:r>
          </a:p>
          <a:p>
            <a:endParaRPr lang="es-HN" sz="1400" dirty="0" smtClean="0"/>
          </a:p>
          <a:p>
            <a:r>
              <a:rPr lang="es-HN" sz="1400" b="1" u="sng" dirty="0" smtClean="0"/>
              <a:t>7</a:t>
            </a:r>
          </a:p>
          <a:p>
            <a:r>
              <a:rPr lang="es-HN" sz="1400" dirty="0" smtClean="0"/>
              <a:t>Las marsopas usualmente miden menos de siete pies (dos metros) de largo. Muchos delfines miden más de diez pies (tres metros) de largo.  Las orcas pueden llegar a medir más de veinte pies de largo.</a:t>
            </a:r>
          </a:p>
          <a:p>
            <a:endParaRPr lang="es-HN" sz="1400" dirty="0" smtClean="0"/>
          </a:p>
          <a:p>
            <a:r>
              <a:rPr lang="es-HN" sz="1400" b="1" u="sng" dirty="0" smtClean="0"/>
              <a:t>8</a:t>
            </a:r>
          </a:p>
          <a:p>
            <a:r>
              <a:rPr lang="es-HN" sz="1400" dirty="0" smtClean="0"/>
              <a:t>La duración de la vida de un delfín es usualmente mucho más larga que la duración de la vida de una marsopa.  Los delfines pueden vivir 50 años o más.  Las marsopas muy rara vez viven más de 15 años.</a:t>
            </a:r>
          </a:p>
          <a:p>
            <a:endParaRPr lang="es-HN" sz="1400" dirty="0" smtClean="0"/>
          </a:p>
          <a:p>
            <a:r>
              <a:rPr lang="es-HN" sz="1400" b="1" u="sng" dirty="0" smtClean="0"/>
              <a:t>9</a:t>
            </a:r>
          </a:p>
          <a:p>
            <a:r>
              <a:rPr lang="es-HN" sz="1400" dirty="0" smtClean="0"/>
              <a:t>Los delfines son animales muy sociales.  Viven en grupos grandes llamados </a:t>
            </a:r>
            <a:r>
              <a:rPr lang="es-HN" sz="1400" b="1" u="sng" dirty="0" smtClean="0"/>
              <a:t>manadas</a:t>
            </a:r>
            <a:r>
              <a:rPr lang="es-HN" sz="1400" dirty="0" smtClean="0"/>
              <a:t>, que pueden contar con hasta una docena de individuos.  Los delfines disfrutan interactuando con los humanos.  A veces nadan junto a los barcos y emiten sonidos de silbidos y chirridos cuando hablan.  Las marsopas son mucho más tímidas que los delfines y tienden a </a:t>
            </a:r>
            <a:r>
              <a:rPr lang="es-HN" sz="1400" b="1" u="sng" dirty="0" smtClean="0"/>
              <a:t>evitar</a:t>
            </a:r>
            <a:r>
              <a:rPr lang="es-HN" sz="1400" dirty="0" smtClean="0"/>
              <a:t> la interacción con los humanos.  Usualmente viven en manadas más pequeñas de 2 a 4 individuos.  Sus sonidos no pueden ser escuchados por nuestros oídos.      </a:t>
            </a:r>
            <a:endParaRPr lang="es-HN" sz="1400" dirty="0"/>
          </a:p>
        </p:txBody>
      </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815237" y="9562041"/>
            <a:ext cx="842010" cy="457200"/>
          </a:xfrm>
        </p:spPr>
        <p:txBody>
          <a:bodyPr/>
          <a:lstStyle/>
          <a:p>
            <a:fld id="{E554697D-DC26-4D84-89D6-8FD04FAFB254}" type="slidenum">
              <a:rPr lang="en-US" smtClean="0"/>
              <a:pPr/>
              <a:t>33</a:t>
            </a:fld>
            <a:endParaRPr lang="en-US" dirty="0"/>
          </a:p>
        </p:txBody>
      </p:sp>
      <p:grpSp>
        <p:nvGrpSpPr>
          <p:cNvPr id="2052" name="Group 2051"/>
          <p:cNvGrpSpPr/>
          <p:nvPr/>
        </p:nvGrpSpPr>
        <p:grpSpPr>
          <a:xfrm>
            <a:off x="530753" y="6553200"/>
            <a:ext cx="6768834" cy="2743200"/>
            <a:chOff x="493882" y="6918284"/>
            <a:chExt cx="6922294" cy="2797752"/>
          </a:xfrm>
        </p:grpSpPr>
        <p:sp>
          <p:nvSpPr>
            <p:cNvPr id="13" name="Rectangle 12"/>
            <p:cNvSpPr/>
            <p:nvPr/>
          </p:nvSpPr>
          <p:spPr>
            <a:xfrm>
              <a:off x="5259217" y="9176739"/>
              <a:ext cx="700548" cy="2616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882" y="6934200"/>
              <a:ext cx="692229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1" name="TextBox 2050"/>
            <p:cNvSpPr txBox="1"/>
            <p:nvPr/>
          </p:nvSpPr>
          <p:spPr>
            <a:xfrm>
              <a:off x="5259217" y="9298109"/>
              <a:ext cx="748923" cy="369332"/>
            </a:xfrm>
            <a:prstGeom prst="rect">
              <a:avLst/>
            </a:prstGeom>
            <a:noFill/>
          </p:spPr>
          <p:txBody>
            <a:bodyPr wrap="none" rtlCol="0">
              <a:spAutoFit/>
            </a:bodyPr>
            <a:lstStyle/>
            <a:p>
              <a:r>
                <a:rPr lang="en-US" sz="1800" i="1" dirty="0" err="1" smtClean="0">
                  <a:latin typeface="Helvetica" panose="020B0604020202020204" pitchFamily="34" charset="0"/>
                  <a:cs typeface="Helvetica" panose="020B0604020202020204" pitchFamily="34" charset="0"/>
                </a:rPr>
                <a:t>delfín</a:t>
              </a:r>
              <a:endParaRPr lang="en-US" sz="1800" i="1" dirty="0">
                <a:latin typeface="Helvetica" panose="020B0604020202020204" pitchFamily="34" charset="0"/>
                <a:cs typeface="Helvetica" panose="020B0604020202020204" pitchFamily="34" charset="0"/>
              </a:endParaRPr>
            </a:p>
          </p:txBody>
        </p:sp>
        <p:sp>
          <p:nvSpPr>
            <p:cNvPr id="37" name="TextBox 36"/>
            <p:cNvSpPr txBox="1"/>
            <p:nvPr/>
          </p:nvSpPr>
          <p:spPr>
            <a:xfrm>
              <a:off x="1371600" y="8229600"/>
              <a:ext cx="1082348" cy="369332"/>
            </a:xfrm>
            <a:prstGeom prst="rect">
              <a:avLst/>
            </a:prstGeom>
            <a:noFill/>
          </p:spPr>
          <p:txBody>
            <a:bodyPr wrap="none" rtlCol="0">
              <a:spAutoFit/>
            </a:bodyPr>
            <a:lstStyle/>
            <a:p>
              <a:r>
                <a:rPr lang="en-US" sz="1800" i="1" dirty="0" err="1" smtClean="0">
                  <a:latin typeface="Helvetica" panose="020B0604020202020204" pitchFamily="34" charset="0"/>
                  <a:cs typeface="Helvetica" panose="020B0604020202020204" pitchFamily="34" charset="0"/>
                </a:rPr>
                <a:t>marsopa</a:t>
              </a:r>
              <a:endParaRPr lang="en-US" sz="1800" i="1" dirty="0">
                <a:latin typeface="Helvetica" panose="020B0604020202020204" pitchFamily="34" charset="0"/>
                <a:cs typeface="Helvetica" panose="020B0604020202020204" pitchFamily="34" charset="0"/>
              </a:endParaRPr>
            </a:p>
          </p:txBody>
        </p:sp>
        <p:sp>
          <p:nvSpPr>
            <p:cNvPr id="38" name="TextBox 37"/>
            <p:cNvSpPr txBox="1"/>
            <p:nvPr/>
          </p:nvSpPr>
          <p:spPr>
            <a:xfrm>
              <a:off x="6838113" y="8763000"/>
              <a:ext cx="513282" cy="307777"/>
            </a:xfrm>
            <a:prstGeom prst="rect">
              <a:avLst/>
            </a:prstGeom>
            <a:noFill/>
          </p:spPr>
          <p:txBody>
            <a:bodyPr wrap="none" rtlCol="0">
              <a:spAutoFit/>
            </a:bodyPr>
            <a:lstStyle/>
            <a:p>
              <a:r>
                <a:rPr lang="en-US" sz="1400" i="1" dirty="0" smtClean="0">
                  <a:latin typeface="Helvetica" panose="020B0604020202020204" pitchFamily="34" charset="0"/>
                  <a:cs typeface="Helvetica" panose="020B0604020202020204" pitchFamily="34" charset="0"/>
                </a:rPr>
                <a:t>cola</a:t>
              </a:r>
              <a:endParaRPr lang="en-US" sz="1600" i="1" dirty="0">
                <a:latin typeface="Helvetica" panose="020B0604020202020204" pitchFamily="34" charset="0"/>
                <a:cs typeface="Helvetica" panose="020B0604020202020204" pitchFamily="34" charset="0"/>
              </a:endParaRPr>
            </a:p>
          </p:txBody>
        </p:sp>
        <p:sp>
          <p:nvSpPr>
            <p:cNvPr id="39" name="TextBox 38"/>
            <p:cNvSpPr txBox="1"/>
            <p:nvPr/>
          </p:nvSpPr>
          <p:spPr>
            <a:xfrm>
              <a:off x="498798" y="7315200"/>
              <a:ext cx="513282" cy="307777"/>
            </a:xfrm>
            <a:prstGeom prst="rect">
              <a:avLst/>
            </a:prstGeom>
            <a:noFill/>
          </p:spPr>
          <p:txBody>
            <a:bodyPr wrap="none" rtlCol="0">
              <a:spAutoFit/>
            </a:bodyPr>
            <a:lstStyle/>
            <a:p>
              <a:r>
                <a:rPr lang="en-US" sz="1400" i="1" dirty="0" smtClean="0">
                  <a:latin typeface="Helvetica" panose="020B0604020202020204" pitchFamily="34" charset="0"/>
                  <a:cs typeface="Helvetica" panose="020B0604020202020204" pitchFamily="34" charset="0"/>
                </a:rPr>
                <a:t>cola</a:t>
              </a:r>
              <a:endParaRPr lang="en-US" sz="1400" i="1" dirty="0">
                <a:latin typeface="Helvetica" panose="020B0604020202020204" pitchFamily="34" charset="0"/>
                <a:cs typeface="Helvetica" panose="020B0604020202020204" pitchFamily="34" charset="0"/>
              </a:endParaRPr>
            </a:p>
          </p:txBody>
        </p:sp>
        <p:sp>
          <p:nvSpPr>
            <p:cNvPr id="40" name="TextBox 39"/>
            <p:cNvSpPr txBox="1"/>
            <p:nvPr/>
          </p:nvSpPr>
          <p:spPr>
            <a:xfrm>
              <a:off x="3396222" y="7903336"/>
              <a:ext cx="1000595" cy="307777"/>
            </a:xfrm>
            <a:prstGeom prst="rect">
              <a:avLst/>
            </a:prstGeom>
            <a:noFill/>
          </p:spPr>
          <p:txBody>
            <a:bodyPr wrap="none" rtlCol="0">
              <a:spAutoFit/>
            </a:bodyPr>
            <a:lstStyle/>
            <a:p>
              <a:r>
                <a:rPr lang="en-US" sz="1400" i="1" dirty="0" err="1" smtClean="0">
                  <a:latin typeface="Helvetica" panose="020B0604020202020204" pitchFamily="34" charset="0"/>
                  <a:cs typeface="Helvetica" panose="020B0604020202020204" pitchFamily="34" charset="0"/>
                </a:rPr>
                <a:t>espiráculo</a:t>
              </a:r>
              <a:endParaRPr lang="en-US" sz="1600" i="1" dirty="0">
                <a:latin typeface="Helvetica" panose="020B0604020202020204" pitchFamily="34" charset="0"/>
                <a:cs typeface="Helvetica" panose="020B0604020202020204" pitchFamily="34" charset="0"/>
              </a:endParaRPr>
            </a:p>
          </p:txBody>
        </p:sp>
        <p:sp>
          <p:nvSpPr>
            <p:cNvPr id="42" name="TextBox 41"/>
            <p:cNvSpPr txBox="1"/>
            <p:nvPr/>
          </p:nvSpPr>
          <p:spPr>
            <a:xfrm>
              <a:off x="2895924" y="6918284"/>
              <a:ext cx="1000595" cy="307777"/>
            </a:xfrm>
            <a:prstGeom prst="rect">
              <a:avLst/>
            </a:prstGeom>
            <a:noFill/>
          </p:spPr>
          <p:txBody>
            <a:bodyPr wrap="none" rtlCol="0">
              <a:spAutoFit/>
            </a:bodyPr>
            <a:lstStyle/>
            <a:p>
              <a:r>
                <a:rPr lang="en-US" sz="1400" i="1" dirty="0" err="1" smtClean="0">
                  <a:latin typeface="Helvetica" panose="020B0604020202020204" pitchFamily="34" charset="0"/>
                  <a:cs typeface="Helvetica" panose="020B0604020202020204" pitchFamily="34" charset="0"/>
                </a:rPr>
                <a:t>espiráculo</a:t>
              </a:r>
              <a:endParaRPr lang="en-US" sz="1400" i="1" dirty="0">
                <a:latin typeface="Helvetica" panose="020B0604020202020204" pitchFamily="34" charset="0"/>
                <a:cs typeface="Helvetica" panose="020B0604020202020204" pitchFamily="34" charset="0"/>
              </a:endParaRPr>
            </a:p>
          </p:txBody>
        </p:sp>
        <p:sp>
          <p:nvSpPr>
            <p:cNvPr id="43" name="TextBox 42"/>
            <p:cNvSpPr txBox="1"/>
            <p:nvPr/>
          </p:nvSpPr>
          <p:spPr>
            <a:xfrm>
              <a:off x="3341079" y="7564991"/>
              <a:ext cx="572593" cy="307777"/>
            </a:xfrm>
            <a:prstGeom prst="rect">
              <a:avLst/>
            </a:prstGeom>
            <a:noFill/>
          </p:spPr>
          <p:txBody>
            <a:bodyPr wrap="none" rtlCol="0">
              <a:spAutoFit/>
            </a:bodyPr>
            <a:lstStyle/>
            <a:p>
              <a:r>
                <a:rPr lang="en-US" sz="1400" i="1" dirty="0" err="1" smtClean="0">
                  <a:latin typeface="Helvetica" panose="020B0604020202020204" pitchFamily="34" charset="0"/>
                  <a:cs typeface="Helvetica" panose="020B0604020202020204" pitchFamily="34" charset="0"/>
                </a:rPr>
                <a:t>nariz</a:t>
              </a:r>
              <a:endParaRPr lang="en-US" sz="1400" i="1" dirty="0">
                <a:latin typeface="Helvetica" panose="020B0604020202020204" pitchFamily="34" charset="0"/>
                <a:cs typeface="Helvetica" panose="020B0604020202020204" pitchFamily="34" charset="0"/>
              </a:endParaRPr>
            </a:p>
          </p:txBody>
        </p:sp>
        <p:sp>
          <p:nvSpPr>
            <p:cNvPr id="44" name="TextBox 43"/>
            <p:cNvSpPr txBox="1"/>
            <p:nvPr/>
          </p:nvSpPr>
          <p:spPr>
            <a:xfrm>
              <a:off x="2767524" y="9408259"/>
              <a:ext cx="572593" cy="307777"/>
            </a:xfrm>
            <a:prstGeom prst="rect">
              <a:avLst/>
            </a:prstGeom>
            <a:noFill/>
          </p:spPr>
          <p:txBody>
            <a:bodyPr wrap="none" rtlCol="0">
              <a:spAutoFit/>
            </a:bodyPr>
            <a:lstStyle/>
            <a:p>
              <a:r>
                <a:rPr lang="en-US" sz="1400" i="1" dirty="0" err="1" smtClean="0">
                  <a:latin typeface="Helvetica" panose="020B0604020202020204" pitchFamily="34" charset="0"/>
                  <a:cs typeface="Helvetica" panose="020B0604020202020204" pitchFamily="34" charset="0"/>
                </a:rPr>
                <a:t>nariz</a:t>
              </a:r>
              <a:endParaRPr lang="en-US" sz="1600" i="1" dirty="0">
                <a:latin typeface="Helvetica" panose="020B0604020202020204" pitchFamily="34" charset="0"/>
                <a:cs typeface="Helvetica" panose="020B0604020202020204" pitchFamily="34" charset="0"/>
              </a:endParaRPr>
            </a:p>
          </p:txBody>
        </p:sp>
        <p:sp>
          <p:nvSpPr>
            <p:cNvPr id="45" name="TextBox 44"/>
            <p:cNvSpPr txBox="1"/>
            <p:nvPr/>
          </p:nvSpPr>
          <p:spPr>
            <a:xfrm>
              <a:off x="4370308" y="9313498"/>
              <a:ext cx="572593" cy="307777"/>
            </a:xfrm>
            <a:prstGeom prst="rect">
              <a:avLst/>
            </a:prstGeom>
            <a:noFill/>
          </p:spPr>
          <p:txBody>
            <a:bodyPr wrap="none" rtlCol="0">
              <a:spAutoFit/>
            </a:bodyPr>
            <a:lstStyle/>
            <a:p>
              <a:r>
                <a:rPr lang="en-US" sz="1400" i="1" dirty="0" err="1" smtClean="0">
                  <a:latin typeface="Helvetica" panose="020B0604020202020204" pitchFamily="34" charset="0"/>
                  <a:cs typeface="Helvetica" panose="020B0604020202020204" pitchFamily="34" charset="0"/>
                </a:rPr>
                <a:t>aleta</a:t>
              </a:r>
              <a:endParaRPr lang="en-US" sz="1600" i="1" dirty="0">
                <a:latin typeface="Helvetica" panose="020B0604020202020204" pitchFamily="34" charset="0"/>
                <a:cs typeface="Helvetica" panose="020B0604020202020204" pitchFamily="34" charset="0"/>
              </a:endParaRPr>
            </a:p>
          </p:txBody>
        </p:sp>
        <p:sp>
          <p:nvSpPr>
            <p:cNvPr id="46" name="TextBox 45"/>
            <p:cNvSpPr txBox="1"/>
            <p:nvPr/>
          </p:nvSpPr>
          <p:spPr>
            <a:xfrm>
              <a:off x="2453948" y="8050236"/>
              <a:ext cx="572593" cy="307777"/>
            </a:xfrm>
            <a:prstGeom prst="rect">
              <a:avLst/>
            </a:prstGeom>
            <a:noFill/>
          </p:spPr>
          <p:txBody>
            <a:bodyPr wrap="none" rtlCol="0">
              <a:spAutoFit/>
            </a:bodyPr>
            <a:lstStyle/>
            <a:p>
              <a:r>
                <a:rPr lang="en-US" sz="1400" i="1" dirty="0" err="1" smtClean="0">
                  <a:latin typeface="Helvetica" panose="020B0604020202020204" pitchFamily="34" charset="0"/>
                  <a:cs typeface="Helvetica" panose="020B0604020202020204" pitchFamily="34" charset="0"/>
                </a:rPr>
                <a:t>aleta</a:t>
              </a:r>
              <a:endParaRPr lang="en-US" sz="1600" i="1"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26700103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566738" y="41910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809624" y="655226"/>
            <a:ext cx="5667376" cy="2621374"/>
          </a:xfrm>
          <a:prstGeom prst="rect">
            <a:avLst/>
          </a:prstGeom>
        </p:spPr>
        <p:txBody>
          <a:bodyPr wrap="square" lIns="96661" tIns="48331" rIns="96661" bIns="48331">
            <a:spAutoFit/>
          </a:bodyPr>
          <a:lstStyle/>
          <a:p>
            <a:pPr marL="342900" indent="-342900">
              <a:buAutoNum type="arabicPeriod" startAt="9"/>
            </a:pPr>
            <a:r>
              <a:rPr lang="es-NI" sz="1800" b="1" dirty="0" smtClean="0">
                <a:latin typeface="Helvetica" pitchFamily="34" charset="0"/>
                <a:cs typeface="Helvetica" pitchFamily="34" charset="0"/>
              </a:rPr>
              <a:t>¿Qué significa la palabra </a:t>
            </a:r>
            <a:r>
              <a:rPr lang="es-NI" sz="1800" b="1" u="sng" dirty="0" smtClean="0">
                <a:latin typeface="Helvetica" pitchFamily="34" charset="0"/>
                <a:cs typeface="Helvetica" pitchFamily="34" charset="0"/>
              </a:rPr>
              <a:t>protegida</a:t>
            </a:r>
            <a:r>
              <a:rPr lang="es-NI" sz="1800" b="1" dirty="0" smtClean="0">
                <a:latin typeface="Helvetica" pitchFamily="34" charset="0"/>
                <a:cs typeface="Helvetica" pitchFamily="34" charset="0"/>
              </a:rPr>
              <a:t> en el pasaje </a:t>
            </a:r>
            <a:r>
              <a:rPr lang="es-NI" sz="1800" i="1" dirty="0" smtClean="0">
                <a:latin typeface="Helvetica" pitchFamily="34" charset="0"/>
                <a:cs typeface="Helvetica" pitchFamily="34" charset="0"/>
              </a:rPr>
              <a:t>Los delfines y las marsopas</a:t>
            </a:r>
            <a:r>
              <a:rPr lang="es-NI" sz="1800" b="1" dirty="0" smtClean="0">
                <a:latin typeface="Helvetica" pitchFamily="34" charset="0"/>
                <a:cs typeface="Helvetica" pitchFamily="34" charset="0"/>
              </a:rPr>
              <a:t>?</a:t>
            </a:r>
          </a:p>
          <a:p>
            <a:pPr marL="342900" indent="-342900">
              <a:buFont typeface="+mj-lt"/>
              <a:buAutoNum type="arabicPeriod" startAt="3"/>
            </a:pPr>
            <a:endParaRPr lang="es-NI" sz="1600" dirty="0" smtClean="0">
              <a:latin typeface="Helvetica" pitchFamily="34" charset="0"/>
              <a:cs typeface="Helvetica" pitchFamily="34" charset="0"/>
            </a:endParaRPr>
          </a:p>
          <a:p>
            <a:pPr marL="801688" indent="-342900">
              <a:buFont typeface="+mj-lt"/>
              <a:buAutoNum type="alphaUcPeriod"/>
            </a:pPr>
            <a:r>
              <a:rPr lang="es-NI" sz="1600" dirty="0">
                <a:latin typeface="Helvetica" pitchFamily="34" charset="0"/>
                <a:cs typeface="Helvetica" pitchFamily="34" charset="0"/>
              </a:rPr>
              <a:t>c</a:t>
            </a:r>
            <a:r>
              <a:rPr lang="es-NI" sz="1600" dirty="0" smtClean="0">
                <a:latin typeface="Helvetica" pitchFamily="34" charset="0"/>
                <a:cs typeface="Helvetica" pitchFamily="34" charset="0"/>
              </a:rPr>
              <a:t>lases de criaturas</a:t>
            </a:r>
          </a:p>
          <a:p>
            <a:pPr marL="801688" indent="-342900">
              <a:buFont typeface="+mj-lt"/>
              <a:buAutoNum type="alphaUcPeriod"/>
            </a:pPr>
            <a:endParaRPr lang="es-NI" sz="1600" dirty="0" smtClean="0">
              <a:latin typeface="Helvetica" pitchFamily="34" charset="0"/>
              <a:cs typeface="Helvetica" pitchFamily="34" charset="0"/>
            </a:endParaRPr>
          </a:p>
          <a:p>
            <a:pPr marL="801688" indent="-342900">
              <a:buFont typeface="+mj-lt"/>
              <a:buAutoNum type="alphaUcPeriod" startAt="2"/>
            </a:pPr>
            <a:r>
              <a:rPr lang="es-NI" sz="1600" dirty="0">
                <a:latin typeface="Helvetica" pitchFamily="34" charset="0"/>
                <a:cs typeface="Helvetica" pitchFamily="34" charset="0"/>
              </a:rPr>
              <a:t>f</a:t>
            </a:r>
            <a:r>
              <a:rPr lang="es-NI" sz="1600" dirty="0" smtClean="0">
                <a:latin typeface="Helvetica" pitchFamily="34" charset="0"/>
                <a:cs typeface="Helvetica" pitchFamily="34" charset="0"/>
              </a:rPr>
              <a:t>orma alargada</a:t>
            </a:r>
          </a:p>
          <a:p>
            <a:pPr marL="801688" indent="-342900"/>
            <a:endParaRPr lang="es-NI" sz="1600" dirty="0" smtClean="0">
              <a:latin typeface="Helvetica" pitchFamily="34" charset="0"/>
              <a:cs typeface="Helvetica" pitchFamily="34" charset="0"/>
            </a:endParaRPr>
          </a:p>
          <a:p>
            <a:pPr marL="801688" indent="-342900">
              <a:buFont typeface="+mj-lt"/>
              <a:buAutoNum type="alphaUcPeriod" startAt="3"/>
            </a:pPr>
            <a:r>
              <a:rPr lang="es-NI" sz="1600" dirty="0" smtClean="0">
                <a:latin typeface="Helvetica" pitchFamily="34" charset="0"/>
                <a:cs typeface="Helvetica" pitchFamily="34" charset="0"/>
              </a:rPr>
              <a:t>coloración especial</a:t>
            </a:r>
          </a:p>
          <a:p>
            <a:pPr marL="801688" indent="-342900">
              <a:buFont typeface="+mj-lt"/>
              <a:buAutoNum type="alphaUcPeriod" startAt="3"/>
            </a:pPr>
            <a:endParaRPr lang="es-NI" sz="1600" dirty="0" smtClean="0">
              <a:latin typeface="Helvetica" pitchFamily="34" charset="0"/>
              <a:cs typeface="Helvetica" pitchFamily="34" charset="0"/>
            </a:endParaRPr>
          </a:p>
          <a:p>
            <a:pPr marL="801688" indent="-342900">
              <a:buFont typeface="+mj-lt"/>
              <a:buAutoNum type="alphaUcPeriod" startAt="3"/>
            </a:pPr>
            <a:r>
              <a:rPr lang="es-NI" sz="1600" dirty="0">
                <a:latin typeface="Helvetica" pitchFamily="34" charset="0"/>
                <a:cs typeface="Helvetica" pitchFamily="34" charset="0"/>
              </a:rPr>
              <a:t>q</a:t>
            </a:r>
            <a:r>
              <a:rPr lang="es-NI" sz="1600" dirty="0" smtClean="0">
                <a:latin typeface="Helvetica" pitchFamily="34" charset="0"/>
                <a:cs typeface="Helvetica" pitchFamily="34" charset="0"/>
              </a:rPr>
              <a:t>ue no sufran daño</a:t>
            </a:r>
            <a:endParaRPr lang="es-NI" sz="1600" dirty="0">
              <a:latin typeface="Helvetica" pitchFamily="34" charset="0"/>
              <a:cs typeface="Helvetica" pitchFamily="34" charset="0"/>
            </a:endParaRPr>
          </a:p>
        </p:txBody>
      </p:sp>
      <p:grpSp>
        <p:nvGrpSpPr>
          <p:cNvPr id="9" name="Group 8"/>
          <p:cNvGrpSpPr/>
          <p:nvPr/>
        </p:nvGrpSpPr>
        <p:grpSpPr>
          <a:xfrm>
            <a:off x="896844" y="1530537"/>
            <a:ext cx="251883" cy="1637696"/>
            <a:chOff x="1016525" y="1528500"/>
            <a:chExt cx="251883" cy="1637696"/>
          </a:xfrm>
        </p:grpSpPr>
        <p:sp>
          <p:nvSpPr>
            <p:cNvPr id="15" name="Oval 14"/>
            <p:cNvSpPr/>
            <p:nvPr/>
          </p:nvSpPr>
          <p:spPr>
            <a:xfrm>
              <a:off x="1021024" y="152850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1021024" y="196928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1016525" y="247445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025520" y="292671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0" name="Table 9"/>
          <p:cNvGraphicFramePr>
            <a:graphicFrameLocks noGrp="1"/>
          </p:cNvGraphicFramePr>
          <p:nvPr>
            <p:extLst>
              <p:ext uri="{D42A27DB-BD31-4B8C-83A1-F6EECF244321}">
                <p14:modId xmlns:p14="http://schemas.microsoft.com/office/powerpoint/2010/main" val="4081459612"/>
              </p:ext>
            </p:extLst>
          </p:nvPr>
        </p:nvGraphicFramePr>
        <p:xfrm>
          <a:off x="4953000" y="3827374"/>
          <a:ext cx="2185988" cy="732434"/>
        </p:xfrm>
        <a:graphic>
          <a:graphicData uri="http://schemas.openxmlformats.org/drawingml/2006/table">
            <a:tbl>
              <a:tblPr/>
              <a:tblGrid>
                <a:gridCol w="2185988"/>
              </a:tblGrid>
              <a:tr h="179793">
                <a:tc>
                  <a:txBody>
                    <a:bodyPr/>
                    <a:lstStyle/>
                    <a:p>
                      <a:pPr marL="0" marR="0" algn="l">
                        <a:lnSpc>
                          <a:spcPct val="115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RI.3.4</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dirty="0" smtClean="0"/>
                        <a:t>Determinan en un texto el significado de palabras y frases de contexto académico general y de dominio específico pertinentes a los temas o materias de tercer grado.</a:t>
                      </a:r>
                      <a:endParaRPr lang="en-US" sz="800" b="0" i="0" dirty="0" smtClean="0">
                        <a:solidFill>
                          <a:schemeClr val="tx1"/>
                        </a:solidFill>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11" name="Rectangle 10"/>
          <p:cNvSpPr/>
          <p:nvPr/>
        </p:nvSpPr>
        <p:spPr>
          <a:xfrm>
            <a:off x="728662" y="4922426"/>
            <a:ext cx="6234113" cy="3113816"/>
          </a:xfrm>
          <a:prstGeom prst="rect">
            <a:avLst/>
          </a:prstGeom>
        </p:spPr>
        <p:txBody>
          <a:bodyPr wrap="square" lIns="96661" tIns="48331" rIns="96661" bIns="48331">
            <a:spAutoFit/>
          </a:bodyPr>
          <a:lstStyle/>
          <a:p>
            <a:pPr marL="463550" indent="-404813"/>
            <a:r>
              <a:rPr lang="en-US" sz="1800" b="1" dirty="0" smtClean="0">
                <a:latin typeface="Helvetica" pitchFamily="34" charset="0"/>
                <a:cs typeface="Helvetica" pitchFamily="34" charset="0"/>
              </a:rPr>
              <a:t>10. </a:t>
            </a:r>
            <a:r>
              <a:rPr lang="es-MX" sz="1800" b="1" dirty="0" smtClean="0">
                <a:latin typeface="Helvetica" pitchFamily="34" charset="0"/>
                <a:cs typeface="Helvetica" pitchFamily="34" charset="0"/>
              </a:rPr>
              <a:t>¿Cuál es el significado de la palabra </a:t>
            </a:r>
            <a:r>
              <a:rPr lang="es-MX" sz="1800" b="1" u="sng" dirty="0" smtClean="0">
                <a:latin typeface="Helvetica" pitchFamily="34" charset="0"/>
                <a:cs typeface="Helvetica" pitchFamily="34" charset="0"/>
              </a:rPr>
              <a:t>ecolocación</a:t>
            </a:r>
            <a:r>
              <a:rPr lang="es-MX" sz="1800" b="1" dirty="0" smtClean="0">
                <a:latin typeface="Helvetica" pitchFamily="34" charset="0"/>
                <a:cs typeface="Helvetica" pitchFamily="34" charset="0"/>
              </a:rPr>
              <a:t> en el pasaje </a:t>
            </a:r>
            <a:r>
              <a:rPr lang="es-MX" sz="1800" i="1" dirty="0" smtClean="0">
                <a:latin typeface="Helvetica" pitchFamily="34" charset="0"/>
                <a:cs typeface="Helvetica" pitchFamily="34" charset="0"/>
              </a:rPr>
              <a:t>¿Es una marsopa o un delfín?</a:t>
            </a:r>
          </a:p>
          <a:p>
            <a:pPr marL="287338" indent="-228600"/>
            <a:endParaRPr lang="es-MX" sz="1600" dirty="0" smtClean="0">
              <a:latin typeface="Helvetica" pitchFamily="34" charset="0"/>
              <a:cs typeface="Helvetica" pitchFamily="34" charset="0"/>
            </a:endParaRPr>
          </a:p>
          <a:p>
            <a:pPr marL="801688" indent="-342900">
              <a:buFont typeface="+mj-lt"/>
              <a:buAutoNum type="alphaUcPeriod"/>
            </a:pPr>
            <a:r>
              <a:rPr lang="es-MX" sz="1600" dirty="0">
                <a:latin typeface="Helvetica" pitchFamily="34" charset="0"/>
                <a:cs typeface="Helvetica" pitchFamily="34" charset="0"/>
              </a:rPr>
              <a:t>e</a:t>
            </a:r>
            <a:r>
              <a:rPr lang="es-MX" sz="1600" dirty="0" smtClean="0">
                <a:latin typeface="Helvetica" pitchFamily="34" charset="0"/>
                <a:cs typeface="Helvetica" pitchFamily="34" charset="0"/>
              </a:rPr>
              <a:t>nviar y escuchar sonidos para localizar objetos</a:t>
            </a:r>
          </a:p>
          <a:p>
            <a:pPr marL="801688" indent="-342900">
              <a:buFont typeface="+mj-lt"/>
              <a:buAutoNum type="alphaUcPeriod"/>
            </a:pPr>
            <a:endParaRPr lang="es-MX" sz="1600" dirty="0" smtClean="0">
              <a:latin typeface="Helvetica" pitchFamily="34" charset="0"/>
              <a:cs typeface="Helvetica" pitchFamily="34" charset="0"/>
            </a:endParaRPr>
          </a:p>
          <a:p>
            <a:pPr marL="801688" indent="-342900">
              <a:buFont typeface="+mj-lt"/>
              <a:buAutoNum type="alphaUcPeriod" startAt="2"/>
            </a:pPr>
            <a:r>
              <a:rPr lang="es-MX" sz="1600" dirty="0" smtClean="0">
                <a:latin typeface="Helvetica" pitchFamily="34" charset="0"/>
                <a:cs typeface="Helvetica" pitchFamily="34" charset="0"/>
              </a:rPr>
              <a:t>subir a la superficie para respirar porque los mamíferos necesitan aire</a:t>
            </a:r>
          </a:p>
          <a:p>
            <a:pPr marL="801688" indent="-342900"/>
            <a:endParaRPr lang="es-MX" sz="1600" dirty="0" smtClean="0">
              <a:latin typeface="Helvetica" pitchFamily="34" charset="0"/>
              <a:cs typeface="Helvetica" pitchFamily="34" charset="0"/>
            </a:endParaRPr>
          </a:p>
          <a:p>
            <a:pPr marL="801688" indent="-342900">
              <a:buFont typeface="+mj-lt"/>
              <a:buAutoNum type="alphaUcPeriod" startAt="3"/>
            </a:pPr>
            <a:r>
              <a:rPr lang="es-MX" sz="1600" dirty="0" smtClean="0">
                <a:latin typeface="Helvetica" pitchFamily="34" charset="0"/>
                <a:cs typeface="Helvetica" pitchFamily="34" charset="0"/>
              </a:rPr>
              <a:t>escapar  de los depredadores</a:t>
            </a:r>
          </a:p>
          <a:p>
            <a:pPr marL="801688" indent="-342900">
              <a:buFont typeface="+mj-lt"/>
              <a:buAutoNum type="alphaUcPeriod" startAt="3"/>
            </a:pPr>
            <a:endParaRPr lang="es-MX" sz="1600" dirty="0" smtClean="0">
              <a:latin typeface="Helvetica" pitchFamily="34" charset="0"/>
              <a:cs typeface="Helvetica" pitchFamily="34" charset="0"/>
            </a:endParaRPr>
          </a:p>
          <a:p>
            <a:pPr marL="801688" indent="-342900">
              <a:buFont typeface="+mj-lt"/>
              <a:buAutoNum type="alphaUcPeriod" startAt="3"/>
            </a:pPr>
            <a:r>
              <a:rPr lang="es-MX" sz="1600" dirty="0" smtClean="0">
                <a:latin typeface="Helvetica" pitchFamily="34" charset="0"/>
                <a:cs typeface="Helvetica" pitchFamily="34" charset="0"/>
              </a:rPr>
              <a:t>emitir sonidos de silbidos y chirridos para hablar unos con otros</a:t>
            </a:r>
            <a:endParaRPr lang="es-MX" sz="1600" dirty="0">
              <a:latin typeface="Helvetica" pitchFamily="34" charset="0"/>
              <a:cs typeface="Helvetica" pitchFamily="34" charset="0"/>
            </a:endParaRPr>
          </a:p>
        </p:txBody>
      </p:sp>
      <p:grpSp>
        <p:nvGrpSpPr>
          <p:cNvPr id="8" name="Group 7"/>
          <p:cNvGrpSpPr/>
          <p:nvPr/>
        </p:nvGrpSpPr>
        <p:grpSpPr>
          <a:xfrm>
            <a:off x="896844" y="5794143"/>
            <a:ext cx="249243" cy="1896936"/>
            <a:chOff x="887935" y="5760856"/>
            <a:chExt cx="249243" cy="1896936"/>
          </a:xfrm>
        </p:grpSpPr>
        <p:sp>
          <p:nvSpPr>
            <p:cNvPr id="13" name="Oval 12"/>
            <p:cNvSpPr/>
            <p:nvPr/>
          </p:nvSpPr>
          <p:spPr>
            <a:xfrm>
              <a:off x="894290" y="576085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887935" y="625534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887935" y="693594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894290" y="741830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81800" y="9562041"/>
            <a:ext cx="842010" cy="457200"/>
          </a:xfrm>
        </p:spPr>
        <p:txBody>
          <a:bodyPr/>
          <a:lstStyle/>
          <a:p>
            <a:fld id="{E554697D-DC26-4D84-89D6-8FD04FAFB254}" type="slidenum">
              <a:rPr lang="en-US" smtClean="0"/>
              <a:pPr/>
              <a:t>34</a:t>
            </a:fld>
            <a:endParaRPr lang="en-US" dirty="0"/>
          </a:p>
        </p:txBody>
      </p:sp>
    </p:spTree>
    <p:extLst>
      <p:ext uri="{BB962C8B-B14F-4D97-AF65-F5344CB8AC3E}">
        <p14:creationId xmlns:p14="http://schemas.microsoft.com/office/powerpoint/2010/main" val="1106561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32836" y="397254"/>
            <a:ext cx="6955304" cy="4191034"/>
          </a:xfrm>
          <a:prstGeom prst="rect">
            <a:avLst/>
          </a:prstGeom>
        </p:spPr>
        <p:txBody>
          <a:bodyPr wrap="square" lIns="96661" tIns="48331" rIns="96661" bIns="48331">
            <a:spAutoFit/>
          </a:bodyPr>
          <a:lstStyle/>
          <a:p>
            <a:pPr marL="457200" indent="-398463"/>
            <a:r>
              <a:rPr lang="en-US" sz="1800" b="1" dirty="0" smtClean="0">
                <a:latin typeface="Helvetica" pitchFamily="34" charset="0"/>
                <a:cs typeface="Helvetica" pitchFamily="34" charset="0"/>
              </a:rPr>
              <a:t>11</a:t>
            </a:r>
            <a:r>
              <a:rPr lang="es-PA" sz="1800" b="1" dirty="0" smtClean="0">
                <a:latin typeface="Helvetica" pitchFamily="34" charset="0"/>
                <a:cs typeface="Helvetica" pitchFamily="34" charset="0"/>
              </a:rPr>
              <a:t>. ¿Por qué el autor de </a:t>
            </a:r>
            <a:r>
              <a:rPr lang="es-PA" sz="1800" i="1" dirty="0" smtClean="0">
                <a:latin typeface="Helvetica" pitchFamily="34" charset="0"/>
                <a:cs typeface="Helvetica" pitchFamily="34" charset="0"/>
              </a:rPr>
              <a:t>¿Es una marsopa o un delfín? </a:t>
            </a:r>
            <a:r>
              <a:rPr lang="es-PA" sz="1800" b="1" dirty="0">
                <a:latin typeface="Helvetica" pitchFamily="34" charset="0"/>
                <a:cs typeface="Helvetica" pitchFamily="34" charset="0"/>
              </a:rPr>
              <a:t>c</a:t>
            </a:r>
            <a:r>
              <a:rPr lang="es-PA" sz="1800" b="1" dirty="0" smtClean="0">
                <a:latin typeface="Helvetica" pitchFamily="34" charset="0"/>
                <a:cs typeface="Helvetica" pitchFamily="34" charset="0"/>
              </a:rPr>
              <a:t>omienza el </a:t>
            </a:r>
            <a:r>
              <a:rPr lang="es-PA" sz="1800" b="1" u="sng" dirty="0" smtClean="0">
                <a:latin typeface="Helvetica" pitchFamily="34" charset="0"/>
                <a:cs typeface="Helvetica" pitchFamily="34" charset="0"/>
              </a:rPr>
              <a:t>párrafo 2</a:t>
            </a:r>
            <a:r>
              <a:rPr lang="es-PA" sz="1800" b="1" dirty="0" smtClean="0">
                <a:latin typeface="Helvetica" pitchFamily="34" charset="0"/>
                <a:cs typeface="Helvetica" pitchFamily="34" charset="0"/>
              </a:rPr>
              <a:t> con la declaración, —Muchas personas piensan que los delfines y las marsopas son peces pero esto simplemente no es cierto?</a:t>
            </a:r>
          </a:p>
          <a:p>
            <a:pPr marL="287338" indent="-228600"/>
            <a:endParaRPr lang="es-PA" sz="1800" dirty="0" smtClean="0">
              <a:latin typeface="Helvetica" pitchFamily="34" charset="0"/>
              <a:cs typeface="Helvetica" pitchFamily="34" charset="0"/>
            </a:endParaRPr>
          </a:p>
          <a:p>
            <a:pPr marL="792163" indent="-342900">
              <a:buFont typeface="+mj-lt"/>
              <a:buAutoNum type="alphaUcPeriod"/>
            </a:pPr>
            <a:r>
              <a:rPr lang="es-PA" sz="1600" dirty="0">
                <a:latin typeface="Helvetica" pitchFamily="34" charset="0"/>
                <a:cs typeface="Helvetica" pitchFamily="34" charset="0"/>
              </a:rPr>
              <a:t>E</a:t>
            </a:r>
            <a:r>
              <a:rPr lang="es-PA" sz="1600" dirty="0" smtClean="0">
                <a:latin typeface="Helvetica" pitchFamily="34" charset="0"/>
                <a:cs typeface="Helvetica" pitchFamily="34" charset="0"/>
              </a:rPr>
              <a:t>l párrafo comienza con ésta declaración para explicar qué clase de peces comen los delfines y las marsopas.</a:t>
            </a:r>
          </a:p>
          <a:p>
            <a:pPr marL="792163" indent="-342900">
              <a:buFont typeface="+mj-lt"/>
              <a:buAutoNum type="alphaUcPeriod"/>
            </a:pPr>
            <a:endParaRPr lang="es-PA" sz="1600" dirty="0" smtClean="0">
              <a:latin typeface="Helvetica" pitchFamily="34" charset="0"/>
              <a:cs typeface="Helvetica" pitchFamily="34" charset="0"/>
            </a:endParaRPr>
          </a:p>
          <a:p>
            <a:pPr marL="792163" indent="-342900">
              <a:buFont typeface="+mj-lt"/>
              <a:buAutoNum type="alphaUcPeriod"/>
            </a:pPr>
            <a:r>
              <a:rPr lang="es-PA" sz="1600" dirty="0">
                <a:latin typeface="Helvetica" pitchFamily="34" charset="0"/>
                <a:cs typeface="Helvetica" pitchFamily="34" charset="0"/>
              </a:rPr>
              <a:t>E</a:t>
            </a:r>
            <a:r>
              <a:rPr lang="es-PA" sz="1600" dirty="0" smtClean="0">
                <a:latin typeface="Helvetica" pitchFamily="34" charset="0"/>
                <a:cs typeface="Helvetica" pitchFamily="34" charset="0"/>
              </a:rPr>
              <a:t>l párrafo comienza con ésta declaración para explicar cómo las personas y los delfines comen </a:t>
            </a:r>
            <a:r>
              <a:rPr lang="es-PA" sz="1600" dirty="0">
                <a:latin typeface="Helvetica" pitchFamily="34" charset="0"/>
                <a:cs typeface="Helvetica" pitchFamily="34" charset="0"/>
              </a:rPr>
              <a:t>peces .</a:t>
            </a:r>
            <a:endParaRPr lang="es-PA" sz="1600" dirty="0" smtClean="0">
              <a:latin typeface="Helvetica" pitchFamily="34" charset="0"/>
              <a:cs typeface="Helvetica" pitchFamily="34" charset="0"/>
            </a:endParaRPr>
          </a:p>
          <a:p>
            <a:pPr marL="792163" indent="-342900">
              <a:buFont typeface="+mj-lt"/>
              <a:buAutoNum type="alphaUcPeriod"/>
            </a:pPr>
            <a:endParaRPr lang="es-PA" sz="1600" dirty="0" smtClean="0">
              <a:latin typeface="Helvetica" pitchFamily="34" charset="0"/>
              <a:cs typeface="Helvetica" pitchFamily="34" charset="0"/>
            </a:endParaRPr>
          </a:p>
          <a:p>
            <a:pPr marL="792163" indent="-342900">
              <a:buFont typeface="+mj-lt"/>
              <a:buAutoNum type="alphaUcPeriod"/>
            </a:pPr>
            <a:r>
              <a:rPr lang="es-PA" sz="1600" dirty="0" smtClean="0">
                <a:latin typeface="Helvetica" pitchFamily="34" charset="0"/>
                <a:cs typeface="Helvetica" pitchFamily="34" charset="0"/>
              </a:rPr>
              <a:t>El párrafo comienza con ésta declaración para explicar por qué los delfines y las marsopas no son peces.</a:t>
            </a:r>
          </a:p>
          <a:p>
            <a:pPr marL="792163" indent="-342900">
              <a:buFont typeface="+mj-lt"/>
              <a:buAutoNum type="alphaUcPeriod"/>
            </a:pPr>
            <a:endParaRPr lang="es-PA" sz="1600" dirty="0" smtClean="0">
              <a:latin typeface="Helvetica" pitchFamily="34" charset="0"/>
              <a:cs typeface="Helvetica" pitchFamily="34" charset="0"/>
            </a:endParaRPr>
          </a:p>
          <a:p>
            <a:pPr marL="792163" indent="-342900">
              <a:buFont typeface="+mj-lt"/>
              <a:buAutoNum type="alphaUcPeriod"/>
            </a:pPr>
            <a:r>
              <a:rPr lang="es-PA" sz="1600" dirty="0" smtClean="0">
                <a:latin typeface="Helvetica" pitchFamily="34" charset="0"/>
                <a:cs typeface="Helvetica" pitchFamily="34" charset="0"/>
              </a:rPr>
              <a:t>El párrafo comienza con ésta declaración para explicar qué clase de peces hay en el océano</a:t>
            </a:r>
            <a:r>
              <a:rPr lang="en-US" sz="1600" dirty="0" smtClean="0">
                <a:latin typeface="Helvetica" pitchFamily="34" charset="0"/>
                <a:cs typeface="Helvetica" pitchFamily="34" charset="0"/>
              </a:rPr>
              <a:t>.</a:t>
            </a:r>
            <a:endParaRPr lang="en-US" sz="1600" dirty="0">
              <a:solidFill>
                <a:srgbClr val="C00000"/>
              </a:solidFill>
              <a:latin typeface="Helvetica" pitchFamily="34" charset="0"/>
              <a:cs typeface="Helvetica" pitchFamily="34" charset="0"/>
            </a:endParaRPr>
          </a:p>
        </p:txBody>
      </p:sp>
      <p:sp>
        <p:nvSpPr>
          <p:cNvPr id="21" name="Rectangle 20"/>
          <p:cNvSpPr/>
          <p:nvPr/>
        </p:nvSpPr>
        <p:spPr>
          <a:xfrm>
            <a:off x="432836" y="5838093"/>
            <a:ext cx="6881813" cy="3390815"/>
          </a:xfrm>
          <a:prstGeom prst="rect">
            <a:avLst/>
          </a:prstGeom>
          <a:noFill/>
        </p:spPr>
        <p:txBody>
          <a:bodyPr wrap="square" lIns="96661" tIns="48331" rIns="96661" bIns="48331">
            <a:spAutoFit/>
          </a:bodyPr>
          <a:lstStyle/>
          <a:p>
            <a:pPr marL="400050" lvl="0" indent="-342900" defTabSz="914400" fontAlgn="base">
              <a:spcBef>
                <a:spcPct val="0"/>
              </a:spcBef>
              <a:spcAft>
                <a:spcPct val="0"/>
              </a:spcAft>
              <a:buAutoNum type="arabicPeriod" startAt="12"/>
            </a:pPr>
            <a:r>
              <a:rPr lang="en-US" sz="1800" b="1" dirty="0" smtClean="0">
                <a:latin typeface="Helvetica" pitchFamily="34" charset="0"/>
                <a:cs typeface="Helvetica" pitchFamily="34" charset="0"/>
              </a:rPr>
              <a:t> </a:t>
            </a:r>
            <a:r>
              <a:rPr lang="es-PA" sz="1800" b="1" dirty="0" smtClean="0">
                <a:latin typeface="Helvetica" pitchFamily="34" charset="0"/>
                <a:cs typeface="Helvetica" pitchFamily="34" charset="0"/>
              </a:rPr>
              <a:t>¿Por que el autor del artículo </a:t>
            </a:r>
            <a:r>
              <a:rPr lang="es-PA" sz="1800" i="1" dirty="0" smtClean="0">
                <a:latin typeface="Helvetica" pitchFamily="34" charset="0"/>
                <a:cs typeface="Helvetica" pitchFamily="34" charset="0"/>
              </a:rPr>
              <a:t>Los delfines y las marsopas</a:t>
            </a:r>
            <a:r>
              <a:rPr lang="es-PA" sz="1800" b="1" i="1" dirty="0" smtClean="0">
                <a:latin typeface="Helvetica" pitchFamily="34" charset="0"/>
                <a:cs typeface="Helvetica" pitchFamily="34" charset="0"/>
              </a:rPr>
              <a:t> </a:t>
            </a:r>
            <a:r>
              <a:rPr lang="es-PA" sz="1800" b="1" dirty="0" smtClean="0">
                <a:latin typeface="Helvetica" pitchFamily="34" charset="0"/>
                <a:cs typeface="Helvetica" pitchFamily="34" charset="0"/>
              </a:rPr>
              <a:t>añade un párrafo sobre los delfines nariz de botella?</a:t>
            </a:r>
          </a:p>
          <a:p>
            <a:pPr marL="457200" lvl="0" indent="-400050" defTabSz="914400" fontAlgn="base">
              <a:spcBef>
                <a:spcPct val="0"/>
              </a:spcBef>
              <a:spcAft>
                <a:spcPct val="0"/>
              </a:spcAft>
              <a:buAutoNum type="arabicPeriod" startAt="8"/>
            </a:pPr>
            <a:endParaRPr lang="es-PA" sz="1800" dirty="0" smtClean="0">
              <a:latin typeface="Helvetica" pitchFamily="34" charset="0"/>
              <a:cs typeface="Helvetica" pitchFamily="34" charset="0"/>
            </a:endParaRPr>
          </a:p>
          <a:p>
            <a:pPr marL="800100" indent="-342900">
              <a:buFont typeface="+mj-lt"/>
              <a:buAutoNum type="alphaUcPeriod"/>
            </a:pPr>
            <a:r>
              <a:rPr lang="es-PA" sz="1600" dirty="0" smtClean="0">
                <a:latin typeface="Helvetica" pitchFamily="34" charset="0"/>
                <a:cs typeface="Helvetica" pitchFamily="34" charset="0"/>
              </a:rPr>
              <a:t>Ellos son los delfines mas grandes.</a:t>
            </a:r>
          </a:p>
          <a:p>
            <a:pPr marL="800100" indent="-342900">
              <a:buFont typeface="+mj-lt"/>
              <a:buAutoNum type="alphaUcPeriod"/>
            </a:pPr>
            <a:endParaRPr lang="es-PA" sz="1600" dirty="0" smtClean="0">
              <a:solidFill>
                <a:srgbClr val="FF0000"/>
              </a:solidFill>
              <a:latin typeface="Helvetica" pitchFamily="34" charset="0"/>
              <a:cs typeface="Helvetica" pitchFamily="34" charset="0"/>
            </a:endParaRPr>
          </a:p>
          <a:p>
            <a:pPr marL="800100" indent="-342900">
              <a:buFont typeface="+mj-lt"/>
              <a:buAutoNum type="alphaUcPeriod"/>
            </a:pPr>
            <a:r>
              <a:rPr lang="es-PA" sz="1600" dirty="0" smtClean="0">
                <a:latin typeface="Helvetica" pitchFamily="34" charset="0"/>
                <a:cs typeface="Helvetica" pitchFamily="34" charset="0"/>
              </a:rPr>
              <a:t>Ellos son de color claro.</a:t>
            </a:r>
          </a:p>
          <a:p>
            <a:pPr marL="800100" indent="-342900">
              <a:buFont typeface="+mj-lt"/>
              <a:buAutoNum type="alphaUcPeriod"/>
            </a:pPr>
            <a:endParaRPr lang="es-PA" sz="1600" dirty="0" smtClean="0">
              <a:latin typeface="Helvetica" pitchFamily="34" charset="0"/>
              <a:cs typeface="Helvetica" pitchFamily="34" charset="0"/>
            </a:endParaRPr>
          </a:p>
          <a:p>
            <a:pPr marL="800100" indent="-342900">
              <a:buFont typeface="+mj-lt"/>
              <a:buAutoNum type="alphaUcPeriod"/>
            </a:pPr>
            <a:r>
              <a:rPr lang="es-PA" sz="1600" dirty="0" smtClean="0">
                <a:latin typeface="Helvetica" pitchFamily="34" charset="0"/>
                <a:cs typeface="Helvetica" pitchFamily="34" charset="0"/>
              </a:rPr>
              <a:t>Ellos nadan cerca del litoral (costa).</a:t>
            </a:r>
          </a:p>
          <a:p>
            <a:pPr marL="800100" indent="-342900">
              <a:buFont typeface="+mj-lt"/>
              <a:buAutoNum type="alphaUcPeriod"/>
            </a:pPr>
            <a:endParaRPr lang="es-PA" sz="1600" dirty="0" smtClean="0">
              <a:latin typeface="Helvetica" pitchFamily="34" charset="0"/>
              <a:cs typeface="Helvetica" pitchFamily="34" charset="0"/>
            </a:endParaRPr>
          </a:p>
          <a:p>
            <a:pPr marL="800100" indent="-342900">
              <a:buFont typeface="+mj-lt"/>
              <a:buAutoNum type="alphaUcPeriod" startAt="4"/>
            </a:pPr>
            <a:r>
              <a:rPr lang="es-PA" sz="1600" dirty="0" smtClean="0">
                <a:latin typeface="Helvetica" pitchFamily="34" charset="0"/>
                <a:cs typeface="Helvetica" pitchFamily="34" charset="0"/>
              </a:rPr>
              <a:t>Ellos son comúnmente vistos.</a:t>
            </a:r>
          </a:p>
          <a:p>
            <a:pPr marL="736600" indent="-341313">
              <a:buFont typeface="+mj-lt"/>
              <a:buAutoNum type="alphaUcPeriod" startAt="4"/>
            </a:pPr>
            <a:endParaRPr lang="es-PA" sz="1600" dirty="0" smtClean="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a:p>
            <a:pPr marL="866775" indent="-342900">
              <a:buFont typeface="+mj-lt"/>
              <a:buAutoNum type="alphaUcPeriod" startAt="4"/>
            </a:pPr>
            <a:endParaRPr lang="en-US" sz="1600" dirty="0">
              <a:latin typeface="Helvetica" pitchFamily="34" charset="0"/>
              <a:cs typeface="Helvetica" pitchFamily="34" charset="0"/>
            </a:endParaRPr>
          </a:p>
        </p:txBody>
      </p:sp>
      <p:cxnSp>
        <p:nvCxnSpPr>
          <p:cNvPr id="10" name="Straight Connector 9"/>
          <p:cNvCxnSpPr/>
          <p:nvPr/>
        </p:nvCxnSpPr>
        <p:spPr>
          <a:xfrm>
            <a:off x="410114"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83944" y="6742396"/>
            <a:ext cx="242888" cy="1617997"/>
            <a:chOff x="558546" y="6835578"/>
            <a:chExt cx="242888" cy="1617997"/>
          </a:xfrm>
        </p:grpSpPr>
        <p:sp>
          <p:nvSpPr>
            <p:cNvPr id="13" name="Oval 12"/>
            <p:cNvSpPr/>
            <p:nvPr/>
          </p:nvSpPr>
          <p:spPr>
            <a:xfrm>
              <a:off x="558546" y="731811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58546" y="683557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p:nvPr/>
          </p:nvSpPr>
          <p:spPr>
            <a:xfrm>
              <a:off x="558546" y="77523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p:cNvSpPr/>
            <p:nvPr/>
          </p:nvSpPr>
          <p:spPr>
            <a:xfrm>
              <a:off x="558546" y="821408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583944" y="1874891"/>
            <a:ext cx="242888" cy="2404254"/>
            <a:chOff x="525060" y="1856530"/>
            <a:chExt cx="242888" cy="2404254"/>
          </a:xfrm>
        </p:grpSpPr>
        <p:sp>
          <p:nvSpPr>
            <p:cNvPr id="11" name="Oval 10"/>
            <p:cNvSpPr/>
            <p:nvPr/>
          </p:nvSpPr>
          <p:spPr>
            <a:xfrm>
              <a:off x="525060" y="185653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25060" y="40212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525060" y="25805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p:cNvSpPr/>
            <p:nvPr/>
          </p:nvSpPr>
          <p:spPr>
            <a:xfrm>
              <a:off x="525060" y="33044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8" name="Table 17"/>
          <p:cNvGraphicFramePr>
            <a:graphicFrameLocks noGrp="1"/>
          </p:cNvGraphicFramePr>
          <p:nvPr>
            <p:extLst>
              <p:ext uri="{D42A27DB-BD31-4B8C-83A1-F6EECF244321}">
                <p14:modId xmlns:p14="http://schemas.microsoft.com/office/powerpoint/2010/main" val="2555770273"/>
              </p:ext>
            </p:extLst>
          </p:nvPr>
        </p:nvGraphicFramePr>
        <p:xfrm>
          <a:off x="4938711" y="4776235"/>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RI.3.8</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dirty="0" smtClean="0"/>
                        <a:t>Describen la conexión lógica entre oraciones particulares y párrafos en un texto (ejemplo: comparación, causa/efecto, primero/segundo/ tercero en una secuencia).</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a:xfrm>
            <a:off x="6781800" y="9562041"/>
            <a:ext cx="842010" cy="457200"/>
          </a:xfrm>
        </p:spPr>
        <p:txBody>
          <a:bodyPr/>
          <a:lstStyle/>
          <a:p>
            <a:fld id="{E554697D-DC26-4D84-89D6-8FD04FAFB254}" type="slidenum">
              <a:rPr lang="en-US" smtClean="0"/>
              <a:pPr/>
              <a:t>35</a:t>
            </a:fld>
            <a:endParaRPr lang="en-US" dirty="0"/>
          </a:p>
        </p:txBody>
      </p:sp>
    </p:spTree>
    <p:extLst>
      <p:ext uri="{BB962C8B-B14F-4D97-AF65-F5344CB8AC3E}">
        <p14:creationId xmlns:p14="http://schemas.microsoft.com/office/powerpoint/2010/main" val="2624493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1853" y="982678"/>
            <a:ext cx="6955304" cy="3144594"/>
          </a:xfrm>
          <a:prstGeom prst="rect">
            <a:avLst/>
          </a:prstGeom>
        </p:spPr>
        <p:txBody>
          <a:bodyPr wrap="square" lIns="96661" tIns="48331" rIns="96661" bIns="48331">
            <a:spAutoFit/>
          </a:bodyPr>
          <a:lstStyle/>
          <a:p>
            <a:pPr marL="461963" indent="-400050"/>
            <a:r>
              <a:rPr lang="en-US" sz="1800" b="1" dirty="0" smtClean="0">
                <a:latin typeface="Helvetica" pitchFamily="34" charset="0"/>
                <a:cs typeface="Helvetica" pitchFamily="34" charset="0"/>
              </a:rPr>
              <a:t>13. </a:t>
            </a:r>
            <a:r>
              <a:rPr lang="x-none" sz="1800" b="1" dirty="0" smtClean="0">
                <a:latin typeface="Helvetica" pitchFamily="34" charset="0"/>
                <a:cs typeface="Helvetica" pitchFamily="34" charset="0"/>
              </a:rPr>
              <a:t>¿Qué puntos importantes presentan </a:t>
            </a:r>
            <a:r>
              <a:rPr lang="x-none" sz="1800" b="1" u="sng" dirty="0" smtClean="0">
                <a:latin typeface="Helvetica" pitchFamily="34" charset="0"/>
                <a:cs typeface="Helvetica" pitchFamily="34" charset="0"/>
              </a:rPr>
              <a:t>ambos</a:t>
            </a:r>
            <a:r>
              <a:rPr lang="x-none" sz="1800" b="1" dirty="0" smtClean="0">
                <a:latin typeface="Helvetica" pitchFamily="34" charset="0"/>
                <a:cs typeface="Helvetica" pitchFamily="34" charset="0"/>
              </a:rPr>
              <a:t> autores en los </a:t>
            </a:r>
            <a:r>
              <a:rPr lang="x-none" sz="1800" b="1" dirty="0">
                <a:latin typeface="Helvetica" pitchFamily="34" charset="0"/>
                <a:cs typeface="Helvetica" pitchFamily="34" charset="0"/>
              </a:rPr>
              <a:t>d</a:t>
            </a:r>
            <a:r>
              <a:rPr lang="x-none" sz="1800" b="1" dirty="0" smtClean="0">
                <a:latin typeface="Helvetica" pitchFamily="34" charset="0"/>
                <a:cs typeface="Helvetica" pitchFamily="34" charset="0"/>
              </a:rPr>
              <a:t>os pasajes sobre los delfines y las marsopas?</a:t>
            </a:r>
          </a:p>
          <a:p>
            <a:pPr marL="461963" indent="-400050"/>
            <a:endParaRPr lang="x-none" sz="1800" dirty="0" smtClean="0">
              <a:latin typeface="Helvetica" pitchFamily="34" charset="0"/>
              <a:cs typeface="Helvetica" pitchFamily="34" charset="0"/>
            </a:endParaRPr>
          </a:p>
          <a:p>
            <a:pPr marL="792163" indent="-342900">
              <a:buFont typeface="+mj-lt"/>
              <a:buAutoNum type="alphaUcPeriod"/>
            </a:pPr>
            <a:r>
              <a:rPr lang="x-none" sz="1600" dirty="0" smtClean="0">
                <a:latin typeface="Helvetica" pitchFamily="34" charset="0"/>
                <a:cs typeface="Helvetica" pitchFamily="34" charset="0"/>
              </a:rPr>
              <a:t>Los delfines y las marsopas se pueden encontrar por todo el mundo. </a:t>
            </a:r>
          </a:p>
          <a:p>
            <a:pPr marL="792163" indent="-342900">
              <a:buFont typeface="+mj-lt"/>
              <a:buAutoNum type="alphaUcPeriod"/>
            </a:pPr>
            <a:endParaRPr lang="x-none" sz="1600" dirty="0" smtClean="0">
              <a:latin typeface="Helvetica" pitchFamily="34" charset="0"/>
              <a:cs typeface="Helvetica" pitchFamily="34" charset="0"/>
            </a:endParaRPr>
          </a:p>
          <a:p>
            <a:pPr marL="792163" indent="-342900">
              <a:buFont typeface="+mj-lt"/>
              <a:buAutoNum type="alphaUcPeriod"/>
            </a:pPr>
            <a:r>
              <a:rPr lang="x-none" sz="1600" dirty="0">
                <a:latin typeface="Helvetica" pitchFamily="34" charset="0"/>
                <a:cs typeface="Helvetica" pitchFamily="34" charset="0"/>
              </a:rPr>
              <a:t>L</a:t>
            </a:r>
            <a:r>
              <a:rPr lang="x-none" sz="1600" dirty="0" smtClean="0">
                <a:latin typeface="Helvetica" pitchFamily="34" charset="0"/>
                <a:cs typeface="Helvetica" pitchFamily="34" charset="0"/>
              </a:rPr>
              <a:t>as marsopas viajan en grupos pequeños, mientras que los delfines viven en grupos más grandes.</a:t>
            </a:r>
          </a:p>
          <a:p>
            <a:pPr marL="792163" indent="-342900">
              <a:buFont typeface="+mj-lt"/>
              <a:buAutoNum type="alphaUcPeriod"/>
            </a:pPr>
            <a:endParaRPr lang="x-none" sz="1600" dirty="0" smtClean="0">
              <a:latin typeface="Helvetica" pitchFamily="34" charset="0"/>
              <a:cs typeface="Helvetica" pitchFamily="34" charset="0"/>
            </a:endParaRPr>
          </a:p>
          <a:p>
            <a:pPr marL="792163" indent="-342900">
              <a:buFont typeface="+mj-lt"/>
              <a:buAutoNum type="alphaUcPeriod"/>
            </a:pPr>
            <a:r>
              <a:rPr lang="x-none" sz="1600" dirty="0" smtClean="0">
                <a:latin typeface="Helvetica" pitchFamily="34" charset="0"/>
                <a:cs typeface="Helvetica" pitchFamily="34" charset="0"/>
              </a:rPr>
              <a:t>Los delfines y las marsopas son cazados con frecuencia.</a:t>
            </a:r>
          </a:p>
          <a:p>
            <a:pPr marL="792163" indent="-342900">
              <a:buFont typeface="+mj-lt"/>
              <a:buAutoNum type="alphaUcPeriod"/>
            </a:pPr>
            <a:endParaRPr lang="x-none" sz="1600" dirty="0" smtClean="0">
              <a:latin typeface="Helvetica" pitchFamily="34" charset="0"/>
              <a:cs typeface="Helvetica" pitchFamily="34" charset="0"/>
            </a:endParaRPr>
          </a:p>
          <a:p>
            <a:pPr marL="792163" indent="-342900">
              <a:buFont typeface="+mj-lt"/>
              <a:buAutoNum type="alphaUcPeriod"/>
            </a:pPr>
            <a:r>
              <a:rPr lang="x-none" sz="1600" dirty="0" smtClean="0">
                <a:latin typeface="Helvetica" pitchFamily="34" charset="0"/>
                <a:cs typeface="Helvetica" pitchFamily="34" charset="0"/>
              </a:rPr>
              <a:t>Las diferencias entre los delfines y las marsopas</a:t>
            </a:r>
            <a:endParaRPr lang="x-none" sz="1600" dirty="0">
              <a:solidFill>
                <a:srgbClr val="C00000"/>
              </a:solidFill>
              <a:latin typeface="Helvetica" pitchFamily="34" charset="0"/>
              <a:cs typeface="Helvetica" pitchFamily="34" charset="0"/>
            </a:endParaRPr>
          </a:p>
        </p:txBody>
      </p:sp>
      <p:sp>
        <p:nvSpPr>
          <p:cNvPr id="8" name="Rectangle 7"/>
          <p:cNvSpPr/>
          <p:nvPr/>
        </p:nvSpPr>
        <p:spPr>
          <a:xfrm>
            <a:off x="534184" y="5727867"/>
            <a:ext cx="6868650" cy="2652151"/>
          </a:xfrm>
          <a:prstGeom prst="rect">
            <a:avLst/>
          </a:prstGeom>
        </p:spPr>
        <p:txBody>
          <a:bodyPr wrap="square" lIns="96661" tIns="48331" rIns="96661" bIns="48331">
            <a:spAutoFit/>
          </a:bodyPr>
          <a:lstStyle/>
          <a:p>
            <a:pPr marL="515938" lvl="0" indent="-458788" defTabSz="914400" fontAlgn="base">
              <a:spcBef>
                <a:spcPct val="0"/>
              </a:spcBef>
              <a:spcAft>
                <a:spcPct val="0"/>
              </a:spcAft>
            </a:pPr>
            <a:r>
              <a:rPr lang="en-US" sz="1800" b="1" dirty="0" smtClean="0">
                <a:latin typeface="Helvetica" pitchFamily="34" charset="0"/>
                <a:cs typeface="Helvetica" pitchFamily="34" charset="0"/>
              </a:rPr>
              <a:t>14.  </a:t>
            </a:r>
            <a:r>
              <a:rPr lang="es-PY" sz="1800" b="1" dirty="0" smtClean="0">
                <a:latin typeface="Helvetica" pitchFamily="34" charset="0"/>
                <a:cs typeface="Helvetica" pitchFamily="34" charset="0"/>
              </a:rPr>
              <a:t>¿Qué detalles clave sobre los delfines y las marsopas son iguales en </a:t>
            </a:r>
            <a:r>
              <a:rPr lang="es-PY" sz="1800" b="1" u="sng" dirty="0" smtClean="0">
                <a:latin typeface="Helvetica" pitchFamily="34" charset="0"/>
                <a:cs typeface="Helvetica" pitchFamily="34" charset="0"/>
              </a:rPr>
              <a:t>ambos</a:t>
            </a:r>
            <a:r>
              <a:rPr lang="es-PY" sz="1800" b="1" dirty="0" smtClean="0">
                <a:latin typeface="Helvetica" pitchFamily="34" charset="0"/>
                <a:cs typeface="Helvetica" pitchFamily="34" charset="0"/>
              </a:rPr>
              <a:t> pasajes?</a:t>
            </a:r>
          </a:p>
          <a:p>
            <a:pPr marL="457200" lvl="0" indent="-400050" defTabSz="914400" fontAlgn="base">
              <a:spcBef>
                <a:spcPct val="0"/>
              </a:spcBef>
              <a:spcAft>
                <a:spcPct val="0"/>
              </a:spcAft>
              <a:buAutoNum type="arabicPeriod" startAt="9"/>
            </a:pPr>
            <a:endParaRPr lang="es-PY" sz="1800" dirty="0" smtClean="0">
              <a:latin typeface="Helvetica" pitchFamily="34" charset="0"/>
              <a:cs typeface="Helvetica" pitchFamily="34" charset="0"/>
            </a:endParaRPr>
          </a:p>
          <a:p>
            <a:pPr marL="792163" indent="-342900">
              <a:buFont typeface="+mj-lt"/>
              <a:buAutoNum type="alphaUcPeriod"/>
            </a:pPr>
            <a:r>
              <a:rPr lang="es-PY" sz="1600" dirty="0">
                <a:latin typeface="Helvetica" pitchFamily="34" charset="0"/>
                <a:cs typeface="Helvetica" pitchFamily="34" charset="0"/>
              </a:rPr>
              <a:t>l</a:t>
            </a:r>
            <a:r>
              <a:rPr lang="es-PY" sz="1600" dirty="0" smtClean="0">
                <a:latin typeface="Helvetica" pitchFamily="34" charset="0"/>
                <a:cs typeface="Helvetica" pitchFamily="34" charset="0"/>
              </a:rPr>
              <a:t>a forma de sus cuerpos, longitud y peso</a:t>
            </a:r>
          </a:p>
          <a:p>
            <a:pPr marL="792163" indent="-342900">
              <a:buFont typeface="+mj-lt"/>
              <a:buAutoNum type="alphaUcPeriod"/>
            </a:pPr>
            <a:endParaRPr lang="es-PY" sz="1600" dirty="0" smtClean="0">
              <a:latin typeface="Helvetica" pitchFamily="34" charset="0"/>
              <a:cs typeface="Helvetica" pitchFamily="34" charset="0"/>
            </a:endParaRPr>
          </a:p>
          <a:p>
            <a:pPr marL="792163" indent="-342900">
              <a:buFont typeface="+mj-lt"/>
              <a:buAutoNum type="alphaUcPeriod"/>
            </a:pPr>
            <a:r>
              <a:rPr lang="es-PY" sz="1600" dirty="0">
                <a:latin typeface="Helvetica" pitchFamily="34" charset="0"/>
                <a:cs typeface="Helvetica" pitchFamily="34" charset="0"/>
              </a:rPr>
              <a:t>l</a:t>
            </a:r>
            <a:r>
              <a:rPr lang="es-PY" sz="1600" dirty="0" smtClean="0">
                <a:latin typeface="Helvetica" pitchFamily="34" charset="0"/>
                <a:cs typeface="Helvetica" pitchFamily="34" charset="0"/>
              </a:rPr>
              <a:t>as descripciones de sus aletas dorsales</a:t>
            </a:r>
          </a:p>
          <a:p>
            <a:pPr marL="792163" indent="-342900">
              <a:buFont typeface="+mj-lt"/>
              <a:buAutoNum type="alphaUcPeriod"/>
            </a:pPr>
            <a:endParaRPr lang="es-PY" sz="1600" dirty="0" smtClean="0">
              <a:latin typeface="Helvetica" pitchFamily="34" charset="0"/>
              <a:cs typeface="Helvetica" pitchFamily="34" charset="0"/>
            </a:endParaRPr>
          </a:p>
          <a:p>
            <a:pPr marL="792163" indent="-342900">
              <a:buFont typeface="+mj-lt"/>
              <a:buAutoNum type="alphaUcPeriod"/>
            </a:pPr>
            <a:r>
              <a:rPr lang="es-PY" sz="1600" dirty="0">
                <a:latin typeface="Helvetica" pitchFamily="34" charset="0"/>
                <a:cs typeface="Helvetica" pitchFamily="34" charset="0"/>
              </a:rPr>
              <a:t>l</a:t>
            </a:r>
            <a:r>
              <a:rPr lang="es-PY" sz="1600" dirty="0" smtClean="0">
                <a:latin typeface="Helvetica" pitchFamily="34" charset="0"/>
                <a:cs typeface="Helvetica" pitchFamily="34" charset="0"/>
              </a:rPr>
              <a:t>as diferencias entre sus dientes</a:t>
            </a:r>
          </a:p>
          <a:p>
            <a:pPr marL="792163" indent="-342900">
              <a:buFont typeface="+mj-lt"/>
              <a:buAutoNum type="alphaUcPeriod"/>
            </a:pPr>
            <a:endParaRPr lang="es-PY" sz="1600" dirty="0" smtClean="0">
              <a:latin typeface="Helvetica" pitchFamily="34" charset="0"/>
              <a:cs typeface="Helvetica" pitchFamily="34" charset="0"/>
            </a:endParaRPr>
          </a:p>
          <a:p>
            <a:pPr marL="792163" indent="-342900">
              <a:buFont typeface="+mj-lt"/>
              <a:buAutoNum type="alphaUcPeriod"/>
            </a:pPr>
            <a:r>
              <a:rPr lang="es-PY" sz="1600" dirty="0" smtClean="0">
                <a:latin typeface="Helvetica" pitchFamily="34" charset="0"/>
                <a:cs typeface="Helvetica" pitchFamily="34" charset="0"/>
              </a:rPr>
              <a:t>la duración de su vida y lo que comen</a:t>
            </a:r>
            <a:endParaRPr lang="es-PY" sz="1600" dirty="0">
              <a:latin typeface="Helvetica" pitchFamily="34" charset="0"/>
              <a:cs typeface="Helvetica" pitchFamily="34" charset="0"/>
            </a:endParaRPr>
          </a:p>
        </p:txBody>
      </p:sp>
      <p:cxnSp>
        <p:nvCxnSpPr>
          <p:cNvPr id="10" name="Straight Connector 9"/>
          <p:cNvCxnSpPr/>
          <p:nvPr/>
        </p:nvCxnSpPr>
        <p:spPr>
          <a:xfrm>
            <a:off x="531378"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742490" y="6615280"/>
            <a:ext cx="242888" cy="1644458"/>
            <a:chOff x="774867" y="6584350"/>
            <a:chExt cx="242888" cy="1644458"/>
          </a:xfrm>
        </p:grpSpPr>
        <p:sp>
          <p:nvSpPr>
            <p:cNvPr id="11" name="Oval 10"/>
            <p:cNvSpPr/>
            <p:nvPr/>
          </p:nvSpPr>
          <p:spPr>
            <a:xfrm>
              <a:off x="774867" y="6584350"/>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74867" y="798932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74867" y="7562669"/>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74867" y="707182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p:cNvSpPr/>
          <p:nvPr/>
        </p:nvSpPr>
        <p:spPr>
          <a:xfrm>
            <a:off x="742490" y="188665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742490" y="2599745"/>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742490" y="330176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742490" y="379935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272162029"/>
              </p:ext>
            </p:extLst>
          </p:nvPr>
        </p:nvGraphicFramePr>
        <p:xfrm>
          <a:off x="5194348" y="4572000"/>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dirty="0" smtClean="0"/>
                        <a:t>Comparan y contrastan los puntos más importantes y los detalles clave que se presentan en dos textos sobre el mismo tema.</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7" name="Footer Placeholder 6"/>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9" name="Slide Number Placeholder 8"/>
          <p:cNvSpPr>
            <a:spLocks noGrp="1"/>
          </p:cNvSpPr>
          <p:nvPr>
            <p:ph type="sldNum" sz="quarter" idx="12"/>
          </p:nvPr>
        </p:nvSpPr>
        <p:spPr>
          <a:xfrm>
            <a:off x="6824958" y="9562041"/>
            <a:ext cx="842010" cy="457200"/>
          </a:xfrm>
        </p:spPr>
        <p:txBody>
          <a:bodyPr/>
          <a:lstStyle/>
          <a:p>
            <a:fld id="{E554697D-DC26-4D84-89D6-8FD04FAFB254}" type="slidenum">
              <a:rPr lang="en-US" smtClean="0"/>
              <a:pPr/>
              <a:t>36</a:t>
            </a:fld>
            <a:endParaRPr lang="en-US" dirty="0"/>
          </a:p>
        </p:txBody>
      </p:sp>
    </p:spTree>
    <p:extLst>
      <p:ext uri="{BB962C8B-B14F-4D97-AF65-F5344CB8AC3E}">
        <p14:creationId xmlns:p14="http://schemas.microsoft.com/office/powerpoint/2010/main" val="3014095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extLst>
              <p:ext uri="{D42A27DB-BD31-4B8C-83A1-F6EECF244321}">
                <p14:modId xmlns:p14="http://schemas.microsoft.com/office/powerpoint/2010/main" val="1245070007"/>
              </p:ext>
            </p:extLst>
          </p:nvPr>
        </p:nvGraphicFramePr>
        <p:xfrm>
          <a:off x="347108" y="5257800"/>
          <a:ext cx="7043738" cy="3690405"/>
        </p:xfrm>
        <a:graphic>
          <a:graphicData uri="http://schemas.openxmlformats.org/drawingml/2006/table">
            <a:tbl>
              <a:tblPr firstRow="1" bandRow="1">
                <a:tableStyleId>{5940675A-B579-460E-94D1-54222C63F5DA}</a:tableStyleId>
              </a:tblPr>
              <a:tblGrid>
                <a:gridCol w="7043738"/>
              </a:tblGrid>
              <a:tr h="850545">
                <a:tc>
                  <a:txBody>
                    <a:bodyPr/>
                    <a:lstStyle/>
                    <a:p>
                      <a:pPr marL="346075" indent="-346075"/>
                      <a:r>
                        <a:rPr lang="en-US" sz="1600" b="1" dirty="0" smtClean="0">
                          <a:latin typeface="Helvetica" pitchFamily="34" charset="0"/>
                        </a:rPr>
                        <a:t>16</a:t>
                      </a:r>
                      <a:r>
                        <a:rPr lang="es-PA" sz="1600" b="1" noProof="0" dirty="0" smtClean="0">
                          <a:latin typeface="Helvetica" pitchFamily="34" charset="0"/>
                        </a:rPr>
                        <a:t>. </a:t>
                      </a:r>
                      <a:r>
                        <a:rPr lang="es-PA" sz="1600" b="1" baseline="0" noProof="0" dirty="0" smtClean="0">
                          <a:latin typeface="Helvetica" pitchFamily="34" charset="0"/>
                        </a:rPr>
                        <a:t> Describe la familia de animales a la que pertenecen </a:t>
                      </a:r>
                      <a:r>
                        <a:rPr lang="es-PA" sz="1600" b="1" u="sng" baseline="0" noProof="0" dirty="0" smtClean="0">
                          <a:latin typeface="Helvetica" pitchFamily="34" charset="0"/>
                        </a:rPr>
                        <a:t>ambos</a:t>
                      </a:r>
                      <a:r>
                        <a:rPr lang="es-PA" sz="1600" b="1" baseline="0" noProof="0" dirty="0" smtClean="0">
                          <a:latin typeface="Helvetica" pitchFamily="34" charset="0"/>
                        </a:rPr>
                        <a:t>, los delfines y las marsopas.  Utiliza detalles clave de ambos pasajes. </a:t>
                      </a:r>
                      <a:endParaRPr lang="es-PA" sz="1200" b="1" noProof="0"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5273">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333">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4934">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4336">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738">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6539">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0" name="Straight Connector 9"/>
          <p:cNvCxnSpPr/>
          <p:nvPr/>
        </p:nvCxnSpPr>
        <p:spPr>
          <a:xfrm>
            <a:off x="511684" y="51816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269884665"/>
              </p:ext>
            </p:extLst>
          </p:nvPr>
        </p:nvGraphicFramePr>
        <p:xfrm>
          <a:off x="5181600" y="9024405"/>
          <a:ext cx="2185988" cy="54555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RI.3.9</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dirty="0" smtClean="0"/>
                        <a:t>Comparan y contrastan los puntos más importantes y los detalles clave que se presentan en dos textos sobre el mismo tema.</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617076907"/>
              </p:ext>
            </p:extLst>
          </p:nvPr>
        </p:nvGraphicFramePr>
        <p:xfrm>
          <a:off x="347108" y="174900"/>
          <a:ext cx="7043738" cy="4189980"/>
        </p:xfrm>
        <a:graphic>
          <a:graphicData uri="http://schemas.openxmlformats.org/drawingml/2006/table">
            <a:tbl>
              <a:tblPr firstRow="1" bandRow="1">
                <a:tableStyleId>{5940675A-B579-460E-94D1-54222C63F5DA}</a:tableStyleId>
              </a:tblPr>
              <a:tblGrid>
                <a:gridCol w="7043738"/>
              </a:tblGrid>
              <a:tr h="334392">
                <a:tc>
                  <a:txBody>
                    <a:bodyPr/>
                    <a:lstStyle/>
                    <a:p>
                      <a:pPr marL="346075" indent="-346075"/>
                      <a:r>
                        <a:rPr lang="en-US" sz="1400" b="1" dirty="0" smtClean="0">
                          <a:latin typeface="Helvetica" pitchFamily="34" charset="0"/>
                        </a:rPr>
                        <a:t>15.  </a:t>
                      </a:r>
                      <a:r>
                        <a:rPr lang="es-PE" sz="1400" b="1" noProof="0" dirty="0" smtClean="0">
                          <a:latin typeface="Helvetica" pitchFamily="34" charset="0"/>
                        </a:rPr>
                        <a:t>¿Cómo se relacionan</a:t>
                      </a:r>
                      <a:r>
                        <a:rPr lang="es-PE" sz="1400" b="1" baseline="0" noProof="0" dirty="0" smtClean="0">
                          <a:latin typeface="Helvetica" pitchFamily="34" charset="0"/>
                        </a:rPr>
                        <a:t> entre sí los párrafos en el pasaje </a:t>
                      </a:r>
                      <a:r>
                        <a:rPr lang="es-PE" sz="1400" b="0" baseline="0" noProof="0" dirty="0" smtClean="0">
                          <a:latin typeface="Helvetica" pitchFamily="34" charset="0"/>
                        </a:rPr>
                        <a:t>¿</a:t>
                      </a:r>
                      <a:r>
                        <a:rPr lang="es-PE" sz="1400" b="0" i="1" baseline="0" noProof="0" dirty="0" smtClean="0">
                          <a:latin typeface="Helvetica" pitchFamily="34" charset="0"/>
                        </a:rPr>
                        <a:t>Es una marsopa o un delfín?</a:t>
                      </a:r>
                      <a:r>
                        <a:rPr lang="es-PE" sz="1400" b="0" i="1" u="none" baseline="0" noProof="0" dirty="0" smtClean="0">
                          <a:solidFill>
                            <a:schemeClr val="tx1"/>
                          </a:solidFill>
                          <a:latin typeface="Helvetica" pitchFamily="34" charset="0"/>
                        </a:rPr>
                        <a:t> </a:t>
                      </a:r>
                      <a:r>
                        <a:rPr lang="es-PE" sz="1400" b="1" baseline="0" noProof="0" dirty="0" smtClean="0">
                          <a:latin typeface="Helvetica" pitchFamily="34" charset="0"/>
                        </a:rPr>
                        <a:t>  Utiliza ejemplos del pasaje para apoyar tu respuesta.</a:t>
                      </a:r>
                    </a:p>
                    <a:p>
                      <a:pPr marL="346075" indent="-346075"/>
                      <a:endParaRPr lang="es-PE" sz="1200" b="1" baseline="0" noProof="0" dirty="0" smtClean="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62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08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734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280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06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32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2580">
                <a:tc>
                  <a:txBody>
                    <a:bodyPr/>
                    <a:lstStyle/>
                    <a:p>
                      <a:endParaRPr lang="en-US" sz="1400" b="1" dirty="0">
                        <a:latin typeface="Helvetica" pitchFamily="34" charset="0"/>
                      </a:endParaRPr>
                    </a:p>
                  </a:txBody>
                  <a:tcPr marL="102013" marR="102013"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83093168"/>
              </p:ext>
            </p:extLst>
          </p:nvPr>
        </p:nvGraphicFramePr>
        <p:xfrm>
          <a:off x="5257800" y="4437927"/>
          <a:ext cx="2185988" cy="667473"/>
        </p:xfrm>
        <a:graphic>
          <a:graphicData uri="http://schemas.openxmlformats.org/drawingml/2006/table">
            <a:tbl>
              <a:tblPr/>
              <a:tblGrid>
                <a:gridCol w="2185988"/>
              </a:tblGrid>
              <a:tr h="179793">
                <a:tc>
                  <a:txBody>
                    <a:bodyPr/>
                    <a:lstStyle/>
                    <a:p>
                      <a:pPr marL="0" marR="0" algn="l">
                        <a:lnSpc>
                          <a:spcPct val="100000"/>
                        </a:lnSpc>
                        <a:spcBef>
                          <a:spcPts val="0"/>
                        </a:spcBef>
                        <a:spcAft>
                          <a:spcPts val="0"/>
                        </a:spcAft>
                      </a:pPr>
                      <a:r>
                        <a:rPr lang="en-US" sz="800" b="1" dirty="0" err="1" smtClean="0">
                          <a:solidFill>
                            <a:srgbClr val="000000"/>
                          </a:solidFill>
                          <a:latin typeface="+mn-lt"/>
                          <a:ea typeface="Times New Roman"/>
                          <a:cs typeface="Times New Roman"/>
                        </a:rPr>
                        <a:t>Estándar</a:t>
                      </a:r>
                      <a:r>
                        <a:rPr lang="en-US" sz="800" b="1" dirty="0" smtClean="0">
                          <a:solidFill>
                            <a:srgbClr val="000000"/>
                          </a:solidFill>
                          <a:latin typeface="+mn-lt"/>
                          <a:ea typeface="Times New Roman"/>
                          <a:cs typeface="Times New Roman"/>
                        </a:rPr>
                        <a:t> RI.3.8</a:t>
                      </a:r>
                      <a:endParaRPr lang="en-US" sz="800" dirty="0">
                        <a:latin typeface="Calibri"/>
                        <a:ea typeface="Calibri"/>
                        <a:cs typeface="Times New Roman"/>
                      </a:endParaRPr>
                    </a:p>
                  </a:txBody>
                  <a:tcPr marL="33841" marR="3384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35407">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dirty="0" smtClean="0"/>
                        <a:t>Describen la conexión lógica entre oraciones particulares y párrafos en un texto (ejemplo: comparación, causa/efecto, primero/segundo/ tercero en una secuencia).</a:t>
                      </a:r>
                      <a:endParaRPr lang="en-US" sz="800" b="0" dirty="0" smtClean="0">
                        <a:latin typeface="+mn-lt"/>
                        <a:ea typeface="Calibri"/>
                        <a:cs typeface="Times New Roman"/>
                      </a:endParaRPr>
                    </a:p>
                  </a:txBody>
                  <a:tcPr marL="33841" marR="3384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bl>
          </a:graphicData>
        </a:graphic>
      </p:graphicFrame>
      <p:sp>
        <p:nvSpPr>
          <p:cNvPr id="9" name="TextBox 8"/>
          <p:cNvSpPr txBox="1"/>
          <p:nvPr/>
        </p:nvSpPr>
        <p:spPr>
          <a:xfrm>
            <a:off x="2019300" y="4704680"/>
            <a:ext cx="31623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(Maestro Solamente) Puntaje Final____/2</a:t>
            </a:r>
            <a:endParaRPr lang="en-US" sz="1200" i="1" dirty="0">
              <a:latin typeface="Helvetica" panose="020B0604020202020204" pitchFamily="34" charset="0"/>
              <a:cs typeface="Helvetica" panose="020B0604020202020204" pitchFamily="34" charset="0"/>
            </a:endParaRPr>
          </a:p>
        </p:txBody>
      </p:sp>
      <p:sp>
        <p:nvSpPr>
          <p:cNvPr id="13" name="TextBox 12"/>
          <p:cNvSpPr txBox="1"/>
          <p:nvPr/>
        </p:nvSpPr>
        <p:spPr>
          <a:xfrm>
            <a:off x="1600200" y="9123041"/>
            <a:ext cx="3429000" cy="276999"/>
          </a:xfrm>
          <a:prstGeom prst="rect">
            <a:avLst/>
          </a:prstGeom>
          <a:noFill/>
        </p:spPr>
        <p:txBody>
          <a:bodyPr wrap="square" rtlCol="0">
            <a:spAutoFit/>
          </a:bodyPr>
          <a:lstStyle/>
          <a:p>
            <a:r>
              <a:rPr lang="en-US" sz="1200" i="1" dirty="0" smtClean="0">
                <a:latin typeface="Helvetica" panose="020B0604020202020204" pitchFamily="34" charset="0"/>
                <a:cs typeface="Helvetica" panose="020B0604020202020204" pitchFamily="34" charset="0"/>
              </a:rPr>
              <a:t>(Maestro Solamente) Puntaje Final____/2</a:t>
            </a:r>
            <a:endParaRPr lang="en-US" sz="1200" i="1" dirty="0">
              <a:latin typeface="Helvetica" panose="020B0604020202020204" pitchFamily="34" charset="0"/>
              <a:cs typeface="Helvetica" panose="020B0604020202020204" pitchFamily="34" charset="0"/>
            </a:endParaRPr>
          </a:p>
        </p:txBody>
      </p:sp>
      <p:sp>
        <p:nvSpPr>
          <p:cNvPr id="7" name="Footer Placeholder 6"/>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805264" y="9595038"/>
            <a:ext cx="842010" cy="457200"/>
          </a:xfrm>
        </p:spPr>
        <p:txBody>
          <a:bodyPr/>
          <a:lstStyle/>
          <a:p>
            <a:fld id="{E554697D-DC26-4D84-89D6-8FD04FAFB254}" type="slidenum">
              <a:rPr lang="en-US" smtClean="0"/>
              <a:pPr/>
              <a:t>37</a:t>
            </a:fld>
            <a:endParaRPr lang="en-US" dirty="0"/>
          </a:p>
        </p:txBody>
      </p:sp>
    </p:spTree>
    <p:extLst>
      <p:ext uri="{BB962C8B-B14F-4D97-AF65-F5344CB8AC3E}">
        <p14:creationId xmlns:p14="http://schemas.microsoft.com/office/powerpoint/2010/main" val="14706484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104327994"/>
              </p:ext>
            </p:extLst>
          </p:nvPr>
        </p:nvGraphicFramePr>
        <p:xfrm>
          <a:off x="262766" y="167788"/>
          <a:ext cx="7043738" cy="5526671"/>
        </p:xfrm>
        <a:graphic>
          <a:graphicData uri="http://schemas.openxmlformats.org/drawingml/2006/table">
            <a:tbl>
              <a:tblPr firstRow="1" bandRow="1">
                <a:tableStyleId>{5940675A-B579-460E-94D1-54222C63F5DA}</a:tableStyleId>
              </a:tblPr>
              <a:tblGrid>
                <a:gridCol w="7043738"/>
              </a:tblGrid>
              <a:tr h="973907">
                <a:tc>
                  <a:txBody>
                    <a:bodyPr/>
                    <a:lstStyle/>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lang="en-US" sz="1400" b="1" dirty="0" smtClean="0">
                          <a:solidFill>
                            <a:schemeClr val="tx1"/>
                          </a:solidFill>
                          <a:latin typeface="Helvetica" pitchFamily="34" charset="0"/>
                        </a:rPr>
                        <a:t>17. </a:t>
                      </a:r>
                      <a:r>
                        <a:rPr lang="es-PA" sz="1400" b="1" dirty="0" smtClean="0">
                          <a:solidFill>
                            <a:schemeClr val="tx1"/>
                          </a:solidFill>
                          <a:latin typeface="Helvetica" pitchFamily="34" charset="0"/>
                        </a:rPr>
                        <a:t>Un</a:t>
                      </a:r>
                      <a:r>
                        <a:rPr lang="es-PA" sz="1400" b="1" baseline="0" dirty="0" smtClean="0">
                          <a:solidFill>
                            <a:schemeClr val="tx1"/>
                          </a:solidFill>
                          <a:latin typeface="Helvetica" pitchFamily="34" charset="0"/>
                        </a:rPr>
                        <a:t> e</a:t>
                      </a:r>
                      <a:r>
                        <a:rPr lang="es-PA" sz="1400" b="1" dirty="0" smtClean="0">
                          <a:solidFill>
                            <a:schemeClr val="tx1"/>
                          </a:solidFill>
                          <a:latin typeface="Helvetica" pitchFamily="34" charset="0"/>
                        </a:rPr>
                        <a:t>studiante está escribiendo un</a:t>
                      </a:r>
                      <a:r>
                        <a:rPr lang="es-PA" sz="1400" b="1" baseline="0" dirty="0" smtClean="0">
                          <a:solidFill>
                            <a:schemeClr val="tx1"/>
                          </a:solidFill>
                          <a:latin typeface="Helvetica" pitchFamily="34" charset="0"/>
                        </a:rPr>
                        <a:t> cuento para la clase sobre las ballenas</a:t>
                      </a:r>
                      <a:r>
                        <a:rPr lang="es-PA" sz="1400" b="1" dirty="0" smtClean="0">
                          <a:solidFill>
                            <a:schemeClr val="tx1"/>
                          </a:solidFill>
                          <a:latin typeface="Helvetica" pitchFamily="34" charset="0"/>
                        </a:rPr>
                        <a:t>.  Lee el borrador del</a:t>
                      </a:r>
                      <a:r>
                        <a:rPr lang="es-PA" sz="1400" b="1" baseline="0" dirty="0" smtClean="0">
                          <a:solidFill>
                            <a:schemeClr val="tx1"/>
                          </a:solidFill>
                          <a:latin typeface="Helvetica" pitchFamily="34" charset="0"/>
                        </a:rPr>
                        <a:t> cuento y completa la tarea que sigue. </a:t>
                      </a:r>
                    </a:p>
                    <a:p>
                      <a:pPr marL="290513" marR="0" lvl="0" indent="-230188" algn="l" defTabSz="1018809" rtl="0" eaLnBrk="1" fontAlgn="auto" latinLnBrk="0" hangingPunct="1">
                        <a:lnSpc>
                          <a:spcPct val="100000"/>
                        </a:lnSpc>
                        <a:spcBef>
                          <a:spcPts val="0"/>
                        </a:spcBef>
                        <a:spcAft>
                          <a:spcPts val="0"/>
                        </a:spcAft>
                        <a:buClrTx/>
                        <a:buSzTx/>
                        <a:buFont typeface="+mj-lt"/>
                        <a:buNone/>
                        <a:tabLst/>
                        <a:defRPr/>
                      </a:pPr>
                      <a:r>
                        <a:rPr kumimoji="0" lang="es-PA" sz="1400" b="1"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      </a:t>
                      </a:r>
                      <a:r>
                        <a:rPr kumimoji="0" lang="es-PA"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Escribir un texto breve, W.3.3c </a:t>
                      </a:r>
                      <a:r>
                        <a:rPr kumimoji="0" lang="es-ES"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adverbios de tiempo</a:t>
                      </a:r>
                      <a:r>
                        <a:rPr kumimoji="0" lang="es-PA" sz="900" b="0" i="1" u="none" strike="noStrike" kern="1200" cap="none" spc="0" normalizeH="0" baseline="0" noProof="0" dirty="0" smtClean="0">
                          <a:ln>
                            <a:noFill/>
                          </a:ln>
                          <a:solidFill>
                            <a:schemeClr val="tx1"/>
                          </a:solidFill>
                          <a:effectLst/>
                          <a:uLnTx/>
                          <a:uFillTx/>
                          <a:latin typeface="Helvetica" pitchFamily="34" charset="0"/>
                          <a:ea typeface="+mn-ea"/>
                          <a:cs typeface="Helvetica" pitchFamily="34" charset="0"/>
                        </a:rPr>
                        <a:t>,  Objetivo de Escritura 1a</a:t>
                      </a:r>
                    </a:p>
                    <a:p>
                      <a:pPr marL="290513" marR="0" lvl="0" indent="-230188" algn="l" defTabSz="1018809" rtl="0" eaLnBrk="1" fontAlgn="auto" latinLnBrk="0" hangingPunct="1">
                        <a:lnSpc>
                          <a:spcPct val="100000"/>
                        </a:lnSpc>
                        <a:spcBef>
                          <a:spcPts val="0"/>
                        </a:spcBef>
                        <a:spcAft>
                          <a:spcPts val="0"/>
                        </a:spcAft>
                        <a:buClrTx/>
                        <a:buSzTx/>
                        <a:buFont typeface="+mj-lt"/>
                        <a:buNone/>
                        <a:tabLst/>
                        <a:defRPr/>
                      </a:pPr>
                      <a:endParaRPr lang="es-PA" sz="1400" b="1" dirty="0" smtClean="0">
                        <a:solidFill>
                          <a:srgbClr val="FF0000"/>
                        </a:solidFill>
                        <a:latin typeface="Helvetica"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r>
                        <a:rPr lang="es-PA" sz="1400" b="0" dirty="0" smtClean="0">
                          <a:solidFill>
                            <a:srgbClr val="FF0000"/>
                          </a:solidFill>
                          <a:latin typeface="Helvetica" pitchFamily="34" charset="0"/>
                        </a:rPr>
                        <a:t>      </a:t>
                      </a:r>
                      <a:r>
                        <a:rPr lang="es-PA" sz="1400" b="0" kern="1200" dirty="0" smtClean="0">
                          <a:solidFill>
                            <a:schemeClr val="tx1"/>
                          </a:solidFill>
                          <a:effectLst/>
                          <a:latin typeface="Helvetica" panose="020B0604020202020204" pitchFamily="34" charset="0"/>
                          <a:ea typeface="+mn-ea"/>
                          <a:cs typeface="Helvetica" panose="020B0604020202020204" pitchFamily="34" charset="0"/>
                        </a:rPr>
                        <a:t>Había</a:t>
                      </a:r>
                      <a:r>
                        <a:rPr lang="es-PA" sz="1400" b="0" kern="1200" baseline="0" dirty="0" smtClean="0">
                          <a:solidFill>
                            <a:schemeClr val="tx1"/>
                          </a:solidFill>
                          <a:effectLst/>
                          <a:latin typeface="Helvetica" panose="020B0604020202020204" pitchFamily="34" charset="0"/>
                          <a:ea typeface="+mn-ea"/>
                          <a:cs typeface="Helvetica" panose="020B0604020202020204" pitchFamily="34" charset="0"/>
                        </a:rPr>
                        <a:t> una vez</a:t>
                      </a:r>
                      <a:r>
                        <a:rPr lang="es-PA" sz="1400" kern="1200" dirty="0" smtClean="0">
                          <a:solidFill>
                            <a:schemeClr val="tx1"/>
                          </a:solidFill>
                          <a:effectLst/>
                          <a:latin typeface="Helvetica" panose="020B0604020202020204" pitchFamily="34" charset="0"/>
                          <a:ea typeface="+mn-ea"/>
                          <a:cs typeface="Helvetica" panose="020B0604020202020204" pitchFamily="34" charset="0"/>
                        </a:rPr>
                        <a:t>, un delfín que nadaba en la parte más profunda del océano, cuando</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ella escuchó un ruido</a:t>
                      </a:r>
                      <a:r>
                        <a:rPr lang="es-PA" sz="1400" kern="1200" dirty="0" smtClean="0">
                          <a:solidFill>
                            <a:schemeClr val="tx1"/>
                          </a:solidFill>
                          <a:effectLst/>
                          <a:latin typeface="Helvetica" panose="020B0604020202020204" pitchFamily="34" charset="0"/>
                          <a:ea typeface="+mn-ea"/>
                          <a:cs typeface="Helvetica" panose="020B0604020202020204" pitchFamily="34" charset="0"/>
                        </a:rPr>
                        <a:t>. El ruido venía de una ballena muy grande.</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a:t>
                      </a:r>
                      <a:r>
                        <a:rPr lang="es-PA" sz="1400" kern="1200" dirty="0" smtClean="0">
                          <a:solidFill>
                            <a:schemeClr val="tx1"/>
                          </a:solidFill>
                          <a:effectLst/>
                          <a:latin typeface="Helvetica" panose="020B0604020202020204" pitchFamily="34" charset="0"/>
                          <a:ea typeface="+mn-ea"/>
                          <a:cs typeface="Helvetica" panose="020B0604020202020204" pitchFamily="34" charset="0"/>
                        </a:rPr>
                        <a:t>El delfín nunca</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había visto una ballena tan enorme</a:t>
                      </a:r>
                      <a:r>
                        <a:rPr lang="es-PA" sz="1400" kern="1200" dirty="0" smtClean="0">
                          <a:solidFill>
                            <a:schemeClr val="tx1"/>
                          </a:solidFill>
                          <a:effectLst/>
                          <a:latin typeface="Helvetica" panose="020B0604020202020204" pitchFamily="34" charset="0"/>
                          <a:ea typeface="+mn-ea"/>
                          <a:cs typeface="Helvetica" panose="020B0604020202020204" pitchFamily="34" charset="0"/>
                        </a:rPr>
                        <a:t>. Ella le</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preguntó</a:t>
                      </a:r>
                      <a:r>
                        <a:rPr lang="es-PA" sz="1400" kern="1200" dirty="0" smtClean="0">
                          <a:solidFill>
                            <a:schemeClr val="tx1"/>
                          </a:solidFill>
                          <a:effectLst/>
                          <a:latin typeface="Helvetica" panose="020B0604020202020204" pitchFamily="34" charset="0"/>
                          <a:ea typeface="+mn-ea"/>
                          <a:cs typeface="Helvetica" panose="020B0604020202020204" pitchFamily="34" charset="0"/>
                        </a:rPr>
                        <a:t>, —¿Qué clase</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de ballena eres? —Soy una ballena piloto— respondió la enorme ballena</a:t>
                      </a:r>
                      <a:r>
                        <a:rPr lang="es-PA" sz="1400" kern="1200" dirty="0" smtClean="0">
                          <a:solidFill>
                            <a:schemeClr val="tx1"/>
                          </a:solidFill>
                          <a:effectLst/>
                          <a:latin typeface="Helvetica" panose="020B0604020202020204" pitchFamily="34" charset="0"/>
                          <a:ea typeface="+mn-ea"/>
                          <a:cs typeface="Helvetica" panose="020B0604020202020204" pitchFamily="34" charset="0"/>
                        </a:rPr>
                        <a:t>.  —¿A dónde te diriges? </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a:t>
                      </a:r>
                      <a:r>
                        <a:rPr lang="es-PA" sz="1400" kern="1200" dirty="0" smtClean="0">
                          <a:solidFill>
                            <a:schemeClr val="tx1"/>
                          </a:solidFill>
                          <a:effectLst/>
                          <a:latin typeface="Helvetica" panose="020B0604020202020204" pitchFamily="34" charset="0"/>
                          <a:ea typeface="+mn-ea"/>
                          <a:cs typeface="Helvetica" panose="020B0604020202020204" pitchFamily="34" charset="0"/>
                        </a:rPr>
                        <a:t>Preguntó el delfín. —Estoy buscando algún alimento sabroso.</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¿Te gustaría acompañarme? —d</a:t>
                      </a:r>
                      <a:r>
                        <a:rPr lang="es-PA" sz="1400" kern="1200" dirty="0" smtClean="0">
                          <a:solidFill>
                            <a:schemeClr val="tx1"/>
                          </a:solidFill>
                          <a:effectLst/>
                          <a:latin typeface="Helvetica" panose="020B0604020202020204" pitchFamily="34" charset="0"/>
                          <a:ea typeface="+mn-ea"/>
                          <a:cs typeface="Helvetica" panose="020B0604020202020204" pitchFamily="34" charset="0"/>
                        </a:rPr>
                        <a:t>ijo la ballena. —¡Sí!— exclamó el delfín. —Quiero ir</a:t>
                      </a:r>
                      <a:r>
                        <a:rPr lang="es-PA" sz="1400" kern="1200" baseline="0" dirty="0" smtClean="0">
                          <a:solidFill>
                            <a:schemeClr val="tx1"/>
                          </a:solidFill>
                          <a:effectLst/>
                          <a:latin typeface="Helvetica" panose="020B0604020202020204" pitchFamily="34" charset="0"/>
                          <a:ea typeface="+mn-ea"/>
                          <a:cs typeface="Helvetica" panose="020B0604020202020204" pitchFamily="34" charset="0"/>
                        </a:rPr>
                        <a:t> a una aventura.</a:t>
                      </a:r>
                      <a:endParaRPr lang="es-PA" sz="1400" kern="1200" dirty="0" smtClean="0">
                        <a:solidFill>
                          <a:schemeClr val="tx1"/>
                        </a:solidFill>
                        <a:effectLst/>
                        <a:latin typeface="Helvetica" panose="020B0604020202020204" pitchFamily="34" charset="0"/>
                        <a:ea typeface="+mn-ea"/>
                        <a:cs typeface="Helvetica" panose="020B0604020202020204" pitchFamily="34" charset="0"/>
                      </a:endParaRPr>
                    </a:p>
                    <a:p>
                      <a:pPr marL="290513" marR="0" indent="-290513" algn="l" defTabSz="1018809" rtl="0" eaLnBrk="1" fontAlgn="auto" latinLnBrk="0" hangingPunct="1">
                        <a:lnSpc>
                          <a:spcPct val="100000"/>
                        </a:lnSpc>
                        <a:spcBef>
                          <a:spcPts val="0"/>
                        </a:spcBef>
                        <a:spcAft>
                          <a:spcPts val="0"/>
                        </a:spcAft>
                        <a:buClrTx/>
                        <a:buSzTx/>
                        <a:buFont typeface="+mj-lt"/>
                        <a:buNone/>
                        <a:tabLst/>
                        <a:defRPr/>
                      </a:pPr>
                      <a:endParaRPr lang="es-PA" sz="800" b="0" baseline="0" dirty="0" smtClean="0">
                        <a:solidFill>
                          <a:schemeClr val="tx1"/>
                        </a:solidFill>
                        <a:latin typeface="Helvetica" pitchFamily="34" charset="0"/>
                      </a:endParaRPr>
                    </a:p>
                    <a:p>
                      <a:pPr marL="290513" marR="0" indent="-7938" algn="l" defTabSz="1018809" rtl="0" eaLnBrk="1" fontAlgn="auto" latinLnBrk="0" hangingPunct="1">
                        <a:lnSpc>
                          <a:spcPct val="100000"/>
                        </a:lnSpc>
                        <a:spcBef>
                          <a:spcPts val="0"/>
                        </a:spcBef>
                        <a:spcAft>
                          <a:spcPts val="0"/>
                        </a:spcAft>
                        <a:buClrTx/>
                        <a:buSzTx/>
                        <a:buFont typeface="+mj-lt"/>
                        <a:buNone/>
                        <a:tabLst/>
                        <a:defRPr/>
                      </a:pPr>
                      <a:r>
                        <a:rPr lang="es-PA" sz="1400" b="1" dirty="0" smtClean="0">
                          <a:solidFill>
                            <a:schemeClr val="tx1"/>
                          </a:solidFill>
                          <a:latin typeface="Helvetica" pitchFamily="34" charset="0"/>
                        </a:rPr>
                        <a:t>En uno</a:t>
                      </a:r>
                      <a:r>
                        <a:rPr lang="es-PA" sz="1400" b="1" baseline="0" dirty="0" smtClean="0">
                          <a:solidFill>
                            <a:schemeClr val="tx1"/>
                          </a:solidFill>
                          <a:latin typeface="Helvetica" pitchFamily="34" charset="0"/>
                        </a:rPr>
                        <a:t> o dos párrafos</a:t>
                      </a:r>
                      <a:r>
                        <a:rPr lang="es-PA" sz="1400" b="1" dirty="0" smtClean="0">
                          <a:solidFill>
                            <a:schemeClr val="tx1"/>
                          </a:solidFill>
                          <a:latin typeface="Helvetica" pitchFamily="34" charset="0"/>
                        </a:rPr>
                        <a:t>, escribe un</a:t>
                      </a:r>
                      <a:r>
                        <a:rPr lang="es-PA" sz="1400" b="1" baseline="0" dirty="0" smtClean="0">
                          <a:solidFill>
                            <a:schemeClr val="tx1"/>
                          </a:solidFill>
                          <a:latin typeface="Helvetica" pitchFamily="34" charset="0"/>
                        </a:rPr>
                        <a:t> final para el cuento que describa los acontecimientos y experiencias que ocurren en el  cuento.                                    </a:t>
                      </a: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0111">
                <a:tc>
                  <a:txBody>
                    <a:bodyPr/>
                    <a:lstStyle/>
                    <a:p>
                      <a:endParaRPr lang="en-US" sz="1400" b="1" dirty="0" smtClean="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829">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6089">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349">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endParaRPr lang="en-US" sz="1400" b="1" dirty="0">
                        <a:solidFill>
                          <a:srgbClr val="FF0000"/>
                        </a:solidFill>
                        <a:latin typeface="Helvetica" pitchFamily="34" charset="0"/>
                      </a:endParaRPr>
                    </a:p>
                  </a:txBody>
                  <a:tcPr marL="102012" marR="102012" marT="51090" marB="510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425824" y="990600"/>
            <a:ext cx="6813176" cy="16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25824" y="5844016"/>
            <a:ext cx="6965576" cy="4073182"/>
          </a:xfrm>
          <a:prstGeom prst="rect">
            <a:avLst/>
          </a:prstGeom>
          <a:noFill/>
          <a:ln>
            <a:noFill/>
          </a:ln>
        </p:spPr>
        <p:txBody>
          <a:bodyPr wrap="square" lIns="101869" tIns="50935" rIns="101869" bIns="50935">
            <a:spAutoFit/>
          </a:bodyPr>
          <a:lstStyle/>
          <a:p>
            <a:pPr marL="342900" indent="-342900">
              <a:buAutoNum type="arabicPeriod" startAt="18"/>
            </a:pPr>
            <a:r>
              <a:rPr lang="es-MX" sz="1400" b="1" dirty="0" smtClean="0">
                <a:latin typeface="Helvetica" panose="020B0604020202020204" pitchFamily="34" charset="0"/>
                <a:cs typeface="Helvetica" panose="020B0604020202020204" pitchFamily="34" charset="0"/>
              </a:rPr>
              <a:t>Un estudiante está escribiendo un párrafo sobre una niña que vio un delfín por primera vez.  Lee el borrador del párrafo en el recuadro.                                   </a:t>
            </a:r>
            <a:r>
              <a:rPr lang="es-MX" sz="900" i="1" dirty="0" smtClean="0">
                <a:latin typeface="Helvetica" panose="020B0604020202020204" pitchFamily="34" charset="0"/>
                <a:cs typeface="Helvetica" panose="020B0604020202020204" pitchFamily="34" charset="0"/>
              </a:rPr>
              <a:t>Revisar el texto, W.3.3b Elaboración de diálogo, Objetivo de Escritura1b</a:t>
            </a:r>
          </a:p>
          <a:p>
            <a:pPr algn="r"/>
            <a:endParaRPr lang="es-MX" sz="900" i="1" dirty="0" smtClean="0">
              <a:latin typeface="Helvetica" panose="020B0604020202020204" pitchFamily="34" charset="0"/>
              <a:cs typeface="Helvetica" panose="020B0604020202020204" pitchFamily="34" charset="0"/>
            </a:endParaRPr>
          </a:p>
          <a:p>
            <a:r>
              <a:rPr lang="es-MX" sz="1400" dirty="0" smtClean="0">
                <a:latin typeface="Helvetica" panose="020B0604020202020204" pitchFamily="34" charset="0"/>
                <a:cs typeface="Helvetica" panose="020B0604020202020204" pitchFamily="34" charset="0"/>
              </a:rPr>
              <a:t>La tía de Cassie</a:t>
            </a:r>
            <a:r>
              <a:rPr lang="es-MX" sz="1400" dirty="0">
                <a:latin typeface="Helvetica" panose="020B0604020202020204" pitchFamily="34" charset="0"/>
                <a:cs typeface="Helvetica" panose="020B0604020202020204" pitchFamily="34" charset="0"/>
              </a:rPr>
              <a:t> </a:t>
            </a:r>
            <a:r>
              <a:rPr lang="es-MX" sz="1400" dirty="0" smtClean="0">
                <a:latin typeface="Helvetica" panose="020B0604020202020204" pitchFamily="34" charset="0"/>
                <a:cs typeface="Helvetica" panose="020B0604020202020204" pitchFamily="34" charset="0"/>
              </a:rPr>
              <a:t>la llevó a un acuario. Fueron a la piscina grande donde los delfines estaban jugando. Ellos eran muy juguetones, saltando dentro y fuera del agua.  Algunos de los delfines se pasaban una pelota con sus narices.</a:t>
            </a:r>
            <a:r>
              <a:rPr lang="es-MX" sz="1400" dirty="0" smtClean="0"/>
              <a:t> </a:t>
            </a:r>
          </a:p>
          <a:p>
            <a:endParaRPr lang="es-MX" sz="800" dirty="0" smtClean="0"/>
          </a:p>
          <a:p>
            <a:r>
              <a:rPr lang="es-MX" sz="1400" b="1" dirty="0" smtClean="0">
                <a:latin typeface="Helvetica" panose="020B0604020202020204" pitchFamily="34" charset="0"/>
                <a:cs typeface="Helvetica" panose="020B0604020202020204" pitchFamily="34" charset="0"/>
              </a:rPr>
              <a:t>¿Qué oración añadiría un mejor diálogo a lo que la niña probablemente dijo después que vio la pelota siendo pasada?</a:t>
            </a:r>
            <a:endParaRPr lang="es-MX" sz="1400" dirty="0" smtClean="0"/>
          </a:p>
          <a:p>
            <a:endParaRPr lang="es-MX" sz="800" b="1" dirty="0" smtClean="0">
              <a:solidFill>
                <a:srgbClr val="FF0000"/>
              </a:solidFill>
              <a:latin typeface="Helvetica" panose="020B0604020202020204" pitchFamily="34" charset="0"/>
              <a:ea typeface="Times New Roman"/>
              <a:cs typeface="Helvetica" panose="020B0604020202020204" pitchFamily="34" charset="0"/>
            </a:endParaRPr>
          </a:p>
          <a:p>
            <a:pPr marL="346075" indent="-1588">
              <a:buFont typeface="+mj-lt"/>
              <a:buAutoNum type="alphaUcPeriod"/>
              <a:tabLst>
                <a:tab pos="690563" algn="l"/>
              </a:tabLst>
            </a:pPr>
            <a:r>
              <a:rPr lang="es-MX" sz="1400" dirty="0" smtClean="0">
                <a:latin typeface="Helvetica" panose="020B0604020202020204" pitchFamily="34" charset="0"/>
                <a:ea typeface="Times New Roman"/>
                <a:cs typeface="Helvetica" panose="020B0604020202020204" pitchFamily="34" charset="0"/>
              </a:rPr>
              <a:t>  —¡</a:t>
            </a:r>
            <a:r>
              <a:rPr lang="es-MX" sz="1400" dirty="0" smtClean="0">
                <a:latin typeface="Helvetica" panose="020B0604020202020204" pitchFamily="34" charset="0"/>
                <a:cs typeface="Helvetica" panose="020B0604020202020204" pitchFamily="34" charset="0"/>
              </a:rPr>
              <a:t>Los delfines pasan la pelota como jugadores de voleibol!</a:t>
            </a:r>
            <a:r>
              <a:rPr lang="es-PA" sz="1400" dirty="0">
                <a:latin typeface="Helvetica" panose="020B0604020202020204" pitchFamily="34" charset="0"/>
                <a:cs typeface="Helvetica" panose="020B0604020202020204" pitchFamily="34" charset="0"/>
              </a:rPr>
              <a:t> </a:t>
            </a:r>
            <a:r>
              <a:rPr lang="es-PA" sz="1400" dirty="0" smtClean="0">
                <a:latin typeface="Helvetica" panose="020B0604020202020204" pitchFamily="34" charset="0"/>
                <a:cs typeface="Helvetica" panose="020B0604020202020204" pitchFamily="34" charset="0"/>
              </a:rPr>
              <a:t>—d</a:t>
            </a:r>
            <a:r>
              <a:rPr lang="es-MX" sz="1400" dirty="0" err="1" smtClean="0">
                <a:latin typeface="Helvetica" panose="020B0604020202020204" pitchFamily="34" charset="0"/>
                <a:cs typeface="Helvetica" panose="020B0604020202020204" pitchFamily="34" charset="0"/>
              </a:rPr>
              <a:t>ijo</a:t>
            </a:r>
            <a:r>
              <a:rPr lang="es-MX" sz="1400" dirty="0" smtClean="0">
                <a:latin typeface="Helvetica" panose="020B0604020202020204" pitchFamily="34" charset="0"/>
                <a:cs typeface="Helvetica" panose="020B0604020202020204" pitchFamily="34" charset="0"/>
              </a:rPr>
              <a:t> </a:t>
            </a:r>
            <a:r>
              <a:rPr lang="es-MX" sz="1400" dirty="0" err="1" smtClean="0">
                <a:latin typeface="Helvetica" panose="020B0604020202020204" pitchFamily="34" charset="0"/>
                <a:cs typeface="Helvetica" panose="020B0604020202020204" pitchFamily="34" charset="0"/>
              </a:rPr>
              <a:t>Cassie</a:t>
            </a:r>
            <a:r>
              <a:rPr lang="es-MX" sz="1400" dirty="0" smtClean="0">
                <a:latin typeface="Helvetica" panose="020B0604020202020204" pitchFamily="34" charset="0"/>
                <a:cs typeface="Helvetica" panose="020B0604020202020204" pitchFamily="34" charset="0"/>
              </a:rPr>
              <a:t>.</a:t>
            </a:r>
          </a:p>
          <a:p>
            <a:pPr marL="346075" indent="-1588">
              <a:buFont typeface="+mj-lt"/>
              <a:buAutoNum type="alphaUcPeriod"/>
              <a:tabLst>
                <a:tab pos="690563" algn="l"/>
              </a:tabLst>
            </a:pPr>
            <a:endParaRPr lang="es-MX" sz="1400" dirty="0" smtClean="0">
              <a:latin typeface="Helvetica" panose="020B0604020202020204" pitchFamily="34" charset="0"/>
              <a:cs typeface="Helvetica" panose="020B0604020202020204" pitchFamily="34" charset="0"/>
            </a:endParaRPr>
          </a:p>
          <a:p>
            <a:pPr marL="515938" indent="-171450">
              <a:buFont typeface="+mj-lt"/>
              <a:buAutoNum type="alphaUcPeriod"/>
              <a:tabLst>
                <a:tab pos="690563" algn="l"/>
              </a:tabLst>
            </a:pPr>
            <a:r>
              <a:rPr lang="es-MX" sz="1400" dirty="0" smtClean="0">
                <a:latin typeface="Helvetica" panose="020B0604020202020204" pitchFamily="34" charset="0"/>
                <a:ea typeface="Times New Roman"/>
                <a:cs typeface="Helvetica" panose="020B0604020202020204" pitchFamily="34" charset="0"/>
              </a:rPr>
              <a:t>  —Quisiera que nos regresáramos a casa ahora que ya hemos visto las  ballenas, </a:t>
            </a:r>
            <a:r>
              <a:rPr lang="es-PA" sz="1400" dirty="0" smtClean="0">
                <a:latin typeface="Helvetica" panose="020B0604020202020204" pitchFamily="34" charset="0"/>
                <a:cs typeface="Helvetica" panose="020B0604020202020204" pitchFamily="34" charset="0"/>
              </a:rPr>
              <a:t>—</a:t>
            </a:r>
            <a:r>
              <a:rPr lang="es-MX" sz="1400" dirty="0" smtClean="0">
                <a:latin typeface="Helvetica" panose="020B0604020202020204" pitchFamily="34" charset="0"/>
                <a:ea typeface="Times New Roman"/>
                <a:cs typeface="Helvetica" panose="020B0604020202020204" pitchFamily="34" charset="0"/>
              </a:rPr>
              <a:t>dijo </a:t>
            </a:r>
            <a:r>
              <a:rPr lang="es-MX" sz="1400" dirty="0" err="1" smtClean="0">
                <a:latin typeface="Helvetica" panose="020B0604020202020204" pitchFamily="34" charset="0"/>
                <a:ea typeface="Times New Roman"/>
                <a:cs typeface="Helvetica" panose="020B0604020202020204" pitchFamily="34" charset="0"/>
              </a:rPr>
              <a:t>Cassie</a:t>
            </a:r>
            <a:r>
              <a:rPr lang="es-MX" sz="1400" dirty="0" smtClean="0">
                <a:latin typeface="Helvetica" panose="020B0604020202020204" pitchFamily="34" charset="0"/>
                <a:ea typeface="Times New Roman"/>
                <a:cs typeface="Helvetica" panose="020B0604020202020204" pitchFamily="34" charset="0"/>
              </a:rPr>
              <a:t>.</a:t>
            </a:r>
          </a:p>
          <a:p>
            <a:pPr marL="342900" indent="1588">
              <a:buFont typeface="+mj-lt"/>
              <a:buAutoNum type="alphaUcPeriod"/>
              <a:tabLst>
                <a:tab pos="690563" algn="l"/>
              </a:tabLst>
            </a:pPr>
            <a:endParaRPr lang="es-MX" sz="1400" dirty="0">
              <a:latin typeface="Helvetica" panose="020B0604020202020204" pitchFamily="34" charset="0"/>
              <a:ea typeface="Times New Roman"/>
              <a:cs typeface="Helvetica" panose="020B0604020202020204" pitchFamily="34" charset="0"/>
            </a:endParaRPr>
          </a:p>
          <a:p>
            <a:pPr marL="342900" indent="1588">
              <a:buFont typeface="+mj-lt"/>
              <a:buAutoNum type="alphaUcPeriod"/>
              <a:tabLst>
                <a:tab pos="690563" algn="l"/>
              </a:tabLst>
            </a:pPr>
            <a:r>
              <a:rPr lang="es-MX" sz="1400" dirty="0" smtClean="0">
                <a:latin typeface="Helvetica" panose="020B0604020202020204" pitchFamily="34" charset="0"/>
                <a:cs typeface="Helvetica" panose="020B0604020202020204" pitchFamily="34" charset="0"/>
              </a:rPr>
              <a:t>  —Me pregunto si los delfines pueden volar, </a:t>
            </a:r>
            <a:r>
              <a:rPr lang="es-PA" sz="1400" dirty="0">
                <a:latin typeface="Helvetica" panose="020B0604020202020204" pitchFamily="34" charset="0"/>
                <a:cs typeface="Helvetica" panose="020B0604020202020204" pitchFamily="34" charset="0"/>
              </a:rPr>
              <a:t>—</a:t>
            </a:r>
            <a:r>
              <a:rPr lang="es-MX" sz="1400" dirty="0" smtClean="0">
                <a:latin typeface="Helvetica" panose="020B0604020202020204" pitchFamily="34" charset="0"/>
                <a:cs typeface="Helvetica" panose="020B0604020202020204" pitchFamily="34" charset="0"/>
              </a:rPr>
              <a:t>dijo Cassie.</a:t>
            </a:r>
          </a:p>
          <a:p>
            <a:pPr marL="342900" indent="1588">
              <a:buFont typeface="+mj-lt"/>
              <a:buAutoNum type="alphaUcPeriod"/>
              <a:tabLst>
                <a:tab pos="690563" algn="l"/>
              </a:tabLst>
            </a:pPr>
            <a:endParaRPr lang="es-MX" sz="1400" dirty="0" smtClean="0">
              <a:latin typeface="Helvetica" panose="020B0604020202020204" pitchFamily="34" charset="0"/>
              <a:cs typeface="Helvetica" panose="020B0604020202020204" pitchFamily="34" charset="0"/>
            </a:endParaRPr>
          </a:p>
          <a:p>
            <a:pPr marL="342900" lvl="0" indent="1588">
              <a:buFont typeface="+mj-lt"/>
              <a:buAutoNum type="alphaUcPeriod"/>
              <a:tabLst>
                <a:tab pos="690563" algn="l"/>
              </a:tabLst>
            </a:pPr>
            <a:r>
              <a:rPr lang="es-MX" sz="1400" dirty="0" smtClean="0">
                <a:latin typeface="Helvetica" panose="020B0604020202020204" pitchFamily="34" charset="0"/>
                <a:cs typeface="Helvetica" panose="020B0604020202020204" pitchFamily="34" charset="0"/>
              </a:rPr>
              <a:t>  —¿Podemos ahora ver a los pingüinos? </a:t>
            </a:r>
            <a:r>
              <a:rPr lang="es-PA" sz="1400" dirty="0">
                <a:latin typeface="Helvetica" panose="020B0604020202020204" pitchFamily="34" charset="0"/>
                <a:cs typeface="Helvetica" panose="020B0604020202020204" pitchFamily="34" charset="0"/>
              </a:rPr>
              <a:t>—</a:t>
            </a:r>
            <a:r>
              <a:rPr lang="es-MX" sz="1400" dirty="0" smtClean="0">
                <a:latin typeface="Helvetica" panose="020B0604020202020204" pitchFamily="34" charset="0"/>
                <a:cs typeface="Helvetica" panose="020B0604020202020204" pitchFamily="34" charset="0"/>
              </a:rPr>
              <a:t>dijo Cassie.</a:t>
            </a:r>
          </a:p>
          <a:p>
            <a:pPr marL="342900">
              <a:tabLst>
                <a:tab pos="690563" algn="l"/>
              </a:tabLst>
            </a:pPr>
            <a:endParaRPr lang="es-MX" sz="1400" dirty="0">
              <a:solidFill>
                <a:srgbClr val="FF0000"/>
              </a:solidFill>
              <a:latin typeface="Helvetica" panose="020B0604020202020204" pitchFamily="34" charset="0"/>
              <a:ea typeface="Times New Roman"/>
              <a:cs typeface="Helvetica" panose="020B0604020202020204" pitchFamily="34" charset="0"/>
            </a:endParaRPr>
          </a:p>
        </p:txBody>
      </p:sp>
      <p:sp>
        <p:nvSpPr>
          <p:cNvPr id="7" name="Oval 6"/>
          <p:cNvSpPr/>
          <p:nvPr/>
        </p:nvSpPr>
        <p:spPr>
          <a:xfrm>
            <a:off x="561976" y="791101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50652" y="832063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50652" y="8954292"/>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61976" y="9361714"/>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a:off x="304800" y="5638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25824" y="6498535"/>
            <a:ext cx="6813176"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13"/>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15" name="Slide Number Placeholder 14"/>
          <p:cNvSpPr>
            <a:spLocks noGrp="1"/>
          </p:cNvSpPr>
          <p:nvPr>
            <p:ph type="sldNum" sz="quarter" idx="12"/>
          </p:nvPr>
        </p:nvSpPr>
        <p:spPr>
          <a:xfrm>
            <a:off x="6817995" y="9581322"/>
            <a:ext cx="842010" cy="457200"/>
          </a:xfrm>
        </p:spPr>
        <p:txBody>
          <a:bodyPr/>
          <a:lstStyle/>
          <a:p>
            <a:fld id="{E554697D-DC26-4D84-89D6-8FD04FAFB254}" type="slidenum">
              <a:rPr lang="en-US" smtClean="0"/>
              <a:pPr/>
              <a:t>38</a:t>
            </a:fld>
            <a:endParaRPr lang="en-US" dirty="0"/>
          </a:p>
        </p:txBody>
      </p:sp>
    </p:spTree>
    <p:extLst>
      <p:ext uri="{BB962C8B-B14F-4D97-AF65-F5344CB8AC3E}">
        <p14:creationId xmlns:p14="http://schemas.microsoft.com/office/powerpoint/2010/main" val="2837655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5229" y="210128"/>
            <a:ext cx="6677026" cy="4498524"/>
          </a:xfrm>
          <a:prstGeom prst="rect">
            <a:avLst/>
          </a:prstGeom>
          <a:noFill/>
        </p:spPr>
        <p:txBody>
          <a:bodyPr wrap="square" lIns="96378" tIns="48189" rIns="96378" bIns="48189" rtlCol="0">
            <a:spAutoFit/>
          </a:bodyPr>
          <a:lstStyle/>
          <a:p>
            <a:r>
              <a:rPr lang="es-PY" sz="1400" b="1" dirty="0" smtClean="0">
                <a:latin typeface="Helvetica" pitchFamily="34" charset="0"/>
              </a:rPr>
              <a:t>19.  Mientras una estudiante está de vacaciones le escribe una carta a su maestra. Lee el borrador de la carta y contesta la pregunta que sigue.</a:t>
            </a:r>
          </a:p>
          <a:p>
            <a:pPr lvl="0" algn="r">
              <a:defRPr/>
            </a:pPr>
            <a:r>
              <a:rPr lang="es-PY" sz="1000" i="1" dirty="0" smtClean="0">
                <a:cs typeface="Helvetica" pitchFamily="34" charset="0"/>
              </a:rPr>
              <a:t>Lenguaje y Vocabulario, L.3.3a Audiencia, Objetivo de Escritura 8</a:t>
            </a:r>
            <a:endParaRPr lang="es-PY" sz="1000" u="sng" dirty="0" smtClean="0">
              <a:ea typeface="Times New Roman"/>
              <a:cs typeface="Times New Roman"/>
            </a:endParaRPr>
          </a:p>
          <a:p>
            <a:pPr marL="347663"/>
            <a:endParaRPr lang="es-PY" sz="1000" dirty="0" smtClean="0">
              <a:solidFill>
                <a:srgbClr val="FF0000"/>
              </a:solidFill>
              <a:latin typeface="Helvetica" pitchFamily="34" charset="0"/>
            </a:endParaRPr>
          </a:p>
          <a:p>
            <a:r>
              <a:rPr lang="es-PY" sz="1400" dirty="0" smtClean="0"/>
              <a:t>Hoy fui a un museo de animales marinos. Aprendí mucho sobre las diferencias entre los delfines y las marsopas.  Los delfines y las marsopas son de la misma familia de animales, lo que incluye muchas otras </a:t>
            </a:r>
            <a:r>
              <a:rPr lang="es-PY" sz="1400" b="1" u="sng" dirty="0" smtClean="0"/>
              <a:t>clases</a:t>
            </a:r>
            <a:r>
              <a:rPr lang="es-PY" sz="1400" dirty="0" smtClean="0"/>
              <a:t> de animales marinos.  Los delfines y las marsopas </a:t>
            </a:r>
            <a:r>
              <a:rPr lang="es-PY" sz="1400" b="1" u="sng" dirty="0" smtClean="0"/>
              <a:t>se parecen</a:t>
            </a:r>
            <a:r>
              <a:rPr lang="es-PY" sz="1400" dirty="0" smtClean="0"/>
              <a:t>, pero son muy diferentes. Los delfines tienen dientes afilados y en forma de cono, pero los dientes de las marsopas son en forma de espada y más aplanados.</a:t>
            </a:r>
          </a:p>
          <a:p>
            <a:endParaRPr lang="es-PY" sz="1400" dirty="0" smtClean="0"/>
          </a:p>
          <a:p>
            <a:pPr marL="347663"/>
            <a:r>
              <a:rPr lang="es-PY" sz="1400" b="1" dirty="0" smtClean="0">
                <a:latin typeface="Helvetica" pitchFamily="34" charset="0"/>
              </a:rPr>
              <a:t>El estudiante ha decidido que las dos palabras en negrillas son demasiado fáciles para su maestra. Escoge las dos palabras que mejor reemplacen las palabras en negrillas.</a:t>
            </a:r>
          </a:p>
          <a:p>
            <a:pPr marL="419980"/>
            <a:endParaRPr lang="es-PY" sz="1400" dirty="0" smtClean="0">
              <a:solidFill>
                <a:srgbClr val="FF0000"/>
              </a:solidFill>
              <a:latin typeface="Helvetica" pitchFamily="34" charset="0"/>
            </a:endParaRPr>
          </a:p>
          <a:p>
            <a:pPr marL="762880" indent="-342900">
              <a:buFont typeface="+mj-lt"/>
              <a:buAutoNum type="alphaUcPeriod"/>
            </a:pPr>
            <a:r>
              <a:rPr lang="es-PY" sz="1400" dirty="0" smtClean="0"/>
              <a:t>grupos, son comparables</a:t>
            </a:r>
          </a:p>
          <a:p>
            <a:pPr marL="762880" indent="-342900">
              <a:buFont typeface="+mj-lt"/>
              <a:buAutoNum type="alphaUcPeriod"/>
            </a:pPr>
            <a:endParaRPr lang="es-PY" sz="1400" dirty="0" smtClean="0"/>
          </a:p>
          <a:p>
            <a:pPr marL="762880" indent="-342900">
              <a:buFont typeface="+mj-lt"/>
              <a:buAutoNum type="alphaUcPeriod"/>
            </a:pPr>
            <a:r>
              <a:rPr lang="es-PY" sz="1400" dirty="0" smtClean="0"/>
              <a:t>especies, son similares</a:t>
            </a:r>
          </a:p>
          <a:p>
            <a:pPr marL="762880" indent="-342900">
              <a:buFont typeface="+mj-lt"/>
              <a:buAutoNum type="alphaUcPeriod"/>
            </a:pPr>
            <a:endParaRPr lang="es-PY" sz="1400" dirty="0" smtClean="0"/>
          </a:p>
          <a:p>
            <a:pPr marL="762880" indent="-342900">
              <a:buFont typeface="+mj-lt"/>
              <a:buAutoNum type="alphaUcPeriod"/>
            </a:pPr>
            <a:r>
              <a:rPr lang="es-PY" sz="1400" dirty="0" smtClean="0"/>
              <a:t>manadas, son familiares</a:t>
            </a:r>
          </a:p>
          <a:p>
            <a:pPr marL="762880" indent="-342900">
              <a:buFont typeface="+mj-lt"/>
              <a:buAutoNum type="alphaUcPeriod"/>
            </a:pPr>
            <a:endParaRPr lang="es-PY" sz="1400" dirty="0" smtClean="0"/>
          </a:p>
          <a:p>
            <a:pPr marL="762880" indent="-342900">
              <a:buFont typeface="+mj-lt"/>
              <a:buAutoNum type="alphaUcPeriod"/>
            </a:pPr>
            <a:r>
              <a:rPr lang="es-PY" sz="1400" dirty="0"/>
              <a:t>a</a:t>
            </a:r>
            <a:r>
              <a:rPr lang="es-PY" sz="1400" dirty="0" smtClean="0"/>
              <a:t>migables, son idénticas</a:t>
            </a:r>
            <a:endParaRPr lang="es-PY" sz="1400" dirty="0"/>
          </a:p>
        </p:txBody>
      </p:sp>
      <p:sp>
        <p:nvSpPr>
          <p:cNvPr id="17" name="TextBox 16"/>
          <p:cNvSpPr txBox="1"/>
          <p:nvPr/>
        </p:nvSpPr>
        <p:spPr>
          <a:xfrm>
            <a:off x="585591" y="5200753"/>
            <a:ext cx="6585713" cy="3975304"/>
          </a:xfrm>
          <a:prstGeom prst="rect">
            <a:avLst/>
          </a:prstGeom>
          <a:noFill/>
        </p:spPr>
        <p:txBody>
          <a:bodyPr wrap="square" lIns="96378" tIns="48189" rIns="96378" bIns="48189" rtlCol="0">
            <a:spAutoFit/>
          </a:bodyPr>
          <a:lstStyle/>
          <a:p>
            <a:pPr marL="344488" lvl="0" indent="-344488"/>
            <a:r>
              <a:rPr lang="en-US" sz="1400" b="1" dirty="0" smtClean="0">
                <a:latin typeface="Helvetica" pitchFamily="34" charset="0"/>
              </a:rPr>
              <a:t>20.  </a:t>
            </a:r>
            <a:r>
              <a:rPr lang="es-NI" sz="1400" b="1" dirty="0" smtClean="0">
                <a:latin typeface="Helvetica" pitchFamily="34" charset="0"/>
              </a:rPr>
              <a:t>Un estudiante está escribiendo un cuento. Lee las oraciones en su cuento y la pregunta que sigue.</a:t>
            </a:r>
          </a:p>
          <a:p>
            <a:pPr marL="344488" lvl="0" indent="-344488"/>
            <a:r>
              <a:rPr lang="es-NI" sz="1400" b="1" i="1" dirty="0">
                <a:latin typeface="Helvetica" pitchFamily="34" charset="0"/>
                <a:cs typeface="Helvetica" pitchFamily="34" charset="0"/>
              </a:rPr>
              <a:t>	</a:t>
            </a:r>
            <a:r>
              <a:rPr lang="es-NI" sz="1400" b="1" i="1" dirty="0" smtClean="0">
                <a:latin typeface="Helvetica" pitchFamily="34" charset="0"/>
                <a:cs typeface="Helvetica" pitchFamily="34" charset="0"/>
              </a:rPr>
              <a:t>			</a:t>
            </a:r>
            <a:r>
              <a:rPr lang="es-NI" sz="1000" i="1" dirty="0" smtClean="0">
                <a:cs typeface="Helvetica" pitchFamily="34" charset="0"/>
              </a:rPr>
              <a:t>Editar and Clarificar L.3.1g, superlativos Objetivo 9</a:t>
            </a:r>
            <a:endParaRPr lang="es-NI" sz="1000" u="sng" dirty="0" smtClean="0">
              <a:ea typeface="Times New Roman"/>
              <a:cs typeface="Times New Roman"/>
            </a:endParaRPr>
          </a:p>
          <a:p>
            <a:pPr marL="284163" indent="-284163"/>
            <a:endParaRPr lang="es-NI" sz="1400" b="1" dirty="0" smtClean="0">
              <a:latin typeface="Helvetica" panose="020B0604020202020204" pitchFamily="34" charset="0"/>
              <a:cs typeface="Helvetica" panose="020B0604020202020204" pitchFamily="34" charset="0"/>
            </a:endParaRPr>
          </a:p>
          <a:p>
            <a:r>
              <a:rPr lang="es-NI" sz="1400" dirty="0" smtClean="0">
                <a:latin typeface="Helvetica" panose="020B0604020202020204" pitchFamily="34" charset="0"/>
                <a:cs typeface="Helvetica" panose="020B0604020202020204" pitchFamily="34" charset="0"/>
              </a:rPr>
              <a:t>Yo estaba navegando en el océano con mi primo.  Vimos algo que saltó en la distancia.  Se veía pequeño y gris.  Mi primo y yo fuimos a ver.  ¿Qué era?  ¡La ballena </a:t>
            </a:r>
            <a:r>
              <a:rPr lang="es-NI" sz="1400" b="1" u="sng" dirty="0" smtClean="0">
                <a:latin typeface="Helvetica" panose="020B0604020202020204" pitchFamily="34" charset="0"/>
                <a:cs typeface="Helvetica" panose="020B0604020202020204" pitchFamily="34" charset="0"/>
              </a:rPr>
              <a:t>pequeña</a:t>
            </a:r>
            <a:r>
              <a:rPr lang="es-NI" sz="1400" dirty="0" smtClean="0">
                <a:latin typeface="Helvetica" panose="020B0604020202020204" pitchFamily="34" charset="0"/>
                <a:cs typeface="Helvetica" panose="020B0604020202020204" pitchFamily="34" charset="0"/>
              </a:rPr>
              <a:t> que he visto!</a:t>
            </a:r>
          </a:p>
          <a:p>
            <a:endParaRPr lang="es-NI" sz="1400" b="1" dirty="0" smtClean="0">
              <a:latin typeface="Helvetica" panose="020B0604020202020204" pitchFamily="34" charset="0"/>
              <a:cs typeface="Helvetica" panose="020B0604020202020204" pitchFamily="34" charset="0"/>
            </a:endParaRPr>
          </a:p>
          <a:p>
            <a:r>
              <a:rPr lang="es-NI" sz="1400" b="1" dirty="0" smtClean="0">
                <a:latin typeface="Helvetica" panose="020B0604020202020204" pitchFamily="34" charset="0"/>
                <a:cs typeface="Helvetica" panose="020B0604020202020204" pitchFamily="34" charset="0"/>
              </a:rPr>
              <a:t>¿Cuál de estas oraciones corrige el error de gramática usado en la palabra subrayada?</a:t>
            </a:r>
          </a:p>
          <a:p>
            <a:pPr marL="344488" indent="344488"/>
            <a:endParaRPr lang="es-NI" sz="1400" b="1" dirty="0" smtClean="0">
              <a:latin typeface="Helvetica" pitchFamily="34" charset="0"/>
            </a:endParaRPr>
          </a:p>
          <a:p>
            <a:pPr marL="344488" indent="344488">
              <a:buAutoNum type="alphaUcPeriod"/>
            </a:pPr>
            <a:r>
              <a:rPr lang="es-NI" sz="1400" dirty="0" smtClean="0">
                <a:latin typeface="Helvetica" pitchFamily="34" charset="0"/>
              </a:rPr>
              <a:t>¡La ballena pequeñita que he visto!</a:t>
            </a:r>
          </a:p>
          <a:p>
            <a:pPr marL="344488" indent="344488">
              <a:buAutoNum type="alphaUcPeriod"/>
            </a:pPr>
            <a:endParaRPr lang="es-NI" sz="1400" dirty="0" smtClean="0">
              <a:latin typeface="Helvetica" pitchFamily="34" charset="0"/>
            </a:endParaRPr>
          </a:p>
          <a:p>
            <a:pPr marL="344488" indent="344488">
              <a:buAutoNum type="alphaUcPeriod"/>
            </a:pPr>
            <a:r>
              <a:rPr lang="es-NI" sz="1400" dirty="0" smtClean="0">
                <a:latin typeface="Helvetica" pitchFamily="34" charset="0"/>
              </a:rPr>
              <a:t>¡La ballena tan pequeña que he visto!</a:t>
            </a:r>
          </a:p>
          <a:p>
            <a:pPr marL="344488" indent="344488">
              <a:buAutoNum type="alphaUcPeriod"/>
            </a:pPr>
            <a:endParaRPr lang="es-NI" sz="1400" dirty="0" smtClean="0">
              <a:latin typeface="Helvetica" pitchFamily="34" charset="0"/>
            </a:endParaRPr>
          </a:p>
          <a:p>
            <a:pPr marL="344488" indent="344488">
              <a:buAutoNum type="alphaUcPeriod"/>
            </a:pPr>
            <a:r>
              <a:rPr lang="es-NI" sz="1400" dirty="0" smtClean="0">
                <a:latin typeface="Helvetica" pitchFamily="34" charset="0"/>
              </a:rPr>
              <a:t>¡La ballena más pequeña que he visto!</a:t>
            </a:r>
          </a:p>
          <a:p>
            <a:pPr marL="344488" indent="344488">
              <a:buAutoNum type="alphaUcPeriod"/>
            </a:pPr>
            <a:endParaRPr lang="es-NI" sz="1400" dirty="0" smtClean="0">
              <a:latin typeface="Helvetica" pitchFamily="34" charset="0"/>
            </a:endParaRPr>
          </a:p>
          <a:p>
            <a:pPr marL="344488" indent="344488">
              <a:buAutoNum type="alphaUcPeriod"/>
            </a:pPr>
            <a:r>
              <a:rPr lang="es-NI" sz="1400" dirty="0" smtClean="0">
                <a:latin typeface="Helvetica" pitchFamily="34" charset="0"/>
              </a:rPr>
              <a:t>¡La ballena tan más pequeña que he visto!</a:t>
            </a:r>
            <a:endParaRPr lang="es-NI" sz="1400" dirty="0">
              <a:latin typeface="Helvetica" pitchFamily="34" charset="0"/>
            </a:endParaRPr>
          </a:p>
        </p:txBody>
      </p:sp>
      <p:cxnSp>
        <p:nvCxnSpPr>
          <p:cNvPr id="10" name="Straight Connector 9"/>
          <p:cNvCxnSpPr/>
          <p:nvPr/>
        </p:nvCxnSpPr>
        <p:spPr>
          <a:xfrm>
            <a:off x="438101" y="4876800"/>
            <a:ext cx="6714585"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5229" y="924255"/>
            <a:ext cx="6555171" cy="1127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68079" y="7992966"/>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68079" y="7582251"/>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668079" y="883812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668079" y="839442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671524" y="30937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71524" y="3531498"/>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71524" y="3970007"/>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87089" y="4409793"/>
            <a:ext cx="242888" cy="239486"/>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88621" y="5975636"/>
            <a:ext cx="6430011"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6" name="Slide Number Placeholder 5"/>
          <p:cNvSpPr>
            <a:spLocks noGrp="1"/>
          </p:cNvSpPr>
          <p:nvPr>
            <p:ph type="sldNum" sz="quarter" idx="12"/>
          </p:nvPr>
        </p:nvSpPr>
        <p:spPr>
          <a:xfrm>
            <a:off x="6781800" y="9589273"/>
            <a:ext cx="842010" cy="457200"/>
          </a:xfrm>
        </p:spPr>
        <p:txBody>
          <a:bodyPr/>
          <a:lstStyle/>
          <a:p>
            <a:fld id="{E554697D-DC26-4D84-89D6-8FD04FAFB254}" type="slidenum">
              <a:rPr lang="en-US" smtClean="0"/>
              <a:pPr/>
              <a:t>39</a:t>
            </a:fld>
            <a:endParaRPr lang="en-US" dirty="0"/>
          </a:p>
        </p:txBody>
      </p:sp>
    </p:spTree>
    <p:extLst>
      <p:ext uri="{BB962C8B-B14F-4D97-AF65-F5344CB8AC3E}">
        <p14:creationId xmlns:p14="http://schemas.microsoft.com/office/powerpoint/2010/main" val="1925757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09082" y="251460"/>
            <a:ext cx="6873240" cy="9330246"/>
          </a:xfrm>
          <a:prstGeom prst="rect">
            <a:avLst/>
          </a:prstGeom>
          <a:noFill/>
        </p:spPr>
        <p:txBody>
          <a:bodyPr wrap="square" rtlCol="0">
            <a:spAutoFit/>
          </a:bodyPr>
          <a:lstStyle/>
          <a:p>
            <a:pPr algn="ctr"/>
            <a:r>
              <a:rPr lang="x-none" sz="1540" i="1" dirty="0" smtClean="0">
                <a:latin typeface="Calibri" panose="020F0502020204030204" pitchFamily="34" charset="0"/>
              </a:rPr>
              <a:t>Mamíferos del océano</a:t>
            </a:r>
          </a:p>
          <a:p>
            <a:pPr algn="ctr"/>
            <a:endParaRPr lang="x-none" sz="1540" b="1" dirty="0" smtClean="0">
              <a:latin typeface="Calibri" panose="020F0502020204030204" pitchFamily="34" charset="0"/>
            </a:endParaRPr>
          </a:p>
          <a:p>
            <a:r>
              <a:rPr lang="x-none" sz="1100" i="1" dirty="0" smtClean="0">
                <a:solidFill>
                  <a:prstClr val="black"/>
                </a:solidFill>
                <a:latin typeface="Calibri" panose="020F0502020204030204" pitchFamily="34" charset="0"/>
              </a:rPr>
              <a:t>Esta pre-actividad para la clase sigue el diseño general de elementos contextuales, recursos, objetivos de aprendizaje, términos clave y propósito del </a:t>
            </a:r>
            <a:r>
              <a:rPr lang="x-none" sz="1100" i="1" dirty="0" err="1" smtClean="0">
                <a:solidFill>
                  <a:schemeClr val="dk1"/>
                </a:solidFill>
                <a:latin typeface="Calibri" panose="020F0502020204030204" pitchFamily="34" charset="0"/>
                <a:ea typeface="Calibri"/>
                <a:cs typeface="Calibri"/>
                <a:sym typeface="Calibri"/>
              </a:rPr>
              <a:t>Smarter</a:t>
            </a:r>
            <a:r>
              <a:rPr lang="x-none" sz="1100" i="1" dirty="0" smtClean="0">
                <a:solidFill>
                  <a:schemeClr val="dk1"/>
                </a:solidFill>
                <a:latin typeface="Calibri" panose="020F0502020204030204" pitchFamily="34" charset="0"/>
                <a:ea typeface="Calibri"/>
                <a:cs typeface="Calibri"/>
                <a:sym typeface="Calibri"/>
              </a:rPr>
              <a:t> </a:t>
            </a:r>
            <a:r>
              <a:rPr lang="x-none" sz="1100" i="1" dirty="0" err="1" smtClean="0">
                <a:solidFill>
                  <a:schemeClr val="dk1"/>
                </a:solidFill>
                <a:latin typeface="Calibri" panose="020F0502020204030204" pitchFamily="34" charset="0"/>
                <a:ea typeface="Calibri"/>
                <a:cs typeface="Calibri"/>
                <a:sym typeface="Calibri"/>
              </a:rPr>
              <a:t>Balanced</a:t>
            </a:r>
            <a:r>
              <a:rPr lang="x-none" sz="1100" i="1" dirty="0" smtClean="0">
                <a:solidFill>
                  <a:schemeClr val="dk1"/>
                </a:solidFill>
                <a:latin typeface="Calibri" panose="020F0502020204030204" pitchFamily="34" charset="0"/>
                <a:ea typeface="Calibri"/>
                <a:cs typeface="Calibri"/>
                <a:sym typeface="Calibri"/>
              </a:rPr>
              <a:t> </a:t>
            </a:r>
            <a:r>
              <a:rPr lang="x-none" sz="1100" i="1" dirty="0" err="1" smtClean="0">
                <a:solidFill>
                  <a:schemeClr val="dk1"/>
                </a:solidFill>
                <a:latin typeface="Calibri" panose="020F0502020204030204" pitchFamily="34" charset="0"/>
                <a:ea typeface="Calibri"/>
                <a:cs typeface="Calibri"/>
                <a:sym typeface="Calibri"/>
              </a:rPr>
              <a:t>Assessment</a:t>
            </a:r>
            <a:r>
              <a:rPr lang="x-none" sz="1100" i="1" dirty="0" smtClean="0">
                <a:solidFill>
                  <a:schemeClr val="dk1"/>
                </a:solidFill>
                <a:latin typeface="Calibri" panose="020F0502020204030204" pitchFamily="34" charset="0"/>
                <a:ea typeface="Calibri"/>
                <a:cs typeface="Calibri"/>
                <a:sym typeface="Calibri"/>
              </a:rPr>
              <a:t> </a:t>
            </a:r>
            <a:r>
              <a:rPr lang="x-none" sz="1100" i="1" dirty="0" err="1" smtClean="0">
                <a:solidFill>
                  <a:schemeClr val="dk1"/>
                </a:solidFill>
                <a:latin typeface="Calibri" panose="020F0502020204030204" pitchFamily="34" charset="0"/>
                <a:ea typeface="Calibri"/>
                <a:cs typeface="Calibri"/>
                <a:sym typeface="Calibri"/>
              </a:rPr>
              <a:t>Consortium</a:t>
            </a:r>
            <a:r>
              <a:rPr lang="x-none" sz="1100" i="1" dirty="0" smtClean="0">
                <a:solidFill>
                  <a:prstClr val="black"/>
                </a:solidFill>
                <a:latin typeface="Calibri" panose="020F0502020204030204" pitchFamily="34" charset="0"/>
              </a:rPr>
              <a:t>  [</a:t>
            </a:r>
            <a:r>
              <a:rPr lang="x-none" sz="1100" i="1" dirty="0" smtClean="0">
                <a:solidFill>
                  <a:prstClr val="black"/>
                </a:solidFill>
                <a:latin typeface="Calibri" panose="020F0502020204030204" pitchFamily="34" charset="0"/>
                <a:hlinkClick r:id="rId2"/>
              </a:rPr>
              <a:t>http://oaksportal.org/resources/</a:t>
            </a:r>
            <a:r>
              <a:rPr lang="x-none" sz="1100" i="1" dirty="0" smtClean="0">
                <a:solidFill>
                  <a:prstClr val="black"/>
                </a:solidFill>
                <a:latin typeface="Calibri" panose="020F0502020204030204" pitchFamily="34" charset="0"/>
              </a:rPr>
              <a:t>]. El contenido de esta actividad fue escrito por</a:t>
            </a:r>
            <a:r>
              <a:rPr lang="x-none" sz="1100" i="1" dirty="0" smtClean="0">
                <a:latin typeface="Calibri" panose="020F0502020204030204" pitchFamily="34" charset="0"/>
              </a:rPr>
              <a:t> Connie </a:t>
            </a:r>
            <a:r>
              <a:rPr lang="x-none" sz="1100" i="1" dirty="0" err="1" smtClean="0">
                <a:latin typeface="Calibri" panose="020F0502020204030204" pitchFamily="34" charset="0"/>
              </a:rPr>
              <a:t>Briceno</a:t>
            </a:r>
            <a:r>
              <a:rPr lang="x-none" sz="1100" i="1" dirty="0" smtClean="0">
                <a:latin typeface="Calibri" panose="020F0502020204030204" pitchFamily="34" charset="0"/>
              </a:rPr>
              <a:t>.</a:t>
            </a:r>
          </a:p>
          <a:p>
            <a:endParaRPr lang="x-none" sz="1100" i="1" dirty="0" smtClean="0">
              <a:latin typeface="Calibri" panose="020F0502020204030204" pitchFamily="34" charset="0"/>
            </a:endParaRPr>
          </a:p>
          <a:p>
            <a:r>
              <a:rPr lang="x-none" sz="1300" dirty="0" smtClean="0">
                <a:solidFill>
                  <a:prstClr val="black"/>
                </a:solidFill>
                <a:latin typeface="Calibri" panose="020F0502020204030204" pitchFamily="34" charset="0"/>
              </a:rPr>
              <a:t>La actividad en el salón de clase introduce a los estudiantes al contexto de una tarea de rendimiento, para que no estén en desventaja al demostrar las destrezas que la tarea intenta evaluar. </a:t>
            </a:r>
          </a:p>
          <a:p>
            <a:endParaRPr lang="x-none" sz="1300" dirty="0" smtClean="0">
              <a:solidFill>
                <a:prstClr val="black"/>
              </a:solidFill>
              <a:latin typeface="Calibri" panose="020F0502020204030204" pitchFamily="34" charset="0"/>
            </a:endParaRPr>
          </a:p>
          <a:p>
            <a:r>
              <a:rPr lang="x-none" sz="1300" dirty="0" smtClean="0">
                <a:solidFill>
                  <a:prstClr val="black"/>
                </a:solidFill>
                <a:latin typeface="Calibri" panose="020F0502020204030204" pitchFamily="34" charset="0"/>
              </a:rPr>
              <a:t>Los elementos contextuales incluyen:</a:t>
            </a:r>
          </a:p>
          <a:p>
            <a:endParaRPr lang="x-none" sz="1300" dirty="0" smtClean="0">
              <a:solidFill>
                <a:prstClr val="black"/>
              </a:solidFill>
              <a:latin typeface="Calibri" panose="020F0502020204030204" pitchFamily="34" charset="0"/>
            </a:endParaRPr>
          </a:p>
          <a:p>
            <a:pPr marL="261067" indent="-261067">
              <a:buFontTx/>
              <a:buAutoNum type="arabicPeriod"/>
            </a:pPr>
            <a:r>
              <a:rPr lang="x-none" sz="1300" dirty="0" smtClean="0">
                <a:solidFill>
                  <a:prstClr val="black"/>
                </a:solidFill>
                <a:latin typeface="Calibri" panose="020F0502020204030204" pitchFamily="34" charset="0"/>
              </a:rPr>
              <a:t>Un </a:t>
            </a:r>
            <a:r>
              <a:rPr lang="x-none" sz="1300" b="1" dirty="0" smtClean="0">
                <a:solidFill>
                  <a:prstClr val="black"/>
                </a:solidFill>
                <a:latin typeface="Calibri" panose="020F0502020204030204" pitchFamily="34" charset="0"/>
              </a:rPr>
              <a:t>entendimiento del escenario/ambiente o de la situación </a:t>
            </a:r>
            <a:r>
              <a:rPr lang="x-none" sz="1300" dirty="0" smtClean="0">
                <a:solidFill>
                  <a:prstClr val="black"/>
                </a:solidFill>
                <a:latin typeface="Calibri" panose="020F0502020204030204" pitchFamily="34" charset="0"/>
              </a:rPr>
              <a:t>en la que se sitúa la tarea. </a:t>
            </a:r>
          </a:p>
          <a:p>
            <a:r>
              <a:rPr lang="x-none" sz="1300" dirty="0" smtClean="0">
                <a:solidFill>
                  <a:prstClr val="black"/>
                </a:solidFill>
                <a:latin typeface="Calibri" panose="020F0502020204030204" pitchFamily="34" charset="0"/>
              </a:rPr>
              <a:t>2.    </a:t>
            </a:r>
            <a:r>
              <a:rPr lang="x-none" sz="1300" b="1" dirty="0" smtClean="0">
                <a:solidFill>
                  <a:prstClr val="black"/>
                </a:solidFill>
                <a:latin typeface="Calibri" panose="020F0502020204030204" pitchFamily="34" charset="0"/>
              </a:rPr>
              <a:t>Conceptos potencialmente desconocidos </a:t>
            </a:r>
            <a:r>
              <a:rPr lang="x-none" sz="1300" dirty="0" smtClean="0">
                <a:solidFill>
                  <a:prstClr val="black"/>
                </a:solidFill>
                <a:latin typeface="Calibri" panose="020F0502020204030204" pitchFamily="34" charset="0"/>
              </a:rPr>
              <a:t>que están asociados al escenario/ambiente</a:t>
            </a:r>
            <a:r>
              <a:rPr lang="x-none" sz="1300" b="1" dirty="0" smtClean="0">
                <a:solidFill>
                  <a:prstClr val="black"/>
                </a:solidFill>
                <a:latin typeface="Calibri" panose="020F0502020204030204" pitchFamily="34" charset="0"/>
              </a:rPr>
              <a:t>.</a:t>
            </a:r>
          </a:p>
          <a:p>
            <a:pPr marL="301015" indent="-301015"/>
            <a:r>
              <a:rPr lang="x-none" sz="1300" dirty="0" smtClean="0">
                <a:solidFill>
                  <a:prstClr val="black"/>
                </a:solidFill>
                <a:latin typeface="Calibri" panose="020F0502020204030204" pitchFamily="34" charset="0"/>
              </a:rPr>
              <a:t>3.    </a:t>
            </a:r>
            <a:r>
              <a:rPr lang="x-none" sz="1300" b="1" dirty="0" smtClean="0">
                <a:solidFill>
                  <a:prstClr val="black"/>
                </a:solidFill>
                <a:latin typeface="Calibri" panose="020F0502020204030204" pitchFamily="34" charset="0"/>
              </a:rPr>
              <a:t>Términos</a:t>
            </a:r>
            <a:r>
              <a:rPr lang="x-none" sz="1300" dirty="0" smtClean="0">
                <a:solidFill>
                  <a:prstClr val="black"/>
                </a:solidFill>
                <a:latin typeface="Calibri" panose="020F0502020204030204" pitchFamily="34" charset="0"/>
              </a:rPr>
              <a:t> </a:t>
            </a:r>
            <a:r>
              <a:rPr lang="x-none" sz="1300" b="1" dirty="0" smtClean="0">
                <a:solidFill>
                  <a:prstClr val="black"/>
                </a:solidFill>
                <a:latin typeface="Calibri" panose="020F0502020204030204" pitchFamily="34" charset="0"/>
              </a:rPr>
              <a:t>clave o vocabulario </a:t>
            </a:r>
            <a:r>
              <a:rPr lang="x-none" sz="1300" dirty="0" smtClean="0">
                <a:solidFill>
                  <a:prstClr val="black"/>
                </a:solidFill>
                <a:latin typeface="Calibri" panose="020F0502020204030204" pitchFamily="34" charset="0"/>
              </a:rPr>
              <a:t>que los estudiantes necesitarán entender con el fin de participar de manera significativa y completar la tarea de rendimiento.</a:t>
            </a:r>
          </a:p>
          <a:p>
            <a:pPr marL="261067" indent="-261067">
              <a:buFontTx/>
              <a:buAutoNum type="arabicPeriod"/>
            </a:pPr>
            <a:endParaRPr lang="x-none" sz="1300" dirty="0" smtClean="0">
              <a:solidFill>
                <a:prstClr val="black"/>
              </a:solidFill>
              <a:latin typeface="Calibri" panose="020F0502020204030204" pitchFamily="34" charset="0"/>
            </a:endParaRPr>
          </a:p>
          <a:p>
            <a:r>
              <a:rPr lang="x-none" sz="1300" dirty="0" smtClean="0">
                <a:solidFill>
                  <a:prstClr val="black"/>
                </a:solidFill>
                <a:latin typeface="Calibri" panose="020F0502020204030204" pitchFamily="34" charset="0"/>
              </a:rPr>
              <a:t>Con la actividad en el salón de clase también se pretende generar el interés de los estudiantes hacia una mayor exploración de la idea clave (las ideas claves). La actividad debe ser fácil de implementar con instrucciones claras. </a:t>
            </a:r>
          </a:p>
          <a:p>
            <a:endParaRPr lang="x-none" sz="1300" dirty="0" smtClean="0">
              <a:solidFill>
                <a:prstClr val="black"/>
              </a:solidFill>
              <a:latin typeface="Calibri" panose="020F0502020204030204" pitchFamily="34" charset="0"/>
            </a:endParaRPr>
          </a:p>
          <a:p>
            <a:r>
              <a:rPr lang="x-none" sz="1300" dirty="0" smtClean="0">
                <a:solidFill>
                  <a:prstClr val="black"/>
                </a:solidFill>
                <a:latin typeface="Calibri" panose="020F0502020204030204" pitchFamily="34" charset="0"/>
              </a:rPr>
              <a:t>Por favor, lea toda la actividad antes de comenzarla con los estudiantes,  para asegurar que se complete con antelación cualquier preparación en el salón. A lo largo de la actividad, se permite pausar y preguntar a los estudiantes si tienen pregunta</a:t>
            </a:r>
            <a:r>
              <a:rPr lang="x-none" sz="1300" dirty="0" smtClean="0">
                <a:solidFill>
                  <a:prstClr val="black"/>
                </a:solidFill>
                <a:latin typeface="Calibri" panose="020F0502020204030204" pitchFamily="34" charset="0"/>
                <a:sym typeface="Calibri"/>
              </a:rPr>
              <a:t>s.</a:t>
            </a:r>
            <a:endParaRPr lang="x-none" sz="1300" dirty="0" smtClean="0">
              <a:solidFill>
                <a:prstClr val="black"/>
              </a:solidFill>
              <a:latin typeface="Calibri" panose="020F0502020204030204" pitchFamily="34" charset="0"/>
              <a:ea typeface="Calibri"/>
              <a:cs typeface="Calibri"/>
              <a:sym typeface="Calibri"/>
            </a:endParaRPr>
          </a:p>
          <a:p>
            <a:endParaRPr lang="x-none" sz="550" dirty="0" smtClean="0">
              <a:latin typeface="Calibri" panose="020F0502020204030204" pitchFamily="34" charset="0"/>
            </a:endParaRPr>
          </a:p>
          <a:p>
            <a:r>
              <a:rPr lang="x-none" sz="1320" b="1" dirty="0" smtClean="0">
                <a:latin typeface="Calibri" panose="020F0502020204030204" pitchFamily="34" charset="0"/>
              </a:rPr>
              <a:t>Recursos necesarios:</a:t>
            </a:r>
          </a:p>
          <a:p>
            <a:endParaRPr lang="x-none" sz="550" b="1" dirty="0" smtClean="0">
              <a:latin typeface="Calibri" panose="020F0502020204030204" pitchFamily="34" charset="0"/>
            </a:endParaRPr>
          </a:p>
          <a:p>
            <a:pPr marL="188595" indent="-188595">
              <a:buFont typeface="Arial" panose="020B0604020202020204" pitchFamily="34" charset="0"/>
              <a:buChar char="•"/>
            </a:pPr>
            <a:r>
              <a:rPr lang="x-none" sz="1320" i="1" dirty="0" smtClean="0">
                <a:latin typeface="Calibri" panose="020F0502020204030204" pitchFamily="34" charset="0"/>
              </a:rPr>
              <a:t>Elmo</a:t>
            </a:r>
            <a:r>
              <a:rPr lang="x-none" sz="1320" dirty="0" smtClean="0">
                <a:latin typeface="Calibri" panose="020F0502020204030204" pitchFamily="34" charset="0"/>
              </a:rPr>
              <a:t> para mostrar los materiales complementarios y videos</a:t>
            </a:r>
          </a:p>
          <a:p>
            <a:pPr marL="188595" indent="-188595">
              <a:buFont typeface="Arial" panose="020B0604020202020204" pitchFamily="34" charset="0"/>
              <a:buChar char="•"/>
            </a:pPr>
            <a:r>
              <a:rPr lang="x-none" sz="1320" dirty="0" smtClean="0">
                <a:latin typeface="Calibri" panose="020F0502020204030204" pitchFamily="34" charset="0"/>
              </a:rPr>
              <a:t>Hojas de papel para cada grupo</a:t>
            </a:r>
          </a:p>
          <a:p>
            <a:pPr marL="188595" indent="-188595"/>
            <a:endParaRPr lang="x-none" sz="1320" dirty="0" smtClean="0">
              <a:latin typeface="Calibri" panose="020F0502020204030204" pitchFamily="34" charset="0"/>
            </a:endParaRPr>
          </a:p>
          <a:p>
            <a:endParaRPr lang="x-none" sz="550" dirty="0" smtClean="0">
              <a:latin typeface="Calibri" panose="020F0502020204030204" pitchFamily="34" charset="0"/>
            </a:endParaRPr>
          </a:p>
          <a:p>
            <a:r>
              <a:rPr lang="x-none" sz="1320" b="1" dirty="0" smtClean="0">
                <a:latin typeface="Calibri" panose="020F0502020204030204" pitchFamily="34" charset="0"/>
              </a:rPr>
              <a:t>Metas de aprendizaje</a:t>
            </a:r>
            <a:r>
              <a:rPr lang="x-none" sz="1320" dirty="0" smtClean="0">
                <a:latin typeface="Calibri" panose="020F0502020204030204" pitchFamily="34" charset="0"/>
              </a:rPr>
              <a:t>:</a:t>
            </a:r>
          </a:p>
          <a:p>
            <a:endParaRPr lang="x-none" sz="550" dirty="0" smtClean="0">
              <a:latin typeface="Calibri" panose="020F0502020204030204" pitchFamily="34" charset="0"/>
            </a:endParaRPr>
          </a:p>
          <a:p>
            <a:pPr marL="188595" indent="-188595">
              <a:buFont typeface="Arial" panose="020B0604020202020204" pitchFamily="34" charset="0"/>
              <a:buChar char="•"/>
            </a:pPr>
            <a:r>
              <a:rPr lang="x-none" sz="1320" dirty="0" smtClean="0">
                <a:latin typeface="Calibri" panose="020F0502020204030204" pitchFamily="34" charset="0"/>
              </a:rPr>
              <a:t>Los estudiantes</a:t>
            </a:r>
          </a:p>
          <a:p>
            <a:pPr marL="188595" indent="59373">
              <a:buFont typeface="Courier New" panose="02070309020205020404" pitchFamily="49" charset="0"/>
              <a:buChar char="o"/>
            </a:pPr>
            <a:r>
              <a:rPr lang="x-none" sz="1320" dirty="0" smtClean="0">
                <a:latin typeface="Calibri" panose="020F0502020204030204" pitchFamily="34" charset="0"/>
              </a:rPr>
              <a:t>      aprenderán sobre las características y comportamientos de los mamíferos marinos</a:t>
            </a:r>
          </a:p>
          <a:p>
            <a:pPr marL="188595"/>
            <a:endParaRPr lang="x-none" sz="550" dirty="0" smtClean="0">
              <a:latin typeface="Calibri" panose="020F0502020204030204" pitchFamily="34" charset="0"/>
            </a:endParaRPr>
          </a:p>
          <a:p>
            <a:pPr lvl="0"/>
            <a:r>
              <a:rPr lang="x-none" sz="1300" dirty="0" smtClean="0">
                <a:solidFill>
                  <a:prstClr val="black"/>
                </a:solidFill>
                <a:latin typeface="Calibri" panose="020F0502020204030204" pitchFamily="34" charset="0"/>
              </a:rPr>
              <a:t>Los estudiantes entenderán los términos clave:</a:t>
            </a:r>
          </a:p>
          <a:p>
            <a:pPr lvl="0"/>
            <a:r>
              <a:rPr lang="x-none" sz="1100" i="1" dirty="0" smtClean="0">
                <a:solidFill>
                  <a:prstClr val="black"/>
                </a:solidFill>
                <a:latin typeface="Calibri" panose="020F0502020204030204" pitchFamily="34" charset="0"/>
              </a:rPr>
              <a:t>Nota: Las definiciones que se proporcionan aquí son para la conveniencia de los facilitadores. Se espera que los estudiantes entiendan estos términos clave en el contexto de la tarea, no que se memoricen las definiciones.</a:t>
            </a:r>
          </a:p>
          <a:p>
            <a:pPr lvl="0"/>
            <a:endParaRPr lang="x-none" sz="1100" dirty="0" smtClean="0">
              <a:solidFill>
                <a:prstClr val="black"/>
              </a:solidFill>
              <a:latin typeface="Calibri" panose="020F0502020204030204" pitchFamily="34" charset="0"/>
            </a:endParaRPr>
          </a:p>
          <a:p>
            <a:pPr marL="188595" indent="-188595">
              <a:buFont typeface="Arial" panose="020B0604020202020204" pitchFamily="34" charset="0"/>
              <a:buChar char="•"/>
            </a:pPr>
            <a:r>
              <a:rPr lang="x-none" sz="1320" b="1" dirty="0" smtClean="0">
                <a:latin typeface="Calibri" panose="020F0502020204030204" pitchFamily="34" charset="0"/>
              </a:rPr>
              <a:t>mamíferos marinos - </a:t>
            </a:r>
            <a:r>
              <a:rPr lang="x-none" sz="1320" dirty="0" smtClean="0">
                <a:latin typeface="Calibri" panose="020F0502020204030204" pitchFamily="34" charset="0"/>
              </a:rPr>
              <a:t>(delfines, marsopa, ballena, león marino, focas) – animales de sangre caliente (la temperatura del cuerpo siempre se mantiene igual), nacen vivos-no de un huevo</a:t>
            </a:r>
          </a:p>
          <a:p>
            <a:pPr marL="188595" indent="-188595">
              <a:buFont typeface="Arial" panose="020B0604020202020204" pitchFamily="34" charset="0"/>
              <a:buChar char="•"/>
            </a:pPr>
            <a:r>
              <a:rPr lang="x-none" sz="1320" b="1" dirty="0" smtClean="0">
                <a:latin typeface="Calibri" panose="020F0502020204030204" pitchFamily="34" charset="0"/>
              </a:rPr>
              <a:t>arrear </a:t>
            </a:r>
            <a:r>
              <a:rPr lang="x-none" sz="1320" dirty="0" smtClean="0">
                <a:latin typeface="Calibri" panose="020F0502020204030204" pitchFamily="34" charset="0"/>
              </a:rPr>
              <a:t>– reunir y mover a un grupo de animales</a:t>
            </a:r>
          </a:p>
          <a:p>
            <a:pPr marL="188595" indent="-188595">
              <a:buFont typeface="Arial" panose="020B0604020202020204" pitchFamily="34" charset="0"/>
              <a:buChar char="•"/>
            </a:pPr>
            <a:r>
              <a:rPr lang="x-none" sz="1320" b="1" dirty="0" smtClean="0">
                <a:latin typeface="Calibri" panose="020F0502020204030204" pitchFamily="34" charset="0"/>
              </a:rPr>
              <a:t>superficie</a:t>
            </a:r>
            <a:r>
              <a:rPr lang="x-none" sz="1320" dirty="0" smtClean="0">
                <a:latin typeface="Calibri" panose="020F0502020204030204" pitchFamily="34" charset="0"/>
              </a:rPr>
              <a:t>- la capa superior de un área de tierra o agua</a:t>
            </a:r>
          </a:p>
          <a:p>
            <a:pPr marL="188595" indent="-188595">
              <a:buFont typeface="Arial" panose="020B0604020202020204" pitchFamily="34" charset="0"/>
              <a:buChar char="•"/>
            </a:pPr>
            <a:r>
              <a:rPr lang="x-none" sz="1320" b="1" dirty="0" smtClean="0">
                <a:latin typeface="Calibri" panose="020F0502020204030204" pitchFamily="34" charset="0"/>
              </a:rPr>
              <a:t>manada (</a:t>
            </a:r>
            <a:r>
              <a:rPr lang="x-none" sz="1320" b="1" i="1" dirty="0" err="1" smtClean="0">
                <a:latin typeface="Calibri" panose="020F0502020204030204" pitchFamily="34" charset="0"/>
              </a:rPr>
              <a:t>pod</a:t>
            </a:r>
            <a:r>
              <a:rPr lang="x-none" sz="1320" b="1" dirty="0" smtClean="0">
                <a:latin typeface="Calibri" panose="020F0502020204030204" pitchFamily="34" charset="0"/>
              </a:rPr>
              <a:t>)</a:t>
            </a:r>
            <a:r>
              <a:rPr lang="x-none" sz="1320" dirty="0" smtClean="0">
                <a:latin typeface="Calibri" panose="020F0502020204030204" pitchFamily="34" charset="0"/>
              </a:rPr>
              <a:t>-  un grupo de animales del océano (tales como ballenas) que nadan juntos</a:t>
            </a:r>
          </a:p>
          <a:p>
            <a:pPr marL="188595" indent="-188595">
              <a:buFont typeface="Arial" panose="020B0604020202020204" pitchFamily="34" charset="0"/>
              <a:buChar char="•"/>
            </a:pPr>
            <a:r>
              <a:rPr lang="x-none" sz="1320" b="1" dirty="0" smtClean="0">
                <a:latin typeface="Calibri" panose="020F0502020204030204" pitchFamily="34" charset="0"/>
              </a:rPr>
              <a:t>especie</a:t>
            </a:r>
            <a:r>
              <a:rPr lang="x-none" sz="1320" dirty="0" smtClean="0">
                <a:latin typeface="Calibri" panose="020F0502020204030204" pitchFamily="34" charset="0"/>
              </a:rPr>
              <a:t>- un grupo de animales o plantas que están relacionadas</a:t>
            </a:r>
          </a:p>
          <a:p>
            <a:pPr marL="188595" indent="-188595">
              <a:buFont typeface="Arial" panose="020B0604020202020204" pitchFamily="34" charset="0"/>
              <a:buChar char="•"/>
            </a:pPr>
            <a:endParaRPr lang="x-none" sz="1320" b="1" dirty="0" smtClean="0"/>
          </a:p>
          <a:p>
            <a:endParaRPr lang="x-none" sz="1320" dirty="0" smtClean="0"/>
          </a:p>
          <a:p>
            <a:pPr lvl="0" defTabSz="1012623"/>
            <a:r>
              <a:rPr lang="x-none" sz="1000" dirty="0" smtClean="0">
                <a:solidFill>
                  <a:prstClr val="black"/>
                </a:solidFill>
                <a:latin typeface="Calibri"/>
              </a:rPr>
              <a:t>*Los facilitadores pueden decidir si quieren mostrar materiales complementarios utilizando un proyector o una computadora/</a:t>
            </a:r>
            <a:r>
              <a:rPr lang="x-none" sz="1000" dirty="0" err="1" smtClean="0">
                <a:solidFill>
                  <a:prstClr val="black"/>
                </a:solidFill>
                <a:latin typeface="Calibri"/>
              </a:rPr>
              <a:t>Smartboard</a:t>
            </a:r>
            <a:r>
              <a:rPr lang="x-none" sz="1000" dirty="0" smtClean="0">
                <a:solidFill>
                  <a:prstClr val="black"/>
                </a:solidFill>
                <a:latin typeface="Calibri"/>
              </a:rPr>
              <a:t>, o si quieren hacer copias y entregarlas a los estudiantes.</a:t>
            </a:r>
            <a:endParaRPr lang="x-none" sz="1000" dirty="0">
              <a:solidFill>
                <a:prstClr val="black"/>
              </a:solidFill>
              <a:latin typeface="Calibri"/>
            </a:endParaRPr>
          </a:p>
        </p:txBody>
      </p:sp>
      <p:sp>
        <p:nvSpPr>
          <p:cNvPr id="3" name="Footer Placeholder 4"/>
          <p:cNvSpPr>
            <a:spLocks noGrp="1"/>
          </p:cNvSpPr>
          <p:nvPr>
            <p:ph type="ftr" sz="quarter" idx="11"/>
          </p:nvPr>
        </p:nvSpPr>
        <p:spPr>
          <a:xfrm>
            <a:off x="4260112" y="9621820"/>
            <a:ext cx="2853663" cy="3069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5" name="Slide Number Placeholder 5"/>
          <p:cNvSpPr>
            <a:spLocks noGrp="1"/>
          </p:cNvSpPr>
          <p:nvPr>
            <p:ph type="sldNum" sz="quarter" idx="12"/>
          </p:nvPr>
        </p:nvSpPr>
        <p:spPr>
          <a:xfrm>
            <a:off x="6964846" y="9419724"/>
            <a:ext cx="842010" cy="535517"/>
          </a:xfrm>
        </p:spPr>
        <p:txBody>
          <a:bodyPr/>
          <a:lstStyle/>
          <a:p>
            <a:r>
              <a:rPr lang="en-US" dirty="0" smtClean="0">
                <a:solidFill>
                  <a:prstClr val="black">
                    <a:tint val="75000"/>
                  </a:prstClr>
                </a:solidFill>
              </a:rPr>
              <a:t>4</a:t>
            </a:r>
            <a:endParaRPr lang="en-US" dirty="0">
              <a:solidFill>
                <a:prstClr val="black">
                  <a:tint val="75000"/>
                </a:prstClr>
              </a:solidFill>
            </a:endParaRPr>
          </a:p>
        </p:txBody>
      </p:sp>
    </p:spTree>
    <p:extLst>
      <p:ext uri="{BB962C8B-B14F-4D97-AF65-F5344CB8AC3E}">
        <p14:creationId xmlns:p14="http://schemas.microsoft.com/office/powerpoint/2010/main" val="1935132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36" y="1711326"/>
            <a:ext cx="6303131" cy="651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781800" y="9562041"/>
            <a:ext cx="842010" cy="457200"/>
          </a:xfrm>
        </p:spPr>
        <p:txBody>
          <a:bodyPr/>
          <a:lstStyle/>
          <a:p>
            <a:fld id="{E554697D-DC26-4D84-89D6-8FD04FAFB254}" type="slidenum">
              <a:rPr lang="en-US" smtClean="0"/>
              <a:pPr/>
              <a:t>40</a:t>
            </a:fld>
            <a:endParaRPr lang="en-US" dirty="0"/>
          </a:p>
        </p:txBody>
      </p:sp>
    </p:spTree>
    <p:extLst>
      <p:ext uri="{BB962C8B-B14F-4D97-AF65-F5344CB8AC3E}">
        <p14:creationId xmlns:p14="http://schemas.microsoft.com/office/powerpoint/2010/main" val="328800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7417" y="304800"/>
            <a:ext cx="6781801" cy="6340191"/>
          </a:xfrm>
          <a:prstGeom prst="rect">
            <a:avLst/>
          </a:prstGeom>
          <a:noFill/>
        </p:spPr>
        <p:txBody>
          <a:bodyPr wrap="square" lIns="91433" tIns="45717" rIns="91433" bIns="45717" rtlCol="0">
            <a:spAutoFit/>
          </a:bodyPr>
          <a:lstStyle/>
          <a:p>
            <a:endParaRPr lang="en-US" sz="1400" b="1" u="sng" dirty="0"/>
          </a:p>
          <a:p>
            <a:r>
              <a:rPr lang="es-GT" sz="1400" b="1" u="sng" dirty="0" smtClean="0"/>
              <a:t>Instrucciones para el estudiante</a:t>
            </a:r>
          </a:p>
          <a:p>
            <a:endParaRPr lang="en-US" sz="1400" b="1" u="sng" dirty="0"/>
          </a:p>
          <a:p>
            <a:r>
              <a:rPr lang="x-none" sz="1400" b="1" u="sng" dirty="0"/>
              <a:t>Parte 2</a:t>
            </a:r>
            <a:r>
              <a:rPr lang="x-none" sz="1400" b="1" dirty="0"/>
              <a:t> </a:t>
            </a:r>
          </a:p>
          <a:p>
            <a:r>
              <a:rPr lang="x-none" sz="1400" b="1" u="sng" dirty="0"/>
              <a:t>Tu tarea</a:t>
            </a:r>
            <a:r>
              <a:rPr lang="x-none" sz="1400" b="1" dirty="0"/>
              <a:t>:</a:t>
            </a:r>
          </a:p>
          <a:p>
            <a:r>
              <a:rPr lang="x-none" sz="1400" dirty="0"/>
              <a:t>Vas a escribir un cuento narrativo llamado una </a:t>
            </a:r>
            <a:r>
              <a:rPr lang="x-none" sz="1400" b="1" dirty="0"/>
              <a:t>fábula. </a:t>
            </a:r>
            <a:r>
              <a:rPr lang="x-none" sz="1400" dirty="0"/>
              <a:t>Esto significa que tiene una secuencia con un principio, un medio (desarrollo) y un final, que sigue un orden lógico. Este es un cuento de fantasía.  Así como otros cuentos de fantasía, una fábula tiene </a:t>
            </a:r>
            <a:r>
              <a:rPr lang="x-none" sz="1400" b="1" dirty="0"/>
              <a:t>personajes</a:t>
            </a:r>
            <a:r>
              <a:rPr lang="x-none" sz="1400" dirty="0"/>
              <a:t> y una </a:t>
            </a:r>
            <a:r>
              <a:rPr lang="x-none" sz="1400" b="1" dirty="0"/>
              <a:t>trama</a:t>
            </a:r>
            <a:r>
              <a:rPr lang="x-none" sz="1400" dirty="0"/>
              <a:t>.  La </a:t>
            </a:r>
            <a:r>
              <a:rPr lang="x-none" sz="1400" b="1" dirty="0"/>
              <a:t>trama</a:t>
            </a:r>
            <a:r>
              <a:rPr lang="x-none" sz="1400" dirty="0"/>
              <a:t> dice lo que sucede en el cuento en el principio, en la mitad (desarrollo) y al final.  Sin embargo, en una fábula ¡los personajes aprenden una lección!  En tu</a:t>
            </a:r>
            <a:r>
              <a:rPr lang="x-none" sz="1400" b="1" dirty="0"/>
              <a:t> fábula </a:t>
            </a:r>
            <a:r>
              <a:rPr lang="x-none" sz="1400" dirty="0"/>
              <a:t>utiliza los hechos que has aprendido de los delfines, las marsopas y las ballenas, para escribir un cuento nuevo – uno tuyo propio! Tu fábula debe incluir:</a:t>
            </a:r>
          </a:p>
          <a:p>
            <a:pPr marL="342900" indent="-342900">
              <a:buAutoNum type="arabicPeriod"/>
            </a:pPr>
            <a:r>
              <a:rPr lang="x-none" sz="1400" dirty="0"/>
              <a:t>personajes</a:t>
            </a:r>
            <a:endParaRPr lang="x-none" sz="1400" strike="sngStrike" dirty="0"/>
          </a:p>
          <a:p>
            <a:pPr marL="342900" indent="-342900">
              <a:buAutoNum type="arabicPeriod"/>
            </a:pPr>
            <a:r>
              <a:rPr lang="x-none" sz="1400" dirty="0"/>
              <a:t>una trama (acontecimientos que suceden)</a:t>
            </a:r>
            <a:endParaRPr lang="x-none" sz="1400" strike="sngStrike" dirty="0"/>
          </a:p>
          <a:p>
            <a:pPr marL="342900" indent="-342900">
              <a:buAutoNum type="arabicPeriod"/>
            </a:pPr>
            <a:r>
              <a:rPr lang="x-none" sz="1400" dirty="0"/>
              <a:t>una lección aprendida</a:t>
            </a:r>
          </a:p>
          <a:p>
            <a:pPr marL="342900" indent="-342900">
              <a:buAutoNum type="arabicPeriod"/>
            </a:pPr>
            <a:r>
              <a:rPr lang="x-none" sz="1400" dirty="0"/>
              <a:t>una conclusión que indique la lección aprendida</a:t>
            </a:r>
            <a:endParaRPr lang="x-none" sz="1400" strike="sngStrike" dirty="0"/>
          </a:p>
          <a:p>
            <a:pPr marL="342900" indent="-342900">
              <a:buFontTx/>
              <a:buAutoNum type="arabicPeriod"/>
            </a:pPr>
            <a:r>
              <a:rPr lang="x-none" sz="1400" dirty="0"/>
              <a:t>utiliza la información aprendida de los pasajes que has leído sobre los delfines, las marsopas y las ballenas</a:t>
            </a:r>
          </a:p>
          <a:p>
            <a:endParaRPr lang="es-MX" sz="1400" dirty="0" smtClean="0"/>
          </a:p>
          <a:p>
            <a:r>
              <a:rPr lang="x-none" sz="1400" u="sng" dirty="0"/>
              <a:t>Planifica</a:t>
            </a:r>
            <a:r>
              <a:rPr lang="x-none" sz="1400" dirty="0"/>
              <a:t> tu escrito.  Puedes utilizar tus notas y respuestas.</a:t>
            </a:r>
          </a:p>
          <a:p>
            <a:endParaRPr lang="x-none" sz="1400" dirty="0"/>
          </a:p>
          <a:p>
            <a:r>
              <a:rPr lang="x-none" sz="1400" dirty="0"/>
              <a:t>Escribe, revisa y edita tu primer borrador.</a:t>
            </a:r>
          </a:p>
          <a:p>
            <a:endParaRPr lang="x-none" sz="1400" dirty="0"/>
          </a:p>
          <a:p>
            <a:r>
              <a:rPr lang="x-none" sz="1400" dirty="0"/>
              <a:t>Escribe la versión final de tu fábula.</a:t>
            </a:r>
          </a:p>
          <a:p>
            <a:endParaRPr lang="es-MX" sz="1400" dirty="0" smtClean="0"/>
          </a:p>
          <a:p>
            <a:endParaRPr lang="en-US" sz="1400" dirty="0" smtClean="0"/>
          </a:p>
          <a:p>
            <a:r>
              <a:rPr lang="en-US" sz="1400" b="1" dirty="0"/>
              <a:t>	</a:t>
            </a:r>
          </a:p>
          <a:p>
            <a:r>
              <a:rPr lang="en-US" sz="1400" b="1" dirty="0" smtClean="0"/>
              <a:t>		</a:t>
            </a:r>
            <a:r>
              <a:rPr lang="es-GT" sz="1400" b="1" i="1" dirty="0"/>
              <a:t>Serás calificado por….</a:t>
            </a:r>
          </a:p>
          <a:p>
            <a:r>
              <a:rPr lang="en-US" sz="1400" b="1" dirty="0"/>
              <a:t>	</a:t>
            </a:r>
          </a:p>
        </p:txBody>
      </p:sp>
      <p:graphicFrame>
        <p:nvGraphicFramePr>
          <p:cNvPr id="6" name="Table 5"/>
          <p:cNvGraphicFramePr>
            <a:graphicFrameLocks noGrp="1"/>
          </p:cNvGraphicFramePr>
          <p:nvPr>
            <p:extLst>
              <p:ext uri="{D42A27DB-BD31-4B8C-83A1-F6EECF244321}">
                <p14:modId xmlns:p14="http://schemas.microsoft.com/office/powerpoint/2010/main" val="2838332228"/>
              </p:ext>
            </p:extLst>
          </p:nvPr>
        </p:nvGraphicFramePr>
        <p:xfrm>
          <a:off x="838200" y="6477000"/>
          <a:ext cx="5481417" cy="1999406"/>
        </p:xfrm>
        <a:graphic>
          <a:graphicData uri="http://schemas.openxmlformats.org/drawingml/2006/table">
            <a:tbl>
              <a:tblPr firstRow="1" bandRow="1">
                <a:tableStyleId>{5940675A-B579-460E-94D1-54222C63F5DA}</a:tableStyleId>
              </a:tblPr>
              <a:tblGrid>
                <a:gridCol w="1174334"/>
                <a:gridCol w="4307083"/>
              </a:tblGrid>
              <a:tr h="380306">
                <a:tc>
                  <a:txBody>
                    <a:bodyPr/>
                    <a:lstStyle/>
                    <a:p>
                      <a:pPr marL="0" marR="0" lvl="0" indent="0" algn="r" defTabSz="1018809" rtl="0" eaLnBrk="1" fontAlgn="auto" latinLnBrk="0" hangingPunct="1">
                        <a:lnSpc>
                          <a:spcPct val="100000"/>
                        </a:lnSpc>
                        <a:spcBef>
                          <a:spcPts val="0"/>
                        </a:spcBef>
                        <a:spcAft>
                          <a:spcPts val="0"/>
                        </a:spcAft>
                        <a:buClrTx/>
                        <a:buSzTx/>
                        <a:buFontTx/>
                        <a:buNone/>
                        <a:tabLst/>
                        <a:defRPr/>
                      </a:pPr>
                      <a:r>
                        <a:rPr kumimoji="0" lang="es-CR" sz="900" b="1" i="1" u="none" strike="noStrike" kern="1200" cap="none" spc="0" normalizeH="0" baseline="0" noProof="0" dirty="0" smtClean="0">
                          <a:ln>
                            <a:noFill/>
                          </a:ln>
                          <a:solidFill>
                            <a:prstClr val="black"/>
                          </a:solidFill>
                          <a:effectLst/>
                          <a:uLnTx/>
                          <a:uFillTx/>
                          <a:latin typeface="+mn-lt"/>
                          <a:ea typeface="+mn-ea"/>
                          <a:cs typeface="+mn-cs"/>
                        </a:rPr>
                        <a:t>Propósito</a:t>
                      </a:r>
                      <a:endParaRPr kumimoji="0" lang="es-CR" sz="900" b="1" i="1" u="none" strike="noStrike" kern="1200" cap="none" spc="0" normalizeH="0" baseline="0" noProof="0" dirty="0">
                        <a:ln>
                          <a:noFill/>
                        </a:ln>
                        <a:solidFill>
                          <a:prstClr val="black"/>
                        </a:solidFill>
                        <a:effectLst/>
                        <a:uLnTx/>
                        <a:uFillTx/>
                        <a:latin typeface="+mn-lt"/>
                        <a:ea typeface="+mn-ea"/>
                        <a:cs typeface="+mn-cs"/>
                      </a:endParaRPr>
                    </a:p>
                  </a:txBody>
                  <a:tcPr marL="97155" marR="97155" marT="47897" marB="47897"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s-CR" sz="900" b="1" i="0" u="none" strike="noStrike" kern="1200" cap="none" spc="0" normalizeH="0" baseline="0" noProof="0" dirty="0" smtClean="0">
                          <a:ln>
                            <a:noFill/>
                          </a:ln>
                          <a:solidFill>
                            <a:prstClr val="black"/>
                          </a:solidFill>
                          <a:effectLst/>
                          <a:uLnTx/>
                          <a:uFillTx/>
                          <a:latin typeface="+mn-lt"/>
                          <a:ea typeface="+mn-ea"/>
                          <a:cs typeface="+mn-cs"/>
                        </a:rPr>
                        <a:t>Cuán bien mantienes el enfoque y estableces un ambiente/escenario, narrador y/o personajes.</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019">
                <a:tc>
                  <a:txBody>
                    <a:bodyPr/>
                    <a:lstStyle/>
                    <a:p>
                      <a:pPr algn="r"/>
                      <a:r>
                        <a:rPr lang="es-CR" sz="900" b="1" i="1" noProof="0" dirty="0" smtClean="0">
                          <a:solidFill>
                            <a:schemeClr val="tx1"/>
                          </a:solidFill>
                        </a:rPr>
                        <a:t>Organización</a:t>
                      </a:r>
                      <a:endParaRPr lang="es-CR" sz="9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2"/>
                    </a:solidFill>
                  </a:tcPr>
                </a:tc>
                <a:tc>
                  <a:txBody>
                    <a:bodyPr/>
                    <a:lstStyle/>
                    <a:p>
                      <a:r>
                        <a:rPr lang="es-CR" sz="900" b="1" noProof="0" dirty="0" smtClean="0"/>
                        <a:t>Cuán</a:t>
                      </a:r>
                      <a:r>
                        <a:rPr lang="es-CR" sz="900" b="1" baseline="0" noProof="0" dirty="0" smtClean="0"/>
                        <a:t> bien los acontecimientos fluyen de manera lógica de principio a fin, utilizando transiciones efectivas, y cuán bien te mantienes en el tema a lo largo del cuento.</a:t>
                      </a:r>
                      <a:endParaRPr lang="es-CR" sz="9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80306">
                <a:tc>
                  <a:txBody>
                    <a:bodyPr/>
                    <a:lstStyle/>
                    <a:p>
                      <a:pPr algn="r"/>
                      <a:r>
                        <a:rPr lang="es-CR" sz="900" b="1" i="1" noProof="0" dirty="0" smtClean="0">
                          <a:solidFill>
                            <a:schemeClr val="tx1"/>
                          </a:solidFill>
                        </a:rPr>
                        <a:t>Elaboración:</a:t>
                      </a:r>
                    </a:p>
                    <a:p>
                      <a:pPr algn="r"/>
                      <a:r>
                        <a:rPr lang="es-CR" sz="900" b="1" i="1" noProof="0" dirty="0" smtClean="0">
                          <a:solidFill>
                            <a:schemeClr val="tx1"/>
                          </a:solidFill>
                        </a:rPr>
                        <a:t>de evidencia</a:t>
                      </a:r>
                    </a:p>
                  </a:txBody>
                  <a:tcPr marL="97155" marR="97155" marT="47897" marB="47897" anchor="ctr">
                    <a:lnB w="12700" cap="flat" cmpd="sng" algn="ctr">
                      <a:noFill/>
                      <a:prstDash val="solid"/>
                      <a:round/>
                      <a:headEnd type="none" w="med" len="med"/>
                      <a:tailEnd type="none" w="med" len="med"/>
                    </a:lnB>
                    <a:solidFill>
                      <a:schemeClr val="bg1">
                        <a:lumMod val="95000"/>
                      </a:schemeClr>
                    </a:solidFill>
                  </a:tcPr>
                </a:tc>
                <a:tc>
                  <a:txBody>
                    <a:bodyPr/>
                    <a:lstStyle/>
                    <a:p>
                      <a:r>
                        <a:rPr lang="es-CR" sz="900" b="1" noProof="0" dirty="0" smtClean="0"/>
                        <a:t>Cuán bien</a:t>
                      </a:r>
                      <a:r>
                        <a:rPr lang="es-CR" sz="900" b="1" baseline="0" noProof="0" dirty="0" smtClean="0"/>
                        <a:t> desarrollas tu cuento con detalles, diálogos y descripciones para continuar avanzando el cuento o ilustrar la experiencia </a:t>
                      </a:r>
                      <a:endParaRPr lang="es-CR" sz="900" b="1" noProof="0"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03473">
                <a:tc>
                  <a:txBody>
                    <a:bodyPr/>
                    <a:lstStyle/>
                    <a:p>
                      <a:pPr algn="r"/>
                      <a:r>
                        <a:rPr lang="es-CR" sz="900" b="1" i="1" noProof="0" dirty="0" smtClean="0">
                          <a:solidFill>
                            <a:schemeClr val="tx1"/>
                          </a:solidFill>
                        </a:rPr>
                        <a:t>Elaboración:</a:t>
                      </a:r>
                    </a:p>
                    <a:p>
                      <a:pPr algn="r"/>
                      <a:r>
                        <a:rPr lang="es-CR" sz="900" b="1" i="1" noProof="0" dirty="0" smtClean="0">
                          <a:solidFill>
                            <a:schemeClr val="tx1"/>
                          </a:solidFill>
                        </a:rPr>
                        <a:t>de lenguaje y vocabulario</a:t>
                      </a:r>
                      <a:endParaRPr lang="es-CR" sz="900" b="1" i="1" noProof="0" dirty="0">
                        <a:solidFill>
                          <a:schemeClr val="tx1"/>
                        </a:solidFill>
                      </a:endParaRPr>
                    </a:p>
                  </a:txBody>
                  <a:tcPr marL="97155" marR="97155" marT="47897" marB="47897" anchor="ctr">
                    <a:lnT w="12700" cap="flat" cmpd="sng" algn="ctr">
                      <a:noFill/>
                      <a:prstDash val="solid"/>
                      <a:round/>
                      <a:headEnd type="none" w="med" len="med"/>
                      <a:tailEnd type="none" w="med" len="med"/>
                    </a:lnT>
                    <a:solidFill>
                      <a:schemeClr val="bg1">
                        <a:lumMod val="95000"/>
                      </a:schemeClr>
                    </a:solidFill>
                  </a:tcPr>
                </a:tc>
                <a:tc>
                  <a:txBody>
                    <a:bodyPr/>
                    <a:lstStyle/>
                    <a:p>
                      <a:r>
                        <a:rPr lang="es-CR" sz="900" b="1" noProof="0" dirty="0" smtClean="0"/>
                        <a:t>Cuán bien expresas experiencias o acontecimientos </a:t>
                      </a:r>
                      <a:r>
                        <a:rPr lang="es-CR" sz="900" b="1" baseline="0" noProof="0" dirty="0" smtClean="0"/>
                        <a:t> con efectividad, utilizando expresiones de lenguaje sensorial, concreto y figurativo, que sean  adecuadas para tu propósito.</a:t>
                      </a:r>
                      <a:r>
                        <a:rPr lang="es-CR" sz="900" b="1" noProof="0" dirty="0" smtClean="0"/>
                        <a:t> </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363019">
                <a:tc>
                  <a:txBody>
                    <a:bodyPr/>
                    <a:lstStyle/>
                    <a:p>
                      <a:pPr algn="r"/>
                      <a:r>
                        <a:rPr lang="es-CR" sz="900" b="1" i="1" noProof="0" dirty="0" smtClean="0">
                          <a:solidFill>
                            <a:schemeClr val="tx1"/>
                          </a:solidFill>
                        </a:rPr>
                        <a:t>Convenciones</a:t>
                      </a:r>
                      <a:endParaRPr lang="es-CR" sz="900" b="1" i="1" noProof="0" dirty="0">
                        <a:solidFill>
                          <a:schemeClr val="tx1"/>
                        </a:solidFill>
                      </a:endParaRPr>
                    </a:p>
                  </a:txBody>
                  <a:tcPr marL="97155" marR="97155" marT="47897" marB="47897" anchor="ctr">
                    <a:solidFill>
                      <a:schemeClr val="accent6">
                        <a:lumMod val="20000"/>
                        <a:lumOff val="80000"/>
                      </a:schemeClr>
                    </a:solidFill>
                  </a:tcPr>
                </a:tc>
                <a:tc>
                  <a:txBody>
                    <a:bodyPr/>
                    <a:lstStyle/>
                    <a:p>
                      <a:r>
                        <a:rPr lang="es-CR" sz="900" b="1" noProof="0" dirty="0" smtClean="0"/>
                        <a:t>Cuán bien sigues</a:t>
                      </a:r>
                      <a:r>
                        <a:rPr lang="es-CR" sz="900" b="1" baseline="0" noProof="0" dirty="0" smtClean="0"/>
                        <a:t> las reglas de gramática, usos y mecánica (ortografía, puntuación, uso de mayúsculas, etc.).</a:t>
                      </a:r>
                      <a:endParaRPr lang="es-CR" sz="900" b="1" noProof="0" dirty="0" smtClean="0"/>
                    </a:p>
                  </a:txBody>
                  <a:tcPr anchor="ctr">
                    <a:solidFill>
                      <a:schemeClr val="accent6">
                        <a:lumMod val="20000"/>
                        <a:lumOff val="80000"/>
                      </a:schemeClr>
                    </a:solidFill>
                  </a:tcPr>
                </a:tc>
              </a:tr>
            </a:tbl>
          </a:graphicData>
        </a:graphic>
      </p:graphicFrame>
      <p:sp>
        <p:nvSpPr>
          <p:cNvPr id="7" name="Footer Placeholder 6"/>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8" name="Slide Number Placeholder 7"/>
          <p:cNvSpPr>
            <a:spLocks noGrp="1"/>
          </p:cNvSpPr>
          <p:nvPr>
            <p:ph type="sldNum" sz="quarter" idx="12"/>
          </p:nvPr>
        </p:nvSpPr>
        <p:spPr>
          <a:xfrm>
            <a:off x="6781800" y="9562041"/>
            <a:ext cx="842010" cy="457200"/>
          </a:xfrm>
        </p:spPr>
        <p:txBody>
          <a:bodyPr/>
          <a:lstStyle/>
          <a:p>
            <a:fld id="{E554697D-DC26-4D84-89D6-8FD04FAFB254}" type="slidenum">
              <a:rPr lang="en-US" smtClean="0"/>
              <a:pPr/>
              <a:t>41</a:t>
            </a:fld>
            <a:endParaRPr lang="en-US" dirty="0"/>
          </a:p>
        </p:txBody>
      </p:sp>
    </p:spTree>
    <p:extLst>
      <p:ext uri="{BB962C8B-B14F-4D97-AF65-F5344CB8AC3E}">
        <p14:creationId xmlns:p14="http://schemas.microsoft.com/office/powerpoint/2010/main" val="20110485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96225020"/>
              </p:ext>
            </p:extLst>
          </p:nvPr>
        </p:nvGraphicFramePr>
        <p:xfrm>
          <a:off x="566739" y="381000"/>
          <a:ext cx="6638925" cy="8382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smtClean="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pPr algn="ctr"/>
                      <a:endParaRPr lang="en-US" sz="1900" b="1" u="sng"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84659" y="9562041"/>
            <a:ext cx="842010" cy="457200"/>
          </a:xfrm>
        </p:spPr>
        <p:txBody>
          <a:bodyPr/>
          <a:lstStyle/>
          <a:p>
            <a:fld id="{E554697D-DC26-4D84-89D6-8FD04FAFB254}" type="slidenum">
              <a:rPr lang="en-US" smtClean="0"/>
              <a:pPr/>
              <a:t>42</a:t>
            </a:fld>
            <a:endParaRPr lang="en-US" dirty="0"/>
          </a:p>
        </p:txBody>
      </p:sp>
    </p:spTree>
    <p:extLst>
      <p:ext uri="{BB962C8B-B14F-4D97-AF65-F5344CB8AC3E}">
        <p14:creationId xmlns:p14="http://schemas.microsoft.com/office/powerpoint/2010/main" val="2382809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69298817"/>
              </p:ext>
            </p:extLst>
          </p:nvPr>
        </p:nvGraphicFramePr>
        <p:xfrm>
          <a:off x="566739" y="380999"/>
          <a:ext cx="6638925" cy="8763000"/>
        </p:xfrm>
        <a:graphic>
          <a:graphicData uri="http://schemas.openxmlformats.org/drawingml/2006/table">
            <a:tbl>
              <a:tblPr firstRow="1" bandRow="1">
                <a:tableStyleId>{5940675A-B579-460E-94D1-54222C63F5DA}</a:tableStyleId>
              </a:tblPr>
              <a:tblGrid>
                <a:gridCol w="6638925"/>
              </a:tblGrid>
              <a:tr h="381000">
                <a:tc>
                  <a:txBody>
                    <a:bodyPr/>
                    <a:lstStyle/>
                    <a:p>
                      <a:endParaRPr lang="en-US" sz="1900" dirty="0"/>
                    </a:p>
                  </a:txBody>
                  <a:tcPr marL="97155" marR="9715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r h="381000">
                <a:tc>
                  <a:txBody>
                    <a:bodyPr/>
                    <a:lstStyle/>
                    <a:p>
                      <a:endParaRPr lang="en-US" sz="1900" dirty="0"/>
                    </a:p>
                  </a:txBody>
                  <a:tcPr marL="97155" marR="97155">
                    <a:lnL w="12700" cap="flat" cmpd="sng" algn="ctr">
                      <a:solidFill>
                        <a:schemeClr val="tx1"/>
                      </a:solidFill>
                      <a:prstDash val="solid"/>
                      <a:round/>
                      <a:headEnd type="none" w="med" len="med"/>
                      <a:tailEnd type="none" w="med" len="med"/>
                    </a:lnL>
                  </a:tcPr>
                </a:tc>
              </a:tr>
            </a:tbl>
          </a:graphicData>
        </a:graphic>
      </p:graphicFrame>
      <p:sp>
        <p:nvSpPr>
          <p:cNvPr id="5" name="Footer Placeholder 4"/>
          <p:cNvSpPr>
            <a:spLocks noGrp="1"/>
          </p:cNvSpPr>
          <p:nvPr>
            <p:ph type="ftr" sz="quarter" idx="11"/>
          </p:nvPr>
        </p:nvSpPr>
        <p:spPr/>
        <p:txBody>
          <a:bodyPr/>
          <a:lstStyle/>
          <a:p>
            <a:pPr algn="l"/>
            <a:r>
              <a:rPr lang="en-US" sz="900" smtClean="0">
                <a:solidFill>
                  <a:prstClr val="black"/>
                </a:solidFill>
              </a:rPr>
              <a:t>Rev. Control: 07/06/2015 HSD - OSP and Susan Richmond</a:t>
            </a:r>
            <a:endParaRPr lang="en-US" sz="900" dirty="0" smtClean="0">
              <a:solidFill>
                <a:prstClr val="black"/>
              </a:solidFill>
            </a:endParaRPr>
          </a:p>
        </p:txBody>
      </p:sp>
      <p:sp>
        <p:nvSpPr>
          <p:cNvPr id="7" name="Slide Number Placeholder 6"/>
          <p:cNvSpPr>
            <a:spLocks noGrp="1"/>
          </p:cNvSpPr>
          <p:nvPr>
            <p:ph type="sldNum" sz="quarter" idx="12"/>
          </p:nvPr>
        </p:nvSpPr>
        <p:spPr>
          <a:xfrm>
            <a:off x="6784659" y="9562041"/>
            <a:ext cx="842010" cy="457200"/>
          </a:xfrm>
        </p:spPr>
        <p:txBody>
          <a:bodyPr/>
          <a:lstStyle/>
          <a:p>
            <a:fld id="{E554697D-DC26-4D84-89D6-8FD04FAFB254}" type="slidenum">
              <a:rPr lang="en-US" smtClean="0"/>
              <a:pPr/>
              <a:t>43</a:t>
            </a:fld>
            <a:endParaRPr lang="en-US" dirty="0"/>
          </a:p>
        </p:txBody>
      </p:sp>
    </p:spTree>
    <p:extLst>
      <p:ext uri="{BB962C8B-B14F-4D97-AF65-F5344CB8AC3E}">
        <p14:creationId xmlns:p14="http://schemas.microsoft.com/office/powerpoint/2010/main" val="25099170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636" y="1711326"/>
            <a:ext cx="6303131" cy="651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11"/>
          </p:nvPr>
        </p:nvSpPr>
        <p:spPr/>
        <p:txBody>
          <a:bodyPr/>
          <a:lstStyle/>
          <a:p>
            <a:pPr algn="l"/>
            <a:r>
              <a:rPr lang="en-US" sz="900" dirty="0" smtClean="0">
                <a:solidFill>
                  <a:prstClr val="black"/>
                </a:solidFill>
              </a:rPr>
              <a:t>Rev. Control: 07/06/2015 HSD - OSP and Susan Richmond</a:t>
            </a:r>
          </a:p>
        </p:txBody>
      </p:sp>
      <p:sp>
        <p:nvSpPr>
          <p:cNvPr id="8" name="Slide Number Placeholder 7"/>
          <p:cNvSpPr>
            <a:spLocks noGrp="1"/>
          </p:cNvSpPr>
          <p:nvPr>
            <p:ph type="sldNum" sz="quarter" idx="12"/>
          </p:nvPr>
        </p:nvSpPr>
        <p:spPr>
          <a:xfrm>
            <a:off x="6781800" y="9562041"/>
            <a:ext cx="842010" cy="457200"/>
          </a:xfrm>
        </p:spPr>
        <p:txBody>
          <a:bodyPr/>
          <a:lstStyle/>
          <a:p>
            <a:fld id="{E554697D-DC26-4D84-89D6-8FD04FAFB254}" type="slidenum">
              <a:rPr lang="en-US" smtClean="0"/>
              <a:pPr/>
              <a:t>44</a:t>
            </a:fld>
            <a:endParaRPr lang="en-US" dirty="0"/>
          </a:p>
        </p:txBody>
      </p:sp>
    </p:spTree>
    <p:extLst>
      <p:ext uri="{BB962C8B-B14F-4D97-AF65-F5344CB8AC3E}">
        <p14:creationId xmlns:p14="http://schemas.microsoft.com/office/powerpoint/2010/main" val="3273347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513124"/>
              </p:ext>
            </p:extLst>
          </p:nvPr>
        </p:nvGraphicFramePr>
        <p:xfrm>
          <a:off x="249811" y="499345"/>
          <a:ext cx="7239002" cy="3518904"/>
        </p:xfrm>
        <a:graphic>
          <a:graphicData uri="http://schemas.openxmlformats.org/drawingml/2006/table">
            <a:tbl>
              <a:tblPr firstRow="1" bandRow="1">
                <a:tableStyleId>{5940675A-B579-460E-94D1-54222C63F5DA}</a:tableStyleId>
              </a:tblPr>
              <a:tblGrid>
                <a:gridCol w="457203"/>
                <a:gridCol w="4038600"/>
                <a:gridCol w="685800"/>
                <a:gridCol w="685800"/>
                <a:gridCol w="685800"/>
                <a:gridCol w="685799"/>
              </a:tblGrid>
              <a:tr h="249064">
                <a:tc gridSpan="6">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000" b="1" dirty="0" smtClean="0"/>
                        <a:t>Texto</a:t>
                      </a:r>
                      <a:r>
                        <a:rPr lang="en-US" sz="1000" b="1" baseline="0" dirty="0" smtClean="0"/>
                        <a:t> </a:t>
                      </a:r>
                      <a:r>
                        <a:rPr lang="en-US" sz="1000" b="1" dirty="0" smtClean="0"/>
                        <a:t>Literario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401998">
                <a:tc>
                  <a:txBody>
                    <a:bodyPr/>
                    <a:lstStyle/>
                    <a:p>
                      <a:pPr algn="ctr">
                        <a:lnSpc>
                          <a:spcPct val="100000"/>
                        </a:lnSpc>
                        <a:spcAft>
                          <a:spcPts val="0"/>
                        </a:spcAft>
                      </a:pPr>
                      <a:r>
                        <a:rPr lang="en-US" sz="1000" b="1" dirty="0" smtClean="0"/>
                        <a:t>1 </a:t>
                      </a:r>
                      <a:endParaRPr lang="en-US" sz="10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rPr>
                        <a:t>¿Cuál es el significado de la frase se atascaron en la arena  basado en la manera que se utiliza en el pasaje </a:t>
                      </a:r>
                      <a:r>
                        <a:rPr lang="es-ES" sz="1000" b="0" i="1" dirty="0" smtClean="0">
                          <a:solidFill>
                            <a:schemeClr val="tx1"/>
                          </a:solidFill>
                          <a:effectLst/>
                          <a:latin typeface="+mn-lt"/>
                        </a:rPr>
                        <a:t>Los delfines y las ballenas piloto</a:t>
                      </a:r>
                      <a:r>
                        <a:rPr lang="es-ES" sz="1000" b="1" dirty="0" smtClean="0">
                          <a:solidFill>
                            <a:schemeClr val="tx1"/>
                          </a:solidFill>
                          <a:effectLst/>
                          <a:latin typeface="+mn-lt"/>
                        </a:rPr>
                        <a:t>? </a:t>
                      </a:r>
                      <a:r>
                        <a:rPr lang="en-US" sz="1000" b="1" dirty="0" smtClean="0">
                          <a:solidFill>
                            <a:schemeClr val="tx1"/>
                          </a:solidFill>
                          <a:effectLst/>
                          <a:latin typeface="+mn-lt"/>
                        </a:rPr>
                        <a:t>RL.3.4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297613">
                <a:tc>
                  <a:txBody>
                    <a:bodyPr/>
                    <a:lstStyle/>
                    <a:p>
                      <a:pPr algn="ctr">
                        <a:lnSpc>
                          <a:spcPct val="100000"/>
                        </a:lnSpc>
                        <a:spcAft>
                          <a:spcPts val="0"/>
                        </a:spcAft>
                      </a:pPr>
                      <a:r>
                        <a:rPr lang="en-US" sz="1000" b="1" dirty="0" smtClean="0"/>
                        <a:t>2</a:t>
                      </a:r>
                      <a:endParaRPr lang="en-US" sz="10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baseline="0" dirty="0" smtClean="0">
                          <a:solidFill>
                            <a:schemeClr val="tx1"/>
                          </a:solidFill>
                          <a:effectLst/>
                          <a:latin typeface="+mn-lt"/>
                          <a:ea typeface="Calibri"/>
                          <a:cs typeface="Times New Roman"/>
                        </a:rPr>
                        <a:t>¿Qué frase es un ejemplo de que la marea había bajado? </a:t>
                      </a:r>
                      <a:r>
                        <a:rPr lang="en-US" sz="1000" b="1" baseline="0" dirty="0" smtClean="0">
                          <a:solidFill>
                            <a:schemeClr val="tx1"/>
                          </a:solidFill>
                          <a:effectLst/>
                          <a:latin typeface="+mn-lt"/>
                          <a:ea typeface="Calibri"/>
                          <a:cs typeface="Times New Roman"/>
                        </a:rPr>
                        <a:t>RL.3.4</a:t>
                      </a:r>
                      <a:endParaRPr lang="en-US" sz="1000" b="1"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401998">
                <a:tc>
                  <a:txBody>
                    <a:bodyPr/>
                    <a:lstStyle/>
                    <a:p>
                      <a:pPr algn="ctr">
                        <a:lnSpc>
                          <a:spcPct val="100000"/>
                        </a:lnSpc>
                        <a:spcAft>
                          <a:spcPts val="0"/>
                        </a:spcAft>
                      </a:pPr>
                      <a:r>
                        <a:rPr lang="en-US" sz="1000" b="1" dirty="0" smtClean="0"/>
                        <a:t>3</a:t>
                      </a:r>
                      <a:endParaRPr lang="en-US" sz="10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i="0" baseline="0" dirty="0" smtClean="0">
                          <a:solidFill>
                            <a:schemeClr val="tx1"/>
                          </a:solidFill>
                          <a:latin typeface="+mn-lt"/>
                          <a:ea typeface="Times New Roman"/>
                          <a:cs typeface="Times New Roman"/>
                        </a:rPr>
                        <a:t>¿Qué oración explica mejor como las ilustraciones en </a:t>
                      </a:r>
                      <a:r>
                        <a:rPr lang="es-ES" sz="1000" b="0" i="1" baseline="0" dirty="0" smtClean="0">
                          <a:solidFill>
                            <a:schemeClr val="tx1"/>
                          </a:solidFill>
                          <a:latin typeface="+mn-lt"/>
                          <a:ea typeface="Times New Roman"/>
                          <a:cs typeface="Times New Roman"/>
                        </a:rPr>
                        <a:t>Los delfines y las ballenas piloto </a:t>
                      </a:r>
                      <a:r>
                        <a:rPr lang="es-ES" sz="1000" b="1" i="0" baseline="0" dirty="0" smtClean="0">
                          <a:solidFill>
                            <a:schemeClr val="tx1"/>
                          </a:solidFill>
                          <a:latin typeface="+mn-lt"/>
                          <a:ea typeface="Times New Roman"/>
                          <a:cs typeface="Times New Roman"/>
                        </a:rPr>
                        <a:t>ayudan al lector a entender lo que Simón hizo por las ballenas piloto? </a:t>
                      </a:r>
                      <a:r>
                        <a:rPr lang="en-US" sz="1000" b="1" i="0" baseline="0" dirty="0" smtClean="0">
                          <a:solidFill>
                            <a:schemeClr val="tx1"/>
                          </a:solidFill>
                          <a:latin typeface="+mn-lt"/>
                          <a:ea typeface="Times New Roman"/>
                          <a:cs typeface="Times New Roman"/>
                        </a:rPr>
                        <a:t>RL.3.7</a:t>
                      </a:r>
                      <a:endParaRPr lang="en-US" sz="1000" b="1" i="0" dirty="0">
                        <a:solidFill>
                          <a:schemeClr val="tx1"/>
                        </a:solidFill>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339431">
                <a:tc>
                  <a:txBody>
                    <a:bodyPr/>
                    <a:lstStyle/>
                    <a:p>
                      <a:pPr algn="ctr">
                        <a:lnSpc>
                          <a:spcPct val="100000"/>
                        </a:lnSpc>
                        <a:spcAft>
                          <a:spcPts val="0"/>
                        </a:spcAft>
                      </a:pPr>
                      <a:r>
                        <a:rPr lang="en-US" sz="1000" b="1" dirty="0" smtClean="0"/>
                        <a:t>4</a:t>
                      </a:r>
                      <a:endParaRPr lang="en-US" sz="10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15000"/>
                        </a:lnSpc>
                        <a:spcBef>
                          <a:spcPts val="0"/>
                        </a:spcBef>
                        <a:spcAft>
                          <a:spcPts val="1000"/>
                        </a:spcAft>
                        <a:buClrTx/>
                        <a:buSzTx/>
                        <a:buFontTx/>
                        <a:buNone/>
                        <a:tabLst/>
                        <a:defRPr/>
                      </a:pPr>
                      <a:r>
                        <a:rPr lang="es-ES" sz="1000" b="1" dirty="0" smtClean="0">
                          <a:solidFill>
                            <a:schemeClr val="tx1"/>
                          </a:solidFill>
                          <a:effectLst/>
                        </a:rPr>
                        <a:t>¿Qué oración explica mejor lo que la ilustración en </a:t>
                      </a:r>
                      <a:r>
                        <a:rPr lang="es-ES" sz="1000" b="0" i="1" dirty="0" smtClean="0">
                          <a:solidFill>
                            <a:schemeClr val="tx1"/>
                          </a:solidFill>
                          <a:effectLst/>
                        </a:rPr>
                        <a:t>Una fábula sobre un pez</a:t>
                      </a:r>
                      <a:r>
                        <a:rPr lang="es-ES" sz="1000" b="1" dirty="0" smtClean="0">
                          <a:solidFill>
                            <a:schemeClr val="tx1"/>
                          </a:solidFill>
                          <a:effectLst/>
                        </a:rPr>
                        <a:t> le dice al lector? RL.3.7</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304800">
                <a:tc>
                  <a:txBody>
                    <a:bodyPr/>
                    <a:lstStyle/>
                    <a:p>
                      <a:pPr algn="ctr">
                        <a:lnSpc>
                          <a:spcPct val="100000"/>
                        </a:lnSpc>
                        <a:spcAft>
                          <a:spcPts val="0"/>
                        </a:spcAft>
                      </a:pPr>
                      <a:r>
                        <a:rPr lang="en-US" sz="1000" b="1" dirty="0" smtClean="0"/>
                        <a:t>5</a:t>
                      </a:r>
                      <a:endParaRPr lang="en-US" sz="10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rPr>
                        <a:t>¿Cómo son diferentes los temas en </a:t>
                      </a:r>
                      <a:r>
                        <a:rPr lang="es-ES" sz="1000" b="0" i="1" dirty="0" smtClean="0">
                          <a:solidFill>
                            <a:schemeClr val="tx1"/>
                          </a:solidFill>
                          <a:effectLst/>
                        </a:rPr>
                        <a:t>Los delfines y las ballenas piloto </a:t>
                      </a:r>
                      <a:r>
                        <a:rPr lang="es-ES" sz="1000" b="1" i="0" dirty="0" smtClean="0">
                          <a:solidFill>
                            <a:schemeClr val="tx1"/>
                          </a:solidFill>
                          <a:effectLst/>
                        </a:rPr>
                        <a:t>y</a:t>
                      </a:r>
                      <a:r>
                        <a:rPr lang="es-ES" sz="1000" b="1" i="1" dirty="0" smtClean="0">
                          <a:solidFill>
                            <a:schemeClr val="tx1"/>
                          </a:solidFill>
                          <a:effectLst/>
                        </a:rPr>
                        <a:t> </a:t>
                      </a:r>
                      <a:r>
                        <a:rPr lang="es-ES" sz="1000" b="0" i="1" dirty="0" smtClean="0">
                          <a:solidFill>
                            <a:schemeClr val="tx1"/>
                          </a:solidFill>
                          <a:effectLst/>
                        </a:rPr>
                        <a:t>Una fábula sobre un pez</a:t>
                      </a:r>
                      <a:r>
                        <a:rPr lang="es-ES" sz="1000" b="1" dirty="0" smtClean="0">
                          <a:solidFill>
                            <a:schemeClr val="tx1"/>
                          </a:solidFill>
                          <a:effectLst/>
                        </a:rPr>
                        <a:t>?  RL.3.9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304800">
                <a:tc>
                  <a:txBody>
                    <a:bodyPr/>
                    <a:lstStyle/>
                    <a:p>
                      <a:pPr algn="ctr">
                        <a:lnSpc>
                          <a:spcPct val="100000"/>
                        </a:lnSpc>
                        <a:spcAft>
                          <a:spcPts val="0"/>
                        </a:spcAft>
                      </a:pPr>
                      <a:r>
                        <a:rPr lang="en-US" sz="1000" b="1" dirty="0" smtClean="0"/>
                        <a:t>6</a:t>
                      </a:r>
                      <a:endParaRPr lang="en-US" sz="1000" b="1" dirty="0"/>
                    </a:p>
                  </a:txBody>
                  <a:tcPr marL="97155" marR="97155" marT="47897" marB="47897" anchor="ctr">
                    <a:solidFill>
                      <a:schemeClr val="bg1"/>
                    </a:solidFill>
                  </a:tcPr>
                </a:tc>
                <a:tc gridSpan="4">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¿Cómo son iguales los temas en </a:t>
                      </a:r>
                      <a:r>
                        <a:rPr lang="es-ES" sz="1000" b="0" i="1" dirty="0" smtClean="0">
                          <a:solidFill>
                            <a:schemeClr val="tx1"/>
                          </a:solidFill>
                          <a:effectLst/>
                          <a:latin typeface="+mn-lt"/>
                          <a:ea typeface="Times New Roman"/>
                          <a:cs typeface="Times New Roman"/>
                        </a:rPr>
                        <a:t>Los delfines y las ballenas piloto </a:t>
                      </a:r>
                      <a:r>
                        <a:rPr lang="es-ES" sz="1000" b="1" i="0" dirty="0" smtClean="0">
                          <a:solidFill>
                            <a:schemeClr val="tx1"/>
                          </a:solidFill>
                          <a:effectLst/>
                          <a:latin typeface="+mn-lt"/>
                          <a:ea typeface="Times New Roman"/>
                          <a:cs typeface="Times New Roman"/>
                        </a:rPr>
                        <a:t>y</a:t>
                      </a:r>
                      <a:r>
                        <a:rPr lang="es-ES" sz="1000" b="1" i="1" baseline="0" dirty="0" smtClean="0">
                          <a:solidFill>
                            <a:schemeClr val="tx1"/>
                          </a:solidFill>
                          <a:effectLst/>
                          <a:latin typeface="+mn-lt"/>
                          <a:ea typeface="Times New Roman"/>
                          <a:cs typeface="Times New Roman"/>
                        </a:rPr>
                        <a:t> </a:t>
                      </a:r>
                      <a:r>
                        <a:rPr lang="es-ES" sz="1000" b="0" i="1" dirty="0" smtClean="0">
                          <a:solidFill>
                            <a:schemeClr val="tx1"/>
                          </a:solidFill>
                          <a:effectLst/>
                          <a:latin typeface="+mn-lt"/>
                          <a:ea typeface="Times New Roman"/>
                          <a:cs typeface="Times New Roman"/>
                        </a:rPr>
                        <a:t>Una fábula sobre un pez</a:t>
                      </a:r>
                      <a:r>
                        <a:rPr lang="es-ES" sz="1000" b="1" dirty="0" smtClean="0">
                          <a:solidFill>
                            <a:schemeClr val="tx1"/>
                          </a:solidFill>
                          <a:effectLst/>
                          <a:latin typeface="+mn-lt"/>
                          <a:ea typeface="Times New Roman"/>
                          <a:cs typeface="Times New Roman"/>
                        </a:rPr>
                        <a:t>? RL.3.9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i="1" dirty="0">
                        <a:solidFill>
                          <a:schemeClr val="tx1"/>
                        </a:solidFill>
                      </a:endParaRPr>
                    </a:p>
                  </a:txBody>
                  <a:tcPr marL="97155" marR="97155" marT="47897" marB="47897">
                    <a:solidFill>
                      <a:schemeClr val="bg1"/>
                    </a:solidFill>
                  </a:tcPr>
                </a:tc>
              </a:tr>
              <a:tr h="623753">
                <a:tc>
                  <a:txBody>
                    <a:bodyPr/>
                    <a:lstStyle/>
                    <a:p>
                      <a:pPr algn="ctr">
                        <a:lnSpc>
                          <a:spcPct val="100000"/>
                        </a:lnSpc>
                        <a:spcAft>
                          <a:spcPts val="0"/>
                        </a:spcAft>
                      </a:pPr>
                      <a:r>
                        <a:rPr lang="en-US" sz="1000" b="1" dirty="0" smtClean="0"/>
                        <a:t>7</a:t>
                      </a:r>
                      <a:endParaRPr lang="en-US" sz="10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15000"/>
                        </a:lnSpc>
                        <a:spcBef>
                          <a:spcPts val="0"/>
                        </a:spcBef>
                        <a:spcAft>
                          <a:spcPts val="1200"/>
                        </a:spcAft>
                        <a:buClrTx/>
                        <a:buSzTx/>
                        <a:buFontTx/>
                        <a:buNone/>
                        <a:tabLst/>
                        <a:defRPr/>
                      </a:pPr>
                      <a:r>
                        <a:rPr lang="es-ES" sz="1000" b="1" dirty="0" smtClean="0">
                          <a:solidFill>
                            <a:schemeClr val="tx1"/>
                          </a:solidFill>
                          <a:effectLst/>
                        </a:rPr>
                        <a:t>¿Qué párrafos en el cuento </a:t>
                      </a:r>
                      <a:r>
                        <a:rPr lang="es-ES" sz="1000" b="0" i="1" dirty="0" smtClean="0">
                          <a:solidFill>
                            <a:schemeClr val="tx1"/>
                          </a:solidFill>
                          <a:effectLst/>
                        </a:rPr>
                        <a:t>Una fábula sobre un pez</a:t>
                      </a:r>
                      <a:r>
                        <a:rPr lang="es-ES" sz="1000" b="1" dirty="0" smtClean="0">
                          <a:solidFill>
                            <a:schemeClr val="tx1"/>
                          </a:solidFill>
                          <a:effectLst/>
                        </a:rPr>
                        <a:t>, están conectados con la ilustración del texto?  Utiliza detalles sacados del texto para explicar tu respuesta.</a:t>
                      </a:r>
                      <a:r>
                        <a:rPr lang="es-ES" sz="1000" b="1" baseline="0" dirty="0" smtClean="0">
                          <a:solidFill>
                            <a:schemeClr val="tx1"/>
                          </a:solidFill>
                          <a:effectLst/>
                        </a:rPr>
                        <a:t>  </a:t>
                      </a:r>
                      <a:r>
                        <a:rPr lang="es-ES" sz="1000" b="1" dirty="0" smtClean="0">
                          <a:solidFill>
                            <a:schemeClr val="tx1"/>
                          </a:solidFill>
                          <a:effectLst/>
                        </a:rPr>
                        <a:t>RL.3.7</a:t>
                      </a:r>
                    </a:p>
                  </a:txBody>
                  <a:tcPr marL="97155" marR="97155" marT="47897" marB="47897" anchor="ctr">
                    <a:solidFill>
                      <a:schemeClr val="bg1"/>
                    </a:solidFill>
                  </a:tcPr>
                </a:tc>
                <a:tc hMerge="1">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endParaRPr lang="en-US" sz="1400" b="1" dirty="0" smtClean="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0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0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000" b="1" i="0" dirty="0" smtClean="0">
                          <a:solidFill>
                            <a:schemeClr val="tx1"/>
                          </a:solidFill>
                          <a:effectLst>
                            <a:outerShdw blurRad="38100" dist="38100" dir="2700000" algn="tl">
                              <a:srgbClr val="000000">
                                <a:alpha val="43137"/>
                              </a:srgbClr>
                            </a:outerShdw>
                          </a:effectLst>
                        </a:rPr>
                        <a:t>0</a:t>
                      </a:r>
                      <a:endParaRPr lang="en-US" sz="10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595447">
                <a:tc>
                  <a:txBody>
                    <a:bodyPr/>
                    <a:lstStyle/>
                    <a:p>
                      <a:pPr algn="ctr">
                        <a:lnSpc>
                          <a:spcPct val="100000"/>
                        </a:lnSpc>
                        <a:spcAft>
                          <a:spcPts val="0"/>
                        </a:spcAft>
                      </a:pPr>
                      <a:r>
                        <a:rPr lang="en-US" sz="1000" b="1" dirty="0" smtClean="0"/>
                        <a:t>8</a:t>
                      </a:r>
                      <a:endParaRPr lang="en-US" sz="10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rPr>
                        <a:t>¿Cómo son similares Simón en, </a:t>
                      </a:r>
                      <a:r>
                        <a:rPr lang="es-ES" sz="1000" b="0" i="1" dirty="0" smtClean="0">
                          <a:solidFill>
                            <a:schemeClr val="tx1"/>
                          </a:solidFill>
                          <a:effectLst/>
                        </a:rPr>
                        <a:t>Los delfines y las ballenas piloto</a:t>
                      </a:r>
                      <a:r>
                        <a:rPr lang="es-ES" sz="1000" b="1" dirty="0" smtClean="0">
                          <a:solidFill>
                            <a:schemeClr val="tx1"/>
                          </a:solidFill>
                          <a:effectLst/>
                        </a:rPr>
                        <a:t>, y la pequeña ballena negra en, </a:t>
                      </a:r>
                      <a:r>
                        <a:rPr lang="es-ES" sz="1000" b="0" i="1" dirty="0" smtClean="0">
                          <a:solidFill>
                            <a:schemeClr val="tx1"/>
                          </a:solidFill>
                          <a:effectLst/>
                        </a:rPr>
                        <a:t>Una fábula sobre un pez</a:t>
                      </a:r>
                      <a:r>
                        <a:rPr lang="es-ES" sz="1000" b="1" dirty="0" smtClean="0">
                          <a:solidFill>
                            <a:schemeClr val="tx1"/>
                          </a:solidFill>
                          <a:effectLst/>
                        </a:rPr>
                        <a:t>?  Utiliza detalles y ejemplos sacados de ambos textos en tu respuesta.</a:t>
                      </a:r>
                      <a:r>
                        <a:rPr lang="es-ES" sz="1000" b="1" baseline="0" dirty="0" smtClean="0">
                          <a:solidFill>
                            <a:schemeClr val="tx1"/>
                          </a:solidFill>
                          <a:effectLst/>
                        </a:rPr>
                        <a:t> </a:t>
                      </a:r>
                      <a:r>
                        <a:rPr lang="en-US" sz="1000" b="1" dirty="0" smtClean="0">
                          <a:solidFill>
                            <a:schemeClr val="tx1"/>
                          </a:solidFill>
                          <a:effectLst/>
                        </a:rPr>
                        <a:t>RL.3.9</a:t>
                      </a:r>
                      <a:endParaRPr lang="en-US" sz="1000" b="1" dirty="0">
                        <a:solidFill>
                          <a:schemeClr val="tx1"/>
                        </a:solidFill>
                        <a:effectLst/>
                        <a:latin typeface="+mn-lt"/>
                        <a:ea typeface="Calibri"/>
                        <a:cs typeface="Times New Roman"/>
                      </a:endParaRPr>
                    </a:p>
                  </a:txBody>
                  <a:tcPr marL="97155" marR="97155" marT="47897" marB="47897" anchor="ctr">
                    <a:solidFill>
                      <a:schemeClr val="bg1"/>
                    </a:solidFill>
                  </a:tcPr>
                </a:tc>
                <a:tc>
                  <a:txBody>
                    <a:bodyPr/>
                    <a:lstStyle/>
                    <a:p>
                      <a:pPr algn="ctr"/>
                      <a:r>
                        <a:rPr lang="en-US" sz="1000" b="1" dirty="0" smtClean="0">
                          <a:solidFill>
                            <a:schemeClr val="tx1"/>
                          </a:solidFill>
                          <a:effectLst>
                            <a:outerShdw blurRad="38100" dist="38100" dir="2700000" algn="tl">
                              <a:srgbClr val="000000">
                                <a:alpha val="43137"/>
                              </a:srgbClr>
                            </a:outerShdw>
                          </a:effectLst>
                        </a:rPr>
                        <a:t>3</a:t>
                      </a:r>
                      <a:endParaRPr lang="en-US" sz="1000" b="1"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outerShdw blurRad="38100" dist="38100" dir="2700000" algn="tl">
                              <a:srgbClr val="000000">
                                <a:alpha val="43137"/>
                              </a:srgbClr>
                            </a:outerShdw>
                          </a:effectLst>
                          <a:latin typeface="+mn-lt"/>
                          <a:ea typeface="Calibri"/>
                          <a:cs typeface="Times New Roman"/>
                        </a:rPr>
                        <a:t>2</a:t>
                      </a:r>
                      <a:endParaRPr lang="en-US" sz="10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15000"/>
                        </a:lnSpc>
                        <a:spcBef>
                          <a:spcPts val="0"/>
                        </a:spcBef>
                        <a:spcAft>
                          <a:spcPts val="1200"/>
                        </a:spcAft>
                        <a:buClrTx/>
                        <a:buSzTx/>
                        <a:buFontTx/>
                        <a:buNone/>
                        <a:tabLst/>
                        <a:defRPr/>
                      </a:pPr>
                      <a:r>
                        <a:rPr lang="en-US" sz="1000" b="1" dirty="0" smtClean="0">
                          <a:solidFill>
                            <a:schemeClr val="tx1"/>
                          </a:solidFill>
                          <a:effectLst>
                            <a:outerShdw blurRad="38100" dist="38100" dir="2700000" algn="tl">
                              <a:srgbClr val="000000">
                                <a:alpha val="43137"/>
                              </a:srgbClr>
                            </a:outerShdw>
                          </a:effectLst>
                          <a:latin typeface="+mn-lt"/>
                          <a:ea typeface="Calibri"/>
                          <a:cs typeface="Times New Roman"/>
                        </a:rPr>
                        <a:t>1</a:t>
                      </a:r>
                      <a:endParaRPr lang="en-US" sz="1000" b="1" dirty="0">
                        <a:solidFill>
                          <a:schemeClr val="tx1"/>
                        </a:solidFill>
                        <a:effectLst>
                          <a:outerShdw blurRad="38100" dist="38100" dir="2700000" algn="tl">
                            <a:srgbClr val="000000">
                              <a:alpha val="43137"/>
                            </a:srgbClr>
                          </a:outerShdw>
                        </a:effectLst>
                        <a:latin typeface="+mn-lt"/>
                        <a:ea typeface="Calibri"/>
                        <a:cs typeface="Times New Roman"/>
                      </a:endParaRPr>
                    </a:p>
                  </a:txBody>
                  <a:tcPr marL="97155" marR="97155" marT="47897" marB="47897" anchor="ctr">
                    <a:solidFill>
                      <a:schemeClr val="bg1"/>
                    </a:solidFill>
                  </a:tcPr>
                </a:tc>
                <a:tc>
                  <a:txBody>
                    <a:bodyPr/>
                    <a:lstStyle/>
                    <a:p>
                      <a:pPr algn="ctr">
                        <a:lnSpc>
                          <a:spcPct val="100000"/>
                        </a:lnSpc>
                        <a:spcAft>
                          <a:spcPts val="0"/>
                        </a:spcAft>
                      </a:pPr>
                      <a:r>
                        <a:rPr lang="en-US" sz="1000" b="1" i="0" dirty="0" smtClean="0">
                          <a:solidFill>
                            <a:schemeClr val="tx1"/>
                          </a:solidFill>
                          <a:effectLst>
                            <a:outerShdw blurRad="38100" dist="38100" dir="2700000" algn="tl">
                              <a:srgbClr val="000000">
                                <a:alpha val="43137"/>
                              </a:srgbClr>
                            </a:outerShdw>
                          </a:effectLst>
                        </a:rPr>
                        <a:t>0</a:t>
                      </a:r>
                      <a:endParaRPr lang="en-US" sz="10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788505017"/>
              </p:ext>
            </p:extLst>
          </p:nvPr>
        </p:nvGraphicFramePr>
        <p:xfrm>
          <a:off x="249815" y="4018249"/>
          <a:ext cx="7238998" cy="3657600"/>
        </p:xfrm>
        <a:graphic>
          <a:graphicData uri="http://schemas.openxmlformats.org/drawingml/2006/table">
            <a:tbl>
              <a:tblPr firstRow="1" bandRow="1">
                <a:tableStyleId>{5940675A-B579-460E-94D1-54222C63F5DA}</a:tableStyleId>
              </a:tblPr>
              <a:tblGrid>
                <a:gridCol w="457199"/>
                <a:gridCol w="4724400"/>
                <a:gridCol w="685800"/>
                <a:gridCol w="685800"/>
                <a:gridCol w="685799"/>
              </a:tblGrid>
              <a:tr h="249064">
                <a:tc gridSpan="5">
                  <a:txBody>
                    <a:bodyPr/>
                    <a:lstStyle/>
                    <a:p>
                      <a:pPr algn="ctr">
                        <a:lnSpc>
                          <a:spcPct val="100000"/>
                        </a:lnSpc>
                        <a:spcAft>
                          <a:spcPts val="0"/>
                        </a:spcAft>
                      </a:pPr>
                      <a:r>
                        <a:rPr lang="es-MX" sz="1000" b="1" noProof="0" dirty="0" smtClean="0"/>
                        <a:t>Texto Informativo</a:t>
                      </a:r>
                      <a:endParaRPr lang="es-MX" sz="10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84336">
                <a:tc>
                  <a:txBody>
                    <a:bodyPr/>
                    <a:lstStyle/>
                    <a:p>
                      <a:pPr algn="ctr">
                        <a:lnSpc>
                          <a:spcPct val="100000"/>
                        </a:lnSpc>
                        <a:spcAft>
                          <a:spcPts val="0"/>
                        </a:spcAft>
                      </a:pPr>
                      <a:r>
                        <a:rPr lang="en-US" sz="1000" b="1" dirty="0" smtClean="0"/>
                        <a:t>9</a:t>
                      </a:r>
                      <a:endParaRPr lang="en-US" sz="10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¿Qué significa la palabra </a:t>
                      </a:r>
                      <a:r>
                        <a:rPr lang="es-ES" sz="1000" b="1" u="sng" dirty="0" smtClean="0">
                          <a:solidFill>
                            <a:schemeClr val="tx1"/>
                          </a:solidFill>
                          <a:effectLst/>
                          <a:latin typeface="+mn-lt"/>
                          <a:ea typeface="Times New Roman"/>
                          <a:cs typeface="Times New Roman"/>
                        </a:rPr>
                        <a:t>protegida</a:t>
                      </a:r>
                      <a:r>
                        <a:rPr lang="es-ES" sz="1000" b="1" dirty="0" smtClean="0">
                          <a:solidFill>
                            <a:schemeClr val="tx1"/>
                          </a:solidFill>
                          <a:effectLst/>
                          <a:latin typeface="+mn-lt"/>
                          <a:ea typeface="Times New Roman"/>
                          <a:cs typeface="Times New Roman"/>
                        </a:rPr>
                        <a:t> en el pasaje </a:t>
                      </a:r>
                      <a:r>
                        <a:rPr lang="es-ES" sz="1000" b="0" i="1" dirty="0" smtClean="0">
                          <a:solidFill>
                            <a:schemeClr val="tx1"/>
                          </a:solidFill>
                          <a:effectLst/>
                          <a:latin typeface="+mn-lt"/>
                          <a:ea typeface="Times New Roman"/>
                          <a:cs typeface="Times New Roman"/>
                        </a:rPr>
                        <a:t>Los delfines y las marsopas</a:t>
                      </a:r>
                      <a:r>
                        <a:rPr lang="es-ES" sz="1000" b="1" dirty="0" smtClean="0">
                          <a:solidFill>
                            <a:schemeClr val="tx1"/>
                          </a:solidFill>
                          <a:effectLst/>
                          <a:latin typeface="+mn-lt"/>
                          <a:ea typeface="Times New Roman"/>
                          <a:cs typeface="Times New Roman"/>
                        </a:rPr>
                        <a:t>? RI.3.4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340942">
                <a:tc>
                  <a:txBody>
                    <a:bodyPr/>
                    <a:lstStyle/>
                    <a:p>
                      <a:pPr algn="ctr">
                        <a:lnSpc>
                          <a:spcPct val="100000"/>
                        </a:lnSpc>
                        <a:spcAft>
                          <a:spcPts val="0"/>
                        </a:spcAft>
                      </a:pPr>
                      <a:r>
                        <a:rPr lang="en-US" sz="1000" b="1" dirty="0" smtClean="0"/>
                        <a:t>10</a:t>
                      </a:r>
                      <a:endParaRPr lang="en-US" sz="1000" b="1" dirty="0"/>
                    </a:p>
                  </a:txBody>
                  <a:tcPr marL="97155" marR="97155" marT="47897" marB="47897" anchor="ctr">
                    <a:solidFill>
                      <a:schemeClr val="bg1"/>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¿Cuál es el significado de la palabra </a:t>
                      </a:r>
                      <a:r>
                        <a:rPr lang="es-ES" sz="1000" b="1" u="sng" dirty="0" smtClean="0">
                          <a:solidFill>
                            <a:schemeClr val="tx1"/>
                          </a:solidFill>
                          <a:effectLst/>
                          <a:latin typeface="+mn-lt"/>
                          <a:ea typeface="Times New Roman"/>
                          <a:cs typeface="Times New Roman"/>
                        </a:rPr>
                        <a:t>ecolocación</a:t>
                      </a:r>
                      <a:r>
                        <a:rPr lang="es-ES" sz="1000" b="1" dirty="0" smtClean="0">
                          <a:solidFill>
                            <a:schemeClr val="tx1"/>
                          </a:solidFill>
                          <a:effectLst/>
                          <a:latin typeface="+mn-lt"/>
                          <a:ea typeface="Times New Roman"/>
                          <a:cs typeface="Times New Roman"/>
                        </a:rPr>
                        <a:t> en el pasaje </a:t>
                      </a:r>
                      <a:r>
                        <a:rPr lang="es-ES" sz="1000" b="0" i="1" dirty="0" smtClean="0">
                          <a:solidFill>
                            <a:schemeClr val="tx1"/>
                          </a:solidFill>
                          <a:effectLst/>
                          <a:latin typeface="+mn-lt"/>
                          <a:ea typeface="Times New Roman"/>
                          <a:cs typeface="Times New Roman"/>
                        </a:rPr>
                        <a:t>¿Es una marsopa o un delfín? </a:t>
                      </a:r>
                      <a:r>
                        <a:rPr lang="es-ES" sz="1000" b="1" dirty="0" smtClean="0">
                          <a:solidFill>
                            <a:schemeClr val="tx1"/>
                          </a:solidFill>
                          <a:effectLst/>
                          <a:latin typeface="+mn-lt"/>
                          <a:ea typeface="Times New Roman"/>
                          <a:cs typeface="Times New Roman"/>
                        </a:rPr>
                        <a:t>RI.3.4</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p>
                      <a:pPr>
                        <a:lnSpc>
                          <a:spcPct val="100000"/>
                        </a:lnSpc>
                        <a:spcAft>
                          <a:spcPts val="0"/>
                        </a:spcAft>
                      </a:pPr>
                      <a:endParaRPr lang="en-US" sz="1000" b="1" dirty="0"/>
                    </a:p>
                  </a:txBody>
                  <a:tcPr marL="97155" marR="97155" marT="47897" marB="47897">
                    <a:solidFill>
                      <a:schemeClr val="bg1"/>
                    </a:solidFill>
                  </a:tcPr>
                </a:tc>
              </a:tr>
              <a:tr h="554932">
                <a:tc>
                  <a:txBody>
                    <a:bodyPr/>
                    <a:lstStyle/>
                    <a:p>
                      <a:pPr algn="ctr">
                        <a:lnSpc>
                          <a:spcPct val="100000"/>
                        </a:lnSpc>
                        <a:spcAft>
                          <a:spcPts val="0"/>
                        </a:spcAft>
                      </a:pPr>
                      <a:r>
                        <a:rPr lang="en-US" sz="1000" b="1" dirty="0" smtClean="0"/>
                        <a:t>11</a:t>
                      </a:r>
                      <a:endParaRPr lang="en-US" sz="10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¿Por qué el autor de </a:t>
                      </a:r>
                      <a:r>
                        <a:rPr lang="es-ES" sz="1000" b="0" i="1" dirty="0" smtClean="0">
                          <a:solidFill>
                            <a:schemeClr val="tx1"/>
                          </a:solidFill>
                          <a:effectLst/>
                          <a:latin typeface="+mn-lt"/>
                          <a:ea typeface="Times New Roman"/>
                          <a:cs typeface="Times New Roman"/>
                        </a:rPr>
                        <a:t>¿Es una marsopa o un delfín?</a:t>
                      </a:r>
                      <a:r>
                        <a:rPr lang="es-ES" sz="1000" b="1" dirty="0" smtClean="0">
                          <a:solidFill>
                            <a:schemeClr val="tx1"/>
                          </a:solidFill>
                          <a:effectLst/>
                          <a:latin typeface="+mn-lt"/>
                          <a:ea typeface="Times New Roman"/>
                          <a:cs typeface="Times New Roman"/>
                        </a:rPr>
                        <a:t> comienza el párrafo 2 con la declaración,      —Muchas personas piensan que los delfines y las marsopas son peces pero esto simplemente no es cierto?  RI.3.8</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401998">
                <a:tc>
                  <a:txBody>
                    <a:bodyPr/>
                    <a:lstStyle/>
                    <a:p>
                      <a:pPr algn="ctr">
                        <a:lnSpc>
                          <a:spcPct val="100000"/>
                        </a:lnSpc>
                        <a:spcAft>
                          <a:spcPts val="0"/>
                        </a:spcAft>
                      </a:pPr>
                      <a:r>
                        <a:rPr lang="en-US" sz="1000" b="1" dirty="0" smtClean="0"/>
                        <a:t>12</a:t>
                      </a:r>
                      <a:endParaRPr lang="en-US" sz="10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¿Por que el autor del artículo </a:t>
                      </a:r>
                      <a:r>
                        <a:rPr lang="es-ES" sz="1000" b="0" i="1" dirty="0" smtClean="0">
                          <a:solidFill>
                            <a:schemeClr val="tx1"/>
                          </a:solidFill>
                          <a:effectLst/>
                          <a:latin typeface="+mn-lt"/>
                          <a:ea typeface="Times New Roman"/>
                          <a:cs typeface="Times New Roman"/>
                        </a:rPr>
                        <a:t>Los delfines y las marsopas </a:t>
                      </a:r>
                      <a:r>
                        <a:rPr lang="es-ES" sz="1000" b="1" dirty="0" smtClean="0">
                          <a:solidFill>
                            <a:schemeClr val="tx1"/>
                          </a:solidFill>
                          <a:effectLst/>
                          <a:latin typeface="+mn-lt"/>
                          <a:ea typeface="Times New Roman"/>
                          <a:cs typeface="Times New Roman"/>
                        </a:rPr>
                        <a:t>añade un párrafo sobre los delfines nariz de botella?</a:t>
                      </a:r>
                      <a:r>
                        <a:rPr lang="en-US" sz="1000" b="1" baseline="0" dirty="0" smtClean="0">
                          <a:solidFill>
                            <a:schemeClr val="tx1"/>
                          </a:solidFill>
                          <a:effectLst/>
                          <a:latin typeface="+mn-lt"/>
                          <a:ea typeface="Times New Roman"/>
                          <a:cs typeface="Times New Roman"/>
                        </a:rPr>
                        <a:t>  </a:t>
                      </a:r>
                      <a:r>
                        <a:rPr lang="en-US" sz="1000" b="1" dirty="0" smtClean="0">
                          <a:solidFill>
                            <a:schemeClr val="tx1"/>
                          </a:solidFill>
                          <a:effectLst/>
                          <a:latin typeface="+mn-lt"/>
                          <a:ea typeface="Times New Roman"/>
                          <a:cs typeface="Times New Roman"/>
                        </a:rPr>
                        <a:t>RI.3.8</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355018">
                <a:tc>
                  <a:txBody>
                    <a:bodyPr/>
                    <a:lstStyle/>
                    <a:p>
                      <a:pPr algn="ctr">
                        <a:lnSpc>
                          <a:spcPct val="100000"/>
                        </a:lnSpc>
                        <a:spcAft>
                          <a:spcPts val="0"/>
                        </a:spcAft>
                      </a:pPr>
                      <a:r>
                        <a:rPr lang="en-US" sz="1000" b="1" dirty="0" smtClean="0"/>
                        <a:t>13</a:t>
                      </a:r>
                      <a:endParaRPr lang="en-US" sz="10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ES" sz="1000" b="1" dirty="0" smtClean="0">
                          <a:solidFill>
                            <a:schemeClr val="tx1"/>
                          </a:solidFill>
                          <a:effectLst/>
                          <a:latin typeface="+mn-lt"/>
                          <a:ea typeface="Times New Roman"/>
                          <a:cs typeface="Times New Roman"/>
                        </a:rPr>
                        <a:t>¿Qué puntos importantes presentan </a:t>
                      </a:r>
                      <a:r>
                        <a:rPr lang="es-ES" sz="1000" b="1" u="sng" dirty="0" smtClean="0">
                          <a:solidFill>
                            <a:schemeClr val="tx1"/>
                          </a:solidFill>
                          <a:effectLst/>
                          <a:latin typeface="+mn-lt"/>
                          <a:ea typeface="Times New Roman"/>
                          <a:cs typeface="Times New Roman"/>
                        </a:rPr>
                        <a:t>ambos</a:t>
                      </a:r>
                      <a:r>
                        <a:rPr lang="es-ES" sz="1000" b="1" dirty="0" smtClean="0">
                          <a:solidFill>
                            <a:schemeClr val="tx1"/>
                          </a:solidFill>
                          <a:effectLst/>
                          <a:latin typeface="+mn-lt"/>
                          <a:ea typeface="Times New Roman"/>
                          <a:cs typeface="Times New Roman"/>
                        </a:rPr>
                        <a:t> autores en los dos pasajes sobre los delfines y las marsopas?</a:t>
                      </a:r>
                      <a:r>
                        <a:rPr lang="en-US" sz="1000" b="1" dirty="0" smtClean="0">
                          <a:solidFill>
                            <a:schemeClr val="tx1"/>
                          </a:solidFill>
                          <a:effectLst/>
                          <a:latin typeface="+mn-lt"/>
                          <a:ea typeface="Times New Roman"/>
                          <a:cs typeface="Times New Roman"/>
                        </a:rPr>
                        <a:t>  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a:p>
                  </a:txBody>
                  <a:tcPr marL="97155" marR="97155" marT="47897" marB="47897">
                    <a:solidFill>
                      <a:schemeClr val="bg1"/>
                    </a:solidFill>
                  </a:tcPr>
                </a:tc>
              </a:tr>
              <a:tr h="272004">
                <a:tc>
                  <a:txBody>
                    <a:bodyPr/>
                    <a:lstStyle/>
                    <a:p>
                      <a:pPr algn="ctr">
                        <a:lnSpc>
                          <a:spcPct val="100000"/>
                        </a:lnSpc>
                        <a:spcAft>
                          <a:spcPts val="0"/>
                        </a:spcAft>
                      </a:pPr>
                      <a:r>
                        <a:rPr lang="en-US" sz="1000" b="1" dirty="0" smtClean="0"/>
                        <a:t>14</a:t>
                      </a:r>
                      <a:endParaRPr lang="en-US" sz="1000" b="1" dirty="0"/>
                    </a:p>
                  </a:txBody>
                  <a:tcPr marL="97155" marR="97155" marT="47897" marB="47897" anchor="ctr">
                    <a:solidFill>
                      <a:schemeClr val="bg1"/>
                    </a:solidFill>
                  </a:tcPr>
                </a:tc>
                <a:tc gridSpan="3">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ES" sz="1000" b="1" dirty="0" smtClean="0">
                          <a:effectLst/>
                          <a:latin typeface="+mn-lt"/>
                          <a:ea typeface="Times New Roman"/>
                          <a:cs typeface="Times New Roman"/>
                        </a:rPr>
                        <a:t>¿Qué detalles clave sobre los delfines y las marsopas son iguales en ambos pasajes? RI.3.9</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n-US" sz="1000" b="1" dirty="0" smtClean="0"/>
                    </a:p>
                  </a:txBody>
                  <a:tcPr marL="97155" marR="97155" marT="47897" marB="47897">
                    <a:solidFill>
                      <a:schemeClr val="bg1"/>
                    </a:solidFill>
                  </a:tcPr>
                </a:tc>
              </a:tr>
              <a:tr h="489996">
                <a:tc>
                  <a:txBody>
                    <a:bodyPr/>
                    <a:lstStyle/>
                    <a:p>
                      <a:pPr algn="ctr">
                        <a:lnSpc>
                          <a:spcPct val="100000"/>
                        </a:lnSpc>
                        <a:spcAft>
                          <a:spcPts val="0"/>
                        </a:spcAft>
                      </a:pPr>
                      <a:r>
                        <a:rPr lang="en-US" sz="1000" b="1" dirty="0" smtClean="0"/>
                        <a:t>15</a:t>
                      </a:r>
                      <a:endParaRPr lang="en-US" sz="10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000" b="1" baseline="0" dirty="0" smtClean="0">
                          <a:effectLst/>
                          <a:latin typeface="+mn-lt"/>
                          <a:ea typeface="Times New Roman"/>
                          <a:cs typeface="Times New Roman"/>
                        </a:rPr>
                        <a:t>¿Cómo se relacionan entre sí los párrafos en el pasaje </a:t>
                      </a:r>
                      <a:r>
                        <a:rPr lang="es-ES" sz="1000" b="0" i="1" baseline="0" dirty="0" smtClean="0">
                          <a:effectLst/>
                          <a:latin typeface="+mn-lt"/>
                          <a:ea typeface="Times New Roman"/>
                          <a:cs typeface="Times New Roman"/>
                        </a:rPr>
                        <a:t>¿Es una marsopa o un delfín? </a:t>
                      </a:r>
                      <a:r>
                        <a:rPr lang="es-ES" sz="1000" b="1" baseline="0" dirty="0" smtClean="0">
                          <a:effectLst/>
                          <a:latin typeface="+mn-lt"/>
                          <a:ea typeface="Times New Roman"/>
                          <a:cs typeface="Times New Roman"/>
                        </a:rPr>
                        <a:t>  Utiliza ejemplos del pasaje para apoyar tu respuesta.  </a:t>
                      </a:r>
                      <a:r>
                        <a:rPr lang="en-US" sz="1000" b="1" baseline="0" dirty="0" smtClean="0">
                          <a:effectLst/>
                          <a:latin typeface="+mn-lt"/>
                          <a:ea typeface="Times New Roman"/>
                          <a:cs typeface="Times New Roman"/>
                        </a:rPr>
                        <a:t>RI.3.8</a:t>
                      </a:r>
                      <a:endParaRPr lang="en-US" sz="1000" b="1" dirty="0" smtClean="0">
                        <a:effectLst/>
                        <a:latin typeface="+mn-lt"/>
                        <a:ea typeface="Times New Roman"/>
                        <a:cs typeface="Times New Roman"/>
                      </a:endParaRP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000" b="1" dirty="0" smtClean="0">
                          <a:effectLst>
                            <a:outerShdw blurRad="38100" dist="38100" dir="2700000" algn="tl">
                              <a:srgbClr val="000000">
                                <a:alpha val="43137"/>
                              </a:srgbClr>
                            </a:outerShdw>
                          </a:effectLst>
                          <a:latin typeface="+mn-lt"/>
                          <a:ea typeface="Times New Roman"/>
                          <a:cs typeface="Times New Roman"/>
                        </a:rPr>
                        <a:t>2</a:t>
                      </a:r>
                    </a:p>
                  </a:txBody>
                  <a:tcPr marL="97155" marR="97155" marT="47897" marB="47897" anchor="ctr">
                    <a:solidFill>
                      <a:schemeClr val="bg1"/>
                    </a:solidFill>
                  </a:tcPr>
                </a:tc>
                <a:tc>
                  <a:txBody>
                    <a:bodyPr/>
                    <a:lstStyle/>
                    <a:p>
                      <a:pPr marL="0" marR="0" indent="0" algn="ctr" defTabSz="1018809" rtl="0" eaLnBrk="1" fontAlgn="auto" latinLnBrk="0" hangingPunct="1">
                        <a:lnSpc>
                          <a:spcPct val="100000"/>
                        </a:lnSpc>
                        <a:spcBef>
                          <a:spcPts val="0"/>
                        </a:spcBef>
                        <a:spcAft>
                          <a:spcPts val="0"/>
                        </a:spcAft>
                        <a:buClrTx/>
                        <a:buSzTx/>
                        <a:buFontTx/>
                        <a:buNone/>
                        <a:tabLst/>
                        <a:defRPr/>
                      </a:pPr>
                      <a:r>
                        <a:rPr lang="en-US" sz="1000" b="1" dirty="0" smtClean="0">
                          <a:effectLst>
                            <a:outerShdw blurRad="38100" dist="38100" dir="2700000" algn="tl">
                              <a:srgbClr val="000000">
                                <a:alpha val="43137"/>
                              </a:srgbClr>
                            </a:outerShdw>
                          </a:effectLst>
                          <a:latin typeface="+mn-lt"/>
                          <a:ea typeface="Times New Roman"/>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n-US" sz="1000" b="1" dirty="0" smtClean="0">
                          <a:effectLst>
                            <a:outerShdw blurRad="38100" dist="38100" dir="2700000" algn="tl">
                              <a:srgbClr val="000000">
                                <a:alpha val="43137"/>
                              </a:srgbClr>
                            </a:outerShdw>
                          </a:effectLst>
                        </a:rPr>
                        <a:t>0</a:t>
                      </a:r>
                      <a:endParaRPr lang="en-US" sz="1000" b="1" dirty="0">
                        <a:effectLst>
                          <a:outerShdw blurRad="38100" dist="38100" dir="2700000" algn="tl">
                            <a:srgbClr val="000000">
                              <a:alpha val="43137"/>
                            </a:srgbClr>
                          </a:outerShdw>
                        </a:effectLst>
                      </a:endParaRPr>
                    </a:p>
                  </a:txBody>
                  <a:tcPr marL="97155" marR="97155" marT="47897" marB="47897" anchor="ctr">
                    <a:solidFill>
                      <a:schemeClr val="bg1"/>
                    </a:solidFill>
                  </a:tcPr>
                </a:tc>
              </a:tr>
              <a:tr h="533400">
                <a:tc>
                  <a:txBody>
                    <a:bodyPr/>
                    <a:lstStyle/>
                    <a:p>
                      <a:pPr algn="ctr">
                        <a:lnSpc>
                          <a:spcPct val="100000"/>
                        </a:lnSpc>
                        <a:spcAft>
                          <a:spcPts val="0"/>
                        </a:spcAft>
                      </a:pPr>
                      <a:r>
                        <a:rPr lang="en-US" sz="1000" b="1" dirty="0" smtClean="0"/>
                        <a:t>16</a:t>
                      </a:r>
                      <a:endParaRPr lang="en-US" sz="10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15000"/>
                        </a:lnSpc>
                        <a:spcBef>
                          <a:spcPts val="0"/>
                        </a:spcBef>
                        <a:spcAft>
                          <a:spcPts val="0"/>
                        </a:spcAft>
                        <a:buClrTx/>
                        <a:buSzTx/>
                        <a:buFontTx/>
                        <a:buNone/>
                        <a:tabLst/>
                        <a:defRPr/>
                      </a:pPr>
                      <a:r>
                        <a:rPr lang="es-ES" sz="1000" b="1" dirty="0" smtClean="0">
                          <a:effectLst/>
                          <a:latin typeface="+mn-lt"/>
                          <a:ea typeface="Times New Roman"/>
                          <a:cs typeface="Times New Roman"/>
                        </a:rPr>
                        <a:t>Describe la familia de animales a la que pertenecen </a:t>
                      </a:r>
                      <a:r>
                        <a:rPr lang="es-ES" sz="1000" b="1" u="sng" dirty="0" smtClean="0">
                          <a:effectLst/>
                          <a:latin typeface="+mn-lt"/>
                          <a:ea typeface="Times New Roman"/>
                          <a:cs typeface="Times New Roman"/>
                        </a:rPr>
                        <a:t>ambos</a:t>
                      </a:r>
                      <a:r>
                        <a:rPr lang="es-ES" sz="1000" b="1" dirty="0" smtClean="0">
                          <a:effectLst/>
                          <a:latin typeface="+mn-lt"/>
                          <a:ea typeface="Times New Roman"/>
                          <a:cs typeface="Times New Roman"/>
                        </a:rPr>
                        <a:t>, los delfines y las marsopas.  Utiliza detalles clave de ambos pasajes. </a:t>
                      </a:r>
                      <a:r>
                        <a:rPr lang="en-US" sz="1000" b="1" dirty="0" smtClean="0">
                          <a:effectLst/>
                          <a:latin typeface="+mn-lt"/>
                          <a:ea typeface="Times New Roman"/>
                          <a:cs typeface="Times New Roman"/>
                        </a:rPr>
                        <a:t>RI.3.9</a:t>
                      </a:r>
                    </a:p>
                  </a:txBody>
                  <a:tcPr marL="97155" marR="97155" marT="47897" marB="47897" anchor="ctr">
                    <a:solidFill>
                      <a:schemeClr val="bg1"/>
                    </a:solidFill>
                  </a:tcPr>
                </a:tc>
                <a:tc>
                  <a:txBody>
                    <a:bodyPr/>
                    <a:lstStyle/>
                    <a:p>
                      <a:pPr algn="ctr"/>
                      <a:r>
                        <a:rPr lang="en-US" sz="1000" b="1" dirty="0" smtClean="0">
                          <a:effectLst>
                            <a:outerShdw blurRad="38100" dist="38100" dir="2700000" algn="tl">
                              <a:srgbClr val="000000">
                                <a:alpha val="43137"/>
                              </a:srgbClr>
                            </a:outerShdw>
                          </a:effectLst>
                        </a:rPr>
                        <a:t>2</a:t>
                      </a:r>
                      <a:endParaRPr lang="en-US" sz="10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000" b="1" dirty="0" smtClean="0">
                          <a:effectLst>
                            <a:outerShdw blurRad="38100" dist="38100" dir="2700000" algn="tl">
                              <a:srgbClr val="000000">
                                <a:alpha val="43137"/>
                              </a:srgbClr>
                            </a:outerShdw>
                          </a:effectLst>
                        </a:rPr>
                        <a:t>1</a:t>
                      </a:r>
                      <a:endParaRPr lang="en-US" sz="10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000" b="1" dirty="0" smtClean="0">
                          <a:effectLst>
                            <a:outerShdw blurRad="38100" dist="38100" dir="2700000" algn="tl">
                              <a:srgbClr val="000000">
                                <a:alpha val="43137"/>
                              </a:srgbClr>
                            </a:outerShdw>
                          </a:effectLst>
                        </a:rPr>
                        <a:t>0</a:t>
                      </a:r>
                      <a:endParaRPr lang="en-US" sz="1000" b="1"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sp>
        <p:nvSpPr>
          <p:cNvPr id="2" name="TextBox 1"/>
          <p:cNvSpPr txBox="1"/>
          <p:nvPr/>
        </p:nvSpPr>
        <p:spPr>
          <a:xfrm>
            <a:off x="228600" y="152400"/>
            <a:ext cx="7228726" cy="406498"/>
          </a:xfrm>
          <a:prstGeom prst="rect">
            <a:avLst/>
          </a:prstGeom>
          <a:noFill/>
        </p:spPr>
        <p:txBody>
          <a:bodyPr wrap="square" lIns="96359" tIns="48180" rIns="96359" bIns="48180" rtlCol="0">
            <a:spAutoFit/>
          </a:bodyPr>
          <a:lstStyle/>
          <a:p>
            <a:r>
              <a:rPr lang="es-MX" sz="1000" b="1" dirty="0"/>
              <a:t>Puntuación del estudiante:  </a:t>
            </a:r>
            <a:r>
              <a:rPr lang="es-MX" sz="1000" dirty="0"/>
              <a:t>Colorea la casilla de color verde si tu respuesta estaba correcta. Colorea la casilla de color rojo si tu respuesta estaba incorrecta.</a:t>
            </a:r>
            <a:endParaRPr lang="en-US" sz="1000" dirty="0"/>
          </a:p>
        </p:txBody>
      </p:sp>
      <p:sp>
        <p:nvSpPr>
          <p:cNvPr id="6" name="Curved Down Arrow 5"/>
          <p:cNvSpPr/>
          <p:nvPr/>
        </p:nvSpPr>
        <p:spPr>
          <a:xfrm rot="747694">
            <a:off x="6443381" y="4116666"/>
            <a:ext cx="942461" cy="2773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sp>
        <p:nvSpPr>
          <p:cNvPr id="7" name="Curved Down Arrow 6"/>
          <p:cNvSpPr/>
          <p:nvPr/>
        </p:nvSpPr>
        <p:spPr>
          <a:xfrm rot="989927">
            <a:off x="6052397" y="508545"/>
            <a:ext cx="1125814" cy="33839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6359" tIns="48180" rIns="96359" bIns="48180" rtlCol="0" anchor="ctr"/>
          <a:lstStyle/>
          <a:p>
            <a:pPr algn="ctr"/>
            <a:endParaRPr lang="en-US" dirty="0">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971500120"/>
              </p:ext>
            </p:extLst>
          </p:nvPr>
        </p:nvGraphicFramePr>
        <p:xfrm>
          <a:off x="249811" y="7698348"/>
          <a:ext cx="7257456" cy="2009991"/>
        </p:xfrm>
        <a:graphic>
          <a:graphicData uri="http://schemas.openxmlformats.org/drawingml/2006/table">
            <a:tbl>
              <a:tblPr firstRow="1" bandRow="1">
                <a:tableStyleId>{5940675A-B579-460E-94D1-54222C63F5DA}</a:tableStyleId>
              </a:tblPr>
              <a:tblGrid>
                <a:gridCol w="457747"/>
                <a:gridCol w="4724400"/>
                <a:gridCol w="685800"/>
                <a:gridCol w="685800"/>
                <a:gridCol w="703709"/>
              </a:tblGrid>
              <a:tr h="249064">
                <a:tc gridSpan="5">
                  <a:txBody>
                    <a:bodyPr/>
                    <a:lstStyle/>
                    <a:p>
                      <a:pPr algn="ctr">
                        <a:lnSpc>
                          <a:spcPct val="100000"/>
                        </a:lnSpc>
                        <a:spcAft>
                          <a:spcPts val="0"/>
                        </a:spcAft>
                      </a:pPr>
                      <a:r>
                        <a:rPr lang="es-ES" sz="1000" b="1" noProof="0" dirty="0" smtClean="0">
                          <a:solidFill>
                            <a:schemeClr val="tx1"/>
                          </a:solidFill>
                        </a:rPr>
                        <a:t>Escritura</a:t>
                      </a:r>
                      <a:endParaRPr lang="es-ES" sz="1000" b="1" noProof="0" dirty="0">
                        <a:solidFill>
                          <a:schemeClr val="tx1"/>
                        </a:solidFill>
                      </a:endParaRPr>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401998">
                <a:tc>
                  <a:txBody>
                    <a:bodyPr/>
                    <a:lstStyle/>
                    <a:p>
                      <a:pPr algn="ctr">
                        <a:lnSpc>
                          <a:spcPct val="100000"/>
                        </a:lnSpc>
                        <a:spcAft>
                          <a:spcPts val="0"/>
                        </a:spcAft>
                      </a:pPr>
                      <a:r>
                        <a:rPr lang="en-US" sz="1000" b="1" dirty="0" smtClean="0">
                          <a:solidFill>
                            <a:schemeClr val="tx1"/>
                          </a:solidFill>
                        </a:rPr>
                        <a:t>17</a:t>
                      </a:r>
                      <a:endParaRPr lang="en-US" sz="1000" b="1" dirty="0">
                        <a:solidFill>
                          <a:schemeClr val="tx1"/>
                        </a:solidFill>
                      </a:endParaRPr>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1" i="0" kern="1200" baseline="0" noProof="0" dirty="0" smtClean="0">
                          <a:solidFill>
                            <a:schemeClr val="tx1"/>
                          </a:solidFill>
                          <a:effectLst/>
                          <a:latin typeface="+mn-lt"/>
                          <a:ea typeface="Times New Roman"/>
                          <a:cs typeface="Times New Roman"/>
                        </a:rPr>
                        <a:t>En uno o dos párrafos, escribe un final para el cuento que describa los acontecimientos y experiencias que ocurren en el  cuento. W.3.3c</a:t>
                      </a:r>
                      <a:endParaRPr lang="es-ES" sz="1000" b="1" noProof="0" dirty="0" smtClean="0">
                        <a:solidFill>
                          <a:schemeClr val="tx1"/>
                        </a:solidFill>
                        <a:latin typeface="+mn-lt"/>
                        <a:ea typeface="Calibri"/>
                        <a:cs typeface="Times New Roman"/>
                      </a:endParaRPr>
                    </a:p>
                  </a:txBody>
                  <a:tcPr marL="97155" marR="97155" marT="47897" marB="47897" anchor="ctr">
                    <a:solidFill>
                      <a:schemeClr val="bg1"/>
                    </a:solidFill>
                  </a:tcPr>
                </a:tc>
                <a:tc>
                  <a:txBody>
                    <a:bodyPr/>
                    <a:lstStyle/>
                    <a:p>
                      <a:pPr algn="ctr"/>
                      <a:r>
                        <a:rPr lang="es-ES" sz="1000" b="1" noProof="0" dirty="0" smtClean="0">
                          <a:solidFill>
                            <a:schemeClr val="tx1"/>
                          </a:solidFill>
                          <a:effectLst>
                            <a:outerShdw blurRad="38100" dist="38100" dir="2700000" algn="tl">
                              <a:srgbClr val="000000">
                                <a:alpha val="43137"/>
                              </a:srgbClr>
                            </a:outerShdw>
                          </a:effectLst>
                        </a:rPr>
                        <a:t>2</a:t>
                      </a:r>
                      <a:endParaRPr lang="es-ES" sz="1000" b="1" noProof="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000" b="1" i="0" dirty="0" smtClean="0">
                          <a:solidFill>
                            <a:schemeClr val="tx1"/>
                          </a:solidFill>
                          <a:effectLst>
                            <a:outerShdw blurRad="38100" dist="38100" dir="2700000" algn="tl">
                              <a:srgbClr val="000000">
                                <a:alpha val="43137"/>
                              </a:srgbClr>
                            </a:outerShdw>
                          </a:effectLst>
                        </a:rPr>
                        <a:t>1</a:t>
                      </a:r>
                      <a:endParaRPr lang="en-US" sz="10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000" b="1" i="0" dirty="0" smtClean="0">
                          <a:solidFill>
                            <a:schemeClr val="tx1"/>
                          </a:solidFill>
                          <a:effectLst>
                            <a:outerShdw blurRad="38100" dist="38100" dir="2700000" algn="tl">
                              <a:srgbClr val="000000">
                                <a:alpha val="43137"/>
                              </a:srgbClr>
                            </a:outerShdw>
                          </a:effectLst>
                        </a:rPr>
                        <a:t>0</a:t>
                      </a:r>
                      <a:endParaRPr lang="en-US" sz="1000" b="1" i="0" dirty="0">
                        <a:solidFill>
                          <a:schemeClr val="tx1"/>
                        </a:solidFill>
                        <a:effectLst>
                          <a:outerShdw blurRad="38100" dist="38100" dir="2700000" algn="tl">
                            <a:srgbClr val="000000">
                              <a:alpha val="43137"/>
                            </a:srgbClr>
                          </a:outerShdw>
                        </a:effectLst>
                      </a:endParaRPr>
                    </a:p>
                  </a:txBody>
                  <a:tcPr marL="97155" marR="97155" marT="47897" marB="47897" anchor="ctr">
                    <a:solidFill>
                      <a:schemeClr val="bg1"/>
                    </a:solidFill>
                  </a:tcPr>
                </a:tc>
              </a:tr>
              <a:tr h="401998">
                <a:tc>
                  <a:txBody>
                    <a:bodyPr/>
                    <a:lstStyle/>
                    <a:p>
                      <a:pPr algn="ctr">
                        <a:lnSpc>
                          <a:spcPct val="100000"/>
                        </a:lnSpc>
                        <a:spcAft>
                          <a:spcPts val="0"/>
                        </a:spcAft>
                      </a:pPr>
                      <a:r>
                        <a:rPr lang="en-US" sz="1000" b="1" dirty="0" smtClean="0">
                          <a:solidFill>
                            <a:schemeClr val="tx1"/>
                          </a:solidFill>
                        </a:rPr>
                        <a:t>18</a:t>
                      </a:r>
                      <a:endParaRPr lang="en-US" sz="1000" b="1" dirty="0">
                        <a:solidFill>
                          <a:schemeClr val="tx1"/>
                        </a:solidFill>
                      </a:endParaRPr>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s-ES" sz="1000" b="1" noProof="0" dirty="0" smtClean="0">
                          <a:solidFill>
                            <a:schemeClr val="tx1"/>
                          </a:solidFill>
                          <a:latin typeface="+mn-lt"/>
                          <a:cs typeface="Helvetica" panose="020B0604020202020204" pitchFamily="34" charset="0"/>
                        </a:rPr>
                        <a:t>¿Qué oración añadiría un mejor dialogo</a:t>
                      </a:r>
                      <a:r>
                        <a:rPr lang="es-ES" sz="1000" b="1" baseline="0" noProof="0" dirty="0" smtClean="0">
                          <a:solidFill>
                            <a:schemeClr val="tx1"/>
                          </a:solidFill>
                          <a:latin typeface="+mn-lt"/>
                          <a:cs typeface="Helvetica" panose="020B0604020202020204" pitchFamily="34" charset="0"/>
                        </a:rPr>
                        <a:t> a lo que la niña probablemente dijo después que vio la pelota siendo pasada?</a:t>
                      </a:r>
                      <a:r>
                        <a:rPr lang="es-ES" sz="1000" b="1" noProof="0" dirty="0" smtClean="0">
                          <a:solidFill>
                            <a:schemeClr val="tx1"/>
                          </a:solidFill>
                          <a:latin typeface="+mn-lt"/>
                          <a:cs typeface="Helvetica" panose="020B0604020202020204" pitchFamily="34" charset="0"/>
                        </a:rPr>
                        <a:t> W3.3b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0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554933">
                <a:tc>
                  <a:txBody>
                    <a:bodyPr/>
                    <a:lstStyle/>
                    <a:p>
                      <a:pPr algn="ctr">
                        <a:lnSpc>
                          <a:spcPct val="100000"/>
                        </a:lnSpc>
                        <a:spcAft>
                          <a:spcPts val="0"/>
                        </a:spcAft>
                      </a:pPr>
                      <a:r>
                        <a:rPr lang="en-US" sz="1000" b="1" dirty="0" smtClean="0">
                          <a:solidFill>
                            <a:schemeClr val="tx1"/>
                          </a:solidFill>
                        </a:rPr>
                        <a:t>19</a:t>
                      </a:r>
                      <a:endParaRPr lang="en-US" sz="10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s-ES" sz="1000" b="1" noProof="0" dirty="0" smtClean="0">
                          <a:solidFill>
                            <a:schemeClr val="tx1"/>
                          </a:solidFill>
                          <a:latin typeface="+mn-lt"/>
                          <a:cs typeface="Helvetica" panose="020B0604020202020204" pitchFamily="34" charset="0"/>
                        </a:rPr>
                        <a:t>El estudiante ha decidido que las dos palabras</a:t>
                      </a:r>
                      <a:r>
                        <a:rPr lang="es-ES" sz="1000" b="1" baseline="0" noProof="0" dirty="0" smtClean="0">
                          <a:solidFill>
                            <a:schemeClr val="tx1"/>
                          </a:solidFill>
                          <a:latin typeface="+mn-lt"/>
                          <a:cs typeface="Helvetica" panose="020B0604020202020204" pitchFamily="34" charset="0"/>
                        </a:rPr>
                        <a:t> en negrillas son demasiado fáciles para su maestra.  Escoge las dos palabras que mejor reemplacen las palabras en negrillas</a:t>
                      </a:r>
                      <a:r>
                        <a:rPr lang="es-ES" sz="1000" b="1" noProof="0" dirty="0" smtClean="0">
                          <a:solidFill>
                            <a:schemeClr val="tx1"/>
                          </a:solidFill>
                          <a:latin typeface="+mn-lt"/>
                          <a:cs typeface="Helvetica" panose="020B0604020202020204" pitchFamily="34" charset="0"/>
                        </a:rPr>
                        <a:t>.  L.3.3a</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0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401998">
                <a:tc>
                  <a:txBody>
                    <a:bodyPr/>
                    <a:lstStyle/>
                    <a:p>
                      <a:pPr algn="ctr">
                        <a:lnSpc>
                          <a:spcPct val="100000"/>
                        </a:lnSpc>
                        <a:spcAft>
                          <a:spcPts val="0"/>
                        </a:spcAft>
                      </a:pPr>
                      <a:r>
                        <a:rPr lang="en-US" sz="1000" b="1" dirty="0" smtClean="0">
                          <a:solidFill>
                            <a:schemeClr val="tx1"/>
                          </a:solidFill>
                        </a:rPr>
                        <a:t>20</a:t>
                      </a:r>
                      <a:endParaRPr lang="en-US" sz="1000" b="1" dirty="0">
                        <a:solidFill>
                          <a:schemeClr val="tx1"/>
                        </a:solidFill>
                      </a:endParaRPr>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00" b="1" i="0" u="none" strike="noStrike" kern="1200" cap="none" spc="0" normalizeH="0" baseline="0" noProof="0" dirty="0" smtClean="0">
                          <a:ln>
                            <a:noFill/>
                          </a:ln>
                          <a:solidFill>
                            <a:schemeClr val="tx1"/>
                          </a:solidFill>
                          <a:effectLst/>
                          <a:uLnTx/>
                          <a:uFillTx/>
                          <a:latin typeface="+mn-lt"/>
                          <a:ea typeface="+mn-ea"/>
                          <a:cs typeface="Helvetica" panose="020B0604020202020204" pitchFamily="34" charset="0"/>
                        </a:rPr>
                        <a:t> ¿Cuál de estas oraciones corrige el error de gramática usado en la palabra subrayada? L.3.1g</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000" b="1" i="0" dirty="0">
                        <a:solidFill>
                          <a:srgbClr val="FF0000"/>
                        </a:solidFill>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2" name="Slide Number Placeholder 11"/>
          <p:cNvSpPr>
            <a:spLocks noGrp="1"/>
          </p:cNvSpPr>
          <p:nvPr>
            <p:ph type="sldNum" sz="quarter" idx="12"/>
          </p:nvPr>
        </p:nvSpPr>
        <p:spPr>
          <a:xfrm>
            <a:off x="6629218" y="9580849"/>
            <a:ext cx="928687" cy="537394"/>
          </a:xfrm>
        </p:spPr>
        <p:txBody>
          <a:bodyPr/>
          <a:lstStyle/>
          <a:p>
            <a:fld id="{E554697D-DC26-4D84-89D6-8FD04FAFB254}" type="slidenum">
              <a:rPr lang="en-US" smtClean="0"/>
              <a:pPr/>
              <a:t>45</a:t>
            </a:fld>
            <a:endParaRPr lang="en-US" dirty="0"/>
          </a:p>
        </p:txBody>
      </p:sp>
      <p:sp>
        <p:nvSpPr>
          <p:cNvPr id="10" name="Footer Placeholder 6"/>
          <p:cNvSpPr>
            <a:spLocks noGrp="1"/>
          </p:cNvSpPr>
          <p:nvPr>
            <p:ph type="ftr" sz="quarter" idx="11"/>
          </p:nvPr>
        </p:nvSpPr>
        <p:spPr>
          <a:xfrm>
            <a:off x="4038600" y="9568564"/>
            <a:ext cx="3001300" cy="535517"/>
          </a:xfrm>
        </p:spPr>
        <p:txBody>
          <a:bodyPr/>
          <a:lstStyle/>
          <a:p>
            <a:pPr algn="l"/>
            <a:r>
              <a:rPr lang="en-US" sz="900" dirty="0" smtClean="0">
                <a:solidFill>
                  <a:prstClr val="black"/>
                </a:solidFill>
              </a:rPr>
              <a:t>Rev. Control: 07/06/2015 HSD - OSP and Susan Richmond</a:t>
            </a:r>
          </a:p>
        </p:txBody>
      </p:sp>
    </p:spTree>
    <p:extLst>
      <p:ext uri="{BB962C8B-B14F-4D97-AF65-F5344CB8AC3E}">
        <p14:creationId xmlns:p14="http://schemas.microsoft.com/office/powerpoint/2010/main" val="2291534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57200" y="268555"/>
            <a:ext cx="6934200" cy="9639562"/>
          </a:xfrm>
          <a:prstGeom prst="rect">
            <a:avLst/>
          </a:prstGeom>
          <a:noFill/>
        </p:spPr>
        <p:txBody>
          <a:bodyPr wrap="square" rtlCol="0">
            <a:spAutoFit/>
          </a:bodyPr>
          <a:lstStyle/>
          <a:p>
            <a:r>
              <a:rPr lang="x-none" sz="1320" b="1" dirty="0" smtClean="0"/>
              <a:t>Actividad de la clase:</a:t>
            </a:r>
            <a:r>
              <a:rPr lang="x-none" sz="1320" i="1" dirty="0" smtClean="0"/>
              <a:t> Mamíferos del océano</a:t>
            </a:r>
          </a:p>
          <a:p>
            <a:endParaRPr lang="x-none" sz="1320" i="1" dirty="0" smtClean="0"/>
          </a:p>
          <a:p>
            <a:r>
              <a:rPr lang="x-none" sz="1320" dirty="0" smtClean="0"/>
              <a:t>[Propósito: La meta del facilitador es ayudar a los estudiantes a familiarizarse con los mamíferos marinos y a aprender acerca de sus características y comportamientos.]</a:t>
            </a:r>
            <a:endParaRPr lang="x-none" sz="1320" i="1" dirty="0" smtClean="0"/>
          </a:p>
          <a:p>
            <a:endParaRPr lang="x-none" sz="1320" i="1" dirty="0" smtClean="0"/>
          </a:p>
          <a:p>
            <a:r>
              <a:rPr lang="x-none" sz="1320" b="1" dirty="0" smtClean="0"/>
              <a:t>El facilitador dice: </a:t>
            </a:r>
            <a:r>
              <a:rPr lang="x-none" sz="1320" i="1" dirty="0"/>
              <a:t>Hoy nos </a:t>
            </a:r>
            <a:r>
              <a:rPr lang="x-none" sz="1320" i="1" dirty="0" smtClean="0"/>
              <a:t>prepararemos para la Tarea de rendimiento </a:t>
            </a:r>
            <a:r>
              <a:rPr lang="x-none" sz="1320" b="1" i="1" dirty="0" smtClean="0"/>
              <a:t>Mamíferos del océano</a:t>
            </a:r>
            <a:r>
              <a:rPr lang="x-none" sz="1320" i="1" dirty="0" smtClean="0"/>
              <a:t>.  Comencemos haciendo una lista de animales que encontramos en el océano.  En sus grupos, escriban todas las criaturas marinas que conocen. </a:t>
            </a:r>
          </a:p>
          <a:p>
            <a:endParaRPr lang="x-none" sz="1320" dirty="0"/>
          </a:p>
          <a:p>
            <a:r>
              <a:rPr lang="x-none" sz="1320" dirty="0" smtClean="0"/>
              <a:t>[Conceda a los estudiantes 2-3 minutos para crear las listas.  Vaya a los grupos y ofrezca comentarios/ideas]</a:t>
            </a:r>
          </a:p>
          <a:p>
            <a:endParaRPr lang="x-none" sz="1320" dirty="0" smtClean="0"/>
          </a:p>
          <a:p>
            <a:r>
              <a:rPr lang="x-none" sz="1320" b="1" dirty="0" smtClean="0"/>
              <a:t>El facilitador dice: </a:t>
            </a:r>
            <a:r>
              <a:rPr lang="x-none" sz="1320" i="1" dirty="0"/>
              <a:t>Veo que cada grupo ha creado </a:t>
            </a:r>
            <a:r>
              <a:rPr lang="x-none" sz="1320" i="1" dirty="0" smtClean="0"/>
              <a:t>una larga lista de </a:t>
            </a:r>
            <a:r>
              <a:rPr lang="x-none" sz="1320" i="1" dirty="0"/>
              <a:t>animales marinos.  Ahora vamos a considerar un grupo más específico </a:t>
            </a:r>
            <a:r>
              <a:rPr lang="x-none" sz="1320" i="1" dirty="0" smtClean="0"/>
              <a:t>llamado </a:t>
            </a:r>
            <a:r>
              <a:rPr lang="x-none" sz="1320" i="1" dirty="0"/>
              <a:t>mamíferos marinos.  Comparte con tu compañero ¿qué tú piensas que es un mamífero?</a:t>
            </a:r>
          </a:p>
          <a:p>
            <a:endParaRPr lang="x-none" sz="1320" dirty="0" smtClean="0"/>
          </a:p>
          <a:p>
            <a:r>
              <a:rPr lang="x-none" sz="1320" dirty="0" smtClean="0"/>
              <a:t>[Conceda a los estudiantes un minuto para compartir.  Luego, llame a varios estudiantes y escriba en la pizarra una lista de características de los mamíferos.]</a:t>
            </a:r>
          </a:p>
          <a:p>
            <a:endParaRPr lang="x-none" sz="1320" dirty="0" smtClean="0"/>
          </a:p>
          <a:p>
            <a:r>
              <a:rPr lang="x-none" sz="1320" b="1" dirty="0" smtClean="0"/>
              <a:t>Posibles respuestas del estudiante:</a:t>
            </a:r>
          </a:p>
          <a:p>
            <a:pPr marL="188595" indent="-188595">
              <a:buFont typeface="Arial" panose="020B0604020202020204" pitchFamily="34" charset="0"/>
              <a:buChar char="•"/>
            </a:pPr>
            <a:r>
              <a:rPr lang="x-none" sz="1320" dirty="0"/>
              <a:t>u</a:t>
            </a:r>
            <a:r>
              <a:rPr lang="x-none" sz="1320" dirty="0" smtClean="0"/>
              <a:t>n animal de sangre caliente</a:t>
            </a:r>
          </a:p>
          <a:p>
            <a:pPr marL="188595" indent="-188595">
              <a:buFont typeface="Arial" panose="020B0604020202020204" pitchFamily="34" charset="0"/>
              <a:buChar char="•"/>
            </a:pPr>
            <a:r>
              <a:rPr lang="x-none" sz="1320" dirty="0"/>
              <a:t>l</a:t>
            </a:r>
            <a:r>
              <a:rPr lang="x-none" sz="1320" dirty="0" smtClean="0"/>
              <a:t>as personas son mamíferos</a:t>
            </a:r>
          </a:p>
          <a:p>
            <a:pPr marL="188595" indent="-188595">
              <a:buFont typeface="Arial" panose="020B0604020202020204" pitchFamily="34" charset="0"/>
              <a:buChar char="•"/>
            </a:pPr>
            <a:r>
              <a:rPr lang="x-none" sz="1320" dirty="0"/>
              <a:t>a</a:t>
            </a:r>
            <a:r>
              <a:rPr lang="x-none" sz="1320" dirty="0" smtClean="0"/>
              <a:t>lgunos mamíferos tienen pelaje</a:t>
            </a:r>
          </a:p>
          <a:p>
            <a:endParaRPr lang="x-none" sz="1320" b="1" dirty="0" smtClean="0"/>
          </a:p>
          <a:p>
            <a:r>
              <a:rPr lang="x-none" sz="1320" b="1" dirty="0" smtClean="0"/>
              <a:t>El facilitador dice:</a:t>
            </a:r>
            <a:r>
              <a:rPr lang="x-none" sz="1320" dirty="0"/>
              <a:t> </a:t>
            </a:r>
            <a:r>
              <a:rPr lang="x-none" sz="1320" i="1" dirty="0" smtClean="0"/>
              <a:t>Tenemos una lista de características de los mamíferos y ahora vamos a ver algunos mamíferos que viven en el océano.</a:t>
            </a:r>
            <a:endParaRPr lang="x-none" sz="1320" i="1" dirty="0"/>
          </a:p>
          <a:p>
            <a:endParaRPr lang="x-none" sz="1320" b="1" dirty="0" smtClean="0"/>
          </a:p>
          <a:p>
            <a:r>
              <a:rPr lang="x-none" sz="1320" dirty="0" smtClean="0"/>
              <a:t>[Muestre en el ELMO la Figura 1y discuta acerca de los diferentes animales marinos.]</a:t>
            </a:r>
          </a:p>
          <a:p>
            <a:endParaRPr lang="x-none" sz="1320" b="1" dirty="0" smtClean="0"/>
          </a:p>
          <a:p>
            <a:r>
              <a:rPr lang="x-none" sz="1320" b="1" dirty="0" smtClean="0"/>
              <a:t>Pregunta de discusión: </a:t>
            </a:r>
            <a:r>
              <a:rPr lang="x-none" sz="1320" dirty="0"/>
              <a:t>¿Qué tienen todos estos animales en </a:t>
            </a:r>
            <a:r>
              <a:rPr lang="x-none" sz="1320" dirty="0" smtClean="0"/>
              <a:t>común?</a:t>
            </a:r>
          </a:p>
          <a:p>
            <a:endParaRPr lang="x-none" sz="1320" b="1" dirty="0" smtClean="0"/>
          </a:p>
          <a:p>
            <a:r>
              <a:rPr lang="x-none" sz="1320" dirty="0"/>
              <a:t>[Conceda a los estudiantes un minuto para </a:t>
            </a:r>
            <a:r>
              <a:rPr lang="x-none" sz="1320" dirty="0" smtClean="0"/>
              <a:t>compartir con un compañero, y luego compartan en voz alta con todo el grupo.]</a:t>
            </a:r>
          </a:p>
          <a:p>
            <a:endParaRPr lang="x-none" sz="1320" dirty="0" smtClean="0"/>
          </a:p>
          <a:p>
            <a:r>
              <a:rPr lang="x-none" sz="1320" b="1" dirty="0" smtClean="0"/>
              <a:t>Posibles respuestas del estudiante:</a:t>
            </a:r>
          </a:p>
          <a:p>
            <a:pPr marL="188595" indent="-188595">
              <a:buFont typeface="Arial" panose="020B0604020202020204" pitchFamily="34" charset="0"/>
              <a:buChar char="•"/>
            </a:pPr>
            <a:r>
              <a:rPr lang="x-none" sz="1320" dirty="0"/>
              <a:t>e</a:t>
            </a:r>
            <a:r>
              <a:rPr lang="x-none" sz="1320" dirty="0" smtClean="0"/>
              <a:t>llos tienen que subir para respirar aire</a:t>
            </a:r>
          </a:p>
          <a:p>
            <a:pPr marL="188595" indent="-188595">
              <a:buFont typeface="Arial" panose="020B0604020202020204" pitchFamily="34" charset="0"/>
              <a:buChar char="•"/>
            </a:pPr>
            <a:r>
              <a:rPr lang="x-none" sz="1320" dirty="0"/>
              <a:t>t</a:t>
            </a:r>
            <a:r>
              <a:rPr lang="x-none" sz="1320" dirty="0" smtClean="0"/>
              <a:t>odos ellos nadan</a:t>
            </a:r>
          </a:p>
          <a:p>
            <a:pPr marL="188595" indent="-188595">
              <a:buFont typeface="Arial" panose="020B0604020202020204" pitchFamily="34" charset="0"/>
              <a:buChar char="•"/>
            </a:pPr>
            <a:r>
              <a:rPr lang="x-none" sz="1320" dirty="0" smtClean="0"/>
              <a:t>ellos son de sangre caliente</a:t>
            </a:r>
          </a:p>
          <a:p>
            <a:pPr marL="188595" indent="-188595">
              <a:buFont typeface="Arial" panose="020B0604020202020204" pitchFamily="34" charset="0"/>
              <a:buChar char="•"/>
            </a:pPr>
            <a:r>
              <a:rPr lang="x-none" sz="1320" dirty="0" smtClean="0"/>
              <a:t>ellos nacen vivos/desarrollados (no nacen de un huevo)</a:t>
            </a:r>
          </a:p>
          <a:p>
            <a:endParaRPr lang="x-none" sz="1320" b="1" dirty="0" smtClean="0"/>
          </a:p>
          <a:p>
            <a:r>
              <a:rPr lang="x-none" sz="1320" b="1" dirty="0" smtClean="0"/>
              <a:t>El facilitador dice: </a:t>
            </a:r>
            <a:r>
              <a:rPr lang="es-ES" sz="1320" i="1" dirty="0" smtClean="0"/>
              <a:t>A </a:t>
            </a:r>
            <a:r>
              <a:rPr lang="es-ES" sz="1320" i="1" dirty="0"/>
              <a:t>diferencia de los peces, </a:t>
            </a:r>
            <a:r>
              <a:rPr lang="es-ES" sz="1320" i="1" dirty="0" smtClean="0"/>
              <a:t>los mamíferos </a:t>
            </a:r>
            <a:r>
              <a:rPr lang="es-ES" sz="1320" i="1" dirty="0"/>
              <a:t>marinos no pueden permanecer bajo el agua. Después de un </a:t>
            </a:r>
            <a:r>
              <a:rPr lang="es-ES" sz="1320" i="1" dirty="0" smtClean="0"/>
              <a:t>tiempo, ellos tienen </a:t>
            </a:r>
            <a:r>
              <a:rPr lang="es-ES" sz="1320" i="1" dirty="0"/>
              <a:t>que llegar a la superficie del agua para respirar aire. Ahora vamos a ver un video de Sea </a:t>
            </a:r>
            <a:r>
              <a:rPr lang="es-ES" sz="1320" i="1" dirty="0" err="1"/>
              <a:t>World</a:t>
            </a:r>
            <a:r>
              <a:rPr lang="es-ES" sz="1320" i="1" dirty="0"/>
              <a:t> sobre ballenas piloto. El entrenador da una gran cantidad de información acerca de una familia de ballenas piloto. Un grupo de ballenas que viven </a:t>
            </a:r>
            <a:r>
              <a:rPr lang="es-ES" sz="1320" i="1" dirty="0" smtClean="0"/>
              <a:t>juntas </a:t>
            </a:r>
            <a:r>
              <a:rPr lang="es-ES" sz="1320" i="1" dirty="0"/>
              <a:t>se llama una </a:t>
            </a:r>
            <a:r>
              <a:rPr lang="es-ES" sz="1320" i="1" dirty="0" smtClean="0"/>
              <a:t>manada.  Van a ver a un </a:t>
            </a:r>
            <a:r>
              <a:rPr lang="es-ES" sz="1320" i="1" dirty="0"/>
              <a:t>grupo de ballenas </a:t>
            </a:r>
            <a:r>
              <a:rPr lang="es-ES" sz="1320" i="1" dirty="0" smtClean="0"/>
              <a:t>aprendiendo de sus entrenadores en Sea </a:t>
            </a:r>
            <a:r>
              <a:rPr lang="es-ES" sz="1320" i="1" dirty="0" err="1" smtClean="0"/>
              <a:t>World</a:t>
            </a:r>
            <a:r>
              <a:rPr lang="es-ES" sz="1320" i="1" dirty="0" smtClean="0"/>
              <a:t>.</a:t>
            </a:r>
          </a:p>
          <a:p>
            <a:endParaRPr lang="x-none" sz="1320" i="1" dirty="0"/>
          </a:p>
          <a:p>
            <a:endParaRPr lang="x-none" sz="1320" dirty="0"/>
          </a:p>
        </p:txBody>
      </p:sp>
      <p:sp>
        <p:nvSpPr>
          <p:cNvPr id="3" name="Footer Placeholder 4"/>
          <p:cNvSpPr>
            <a:spLocks noGrp="1"/>
          </p:cNvSpPr>
          <p:nvPr>
            <p:ph type="ftr" sz="quarter" idx="11"/>
          </p:nvPr>
        </p:nvSpPr>
        <p:spPr>
          <a:xfrm>
            <a:off x="4146884" y="9314522"/>
            <a:ext cx="3427068"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5" name="Slide Number Placeholder 5"/>
          <p:cNvSpPr>
            <a:spLocks noGrp="1"/>
          </p:cNvSpPr>
          <p:nvPr>
            <p:ph type="sldNum" sz="quarter" idx="12"/>
          </p:nvPr>
        </p:nvSpPr>
        <p:spPr>
          <a:xfrm>
            <a:off x="7120863" y="9372600"/>
            <a:ext cx="842010" cy="535517"/>
          </a:xfrm>
        </p:spPr>
        <p:txBody>
          <a:bodyPr/>
          <a:lstStyle/>
          <a:p>
            <a:r>
              <a:rPr lang="en-US" dirty="0" smtClean="0">
                <a:solidFill>
                  <a:prstClr val="black">
                    <a:tint val="75000"/>
                  </a:prstClr>
                </a:solidFill>
              </a:rPr>
              <a:t>5</a:t>
            </a:r>
            <a:endParaRPr lang="en-US" dirty="0">
              <a:solidFill>
                <a:prstClr val="black">
                  <a:tint val="75000"/>
                </a:prstClr>
              </a:solidFill>
            </a:endParaRPr>
          </a:p>
        </p:txBody>
      </p:sp>
    </p:spTree>
    <p:extLst>
      <p:ext uri="{BB962C8B-B14F-4D97-AF65-F5344CB8AC3E}">
        <p14:creationId xmlns:p14="http://schemas.microsoft.com/office/powerpoint/2010/main" val="2867137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09082" y="251460"/>
            <a:ext cx="6873240" cy="6998839"/>
          </a:xfrm>
          <a:prstGeom prst="rect">
            <a:avLst/>
          </a:prstGeom>
          <a:noFill/>
        </p:spPr>
        <p:txBody>
          <a:bodyPr wrap="square" rtlCol="0">
            <a:spAutoFit/>
          </a:bodyPr>
          <a:lstStyle/>
          <a:p>
            <a:r>
              <a:rPr lang="x-none" sz="1320" dirty="0" smtClean="0">
                <a:hlinkClick r:id="rId2"/>
              </a:rPr>
              <a:t>Video ballena piloto</a:t>
            </a:r>
            <a:r>
              <a:rPr lang="x-none" sz="1320" dirty="0" smtClean="0"/>
              <a:t> [Pulse en el enlace y luego pulse para abrir el </a:t>
            </a:r>
            <a:r>
              <a:rPr lang="x-none" sz="1320" dirty="0" err="1" smtClean="0"/>
              <a:t>hiper</a:t>
            </a:r>
            <a:r>
              <a:rPr lang="x-none" sz="1320" dirty="0" smtClean="0"/>
              <a:t>-vínculo para acceder al video.] Duración: 7:01    </a:t>
            </a:r>
          </a:p>
          <a:p>
            <a:r>
              <a:rPr lang="x-none" sz="1320" dirty="0" smtClean="0"/>
              <a:t>Nota: Muestre lo más pueda del video, de acuerdo al tiempo disponible.</a:t>
            </a:r>
          </a:p>
          <a:p>
            <a:endParaRPr lang="x-none" sz="1320" dirty="0" smtClean="0"/>
          </a:p>
          <a:p>
            <a:r>
              <a:rPr lang="x-none" sz="1320" b="1" dirty="0" smtClean="0"/>
              <a:t>El facilitador dice:</a:t>
            </a:r>
            <a:r>
              <a:rPr lang="x-none" sz="1320" dirty="0" smtClean="0"/>
              <a:t> </a:t>
            </a:r>
            <a:r>
              <a:rPr lang="x-none" sz="1320" i="1" dirty="0" smtClean="0"/>
              <a:t>Con un compañero, discutan lo que acaban de observar en el video.</a:t>
            </a:r>
          </a:p>
          <a:p>
            <a:endParaRPr lang="x-none" sz="1320" i="1" dirty="0" smtClean="0"/>
          </a:p>
          <a:p>
            <a:r>
              <a:rPr lang="x-none" sz="1320" dirty="0" smtClean="0"/>
              <a:t>[Conceda a los estudiantes 2-3 minutos para discutir sus observaciones.]</a:t>
            </a:r>
          </a:p>
          <a:p>
            <a:endParaRPr lang="x-none" sz="1320" b="1" dirty="0" smtClean="0"/>
          </a:p>
          <a:p>
            <a:r>
              <a:rPr lang="x-none" sz="1320" b="1" dirty="0" smtClean="0"/>
              <a:t>El facilitador dice: </a:t>
            </a:r>
            <a:r>
              <a:rPr lang="x-none" sz="1320" i="1" dirty="0" smtClean="0"/>
              <a:t>Por último, vamos a ver un breve video que consiste en una manada/grupo de delfines. Los delfines son una especie diferente de las ballenas a pesar de que ambos son mamíferos marinos. Van a ver a los delfines arreando a una joven foca lejos de la orilla y ayudando a que nade hasta el mar. Observe cómo los delfines se comportan con la foca.</a:t>
            </a:r>
          </a:p>
          <a:p>
            <a:endParaRPr lang="x-none" sz="1320" i="1" dirty="0" smtClean="0">
              <a:hlinkClick r:id="rId3"/>
            </a:endParaRPr>
          </a:p>
          <a:p>
            <a:r>
              <a:rPr lang="x-none" sz="1320" dirty="0" smtClean="0">
                <a:hlinkClick r:id="rId3"/>
              </a:rPr>
              <a:t>Video del delfín</a:t>
            </a:r>
            <a:r>
              <a:rPr lang="x-none" sz="1320" dirty="0" smtClean="0"/>
              <a:t> [Pulse en el enlace y luego pulse para abrir el </a:t>
            </a:r>
            <a:r>
              <a:rPr lang="x-none" sz="1320" dirty="0" err="1" smtClean="0"/>
              <a:t>hiper</a:t>
            </a:r>
            <a:r>
              <a:rPr lang="x-none" sz="1320" dirty="0" smtClean="0"/>
              <a:t>-vínculo para acceder al video.] Duración: 2:29</a:t>
            </a:r>
          </a:p>
          <a:p>
            <a:endParaRPr lang="x-none" sz="1320" dirty="0" smtClean="0"/>
          </a:p>
          <a:p>
            <a:r>
              <a:rPr lang="x-none" sz="1320" b="1" dirty="0" smtClean="0"/>
              <a:t>Pregunta de discusión: </a:t>
            </a:r>
            <a:r>
              <a:rPr lang="x-none" sz="1320" dirty="0" smtClean="0"/>
              <a:t>¿Cómo se comportan los delfines con la joven foca? </a:t>
            </a:r>
            <a:r>
              <a:rPr lang="x-none" sz="1320" b="1" dirty="0" smtClean="0"/>
              <a:t> </a:t>
            </a:r>
          </a:p>
          <a:p>
            <a:endParaRPr lang="x-none" sz="1320" b="1" dirty="0" smtClean="0"/>
          </a:p>
          <a:p>
            <a:r>
              <a:rPr lang="x-none" sz="1320" dirty="0" smtClean="0"/>
              <a:t>[Llame a varios estudiantes para que compartan sus observaciones y las discutan con todo el grupo]</a:t>
            </a:r>
          </a:p>
          <a:p>
            <a:r>
              <a:rPr lang="x-none" sz="1320" dirty="0" smtClean="0"/>
              <a:t> </a:t>
            </a:r>
          </a:p>
          <a:p>
            <a:r>
              <a:rPr lang="x-none" sz="1320" b="1" dirty="0" smtClean="0"/>
              <a:t>Posibles respuestas del estudiante:</a:t>
            </a:r>
          </a:p>
          <a:p>
            <a:pPr marL="188595" indent="-188595">
              <a:buFont typeface="Arial" panose="020B0604020202020204" pitchFamily="34" charset="0"/>
              <a:buChar char="•"/>
            </a:pPr>
            <a:r>
              <a:rPr lang="x-none" sz="1320" dirty="0" smtClean="0"/>
              <a:t>Ellos rodearon a la foca.</a:t>
            </a:r>
          </a:p>
          <a:p>
            <a:pPr marL="188595" indent="-188595">
              <a:buFont typeface="Arial" panose="020B0604020202020204" pitchFamily="34" charset="0"/>
              <a:buChar char="•"/>
            </a:pPr>
            <a:r>
              <a:rPr lang="x-none" sz="1320" dirty="0" smtClean="0"/>
              <a:t>Ellos tratan de que la foca nade lejos de la orilla.</a:t>
            </a:r>
          </a:p>
          <a:p>
            <a:pPr marL="188595" indent="-188595">
              <a:buFont typeface="Arial" panose="020B0604020202020204" pitchFamily="34" charset="0"/>
              <a:buChar char="•"/>
            </a:pPr>
            <a:r>
              <a:rPr lang="x-none" sz="1320" dirty="0" smtClean="0"/>
              <a:t>Ellos nadan en grupo.</a:t>
            </a:r>
            <a:endParaRPr lang="x-none" sz="1320" b="1" dirty="0" smtClean="0"/>
          </a:p>
          <a:p>
            <a:endParaRPr lang="x-none" sz="1320" b="1" dirty="0" smtClean="0"/>
          </a:p>
          <a:p>
            <a:r>
              <a:rPr lang="x-none" sz="1320" b="1" dirty="0" smtClean="0"/>
              <a:t>El facilitador dice: </a:t>
            </a:r>
            <a:r>
              <a:rPr lang="x-none" sz="1320" b="1" i="1" dirty="0" smtClean="0">
                <a:solidFill>
                  <a:schemeClr val="dk1"/>
                </a:solidFill>
                <a:ea typeface="Calibri"/>
                <a:cs typeface="Calibri"/>
                <a:sym typeface="Calibri"/>
              </a:rPr>
              <a:t>En su tarea de rendimiento, aprenderán más acerca de los mamíferos marinos y sus diferentes </a:t>
            </a:r>
            <a:r>
              <a:rPr lang="x-none" sz="1320" b="1" i="1" dirty="0" smtClean="0">
                <a:solidFill>
                  <a:schemeClr val="dk1"/>
                </a:solidFill>
                <a:ea typeface="Calibri"/>
                <a:cs typeface="Calibri"/>
              </a:rPr>
              <a:t>características y comportamientos.  </a:t>
            </a:r>
            <a:r>
              <a:rPr lang="x-none" sz="1320" b="1" i="1" dirty="0" smtClean="0">
                <a:solidFill>
                  <a:schemeClr val="dk1"/>
                </a:solidFill>
                <a:ea typeface="Calibri"/>
                <a:cs typeface="Calibri"/>
                <a:sym typeface="Calibri"/>
              </a:rPr>
              <a:t>El trabajo en grupo que hicieron hoy debe prepararlos para la investigación y el escrito que estarán realizando en su tarea de rendimiento</a:t>
            </a:r>
          </a:p>
          <a:p>
            <a:endParaRPr lang="x-none" sz="1320" b="1" dirty="0" smtClean="0"/>
          </a:p>
          <a:p>
            <a:r>
              <a:rPr lang="x-none" sz="1320" b="1" dirty="0" smtClean="0"/>
              <a:t>Nota: El facilitador debe recoger las notas de los estudiantes de esta actividad.</a:t>
            </a:r>
          </a:p>
          <a:p>
            <a:endParaRPr lang="x-none" sz="1320" dirty="0"/>
          </a:p>
        </p:txBody>
      </p:sp>
      <p:sp>
        <p:nvSpPr>
          <p:cNvPr id="3" name="Footer Placeholder 4"/>
          <p:cNvSpPr>
            <a:spLocks noGrp="1"/>
          </p:cNvSpPr>
          <p:nvPr>
            <p:ph type="ftr" sz="quarter" idx="11"/>
          </p:nvPr>
        </p:nvSpPr>
        <p:spPr>
          <a:xfrm>
            <a:off x="4262437" y="9299944"/>
            <a:ext cx="2853663"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5" name="Slide Number Placeholder 5"/>
          <p:cNvSpPr>
            <a:spLocks noGrp="1"/>
          </p:cNvSpPr>
          <p:nvPr>
            <p:ph type="sldNum" sz="quarter" idx="12"/>
          </p:nvPr>
        </p:nvSpPr>
        <p:spPr>
          <a:xfrm>
            <a:off x="7116100" y="9299943"/>
            <a:ext cx="842010" cy="535517"/>
          </a:xfrm>
        </p:spPr>
        <p:txBody>
          <a:bodyPr/>
          <a:lstStyle/>
          <a:p>
            <a:r>
              <a:rPr lang="en-US" dirty="0" smtClean="0">
                <a:solidFill>
                  <a:prstClr val="black">
                    <a:tint val="75000"/>
                  </a:prstClr>
                </a:solidFill>
              </a:rPr>
              <a:t>6</a:t>
            </a:r>
            <a:endParaRPr lang="en-US" dirty="0">
              <a:solidFill>
                <a:prstClr val="black">
                  <a:tint val="75000"/>
                </a:prstClr>
              </a:solidFill>
            </a:endParaRPr>
          </a:p>
        </p:txBody>
      </p:sp>
    </p:spTree>
    <p:extLst>
      <p:ext uri="{BB962C8B-B14F-4D97-AF65-F5344CB8AC3E}">
        <p14:creationId xmlns:p14="http://schemas.microsoft.com/office/powerpoint/2010/main" val="135334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874520" y="264295"/>
            <a:ext cx="3771900" cy="430887"/>
          </a:xfrm>
          <a:prstGeom prst="rect">
            <a:avLst/>
          </a:prstGeom>
        </p:spPr>
        <p:txBody>
          <a:bodyPr>
            <a:spAutoFit/>
          </a:bodyPr>
          <a:lstStyle/>
          <a:p>
            <a:pPr algn="ctr"/>
            <a:r>
              <a:rPr lang="en-US" sz="2200" dirty="0" err="1" smtClean="0"/>
              <a:t>Materiales</a:t>
            </a:r>
            <a:r>
              <a:rPr lang="en-US" sz="2200" dirty="0" smtClean="0"/>
              <a:t> </a:t>
            </a:r>
            <a:r>
              <a:rPr lang="en-US" sz="2200" dirty="0" err="1" smtClean="0"/>
              <a:t>complementarios</a:t>
            </a:r>
            <a:r>
              <a:rPr lang="en-US" sz="2200" dirty="0" smtClean="0"/>
              <a:t> </a:t>
            </a:r>
            <a:endParaRPr lang="en-US" sz="2200" dirty="0"/>
          </a:p>
        </p:txBody>
      </p:sp>
      <p:pic>
        <p:nvPicPr>
          <p:cNvPr id="1026" name="Picture 2" descr="Commonly seen species of Marine Mammals around Victor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 y="1257300"/>
            <a:ext cx="7376160" cy="65261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73141" y="670560"/>
            <a:ext cx="1716688" cy="566309"/>
          </a:xfrm>
          <a:prstGeom prst="rect">
            <a:avLst/>
          </a:prstGeom>
          <a:noFill/>
        </p:spPr>
        <p:txBody>
          <a:bodyPr wrap="none" rtlCol="0">
            <a:spAutoFit/>
          </a:bodyPr>
          <a:lstStyle/>
          <a:p>
            <a:r>
              <a:rPr lang="en-US" sz="1540" dirty="0"/>
              <a:t>       </a:t>
            </a:r>
            <a:r>
              <a:rPr lang="en-US" sz="1540" dirty="0" err="1" smtClean="0"/>
              <a:t>Figura</a:t>
            </a:r>
            <a:r>
              <a:rPr lang="en-US" sz="1540" dirty="0" smtClean="0"/>
              <a:t> </a:t>
            </a:r>
            <a:r>
              <a:rPr lang="en-US" sz="1540" dirty="0"/>
              <a:t>1</a:t>
            </a:r>
          </a:p>
          <a:p>
            <a:r>
              <a:rPr lang="en-US" sz="1540" dirty="0" err="1" smtClean="0"/>
              <a:t>Mamíferos</a:t>
            </a:r>
            <a:r>
              <a:rPr lang="en-US" sz="1540" dirty="0" smtClean="0"/>
              <a:t> </a:t>
            </a:r>
            <a:r>
              <a:rPr lang="en-US" sz="1540" dirty="0" err="1" smtClean="0"/>
              <a:t>marinos</a:t>
            </a:r>
            <a:endParaRPr lang="en-US" sz="1540" dirty="0"/>
          </a:p>
        </p:txBody>
      </p:sp>
      <p:sp>
        <p:nvSpPr>
          <p:cNvPr id="8" name="Footer Placeholder 7"/>
          <p:cNvSpPr>
            <a:spLocks noGrp="1"/>
          </p:cNvSpPr>
          <p:nvPr>
            <p:ph type="ftr" sz="quarter" idx="11"/>
          </p:nvPr>
        </p:nvSpPr>
        <p:spPr>
          <a:xfrm>
            <a:off x="4648200" y="9248140"/>
            <a:ext cx="2670810" cy="698500"/>
          </a:xfrm>
        </p:spPr>
        <p:txBody>
          <a:bodyPr/>
          <a:lstStyle/>
          <a:p>
            <a:r>
              <a:rPr lang="en-US" sz="800" dirty="0" smtClean="0"/>
              <a:t>Rev. Control: 07/06/2015 HSD - OSP and Susan Richmond</a:t>
            </a:r>
            <a:endParaRPr lang="en-US" sz="800"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7</a:t>
            </a:fld>
            <a:endParaRPr lang="en-US" dirty="0"/>
          </a:p>
        </p:txBody>
      </p:sp>
    </p:spTree>
    <p:extLst>
      <p:ext uri="{BB962C8B-B14F-4D97-AF65-F5344CB8AC3E}">
        <p14:creationId xmlns:p14="http://schemas.microsoft.com/office/powerpoint/2010/main" val="1817474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1" y="370968"/>
            <a:ext cx="6979834" cy="8253665"/>
          </a:xfrm>
          <a:prstGeom prst="rect">
            <a:avLst/>
          </a:prstGeom>
          <a:noFill/>
        </p:spPr>
        <p:txBody>
          <a:bodyPr wrap="square" lIns="94546" tIns="47273" rIns="94546" bIns="47273" rtlCol="0">
            <a:spAutoFit/>
          </a:bodyPr>
          <a:lstStyle/>
          <a:p>
            <a:pPr algn="ctr"/>
            <a:r>
              <a:rPr lang="x-none" sz="1484" b="1" dirty="0">
                <a:solidFill>
                  <a:prstClr val="black"/>
                </a:solidFill>
              </a:rPr>
              <a:t>Determinando textos a nivel de grado</a:t>
            </a:r>
          </a:p>
          <a:p>
            <a:pPr algn="ctr"/>
            <a:endParaRPr lang="x-none" sz="789" b="1" dirty="0">
              <a:solidFill>
                <a:prstClr val="black"/>
              </a:solidFill>
            </a:endParaRPr>
          </a:p>
          <a:p>
            <a:r>
              <a:rPr lang="x-none" sz="1484" dirty="0">
                <a:solidFill>
                  <a:prstClr val="black"/>
                </a:solidFill>
              </a:rPr>
              <a:t>El nivel de grado de un texto se determina utilizando una combinación tanto de las nuevas escalas cuantitativas como de las medidas cualitativas de los CCSS.</a:t>
            </a:r>
          </a:p>
          <a:p>
            <a:endParaRPr lang="x-none" sz="1484" dirty="0">
              <a:solidFill>
                <a:prstClr val="black"/>
              </a:solidFill>
            </a:endParaRPr>
          </a:p>
          <a:p>
            <a:r>
              <a:rPr lang="x-none" sz="1484" b="1" dirty="0">
                <a:solidFill>
                  <a:prstClr val="black"/>
                </a:solidFill>
              </a:rPr>
              <a:t>Ejemplo</a:t>
            </a:r>
            <a:r>
              <a:rPr lang="x-none" sz="1484" dirty="0">
                <a:solidFill>
                  <a:prstClr val="black"/>
                </a:solidFill>
              </a:rPr>
              <a:t>:  Si el grado equivalente de un texto es </a:t>
            </a:r>
            <a:r>
              <a:rPr lang="x-none" sz="1763" b="1" dirty="0">
                <a:solidFill>
                  <a:srgbClr val="0070C0"/>
                </a:solidFill>
              </a:rPr>
              <a:t>6.8</a:t>
            </a:r>
            <a:r>
              <a:rPr lang="x-none" sz="1484" dirty="0">
                <a:solidFill>
                  <a:prstClr val="black"/>
                </a:solidFill>
              </a:rPr>
              <a:t> y tiene una medida </a:t>
            </a:r>
            <a:r>
              <a:rPr lang="x-none" sz="1484" i="1" dirty="0" err="1">
                <a:solidFill>
                  <a:prstClr val="black"/>
                </a:solidFill>
              </a:rPr>
              <a:t>lexile</a:t>
            </a:r>
            <a:r>
              <a:rPr lang="x-none" sz="1484" dirty="0">
                <a:solidFill>
                  <a:prstClr val="black"/>
                </a:solidFill>
              </a:rPr>
              <a:t> de </a:t>
            </a:r>
            <a:r>
              <a:rPr lang="x-none" sz="1763" b="1" dirty="0">
                <a:solidFill>
                  <a:srgbClr val="0070C0"/>
                </a:solidFill>
              </a:rPr>
              <a:t>970</a:t>
            </a:r>
            <a:r>
              <a:rPr lang="x-none" sz="1484" dirty="0">
                <a:solidFill>
                  <a:prstClr val="black"/>
                </a:solidFill>
              </a:rPr>
              <a:t>, los datos cuantitativos muestran que la ubicación debe ser </a:t>
            </a:r>
            <a:r>
              <a:rPr lang="x-none" sz="1484" b="1" dirty="0">
                <a:solidFill>
                  <a:prstClr val="black"/>
                </a:solidFill>
              </a:rPr>
              <a:t>entre los grados  4 y 8.</a:t>
            </a: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r>
              <a:rPr lang="x-none" sz="1484" b="1" dirty="0">
                <a:solidFill>
                  <a:prstClr val="black"/>
                </a:solidFill>
              </a:rPr>
              <a:t>Cuatro medidas cualitativas</a:t>
            </a:r>
            <a:r>
              <a:rPr lang="x-none" sz="1484" dirty="0">
                <a:solidFill>
                  <a:prstClr val="black"/>
                </a:solidFill>
              </a:rPr>
              <a:t> pueden examinarse desde la banda inferior de 4</a:t>
            </a:r>
            <a:r>
              <a:rPr lang="x-none" sz="1484" baseline="30000" dirty="0">
                <a:solidFill>
                  <a:prstClr val="black"/>
                </a:solidFill>
              </a:rPr>
              <a:t>to</a:t>
            </a:r>
            <a:r>
              <a:rPr lang="x-none" sz="1484" dirty="0">
                <a:solidFill>
                  <a:prstClr val="black"/>
                </a:solidFill>
              </a:rPr>
              <a:t> grado  hasta la banda superior de 8</a:t>
            </a:r>
            <a:r>
              <a:rPr lang="x-none" sz="1484" baseline="30000" dirty="0">
                <a:solidFill>
                  <a:prstClr val="black"/>
                </a:solidFill>
              </a:rPr>
              <a:t>vo</a:t>
            </a:r>
            <a:r>
              <a:rPr lang="x-none" sz="1484" dirty="0">
                <a:solidFill>
                  <a:prstClr val="black"/>
                </a:solidFill>
              </a:rPr>
              <a:t> grado para determinar la legibilidad a nivel de grado.</a:t>
            </a: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endParaRPr lang="x-none" sz="1484" dirty="0">
              <a:solidFill>
                <a:prstClr val="black"/>
              </a:solidFill>
            </a:endParaRPr>
          </a:p>
          <a:p>
            <a:r>
              <a:rPr lang="x-none" sz="1484" dirty="0">
                <a:solidFill>
                  <a:prstClr val="black"/>
                </a:solidFill>
              </a:rPr>
              <a:t>La combinación de la escala </a:t>
            </a:r>
            <a:r>
              <a:rPr lang="x-none" sz="1484" b="1" dirty="0">
                <a:solidFill>
                  <a:prstClr val="black"/>
                </a:solidFill>
              </a:rPr>
              <a:t>cuantitativa</a:t>
            </a:r>
            <a:r>
              <a:rPr lang="x-none" sz="1484" dirty="0">
                <a:solidFill>
                  <a:prstClr val="black"/>
                </a:solidFill>
              </a:rPr>
              <a:t> y las medidas </a:t>
            </a:r>
            <a:r>
              <a:rPr lang="x-none" sz="1484" b="1" dirty="0">
                <a:solidFill>
                  <a:prstClr val="black"/>
                </a:solidFill>
              </a:rPr>
              <a:t>cualitativas</a:t>
            </a:r>
            <a:r>
              <a:rPr lang="x-none" sz="1484" dirty="0">
                <a:solidFill>
                  <a:prstClr val="black"/>
                </a:solidFill>
              </a:rPr>
              <a:t>, para este texto en particular, muestra que el mejor nivel de legibilidad para este texto sería 6</a:t>
            </a:r>
            <a:r>
              <a:rPr lang="x-none" sz="1484" baseline="30000" dirty="0">
                <a:solidFill>
                  <a:prstClr val="black"/>
                </a:solidFill>
              </a:rPr>
              <a:t>to </a:t>
            </a:r>
            <a:r>
              <a:rPr lang="x-none" sz="1484" dirty="0">
                <a:solidFill>
                  <a:prstClr val="black"/>
                </a:solidFill>
              </a:rPr>
              <a:t>grado.</a:t>
            </a:r>
          </a:p>
          <a:p>
            <a:endParaRPr lang="x-none" sz="1484"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371376418"/>
              </p:ext>
            </p:extLst>
          </p:nvPr>
        </p:nvGraphicFramePr>
        <p:xfrm>
          <a:off x="580359" y="1980280"/>
          <a:ext cx="5930479" cy="1883036"/>
        </p:xfrm>
        <a:graphic>
          <a:graphicData uri="http://schemas.openxmlformats.org/drawingml/2006/table">
            <a:tbl>
              <a:tblPr/>
              <a:tblGrid>
                <a:gridCol w="2095035"/>
                <a:gridCol w="1917388"/>
                <a:gridCol w="1918056"/>
              </a:tblGrid>
              <a:tr h="473837">
                <a:tc>
                  <a:txBody>
                    <a:bodyPr/>
                    <a:lstStyle/>
                    <a:p>
                      <a:pPr marL="0" marR="0" algn="ctr" fontAlgn="ctr">
                        <a:lnSpc>
                          <a:spcPct val="107000"/>
                        </a:lnSpc>
                        <a:spcBef>
                          <a:spcPts val="0"/>
                        </a:spcBef>
                        <a:spcAft>
                          <a:spcPts val="0"/>
                        </a:spcAft>
                      </a:pP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Core Band</a:t>
                      </a:r>
                    </a:p>
                    <a:p>
                      <a:pPr marL="0" marR="0" algn="ctr" defTabSz="1018809" rtl="0" eaLnBrk="1" fontAlgn="ctr" latinLnBrk="0" hangingPunct="1">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es-MX" sz="800" b="1" i="0" kern="1200" baseline="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basadas en los Estándares Fundamentales Comunes)</a:t>
                      </a:r>
                      <a:endParaRPr lang="es-MX" sz="800" b="1" i="0" kern="1200" baseline="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 de legibilidad)</a:t>
                      </a:r>
                      <a:endParaRPr lang="es-MX"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MX" sz="10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Lexile</a:t>
                      </a:r>
                      <a:r>
                        <a:rPr lang="es-MX" sz="10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Framework®</a:t>
                      </a:r>
                    </a:p>
                    <a:p>
                      <a:pPr marL="0" marR="0" algn="ctr" fontAlgn="ctr">
                        <a:lnSpc>
                          <a:spcPct val="107000"/>
                        </a:lnSpc>
                        <a:spcBef>
                          <a:spcPts val="0"/>
                        </a:spcBef>
                        <a:spcAft>
                          <a:spcPts val="0"/>
                        </a:spcAft>
                      </a:pP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a:t>
                      </a:r>
                      <a:r>
                        <a:rPr lang="es-MX" sz="800" b="1" i="0" kern="1200" noProof="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Lexile</a:t>
                      </a:r>
                      <a:r>
                        <a:rPr lang="es-MX"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s-MX"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97526">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48">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81970">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91">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764">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s-MX" sz="1200" b="1" kern="1200" baseline="300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s-MX" sz="1200" b="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s-MX" sz="1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7346" marR="7346" marT="71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1" name="Group 10"/>
          <p:cNvGrpSpPr/>
          <p:nvPr/>
        </p:nvGrpSpPr>
        <p:grpSpPr>
          <a:xfrm>
            <a:off x="3099811" y="2755452"/>
            <a:ext cx="3205665" cy="544492"/>
            <a:chOff x="3088640" y="2723154"/>
            <a:chExt cx="3251200" cy="552226"/>
          </a:xfrm>
        </p:grpSpPr>
        <p:sp>
          <p:nvSpPr>
            <p:cNvPr id="12" name="Rectangle 11"/>
            <p:cNvSpPr/>
            <p:nvPr/>
          </p:nvSpPr>
          <p:spPr>
            <a:xfrm>
              <a:off x="308864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13" name="Rectangle 12"/>
            <p:cNvSpPr/>
            <p:nvPr/>
          </p:nvSpPr>
          <p:spPr>
            <a:xfrm>
              <a:off x="5039360" y="2723154"/>
              <a:ext cx="1300480" cy="55222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grpSp>
      <p:graphicFrame>
        <p:nvGraphicFramePr>
          <p:cNvPr id="14" name="Table 13"/>
          <p:cNvGraphicFramePr>
            <a:graphicFrameLocks noGrp="1"/>
          </p:cNvGraphicFramePr>
          <p:nvPr>
            <p:extLst/>
          </p:nvPr>
        </p:nvGraphicFramePr>
        <p:xfrm>
          <a:off x="304871" y="4591927"/>
          <a:ext cx="6812038" cy="3072453"/>
        </p:xfrm>
        <a:graphic>
          <a:graphicData uri="http://schemas.openxmlformats.org/drawingml/2006/table">
            <a:tbl>
              <a:tblPr firstRow="1" bandRow="1">
                <a:tableStyleId>{5940675A-B579-460E-94D1-54222C63F5DA}</a:tableStyleId>
              </a:tblPr>
              <a:tblGrid>
                <a:gridCol w="1362408"/>
                <a:gridCol w="1430764"/>
                <a:gridCol w="1374193"/>
                <a:gridCol w="1041841"/>
                <a:gridCol w="851505"/>
                <a:gridCol w="751327"/>
              </a:tblGrid>
              <a:tr h="311139">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6170" marR="96170" marT="46671" marB="46671" anchor="ctr"/>
                </a:tc>
                <a:tc gridSpan="5">
                  <a:txBody>
                    <a:bodyPr/>
                    <a:lstStyle/>
                    <a:p>
                      <a:pPr algn="ctr"/>
                      <a:r>
                        <a:rPr lang="x-none" sz="1400" b="1" noProof="0" dirty="0" smtClean="0">
                          <a:solidFill>
                            <a:srgbClr val="002060"/>
                          </a:solidFill>
                        </a:rPr>
                        <a:t>Clasifica el texto desde más</a:t>
                      </a:r>
                      <a:r>
                        <a:rPr lang="x-none" sz="1400" b="1" baseline="0" noProof="0" dirty="0" smtClean="0">
                          <a:solidFill>
                            <a:srgbClr val="002060"/>
                          </a:solidFill>
                        </a:rPr>
                        <a:t> fácil hasta más difícil, </a:t>
                      </a:r>
                      <a:r>
                        <a:rPr lang="x-none" sz="1400" b="1" u="sng" baseline="0" noProof="0" dirty="0" smtClean="0">
                          <a:solidFill>
                            <a:srgbClr val="002060"/>
                          </a:solidFill>
                        </a:rPr>
                        <a:t>entre las bandas</a:t>
                      </a:r>
                      <a:r>
                        <a:rPr lang="x-none" sz="1400" b="1" baseline="0" noProof="0" dirty="0" smtClean="0">
                          <a:solidFill>
                            <a:srgbClr val="002060"/>
                          </a:solidFill>
                        </a:rPr>
                        <a:t>.</a:t>
                      </a:r>
                      <a:endParaRPr lang="x-none" sz="1400" b="1"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4404">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6170" marR="96170" marT="46671" marB="46671"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6170" marR="96170" marT="46671" marB="46671"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6170" marR="96170" marT="46671" marB="46671"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6170" marR="96170" marT="46671" marB="46671"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6170" marR="96170" marT="46671" marB="46671" anchor="ctr">
                    <a:solidFill>
                      <a:schemeClr val="accent6">
                        <a:lumMod val="20000"/>
                        <a:lumOff val="80000"/>
                      </a:schemeClr>
                    </a:solidFill>
                  </a:tcPr>
                </a:tc>
              </a:tr>
              <a:tr h="412657">
                <a:tc>
                  <a:txBody>
                    <a:bodyPr/>
                    <a:lstStyle/>
                    <a:p>
                      <a:r>
                        <a:rPr lang="x-none" sz="900" noProof="0" dirty="0" smtClean="0">
                          <a:solidFill>
                            <a:srgbClr val="002060"/>
                          </a:solidFill>
                        </a:rPr>
                        <a:t>Propósito/significado</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Estructura</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Claridad del lenguaje</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Lenguaje </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2657">
                <a:tc>
                  <a:txBody>
                    <a:bodyPr/>
                    <a:lstStyle/>
                    <a:p>
                      <a:r>
                        <a:rPr lang="x-none" sz="900" noProof="0" dirty="0" smtClean="0">
                          <a:solidFill>
                            <a:srgbClr val="002060"/>
                          </a:solidFill>
                        </a:rPr>
                        <a:t>Ubicación general</a:t>
                      </a:r>
                      <a:endParaRPr lang="x-none" sz="900" noProof="0" dirty="0">
                        <a:solidFill>
                          <a:srgbClr val="002060"/>
                        </a:solidFill>
                      </a:endParaRPr>
                    </a:p>
                  </a:txBody>
                  <a:tcPr marL="96170" marR="96170" marT="46671" marB="46671"/>
                </a:tc>
                <a:tc gridSpan="5">
                  <a:txBody>
                    <a:bodyPr/>
                    <a:lstStyle/>
                    <a:p>
                      <a:endParaRPr lang="x-none" sz="2100" noProof="0" dirty="0">
                        <a:solidFill>
                          <a:srgbClr val="002060"/>
                        </a:solidFill>
                      </a:endParaRPr>
                    </a:p>
                  </a:txBody>
                  <a:tcPr marL="96170" marR="96170" marT="46671" marB="46671"/>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937758" y="5705397"/>
            <a:ext cx="4808497" cy="1792578"/>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63">
                <a:solidFill>
                  <a:prstClr val="white"/>
                </a:solidFill>
              </a:endParaRPr>
            </a:p>
          </p:txBody>
        </p:sp>
      </p:grpSp>
      <p:sp>
        <p:nvSpPr>
          <p:cNvPr id="28" name="Rectangle 27"/>
          <p:cNvSpPr/>
          <p:nvPr/>
        </p:nvSpPr>
        <p:spPr>
          <a:xfrm>
            <a:off x="189452" y="8717497"/>
            <a:ext cx="6705600" cy="414857"/>
          </a:xfrm>
          <a:prstGeom prst="rect">
            <a:avLst/>
          </a:prstGeom>
        </p:spPr>
        <p:txBody>
          <a:bodyPr wrap="square">
            <a:spAutoFit/>
          </a:bodyPr>
          <a:lstStyle/>
          <a:p>
            <a:pPr algn="ctr"/>
            <a:r>
              <a:rPr lang="x-none" sz="1048" b="1" dirty="0">
                <a:solidFill>
                  <a:srgbClr val="1F497D"/>
                </a:solidFill>
              </a:rPr>
              <a:t>Para ver más detalles sobre cada una de las medidas cualitativas, favor de ir a la diapositiva 6 de:</a:t>
            </a:r>
          </a:p>
          <a:p>
            <a:pPr algn="ctr"/>
            <a:r>
              <a:rPr lang="x-none" sz="1048" dirty="0">
                <a:solidFill>
                  <a:prstClr val="black"/>
                </a:solidFill>
              </a:rPr>
              <a:t> </a:t>
            </a:r>
            <a:r>
              <a:rPr lang="x-none" sz="1048" b="1" dirty="0">
                <a:solidFill>
                  <a:srgbClr val="002060"/>
                </a:solidFill>
                <a:hlinkClick r:id="rId3"/>
              </a:rPr>
              <a:t>http://www.corestandards.org/assets/Appendix_A.pdf</a:t>
            </a:r>
            <a:endParaRPr lang="x-none" sz="1048" dirty="0">
              <a:solidFill>
                <a:prstClr val="black"/>
              </a:solidFill>
            </a:endParaRPr>
          </a:p>
        </p:txBody>
      </p:sp>
      <p:sp>
        <p:nvSpPr>
          <p:cNvPr id="6" name="Footer Placeholder 5"/>
          <p:cNvSpPr>
            <a:spLocks noGrp="1"/>
          </p:cNvSpPr>
          <p:nvPr>
            <p:ph type="ftr" sz="quarter" idx="11"/>
          </p:nvPr>
        </p:nvSpPr>
        <p:spPr>
          <a:xfrm>
            <a:off x="4293486" y="9393669"/>
            <a:ext cx="2737918"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7" name="Slide Number Placeholder 6"/>
          <p:cNvSpPr>
            <a:spLocks noGrp="1"/>
          </p:cNvSpPr>
          <p:nvPr>
            <p:ph type="sldNum" sz="quarter" idx="12"/>
          </p:nvPr>
        </p:nvSpPr>
        <p:spPr>
          <a:xfrm>
            <a:off x="5904768" y="9365873"/>
            <a:ext cx="1813560" cy="535517"/>
          </a:xfrm>
        </p:spPr>
        <p:txBody>
          <a:bodyPr/>
          <a:lstStyle/>
          <a:p>
            <a:fld id="{F177B04D-AEB5-43ED-B9BA-B3D1EC9C9067}" type="slidenum">
              <a:rPr lang="en-US" sz="1200" smtClean="0">
                <a:solidFill>
                  <a:prstClr val="black">
                    <a:tint val="75000"/>
                  </a:prstClr>
                </a:solidFill>
              </a:rPr>
              <a:pPr/>
              <a:t>8</a:t>
            </a:fld>
            <a:endParaRPr lang="en-US" sz="1200" dirty="0">
              <a:solidFill>
                <a:prstClr val="black">
                  <a:tint val="75000"/>
                </a:prstClr>
              </a:solidFill>
            </a:endParaRPr>
          </a:p>
        </p:txBody>
      </p:sp>
    </p:spTree>
    <p:extLst>
      <p:ext uri="{BB962C8B-B14F-4D97-AF65-F5344CB8AC3E}">
        <p14:creationId xmlns:p14="http://schemas.microsoft.com/office/powerpoint/2010/main" val="2249909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136" y="504989"/>
            <a:ext cx="6945086" cy="1827631"/>
          </a:xfrm>
          <a:prstGeom prst="rect">
            <a:avLst/>
          </a:prstGeom>
          <a:noFill/>
        </p:spPr>
        <p:txBody>
          <a:bodyPr wrap="square" lIns="101231" tIns="50617" rIns="101231" bIns="50617" rtlCol="0">
            <a:spAutoFit/>
          </a:bodyPr>
          <a:lstStyle/>
          <a:p>
            <a:r>
              <a:rPr lang="es-ES" sz="1781" b="1" u="sng" dirty="0">
                <a:solidFill>
                  <a:prstClr val="black"/>
                </a:solidFill>
              </a:rPr>
              <a:t>Instrucciones</a:t>
            </a:r>
            <a:endParaRPr lang="es-ES" sz="1571" dirty="0">
              <a:solidFill>
                <a:prstClr val="black"/>
              </a:solidFill>
            </a:endParaRPr>
          </a:p>
          <a:p>
            <a:r>
              <a:rPr lang="es-ES" sz="1048" dirty="0"/>
              <a:t>Las evaluaciones del HSD para las escuela primarias no son programadas, ni por tiempo. Son una herramienta que proveen información para la toma de decisiones de instrucción. No es la intención de estas evaluaciones que los estudiantes "adivinen y comprueben" las respuestas sólo para terminar una evaluación.</a:t>
            </a:r>
            <a:br>
              <a:rPr lang="es-ES" sz="1048" dirty="0"/>
            </a:br>
            <a:r>
              <a:rPr lang="es-ES" sz="1048" dirty="0"/>
              <a:t/>
            </a:r>
            <a:br>
              <a:rPr lang="es-ES" sz="1048" dirty="0"/>
            </a:br>
            <a:r>
              <a:rPr lang="es-ES" sz="1048" dirty="0"/>
              <a:t>Todos los estudiantes deben progresar hacia tomar las evaluaciones independientemente, pero muchos necesitarán estrategias que los ayuden a desarrollar académicamente. Si los estudiantes </a:t>
            </a:r>
            <a:r>
              <a:rPr lang="es-ES" sz="1048" b="1" dirty="0"/>
              <a:t>no están </a:t>
            </a:r>
            <a:r>
              <a:rPr lang="es-ES" sz="1048" dirty="0"/>
              <a:t>leyendo al nivel de grado y no pueden leer el texto, </a:t>
            </a:r>
            <a:r>
              <a:rPr lang="es-ES" sz="1048" b="1" dirty="0"/>
              <a:t>por favor, lea los cuentos </a:t>
            </a:r>
            <a:r>
              <a:rPr lang="es-ES" sz="1048" dirty="0"/>
              <a:t>a los estudiantes y haga las preguntas. Permita a los estudiantes leer las partes del texto que puedan. Favor de tomar en cuenta el nivel de diferenciación que un estudiante necesita.</a:t>
            </a:r>
          </a:p>
          <a:p>
            <a:endParaRPr lang="es-ES" sz="1048" dirty="0">
              <a:solidFill>
                <a:prstClr val="black"/>
              </a:solidFill>
            </a:endParaRPr>
          </a:p>
        </p:txBody>
      </p:sp>
      <p:sp>
        <p:nvSpPr>
          <p:cNvPr id="6" name="Rectangle 5"/>
          <p:cNvSpPr/>
          <p:nvPr/>
        </p:nvSpPr>
        <p:spPr>
          <a:xfrm>
            <a:off x="4934615" y="151231"/>
            <a:ext cx="2623699" cy="58894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6701" tIns="53350" rIns="106701" bIns="53350" rtlCol="0" anchor="t"/>
          <a:lstStyle/>
          <a:p>
            <a:r>
              <a:rPr lang="es-ES" sz="1257" b="1" dirty="0">
                <a:solidFill>
                  <a:prstClr val="black"/>
                </a:solidFill>
              </a:rPr>
              <a:t>Ordenar en la Imprenta de HSD…</a:t>
            </a:r>
          </a:p>
          <a:p>
            <a:r>
              <a:rPr lang="es-ES" sz="943" dirty="0">
                <a:solidFill>
                  <a:prstClr val="black"/>
                </a:solidFill>
                <a:hlinkClick r:id="rId3"/>
              </a:rPr>
              <a:t>http://www.hsd.k12.or.us/Departments/PrintShop/WebSubmissionForms.aspx</a:t>
            </a:r>
            <a:endParaRPr lang="es-ES" sz="943" dirty="0">
              <a:solidFill>
                <a:prstClr val="black"/>
              </a:solidFill>
            </a:endParaRPr>
          </a:p>
          <a:p>
            <a:endParaRPr lang="es-ES" sz="943" dirty="0">
              <a:solidFill>
                <a:prstClr val="black"/>
              </a:solidFill>
            </a:endParaRPr>
          </a:p>
        </p:txBody>
      </p:sp>
      <p:sp>
        <p:nvSpPr>
          <p:cNvPr id="2" name="Rectangle 1"/>
          <p:cNvSpPr/>
          <p:nvPr/>
        </p:nvSpPr>
        <p:spPr>
          <a:xfrm>
            <a:off x="613228" y="2873828"/>
            <a:ext cx="6786994" cy="646331"/>
          </a:xfrm>
          <a:prstGeom prst="rect">
            <a:avLst/>
          </a:prstGeom>
        </p:spPr>
        <p:txBody>
          <a:bodyPr wrap="square" lIns="90880" tIns="45440" rIns="90880" bIns="45440">
            <a:spAutoFit/>
          </a:bodyPr>
          <a:lstStyle/>
          <a:p>
            <a:pPr algn="ctr"/>
            <a:r>
              <a:rPr lang="es-ES" sz="1362" b="1">
                <a:solidFill>
                  <a:prstClr val="black"/>
                </a:solidFill>
              </a:rPr>
              <a:t>About this Assessment</a:t>
            </a:r>
          </a:p>
          <a:p>
            <a:endParaRPr lang="es-ES" sz="1048" b="1">
              <a:solidFill>
                <a:prstClr val="black"/>
              </a:solidFill>
            </a:endParaRPr>
          </a:p>
          <a:p>
            <a:r>
              <a:rPr lang="es-ES" sz="1048" b="1">
                <a:solidFill>
                  <a:prstClr val="black"/>
                </a:solidFill>
              </a:rPr>
              <a:t>This assessment includes:  </a:t>
            </a:r>
            <a:r>
              <a:rPr lang="es-ES" sz="1048">
                <a:solidFill>
                  <a:prstClr val="black"/>
                </a:solidFill>
              </a:rPr>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1986962055"/>
              </p:ext>
            </p:extLst>
          </p:nvPr>
        </p:nvGraphicFramePr>
        <p:xfrm>
          <a:off x="501825" y="2554514"/>
          <a:ext cx="6737176" cy="1460863"/>
        </p:xfrm>
        <a:graphic>
          <a:graphicData uri="http://schemas.openxmlformats.org/drawingml/2006/table">
            <a:tbl>
              <a:tblPr firstRow="1" bandRow="1">
                <a:tableStyleId>{5940675A-B579-460E-94D1-54222C63F5DA}</a:tableStyleId>
              </a:tblPr>
              <a:tblGrid>
                <a:gridCol w="2027290"/>
                <a:gridCol w="3033486"/>
                <a:gridCol w="1676400"/>
              </a:tblGrid>
              <a:tr h="411480">
                <a:tc gridSpan="3">
                  <a:txBody>
                    <a:bodyPr/>
                    <a:lstStyle/>
                    <a:p>
                      <a:pPr algn="ctr"/>
                      <a:r>
                        <a:rPr lang="es-ES" sz="1200" b="1" noProof="0" dirty="0" smtClean="0"/>
                        <a:t>Tipos de rúbricas de respuestas construidas de SBAC en esta evaluación</a:t>
                      </a:r>
                      <a:endParaRPr lang="es-ES" sz="1200" b="1" baseline="0" noProof="0" dirty="0" smtClean="0"/>
                    </a:p>
                    <a:p>
                      <a:pPr algn="ctr"/>
                      <a:r>
                        <a:rPr lang="es-ES" sz="900" b="1" baseline="0" noProof="0" dirty="0" smtClean="0">
                          <a:hlinkClick r:id="rId4"/>
                        </a:rPr>
                        <a:t>http://www.livebinders.com/play/play?id=774846</a:t>
                      </a:r>
                      <a:endParaRPr lang="es-ES" sz="900" b="1" baseline="0" noProof="0" dirty="0" smtClean="0"/>
                    </a:p>
                  </a:txBody>
                  <a:tcPr marL="90159" marR="90159" anchor="ctr">
                    <a:solidFill>
                      <a:schemeClr val="bg1"/>
                    </a:solidFill>
                  </a:tcPr>
                </a:tc>
                <a:tc hMerge="1">
                  <a:txBody>
                    <a:bodyPr/>
                    <a:lstStyle/>
                    <a:p>
                      <a:endParaRPr lang="en-US"/>
                    </a:p>
                  </a:txBody>
                  <a:tcPr/>
                </a:tc>
                <a:tc hMerge="1">
                  <a:txBody>
                    <a:bodyPr/>
                    <a:lstStyle/>
                    <a:p>
                      <a:endParaRPr lang="en-US" dirty="0"/>
                    </a:p>
                  </a:txBody>
                  <a:tcPr/>
                </a:tc>
              </a:tr>
              <a:tr h="1049383">
                <a:tc>
                  <a:txBody>
                    <a:bodyPr/>
                    <a:lstStyle/>
                    <a:p>
                      <a:pPr algn="l"/>
                      <a:r>
                        <a:rPr lang="es-ES" sz="1000" b="1" noProof="0" dirty="0" smtClean="0"/>
                        <a:t>Lectura</a:t>
                      </a:r>
                    </a:p>
                    <a:p>
                      <a:pPr marL="114300" indent="-114300" algn="l">
                        <a:buFont typeface="Arial" panose="020B0604020202020204" pitchFamily="34" charset="0"/>
                        <a:buChar char="•"/>
                      </a:pPr>
                      <a:r>
                        <a:rPr lang="es-ES" sz="1000" b="0" noProof="0" dirty="0" smtClean="0"/>
                        <a:t>2 Puntos por respuesta corta</a:t>
                      </a:r>
                    </a:p>
                    <a:p>
                      <a:pPr marL="114300" indent="-114300" algn="l">
                        <a:buFont typeface="Arial" panose="020B0604020202020204" pitchFamily="34" charset="0"/>
                        <a:buChar char="•"/>
                      </a:pPr>
                      <a:r>
                        <a:rPr lang="es-ES" sz="1000" b="0" noProof="0" dirty="0" smtClean="0"/>
                        <a:t>3 Puntos por respuesta extendida</a:t>
                      </a:r>
                    </a:p>
                  </a:txBody>
                  <a:tcPr marL="90159" marR="90159">
                    <a:solidFill>
                      <a:schemeClr val="bg1"/>
                    </a:solidFill>
                  </a:tcPr>
                </a:tc>
                <a:tc>
                  <a:txBody>
                    <a:bodyPr/>
                    <a:lstStyle/>
                    <a:p>
                      <a:pPr algn="l"/>
                      <a:r>
                        <a:rPr lang="es-ES" sz="1000" b="1" noProof="0" dirty="0" smtClean="0"/>
                        <a:t>Escritura</a:t>
                      </a:r>
                    </a:p>
                    <a:p>
                      <a:pPr marL="114300" indent="-114300" algn="l">
                        <a:buFont typeface="Arial" panose="020B0604020202020204" pitchFamily="34" charset="0"/>
                        <a:buChar char="•"/>
                      </a:pPr>
                      <a:r>
                        <a:rPr lang="es-ES" sz="1000" b="0" noProof="0" dirty="0" smtClean="0"/>
                        <a:t>Rúbrica de 4 puntos –</a:t>
                      </a:r>
                      <a:r>
                        <a:rPr lang="es-ES" sz="1000" b="0" baseline="0" noProof="0" dirty="0" smtClean="0"/>
                        <a:t> Composición completa (Tarea de Rendimiento)</a:t>
                      </a:r>
                      <a:endParaRPr lang="es-ES" sz="1000" b="0" noProof="0" dirty="0" smtClean="0"/>
                    </a:p>
                    <a:p>
                      <a:pPr marL="114300" indent="-114300" algn="l">
                        <a:buFont typeface="Arial" panose="020B0604020202020204" pitchFamily="34" charset="0"/>
                        <a:buChar char="•"/>
                      </a:pPr>
                      <a:r>
                        <a:rPr lang="es-ES" sz="1000" b="0" noProof="0" dirty="0" smtClean="0"/>
                        <a:t>Rúbrica de 2-3 puntos –</a:t>
                      </a:r>
                      <a:r>
                        <a:rPr lang="es-ES" sz="1000" b="0" baseline="0" noProof="0" dirty="0" smtClean="0"/>
                        <a:t> Escrito breve (1-2 párrafos)</a:t>
                      </a:r>
                    </a:p>
                    <a:p>
                      <a:pPr marL="114300" indent="-114300" algn="l">
                        <a:buFont typeface="Arial" panose="020B0604020202020204" pitchFamily="34" charset="0"/>
                        <a:buChar char="•"/>
                      </a:pPr>
                      <a:r>
                        <a:rPr lang="es-ES" sz="1000" b="0" noProof="0" dirty="0" smtClean="0"/>
                        <a:t>Rúbrica de 2-3 puntos</a:t>
                      </a:r>
                      <a:r>
                        <a:rPr lang="es-ES" sz="1000" b="0" baseline="0" noProof="0" dirty="0" smtClean="0"/>
                        <a:t> – Escribir para revisar (cuando sea necesario)</a:t>
                      </a:r>
                      <a:endParaRPr lang="es-ES" sz="1000" b="0" noProof="0" dirty="0" smtClean="0"/>
                    </a:p>
                  </a:txBody>
                  <a:tcPr marL="90159" marR="90159">
                    <a:solidFill>
                      <a:schemeClr val="bg1"/>
                    </a:solidFill>
                  </a:tcPr>
                </a:tc>
                <a:tc>
                  <a:txBody>
                    <a:bodyPr/>
                    <a:lstStyle/>
                    <a:p>
                      <a:pPr algn="l"/>
                      <a:r>
                        <a:rPr lang="es-ES" sz="1000" b="1" noProof="0" dirty="0" smtClean="0"/>
                        <a:t>Investigación</a:t>
                      </a:r>
                    </a:p>
                    <a:p>
                      <a:pPr marL="114300" indent="-114300" algn="l">
                        <a:buFont typeface="Arial" panose="020B0604020202020204" pitchFamily="34" charset="0"/>
                        <a:buChar char="•"/>
                      </a:pPr>
                      <a:r>
                        <a:rPr lang="es-ES" sz="1000" b="0" noProof="0" dirty="0" smtClean="0"/>
                        <a:t>Rúbrica de 2</a:t>
                      </a:r>
                      <a:r>
                        <a:rPr lang="es-ES" sz="1000" b="0" baseline="0" noProof="0" dirty="0" smtClean="0"/>
                        <a:t> p</a:t>
                      </a:r>
                      <a:r>
                        <a:rPr lang="es-ES" sz="1000" b="0" noProof="0" dirty="0" smtClean="0"/>
                        <a:t>untos: Midiendo el uso de la destreza de Investigación</a:t>
                      </a:r>
                      <a:endParaRPr lang="es-ES" sz="1000" b="0" noProof="0" dirty="0"/>
                    </a:p>
                  </a:txBody>
                  <a:tcPr marL="90159" marR="90159">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09802050"/>
              </p:ext>
            </p:extLst>
          </p:nvPr>
        </p:nvGraphicFramePr>
        <p:xfrm>
          <a:off x="533400" y="4151087"/>
          <a:ext cx="6785429" cy="4847747"/>
        </p:xfrm>
        <a:graphic>
          <a:graphicData uri="http://schemas.openxmlformats.org/drawingml/2006/table">
            <a:tbl>
              <a:tblPr firstRow="1" bandRow="1">
                <a:tableStyleId>{5940675A-B579-460E-94D1-54222C63F5DA}</a:tableStyleId>
              </a:tblPr>
              <a:tblGrid>
                <a:gridCol w="3653693"/>
                <a:gridCol w="3131736"/>
              </a:tblGrid>
              <a:tr h="594102">
                <a:tc gridSpan="2">
                  <a:txBody>
                    <a:bodyPr/>
                    <a:lstStyle/>
                    <a:p>
                      <a:pPr algn="ctr"/>
                      <a:r>
                        <a:rPr lang="es-ES" sz="1400" b="1" noProof="0" dirty="0" smtClean="0"/>
                        <a:t>Trimestre</a:t>
                      </a:r>
                      <a:r>
                        <a:rPr lang="es-ES" sz="1400" b="1" baseline="0" noProof="0" dirty="0" smtClean="0"/>
                        <a:t> 3: Tarea de Rendimiento</a:t>
                      </a:r>
                      <a:endParaRPr lang="es-ES" sz="14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5794" marR="9579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7346">
                <a:tc>
                  <a:txBody>
                    <a:bodyPr/>
                    <a:lstStyle/>
                    <a:p>
                      <a:pPr algn="ctr"/>
                      <a:r>
                        <a:rPr lang="es-ES" sz="1200" b="1" u="sng" noProof="0" smtClean="0"/>
                        <a:t>Parte 1</a:t>
                      </a:r>
                      <a:endParaRPr lang="es-ES" sz="1200" b="1" u="sng" noProof="0"/>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200" b="1" u="sng" noProof="0" dirty="0" smtClean="0"/>
                        <a:t>Parte 2</a:t>
                      </a:r>
                      <a:endParaRPr lang="es-ES" sz="1200" b="1" u="sng" noProof="0" dirty="0"/>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79067">
                <a:tc>
                  <a:txBody>
                    <a:bodyPr/>
                    <a:lstStyle/>
                    <a:p>
                      <a:pPr>
                        <a:buFont typeface="Arial" pitchFamily="34" charset="0"/>
                        <a:buChar char="•"/>
                      </a:pPr>
                      <a:r>
                        <a:rPr lang="es-ES" sz="1000" noProof="0" dirty="0" smtClean="0"/>
                        <a:t>     Actividad del salón de clase si lo desea/necesita</a:t>
                      </a:r>
                    </a:p>
                    <a:p>
                      <a:pPr>
                        <a:buFont typeface="Arial" pitchFamily="34" charset="0"/>
                        <a:buChar char="•"/>
                      </a:pPr>
                      <a:r>
                        <a:rPr lang="es-ES" sz="1000" noProof="0" dirty="0" smtClean="0"/>
                        <a:t>     Leer</a:t>
                      </a:r>
                      <a:r>
                        <a:rPr lang="es-ES" sz="1000" baseline="0" noProof="0" dirty="0" smtClean="0"/>
                        <a:t> dos pasajes relacionados.</a:t>
                      </a:r>
                    </a:p>
                    <a:p>
                      <a:pPr>
                        <a:buFont typeface="Arial" pitchFamily="34" charset="0"/>
                        <a:buChar char="•"/>
                      </a:pPr>
                      <a:r>
                        <a:rPr lang="es-ES" sz="1000" baseline="0" noProof="0" dirty="0" smtClean="0"/>
                        <a:t>     Tomar notas mientras leen.</a:t>
                      </a:r>
                    </a:p>
                    <a:p>
                      <a:pPr>
                        <a:buFont typeface="Arial" pitchFamily="34" charset="0"/>
                        <a:buChar char="•"/>
                      </a:pPr>
                      <a:r>
                        <a:rPr lang="es-ES" sz="1000" baseline="0" noProof="0" dirty="0" smtClean="0"/>
                        <a:t>     </a:t>
                      </a:r>
                      <a:r>
                        <a:rPr lang="es-ES" sz="1000" b="1" u="sng" kern="1200" baseline="0" noProof="0" dirty="0" smtClean="0">
                          <a:solidFill>
                            <a:srgbClr val="C00000"/>
                          </a:solidFill>
                          <a:latin typeface="+mn-lt"/>
                          <a:ea typeface="+mn-ea"/>
                          <a:cs typeface="+mn-cs"/>
                        </a:rPr>
                        <a:t>Contestar peguntas de respuestas múltiples (</a:t>
                      </a:r>
                      <a:r>
                        <a:rPr lang="es-ES" sz="10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1000" b="1" u="sng" baseline="0" noProof="0" dirty="0" smtClean="0">
                          <a:solidFill>
                            <a:srgbClr val="002060"/>
                          </a:solidFill>
                        </a:rPr>
                        <a:t>Componentes de la parte 1</a:t>
                      </a:r>
                    </a:p>
                    <a:p>
                      <a:pPr marL="182361" indent="-182361"/>
                      <a:r>
                        <a:rPr lang="es-ES" sz="900" b="1" u="sng" noProof="0" dirty="0" smtClean="0">
                          <a:solidFill>
                            <a:srgbClr val="002060"/>
                          </a:solidFill>
                        </a:rPr>
                        <a:t>Toma de nota:</a:t>
                      </a:r>
                      <a:r>
                        <a:rPr lang="es-ES" sz="9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chemeClr val="tx1"/>
                          </a:solidFill>
                        </a:rPr>
                        <a:t>       </a:t>
                      </a:r>
                      <a:r>
                        <a:rPr lang="es-ES" sz="9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9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900" noProof="0" dirty="0" smtClean="0">
                          <a:solidFill>
                            <a:prstClr val="black"/>
                          </a:solidFill>
                        </a:rPr>
                        <a:t>Por favor, haga que los estudiantes practiquen usando la página de tomar notas en este</a:t>
                      </a:r>
                      <a:r>
                        <a:rPr lang="es-ES" sz="900" noProof="0" dirty="0" smtClean="0">
                          <a:solidFill>
                            <a:prstClr val="black"/>
                          </a:solidFill>
                          <a:effectLst>
                            <a:outerShdw blurRad="38100" dist="38100" dir="2700000" algn="tl">
                              <a:srgbClr val="000000">
                                <a:alpha val="43137"/>
                              </a:srgbClr>
                            </a:outerShdw>
                          </a:effectLst>
                        </a:rPr>
                        <a:t> </a:t>
                      </a:r>
                      <a:r>
                        <a:rPr lang="es-ES" sz="900" noProof="0" dirty="0" smtClean="0">
                          <a:solidFill>
                            <a:prstClr val="black"/>
                          </a:solidFill>
                        </a:rPr>
                        <a:t>documento</a:t>
                      </a:r>
                      <a:r>
                        <a:rPr lang="es-ES" sz="900" noProof="0" dirty="0" smtClean="0">
                          <a:solidFill>
                            <a:prstClr val="black"/>
                          </a:solidFill>
                          <a:effectLst>
                            <a:outerShdw blurRad="38100" dist="38100" dir="2700000" algn="tl">
                              <a:srgbClr val="000000">
                                <a:alpha val="43137"/>
                              </a:srgbClr>
                            </a:outerShdw>
                          </a:effectLst>
                        </a:rPr>
                        <a:t> </a:t>
                      </a:r>
                      <a:r>
                        <a:rPr lang="es-ES" sz="900" b="1" u="sng" noProof="0" dirty="0" smtClean="0">
                          <a:solidFill>
                            <a:prstClr val="black"/>
                          </a:solidFill>
                          <a:effectLst>
                            <a:outerShdw blurRad="38100" dist="38100" dir="2700000" algn="tl">
                              <a:srgbClr val="000000">
                                <a:alpha val="43137"/>
                              </a:srgbClr>
                            </a:outerShdw>
                          </a:effectLst>
                        </a:rPr>
                        <a:t>antes </a:t>
                      </a:r>
                      <a:r>
                        <a:rPr lang="es-ES" sz="900" noProof="0" dirty="0" smtClean="0">
                          <a:solidFill>
                            <a:prstClr val="black"/>
                          </a:solidFill>
                        </a:rPr>
                        <a:t>de la evaluación, si es que decide usarla.   </a:t>
                      </a:r>
                    </a:p>
                    <a:p>
                      <a:pPr marL="182361" indent="-182361"/>
                      <a:endParaRPr lang="es-ES" sz="300" i="1" noProof="0" dirty="0" smtClean="0"/>
                    </a:p>
                    <a:p>
                      <a:pPr marL="182361" indent="-182361"/>
                      <a:r>
                        <a:rPr lang="es-ES" sz="900" b="1" u="sng" noProof="0" dirty="0" smtClean="0">
                          <a:solidFill>
                            <a:srgbClr val="002060"/>
                          </a:solidFill>
                        </a:rPr>
                        <a:t>Investigación</a:t>
                      </a:r>
                      <a:r>
                        <a:rPr lang="es-ES" sz="900" b="1" noProof="0" dirty="0" smtClean="0">
                          <a:solidFill>
                            <a:srgbClr val="002060"/>
                          </a:solidFill>
                        </a:rPr>
                        <a:t>: </a:t>
                      </a:r>
                    </a:p>
                    <a:p>
                      <a:pPr marL="182361" indent="-182361"/>
                      <a:r>
                        <a:rPr lang="es-ES" sz="900" b="1" noProof="0" dirty="0" smtClean="0">
                          <a:solidFill>
                            <a:srgbClr val="002060"/>
                          </a:solidFill>
                        </a:rPr>
                        <a:t>       </a:t>
                      </a:r>
                      <a:r>
                        <a:rPr lang="es-ES" sz="900" noProof="0" dirty="0" smtClean="0"/>
                        <a:t>En la </a:t>
                      </a:r>
                      <a:r>
                        <a:rPr lang="es-ES" sz="900" b="0" u="none" noProof="0" dirty="0" smtClean="0"/>
                        <a:t>Parte 1 </a:t>
                      </a:r>
                      <a:r>
                        <a:rPr lang="es-ES" sz="900" noProof="0" dirty="0" smtClean="0"/>
                        <a:t>de una tarea de rendimiento los estudiantes contestan por escrito preguntas de respuestas construidas (CR) para medir su habilidad de utilizar las </a:t>
                      </a:r>
                      <a:r>
                        <a:rPr lang="es-ES" sz="900" b="1" u="sng" noProof="0" dirty="0" smtClean="0"/>
                        <a:t>destrezas de investigación </a:t>
                      </a:r>
                      <a:r>
                        <a:rPr lang="es-ES" sz="900" b="0" u="none" noProof="0" dirty="0" smtClean="0"/>
                        <a:t>necesarias para completar dicha tarea de rendimiento.</a:t>
                      </a:r>
                      <a:r>
                        <a:rPr lang="es-ES" sz="900" noProof="0" dirty="0" smtClean="0"/>
                        <a:t> Estas preguntas CR </a:t>
                      </a:r>
                      <a:r>
                        <a:rPr lang="es-ES" sz="900" b="1" u="sng" noProof="0" dirty="0" smtClean="0">
                          <a:solidFill>
                            <a:srgbClr val="C00000"/>
                          </a:solidFill>
                        </a:rPr>
                        <a:t>son calificadas</a:t>
                      </a:r>
                      <a:r>
                        <a:rPr lang="es-ES" sz="900" b="1" noProof="0" dirty="0" smtClean="0">
                          <a:solidFill>
                            <a:srgbClr val="C00000"/>
                          </a:solidFill>
                        </a:rPr>
                        <a:t> </a:t>
                      </a:r>
                      <a:r>
                        <a:rPr lang="es-ES" sz="900" noProof="0" dirty="0" smtClean="0"/>
                        <a:t>usando las Rúbricas de Investigación SBAC, en lugar de las rúbricas de respuestas</a:t>
                      </a:r>
                      <a:r>
                        <a:rPr lang="es-ES" sz="900" baseline="0" noProof="0" dirty="0" smtClean="0"/>
                        <a:t> de lectura.  </a:t>
                      </a:r>
                      <a:endParaRPr lang="es-ES" sz="900" b="1" u="sng" baseline="0" noProof="0" dirty="0" smtClean="0">
                        <a:solidFill>
                          <a:srgbClr val="C00000"/>
                        </a:solidFill>
                      </a:endParaRPr>
                    </a:p>
                  </a:txBody>
                  <a:tcPr marL="95794" marR="95794">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Arial" pitchFamily="34" charset="0"/>
                        <a:buChar char="•"/>
                        <a:tabLst/>
                        <a:defRPr/>
                      </a:pPr>
                      <a:r>
                        <a:rPr lang="es-ES" sz="1000" noProof="0" dirty="0" smtClean="0"/>
                        <a:t>     </a:t>
                      </a:r>
                      <a:r>
                        <a:rPr lang="es-ES" sz="1000" b="1" u="none" baseline="0" noProof="0" dirty="0" smtClean="0"/>
                        <a:t>Actividad de clase</a:t>
                      </a:r>
                      <a:endParaRPr lang="es-ES" sz="1000" b="1" u="none" noProof="0" dirty="0" smtClean="0"/>
                    </a:p>
                    <a:p>
                      <a:pPr marL="168275" indent="-168275">
                        <a:buFont typeface="Arial" pitchFamily="34" charset="0"/>
                        <a:buChar char="•"/>
                      </a:pPr>
                      <a:r>
                        <a:rPr lang="es-ES" sz="1000" noProof="0" dirty="0" smtClean="0"/>
                        <a:t> Planifica tu ensayo</a:t>
                      </a:r>
                      <a:r>
                        <a:rPr lang="es-ES" sz="1000" baseline="0" noProof="0" dirty="0" smtClean="0"/>
                        <a:t> (escribir las ideas).</a:t>
                      </a:r>
                    </a:p>
                    <a:p>
                      <a:pPr marL="168275" indent="-168275">
                        <a:buFont typeface="Arial" pitchFamily="34" charset="0"/>
                        <a:buChar char="•"/>
                      </a:pPr>
                      <a:r>
                        <a:rPr lang="es-ES" sz="1000" baseline="0" noProof="0" dirty="0" smtClean="0"/>
                        <a:t> Escribir, Revisar y Editar (W.2.5)</a:t>
                      </a:r>
                    </a:p>
                    <a:p>
                      <a:pPr>
                        <a:buFont typeface="Arial" pitchFamily="34" charset="0"/>
                        <a:buChar char="•"/>
                      </a:pPr>
                      <a:r>
                        <a:rPr lang="es-ES" sz="1000" b="1" u="none" kern="1200" baseline="0" noProof="0" dirty="0" smtClean="0">
                          <a:solidFill>
                            <a:schemeClr val="tx1"/>
                          </a:solidFill>
                          <a:latin typeface="+mn-lt"/>
                          <a:ea typeface="+mn-ea"/>
                          <a:cs typeface="+mn-cs"/>
                        </a:rPr>
                        <a:t>     </a:t>
                      </a:r>
                      <a:r>
                        <a:rPr lang="es-ES" sz="10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10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1000" b="1" u="sng" baseline="0" noProof="0" dirty="0" smtClean="0">
                          <a:solidFill>
                            <a:srgbClr val="002060"/>
                          </a:solidFill>
                        </a:rPr>
                        <a:t>Componentes de la parte 2</a:t>
                      </a:r>
                    </a:p>
                    <a:p>
                      <a:pPr>
                        <a:buFont typeface="Arial" pitchFamily="34" charset="0"/>
                        <a:buNone/>
                      </a:pPr>
                      <a:r>
                        <a:rPr lang="es-ES" sz="900" b="1" i="0" u="sng" noProof="0" dirty="0" smtClean="0">
                          <a:solidFill>
                            <a:srgbClr val="002060"/>
                          </a:solidFill>
                          <a:effectLst/>
                        </a:rPr>
                        <a:t>Planificar</a:t>
                      </a:r>
                      <a:endParaRPr lang="es-ES" sz="900" noProof="0" dirty="0" smtClean="0">
                        <a:solidFill>
                          <a:srgbClr val="C00000"/>
                        </a:solidFill>
                      </a:endParaRPr>
                    </a:p>
                    <a:p>
                      <a:pPr marL="171450" indent="0">
                        <a:buFont typeface="Arial" pitchFamily="34" charset="0"/>
                        <a:buNone/>
                      </a:pPr>
                      <a:r>
                        <a:rPr lang="es-ES" sz="900" noProof="0" dirty="0" smtClean="0">
                          <a:solidFill>
                            <a:schemeClr val="tx1"/>
                          </a:solidFill>
                        </a:rPr>
                        <a:t>Los estudiantes revisan notas y fuentes, y planifican su composición. </a:t>
                      </a:r>
                      <a:endParaRPr lang="es-ES" sz="900" noProof="0" dirty="0" smtClean="0">
                        <a:solidFill>
                          <a:srgbClr val="C00000"/>
                        </a:solidFill>
                      </a:endParaRPr>
                    </a:p>
                    <a:p>
                      <a:pPr>
                        <a:buFont typeface="Arial" pitchFamily="34" charset="0"/>
                        <a:buNone/>
                      </a:pPr>
                      <a:r>
                        <a:rPr lang="es-ES" sz="900" b="1" u="sng" noProof="0" dirty="0" smtClean="0">
                          <a:solidFill>
                            <a:srgbClr val="002060"/>
                          </a:solidFill>
                        </a:rPr>
                        <a:t>Escribir,</a:t>
                      </a:r>
                      <a:r>
                        <a:rPr lang="es-ES" sz="900" b="1" u="sng" baseline="0" noProof="0" dirty="0" smtClean="0">
                          <a:solidFill>
                            <a:srgbClr val="002060"/>
                          </a:solidFill>
                        </a:rPr>
                        <a:t> Revisar, Editar</a:t>
                      </a:r>
                      <a:endParaRPr lang="es-ES" sz="900" b="1" u="sng" noProof="0" dirty="0" smtClean="0">
                        <a:solidFill>
                          <a:srgbClr val="002060"/>
                        </a:solidFill>
                      </a:endParaRPr>
                    </a:p>
                    <a:p>
                      <a:pPr marL="169863" indent="-169863">
                        <a:buFont typeface="Arial" pitchFamily="34" charset="0"/>
                        <a:buNone/>
                      </a:pPr>
                      <a:r>
                        <a:rPr lang="es-ES" sz="900" b="0" u="none" baseline="0" noProof="0" dirty="0" smtClean="0">
                          <a:solidFill>
                            <a:schemeClr val="tx1"/>
                          </a:solidFill>
                        </a:rPr>
                        <a:t>       Los estudiantes  escriben un borrador, revisan y editan su escrito. Las herramientas de procesadores de palabras deben estar disponible para verificar la ortografía (pero no la gramática).</a:t>
                      </a:r>
                    </a:p>
                    <a:p>
                      <a:pPr>
                        <a:buFont typeface="Arial" pitchFamily="34" charset="0"/>
                        <a:buNone/>
                      </a:pPr>
                      <a:r>
                        <a:rPr lang="es-ES" sz="900" b="1" u="sng" noProof="0" dirty="0" smtClean="0">
                          <a:solidFill>
                            <a:srgbClr val="002060"/>
                          </a:solidFill>
                        </a:rPr>
                        <a:t>Escribir una Composición Narrativa Completa</a:t>
                      </a: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introducción </a:t>
                      </a:r>
                      <a:r>
                        <a:rPr lang="es-ES" sz="900" kern="1200" noProof="0" dirty="0" smtClean="0">
                          <a:solidFill>
                            <a:schemeClr val="tx1"/>
                          </a:solidFill>
                          <a:effectLst/>
                          <a:latin typeface="+mn-lt"/>
                          <a:ea typeface="+mn-ea"/>
                          <a:cs typeface="+mn-cs"/>
                        </a:rPr>
                        <a:t>(identifica el tema y ofrece un enfoque)</a:t>
                      </a: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organización </a:t>
                      </a:r>
                      <a:r>
                        <a:rPr lang="es-ES" sz="900" kern="1200" noProof="0" dirty="0" smtClean="0">
                          <a:solidFill>
                            <a:schemeClr val="tx1"/>
                          </a:solidFill>
                          <a:effectLst/>
                          <a:latin typeface="+mn-lt"/>
                          <a:ea typeface="+mn-ea"/>
                          <a:cs typeface="+mn-cs"/>
                        </a:rPr>
                        <a:t>(definición, clasificación, comparación/contraste, etc.)</a:t>
                      </a: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desarrollo </a:t>
                      </a:r>
                      <a:r>
                        <a:rPr lang="es-ES" sz="900" kern="1200" noProof="0" dirty="0" smtClean="0">
                          <a:solidFill>
                            <a:schemeClr val="tx1"/>
                          </a:solidFill>
                          <a:effectLst/>
                          <a:latin typeface="+mn-lt"/>
                          <a:ea typeface="+mn-ea"/>
                          <a:cs typeface="+mn-cs"/>
                        </a:rPr>
                        <a:t>(con hechos, detalles concretos, citas, otra información )</a:t>
                      </a: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transiciones </a:t>
                      </a:r>
                      <a:r>
                        <a:rPr lang="es-ES" sz="900" kern="1200" noProof="0" dirty="0" smtClean="0">
                          <a:solidFill>
                            <a:schemeClr val="tx1"/>
                          </a:solidFill>
                          <a:effectLst/>
                          <a:latin typeface="+mn-lt"/>
                          <a:ea typeface="+mn-ea"/>
                          <a:cs typeface="+mn-cs"/>
                        </a:rPr>
                        <a:t>(ideas</a:t>
                      </a:r>
                      <a:r>
                        <a:rPr lang="es-ES" sz="900" kern="1200" baseline="0" noProof="0" dirty="0" smtClean="0">
                          <a:solidFill>
                            <a:schemeClr val="tx1"/>
                          </a:solidFill>
                          <a:effectLst/>
                          <a:latin typeface="+mn-lt"/>
                          <a:ea typeface="+mn-ea"/>
                          <a:cs typeface="+mn-cs"/>
                        </a:rPr>
                        <a:t> de enlace</a:t>
                      </a:r>
                      <a:r>
                        <a:rPr lang="es-ES" sz="900" kern="1200" noProof="0" dirty="0" smtClean="0">
                          <a:solidFill>
                            <a:schemeClr val="tx1"/>
                          </a:solidFill>
                          <a:effectLst/>
                          <a:latin typeface="+mn-lt"/>
                          <a:ea typeface="+mn-ea"/>
                          <a:cs typeface="+mn-cs"/>
                        </a:rPr>
                        <a:t>)</a:t>
                      </a: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lenguaje</a:t>
                      </a:r>
                      <a:r>
                        <a:rPr lang="es-ES" sz="900" b="1" kern="1200" baseline="0" noProof="0" dirty="0" smtClean="0">
                          <a:solidFill>
                            <a:schemeClr val="tx1"/>
                          </a:solidFill>
                          <a:effectLst/>
                          <a:latin typeface="+mn-lt"/>
                          <a:ea typeface="+mn-ea"/>
                          <a:cs typeface="+mn-cs"/>
                        </a:rPr>
                        <a:t> preciso y vocabulario especifico al dominio</a:t>
                      </a:r>
                      <a:endParaRPr lang="es-ES" sz="900" b="1" kern="1200" noProof="0" dirty="0" smtClean="0">
                        <a:solidFill>
                          <a:schemeClr val="tx1"/>
                        </a:solidFill>
                        <a:effectLst/>
                        <a:latin typeface="+mn-lt"/>
                        <a:ea typeface="+mn-ea"/>
                        <a:cs typeface="+mn-cs"/>
                      </a:endParaRP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conclusión </a:t>
                      </a:r>
                      <a:r>
                        <a:rPr lang="es-ES" sz="900" kern="1200" noProof="0" dirty="0" smtClean="0">
                          <a:solidFill>
                            <a:schemeClr val="tx1"/>
                          </a:solidFill>
                          <a:effectLst/>
                          <a:latin typeface="+mn-lt"/>
                          <a:ea typeface="+mn-ea"/>
                          <a:cs typeface="+mn-cs"/>
                        </a:rPr>
                        <a:t>(cierre) </a:t>
                      </a:r>
                    </a:p>
                    <a:p>
                      <a:pPr marL="228600" lvl="0" indent="-228600">
                        <a:buFont typeface="Arial" panose="020B0604020202020204" pitchFamily="34" charset="0"/>
                        <a:buChar char="•"/>
                      </a:pPr>
                      <a:r>
                        <a:rPr lang="es-ES" sz="900" b="1" kern="1200" noProof="0" dirty="0" smtClean="0">
                          <a:solidFill>
                            <a:schemeClr val="tx1"/>
                          </a:solidFill>
                          <a:effectLst/>
                          <a:latin typeface="+mn-lt"/>
                          <a:ea typeface="+mn-ea"/>
                          <a:cs typeface="+mn-cs"/>
                        </a:rPr>
                        <a:t>convenciones</a:t>
                      </a:r>
                      <a:r>
                        <a:rPr lang="es-ES" sz="900" b="1" kern="1200" baseline="0" noProof="0" dirty="0" smtClean="0">
                          <a:solidFill>
                            <a:schemeClr val="tx1"/>
                          </a:solidFill>
                          <a:effectLst/>
                          <a:latin typeface="+mn-lt"/>
                          <a:ea typeface="+mn-ea"/>
                          <a:cs typeface="+mn-cs"/>
                        </a:rPr>
                        <a:t> del inglés estándar</a:t>
                      </a:r>
                      <a:r>
                        <a:rPr lang="es-ES" sz="900" kern="1200" noProof="0" dirty="0" smtClean="0">
                          <a:solidFill>
                            <a:schemeClr val="tx1"/>
                          </a:solidFill>
                          <a:effectLst/>
                          <a:latin typeface="+mn-lt"/>
                          <a:ea typeface="+mn-ea"/>
                          <a:cs typeface="+mn-cs"/>
                        </a:rPr>
                        <a:t>. </a:t>
                      </a:r>
                    </a:p>
                    <a:p>
                      <a:pPr>
                        <a:buFont typeface="Arial" pitchFamily="34" charset="0"/>
                        <a:buNone/>
                      </a:pPr>
                      <a:endParaRPr lang="es-ES" sz="900" b="1" u="sng" noProof="0" dirty="0" smtClean="0">
                        <a:solidFill>
                          <a:srgbClr val="002060"/>
                        </a:solidFill>
                      </a:endParaRPr>
                    </a:p>
                  </a:txBody>
                  <a:tcPr marL="95794" marR="95794">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53571" y="9086030"/>
            <a:ext cx="7104743" cy="547809"/>
          </a:xfrm>
          <a:prstGeom prst="rect">
            <a:avLst/>
          </a:prstGeom>
          <a:noFill/>
        </p:spPr>
        <p:txBody>
          <a:bodyPr wrap="square" lIns="90880" tIns="45440" rIns="90880" bIns="45440">
            <a:spAutoFit/>
          </a:bodyPr>
          <a:lstStyle/>
          <a:p>
            <a:r>
              <a:rPr lang="es-MX" sz="943" b="1" dirty="0">
                <a:solidFill>
                  <a:prstClr val="black"/>
                </a:solidFill>
              </a:rPr>
              <a:t>No hay preguntas/elementos de tecnología (TE). Nota:  Se </a:t>
            </a:r>
            <a:r>
              <a:rPr lang="es-MX" sz="943" b="1" i="1" u="sng" dirty="0">
                <a:solidFill>
                  <a:prstClr val="black"/>
                </a:solidFill>
              </a:rPr>
              <a:t>recomienda enfáticamente </a:t>
            </a:r>
            <a:r>
              <a:rPr lang="es-MX" sz="943" b="1" dirty="0">
                <a:solidFill>
                  <a:prstClr val="black"/>
                </a:solidFill>
              </a:rPr>
              <a:t>que los estudiantes tengan experiencia con los siguientes tipos de tareas, en varios lugares de práctica educativa en línea (internet), ya que éstas no  están en las evaluaciones de primaria </a:t>
            </a:r>
            <a:r>
              <a:rPr lang="es-MX" sz="943" b="1" dirty="0" smtClean="0">
                <a:solidFill>
                  <a:prstClr val="black"/>
                </a:solidFill>
              </a:rPr>
              <a:t>de </a:t>
            </a:r>
            <a:r>
              <a:rPr lang="es-MX" sz="943" b="1" dirty="0">
                <a:solidFill>
                  <a:prstClr val="black"/>
                </a:solidFill>
              </a:rPr>
              <a:t>HSD: </a:t>
            </a:r>
            <a:r>
              <a:rPr lang="es-MX" sz="943" i="1" dirty="0">
                <a:solidFill>
                  <a:prstClr val="black"/>
                </a:solidFill>
              </a:rPr>
              <a:t>reordenar texto, seleccionar y cambiar texto, seleccionar texto, seleccionar de un menú desplegable (</a:t>
            </a:r>
            <a:r>
              <a:rPr lang="es-MX" sz="838" i="1" dirty="0" err="1">
                <a:solidFill>
                  <a:prstClr val="black"/>
                </a:solidFill>
              </a:rPr>
              <a:t>drop-down</a:t>
            </a:r>
            <a:r>
              <a:rPr lang="es-MX" sz="943" i="1" dirty="0">
                <a:solidFill>
                  <a:prstClr val="black"/>
                </a:solidFill>
              </a:rPr>
              <a:t>).</a:t>
            </a:r>
          </a:p>
        </p:txBody>
      </p:sp>
      <p:sp>
        <p:nvSpPr>
          <p:cNvPr id="9" name="Rectangle 8"/>
          <p:cNvSpPr/>
          <p:nvPr/>
        </p:nvSpPr>
        <p:spPr>
          <a:xfrm>
            <a:off x="533400" y="2075543"/>
            <a:ext cx="6786994" cy="514155"/>
          </a:xfrm>
          <a:prstGeom prst="rect">
            <a:avLst/>
          </a:prstGeom>
        </p:spPr>
        <p:txBody>
          <a:bodyPr wrap="square" lIns="90880" tIns="45440" rIns="90880" bIns="45440">
            <a:spAutoFit/>
          </a:bodyPr>
          <a:lstStyle/>
          <a:p>
            <a:pPr algn="ctr"/>
            <a:r>
              <a:rPr lang="es-ES" sz="1362" b="1" dirty="0">
                <a:solidFill>
                  <a:prstClr val="black"/>
                </a:solidFill>
              </a:rPr>
              <a:t>Acerca de esta evaluación</a:t>
            </a:r>
          </a:p>
          <a:p>
            <a:endParaRPr lang="es-ES" sz="210" b="1" dirty="0">
              <a:solidFill>
                <a:prstClr val="black"/>
              </a:solidFill>
            </a:endParaRPr>
          </a:p>
          <a:p>
            <a:r>
              <a:rPr lang="es-ES" sz="1048" b="1" dirty="0">
                <a:solidFill>
                  <a:prstClr val="black"/>
                </a:solidFill>
              </a:rPr>
              <a:t>Esta evaluación incluye:  </a:t>
            </a:r>
            <a:r>
              <a:rPr lang="es-ES" sz="1048" dirty="0">
                <a:solidFill>
                  <a:prstClr val="black"/>
                </a:solidFill>
              </a:rPr>
              <a:t>Respuestas de selección múltiple, Respuesta construida y una Tarea de Rendimiento.</a:t>
            </a:r>
          </a:p>
        </p:txBody>
      </p:sp>
      <p:sp>
        <p:nvSpPr>
          <p:cNvPr id="12" name="Footer Placeholder 11"/>
          <p:cNvSpPr>
            <a:spLocks noGrp="1"/>
          </p:cNvSpPr>
          <p:nvPr>
            <p:ph type="ftr" sz="quarter" idx="11"/>
          </p:nvPr>
        </p:nvSpPr>
        <p:spPr>
          <a:xfrm>
            <a:off x="3986449" y="9541920"/>
            <a:ext cx="3382300" cy="535517"/>
          </a:xfrm>
        </p:spPr>
        <p:txBody>
          <a:bodyPr/>
          <a:lstStyle/>
          <a:p>
            <a:r>
              <a:rPr lang="en-US" sz="800" dirty="0" smtClean="0">
                <a:solidFill>
                  <a:prstClr val="black">
                    <a:tint val="75000"/>
                  </a:prstClr>
                </a:solidFill>
              </a:rPr>
              <a:t>Rev. Control: 07/06/2015 HSD - OSP and Susan Richmond</a:t>
            </a:r>
            <a:endParaRPr lang="en-US" sz="800" dirty="0">
              <a:solidFill>
                <a:prstClr val="black">
                  <a:tint val="75000"/>
                </a:prstClr>
              </a:solidFill>
            </a:endParaRPr>
          </a:p>
        </p:txBody>
      </p:sp>
      <p:sp>
        <p:nvSpPr>
          <p:cNvPr id="13" name="Slide Number Placeholder 12"/>
          <p:cNvSpPr>
            <a:spLocks noGrp="1"/>
          </p:cNvSpPr>
          <p:nvPr>
            <p:ph type="sldNum" sz="quarter" idx="12"/>
          </p:nvPr>
        </p:nvSpPr>
        <p:spPr>
          <a:xfrm>
            <a:off x="6811087" y="9522883"/>
            <a:ext cx="842010" cy="535517"/>
          </a:xfrm>
        </p:spPr>
        <p:txBody>
          <a:bodyPr/>
          <a:lstStyle/>
          <a:p>
            <a:fld id="{F177B04D-AEB5-43ED-B9BA-B3D1EC9C9067}" type="slidenum">
              <a:rPr lang="en-US" sz="1200" smtClean="0">
                <a:solidFill>
                  <a:prstClr val="black">
                    <a:tint val="75000"/>
                  </a:prstClr>
                </a:solidFill>
              </a:rPr>
              <a:pPr/>
              <a:t>9</a:t>
            </a:fld>
            <a:endParaRPr lang="en-US" sz="1200" dirty="0">
              <a:solidFill>
                <a:prstClr val="black">
                  <a:tint val="75000"/>
                </a:prstClr>
              </a:solidFill>
            </a:endParaRPr>
          </a:p>
        </p:txBody>
      </p:sp>
    </p:spTree>
    <p:extLst>
      <p:ext uri="{BB962C8B-B14F-4D97-AF65-F5344CB8AC3E}">
        <p14:creationId xmlns:p14="http://schemas.microsoft.com/office/powerpoint/2010/main" val="31344599"/>
      </p:ext>
    </p:extLst>
  </p:cSld>
  <p:clrMapOvr>
    <a:masterClrMapping/>
  </p:clrMapOvr>
  <p:transition advTm="0"/>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24376</TotalTime>
  <Words>14572</Words>
  <Application>Microsoft Office PowerPoint</Application>
  <PresentationFormat>Custom</PresentationFormat>
  <Paragraphs>1721</Paragraphs>
  <Slides>45</Slides>
  <Notes>8</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Solstice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Susan Richmond</cp:lastModifiedBy>
  <cp:revision>1160</cp:revision>
  <cp:lastPrinted>2016-03-29T22:31:08Z</cp:lastPrinted>
  <dcterms:created xsi:type="dcterms:W3CDTF">2013-06-13T16:49:22Z</dcterms:created>
  <dcterms:modified xsi:type="dcterms:W3CDTF">2016-04-05T16:32:25Z</dcterms:modified>
</cp:coreProperties>
</file>