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47"/>
  </p:notesMasterIdLst>
  <p:handoutMasterIdLst>
    <p:handoutMasterId r:id="rId48"/>
  </p:handoutMasterIdLst>
  <p:sldIdLst>
    <p:sldId id="508" r:id="rId4"/>
    <p:sldId id="551" r:id="rId5"/>
    <p:sldId id="510" r:id="rId6"/>
    <p:sldId id="547" r:id="rId7"/>
    <p:sldId id="548" r:id="rId8"/>
    <p:sldId id="549" r:id="rId9"/>
    <p:sldId id="550" r:id="rId10"/>
    <p:sldId id="544" r:id="rId11"/>
    <p:sldId id="512" r:id="rId12"/>
    <p:sldId id="545" r:id="rId13"/>
    <p:sldId id="506" r:id="rId14"/>
    <p:sldId id="513" r:id="rId15"/>
    <p:sldId id="514" r:id="rId16"/>
    <p:sldId id="515" r:id="rId17"/>
    <p:sldId id="516" r:id="rId18"/>
    <p:sldId id="517" r:id="rId19"/>
    <p:sldId id="518" r:id="rId20"/>
    <p:sldId id="519" r:id="rId21"/>
    <p:sldId id="520" r:id="rId22"/>
    <p:sldId id="521" r:id="rId23"/>
    <p:sldId id="553" r:id="rId24"/>
    <p:sldId id="523" r:id="rId25"/>
    <p:sldId id="439" r:id="rId26"/>
    <p:sldId id="524" r:id="rId27"/>
    <p:sldId id="525" r:id="rId28"/>
    <p:sldId id="526" r:id="rId29"/>
    <p:sldId id="527" r:id="rId30"/>
    <p:sldId id="528" r:id="rId31"/>
    <p:sldId id="529" r:id="rId32"/>
    <p:sldId id="530" r:id="rId33"/>
    <p:sldId id="531" r:id="rId34"/>
    <p:sldId id="532" r:id="rId35"/>
    <p:sldId id="533" r:id="rId36"/>
    <p:sldId id="534" r:id="rId37"/>
    <p:sldId id="536" r:id="rId38"/>
    <p:sldId id="537" r:id="rId39"/>
    <p:sldId id="538" r:id="rId40"/>
    <p:sldId id="539" r:id="rId41"/>
    <p:sldId id="540" r:id="rId42"/>
    <p:sldId id="352" r:id="rId43"/>
    <p:sldId id="445" r:id="rId44"/>
    <p:sldId id="541" r:id="rId45"/>
    <p:sldId id="542" r:id="rId46"/>
  </p:sldIdLst>
  <p:sldSz cx="7772400" cy="10058400"/>
  <p:notesSz cx="7010400" cy="9296400"/>
  <p:defaultTextStyle>
    <a:defPPr>
      <a:defRPr lang="en-US"/>
    </a:defPPr>
    <a:lvl1pPr marL="0" algn="l" defTabSz="1018737" rtl="0" eaLnBrk="1" latinLnBrk="0" hangingPunct="1">
      <a:defRPr sz="2000" kern="1200">
        <a:solidFill>
          <a:schemeClr val="tx1"/>
        </a:solidFill>
        <a:latin typeface="+mn-lt"/>
        <a:ea typeface="+mn-ea"/>
        <a:cs typeface="+mn-cs"/>
      </a:defRPr>
    </a:lvl1pPr>
    <a:lvl2pPr marL="509370" algn="l" defTabSz="1018737" rtl="0" eaLnBrk="1" latinLnBrk="0" hangingPunct="1">
      <a:defRPr sz="2000" kern="1200">
        <a:solidFill>
          <a:schemeClr val="tx1"/>
        </a:solidFill>
        <a:latin typeface="+mn-lt"/>
        <a:ea typeface="+mn-ea"/>
        <a:cs typeface="+mn-cs"/>
      </a:defRPr>
    </a:lvl2pPr>
    <a:lvl3pPr marL="1018737" algn="l" defTabSz="1018737" rtl="0" eaLnBrk="1" latinLnBrk="0" hangingPunct="1">
      <a:defRPr sz="2000" kern="1200">
        <a:solidFill>
          <a:schemeClr val="tx1"/>
        </a:solidFill>
        <a:latin typeface="+mn-lt"/>
        <a:ea typeface="+mn-ea"/>
        <a:cs typeface="+mn-cs"/>
      </a:defRPr>
    </a:lvl3pPr>
    <a:lvl4pPr marL="1528107" algn="l" defTabSz="1018737" rtl="0" eaLnBrk="1" latinLnBrk="0" hangingPunct="1">
      <a:defRPr sz="2000" kern="1200">
        <a:solidFill>
          <a:schemeClr val="tx1"/>
        </a:solidFill>
        <a:latin typeface="+mn-lt"/>
        <a:ea typeface="+mn-ea"/>
        <a:cs typeface="+mn-cs"/>
      </a:defRPr>
    </a:lvl4pPr>
    <a:lvl5pPr marL="2037475" algn="l" defTabSz="1018737" rtl="0" eaLnBrk="1" latinLnBrk="0" hangingPunct="1">
      <a:defRPr sz="2000" kern="1200">
        <a:solidFill>
          <a:schemeClr val="tx1"/>
        </a:solidFill>
        <a:latin typeface="+mn-lt"/>
        <a:ea typeface="+mn-ea"/>
        <a:cs typeface="+mn-cs"/>
      </a:defRPr>
    </a:lvl5pPr>
    <a:lvl6pPr marL="2546846" algn="l" defTabSz="1018737" rtl="0" eaLnBrk="1" latinLnBrk="0" hangingPunct="1">
      <a:defRPr sz="2000" kern="1200">
        <a:solidFill>
          <a:schemeClr val="tx1"/>
        </a:solidFill>
        <a:latin typeface="+mn-lt"/>
        <a:ea typeface="+mn-ea"/>
        <a:cs typeface="+mn-cs"/>
      </a:defRPr>
    </a:lvl6pPr>
    <a:lvl7pPr marL="3056213" algn="l" defTabSz="1018737" rtl="0" eaLnBrk="1" latinLnBrk="0" hangingPunct="1">
      <a:defRPr sz="2000" kern="1200">
        <a:solidFill>
          <a:schemeClr val="tx1"/>
        </a:solidFill>
        <a:latin typeface="+mn-lt"/>
        <a:ea typeface="+mn-ea"/>
        <a:cs typeface="+mn-cs"/>
      </a:defRPr>
    </a:lvl7pPr>
    <a:lvl8pPr marL="3565583" algn="l" defTabSz="1018737" rtl="0" eaLnBrk="1" latinLnBrk="0" hangingPunct="1">
      <a:defRPr sz="2000" kern="1200">
        <a:solidFill>
          <a:schemeClr val="tx1"/>
        </a:solidFill>
        <a:latin typeface="+mn-lt"/>
        <a:ea typeface="+mn-ea"/>
        <a:cs typeface="+mn-cs"/>
      </a:defRPr>
    </a:lvl8pPr>
    <a:lvl9pPr marL="4074951" algn="l" defTabSz="1018737"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9087" autoAdjust="0"/>
  </p:normalViewPr>
  <p:slideViewPr>
    <p:cSldViewPr>
      <p:cViewPr>
        <p:scale>
          <a:sx n="80" d="100"/>
          <a:sy n="80" d="100"/>
        </p:scale>
        <p:origin x="-667" y="1214"/>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03BBA2A-8788-4E3E-B85C-043146DE5216}" type="datetimeFigureOut">
              <a:rPr lang="en-US" smtClean="0"/>
              <a:t>4/5/2016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68E767E-EA66-4DAF-8CE1-1B8D3464DA28}" type="slidenum">
              <a:rPr lang="en-US" smtClean="0"/>
              <a:t>‹#›</a:t>
            </a:fld>
            <a:endParaRPr lang="en-US" dirty="0"/>
          </a:p>
        </p:txBody>
      </p:sp>
    </p:spTree>
    <p:extLst>
      <p:ext uri="{BB962C8B-B14F-4D97-AF65-F5344CB8AC3E}">
        <p14:creationId xmlns:p14="http://schemas.microsoft.com/office/powerpoint/2010/main" val="304316643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4/5/2016</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hf hdr="0" dt="0"/>
  <p:notesStyle>
    <a:lvl1pPr marL="0" algn="l" defTabSz="1018737" rtl="0" eaLnBrk="1" latinLnBrk="0" hangingPunct="1">
      <a:defRPr sz="1400" kern="1200">
        <a:solidFill>
          <a:schemeClr val="tx1"/>
        </a:solidFill>
        <a:latin typeface="+mn-lt"/>
        <a:ea typeface="+mn-ea"/>
        <a:cs typeface="+mn-cs"/>
      </a:defRPr>
    </a:lvl1pPr>
    <a:lvl2pPr marL="509370" algn="l" defTabSz="1018737" rtl="0" eaLnBrk="1" latinLnBrk="0" hangingPunct="1">
      <a:defRPr sz="1400" kern="1200">
        <a:solidFill>
          <a:schemeClr val="tx1"/>
        </a:solidFill>
        <a:latin typeface="+mn-lt"/>
        <a:ea typeface="+mn-ea"/>
        <a:cs typeface="+mn-cs"/>
      </a:defRPr>
    </a:lvl2pPr>
    <a:lvl3pPr marL="1018737" algn="l" defTabSz="1018737" rtl="0" eaLnBrk="1" latinLnBrk="0" hangingPunct="1">
      <a:defRPr sz="1400" kern="1200">
        <a:solidFill>
          <a:schemeClr val="tx1"/>
        </a:solidFill>
        <a:latin typeface="+mn-lt"/>
        <a:ea typeface="+mn-ea"/>
        <a:cs typeface="+mn-cs"/>
      </a:defRPr>
    </a:lvl3pPr>
    <a:lvl4pPr marL="1528107" algn="l" defTabSz="1018737" rtl="0" eaLnBrk="1" latinLnBrk="0" hangingPunct="1">
      <a:defRPr sz="1400" kern="1200">
        <a:solidFill>
          <a:schemeClr val="tx1"/>
        </a:solidFill>
        <a:latin typeface="+mn-lt"/>
        <a:ea typeface="+mn-ea"/>
        <a:cs typeface="+mn-cs"/>
      </a:defRPr>
    </a:lvl4pPr>
    <a:lvl5pPr marL="2037475" algn="l" defTabSz="1018737" rtl="0" eaLnBrk="1" latinLnBrk="0" hangingPunct="1">
      <a:defRPr sz="1400" kern="1200">
        <a:solidFill>
          <a:schemeClr val="tx1"/>
        </a:solidFill>
        <a:latin typeface="+mn-lt"/>
        <a:ea typeface="+mn-ea"/>
        <a:cs typeface="+mn-cs"/>
      </a:defRPr>
    </a:lvl5pPr>
    <a:lvl6pPr marL="2546846" algn="l" defTabSz="1018737" rtl="0" eaLnBrk="1" latinLnBrk="0" hangingPunct="1">
      <a:defRPr sz="1400" kern="1200">
        <a:solidFill>
          <a:schemeClr val="tx1"/>
        </a:solidFill>
        <a:latin typeface="+mn-lt"/>
        <a:ea typeface="+mn-ea"/>
        <a:cs typeface="+mn-cs"/>
      </a:defRPr>
    </a:lvl6pPr>
    <a:lvl7pPr marL="3056213" algn="l" defTabSz="1018737" rtl="0" eaLnBrk="1" latinLnBrk="0" hangingPunct="1">
      <a:defRPr sz="1400" kern="1200">
        <a:solidFill>
          <a:schemeClr val="tx1"/>
        </a:solidFill>
        <a:latin typeface="+mn-lt"/>
        <a:ea typeface="+mn-ea"/>
        <a:cs typeface="+mn-cs"/>
      </a:defRPr>
    </a:lvl7pPr>
    <a:lvl8pPr marL="3565583" algn="l" defTabSz="1018737" rtl="0" eaLnBrk="1" latinLnBrk="0" hangingPunct="1">
      <a:defRPr sz="1400" kern="1200">
        <a:solidFill>
          <a:schemeClr val="tx1"/>
        </a:solidFill>
        <a:latin typeface="+mn-lt"/>
        <a:ea typeface="+mn-ea"/>
        <a:cs typeface="+mn-cs"/>
      </a:defRPr>
    </a:lvl8pPr>
    <a:lvl9pPr marL="4074951" algn="l" defTabSz="1018737"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59" name="Shape 259"/>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459006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64" name="Shape 264"/>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121141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Shape 2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083434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74" name="Shape 274"/>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132382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9</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67385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F0EC3-FE0B-4500-8F04-EC8B20A7C129}" type="slidenum">
              <a:rPr lang="en-US" smtClean="0"/>
              <a:pPr/>
              <a:t>10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786641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F0EC3-FE0B-4500-8F04-EC8B20A7C129}" type="slidenum">
              <a:rPr lang="en-US" smtClean="0"/>
              <a:pPr/>
              <a:t>21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67987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29</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33169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8"/>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370" indent="0" algn="ctr">
              <a:buNone/>
              <a:defRPr>
                <a:solidFill>
                  <a:schemeClr val="tx1">
                    <a:tint val="75000"/>
                  </a:schemeClr>
                </a:solidFill>
              </a:defRPr>
            </a:lvl2pPr>
            <a:lvl3pPr marL="1018737" indent="0" algn="ctr">
              <a:buNone/>
              <a:defRPr>
                <a:solidFill>
                  <a:schemeClr val="tx1">
                    <a:tint val="75000"/>
                  </a:schemeClr>
                </a:solidFill>
              </a:defRPr>
            </a:lvl3pPr>
            <a:lvl4pPr marL="1528107" indent="0" algn="ctr">
              <a:buNone/>
              <a:defRPr>
                <a:solidFill>
                  <a:schemeClr val="tx1">
                    <a:tint val="75000"/>
                  </a:schemeClr>
                </a:solidFill>
              </a:defRPr>
            </a:lvl4pPr>
            <a:lvl5pPr marL="2037475" indent="0" algn="ctr">
              <a:buNone/>
              <a:defRPr>
                <a:solidFill>
                  <a:schemeClr val="tx1">
                    <a:tint val="75000"/>
                  </a:schemeClr>
                </a:solidFill>
              </a:defRPr>
            </a:lvl5pPr>
            <a:lvl6pPr marL="2546846" indent="0" algn="ctr">
              <a:buNone/>
              <a:defRPr>
                <a:solidFill>
                  <a:schemeClr val="tx1">
                    <a:tint val="75000"/>
                  </a:schemeClr>
                </a:solidFill>
              </a:defRPr>
            </a:lvl6pPr>
            <a:lvl7pPr marL="3056213" indent="0" algn="ctr">
              <a:buNone/>
              <a:defRPr>
                <a:solidFill>
                  <a:schemeClr val="tx1">
                    <a:tint val="75000"/>
                  </a:schemeClr>
                </a:solidFill>
              </a:defRPr>
            </a:lvl7pPr>
            <a:lvl8pPr marL="3565583" indent="0" algn="ctr">
              <a:buNone/>
              <a:defRPr>
                <a:solidFill>
                  <a:schemeClr val="tx1">
                    <a:tint val="75000"/>
                  </a:schemeClr>
                </a:solidFill>
              </a:defRPr>
            </a:lvl8pPr>
            <a:lvl9pPr marL="407495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BEDE39-C57A-4497-BF27-7FE3FCD40CDD}" type="datetime1">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BC1F4-2A9D-4C07-B290-D8E4B6D3D354}" type="datetime1">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3" y="537848"/>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8"/>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26C45-CC05-4696-A1EE-5E1DF723448C}" type="datetime1">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27430" indent="0" algn="l">
              <a:buNone/>
              <a:defRPr sz="2600">
                <a:solidFill>
                  <a:schemeClr val="tx2">
                    <a:shade val="30000"/>
                    <a:satMod val="150000"/>
                  </a:schemeClr>
                </a:solidFill>
              </a:defRPr>
            </a:lvl1pPr>
            <a:lvl2pPr marL="457168" indent="0" algn="ctr">
              <a:buNone/>
            </a:lvl2pPr>
            <a:lvl3pPr marL="914336" indent="0" algn="ctr">
              <a:buNone/>
            </a:lvl3pPr>
            <a:lvl4pPr marL="1371504" indent="0" algn="ctr">
              <a:buNone/>
            </a:lvl4pPr>
            <a:lvl5pPr marL="1828672" indent="0" algn="ctr">
              <a:buNone/>
            </a:lvl5pPr>
            <a:lvl6pPr marL="2285839" indent="0" algn="ctr">
              <a:buNone/>
            </a:lvl6pPr>
            <a:lvl7pPr marL="2743008" indent="0" algn="ctr">
              <a:buNone/>
            </a:lvl7pPr>
            <a:lvl8pPr marL="3200175" indent="0" algn="ctr">
              <a:buNone/>
            </a:lvl8pPr>
            <a:lvl9pPr marL="3657343"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E2CBE80-85DF-4D09-BE07-4253BADF322F}" type="datetime1">
              <a:rPr lang="en-US" smtClean="0"/>
              <a:t>4/5/2016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8" name="Oval 7"/>
          <p:cNvSpPr/>
          <p:nvPr/>
        </p:nvSpPr>
        <p:spPr>
          <a:xfrm>
            <a:off x="783219" y="2073577"/>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1433" tIns="45717" rIns="91433" bIns="45717" anchor="ctr"/>
          <a:lstStyle>
            <a:extLst/>
          </a:lstStyle>
          <a:p>
            <a:pPr algn="ctr" eaLnBrk="1" latinLnBrk="0" hangingPunct="1"/>
            <a:endParaRPr kumimoji="0" lang="en-US"/>
          </a:p>
        </p:txBody>
      </p:sp>
      <p:sp>
        <p:nvSpPr>
          <p:cNvPr id="9" name="Oval 8"/>
          <p:cNvSpPr/>
          <p:nvPr/>
        </p:nvSpPr>
        <p:spPr>
          <a:xfrm>
            <a:off x="983601" y="1972690"/>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1433" tIns="45717" rIns="91433" bIns="45717"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2AC6A8-841E-4DC0-898D-7C9BD8B4A9F2}" type="datetime1">
              <a:rPr lang="en-US" smtClean="0"/>
              <a:t>4/5/2016</a:t>
            </a:fld>
            <a:endParaRPr lang="en-US"/>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a:xfrm>
            <a:off x="7246441" y="9233355"/>
            <a:ext cx="388620" cy="698500"/>
          </a:xfrm>
        </p:spPr>
        <p:txBody>
          <a:bodyPr/>
          <a:lstStyle>
            <a:extLst/>
          </a:lstStyle>
          <a:p>
            <a:fld id="{F177B04D-AEB5-43ED-B9BA-B3D1EC9C9067}" type="slidenum">
              <a:rPr lang="en-US" smtClean="0"/>
              <a:pPr/>
              <a:t>‹#›</a:t>
            </a:fld>
            <a:endParaRPr lang="en-US" dirty="0"/>
          </a:p>
        </p:txBody>
      </p:sp>
      <p:sp>
        <p:nvSpPr>
          <p:cNvPr id="8" name="Rectangle 7"/>
          <p:cNvSpPr/>
          <p:nvPr userDrawn="1"/>
        </p:nvSpPr>
        <p:spPr>
          <a:xfrm>
            <a:off x="3629711" y="9719607"/>
            <a:ext cx="3886200" cy="241818"/>
          </a:xfrm>
          <a:prstGeom prst="rect">
            <a:avLst/>
          </a:prstGeom>
        </p:spPr>
        <p:txBody>
          <a:bodyPr lIns="96371" tIns="48186" rIns="96371" bIns="48186">
            <a:spAutoFit/>
          </a:bodyPr>
          <a:lstStyle/>
          <a:p>
            <a:r>
              <a:rPr lang="en-US" sz="900" kern="1200" dirty="0" smtClean="0">
                <a:solidFill>
                  <a:schemeClr val="tx1"/>
                </a:solidFill>
                <a:latin typeface="+mn-lt"/>
                <a:ea typeface="+mn-ea"/>
                <a:cs typeface="+mn-cs"/>
              </a:rPr>
              <a:t>Rev. Control:  10/25/2014 HSD – OSP and Susan Richmond</a:t>
            </a:r>
            <a:endParaRPr lang="en-US" sz="90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8"/>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2" name="Title 1"/>
          <p:cNvSpPr>
            <a:spLocks noGrp="1"/>
          </p:cNvSpPr>
          <p:nvPr>
            <p:ph type="title"/>
          </p:nvPr>
        </p:nvSpPr>
        <p:spPr>
          <a:xfrm>
            <a:off x="2191633" y="3813810"/>
            <a:ext cx="5440680" cy="33528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1"/>
            <a:ext cx="5440680" cy="2214244"/>
          </a:xfrm>
        </p:spPr>
        <p:txBody>
          <a:bodyPr anchor="b"/>
          <a:lstStyle>
            <a:lvl1pPr marL="18287"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27B5172-C497-4BD4-8F2F-0474329F3CFD}" type="datetime1">
              <a:rPr lang="en-US" smtClean="0"/>
              <a:t>4/5/2016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10" name="Rectangle 9"/>
          <p:cNvSpPr/>
          <p:nvPr/>
        </p:nvSpPr>
        <p:spPr bwMode="invGray">
          <a:xfrm>
            <a:off x="1943100" y="1"/>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8" name="Oval 7"/>
          <p:cNvSpPr/>
          <p:nvPr/>
        </p:nvSpPr>
        <p:spPr>
          <a:xfrm>
            <a:off x="1846474"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1433" tIns="45717" rIns="91433" bIns="45717" anchor="ctr"/>
          <a:lstStyle>
            <a:extLst/>
          </a:lstStyle>
          <a:p>
            <a:pPr algn="ctr" eaLnBrk="1" latinLnBrk="0" hangingPunct="1"/>
            <a:endParaRPr kumimoji="0" lang="en-US"/>
          </a:p>
        </p:txBody>
      </p:sp>
      <p:sp>
        <p:nvSpPr>
          <p:cNvPr id="9" name="Oval 8"/>
          <p:cNvSpPr/>
          <p:nvPr/>
        </p:nvSpPr>
        <p:spPr>
          <a:xfrm>
            <a:off x="2046855" y="4027277"/>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1433" tIns="45717" rIns="91433" bIns="45717"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D4132C-CF33-40D9-820C-B38731D263D7}" type="datetime1">
              <a:rPr lang="en-US" smtClean="0"/>
              <a:t>4/5/2016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64003"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64003"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393164" indent="-27430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393164" indent="-27430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3BEF2C9-948A-4A73-A7D6-830369207DD8}" type="datetime1">
              <a:rPr lang="en-US" smtClean="0"/>
              <a:t>4/5/2016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0487F62-FB6D-4F08-8F44-B4328C813391}" type="datetime1">
              <a:rPr lang="en-US" smtClean="0"/>
              <a:t>4/5/2016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7"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EF224EB-5C3E-4C2E-BA03-2F35BC2A9063}" type="datetime1">
              <a:rPr lang="en-US" smtClean="0"/>
              <a:t>4/5/2016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6" name="Rectangle 5"/>
          <p:cNvSpPr/>
          <p:nvPr/>
        </p:nvSpPr>
        <p:spPr bwMode="invGray">
          <a:xfrm>
            <a:off x="862738" y="-78"/>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1999"/>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7"/>
            <a:ext cx="3238500" cy="1024467"/>
          </a:xfrm>
        </p:spPr>
        <p:txBody>
          <a:bodyPr/>
          <a:lstStyle>
            <a:lvl1pPr marL="45717" indent="0">
              <a:lnSpc>
                <a:spcPct val="100000"/>
              </a:lnSpc>
              <a:spcBef>
                <a:spcPts val="0"/>
              </a:spcBef>
              <a:buNone/>
              <a:defRPr sz="1400"/>
            </a:lvl1pPr>
            <a:lvl2pPr>
              <a:buNone/>
              <a:defRPr sz="1200"/>
            </a:lvl2pPr>
            <a:lvl3pPr>
              <a:buNone/>
              <a:defRPr sz="9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2"/>
            <a:ext cx="6930390" cy="5855759"/>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BA8374E-DB6A-474D-BFB1-2764B939B912}" type="datetime1">
              <a:rPr lang="en-US" smtClean="0"/>
              <a:t>4/5/2016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1" y="9297438"/>
            <a:ext cx="1781175" cy="535517"/>
          </a:xfrm>
        </p:spPr>
        <p:txBody>
          <a:bodyPr/>
          <a:lstStyle/>
          <a:p>
            <a:endParaRPr lang="en-US" dirty="0"/>
          </a:p>
        </p:txBody>
      </p:sp>
      <p:sp>
        <p:nvSpPr>
          <p:cNvPr id="6" name="Slide Number Placeholder 5"/>
          <p:cNvSpPr>
            <a:spLocks noGrp="1"/>
          </p:cNvSpPr>
          <p:nvPr>
            <p:ph type="sldNum" sz="quarter" idx="12"/>
          </p:nvPr>
        </p:nvSpPr>
        <p:spPr>
          <a:xfrm>
            <a:off x="6748491" y="9512408"/>
            <a:ext cx="842010" cy="535517"/>
          </a:xfrm>
        </p:spPr>
        <p:txBody>
          <a:bodyPr/>
          <a:lstStyle>
            <a:lvl1pPr algn="r">
              <a:defRPr/>
            </a:lvl1pPr>
          </a:lstStyle>
          <a:p>
            <a:fld id="{F177B04D-AEB5-43ED-B9BA-B3D1EC9C9067}" type="slidenum">
              <a:rPr lang="en-US" smtClean="0"/>
              <a:pPr/>
              <a:t>‹#›</a:t>
            </a:fld>
            <a:endParaRPr lang="en-US" dirty="0"/>
          </a:p>
        </p:txBody>
      </p:sp>
      <p:sp>
        <p:nvSpPr>
          <p:cNvPr id="7" name="Rectangle 6"/>
          <p:cNvSpPr/>
          <p:nvPr userDrawn="1"/>
        </p:nvSpPr>
        <p:spPr>
          <a:xfrm>
            <a:off x="3481388" y="9659258"/>
            <a:ext cx="3886200" cy="241818"/>
          </a:xfrm>
          <a:prstGeom prst="rect">
            <a:avLst/>
          </a:prstGeom>
        </p:spPr>
        <p:txBody>
          <a:bodyPr lIns="96371" tIns="48186" rIns="96371" bIns="48186">
            <a:spAutoFit/>
          </a:bodyPr>
          <a:lstStyle/>
          <a:p>
            <a:r>
              <a:rPr lang="en-US" sz="900" kern="1200" dirty="0" smtClean="0">
                <a:solidFill>
                  <a:schemeClr val="tx1"/>
                </a:solidFill>
                <a:latin typeface="+mn-lt"/>
                <a:ea typeface="+mn-ea"/>
                <a:cs typeface="+mn-cs"/>
              </a:rPr>
              <a:t>Rev. Control:  03/10/2015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2201198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EFA74F9-F1AD-41B7-B678-D60C378D81F6}" type="datetime1">
              <a:rPr lang="en-US" smtClean="0"/>
              <a:t>4/5/2016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33" tIns="274300" rIns="91433" bIns="45717" rtlCol="0" anchor="t">
            <a:normAutofit/>
          </a:bodyPr>
          <a:lstStyle>
            <a:extLst/>
          </a:lstStyle>
          <a:p>
            <a:pPr marL="0" indent="-28344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712470" y="1676406"/>
            <a:ext cx="3756660" cy="5154645"/>
          </a:xfrm>
          <a:prstGeom prst="roundRect">
            <a:avLst>
              <a:gd name="adj" fmla="val 783"/>
            </a:avLst>
          </a:prstGeom>
          <a:solidFill>
            <a:schemeClr val="bg2"/>
          </a:solidFill>
          <a:ln w="127000">
            <a:noFill/>
            <a:miter lim="800000"/>
          </a:ln>
          <a:effectLst/>
        </p:spPr>
        <p:txBody>
          <a:bodyPr lIns="91433" tIns="274300" anchor="t"/>
          <a:lstStyle>
            <a:lvl1pPr marL="0" indent="0" algn="l" eaLnBrk="1" latinLnBrk="0" hangingPunct="1">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37216" y="1399701"/>
            <a:ext cx="58293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10" name="Flowchart: Process 9"/>
          <p:cNvSpPr/>
          <p:nvPr/>
        </p:nvSpPr>
        <p:spPr>
          <a:xfrm rot="2103354" flipH="1">
            <a:off x="4253118" y="1373953"/>
            <a:ext cx="55184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600"/>
              </a:lnSpc>
              <a:spcBef>
                <a:spcPts val="0"/>
              </a:spcBef>
              <a:buNone/>
              <a:defRPr sz="1400">
                <a:solidFill>
                  <a:srgbClr val="777777"/>
                </a:solidFill>
              </a:defRPr>
            </a:lvl1pPr>
            <a:lvl2pPr>
              <a:defRPr sz="1200"/>
            </a:lvl2pPr>
            <a:lvl3pPr>
              <a:defRPr sz="9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872121-C033-490A-B808-CC42241BB44D}" type="datetime1">
              <a:rPr lang="en-US" smtClean="0"/>
              <a:t>4/5/2016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5"/>
            <a:ext cx="1554480" cy="8582237"/>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7"/>
            <a:ext cx="4728210" cy="8582237"/>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CD0107-D429-4D9B-86BC-C2FCA8CABBA5}" type="datetime1">
              <a:rPr lang="en-US" smtClean="0"/>
              <a:t>4/5/2016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9B0658-8C63-4EEE-A376-87744F978A93}" type="datetime1">
              <a:rPr lang="en-US" smtClean="0">
                <a:solidFill>
                  <a:prstClr val="black">
                    <a:tint val="75000"/>
                  </a:prstClr>
                </a:solidFill>
              </a:rPr>
              <a:t>4/5/2016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384033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759863" y="9444282"/>
            <a:ext cx="842010" cy="535517"/>
          </a:xfrm>
        </p:spPr>
        <p:txBody>
          <a:bodyPr/>
          <a:lstStyle>
            <a:lvl1pPr algn="r">
              <a:defRPr/>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8" name="Rectangle 7"/>
          <p:cNvSpPr/>
          <p:nvPr userDrawn="1"/>
        </p:nvSpPr>
        <p:spPr>
          <a:xfrm>
            <a:off x="3497580" y="9712041"/>
            <a:ext cx="3886200" cy="241824"/>
          </a:xfrm>
          <a:prstGeom prst="rect">
            <a:avLst/>
          </a:prstGeom>
        </p:spPr>
        <p:txBody>
          <a:bodyPr lIns="96378" tIns="48189" rIns="96378" bIns="48189">
            <a:spAutoFit/>
          </a:bodyPr>
          <a:lstStyle/>
          <a:p>
            <a:pPr defTabSz="1018809"/>
            <a:r>
              <a:rPr lang="en-US" sz="900" dirty="0" smtClean="0">
                <a:solidFill>
                  <a:prstClr val="black"/>
                </a:solidFill>
              </a:rPr>
              <a:t>Rev. Control:  07/06/2015 HSD – OSP and Susan Richmond</a:t>
            </a:r>
            <a:endParaRPr lang="en-US" sz="900" dirty="0">
              <a:solidFill>
                <a:prstClr val="black"/>
              </a:solidFill>
            </a:endParaRPr>
          </a:p>
        </p:txBody>
      </p:sp>
    </p:spTree>
    <p:extLst>
      <p:ext uri="{BB962C8B-B14F-4D97-AF65-F5344CB8AC3E}">
        <p14:creationId xmlns:p14="http://schemas.microsoft.com/office/powerpoint/2010/main" val="4338668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C70F60-FA89-4764-9F30-5EA7426869A1}" type="datetime1">
              <a:rPr lang="en-US" smtClean="0">
                <a:solidFill>
                  <a:prstClr val="black">
                    <a:tint val="75000"/>
                  </a:prstClr>
                </a:solidFill>
              </a:rPr>
              <a:t>4/5/2016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557356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C47330-4DDE-49A8-96B8-172DED7B606D}" type="datetime1">
              <a:rPr lang="en-US" smtClean="0">
                <a:solidFill>
                  <a:prstClr val="black">
                    <a:tint val="75000"/>
                  </a:prstClr>
                </a:solidFill>
              </a:rPr>
              <a:t>4/5/2016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459244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32026B-8FFD-45ED-81DF-F06C90442FC1}" type="datetime1">
              <a:rPr lang="en-US" smtClean="0">
                <a:solidFill>
                  <a:prstClr val="black">
                    <a:tint val="75000"/>
                  </a:prstClr>
                </a:solidFill>
              </a:rPr>
              <a:t>4/5/2016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452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E88C2E-B6E8-4EDE-9476-104B33440CD4}" type="datetime1">
              <a:rPr lang="en-US" smtClean="0">
                <a:solidFill>
                  <a:prstClr val="black">
                    <a:tint val="75000"/>
                  </a:prstClr>
                </a:solidFill>
              </a:rPr>
              <a:t>4/5/2016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422325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5AC92-A010-42D3-807E-CC093F6CB685}" type="datetime1">
              <a:rPr lang="en-US" smtClean="0">
                <a:solidFill>
                  <a:prstClr val="black">
                    <a:tint val="75000"/>
                  </a:prstClr>
                </a:solidFill>
              </a:rPr>
              <a:t>4/5/2016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52914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5"/>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3"/>
            <a:ext cx="6606540" cy="2200273"/>
          </a:xfrm>
        </p:spPr>
        <p:txBody>
          <a:bodyPr anchor="b"/>
          <a:lstStyle>
            <a:lvl1pPr marL="0" indent="0">
              <a:buNone/>
              <a:defRPr sz="2200">
                <a:solidFill>
                  <a:schemeClr val="tx1">
                    <a:tint val="75000"/>
                  </a:schemeClr>
                </a:solidFill>
              </a:defRPr>
            </a:lvl1pPr>
            <a:lvl2pPr marL="509370" indent="0">
              <a:buNone/>
              <a:defRPr sz="2000">
                <a:solidFill>
                  <a:schemeClr val="tx1">
                    <a:tint val="75000"/>
                  </a:schemeClr>
                </a:solidFill>
              </a:defRPr>
            </a:lvl2pPr>
            <a:lvl3pPr marL="1018737" indent="0">
              <a:buNone/>
              <a:defRPr sz="1800">
                <a:solidFill>
                  <a:schemeClr val="tx1">
                    <a:tint val="75000"/>
                  </a:schemeClr>
                </a:solidFill>
              </a:defRPr>
            </a:lvl3pPr>
            <a:lvl4pPr marL="1528107" indent="0">
              <a:buNone/>
              <a:defRPr sz="1600">
                <a:solidFill>
                  <a:schemeClr val="tx1">
                    <a:tint val="75000"/>
                  </a:schemeClr>
                </a:solidFill>
              </a:defRPr>
            </a:lvl4pPr>
            <a:lvl5pPr marL="2037475" indent="0">
              <a:buNone/>
              <a:defRPr sz="1600">
                <a:solidFill>
                  <a:schemeClr val="tx1">
                    <a:tint val="75000"/>
                  </a:schemeClr>
                </a:solidFill>
              </a:defRPr>
            </a:lvl5pPr>
            <a:lvl6pPr marL="2546846" indent="0">
              <a:buNone/>
              <a:defRPr sz="1600">
                <a:solidFill>
                  <a:schemeClr val="tx1">
                    <a:tint val="75000"/>
                  </a:schemeClr>
                </a:solidFill>
              </a:defRPr>
            </a:lvl6pPr>
            <a:lvl7pPr marL="3056213" indent="0">
              <a:buNone/>
              <a:defRPr sz="1600">
                <a:solidFill>
                  <a:schemeClr val="tx1">
                    <a:tint val="75000"/>
                  </a:schemeClr>
                </a:solidFill>
              </a:defRPr>
            </a:lvl7pPr>
            <a:lvl8pPr marL="3565583" indent="0">
              <a:buNone/>
              <a:defRPr sz="1600">
                <a:solidFill>
                  <a:schemeClr val="tx1">
                    <a:tint val="75000"/>
                  </a:schemeClr>
                </a:solidFill>
              </a:defRPr>
            </a:lvl8pPr>
            <a:lvl9pPr marL="4074951"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6BA98C-F3EC-4431-A84A-7136E6FA7B18}" type="datetime1">
              <a:rPr lang="en-US" smtClean="0"/>
              <a:t>4/5/2016</a:t>
            </a:fld>
            <a:endParaRPr lang="en-US" dirty="0"/>
          </a:p>
        </p:txBody>
      </p:sp>
      <p:sp>
        <p:nvSpPr>
          <p:cNvPr id="5" name="Footer Placeholder 4"/>
          <p:cNvSpPr>
            <a:spLocks noGrp="1"/>
          </p:cNvSpPr>
          <p:nvPr>
            <p:ph type="ftr" sz="quarter" idx="11"/>
          </p:nvPr>
        </p:nvSpPr>
        <p:spPr/>
        <p:txBody>
          <a:bodyPr/>
          <a:lstStyle>
            <a:lvl1pPr>
              <a:defRPr b="1"/>
            </a:lvl1pPr>
          </a:lstStyle>
          <a:p>
            <a:endParaRPr lang="en-US" dirty="0"/>
          </a:p>
        </p:txBody>
      </p:sp>
      <p:sp>
        <p:nvSpPr>
          <p:cNvPr id="6" name="Slide Number Placeholder 5"/>
          <p:cNvSpPr>
            <a:spLocks noGrp="1"/>
          </p:cNvSpPr>
          <p:nvPr>
            <p:ph type="sldNum" sz="quarter" idx="12"/>
          </p:nvPr>
        </p:nvSpPr>
        <p:spPr>
          <a:xfrm>
            <a:off x="5858558" y="9512408"/>
            <a:ext cx="1813560"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8" y="9659258"/>
            <a:ext cx="3886200" cy="241818"/>
          </a:xfrm>
          <a:prstGeom prst="rect">
            <a:avLst/>
          </a:prstGeom>
        </p:spPr>
        <p:txBody>
          <a:bodyPr lIns="96371" tIns="48186" rIns="96371" bIns="48186">
            <a:spAutoFit/>
          </a:bodyPr>
          <a:lstStyle/>
          <a:p>
            <a:r>
              <a:rPr lang="en-US" sz="900" kern="1200" dirty="0" smtClean="0">
                <a:solidFill>
                  <a:schemeClr val="tx1"/>
                </a:solidFill>
                <a:latin typeface="+mn-lt"/>
                <a:ea typeface="+mn-ea"/>
                <a:cs typeface="+mn-cs"/>
              </a:rPr>
              <a:t>Rev. Control:  03/10/2015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18300446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7E85B-9C53-41ED-A9BF-E6E213A5BE12}" type="datetime1">
              <a:rPr lang="en-US" smtClean="0">
                <a:solidFill>
                  <a:prstClr val="black">
                    <a:tint val="75000"/>
                  </a:prstClr>
                </a:solidFill>
              </a:rPr>
              <a:t>4/5/2016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42383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47F49-4DBE-4CF3-A894-F7A00E6920D7}" type="datetime1">
              <a:rPr lang="en-US" smtClean="0">
                <a:solidFill>
                  <a:prstClr val="black">
                    <a:tint val="75000"/>
                  </a:prstClr>
                </a:solidFill>
              </a:rPr>
              <a:t>4/5/2016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366416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A54ED-6006-4370-B88B-9765793FB02D}" type="datetime1">
              <a:rPr lang="en-US" smtClean="0">
                <a:solidFill>
                  <a:prstClr val="black">
                    <a:tint val="75000"/>
                  </a:prstClr>
                </a:solidFill>
              </a:rPr>
              <a:t>4/5/2016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24528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234E4-F179-4DDD-BC47-FA87B689CFBC}" type="datetime1">
              <a:rPr lang="en-US" smtClean="0">
                <a:solidFill>
                  <a:prstClr val="black">
                    <a:tint val="75000"/>
                  </a:prstClr>
                </a:solidFill>
              </a:rPr>
              <a:t>4/5/2016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4465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7" y="3129282"/>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2" y="3129282"/>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AB7151-3E4A-489A-A8CA-431B7B5A0F48}" type="datetime1">
              <a:rPr lang="en-US" smtClean="0"/>
              <a:t>4/5/2016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2" y="2251499"/>
            <a:ext cx="3434159" cy="938318"/>
          </a:xfrm>
        </p:spPr>
        <p:txBody>
          <a:bodyPr anchor="b"/>
          <a:lstStyle>
            <a:lvl1pPr marL="0" indent="0">
              <a:buNone/>
              <a:defRPr sz="2600" b="1"/>
            </a:lvl1pPr>
            <a:lvl2pPr marL="509370" indent="0">
              <a:buNone/>
              <a:defRPr sz="2200" b="1"/>
            </a:lvl2pPr>
            <a:lvl3pPr marL="1018737" indent="0">
              <a:buNone/>
              <a:defRPr sz="2000" b="1"/>
            </a:lvl3pPr>
            <a:lvl4pPr marL="1528107" indent="0">
              <a:buNone/>
              <a:defRPr sz="1800" b="1"/>
            </a:lvl4pPr>
            <a:lvl5pPr marL="2037475" indent="0">
              <a:buNone/>
              <a:defRPr sz="1800" b="1"/>
            </a:lvl5pPr>
            <a:lvl6pPr marL="2546846" indent="0">
              <a:buNone/>
              <a:defRPr sz="1800" b="1"/>
            </a:lvl6pPr>
            <a:lvl7pPr marL="3056213" indent="0">
              <a:buNone/>
              <a:defRPr sz="1800" b="1"/>
            </a:lvl7pPr>
            <a:lvl8pPr marL="3565583" indent="0">
              <a:buNone/>
              <a:defRPr sz="1800" b="1"/>
            </a:lvl8pPr>
            <a:lvl9pPr marL="4074951"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2"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3" y="2251499"/>
            <a:ext cx="3435509" cy="938318"/>
          </a:xfrm>
        </p:spPr>
        <p:txBody>
          <a:bodyPr anchor="b"/>
          <a:lstStyle>
            <a:lvl1pPr marL="0" indent="0">
              <a:buNone/>
              <a:defRPr sz="2600" b="1"/>
            </a:lvl1pPr>
            <a:lvl2pPr marL="509370" indent="0">
              <a:buNone/>
              <a:defRPr sz="2200" b="1"/>
            </a:lvl2pPr>
            <a:lvl3pPr marL="1018737" indent="0">
              <a:buNone/>
              <a:defRPr sz="2000" b="1"/>
            </a:lvl3pPr>
            <a:lvl4pPr marL="1528107" indent="0">
              <a:buNone/>
              <a:defRPr sz="1800" b="1"/>
            </a:lvl4pPr>
            <a:lvl5pPr marL="2037475" indent="0">
              <a:buNone/>
              <a:defRPr sz="1800" b="1"/>
            </a:lvl5pPr>
            <a:lvl6pPr marL="2546846" indent="0">
              <a:buNone/>
              <a:defRPr sz="1800" b="1"/>
            </a:lvl6pPr>
            <a:lvl7pPr marL="3056213" indent="0">
              <a:buNone/>
              <a:defRPr sz="1800" b="1"/>
            </a:lvl7pPr>
            <a:lvl8pPr marL="3565583" indent="0">
              <a:buNone/>
              <a:defRPr sz="1800" b="1"/>
            </a:lvl8pPr>
            <a:lvl9pPr marL="4074951"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3"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7E82A1-A4FD-4967-B943-03510E0BFFCA}" type="datetime1">
              <a:rPr lang="en-US" smtClean="0"/>
              <a:t>4/5/2016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5791200" y="9496817"/>
            <a:ext cx="1813560" cy="535517"/>
          </a:xfrm>
        </p:spPr>
        <p:txBody>
          <a:bodyPr/>
          <a:lstStyle/>
          <a:p>
            <a:fld id="{F177B04D-AEB5-43ED-B9BA-B3D1EC9C9067}" type="slidenum">
              <a:rPr lang="en-US" smtClean="0"/>
              <a:pPr/>
              <a:t>‹#›</a:t>
            </a:fld>
            <a:endParaRPr lang="en-US" dirty="0"/>
          </a:p>
        </p:txBody>
      </p:sp>
      <p:sp>
        <p:nvSpPr>
          <p:cNvPr id="10" name="Rectangle 9"/>
          <p:cNvSpPr/>
          <p:nvPr userDrawn="1"/>
        </p:nvSpPr>
        <p:spPr>
          <a:xfrm>
            <a:off x="3481388" y="9659258"/>
            <a:ext cx="3886200" cy="241818"/>
          </a:xfrm>
          <a:prstGeom prst="rect">
            <a:avLst/>
          </a:prstGeom>
        </p:spPr>
        <p:txBody>
          <a:bodyPr lIns="96371" tIns="48186" rIns="96371" bIns="48186">
            <a:spAutoFit/>
          </a:bodyPr>
          <a:lstStyle/>
          <a:p>
            <a:r>
              <a:rPr lang="en-US" sz="900" kern="1200" dirty="0" smtClean="0">
                <a:solidFill>
                  <a:schemeClr val="tx1"/>
                </a:solidFill>
                <a:latin typeface="+mn-lt"/>
                <a:ea typeface="+mn-ea"/>
                <a:cs typeface="+mn-cs"/>
              </a:rPr>
              <a:t>Rev. Control:  03/10/2015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B1242D-D104-4E2D-8731-3C02D4F0592F}" type="datetime1">
              <a:rPr lang="en-US" smtClean="0"/>
              <a:t>4/5/2016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9391499"/>
            <a:ext cx="1813560" cy="535517"/>
          </a:xfrm>
        </p:spPr>
        <p:txBody>
          <a:bodyPr/>
          <a:lstStyle/>
          <a:p>
            <a:fld id="{F177B04D-AEB5-43ED-B9BA-B3D1EC9C9067}" type="slidenum">
              <a:rPr lang="en-US" smtClean="0"/>
              <a:pPr/>
              <a:t>‹#›</a:t>
            </a:fld>
            <a:endParaRPr lang="en-US" dirty="0"/>
          </a:p>
        </p:txBody>
      </p:sp>
      <p:sp>
        <p:nvSpPr>
          <p:cNvPr id="6" name="Rectangle 5"/>
          <p:cNvSpPr/>
          <p:nvPr userDrawn="1"/>
        </p:nvSpPr>
        <p:spPr>
          <a:xfrm>
            <a:off x="3510915" y="9685198"/>
            <a:ext cx="3886200" cy="241818"/>
          </a:xfrm>
          <a:prstGeom prst="rect">
            <a:avLst/>
          </a:prstGeom>
        </p:spPr>
        <p:txBody>
          <a:bodyPr lIns="96371" tIns="48186" rIns="96371" bIns="48186">
            <a:spAutoFit/>
          </a:bodyPr>
          <a:lstStyle/>
          <a:p>
            <a:r>
              <a:rPr lang="en-US" sz="900" kern="1200" dirty="0" smtClean="0">
                <a:solidFill>
                  <a:schemeClr val="tx1"/>
                </a:solidFill>
                <a:latin typeface="+mn-lt"/>
                <a:ea typeface="+mn-ea"/>
                <a:cs typeface="+mn-cs"/>
              </a:rPr>
              <a:t>Rev. Control:  03/10/2015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2AC16-46E1-4225-87E3-70FB8FE10101}" type="datetime1">
              <a:rPr lang="en-US" smtClean="0"/>
              <a:t>4/5/2016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791200" y="9391499"/>
            <a:ext cx="1813560" cy="535517"/>
          </a:xfrm>
        </p:spPr>
        <p:txBody>
          <a:bodyPr/>
          <a:lstStyle/>
          <a:p>
            <a:fld id="{F177B04D-AEB5-43ED-B9BA-B3D1EC9C9067}" type="slidenum">
              <a:rPr lang="en-US" smtClean="0"/>
              <a:pPr/>
              <a:t>‹#›</a:t>
            </a:fld>
            <a:endParaRPr lang="en-US" dirty="0"/>
          </a:p>
        </p:txBody>
      </p:sp>
      <p:sp>
        <p:nvSpPr>
          <p:cNvPr id="5" name="Rectangle 4"/>
          <p:cNvSpPr/>
          <p:nvPr userDrawn="1"/>
        </p:nvSpPr>
        <p:spPr>
          <a:xfrm>
            <a:off x="3481388" y="9659258"/>
            <a:ext cx="3886200" cy="241818"/>
          </a:xfrm>
          <a:prstGeom prst="rect">
            <a:avLst/>
          </a:prstGeom>
        </p:spPr>
        <p:txBody>
          <a:bodyPr lIns="96371" tIns="48186" rIns="96371" bIns="48186">
            <a:spAutoFit/>
          </a:bodyPr>
          <a:lstStyle/>
          <a:p>
            <a:r>
              <a:rPr lang="en-US" sz="900" kern="1200" dirty="0" smtClean="0">
                <a:solidFill>
                  <a:schemeClr val="tx1"/>
                </a:solidFill>
                <a:latin typeface="+mn-lt"/>
                <a:ea typeface="+mn-ea"/>
                <a:cs typeface="+mn-cs"/>
              </a:rPr>
              <a:t>Rev. Control:  03/10/2015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4" y="400476"/>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6"/>
            <a:ext cx="2557067" cy="6880227"/>
          </a:xfrm>
        </p:spPr>
        <p:txBody>
          <a:bodyPr/>
          <a:lstStyle>
            <a:lvl1pPr marL="0" indent="0">
              <a:buNone/>
              <a:defRPr sz="1600"/>
            </a:lvl1pPr>
            <a:lvl2pPr marL="509370" indent="0">
              <a:buNone/>
              <a:defRPr sz="1400"/>
            </a:lvl2pPr>
            <a:lvl3pPr marL="1018737" indent="0">
              <a:buNone/>
              <a:defRPr sz="1200"/>
            </a:lvl3pPr>
            <a:lvl4pPr marL="1528107" indent="0">
              <a:buNone/>
              <a:defRPr sz="1100"/>
            </a:lvl4pPr>
            <a:lvl5pPr marL="2037475" indent="0">
              <a:buNone/>
              <a:defRPr sz="1100"/>
            </a:lvl5pPr>
            <a:lvl6pPr marL="2546846" indent="0">
              <a:buNone/>
              <a:defRPr sz="1100"/>
            </a:lvl6pPr>
            <a:lvl7pPr marL="3056213" indent="0">
              <a:buNone/>
              <a:defRPr sz="1100"/>
            </a:lvl7pPr>
            <a:lvl8pPr marL="3565583" indent="0">
              <a:buNone/>
              <a:defRPr sz="1100"/>
            </a:lvl8pPr>
            <a:lvl9pPr marL="407495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56228-7CC5-489F-98BD-FF2A5B71D615}" type="datetime1">
              <a:rPr lang="en-US" smtClean="0"/>
              <a:t>4/5/2016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5791200" y="9365559"/>
            <a:ext cx="1813560" cy="535517"/>
          </a:xfrm>
        </p:spPr>
        <p:txBody>
          <a:bodyPr/>
          <a:lstStyle/>
          <a:p>
            <a:fld id="{F177B04D-AEB5-43ED-B9BA-B3D1EC9C9067}" type="slidenum">
              <a:rPr lang="en-US" smtClean="0"/>
              <a:pPr/>
              <a:t>‹#›</a:t>
            </a:fld>
            <a:endParaRPr lang="en-US" dirty="0"/>
          </a:p>
        </p:txBody>
      </p:sp>
      <p:sp>
        <p:nvSpPr>
          <p:cNvPr id="8" name="Rectangle 7"/>
          <p:cNvSpPr/>
          <p:nvPr userDrawn="1"/>
        </p:nvSpPr>
        <p:spPr>
          <a:xfrm>
            <a:off x="3481388" y="9659258"/>
            <a:ext cx="3886200" cy="241818"/>
          </a:xfrm>
          <a:prstGeom prst="rect">
            <a:avLst/>
          </a:prstGeom>
        </p:spPr>
        <p:txBody>
          <a:bodyPr lIns="96371" tIns="48186" rIns="96371" bIns="48186">
            <a:spAutoFit/>
          </a:bodyPr>
          <a:lstStyle/>
          <a:p>
            <a:r>
              <a:rPr lang="en-US" sz="900" kern="1200" dirty="0" smtClean="0">
                <a:solidFill>
                  <a:schemeClr val="tx1"/>
                </a:solidFill>
                <a:latin typeface="+mn-lt"/>
                <a:ea typeface="+mn-ea"/>
                <a:cs typeface="+mn-cs"/>
              </a:rPr>
              <a:t>Rev. Control:  03/10/2015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2"/>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370" indent="0">
              <a:buNone/>
              <a:defRPr sz="3200"/>
            </a:lvl2pPr>
            <a:lvl3pPr marL="1018737" indent="0">
              <a:buNone/>
              <a:defRPr sz="2600"/>
            </a:lvl3pPr>
            <a:lvl4pPr marL="1528107" indent="0">
              <a:buNone/>
              <a:defRPr sz="2200"/>
            </a:lvl4pPr>
            <a:lvl5pPr marL="2037475" indent="0">
              <a:buNone/>
              <a:defRPr sz="2200"/>
            </a:lvl5pPr>
            <a:lvl6pPr marL="2546846" indent="0">
              <a:buNone/>
              <a:defRPr sz="2200"/>
            </a:lvl6pPr>
            <a:lvl7pPr marL="3056213" indent="0">
              <a:buNone/>
              <a:defRPr sz="2200"/>
            </a:lvl7pPr>
            <a:lvl8pPr marL="3565583" indent="0">
              <a:buNone/>
              <a:defRPr sz="2200"/>
            </a:lvl8pPr>
            <a:lvl9pPr marL="4074951" indent="0">
              <a:buNone/>
              <a:defRPr sz="2200"/>
            </a:lvl9pPr>
          </a:lstStyle>
          <a:p>
            <a:endParaRPr lang="en-US" dirty="0"/>
          </a:p>
        </p:txBody>
      </p:sp>
      <p:sp>
        <p:nvSpPr>
          <p:cNvPr id="4" name="Text Placeholder 3"/>
          <p:cNvSpPr>
            <a:spLocks noGrp="1"/>
          </p:cNvSpPr>
          <p:nvPr>
            <p:ph type="body" sz="half" idx="2"/>
          </p:nvPr>
        </p:nvSpPr>
        <p:spPr>
          <a:xfrm>
            <a:off x="1523444" y="7872099"/>
            <a:ext cx="4663440" cy="1180463"/>
          </a:xfrm>
        </p:spPr>
        <p:txBody>
          <a:bodyPr/>
          <a:lstStyle>
            <a:lvl1pPr marL="0" indent="0">
              <a:buNone/>
              <a:defRPr sz="1600"/>
            </a:lvl1pPr>
            <a:lvl2pPr marL="509370" indent="0">
              <a:buNone/>
              <a:defRPr sz="1400"/>
            </a:lvl2pPr>
            <a:lvl3pPr marL="1018737" indent="0">
              <a:buNone/>
              <a:defRPr sz="1200"/>
            </a:lvl3pPr>
            <a:lvl4pPr marL="1528107" indent="0">
              <a:buNone/>
              <a:defRPr sz="1100"/>
            </a:lvl4pPr>
            <a:lvl5pPr marL="2037475" indent="0">
              <a:buNone/>
              <a:defRPr sz="1100"/>
            </a:lvl5pPr>
            <a:lvl6pPr marL="2546846" indent="0">
              <a:buNone/>
              <a:defRPr sz="1100"/>
            </a:lvl6pPr>
            <a:lvl7pPr marL="3056213" indent="0">
              <a:buNone/>
              <a:defRPr sz="1100"/>
            </a:lvl7pPr>
            <a:lvl8pPr marL="3565583" indent="0">
              <a:buNone/>
              <a:defRPr sz="1100"/>
            </a:lvl8pPr>
            <a:lvl9pPr marL="407495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7FE81-837C-462B-B393-D3496C4AC911}" type="datetime1">
              <a:rPr lang="en-US" smtClean="0"/>
              <a:t>4/5/2016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74" tIns="50938" rIns="101874" bIns="5093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4"/>
            <a:ext cx="6995160" cy="6638079"/>
          </a:xfrm>
          <a:prstGeom prst="rect">
            <a:avLst/>
          </a:prstGeom>
        </p:spPr>
        <p:txBody>
          <a:bodyPr vert="horz" lIns="101874" tIns="50938" rIns="101874" bIns="509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0"/>
            <a:ext cx="1813560" cy="535517"/>
          </a:xfrm>
          <a:prstGeom prst="rect">
            <a:avLst/>
          </a:prstGeom>
        </p:spPr>
        <p:txBody>
          <a:bodyPr vert="horz" lIns="101874" tIns="50938" rIns="101874" bIns="50938" rtlCol="0" anchor="ctr"/>
          <a:lstStyle>
            <a:lvl1pPr algn="l">
              <a:defRPr sz="1400">
                <a:solidFill>
                  <a:schemeClr val="tx1">
                    <a:tint val="75000"/>
                  </a:schemeClr>
                </a:solidFill>
              </a:defRPr>
            </a:lvl1pPr>
          </a:lstStyle>
          <a:p>
            <a:fld id="{A1D08F3A-206A-4321-9A93-F45F0BAC3F8D}" type="datetime1">
              <a:rPr lang="en-US" smtClean="0"/>
              <a:t>4/5/2016</a:t>
            </a:fld>
            <a:endParaRPr lang="en-US" dirty="0"/>
          </a:p>
        </p:txBody>
      </p:sp>
      <p:sp>
        <p:nvSpPr>
          <p:cNvPr id="5" name="Footer Placeholder 4"/>
          <p:cNvSpPr>
            <a:spLocks noGrp="1"/>
          </p:cNvSpPr>
          <p:nvPr>
            <p:ph type="ftr" sz="quarter" idx="3"/>
          </p:nvPr>
        </p:nvSpPr>
        <p:spPr>
          <a:xfrm>
            <a:off x="2655570" y="9322650"/>
            <a:ext cx="2461260" cy="535517"/>
          </a:xfrm>
          <a:prstGeom prst="rect">
            <a:avLst/>
          </a:prstGeom>
        </p:spPr>
        <p:txBody>
          <a:bodyPr vert="horz" lIns="101874" tIns="50938" rIns="101874" bIns="50938"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50"/>
            <a:ext cx="1813560" cy="535517"/>
          </a:xfrm>
          <a:prstGeom prst="rect">
            <a:avLst/>
          </a:prstGeom>
        </p:spPr>
        <p:txBody>
          <a:bodyPr vert="horz" lIns="101874" tIns="50938" rIns="101874" bIns="50938"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18737" rtl="0" eaLnBrk="1" latinLnBrk="0" hangingPunct="1">
        <a:spcBef>
          <a:spcPct val="0"/>
        </a:spcBef>
        <a:buNone/>
        <a:defRPr sz="5000" kern="1200">
          <a:solidFill>
            <a:schemeClr val="tx1"/>
          </a:solidFill>
          <a:latin typeface="+mj-lt"/>
          <a:ea typeface="+mj-ea"/>
          <a:cs typeface="+mj-cs"/>
        </a:defRPr>
      </a:lvl1pPr>
    </p:titleStyle>
    <p:bodyStyle>
      <a:lvl1pPr marL="382028" indent="-382028" algn="l" defTabSz="1018737"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24" indent="-318355" algn="l" defTabSz="1018737"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422" indent="-254684" algn="l" defTabSz="1018737"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790"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160"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529"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0898"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267"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636"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737" rtl="0" eaLnBrk="1" latinLnBrk="0" hangingPunct="1">
        <a:defRPr sz="2000" kern="1200">
          <a:solidFill>
            <a:schemeClr val="tx1"/>
          </a:solidFill>
          <a:latin typeface="+mn-lt"/>
          <a:ea typeface="+mn-ea"/>
          <a:cs typeface="+mn-cs"/>
        </a:defRPr>
      </a:lvl1pPr>
      <a:lvl2pPr marL="509370" algn="l" defTabSz="1018737" rtl="0" eaLnBrk="1" latinLnBrk="0" hangingPunct="1">
        <a:defRPr sz="2000" kern="1200">
          <a:solidFill>
            <a:schemeClr val="tx1"/>
          </a:solidFill>
          <a:latin typeface="+mn-lt"/>
          <a:ea typeface="+mn-ea"/>
          <a:cs typeface="+mn-cs"/>
        </a:defRPr>
      </a:lvl2pPr>
      <a:lvl3pPr marL="1018737" algn="l" defTabSz="1018737" rtl="0" eaLnBrk="1" latinLnBrk="0" hangingPunct="1">
        <a:defRPr sz="2000" kern="1200">
          <a:solidFill>
            <a:schemeClr val="tx1"/>
          </a:solidFill>
          <a:latin typeface="+mn-lt"/>
          <a:ea typeface="+mn-ea"/>
          <a:cs typeface="+mn-cs"/>
        </a:defRPr>
      </a:lvl3pPr>
      <a:lvl4pPr marL="1528107" algn="l" defTabSz="1018737" rtl="0" eaLnBrk="1" latinLnBrk="0" hangingPunct="1">
        <a:defRPr sz="2000" kern="1200">
          <a:solidFill>
            <a:schemeClr val="tx1"/>
          </a:solidFill>
          <a:latin typeface="+mn-lt"/>
          <a:ea typeface="+mn-ea"/>
          <a:cs typeface="+mn-cs"/>
        </a:defRPr>
      </a:lvl4pPr>
      <a:lvl5pPr marL="2037475" algn="l" defTabSz="1018737" rtl="0" eaLnBrk="1" latinLnBrk="0" hangingPunct="1">
        <a:defRPr sz="2000" kern="1200">
          <a:solidFill>
            <a:schemeClr val="tx1"/>
          </a:solidFill>
          <a:latin typeface="+mn-lt"/>
          <a:ea typeface="+mn-ea"/>
          <a:cs typeface="+mn-cs"/>
        </a:defRPr>
      </a:lvl5pPr>
      <a:lvl6pPr marL="2546846" algn="l" defTabSz="1018737" rtl="0" eaLnBrk="1" latinLnBrk="0" hangingPunct="1">
        <a:defRPr sz="2000" kern="1200">
          <a:solidFill>
            <a:schemeClr val="tx1"/>
          </a:solidFill>
          <a:latin typeface="+mn-lt"/>
          <a:ea typeface="+mn-ea"/>
          <a:cs typeface="+mn-cs"/>
        </a:defRPr>
      </a:lvl6pPr>
      <a:lvl7pPr marL="3056213" algn="l" defTabSz="1018737" rtl="0" eaLnBrk="1" latinLnBrk="0" hangingPunct="1">
        <a:defRPr sz="2000" kern="1200">
          <a:solidFill>
            <a:schemeClr val="tx1"/>
          </a:solidFill>
          <a:latin typeface="+mn-lt"/>
          <a:ea typeface="+mn-ea"/>
          <a:cs typeface="+mn-cs"/>
        </a:defRPr>
      </a:lvl7pPr>
      <a:lvl8pPr marL="3565583" algn="l" defTabSz="1018737" rtl="0" eaLnBrk="1" latinLnBrk="0" hangingPunct="1">
        <a:defRPr sz="2000" kern="1200">
          <a:solidFill>
            <a:schemeClr val="tx1"/>
          </a:solidFill>
          <a:latin typeface="+mn-lt"/>
          <a:ea typeface="+mn-ea"/>
          <a:cs typeface="+mn-cs"/>
        </a:defRPr>
      </a:lvl8pPr>
      <a:lvl9pPr marL="4074951" algn="l" defTabSz="1018737"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8"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8" name="Oval 7"/>
          <p:cNvSpPr/>
          <p:nvPr/>
        </p:nvSpPr>
        <p:spPr>
          <a:xfrm>
            <a:off x="143494" y="30950"/>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11" name="Donut 10"/>
          <p:cNvSpPr/>
          <p:nvPr/>
        </p:nvSpPr>
        <p:spPr>
          <a:xfrm rot="2315675">
            <a:off x="155451" y="1547446"/>
            <a:ext cx="956859"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12" name="Rectangle 11"/>
          <p:cNvSpPr/>
          <p:nvPr/>
        </p:nvSpPr>
        <p:spPr>
          <a:xfrm>
            <a:off x="860942" y="-78"/>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5" name="Title Placeholder 4"/>
          <p:cNvSpPr>
            <a:spLocks noGrp="1"/>
          </p:cNvSpPr>
          <p:nvPr>
            <p:ph type="title"/>
          </p:nvPr>
        </p:nvSpPr>
        <p:spPr>
          <a:xfrm>
            <a:off x="1220267" y="402802"/>
            <a:ext cx="6373368" cy="1676400"/>
          </a:xfrm>
          <a:prstGeom prst="rect">
            <a:avLst/>
          </a:prstGeom>
        </p:spPr>
        <p:txBody>
          <a:bodyPr lIns="91433" tIns="45717" rIns="91433" bIns="45717"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lIns="91433" tIns="45717" rIns="91433" bIns="45717">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lIns="91433" tIns="45717" rIns="91433" bIns="45717" anchor="b"/>
          <a:lstStyle>
            <a:lvl1pPr algn="r" eaLnBrk="1" latinLnBrk="0" hangingPunct="1">
              <a:defRPr kumimoji="0" sz="1200">
                <a:solidFill>
                  <a:schemeClr val="bg2">
                    <a:shade val="50000"/>
                    <a:satMod val="200000"/>
                  </a:schemeClr>
                </a:solidFill>
              </a:defRPr>
            </a:lvl1pPr>
            <a:extLst/>
          </a:lstStyle>
          <a:p>
            <a:fld id="{DE745CB9-EAF6-45B5-8077-E4910AC1637F}" type="datetime1">
              <a:rPr lang="en-US" smtClean="0"/>
              <a:t>4/5/2016</a:t>
            </a:fld>
            <a:endParaRPr lang="en-US" dirty="0"/>
          </a:p>
        </p:txBody>
      </p:sp>
      <p:sp>
        <p:nvSpPr>
          <p:cNvPr id="10" name="Footer Placeholder 9"/>
          <p:cNvSpPr>
            <a:spLocks noGrp="1"/>
          </p:cNvSpPr>
          <p:nvPr>
            <p:ph type="ftr" sz="quarter" idx="3"/>
          </p:nvPr>
        </p:nvSpPr>
        <p:spPr>
          <a:xfrm>
            <a:off x="4857750" y="9248140"/>
            <a:ext cx="2461260" cy="698500"/>
          </a:xfrm>
          <a:prstGeom prst="rect">
            <a:avLst/>
          </a:prstGeom>
        </p:spPr>
        <p:txBody>
          <a:bodyPr lIns="91433" tIns="45717" rIns="91433" bIns="45717"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7321601" y="9248140"/>
            <a:ext cx="388620" cy="698500"/>
          </a:xfrm>
          <a:prstGeom prst="rect">
            <a:avLst/>
          </a:prstGeom>
        </p:spPr>
        <p:txBody>
          <a:bodyPr lIns="91433" tIns="45717" rIns="91433" bIns="45717" anchor="b"/>
          <a:lstStyle>
            <a:lvl1pPr algn="ctr" eaLnBrk="1" latinLnBrk="0" hangingPunct="1">
              <a:defRPr kumimoji="0" sz="1200">
                <a:solidFill>
                  <a:schemeClr val="bg2">
                    <a:shade val="50000"/>
                    <a:satMod val="200000"/>
                  </a:schemeClr>
                </a:solidFill>
                <a:effectLst/>
              </a:defRPr>
            </a:lvl1pPr>
            <a:extLst/>
          </a:lstStyle>
          <a:p>
            <a:fld id="{F177B04D-AEB5-43ED-B9BA-B3D1EC9C9067}" type="slidenum">
              <a:rPr lang="en-US" smtClean="0"/>
              <a:pPr/>
              <a:t>‹#›</a:t>
            </a:fld>
            <a:endParaRPr lang="en-US" dirty="0"/>
          </a:p>
        </p:txBody>
      </p:sp>
      <p:sp>
        <p:nvSpPr>
          <p:cNvPr id="15" name="Rectangle 14"/>
          <p:cNvSpPr/>
          <p:nvPr/>
        </p:nvSpPr>
        <p:spPr bwMode="invGray">
          <a:xfrm>
            <a:off x="862738" y="-78"/>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35" indent="-28344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35" indent="-237728"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06" indent="-228584"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03" indent="-173723"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357" indent="-182867"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654" indent="-182867"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8952" indent="-182867"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106" indent="-182867"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403" indent="-182867"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68" algn="l" rtl="0" eaLnBrk="1" latinLnBrk="0" hangingPunct="1">
        <a:defRPr kumimoji="0" kern="1200">
          <a:solidFill>
            <a:schemeClr val="tx1"/>
          </a:solidFill>
          <a:latin typeface="+mn-lt"/>
          <a:ea typeface="+mn-ea"/>
          <a:cs typeface="+mn-cs"/>
        </a:defRPr>
      </a:lvl2pPr>
      <a:lvl3pPr marL="914336" algn="l" rtl="0" eaLnBrk="1" latinLnBrk="0" hangingPunct="1">
        <a:defRPr kumimoji="0" kern="1200">
          <a:solidFill>
            <a:schemeClr val="tx1"/>
          </a:solidFill>
          <a:latin typeface="+mn-lt"/>
          <a:ea typeface="+mn-ea"/>
          <a:cs typeface="+mn-cs"/>
        </a:defRPr>
      </a:lvl3pPr>
      <a:lvl4pPr marL="1371504" algn="l" rtl="0" eaLnBrk="1" latinLnBrk="0" hangingPunct="1">
        <a:defRPr kumimoji="0" kern="1200">
          <a:solidFill>
            <a:schemeClr val="tx1"/>
          </a:solidFill>
          <a:latin typeface="+mn-lt"/>
          <a:ea typeface="+mn-ea"/>
          <a:cs typeface="+mn-cs"/>
        </a:defRPr>
      </a:lvl4pPr>
      <a:lvl5pPr marL="1828672" algn="l" rtl="0" eaLnBrk="1" latinLnBrk="0" hangingPunct="1">
        <a:defRPr kumimoji="0" kern="1200">
          <a:solidFill>
            <a:schemeClr val="tx1"/>
          </a:solidFill>
          <a:latin typeface="+mn-lt"/>
          <a:ea typeface="+mn-ea"/>
          <a:cs typeface="+mn-cs"/>
        </a:defRPr>
      </a:lvl5pPr>
      <a:lvl6pPr marL="2285839" algn="l" rtl="0" eaLnBrk="1" latinLnBrk="0" hangingPunct="1">
        <a:defRPr kumimoji="0" kern="1200">
          <a:solidFill>
            <a:schemeClr val="tx1"/>
          </a:solidFill>
          <a:latin typeface="+mn-lt"/>
          <a:ea typeface="+mn-ea"/>
          <a:cs typeface="+mn-cs"/>
        </a:defRPr>
      </a:lvl6pPr>
      <a:lvl7pPr marL="2743008" algn="l" rtl="0" eaLnBrk="1" latinLnBrk="0" hangingPunct="1">
        <a:defRPr kumimoji="0" kern="1200">
          <a:solidFill>
            <a:schemeClr val="tx1"/>
          </a:solidFill>
          <a:latin typeface="+mn-lt"/>
          <a:ea typeface="+mn-ea"/>
          <a:cs typeface="+mn-cs"/>
        </a:defRPr>
      </a:lvl7pPr>
      <a:lvl8pPr marL="3200175" algn="l" rtl="0" eaLnBrk="1" latinLnBrk="0" hangingPunct="1">
        <a:defRPr kumimoji="0" kern="1200">
          <a:solidFill>
            <a:schemeClr val="tx1"/>
          </a:solidFill>
          <a:latin typeface="+mn-lt"/>
          <a:ea typeface="+mn-ea"/>
          <a:cs typeface="+mn-cs"/>
        </a:defRPr>
      </a:lvl8pPr>
      <a:lvl9pPr marL="3657343"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pPr defTabSz="1018809"/>
            <a:fld id="{D46999AB-2F4B-4906-803E-94FBA6E444E5}" type="datetime1">
              <a:rPr lang="en-US" smtClean="0">
                <a:solidFill>
                  <a:prstClr val="black">
                    <a:tint val="75000"/>
                  </a:prstClr>
                </a:solidFill>
              </a:rPr>
              <a:t>4/5/2016</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pPr defTabSz="1018809"/>
            <a:endParaRPr lang="en-US" dirty="0">
              <a:solidFill>
                <a:prstClr val="black">
                  <a:tint val="75000"/>
                </a:prstClr>
              </a:solidFill>
            </a:endParaRPr>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pPr defTabSz="1018809"/>
            <a:fld id="{F177B04D-AEB5-43ED-B9BA-B3D1EC9C9067}" type="slidenum">
              <a:rPr lang="en-US" smtClean="0">
                <a:solidFill>
                  <a:prstClr val="black">
                    <a:tint val="75000"/>
                  </a:prstClr>
                </a:solidFill>
              </a:rPr>
              <a:pPr defTabSz="1018809"/>
              <a:t>‹#›</a:t>
            </a:fld>
            <a:endParaRPr lang="en-US" dirty="0">
              <a:solidFill>
                <a:prstClr val="black">
                  <a:tint val="75000"/>
                </a:prstClr>
              </a:solidFill>
            </a:endParaRPr>
          </a:p>
        </p:txBody>
      </p:sp>
    </p:spTree>
    <p:extLst>
      <p:ext uri="{BB962C8B-B14F-4D97-AF65-F5344CB8AC3E}">
        <p14:creationId xmlns:p14="http://schemas.microsoft.com/office/powerpoint/2010/main" val="41850255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oaksportal.org/resources/" TargetMode="External"/><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hyperlink" Target="http://www.livebinders.com/play/play?id=77484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906086" y="533400"/>
            <a:ext cx="3103552" cy="2456188"/>
            <a:chOff x="3962400" y="28651"/>
            <a:chExt cx="2685553" cy="2255152"/>
          </a:xfrm>
        </p:grpSpPr>
        <p:sp>
          <p:nvSpPr>
            <p:cNvPr id="19" name="Trapezoid 18"/>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4267200" y="28651"/>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3962400" y="152400"/>
              <a:ext cx="1143000" cy="976939"/>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300" b="1" dirty="0" smtClean="0">
                  <a:ln w="11430"/>
                  <a:effectLst>
                    <a:outerShdw blurRad="80000" dist="40000" dir="5040000" algn="tl">
                      <a:srgbClr val="000000">
                        <a:alpha val="30000"/>
                      </a:srgbClr>
                    </a:outerShdw>
                  </a:effectLst>
                </a:rPr>
                <a:t>2</a:t>
              </a:r>
              <a:r>
                <a:rPr lang="en-US" sz="6300" b="1" baseline="30000" dirty="0" smtClean="0">
                  <a:ln w="11430"/>
                  <a:effectLst>
                    <a:outerShdw blurRad="80000" dist="40000" dir="5040000" algn="tl">
                      <a:srgbClr val="000000">
                        <a:alpha val="30000"/>
                      </a:srgbClr>
                    </a:outerShdw>
                  </a:effectLst>
                </a:rPr>
                <a:t>do</a:t>
              </a:r>
              <a:endParaRPr lang="en-US" sz="6300" b="1" dirty="0">
                <a:ln w="11430"/>
                <a:effectLst>
                  <a:outerShdw blurRad="80000" dist="40000" dir="5040000" algn="tl">
                    <a:srgbClr val="000000">
                      <a:alpha val="30000"/>
                    </a:srgbClr>
                  </a:outerShdw>
                </a:effectLst>
              </a:endParaRPr>
            </a:p>
          </p:txBody>
        </p:sp>
      </p:grpSp>
      <p:sp>
        <p:nvSpPr>
          <p:cNvPr id="15" name="TextBox 14"/>
          <p:cNvSpPr txBox="1"/>
          <p:nvPr/>
        </p:nvSpPr>
        <p:spPr>
          <a:xfrm>
            <a:off x="4031234" y="1604461"/>
            <a:ext cx="2673001" cy="836264"/>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6655" tIns="48328" rIns="96655" bIns="48328" rtlCol="0">
            <a:spAutoFit/>
          </a:bodyPr>
          <a:lstStyle/>
          <a:p>
            <a:r>
              <a:rPr lang="x-none" sz="2500" b="1" dirty="0">
                <a:latin typeface="Bookman Old Style" pitchFamily="18" charset="0"/>
              </a:rPr>
              <a:t>Trimestre 3 </a:t>
            </a:r>
            <a:r>
              <a:rPr lang="x-none" sz="2300" b="1" dirty="0" smtClean="0">
                <a:latin typeface="Bookman Old Style" pitchFamily="18" charset="0"/>
              </a:rPr>
              <a:t>CFA</a:t>
            </a:r>
            <a:endParaRPr lang="x-none" sz="2800" b="1" dirty="0">
              <a:latin typeface="Bookman Old Style" pitchFamily="18"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394963708"/>
              </p:ext>
            </p:extLst>
          </p:nvPr>
        </p:nvGraphicFramePr>
        <p:xfrm>
          <a:off x="1408364" y="6669008"/>
          <a:ext cx="5754436" cy="2259883"/>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5534"/>
                <a:gridCol w="2428094"/>
                <a:gridCol w="2357408"/>
                <a:gridCol w="533400"/>
              </a:tblGrid>
              <a:tr h="272034">
                <a:tc gridSpan="4">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100" b="1" noProof="0" dirty="0" smtClean="0"/>
                        <a:t>Escrito Narrativo</a:t>
                      </a:r>
                      <a:r>
                        <a:rPr lang="es-MX" sz="1100" b="1" baseline="0" noProof="0" dirty="0" smtClean="0"/>
                        <a:t> y Lenguaje</a:t>
                      </a:r>
                      <a:endParaRPr lang="es-MX" sz="1100" b="1" noProof="0" dirty="0">
                        <a:solidFill>
                          <a:schemeClr val="tx1"/>
                        </a:solidFill>
                      </a:endParaRPr>
                    </a:p>
                  </a:txBody>
                  <a:tcPr marL="97536" marR="97536" marT="48006" marB="48006">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70579">
                <a:tc gridSpan="2">
                  <a:txBody>
                    <a:bodyPr/>
                    <a:lstStyle/>
                    <a:p>
                      <a:pPr algn="ctr"/>
                      <a:r>
                        <a:rPr lang="es-MX" sz="1100" b="1" noProof="0" dirty="0" smtClean="0"/>
                        <a:t>Objetivos</a:t>
                      </a:r>
                      <a:endParaRPr lang="es-MX" sz="1100" b="1" noProof="0" dirty="0"/>
                    </a:p>
                  </a:txBody>
                  <a:tcPr marL="97536" marR="97536" marT="48006" marB="48006">
                    <a:solidFill>
                      <a:schemeClr val="bg1"/>
                    </a:solidFill>
                  </a:tcPr>
                </a:tc>
                <a:tc hMerge="1">
                  <a:txBody>
                    <a:bodyPr/>
                    <a:lstStyle/>
                    <a:p>
                      <a:endParaRPr lang="en-US" dirty="0"/>
                    </a:p>
                  </a:txBody>
                  <a:tcPr/>
                </a:tc>
                <a:tc>
                  <a:txBody>
                    <a:bodyPr/>
                    <a:lstStyle/>
                    <a:p>
                      <a:pPr algn="ctr"/>
                      <a:r>
                        <a:rPr lang="es-MX" sz="1100" b="1" noProof="0" dirty="0" smtClean="0"/>
                        <a:t>Estándares</a:t>
                      </a:r>
                      <a:endParaRPr lang="es-MX" sz="1100" b="1" noProof="0" dirty="0"/>
                    </a:p>
                  </a:txBody>
                  <a:tcPr marL="97536" marR="97536" marT="48006" marB="48006">
                    <a:solidFill>
                      <a:schemeClr val="bg1"/>
                    </a:solidFill>
                  </a:tcPr>
                </a:tc>
                <a:tc>
                  <a:txBody>
                    <a:bodyPr/>
                    <a:lstStyle/>
                    <a:p>
                      <a:pPr algn="ctr"/>
                      <a:r>
                        <a:rPr lang="es-MX" sz="1100" b="1" noProof="0" dirty="0" smtClean="0"/>
                        <a:t>DOK</a:t>
                      </a:r>
                      <a:endParaRPr lang="es-MX" sz="1100" b="1" noProof="0" dirty="0"/>
                    </a:p>
                  </a:txBody>
                  <a:tcPr marL="97536" marR="97536" marT="48006" marB="48006">
                    <a:solidFill>
                      <a:schemeClr val="bg1"/>
                    </a:solidFill>
                  </a:tcPr>
                </a:tc>
              </a:tr>
              <a:tr h="290945">
                <a:tc>
                  <a:txBody>
                    <a:bodyPr/>
                    <a:lstStyle/>
                    <a:p>
                      <a:r>
                        <a:rPr lang="en-US" sz="1100" b="1" dirty="0" smtClean="0"/>
                        <a:t>1a</a:t>
                      </a:r>
                      <a:endParaRPr lang="en-US" sz="1100" b="1" dirty="0"/>
                    </a:p>
                  </a:txBody>
                  <a:tcPr marL="97536" marR="97536" marT="48006" marB="48006">
                    <a:solidFill>
                      <a:srgbClr val="FFFFCC"/>
                    </a:solidFill>
                  </a:tcPr>
                </a:tc>
                <a:tc>
                  <a:txBody>
                    <a:bodyPr/>
                    <a:lstStyle/>
                    <a:p>
                      <a:r>
                        <a:rPr lang="es-MX" sz="1100" b="1" noProof="0" dirty="0" smtClean="0"/>
                        <a:t>Escrito narrativo</a:t>
                      </a:r>
                      <a:r>
                        <a:rPr lang="es-MX" sz="1100" b="1" baseline="0" noProof="0" dirty="0" smtClean="0"/>
                        <a:t> breve</a:t>
                      </a:r>
                      <a:endParaRPr lang="es-MX" sz="1100" b="1" noProof="0" dirty="0"/>
                    </a:p>
                  </a:txBody>
                  <a:tcPr marL="97536" marR="97536" marT="48006" marB="48006">
                    <a:solidFill>
                      <a:srgbClr val="FFFFCC"/>
                    </a:solidFill>
                  </a:tcPr>
                </a:tc>
                <a:tc>
                  <a:txBody>
                    <a:bodyPr/>
                    <a:lstStyle/>
                    <a:p>
                      <a:r>
                        <a:rPr lang="es-MX" sz="1100" b="1" noProof="0" dirty="0" smtClean="0"/>
                        <a:t>W2.3a,</a:t>
                      </a:r>
                      <a:r>
                        <a:rPr lang="es-MX" sz="1100" b="1" baseline="0" noProof="0" dirty="0" smtClean="0"/>
                        <a:t> W2.3b,  W2.3c, W2.3d</a:t>
                      </a:r>
                      <a:endParaRPr lang="es-MX" sz="1100" b="1" noProof="0" dirty="0"/>
                    </a:p>
                  </a:txBody>
                  <a:tcPr marL="97536" marR="97536" marT="48006" marB="48006">
                    <a:solidFill>
                      <a:srgbClr val="FFFFCC"/>
                    </a:solidFill>
                  </a:tcPr>
                </a:tc>
                <a:tc>
                  <a:txBody>
                    <a:bodyPr/>
                    <a:lstStyle/>
                    <a:p>
                      <a:pPr algn="ctr"/>
                      <a:r>
                        <a:rPr lang="en-US" sz="1100" b="1" dirty="0" smtClean="0"/>
                        <a:t>3</a:t>
                      </a:r>
                      <a:endParaRPr lang="en-US" sz="1100" b="1" dirty="0"/>
                    </a:p>
                  </a:txBody>
                  <a:tcPr marL="97536" marR="97536" marT="48006" marB="48006" anchor="ctr">
                    <a:solidFill>
                      <a:srgbClr val="FFFFCC"/>
                    </a:solidFill>
                  </a:tcPr>
                </a:tc>
              </a:tr>
              <a:tr h="290945">
                <a:tc>
                  <a:txBody>
                    <a:bodyPr/>
                    <a:lstStyle/>
                    <a:p>
                      <a:r>
                        <a:rPr lang="en-US" sz="1100" b="1" dirty="0" smtClean="0"/>
                        <a:t>1b</a:t>
                      </a:r>
                      <a:endParaRPr lang="en-US" sz="1100" b="1" dirty="0"/>
                    </a:p>
                  </a:txBody>
                  <a:tcPr marL="97536" marR="97536" marT="48006" marB="48006">
                    <a:solidFill>
                      <a:srgbClr val="FFFFCC"/>
                    </a:solidFill>
                  </a:tcPr>
                </a:tc>
                <a:tc>
                  <a:txBody>
                    <a:bodyPr/>
                    <a:lstStyle/>
                    <a:p>
                      <a:r>
                        <a:rPr lang="es-MX" sz="1100" b="1" noProof="0" dirty="0" smtClean="0"/>
                        <a:t>Escribir-Revisar</a:t>
                      </a:r>
                      <a:r>
                        <a:rPr lang="es-MX" sz="1100" b="1" baseline="0" noProof="0" dirty="0" smtClean="0"/>
                        <a:t>: Escrito narrativo</a:t>
                      </a:r>
                      <a:endParaRPr lang="es-MX" sz="1100" b="1" noProof="0" dirty="0"/>
                    </a:p>
                  </a:txBody>
                  <a:tcPr marL="97536" marR="97536" marT="48006" marB="48006">
                    <a:solidFill>
                      <a:srgbClr val="FFFFCC"/>
                    </a:solidFill>
                  </a:tcPr>
                </a:tc>
                <a:tc>
                  <a:txBody>
                    <a:bodyPr/>
                    <a:lstStyle/>
                    <a:p>
                      <a:r>
                        <a:rPr lang="es-MX" sz="1100" b="1" noProof="0" dirty="0" smtClean="0"/>
                        <a:t>W2.3a,</a:t>
                      </a:r>
                      <a:r>
                        <a:rPr lang="es-MX" sz="1100" b="1" baseline="0" noProof="0" dirty="0" smtClean="0"/>
                        <a:t> W2.3b,  W2.3c, W2.3d</a:t>
                      </a:r>
                      <a:endParaRPr lang="es-MX" sz="1100" b="1" noProof="0" dirty="0"/>
                    </a:p>
                  </a:txBody>
                  <a:tcPr marL="97536" marR="97536" marT="48006" marB="48006">
                    <a:solidFill>
                      <a:srgbClr val="FFFFCC"/>
                    </a:solidFill>
                  </a:tcPr>
                </a:tc>
                <a:tc>
                  <a:txBody>
                    <a:bodyPr/>
                    <a:lstStyle/>
                    <a:p>
                      <a:pPr algn="ctr"/>
                      <a:r>
                        <a:rPr lang="en-US" sz="1100" b="1" dirty="0" smtClean="0"/>
                        <a:t>2</a:t>
                      </a:r>
                      <a:endParaRPr lang="en-US" sz="1100" b="1" dirty="0"/>
                    </a:p>
                  </a:txBody>
                  <a:tcPr marL="97536" marR="97536" marT="48006" marB="48006" anchor="ctr">
                    <a:solidFill>
                      <a:srgbClr val="FFFFCC"/>
                    </a:solidFill>
                  </a:tcPr>
                </a:tc>
              </a:tr>
              <a:tr h="450965">
                <a:tc>
                  <a:txBody>
                    <a:bodyPr/>
                    <a:lstStyle/>
                    <a:p>
                      <a:r>
                        <a:rPr lang="en-US" sz="1100" b="1" dirty="0" smtClean="0"/>
                        <a:t>2</a:t>
                      </a:r>
                      <a:endParaRPr lang="en-US" sz="1100" b="1" dirty="0"/>
                    </a:p>
                  </a:txBody>
                  <a:tcPr marL="97536" marR="97536" marT="48006" marB="48006">
                    <a:solidFill>
                      <a:srgbClr val="FFFFCC"/>
                    </a:solidFill>
                  </a:tcPr>
                </a:tc>
                <a:tc>
                  <a:txBody>
                    <a:bodyPr/>
                    <a:lstStyle/>
                    <a:p>
                      <a:r>
                        <a:rPr lang="es-MX" sz="1100" b="1" noProof="0" dirty="0" smtClean="0"/>
                        <a:t>Composición completa narrativa</a:t>
                      </a:r>
                      <a:endParaRPr lang="es-MX" sz="1100" b="1" noProof="0" dirty="0"/>
                    </a:p>
                  </a:txBody>
                  <a:tcPr marL="97536" marR="97536" marT="48006" marB="48006">
                    <a:solidFill>
                      <a:srgbClr val="FFFFCC"/>
                    </a:solidFill>
                  </a:tcPr>
                </a:tc>
                <a:tc>
                  <a:txBody>
                    <a:bodyPr/>
                    <a:lstStyle/>
                    <a:p>
                      <a:r>
                        <a:rPr lang="es-MX" sz="1100" b="1" noProof="0" dirty="0" smtClean="0"/>
                        <a:t>W2.3a, W2.3b, W2.3c, W2.3d, W2.4,      W2.5, W2.8</a:t>
                      </a:r>
                      <a:endParaRPr lang="es-MX" sz="1100" b="1" noProof="0" dirty="0"/>
                    </a:p>
                  </a:txBody>
                  <a:tcPr marL="97536" marR="97536" marT="48006" marB="48006">
                    <a:solidFill>
                      <a:srgbClr val="FFFFCC"/>
                    </a:solidFill>
                  </a:tcPr>
                </a:tc>
                <a:tc>
                  <a:txBody>
                    <a:bodyPr/>
                    <a:lstStyle/>
                    <a:p>
                      <a:pPr algn="ctr"/>
                      <a:r>
                        <a:rPr lang="en-US" sz="1100" b="1" dirty="0" smtClean="0"/>
                        <a:t>4</a:t>
                      </a:r>
                      <a:endParaRPr lang="en-US" sz="1100" b="1" dirty="0"/>
                    </a:p>
                  </a:txBody>
                  <a:tcPr marL="97536" marR="97536" marT="48006" marB="48006" anchor="ctr">
                    <a:solidFill>
                      <a:srgbClr val="FFFFCC"/>
                    </a:solidFill>
                  </a:tcPr>
                </a:tc>
              </a:tr>
              <a:tr h="272034">
                <a:tc>
                  <a:txBody>
                    <a:bodyPr/>
                    <a:lstStyle/>
                    <a:p>
                      <a:r>
                        <a:rPr lang="en-US" sz="1100" b="1" dirty="0" smtClean="0"/>
                        <a:t>8</a:t>
                      </a:r>
                      <a:endParaRPr lang="en-US" sz="1100" b="1" dirty="0"/>
                    </a:p>
                  </a:txBody>
                  <a:tcPr marL="97536" marR="97536" marT="48006" marB="48006">
                    <a:solidFill>
                      <a:srgbClr val="FFFFCC"/>
                    </a:solidFill>
                  </a:tcPr>
                </a:tc>
                <a:tc>
                  <a:txBody>
                    <a:bodyPr/>
                    <a:lstStyle/>
                    <a:p>
                      <a:r>
                        <a:rPr lang="es-MX" sz="1100" b="1" noProof="0" dirty="0" smtClean="0"/>
                        <a:t>Uso del lenguaje-vocabulario</a:t>
                      </a:r>
                      <a:endParaRPr lang="es-MX" sz="1100" b="1" noProof="0" dirty="0"/>
                    </a:p>
                  </a:txBody>
                  <a:tcPr marL="97536" marR="97536" marT="48006" marB="48006">
                    <a:solidFill>
                      <a:srgbClr val="FFFFCC"/>
                    </a:solidFill>
                  </a:tcPr>
                </a:tc>
                <a:tc>
                  <a:txBody>
                    <a:bodyPr/>
                    <a:lstStyle/>
                    <a:p>
                      <a:r>
                        <a:rPr lang="es-MX" sz="1100" b="1" noProof="0" dirty="0" smtClean="0">
                          <a:solidFill>
                            <a:schemeClr val="tx1"/>
                          </a:solidFill>
                        </a:rPr>
                        <a:t>L.2.3a</a:t>
                      </a:r>
                      <a:endParaRPr lang="es-MX" sz="1100" b="1" noProof="0" dirty="0">
                        <a:solidFill>
                          <a:srgbClr val="FF0000"/>
                        </a:solidFill>
                      </a:endParaRPr>
                    </a:p>
                  </a:txBody>
                  <a:tcPr marL="97536" marR="97536" marT="48006" marB="48006">
                    <a:solidFill>
                      <a:srgbClr val="FFFFCC"/>
                    </a:solidFill>
                  </a:tcPr>
                </a:tc>
                <a:tc>
                  <a:txBody>
                    <a:bodyPr/>
                    <a:lstStyle/>
                    <a:p>
                      <a:pPr algn="ctr"/>
                      <a:r>
                        <a:rPr lang="en-US" sz="1100" b="1" dirty="0" smtClean="0">
                          <a:solidFill>
                            <a:schemeClr val="tx1"/>
                          </a:solidFill>
                        </a:rPr>
                        <a:t>1-2</a:t>
                      </a:r>
                      <a:endParaRPr lang="en-US" sz="1100" b="1" dirty="0">
                        <a:solidFill>
                          <a:schemeClr val="tx1"/>
                        </a:solidFill>
                      </a:endParaRPr>
                    </a:p>
                  </a:txBody>
                  <a:tcPr marL="97536" marR="97536" marT="48006" marB="48006" anchor="ctr">
                    <a:solidFill>
                      <a:srgbClr val="FFFFCC"/>
                    </a:solidFill>
                  </a:tcPr>
                </a:tc>
              </a:tr>
              <a:tr h="272034">
                <a:tc>
                  <a:txBody>
                    <a:bodyPr/>
                    <a:lstStyle/>
                    <a:p>
                      <a:r>
                        <a:rPr lang="en-US" sz="1100" b="1" dirty="0" smtClean="0"/>
                        <a:t>9</a:t>
                      </a:r>
                      <a:endParaRPr lang="en-US" sz="1100" b="1" dirty="0"/>
                    </a:p>
                  </a:txBody>
                  <a:tcPr marL="97536" marR="97536" marT="48006" marB="48006">
                    <a:solidFill>
                      <a:srgbClr val="FFFFCC"/>
                    </a:solidFill>
                  </a:tcPr>
                </a:tc>
                <a:tc>
                  <a:txBody>
                    <a:bodyPr/>
                    <a:lstStyle/>
                    <a:p>
                      <a:r>
                        <a:rPr lang="es-MX" sz="1100" b="1" noProof="0" dirty="0" smtClean="0"/>
                        <a:t>Editar y clarificar</a:t>
                      </a:r>
                      <a:endParaRPr lang="es-MX" sz="1100" b="1" noProof="0" dirty="0"/>
                    </a:p>
                  </a:txBody>
                  <a:tcPr marL="97536" marR="97536" marT="48006" marB="48006">
                    <a:solidFill>
                      <a:srgbClr val="FFFFCC"/>
                    </a:solidFill>
                  </a:tcPr>
                </a:tc>
                <a:tc>
                  <a:txBody>
                    <a:bodyPr/>
                    <a:lstStyle/>
                    <a:p>
                      <a:r>
                        <a:rPr lang="es-MX" sz="1100" b="1" noProof="0" dirty="0" smtClean="0">
                          <a:solidFill>
                            <a:schemeClr val="tx1"/>
                          </a:solidFill>
                        </a:rPr>
                        <a:t>L.2.1c</a:t>
                      </a:r>
                      <a:endParaRPr lang="es-MX" sz="1100" b="1" noProof="0" dirty="0">
                        <a:solidFill>
                          <a:schemeClr val="tx1"/>
                        </a:solidFill>
                      </a:endParaRPr>
                    </a:p>
                  </a:txBody>
                  <a:tcPr marL="97536" marR="97536" marT="48006" marB="48006">
                    <a:solidFill>
                      <a:srgbClr val="FFFFCC"/>
                    </a:solidFill>
                  </a:tcPr>
                </a:tc>
                <a:tc>
                  <a:txBody>
                    <a:bodyPr/>
                    <a:lstStyle/>
                    <a:p>
                      <a:pPr algn="ctr"/>
                      <a:r>
                        <a:rPr lang="en-US" sz="1100" b="1" dirty="0" smtClean="0">
                          <a:solidFill>
                            <a:schemeClr val="tx1"/>
                          </a:solidFill>
                        </a:rPr>
                        <a:t>1-2</a:t>
                      </a:r>
                      <a:endParaRPr lang="en-US" sz="1100" b="1" dirty="0">
                        <a:solidFill>
                          <a:schemeClr val="tx1"/>
                        </a:solidFill>
                      </a:endParaRPr>
                    </a:p>
                  </a:txBody>
                  <a:tcPr marL="97536" marR="97536" marT="48006" marB="48006" anchor="ctr">
                    <a:solidFill>
                      <a:srgbClr val="FFFFCC"/>
                    </a:solidFill>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548043315"/>
              </p:ext>
            </p:extLst>
          </p:nvPr>
        </p:nvGraphicFramePr>
        <p:xfrm>
          <a:off x="1791253" y="3200778"/>
          <a:ext cx="4801110" cy="1357260"/>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9850"/>
                <a:gridCol w="2688882"/>
                <a:gridCol w="1060649"/>
                <a:gridCol w="691729"/>
              </a:tblGrid>
              <a:tr h="272034">
                <a:tc gridSpan="4">
                  <a:txBody>
                    <a:bodyPr/>
                    <a:lstStyle/>
                    <a:p>
                      <a:pPr algn="ctr"/>
                      <a:r>
                        <a:rPr lang="es-MX" sz="1100" b="1" noProof="0" dirty="0" smtClean="0">
                          <a:solidFill>
                            <a:schemeClr val="tx1"/>
                          </a:solidFill>
                        </a:rPr>
                        <a:t>Lectura:</a:t>
                      </a:r>
                      <a:r>
                        <a:rPr lang="es-MX" sz="1100" b="1" baseline="0" noProof="0" dirty="0" smtClean="0">
                          <a:solidFill>
                            <a:schemeClr val="tx1"/>
                          </a:solidFill>
                        </a:rPr>
                        <a:t>  Literaria</a:t>
                      </a:r>
                      <a:endParaRPr lang="es-MX" sz="1100" b="1" noProof="0" dirty="0">
                        <a:solidFill>
                          <a:schemeClr val="tx1"/>
                        </a:solidFill>
                      </a:endParaRPr>
                    </a:p>
                  </a:txBody>
                  <a:tcPr marL="97536" marR="97536" marT="48006" marB="48006">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70579">
                <a:tc gridSpan="2">
                  <a:txBody>
                    <a:bodyPr/>
                    <a:lstStyle/>
                    <a:p>
                      <a:pPr algn="ctr"/>
                      <a:r>
                        <a:rPr lang="es-MX" sz="1100" b="1" noProof="0" dirty="0" smtClean="0"/>
                        <a:t>Objetivos</a:t>
                      </a:r>
                      <a:endParaRPr lang="es-MX" sz="1100" b="1" noProof="0" dirty="0"/>
                    </a:p>
                  </a:txBody>
                  <a:tcPr marL="97536" marR="97536" marT="48006" marB="48006">
                    <a:solidFill>
                      <a:schemeClr val="bg1"/>
                    </a:solidFill>
                  </a:tcPr>
                </a:tc>
                <a:tc hMerge="1">
                  <a:txBody>
                    <a:bodyPr/>
                    <a:lstStyle/>
                    <a:p>
                      <a:endParaRPr lang="en-US" dirty="0"/>
                    </a:p>
                  </a:txBody>
                  <a:tcPr/>
                </a:tc>
                <a:tc>
                  <a:txBody>
                    <a:bodyPr/>
                    <a:lstStyle/>
                    <a:p>
                      <a:pPr algn="ctr"/>
                      <a:r>
                        <a:rPr lang="es-MX" sz="1100" b="1" noProof="0" dirty="0" smtClean="0"/>
                        <a:t>Estándares</a:t>
                      </a:r>
                      <a:endParaRPr lang="es-MX" sz="1100" b="1" noProof="0" dirty="0"/>
                    </a:p>
                  </a:txBody>
                  <a:tcPr marL="97536" marR="97536" marT="48006" marB="48006">
                    <a:solidFill>
                      <a:schemeClr val="bg1"/>
                    </a:solidFill>
                  </a:tcPr>
                </a:tc>
                <a:tc>
                  <a:txBody>
                    <a:bodyPr/>
                    <a:lstStyle/>
                    <a:p>
                      <a:pPr algn="ctr"/>
                      <a:r>
                        <a:rPr lang="es-MX" sz="1100" b="1" noProof="0" dirty="0" smtClean="0"/>
                        <a:t>DOK</a:t>
                      </a:r>
                      <a:endParaRPr lang="es-MX" sz="1100" b="1" noProof="0" dirty="0"/>
                    </a:p>
                  </a:txBody>
                  <a:tcPr marL="97536" marR="97536" marT="48006" marB="48006">
                    <a:solidFill>
                      <a:schemeClr val="bg1"/>
                    </a:solidFill>
                  </a:tcPr>
                </a:tc>
              </a:tr>
              <a:tr h="272034">
                <a:tc>
                  <a:txBody>
                    <a:bodyPr/>
                    <a:lstStyle/>
                    <a:p>
                      <a:r>
                        <a:rPr lang="en-US" sz="1100" b="1" dirty="0" smtClean="0">
                          <a:solidFill>
                            <a:schemeClr val="tx1"/>
                          </a:solidFill>
                        </a:rPr>
                        <a:t>3</a:t>
                      </a:r>
                      <a:endParaRPr lang="en-US" sz="1100" b="1" dirty="0">
                        <a:solidFill>
                          <a:schemeClr val="tx1"/>
                        </a:solidFill>
                      </a:endParaRPr>
                    </a:p>
                  </a:txBody>
                  <a:tcPr marL="97536" marR="97536" marT="48006" marB="48006">
                    <a:solidFill>
                      <a:srgbClr val="FFFFCC"/>
                    </a:solidFill>
                  </a:tcPr>
                </a:tc>
                <a:tc>
                  <a:txBody>
                    <a:bodyPr/>
                    <a:lstStyle/>
                    <a:p>
                      <a:r>
                        <a:rPr lang="es-MX" sz="1100" b="1" noProof="0" dirty="0" smtClean="0">
                          <a:solidFill>
                            <a:schemeClr val="tx1"/>
                          </a:solidFill>
                        </a:rPr>
                        <a:t>Significado de palabras</a:t>
                      </a:r>
                      <a:endParaRPr lang="es-MX" sz="1100" b="1" noProof="0" dirty="0">
                        <a:solidFill>
                          <a:schemeClr val="tx1"/>
                        </a:solidFill>
                      </a:endParaRPr>
                    </a:p>
                  </a:txBody>
                  <a:tcPr marL="97536" marR="97536" marT="48006" marB="48006">
                    <a:solidFill>
                      <a:srgbClr val="FFFFCC"/>
                    </a:solidFill>
                  </a:tcPr>
                </a:tc>
                <a:tc>
                  <a:txBody>
                    <a:bodyPr/>
                    <a:lstStyle/>
                    <a:p>
                      <a:r>
                        <a:rPr lang="es-MX" sz="1100" b="1" noProof="0" dirty="0" smtClean="0">
                          <a:solidFill>
                            <a:schemeClr val="tx1"/>
                          </a:solidFill>
                        </a:rPr>
                        <a:t>RL.2.4</a:t>
                      </a:r>
                      <a:endParaRPr lang="es-MX" sz="1100" b="1" noProof="0" dirty="0">
                        <a:solidFill>
                          <a:schemeClr val="tx1"/>
                        </a:solidFill>
                      </a:endParaRPr>
                    </a:p>
                  </a:txBody>
                  <a:tcPr marL="97536" marR="97536" marT="48006" marB="48006">
                    <a:solidFill>
                      <a:srgbClr val="FFFFCC"/>
                    </a:solidFill>
                  </a:tcPr>
                </a:tc>
                <a:tc>
                  <a:txBody>
                    <a:bodyPr/>
                    <a:lstStyle/>
                    <a:p>
                      <a:pPr algn="ctr"/>
                      <a:r>
                        <a:rPr lang="es-MX" sz="1100" b="1" noProof="0" dirty="0" smtClean="0">
                          <a:solidFill>
                            <a:schemeClr val="tx1"/>
                          </a:solidFill>
                        </a:rPr>
                        <a:t>1-2</a:t>
                      </a:r>
                      <a:endParaRPr lang="es-MX" sz="1100" b="1" noProof="0" dirty="0">
                        <a:solidFill>
                          <a:schemeClr val="tx1"/>
                        </a:solidFill>
                      </a:endParaRPr>
                    </a:p>
                  </a:txBody>
                  <a:tcPr marL="97536" marR="97536" marT="48006" marB="48006" anchor="ctr">
                    <a:solidFill>
                      <a:srgbClr val="FFFFCC"/>
                    </a:solidFill>
                  </a:tcPr>
                </a:tc>
              </a:tr>
              <a:tr h="270579">
                <a:tc>
                  <a:txBody>
                    <a:bodyPr/>
                    <a:lstStyle/>
                    <a:p>
                      <a:r>
                        <a:rPr lang="en-US" sz="1100" b="1" dirty="0" smtClean="0">
                          <a:solidFill>
                            <a:schemeClr val="tx1"/>
                          </a:solidFill>
                        </a:rPr>
                        <a:t>6</a:t>
                      </a:r>
                      <a:endParaRPr lang="en-US" sz="1100" b="1" dirty="0">
                        <a:solidFill>
                          <a:schemeClr val="tx1"/>
                        </a:solidFill>
                      </a:endParaRPr>
                    </a:p>
                  </a:txBody>
                  <a:tcPr marL="97536" marR="97536" marT="48006" marB="48006">
                    <a:solidFill>
                      <a:srgbClr val="FFFFCC"/>
                    </a:solidFill>
                  </a:tcPr>
                </a:tc>
                <a:tc>
                  <a:txBody>
                    <a:bodyPr/>
                    <a:lstStyle/>
                    <a:p>
                      <a:r>
                        <a:rPr lang="es-MX" sz="1100" b="1" noProof="0" dirty="0" smtClean="0"/>
                        <a:t>Estructuras/Características del texto</a:t>
                      </a:r>
                      <a:endParaRPr lang="es-MX" sz="1100" b="1" noProof="0" dirty="0"/>
                    </a:p>
                  </a:txBody>
                  <a:tcPr marL="97536" marR="97536" marT="48006" marB="48006">
                    <a:solidFill>
                      <a:srgbClr val="FFFFCC"/>
                    </a:solidFill>
                  </a:tcPr>
                </a:tc>
                <a:tc>
                  <a:txBody>
                    <a:bodyPr/>
                    <a:lstStyle/>
                    <a:p>
                      <a:r>
                        <a:rPr lang="es-MX" sz="1100" b="1" noProof="0" dirty="0" smtClean="0">
                          <a:solidFill>
                            <a:schemeClr val="tx1"/>
                          </a:solidFill>
                        </a:rPr>
                        <a:t>RL.2.7</a:t>
                      </a:r>
                      <a:endParaRPr lang="es-MX" sz="1100" b="1" noProof="0" dirty="0">
                        <a:solidFill>
                          <a:schemeClr val="tx1"/>
                        </a:solidFill>
                      </a:endParaRPr>
                    </a:p>
                  </a:txBody>
                  <a:tcPr marL="97536" marR="97536" marT="48006" marB="48006">
                    <a:solidFill>
                      <a:srgbClr val="FFFFCC"/>
                    </a:solidFill>
                  </a:tcPr>
                </a:tc>
                <a:tc>
                  <a:txBody>
                    <a:bodyPr/>
                    <a:lstStyle/>
                    <a:p>
                      <a:pPr algn="ctr"/>
                      <a:r>
                        <a:rPr lang="es-MX" sz="1100" b="1" noProof="0" dirty="0" smtClean="0">
                          <a:solidFill>
                            <a:schemeClr val="tx1"/>
                          </a:solidFill>
                        </a:rPr>
                        <a:t>2</a:t>
                      </a:r>
                      <a:endParaRPr lang="es-MX" sz="1100" b="1" noProof="0" dirty="0">
                        <a:solidFill>
                          <a:schemeClr val="tx1"/>
                        </a:solidFill>
                      </a:endParaRPr>
                    </a:p>
                  </a:txBody>
                  <a:tcPr marL="97536" marR="97536" marT="48006" marB="48006" anchor="ctr">
                    <a:solidFill>
                      <a:srgbClr val="FFFFCC"/>
                    </a:solidFill>
                  </a:tcPr>
                </a:tc>
              </a:tr>
              <a:tr h="272034">
                <a:tc>
                  <a:txBody>
                    <a:bodyPr/>
                    <a:lstStyle/>
                    <a:p>
                      <a:r>
                        <a:rPr lang="en-US" sz="1100" b="1" dirty="0" smtClean="0"/>
                        <a:t>5</a:t>
                      </a:r>
                      <a:endParaRPr lang="en-US" sz="1100" b="1" dirty="0"/>
                    </a:p>
                  </a:txBody>
                  <a:tcPr marL="97536" marR="97536" marT="48006" marB="48006">
                    <a:solidFill>
                      <a:srgbClr val="FFFFCC"/>
                    </a:solidFill>
                  </a:tcPr>
                </a:tc>
                <a:tc>
                  <a:txBody>
                    <a:bodyPr/>
                    <a:lstStyle/>
                    <a:p>
                      <a:r>
                        <a:rPr lang="es-MX" sz="1100" b="1" noProof="0" dirty="0" smtClean="0"/>
                        <a:t>Análisis</a:t>
                      </a:r>
                      <a:r>
                        <a:rPr lang="es-MX" sz="1100" b="1" baseline="0" noProof="0" dirty="0" smtClean="0"/>
                        <a:t> dentro y a través de textos</a:t>
                      </a:r>
                      <a:endParaRPr lang="es-MX" sz="1100" b="1" noProof="0" dirty="0"/>
                    </a:p>
                  </a:txBody>
                  <a:tcPr marL="97536" marR="97536" marT="48006" marB="48006">
                    <a:solidFill>
                      <a:srgbClr val="FFFFCC"/>
                    </a:solidFill>
                  </a:tcPr>
                </a:tc>
                <a:tc>
                  <a:txBody>
                    <a:bodyPr/>
                    <a:lstStyle/>
                    <a:p>
                      <a:r>
                        <a:rPr lang="es-MX" sz="1100" b="1" noProof="0" dirty="0" smtClean="0">
                          <a:solidFill>
                            <a:schemeClr val="tx1"/>
                          </a:solidFill>
                        </a:rPr>
                        <a:t>RL.2.9</a:t>
                      </a:r>
                      <a:endParaRPr lang="es-MX" sz="1100" b="1" noProof="0" dirty="0">
                        <a:solidFill>
                          <a:schemeClr val="tx1"/>
                        </a:solidFill>
                      </a:endParaRPr>
                    </a:p>
                  </a:txBody>
                  <a:tcPr marL="97536" marR="97536" marT="48006" marB="48006">
                    <a:solidFill>
                      <a:srgbClr val="FFFFCC"/>
                    </a:solidFill>
                  </a:tcPr>
                </a:tc>
                <a:tc>
                  <a:txBody>
                    <a:bodyPr/>
                    <a:lstStyle/>
                    <a:p>
                      <a:pPr algn="ctr"/>
                      <a:r>
                        <a:rPr lang="es-MX" sz="1100" b="1" noProof="0" dirty="0" smtClean="0">
                          <a:solidFill>
                            <a:schemeClr val="tx1"/>
                          </a:solidFill>
                        </a:rPr>
                        <a:t>4</a:t>
                      </a:r>
                      <a:endParaRPr lang="es-MX" sz="1100" b="1" noProof="0" dirty="0">
                        <a:solidFill>
                          <a:schemeClr val="tx1"/>
                        </a:solidFill>
                      </a:endParaRPr>
                    </a:p>
                  </a:txBody>
                  <a:tcPr marL="97536" marR="97536" marT="48006" marB="48006" anchor="ctr">
                    <a:solidFill>
                      <a:srgbClr val="FFFFCC"/>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1135383828"/>
              </p:ext>
            </p:extLst>
          </p:nvPr>
        </p:nvGraphicFramePr>
        <p:xfrm>
          <a:off x="1752601" y="4701524"/>
          <a:ext cx="4887732" cy="1350333"/>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76643"/>
                <a:gridCol w="2627094"/>
                <a:gridCol w="1079786"/>
                <a:gridCol w="704209"/>
              </a:tblGrid>
              <a:tr h="195834">
                <a:tc gridSpan="4">
                  <a:txBody>
                    <a:bodyPr/>
                    <a:lstStyle/>
                    <a:p>
                      <a:pPr algn="ctr"/>
                      <a:r>
                        <a:rPr lang="es-MX" sz="1100" b="1" noProof="0" dirty="0" smtClean="0">
                          <a:solidFill>
                            <a:schemeClr val="tx1"/>
                          </a:solidFill>
                        </a:rPr>
                        <a:t>Lectura:  Informativa</a:t>
                      </a:r>
                      <a:endParaRPr lang="es-MX" sz="1100" b="1" noProof="0" dirty="0">
                        <a:solidFill>
                          <a:schemeClr val="tx1"/>
                        </a:solidFill>
                      </a:endParaRPr>
                    </a:p>
                  </a:txBody>
                  <a:tcPr marL="97536" marR="97536" marT="48006" marB="48006">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70579">
                <a:tc gridSpan="2">
                  <a:txBody>
                    <a:bodyPr/>
                    <a:lstStyle/>
                    <a:p>
                      <a:pPr algn="ctr"/>
                      <a:r>
                        <a:rPr lang="es-MX" sz="1100" b="1" noProof="0" dirty="0" smtClean="0"/>
                        <a:t>Objetivos</a:t>
                      </a:r>
                      <a:endParaRPr lang="es-MX" sz="1100" b="1" noProof="0" dirty="0"/>
                    </a:p>
                  </a:txBody>
                  <a:tcPr marL="97536" marR="97536" marT="48006" marB="48006">
                    <a:solidFill>
                      <a:schemeClr val="bg1"/>
                    </a:solidFill>
                  </a:tcPr>
                </a:tc>
                <a:tc hMerge="1">
                  <a:txBody>
                    <a:bodyPr/>
                    <a:lstStyle/>
                    <a:p>
                      <a:endParaRPr lang="en-US" dirty="0"/>
                    </a:p>
                  </a:txBody>
                  <a:tcPr/>
                </a:tc>
                <a:tc>
                  <a:txBody>
                    <a:bodyPr/>
                    <a:lstStyle/>
                    <a:p>
                      <a:pPr algn="ctr"/>
                      <a:r>
                        <a:rPr lang="es-MX" sz="1100" b="1" noProof="0" dirty="0" smtClean="0"/>
                        <a:t>Estándares</a:t>
                      </a:r>
                      <a:endParaRPr lang="es-MX" sz="1100" b="1" noProof="0" dirty="0"/>
                    </a:p>
                  </a:txBody>
                  <a:tcPr marL="97536" marR="97536" marT="48006" marB="48006">
                    <a:solidFill>
                      <a:schemeClr val="bg1"/>
                    </a:solidFill>
                  </a:tcPr>
                </a:tc>
                <a:tc>
                  <a:txBody>
                    <a:bodyPr/>
                    <a:lstStyle/>
                    <a:p>
                      <a:pPr algn="ctr"/>
                      <a:r>
                        <a:rPr lang="es-MX" sz="1100" b="1" noProof="0" dirty="0" smtClean="0"/>
                        <a:t>DOK</a:t>
                      </a:r>
                      <a:endParaRPr lang="es-MX" sz="1100" b="1" noProof="0" dirty="0"/>
                    </a:p>
                  </a:txBody>
                  <a:tcPr marL="97536" marR="97536" marT="48006" marB="48006">
                    <a:solidFill>
                      <a:schemeClr val="bg1"/>
                    </a:solidFill>
                  </a:tcPr>
                </a:tc>
              </a:tr>
              <a:tr h="272034">
                <a:tc>
                  <a:txBody>
                    <a:bodyPr/>
                    <a:lstStyle/>
                    <a:p>
                      <a:r>
                        <a:rPr lang="en-US" sz="1100" b="1" dirty="0" smtClean="0">
                          <a:solidFill>
                            <a:schemeClr val="tx1"/>
                          </a:solidFill>
                        </a:rPr>
                        <a:t>10</a:t>
                      </a:r>
                      <a:endParaRPr lang="en-US" sz="1100" b="1" dirty="0">
                        <a:solidFill>
                          <a:schemeClr val="tx1"/>
                        </a:solidFill>
                      </a:endParaRPr>
                    </a:p>
                  </a:txBody>
                  <a:tcPr marL="97536" marR="97536" marT="48006" marB="48006">
                    <a:solidFill>
                      <a:srgbClr val="FFFFCC"/>
                    </a:solidFill>
                  </a:tcPr>
                </a:tc>
                <a:tc>
                  <a:txBody>
                    <a:bodyPr/>
                    <a:lstStyle/>
                    <a:p>
                      <a:r>
                        <a:rPr lang="es-MX" sz="1100" b="1" noProof="0" dirty="0" smtClean="0">
                          <a:solidFill>
                            <a:schemeClr val="tx1"/>
                          </a:solidFill>
                        </a:rPr>
                        <a:t>Significado de palabras</a:t>
                      </a:r>
                      <a:endParaRPr lang="es-MX" sz="1100" b="1" noProof="0" dirty="0">
                        <a:solidFill>
                          <a:schemeClr val="tx1"/>
                        </a:solidFill>
                      </a:endParaRPr>
                    </a:p>
                  </a:txBody>
                  <a:tcPr marL="97536" marR="97536" marT="48006" marB="48006">
                    <a:solidFill>
                      <a:srgbClr val="FFFFCC"/>
                    </a:solidFill>
                  </a:tcPr>
                </a:tc>
                <a:tc>
                  <a:txBody>
                    <a:bodyPr/>
                    <a:lstStyle/>
                    <a:p>
                      <a:r>
                        <a:rPr lang="es-MX" sz="1100" b="1" noProof="0" dirty="0" smtClean="0">
                          <a:solidFill>
                            <a:schemeClr val="tx1"/>
                          </a:solidFill>
                        </a:rPr>
                        <a:t>RI.2.4</a:t>
                      </a:r>
                      <a:endParaRPr lang="es-MX" sz="1100" b="1" noProof="0" dirty="0">
                        <a:solidFill>
                          <a:schemeClr val="tx1"/>
                        </a:solidFill>
                      </a:endParaRPr>
                    </a:p>
                  </a:txBody>
                  <a:tcPr marL="97536" marR="97536" marT="48006" marB="48006">
                    <a:solidFill>
                      <a:srgbClr val="FFFFCC"/>
                    </a:solidFill>
                  </a:tcPr>
                </a:tc>
                <a:tc>
                  <a:txBody>
                    <a:bodyPr/>
                    <a:lstStyle/>
                    <a:p>
                      <a:pPr algn="ctr"/>
                      <a:r>
                        <a:rPr lang="es-MX" sz="1100" b="1" noProof="0" dirty="0" smtClean="0">
                          <a:solidFill>
                            <a:schemeClr val="tx1"/>
                          </a:solidFill>
                        </a:rPr>
                        <a:t>1-2</a:t>
                      </a:r>
                      <a:endParaRPr lang="es-MX" sz="1100" b="1" noProof="0" dirty="0">
                        <a:solidFill>
                          <a:schemeClr val="tx1"/>
                        </a:solidFill>
                      </a:endParaRPr>
                    </a:p>
                  </a:txBody>
                  <a:tcPr marL="97536" marR="97536" marT="48006" marB="48006" anchor="ctr">
                    <a:solidFill>
                      <a:srgbClr val="FFFFCC"/>
                    </a:solidFill>
                  </a:tcPr>
                </a:tc>
              </a:tr>
              <a:tr h="272034">
                <a:tc>
                  <a:txBody>
                    <a:bodyPr/>
                    <a:lstStyle/>
                    <a:p>
                      <a:r>
                        <a:rPr lang="en-US" sz="1100" b="1" dirty="0" smtClean="0">
                          <a:solidFill>
                            <a:schemeClr val="tx1"/>
                          </a:solidFill>
                        </a:rPr>
                        <a:t>11</a:t>
                      </a:r>
                      <a:endParaRPr lang="en-US" sz="1100" b="1" dirty="0">
                        <a:solidFill>
                          <a:schemeClr val="tx1"/>
                        </a:solidFill>
                      </a:endParaRPr>
                    </a:p>
                  </a:txBody>
                  <a:tcPr marL="97536" marR="97536" marT="48006" marB="48006">
                    <a:solidFill>
                      <a:srgbClr val="FFFFCC"/>
                    </a:solidFill>
                  </a:tcPr>
                </a:tc>
                <a:tc>
                  <a:txBody>
                    <a:bodyPr/>
                    <a:lstStyle/>
                    <a:p>
                      <a:r>
                        <a:rPr lang="es-MX" sz="1100" b="1" noProof="0" dirty="0" smtClean="0">
                          <a:solidFill>
                            <a:schemeClr val="tx1"/>
                          </a:solidFill>
                        </a:rPr>
                        <a:t>Razonamiento y evidencia</a:t>
                      </a:r>
                      <a:endParaRPr lang="es-MX" sz="1100" b="1" noProof="0" dirty="0">
                        <a:solidFill>
                          <a:schemeClr val="tx1"/>
                        </a:solidFill>
                      </a:endParaRPr>
                    </a:p>
                  </a:txBody>
                  <a:tcPr marL="97536" marR="97536" marT="48006" marB="48006">
                    <a:solidFill>
                      <a:srgbClr val="FFFFCC"/>
                    </a:solidFill>
                  </a:tcPr>
                </a:tc>
                <a:tc>
                  <a:txBody>
                    <a:bodyPr/>
                    <a:lstStyle/>
                    <a:p>
                      <a:r>
                        <a:rPr lang="es-MX" sz="1100" b="1" noProof="0" dirty="0" smtClean="0">
                          <a:solidFill>
                            <a:schemeClr val="tx1"/>
                          </a:solidFill>
                        </a:rPr>
                        <a:t>RI.2.8</a:t>
                      </a:r>
                      <a:endParaRPr lang="es-MX" sz="1100" b="1" noProof="0" dirty="0">
                        <a:solidFill>
                          <a:schemeClr val="tx1"/>
                        </a:solidFill>
                      </a:endParaRPr>
                    </a:p>
                  </a:txBody>
                  <a:tcPr marL="97536" marR="97536" marT="48006" marB="48006">
                    <a:solidFill>
                      <a:srgbClr val="FFFFCC"/>
                    </a:solidFill>
                  </a:tcPr>
                </a:tc>
                <a:tc>
                  <a:txBody>
                    <a:bodyPr/>
                    <a:lstStyle/>
                    <a:p>
                      <a:pPr algn="ctr"/>
                      <a:r>
                        <a:rPr lang="es-MX" sz="1100" b="1" noProof="0" dirty="0" smtClean="0">
                          <a:solidFill>
                            <a:schemeClr val="tx1"/>
                          </a:solidFill>
                        </a:rPr>
                        <a:t>3-4</a:t>
                      </a:r>
                      <a:endParaRPr lang="es-MX" sz="1100" b="1" noProof="0" dirty="0">
                        <a:solidFill>
                          <a:schemeClr val="tx1"/>
                        </a:solidFill>
                      </a:endParaRPr>
                    </a:p>
                  </a:txBody>
                  <a:tcPr marL="97536" marR="97536" marT="48006" marB="48006" anchor="ctr">
                    <a:solidFill>
                      <a:srgbClr val="FFFFCC"/>
                    </a:solidFill>
                  </a:tcPr>
                </a:tc>
              </a:tr>
              <a:tr h="272034">
                <a:tc>
                  <a:txBody>
                    <a:bodyPr/>
                    <a:lstStyle/>
                    <a:p>
                      <a:r>
                        <a:rPr lang="en-US" sz="1100" b="1" dirty="0" smtClean="0">
                          <a:solidFill>
                            <a:schemeClr val="tx1"/>
                          </a:solidFill>
                        </a:rPr>
                        <a:t>12</a:t>
                      </a:r>
                      <a:endParaRPr lang="en-US" sz="1100" b="1" dirty="0">
                        <a:solidFill>
                          <a:schemeClr val="tx1"/>
                        </a:solidFill>
                      </a:endParaRPr>
                    </a:p>
                  </a:txBody>
                  <a:tcPr marL="97536" marR="97536" marT="48006" marB="48006">
                    <a:solidFill>
                      <a:srgbClr val="FFFFCC"/>
                    </a:solidFill>
                  </a:tcPr>
                </a:tc>
                <a:tc>
                  <a:txBody>
                    <a:bodyPr/>
                    <a:lstStyle/>
                    <a:p>
                      <a:r>
                        <a:rPr lang="es-MX" sz="1100" b="1" noProof="0" dirty="0" smtClean="0"/>
                        <a:t>Análisis</a:t>
                      </a:r>
                      <a:r>
                        <a:rPr lang="es-MX" sz="1100" b="1" baseline="0" noProof="0" dirty="0" smtClean="0"/>
                        <a:t> dentro y a través de textos</a:t>
                      </a:r>
                      <a:endParaRPr lang="es-MX" sz="1100" b="1" noProof="0" dirty="0"/>
                    </a:p>
                  </a:txBody>
                  <a:tcPr marL="97536" marR="97536" marT="48006" marB="48006">
                    <a:solidFill>
                      <a:srgbClr val="FFFFCC"/>
                    </a:solidFill>
                  </a:tcPr>
                </a:tc>
                <a:tc>
                  <a:txBody>
                    <a:bodyPr/>
                    <a:lstStyle/>
                    <a:p>
                      <a:r>
                        <a:rPr lang="es-MX" sz="1100" b="1" noProof="0" dirty="0" smtClean="0">
                          <a:solidFill>
                            <a:schemeClr val="tx1"/>
                          </a:solidFill>
                        </a:rPr>
                        <a:t>RI.2.9</a:t>
                      </a:r>
                      <a:endParaRPr lang="es-MX" sz="1100" b="1" noProof="0" dirty="0">
                        <a:solidFill>
                          <a:schemeClr val="tx1"/>
                        </a:solidFill>
                      </a:endParaRPr>
                    </a:p>
                  </a:txBody>
                  <a:tcPr marL="97536" marR="97536" marT="48006" marB="48006">
                    <a:solidFill>
                      <a:srgbClr val="FFFFCC"/>
                    </a:solidFill>
                  </a:tcPr>
                </a:tc>
                <a:tc>
                  <a:txBody>
                    <a:bodyPr/>
                    <a:lstStyle/>
                    <a:p>
                      <a:pPr algn="ctr"/>
                      <a:r>
                        <a:rPr lang="es-MX" sz="1100" b="1" noProof="0" dirty="0" smtClean="0">
                          <a:solidFill>
                            <a:schemeClr val="tx1"/>
                          </a:solidFill>
                        </a:rPr>
                        <a:t>2-3-4</a:t>
                      </a:r>
                      <a:endParaRPr lang="es-MX" sz="1100" b="1" noProof="0" dirty="0">
                        <a:solidFill>
                          <a:schemeClr val="tx1"/>
                        </a:solidFill>
                      </a:endParaRPr>
                    </a:p>
                  </a:txBody>
                  <a:tcPr marL="97536" marR="97536" marT="48006" marB="48006" anchor="ctr">
                    <a:solidFill>
                      <a:srgbClr val="FFFFCC"/>
                    </a:solidFill>
                  </a:tcPr>
                </a:tc>
              </a:tr>
            </a:tbl>
          </a:graphicData>
        </a:graphic>
      </p:graphicFrame>
      <p:sp>
        <p:nvSpPr>
          <p:cNvPr id="23" name="Rectangle 22"/>
          <p:cNvSpPr/>
          <p:nvPr/>
        </p:nvSpPr>
        <p:spPr>
          <a:xfrm>
            <a:off x="5329800" y="7235707"/>
            <a:ext cx="489975" cy="2578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6749" tIns="43375" rIns="86749" bIns="43375" rtlCol="0" anchor="ctr"/>
          <a:lstStyle/>
          <a:p>
            <a:pPr algn="ctr"/>
            <a:endParaRPr lang="x-none" dirty="0"/>
          </a:p>
        </p:txBody>
      </p:sp>
      <p:sp>
        <p:nvSpPr>
          <p:cNvPr id="30" name="Rectangle 29"/>
          <p:cNvSpPr/>
          <p:nvPr/>
        </p:nvSpPr>
        <p:spPr>
          <a:xfrm>
            <a:off x="5824386" y="7535667"/>
            <a:ext cx="461153" cy="2182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6749" tIns="43375" rIns="86749" bIns="43375" rtlCol="0" anchor="ctr"/>
          <a:lstStyle/>
          <a:p>
            <a:pPr algn="ctr"/>
            <a:endParaRPr lang="x-none" dirty="0"/>
          </a:p>
        </p:txBody>
      </p:sp>
      <p:sp>
        <p:nvSpPr>
          <p:cNvPr id="31" name="Rectangle 30"/>
          <p:cNvSpPr/>
          <p:nvPr/>
        </p:nvSpPr>
        <p:spPr>
          <a:xfrm>
            <a:off x="4306122" y="7943850"/>
            <a:ext cx="2247078" cy="3636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6749" tIns="43375" rIns="86749" bIns="43375" rtlCol="0" anchor="ctr"/>
          <a:lstStyle/>
          <a:p>
            <a:pPr algn="ctr"/>
            <a:endParaRPr lang="x-none" dirty="0"/>
          </a:p>
        </p:txBody>
      </p:sp>
      <p:sp>
        <p:nvSpPr>
          <p:cNvPr id="14" name="TextBox 13"/>
          <p:cNvSpPr txBox="1"/>
          <p:nvPr/>
        </p:nvSpPr>
        <p:spPr>
          <a:xfrm>
            <a:off x="1332376" y="6272318"/>
            <a:ext cx="5718863" cy="410654"/>
          </a:xfrm>
          <a:prstGeom prst="rect">
            <a:avLst/>
          </a:prstGeom>
          <a:noFill/>
        </p:spPr>
        <p:txBody>
          <a:bodyPr wrap="square" lIns="101882" tIns="50941" rIns="101882" bIns="50941" rtlCol="0">
            <a:spAutoFit/>
          </a:bodyPr>
          <a:lstStyle/>
          <a:p>
            <a:pPr algn="ctr"/>
            <a:r>
              <a:rPr lang="es-ES" sz="1000" b="1" i="1" dirty="0">
                <a:latin typeface="Calibri" panose="020F0502020204030204" pitchFamily="34" charset="0"/>
              </a:rPr>
              <a:t>Nota:  Pueden haber más estándares por objetivo.  </a:t>
            </a:r>
            <a:r>
              <a:rPr lang="es-ES" sz="1000" b="1" i="1" dirty="0" smtClean="0">
                <a:latin typeface="Calibri" panose="020F0502020204030204" pitchFamily="34" charset="0"/>
              </a:rPr>
              <a:t>Los estándares de escritura evaluados en esta evaluación están en los recuadros.</a:t>
            </a:r>
            <a:endParaRPr lang="es-ES" sz="1000" b="1" i="1" dirty="0">
              <a:latin typeface="Calibri" panose="020F0502020204030204" pitchFamily="34" charset="0"/>
            </a:endParaRPr>
          </a:p>
        </p:txBody>
      </p:sp>
    </p:spTree>
    <p:extLst>
      <p:ext uri="{BB962C8B-B14F-4D97-AF65-F5344CB8AC3E}">
        <p14:creationId xmlns:p14="http://schemas.microsoft.com/office/powerpoint/2010/main" val="1198428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431800" y="922019"/>
          <a:ext cx="6908800" cy="7117080"/>
        </p:xfrm>
        <a:graphic>
          <a:graphicData uri="http://schemas.openxmlformats.org/drawingml/2006/table">
            <a:tbl>
              <a:tblPr firstRow="1" bandRow="1">
                <a:tableStyleId>{5940675A-B579-460E-94D1-54222C63F5DA}</a:tableStyleId>
              </a:tblPr>
              <a:tblGrid>
                <a:gridCol w="6908800"/>
              </a:tblGrid>
              <a:tr h="905256">
                <a:tc>
                  <a:txBody>
                    <a:bodyPr/>
                    <a:lstStyle/>
                    <a:p>
                      <a:endParaRPr lang="x-none" sz="1800" b="1" noProof="0" dirty="0" smtClean="0"/>
                    </a:p>
                    <a:p>
                      <a:endParaRPr lang="x-none" sz="1800" b="1" noProof="0" dirty="0" smtClean="0"/>
                    </a:p>
                    <a:p>
                      <a:r>
                        <a:rPr lang="x-none" sz="1800" b="1" noProof="0" dirty="0" smtClean="0"/>
                        <a:t>Nombre_____________________</a:t>
                      </a:r>
                    </a:p>
                  </a:txBody>
                  <a:tcPr marL="103632" marR="103632" marT="50292" marB="50292">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407924">
                <a:tc>
                  <a:txBody>
                    <a:bodyPr/>
                    <a:lstStyle/>
                    <a:p>
                      <a:r>
                        <a:rPr lang="x-none" sz="1800" b="1" noProof="0" dirty="0" smtClean="0"/>
                        <a:t>¿Cuál es el </a:t>
                      </a:r>
                      <a:r>
                        <a:rPr lang="x-none" sz="1800" b="1" u="sng" noProof="0" dirty="0" smtClean="0"/>
                        <a:t>tema principal </a:t>
                      </a:r>
                      <a:r>
                        <a:rPr lang="x-none" sz="1800" b="1" noProof="0" dirty="0" smtClean="0"/>
                        <a:t>del texto?</a:t>
                      </a:r>
                      <a:endParaRPr lang="x-none" sz="1800" b="1"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x-none"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x-none"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x-none" sz="1800" noProof="0"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r>
                        <a:rPr lang="x-none" sz="1800" b="1" noProof="0" dirty="0" smtClean="0"/>
                        <a:t>¿Qué </a:t>
                      </a:r>
                      <a:r>
                        <a:rPr lang="x-none" sz="1800" b="1" u="sng" noProof="0" dirty="0" smtClean="0"/>
                        <a:t>detalles clave</a:t>
                      </a:r>
                      <a:r>
                        <a:rPr lang="x-none" sz="1800" b="1" noProof="0" dirty="0" smtClean="0"/>
                        <a:t> te ayudaron a saber el </a:t>
                      </a:r>
                      <a:r>
                        <a:rPr lang="x-none" sz="1800" b="1" u="sng" noProof="0" dirty="0" smtClean="0"/>
                        <a:t>enfoque específico</a:t>
                      </a:r>
                      <a:r>
                        <a:rPr lang="x-none" sz="1800" b="1" baseline="0" noProof="0" dirty="0" smtClean="0"/>
                        <a:t> del párrafo____?</a:t>
                      </a:r>
                      <a:endParaRPr lang="x-none" sz="1800" b="1" noProof="0" dirty="0"/>
                    </a:p>
                  </a:txBody>
                  <a:tcPr marL="103632" marR="103632" marT="50292" marB="50292"/>
                </a:tc>
              </a:tr>
              <a:tr h="407924">
                <a:tc>
                  <a:txBody>
                    <a:bodyPr/>
                    <a:lstStyle/>
                    <a:p>
                      <a:endParaRPr lang="x-none" sz="1800" noProof="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x-none"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x-none"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x-none" sz="1800" noProof="0"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r>
                        <a:rPr lang="x-none" sz="1800" b="1" noProof="0" dirty="0" smtClean="0"/>
                        <a:t>¿Qué </a:t>
                      </a:r>
                      <a:r>
                        <a:rPr lang="x-none" sz="1800" b="1" u="sng" noProof="0" dirty="0" smtClean="0"/>
                        <a:t>detalles clave</a:t>
                      </a:r>
                      <a:r>
                        <a:rPr lang="x-none" sz="1800" b="1" noProof="0" dirty="0" smtClean="0"/>
                        <a:t> te ayudaron a saber el </a:t>
                      </a:r>
                      <a:r>
                        <a:rPr lang="x-none" sz="1800" b="1" u="sng" noProof="0" dirty="0" smtClean="0"/>
                        <a:t>enfoque específico</a:t>
                      </a:r>
                      <a:r>
                        <a:rPr lang="x-none" sz="1800" b="1" baseline="0" noProof="0" dirty="0" smtClean="0"/>
                        <a:t> del párrafo____?</a:t>
                      </a:r>
                      <a:endParaRPr lang="x-none" sz="1800" b="1" noProof="0" dirty="0"/>
                    </a:p>
                  </a:txBody>
                  <a:tcPr marL="103632" marR="103632" marT="50292" marB="50292"/>
                </a:tc>
              </a:tr>
              <a:tr h="407924">
                <a:tc>
                  <a:txBody>
                    <a:bodyPr/>
                    <a:lstStyle/>
                    <a:p>
                      <a:endParaRPr lang="x-none" sz="1800" noProof="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x-none"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x-none"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x-none" sz="1800" noProof="0" dirty="0"/>
                    </a:p>
                  </a:txBody>
                  <a:tcPr marL="103632" marR="103632" marT="50292" marB="50292">
                    <a:lnT w="12700" cap="flat" cmpd="sng" algn="ctr">
                      <a:solidFill>
                        <a:schemeClr val="bg1">
                          <a:lumMod val="50000"/>
                        </a:schemeClr>
                      </a:solidFill>
                      <a:prstDash val="solid"/>
                      <a:round/>
                      <a:headEnd type="none" w="med" len="med"/>
                      <a:tailEnd type="none" w="med" len="med"/>
                    </a:lnT>
                  </a:tcPr>
                </a:tc>
              </a:tr>
            </a:tbl>
          </a:graphicData>
        </a:graphic>
      </p:graphicFrame>
      <p:sp>
        <p:nvSpPr>
          <p:cNvPr id="4" name="Rectangle 3"/>
          <p:cNvSpPr/>
          <p:nvPr/>
        </p:nvSpPr>
        <p:spPr>
          <a:xfrm>
            <a:off x="408608" y="152400"/>
            <a:ext cx="7135191" cy="523220"/>
          </a:xfrm>
          <a:prstGeom prst="rect">
            <a:avLst/>
          </a:prstGeom>
        </p:spPr>
        <p:txBody>
          <a:bodyPr wrap="square">
            <a:spAutoFit/>
          </a:bodyPr>
          <a:lstStyle/>
          <a:p>
            <a:pPr lvl="0"/>
            <a:r>
              <a:rPr lang="x-none" sz="1400" b="1" dirty="0" smtClean="0">
                <a:solidFill>
                  <a:prstClr val="black"/>
                </a:solidFill>
              </a:rPr>
              <a:t>Maestros:  Esta es una hoja para tomar notas que los estudiantes pueden utilizar cuando estén investigando un tema.  </a:t>
            </a:r>
            <a:endParaRPr lang="x-none" sz="1400" b="1" dirty="0">
              <a:solidFill>
                <a:prstClr val="black"/>
              </a:solidFill>
            </a:endParaRPr>
          </a:p>
        </p:txBody>
      </p:sp>
      <p:grpSp>
        <p:nvGrpSpPr>
          <p:cNvPr id="5" name="Group 4"/>
          <p:cNvGrpSpPr/>
          <p:nvPr/>
        </p:nvGrpSpPr>
        <p:grpSpPr>
          <a:xfrm>
            <a:off x="986294" y="922019"/>
            <a:ext cx="6331269" cy="7261861"/>
            <a:chOff x="1122680" y="850356"/>
            <a:chExt cx="6331269" cy="7261861"/>
          </a:xfrm>
        </p:grpSpPr>
        <p:sp>
          <p:nvSpPr>
            <p:cNvPr id="6" name="Rectangle 5"/>
            <p:cNvSpPr/>
            <p:nvPr/>
          </p:nvSpPr>
          <p:spPr>
            <a:xfrm>
              <a:off x="4033284" y="995137"/>
              <a:ext cx="3281680" cy="2123640"/>
            </a:xfrm>
            <a:prstGeom prst="rect">
              <a:avLst/>
            </a:prstGeom>
            <a:solidFill>
              <a:schemeClr val="accent5">
                <a:lumMod val="20000"/>
                <a:lumOff val="80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22" tIns="45711" rIns="91422" bIns="45711">
              <a:spAutoFit/>
            </a:bodyPr>
            <a:lstStyle/>
            <a:p>
              <a:r>
                <a:rPr lang="x-none" sz="1100" b="1" dirty="0" smtClean="0"/>
                <a:t>Instruya a los estudiantes a leer un texto de múltiples párrafos.</a:t>
              </a:r>
            </a:p>
            <a:p>
              <a:endParaRPr lang="x-none" sz="1100" b="1" dirty="0" smtClean="0"/>
            </a:p>
            <a:p>
              <a:r>
                <a:rPr lang="x-none" sz="1100" b="1" dirty="0" smtClean="0"/>
                <a:t>Pregunte: − </a:t>
              </a:r>
              <a:r>
                <a:rPr lang="x-none" sz="1100" b="1" i="1" dirty="0" smtClean="0"/>
                <a:t>¿De qué trata este texto mayormente? </a:t>
              </a:r>
              <a:r>
                <a:rPr lang="x-none" sz="1100" b="1" dirty="0" smtClean="0"/>
                <a:t>Explique que este es el </a:t>
              </a:r>
              <a:r>
                <a:rPr lang="x-none" sz="1100" b="1" u="sng" dirty="0" smtClean="0">
                  <a:solidFill>
                    <a:srgbClr val="C00000"/>
                  </a:solidFill>
                  <a:effectLst>
                    <a:outerShdw blurRad="38100" dist="38100" dir="2700000" algn="tl">
                      <a:srgbClr val="000000">
                        <a:alpha val="43137"/>
                      </a:srgbClr>
                    </a:outerShdw>
                  </a:effectLst>
                </a:rPr>
                <a:t>tema principal</a:t>
              </a:r>
              <a:r>
                <a:rPr lang="x-none" sz="1100" b="1" dirty="0" smtClean="0"/>
                <a:t> del texto.  Pida a los estudiantes que compartan cómo ellos saben de qué trata el texto mayormente. </a:t>
              </a:r>
            </a:p>
            <a:p>
              <a:r>
                <a:rPr lang="x-none" sz="1100" b="1" dirty="0" smtClean="0"/>
                <a:t> </a:t>
              </a:r>
            </a:p>
            <a:p>
              <a:r>
                <a:rPr lang="x-none" sz="1100" b="1" dirty="0" smtClean="0"/>
                <a:t>Pida a los estudiantes que escriban el </a:t>
              </a:r>
              <a:r>
                <a:rPr lang="x-none" sz="1100" b="1" u="sng" dirty="0" smtClean="0">
                  <a:solidFill>
                    <a:srgbClr val="C00000"/>
                  </a:solidFill>
                  <a:effectLst>
                    <a:outerShdw blurRad="38100" dist="38100" dir="2700000" algn="tl">
                      <a:srgbClr val="000000">
                        <a:alpha val="43137"/>
                      </a:srgbClr>
                    </a:outerShdw>
                  </a:effectLst>
                </a:rPr>
                <a:t>tema principal</a:t>
              </a:r>
              <a:r>
                <a:rPr lang="x-none" sz="1100" b="1" dirty="0" smtClean="0"/>
                <a:t> del texto.</a:t>
              </a:r>
            </a:p>
            <a:p>
              <a:r>
                <a:rPr lang="x-none" sz="1100" b="1" dirty="0" smtClean="0"/>
                <a:t>Nota:  el tema se refiere a todo el texto resumido en una </a:t>
              </a:r>
              <a:r>
                <a:rPr lang="x-none" sz="1100" b="1" u="sng" dirty="0" smtClean="0"/>
                <a:t>palabra o frase</a:t>
              </a:r>
              <a:r>
                <a:rPr lang="x-none" sz="1100" b="1" dirty="0" smtClean="0"/>
                <a:t>.</a:t>
              </a:r>
              <a:endParaRPr lang="x-none" sz="1100" b="1" dirty="0"/>
            </a:p>
          </p:txBody>
        </p:sp>
        <p:sp>
          <p:nvSpPr>
            <p:cNvPr id="7" name="Rounded Rectangle 6"/>
            <p:cNvSpPr/>
            <p:nvPr/>
          </p:nvSpPr>
          <p:spPr>
            <a:xfrm>
              <a:off x="6995160" y="850356"/>
              <a:ext cx="458789" cy="50292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75" tIns="50938" rIns="101875" bIns="50938"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8" name="Rectangle 7"/>
            <p:cNvSpPr/>
            <p:nvPr/>
          </p:nvSpPr>
          <p:spPr>
            <a:xfrm>
              <a:off x="1122680" y="4408896"/>
              <a:ext cx="3281680" cy="2970026"/>
            </a:xfrm>
            <a:prstGeom prst="rect">
              <a:avLst/>
            </a:prstGeom>
            <a:solidFill>
              <a:schemeClr val="accent5">
                <a:lumMod val="20000"/>
                <a:lumOff val="80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22" tIns="45711" rIns="91422" bIns="45711">
              <a:spAutoFit/>
            </a:bodyPr>
            <a:lstStyle/>
            <a:p>
              <a:r>
                <a:rPr lang="x-none" sz="1100" b="1" dirty="0" smtClean="0"/>
                <a:t>Explique: − </a:t>
              </a:r>
              <a:r>
                <a:rPr lang="x-none" sz="1100" b="1" i="1" dirty="0" smtClean="0"/>
                <a:t>Un </a:t>
              </a:r>
              <a:r>
                <a:rPr lang="x-none" sz="1100" b="1" i="1" u="sng" dirty="0" smtClean="0">
                  <a:solidFill>
                    <a:srgbClr val="C00000"/>
                  </a:solidFill>
                  <a:effectLst>
                    <a:outerShdw blurRad="38100" dist="38100" dir="2700000" algn="tl">
                      <a:srgbClr val="000000">
                        <a:alpha val="43137"/>
                      </a:srgbClr>
                    </a:outerShdw>
                  </a:effectLst>
                </a:rPr>
                <a:t>enfoque específico</a:t>
              </a:r>
              <a:r>
                <a:rPr lang="x-none" sz="1100" b="1" i="1" dirty="0" smtClean="0"/>
                <a:t> es lo que el párrafo está diciendo sobre el </a:t>
              </a:r>
              <a:r>
                <a:rPr lang="x-none" sz="1100" b="1" i="1" u="sng" dirty="0" smtClean="0">
                  <a:solidFill>
                    <a:srgbClr val="C00000"/>
                  </a:solidFill>
                  <a:effectLst>
                    <a:outerShdw blurRad="38100" dist="38100" dir="2700000" algn="tl">
                      <a:srgbClr val="000000">
                        <a:alpha val="43137"/>
                      </a:srgbClr>
                    </a:outerShdw>
                  </a:effectLst>
                </a:rPr>
                <a:t>tema</a:t>
              </a:r>
              <a:r>
                <a:rPr lang="x-none" sz="1100" b="1" i="1" dirty="0" smtClean="0"/>
                <a:t>.  Los </a:t>
              </a:r>
              <a:r>
                <a:rPr lang="x-none" sz="1100" b="1" i="1" u="sng" dirty="0" smtClean="0">
                  <a:solidFill>
                    <a:srgbClr val="C00000"/>
                  </a:solidFill>
                  <a:effectLst>
                    <a:outerShdw blurRad="38100" dist="38100" dir="2700000" algn="tl">
                      <a:srgbClr val="000000">
                        <a:alpha val="43137"/>
                      </a:srgbClr>
                    </a:outerShdw>
                  </a:effectLst>
                </a:rPr>
                <a:t>detalles clave</a:t>
              </a:r>
              <a:r>
                <a:rPr lang="x-none" sz="1100" b="1" i="1" dirty="0" smtClean="0"/>
                <a:t> nos ayudan a encontrar el </a:t>
              </a:r>
              <a:r>
                <a:rPr lang="x-none" sz="1100" b="1" i="1" u="sng" dirty="0" smtClean="0">
                  <a:solidFill>
                    <a:srgbClr val="C00000"/>
                  </a:solidFill>
                  <a:effectLst>
                    <a:outerShdw blurRad="38100" dist="38100" dir="2700000" algn="tl">
                      <a:srgbClr val="000000">
                        <a:alpha val="43137"/>
                      </a:srgbClr>
                    </a:outerShdw>
                  </a:effectLst>
                </a:rPr>
                <a:t>enfoque específico</a:t>
              </a:r>
              <a:r>
                <a:rPr lang="x-none" sz="1100" b="1" i="1" dirty="0" smtClean="0"/>
                <a:t> de los párrafos.  </a:t>
              </a:r>
            </a:p>
            <a:p>
              <a:endParaRPr lang="x-none" sz="1100" b="1" dirty="0" smtClean="0"/>
            </a:p>
            <a:p>
              <a:pPr defTabSz="1135157"/>
              <a:r>
                <a:rPr lang="x-none" sz="1100" b="1" dirty="0" smtClean="0">
                  <a:solidFill>
                    <a:prstClr val="black"/>
                  </a:solidFill>
                </a:rPr>
                <a:t>Ejemplo:  Si el tema principal es PERROS,</a:t>
              </a:r>
            </a:p>
            <a:p>
              <a:pPr defTabSz="1135157"/>
              <a:r>
                <a:rPr lang="x-none" sz="1100" b="1" dirty="0" smtClean="0">
                  <a:solidFill>
                    <a:prstClr val="black"/>
                  </a:solidFill>
                </a:rPr>
                <a:t>algunos </a:t>
              </a:r>
              <a:r>
                <a:rPr lang="x-none" sz="1100" b="1" u="sng" dirty="0" smtClean="0">
                  <a:solidFill>
                    <a:srgbClr val="C00000"/>
                  </a:solidFill>
                  <a:effectLst>
                    <a:outerShdw blurRad="38100" dist="38100" dir="2700000" algn="tl">
                      <a:srgbClr val="000000">
                        <a:alpha val="43137"/>
                      </a:srgbClr>
                    </a:outerShdw>
                  </a:effectLst>
                </a:rPr>
                <a:t>detalles clave</a:t>
              </a:r>
              <a:r>
                <a:rPr lang="x-none" sz="1100" b="1" dirty="0" smtClean="0">
                  <a:solidFill>
                    <a:srgbClr val="C00000"/>
                  </a:solidFill>
                  <a:effectLst>
                    <a:outerShdw blurRad="38100" dist="38100" dir="2700000" algn="tl">
                      <a:srgbClr val="000000">
                        <a:alpha val="43137"/>
                      </a:srgbClr>
                    </a:outerShdw>
                  </a:effectLst>
                </a:rPr>
                <a:t> </a:t>
              </a:r>
              <a:r>
                <a:rPr lang="x-none" sz="1100" b="1" dirty="0" smtClean="0">
                  <a:solidFill>
                    <a:prstClr val="black"/>
                  </a:solidFill>
                </a:rPr>
                <a:t>de un párrafo podrían ser…</a:t>
              </a:r>
            </a:p>
            <a:p>
              <a:pPr defTabSz="1135157"/>
              <a:endParaRPr lang="x-none" sz="1100" b="1" dirty="0" smtClean="0">
                <a:solidFill>
                  <a:prstClr val="black"/>
                </a:solidFill>
              </a:endParaRPr>
            </a:p>
            <a:p>
              <a:pPr marL="171450" indent="-171450">
                <a:buFont typeface="Arial" panose="020B0604020202020204" pitchFamily="34" charset="0"/>
                <a:buChar char="•"/>
              </a:pPr>
              <a:r>
                <a:rPr lang="x-none" sz="1100" b="1" dirty="0" smtClean="0"/>
                <a:t>al perro le gusta jugar a buscar cosas.</a:t>
              </a:r>
            </a:p>
            <a:p>
              <a:pPr>
                <a:buFont typeface="Arial" pitchFamily="34" charset="0"/>
                <a:buChar char="•"/>
              </a:pPr>
              <a:r>
                <a:rPr lang="x-none" sz="1100" b="1" dirty="0" smtClean="0"/>
                <a:t>    al perro le gusta jugar con la pelota.</a:t>
              </a:r>
            </a:p>
            <a:p>
              <a:pPr defTabSz="1135157"/>
              <a:endParaRPr lang="x-none" sz="1100" b="1" dirty="0" smtClean="0">
                <a:solidFill>
                  <a:prstClr val="black"/>
                </a:solidFill>
              </a:endParaRPr>
            </a:p>
            <a:p>
              <a:pPr defTabSz="1135157"/>
              <a:r>
                <a:rPr lang="x-none" sz="1100" b="1" dirty="0" smtClean="0">
                  <a:solidFill>
                    <a:prstClr val="black"/>
                  </a:solidFill>
                </a:rPr>
                <a:t>El </a:t>
              </a:r>
              <a:r>
                <a:rPr lang="x-none" sz="1100" b="1" u="sng" dirty="0" smtClean="0">
                  <a:solidFill>
                    <a:srgbClr val="C00000"/>
                  </a:solidFill>
                  <a:effectLst>
                    <a:outerShdw blurRad="38100" dist="38100" dir="2700000" algn="tl">
                      <a:srgbClr val="000000">
                        <a:alpha val="43137"/>
                      </a:srgbClr>
                    </a:outerShdw>
                  </a:effectLst>
                </a:rPr>
                <a:t>enfoque específico</a:t>
              </a:r>
              <a:r>
                <a:rPr lang="x-none" sz="1100" b="1" dirty="0" smtClean="0">
                  <a:solidFill>
                    <a:srgbClr val="C00000"/>
                  </a:solidFill>
                  <a:effectLst>
                    <a:outerShdw blurRad="38100" dist="38100" dir="2700000" algn="tl">
                      <a:srgbClr val="000000">
                        <a:alpha val="43137"/>
                      </a:srgbClr>
                    </a:outerShdw>
                  </a:effectLst>
                </a:rPr>
                <a:t> </a:t>
              </a:r>
              <a:r>
                <a:rPr lang="x-none" sz="1100" b="1" dirty="0" smtClean="0">
                  <a:solidFill>
                    <a:prstClr val="black"/>
                  </a:solidFill>
                </a:rPr>
                <a:t> de este párrafo podría ser…  cosas que a los perros les gusta hacer, o que los perros son juguetones.</a:t>
              </a:r>
            </a:p>
            <a:p>
              <a:pPr defTabSz="1135157"/>
              <a:endParaRPr lang="x-none" sz="1100" b="1" dirty="0" smtClean="0">
                <a:solidFill>
                  <a:prstClr val="black"/>
                </a:solidFill>
              </a:endParaRPr>
            </a:p>
            <a:p>
              <a:pPr defTabSz="1135157"/>
              <a:r>
                <a:rPr lang="x-none" sz="1100" b="1" dirty="0" smtClean="0">
                  <a:solidFill>
                    <a:prstClr val="black"/>
                  </a:solidFill>
                </a:rPr>
                <a:t>Los estudiantes deben ser capaces de identificar el </a:t>
              </a:r>
              <a:r>
                <a:rPr lang="x-none" sz="1100" b="1" u="sng" dirty="0" smtClean="0">
                  <a:solidFill>
                    <a:srgbClr val="C00000"/>
                  </a:solidFill>
                  <a:effectLst>
                    <a:outerShdw blurRad="38100" dist="38100" dir="2700000" algn="tl">
                      <a:srgbClr val="000000">
                        <a:alpha val="43137"/>
                      </a:srgbClr>
                    </a:outerShdw>
                  </a:effectLst>
                </a:rPr>
                <a:t>enfoque </a:t>
              </a:r>
              <a:r>
                <a:rPr lang="x-none" sz="1100" b="1" u="sng" dirty="0" err="1" smtClean="0">
                  <a:solidFill>
                    <a:srgbClr val="C00000"/>
                  </a:solidFill>
                  <a:effectLst>
                    <a:outerShdw blurRad="38100" dist="38100" dir="2700000" algn="tl">
                      <a:srgbClr val="000000">
                        <a:alpha val="43137"/>
                      </a:srgbClr>
                    </a:outerShdw>
                  </a:effectLst>
                </a:rPr>
                <a:t>específio</a:t>
              </a:r>
              <a:r>
                <a:rPr lang="x-none" sz="1100" b="1" dirty="0" smtClean="0">
                  <a:solidFill>
                    <a:prstClr val="black"/>
                  </a:solidFill>
                </a:rPr>
                <a:t> en dos o más párrafos del texto.  </a:t>
              </a:r>
              <a:endParaRPr lang="x-none" sz="1100" b="1" dirty="0">
                <a:solidFill>
                  <a:prstClr val="black"/>
                </a:solidFill>
              </a:endParaRPr>
            </a:p>
          </p:txBody>
        </p:sp>
        <p:sp>
          <p:nvSpPr>
            <p:cNvPr id="9" name="Rounded Rectangle 8"/>
            <p:cNvSpPr/>
            <p:nvPr/>
          </p:nvSpPr>
          <p:spPr>
            <a:xfrm>
              <a:off x="4174966" y="4789896"/>
              <a:ext cx="458789" cy="50292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75" tIns="50938" rIns="101875" bIns="50938"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10" name="TextBox 9"/>
            <p:cNvSpPr txBox="1"/>
            <p:nvPr/>
          </p:nvSpPr>
          <p:spPr>
            <a:xfrm>
              <a:off x="4713458" y="6307752"/>
              <a:ext cx="2740491" cy="180446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10613" tIns="55307" rIns="110613" bIns="55307" rtlCol="0">
              <a:spAutoFit/>
            </a:bodyPr>
            <a:lstStyle/>
            <a:p>
              <a:r>
                <a:rPr lang="x-none" sz="1100" b="1" dirty="0" smtClean="0"/>
                <a:t>Recuerde que los estudiantes necesitarán una hoja para tomar notas por </a:t>
              </a:r>
              <a:r>
                <a:rPr lang="x-none" sz="1100" b="1" u="sng" dirty="0" smtClean="0"/>
                <a:t>cada</a:t>
              </a:r>
              <a:r>
                <a:rPr lang="x-none" sz="1100" b="1" dirty="0" smtClean="0"/>
                <a:t> texto.  Esto es solo para el texto informativo.  También puede utilizar un organizador gráfico de su elección que enfatice el vocabulario estándar: </a:t>
              </a:r>
            </a:p>
            <a:p>
              <a:endParaRPr lang="x-none" sz="1100" b="1" dirty="0" smtClean="0"/>
            </a:p>
            <a:p>
              <a:r>
                <a:rPr lang="x-none" sz="1100" b="1" dirty="0" smtClean="0"/>
                <a:t>Tema principal        (RI.2.2)</a:t>
              </a:r>
            </a:p>
            <a:p>
              <a:r>
                <a:rPr lang="x-none" sz="1100" b="1" dirty="0" smtClean="0"/>
                <a:t>Detalles clave          (RI.2.1)</a:t>
              </a:r>
            </a:p>
            <a:p>
              <a:r>
                <a:rPr lang="x-none" sz="1100" b="1" dirty="0" smtClean="0"/>
                <a:t>Enfoque específico  (RI.2.2)</a:t>
              </a:r>
              <a:endParaRPr lang="x-none" sz="1100" b="1" dirty="0"/>
            </a:p>
          </p:txBody>
        </p:sp>
      </p:grpSp>
      <p:sp>
        <p:nvSpPr>
          <p:cNvPr id="13" name="Rectangle 12"/>
          <p:cNvSpPr/>
          <p:nvPr/>
        </p:nvSpPr>
        <p:spPr>
          <a:xfrm>
            <a:off x="3481388" y="9659258"/>
            <a:ext cx="3886200" cy="241818"/>
          </a:xfrm>
          <a:prstGeom prst="rect">
            <a:avLst/>
          </a:prstGeom>
        </p:spPr>
        <p:txBody>
          <a:bodyPr lIns="96371" tIns="48186" rIns="96371" bIns="48186">
            <a:spAutoFit/>
          </a:bodyPr>
          <a:lstStyle/>
          <a:p>
            <a:r>
              <a:rPr lang="en-US" sz="900" kern="1200" dirty="0" smtClean="0">
                <a:solidFill>
                  <a:schemeClr val="tx1"/>
                </a:solidFill>
                <a:latin typeface="+mn-lt"/>
                <a:ea typeface="+mn-ea"/>
                <a:cs typeface="+mn-cs"/>
              </a:rPr>
              <a:t>Rev. Control:  03/10/2015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
        <p:nvSpPr>
          <p:cNvPr id="14" name="Slide Number Placeholder 4"/>
          <p:cNvSpPr>
            <a:spLocks noGrp="1"/>
          </p:cNvSpPr>
          <p:nvPr>
            <p:ph type="sldNum" sz="quarter" idx="12"/>
          </p:nvPr>
        </p:nvSpPr>
        <p:spPr>
          <a:xfrm>
            <a:off x="6748491" y="9512408"/>
            <a:ext cx="842010" cy="535517"/>
          </a:xfrm>
        </p:spPr>
        <p:txBody>
          <a:bodyPr/>
          <a:lstStyle/>
          <a:p>
            <a:r>
              <a:rPr lang="en-US" dirty="0"/>
              <a:t>6</a:t>
            </a:r>
          </a:p>
        </p:txBody>
      </p:sp>
    </p:spTree>
    <p:extLst>
      <p:ext uri="{BB962C8B-B14F-4D97-AF65-F5344CB8AC3E}">
        <p14:creationId xmlns:p14="http://schemas.microsoft.com/office/powerpoint/2010/main" val="3847950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91928000"/>
              </p:ext>
            </p:extLst>
          </p:nvPr>
        </p:nvGraphicFramePr>
        <p:xfrm>
          <a:off x="431800" y="922019"/>
          <a:ext cx="6908800" cy="7117080"/>
        </p:xfrm>
        <a:graphic>
          <a:graphicData uri="http://schemas.openxmlformats.org/drawingml/2006/table">
            <a:tbl>
              <a:tblPr firstRow="1" bandRow="1">
                <a:tableStyleId>{5940675A-B579-460E-94D1-54222C63F5DA}</a:tableStyleId>
              </a:tblPr>
              <a:tblGrid>
                <a:gridCol w="6908800"/>
              </a:tblGrid>
              <a:tr h="905256">
                <a:tc>
                  <a:txBody>
                    <a:bodyPr/>
                    <a:lstStyle/>
                    <a:p>
                      <a:endParaRPr lang="x-none" sz="1800" noProof="0" dirty="0" smtClean="0"/>
                    </a:p>
                    <a:p>
                      <a:pPr marL="0" marR="0" indent="0" algn="l" defTabSz="1018737" rtl="0" eaLnBrk="1" fontAlgn="auto" latinLnBrk="0" hangingPunct="1">
                        <a:lnSpc>
                          <a:spcPct val="100000"/>
                        </a:lnSpc>
                        <a:spcBef>
                          <a:spcPts val="0"/>
                        </a:spcBef>
                        <a:spcAft>
                          <a:spcPts val="0"/>
                        </a:spcAft>
                        <a:buClrTx/>
                        <a:buSzTx/>
                        <a:buFontTx/>
                        <a:buNone/>
                        <a:tabLst/>
                        <a:defRPr/>
                      </a:pPr>
                      <a:r>
                        <a:rPr lang="x-none" sz="1800" b="1" noProof="0" dirty="0" smtClean="0"/>
                        <a:t>Nombre</a:t>
                      </a:r>
                      <a:r>
                        <a:rPr lang="x-none" sz="1800" b="1" u="none" baseline="0" noProof="0" dirty="0" smtClean="0"/>
                        <a:t> </a:t>
                      </a:r>
                      <a:r>
                        <a:rPr lang="en-US" sz="1800" b="1" u="sng" dirty="0" smtClean="0"/>
                        <a:t>_____________________</a:t>
                      </a:r>
                    </a:p>
                    <a:p>
                      <a:endParaRPr lang="x-none" sz="1800" noProof="0" dirty="0"/>
                    </a:p>
                  </a:txBody>
                  <a:tcPr marL="103632" marR="103632" marT="50292" marB="50292">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407924">
                <a:tc>
                  <a:txBody>
                    <a:bodyPr/>
                    <a:lstStyle/>
                    <a:p>
                      <a:r>
                        <a:rPr lang="x-none" sz="1800" b="1" noProof="0" dirty="0" smtClean="0"/>
                        <a:t>¿Cuál es el </a:t>
                      </a:r>
                      <a:r>
                        <a:rPr lang="x-none" sz="1800" b="1" u="sng" noProof="0" dirty="0" smtClean="0"/>
                        <a:t>tema principal </a:t>
                      </a:r>
                      <a:r>
                        <a:rPr lang="x-none" sz="1800" b="1" noProof="0" dirty="0" smtClean="0"/>
                        <a:t>del texto?</a:t>
                      </a:r>
                      <a:endParaRPr lang="x-none" sz="1800" b="1"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r>
                        <a:rPr lang="x-none" sz="1800" b="1" noProof="0" dirty="0" smtClean="0"/>
                        <a:t>¿Qué </a:t>
                      </a:r>
                      <a:r>
                        <a:rPr lang="x-none" sz="1800" b="1" u="sng" noProof="0" dirty="0" smtClean="0"/>
                        <a:t>detalles clave</a:t>
                      </a:r>
                      <a:r>
                        <a:rPr lang="x-none" sz="1800" b="1" noProof="0" dirty="0" smtClean="0"/>
                        <a:t> te ayudaron a saber el </a:t>
                      </a:r>
                      <a:r>
                        <a:rPr lang="x-none" sz="1800" b="1" u="sng" noProof="0" dirty="0" smtClean="0"/>
                        <a:t>enfoque específico</a:t>
                      </a:r>
                      <a:r>
                        <a:rPr lang="x-none" sz="1800" b="1" baseline="0" noProof="0" dirty="0" smtClean="0"/>
                        <a:t> del párrafo____?</a:t>
                      </a:r>
                      <a:endParaRPr lang="x-none" sz="1800" b="1" noProof="0" dirty="0"/>
                    </a:p>
                  </a:txBody>
                  <a:tcPr marL="103632" marR="103632" marT="50292" marB="50292"/>
                </a:tc>
              </a:tr>
              <a:tr h="407924">
                <a:tc>
                  <a:txBody>
                    <a:bodyPr/>
                    <a:lstStyle/>
                    <a:p>
                      <a:endParaRPr lang="en-US" sz="1800" b="1"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r>
                        <a:rPr lang="x-none" sz="1800" b="1" noProof="0" dirty="0" smtClean="0"/>
                        <a:t>¿Qué </a:t>
                      </a:r>
                      <a:r>
                        <a:rPr lang="x-none" sz="1800" b="1" u="sng" noProof="0" dirty="0" smtClean="0"/>
                        <a:t>detalles clave</a:t>
                      </a:r>
                      <a:r>
                        <a:rPr lang="x-none" sz="1800" b="1" noProof="0" dirty="0" smtClean="0"/>
                        <a:t> te ayudaron a saber el </a:t>
                      </a:r>
                      <a:r>
                        <a:rPr lang="x-none" sz="1800" b="1" u="sng" noProof="0" dirty="0" smtClean="0"/>
                        <a:t>enfoque específico</a:t>
                      </a:r>
                      <a:r>
                        <a:rPr lang="x-none" sz="1800" b="1" baseline="0" noProof="0" dirty="0" smtClean="0"/>
                        <a:t> del párrafo____?</a:t>
                      </a:r>
                      <a:endParaRPr lang="x-none" sz="1800" b="1" noProof="0" dirty="0"/>
                    </a:p>
                  </a:txBody>
                  <a:tcPr marL="103632" marR="103632" marT="50292" marB="50292"/>
                </a:tc>
              </a:tr>
              <a:tr h="407924">
                <a:tc>
                  <a:txBody>
                    <a:bodyPr/>
                    <a:lstStyle/>
                    <a:p>
                      <a:endParaRPr lang="en-US" sz="1800" b="1"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tcPr>
                </a:tc>
              </a:tr>
            </a:tbl>
          </a:graphicData>
        </a:graphic>
      </p:graphicFrame>
      <p:sp>
        <p:nvSpPr>
          <p:cNvPr id="3" name="Rectangle 2"/>
          <p:cNvSpPr/>
          <p:nvPr/>
        </p:nvSpPr>
        <p:spPr>
          <a:xfrm>
            <a:off x="3481388" y="9659258"/>
            <a:ext cx="3886200" cy="241818"/>
          </a:xfrm>
          <a:prstGeom prst="rect">
            <a:avLst/>
          </a:prstGeom>
        </p:spPr>
        <p:txBody>
          <a:bodyPr lIns="96371" tIns="48186" rIns="96371" bIns="48186">
            <a:spAutoFit/>
          </a:bodyPr>
          <a:lstStyle/>
          <a:p>
            <a:r>
              <a:rPr lang="en-US" sz="900" kern="1200" dirty="0" smtClean="0">
                <a:solidFill>
                  <a:schemeClr val="tx1"/>
                </a:solidFill>
                <a:latin typeface="+mn-lt"/>
                <a:ea typeface="+mn-ea"/>
                <a:cs typeface="+mn-cs"/>
              </a:rPr>
              <a:t>Rev. Control:  03/10/2015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
        <p:nvSpPr>
          <p:cNvPr id="4" name="Slide Number Placeholder 4"/>
          <p:cNvSpPr>
            <a:spLocks noGrp="1"/>
          </p:cNvSpPr>
          <p:nvPr>
            <p:ph type="sldNum" sz="quarter" idx="12"/>
          </p:nvPr>
        </p:nvSpPr>
        <p:spPr>
          <a:xfrm>
            <a:off x="6748491" y="9512408"/>
            <a:ext cx="842010" cy="535517"/>
          </a:xfrm>
        </p:spPr>
        <p:txBody>
          <a:bodyPr/>
          <a:lstStyle/>
          <a:p>
            <a:r>
              <a:rPr lang="en-US" dirty="0" smtClean="0"/>
              <a:t>7</a:t>
            </a:r>
            <a:endParaRPr lang="en-US" dirty="0"/>
          </a:p>
        </p:txBody>
      </p:sp>
    </p:spTree>
    <p:extLst>
      <p:ext uri="{BB962C8B-B14F-4D97-AF65-F5344CB8AC3E}">
        <p14:creationId xmlns:p14="http://schemas.microsoft.com/office/powerpoint/2010/main" val="2610370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7215" y="8537383"/>
            <a:ext cx="7338594" cy="1115579"/>
          </a:xfrm>
          <a:prstGeom prst="rect">
            <a:avLst/>
          </a:prstGeom>
          <a:solidFill>
            <a:schemeClr val="bg1"/>
          </a:solidFill>
        </p:spPr>
        <p:txBody>
          <a:bodyPr wrap="square" lIns="91330" tIns="45665" rIns="91330" bIns="45665">
            <a:spAutoFit/>
          </a:bodyPr>
          <a:lstStyle/>
          <a:p>
            <a:r>
              <a:rPr lang="x-none" sz="950" dirty="0"/>
              <a:t>Esta tarea de rendimiento se basa en la escritura. Como una opción, si desea dar seguimiento al crecimiento ELP como un segundo objetivo, los maestros pueden optar por evaluar ELP estándar 4 porque se alinea con esta tarea de rendimiento específica. La composición completa de su estudiante puede ser analizada para identificar los niveles de dominio lingüístico en inglés. Es evidente que los estudiantes estarán navegando a través de las modalidades para llegar al producto final. Sin embargo, es importante tener en mente qué está evaluando el escrito de opinión total de la tarea de rendimiento y cuán profundamente el estudiante entiende el contenido de la clase y el lenguaje. La meta de crecimiento ELP es proporcionar “la enseñanza escalonada justa" para que los estudiantes demuestren su comprensión a fin de que pasen de un nivel de competencia al siguiente.</a:t>
            </a:r>
          </a:p>
        </p:txBody>
      </p:sp>
      <p:graphicFrame>
        <p:nvGraphicFramePr>
          <p:cNvPr id="5" name="Table 4"/>
          <p:cNvGraphicFramePr>
            <a:graphicFrameLocks noGrp="1"/>
          </p:cNvGraphicFramePr>
          <p:nvPr>
            <p:extLst/>
          </p:nvPr>
        </p:nvGraphicFramePr>
        <p:xfrm>
          <a:off x="236593" y="414963"/>
          <a:ext cx="7299217" cy="6007243"/>
        </p:xfrm>
        <a:graphic>
          <a:graphicData uri="http://schemas.openxmlformats.org/drawingml/2006/table">
            <a:tbl>
              <a:tblPr/>
              <a:tblGrid>
                <a:gridCol w="2049407"/>
                <a:gridCol w="706123"/>
                <a:gridCol w="447041"/>
                <a:gridCol w="447041"/>
                <a:gridCol w="383177"/>
                <a:gridCol w="3266428"/>
              </a:tblGrid>
              <a:tr h="649985">
                <a:tc rowSpan="2">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receptivas*:</a:t>
                      </a:r>
                      <a:r>
                        <a:rPr lang="x-none" sz="900" kern="1200" noProof="0" dirty="0" smtClean="0">
                          <a:solidFill>
                            <a:schemeClr val="bg1">
                              <a:lumMod val="50000"/>
                            </a:schemeClr>
                          </a:solidFill>
                          <a:effectLst/>
                          <a:latin typeface="+mn-lt"/>
                          <a:ea typeface="Calibri"/>
                          <a:cs typeface="Times New Roman"/>
                        </a:rPr>
                        <a:t> </a:t>
                      </a:r>
                      <a:br>
                        <a:rPr lang="x-none" sz="900" kern="1200" noProof="0" dirty="0" smtClean="0">
                          <a:solidFill>
                            <a:schemeClr val="bg1">
                              <a:lumMod val="50000"/>
                            </a:schemeClr>
                          </a:solidFill>
                          <a:effectLst/>
                          <a:latin typeface="+mn-lt"/>
                          <a:ea typeface="Calibri"/>
                          <a:cs typeface="Times New Roman"/>
                        </a:rPr>
                      </a:br>
                      <a:r>
                        <a:rPr lang="x-none" sz="900" kern="1200" noProof="0" dirty="0" smtClean="0">
                          <a:solidFill>
                            <a:schemeClr val="bg1">
                              <a:lumMod val="50000"/>
                            </a:schemeClr>
                          </a:solidFill>
                          <a:effectLst/>
                          <a:latin typeface="+mn-lt"/>
                          <a:ea typeface="Calibri"/>
                          <a:cs typeface="Times New Roman"/>
                        </a:rPr>
                        <a:t>M</a:t>
                      </a:r>
                      <a:r>
                        <a:rPr lang="x-none" sz="900" kern="1200" baseline="0" noProof="0" dirty="0" smtClean="0">
                          <a:solidFill>
                            <a:schemeClr val="bg1">
                              <a:lumMod val="50000"/>
                            </a:schemeClr>
                          </a:solidFill>
                          <a:effectLst/>
                          <a:latin typeface="+mn-lt"/>
                          <a:ea typeface="Calibri"/>
                          <a:cs typeface="Times New Roman"/>
                        </a:rPr>
                        <a:t>aneras </a:t>
                      </a:r>
                      <a:r>
                        <a:rPr lang="x-none" sz="900" kern="1200" noProof="0" dirty="0" smtClean="0">
                          <a:solidFill>
                            <a:schemeClr val="bg1">
                              <a:lumMod val="50000"/>
                            </a:schemeClr>
                          </a:solidFill>
                          <a:effectLst/>
                          <a:latin typeface="+mn-lt"/>
                          <a:ea typeface="Calibri"/>
                          <a:cs typeface="Times New Roman"/>
                        </a:rPr>
                        <a:t>en las que los estudiantes reciben las comunicaciones de otros (por ejemplo: escuchar, leer, ver). La instrucción y evaluación de las modalidades receptivas se centran en la comunicación de </a:t>
                      </a:r>
                      <a:r>
                        <a:rPr lang="x-none" sz="900" kern="1200" baseline="0" noProof="0" dirty="0" smtClean="0">
                          <a:solidFill>
                            <a:schemeClr val="bg1">
                              <a:lumMod val="50000"/>
                            </a:schemeClr>
                          </a:solidFill>
                          <a:effectLst/>
                          <a:latin typeface="+mn-lt"/>
                          <a:ea typeface="Calibri"/>
                          <a:cs typeface="Times New Roman"/>
                        </a:rPr>
                        <a:t>lo</a:t>
                      </a:r>
                      <a:r>
                        <a:rPr lang="x-none" sz="900" kern="1200" noProof="0" dirty="0" smtClean="0">
                          <a:solidFill>
                            <a:schemeClr val="bg1">
                              <a:lumMod val="50000"/>
                            </a:schemeClr>
                          </a:solidFill>
                          <a:effectLst/>
                          <a:latin typeface="+mn-lt"/>
                          <a:ea typeface="Calibri"/>
                          <a:cs typeface="Times New Roman"/>
                        </a:rPr>
                        <a:t>s</a:t>
                      </a:r>
                      <a:r>
                        <a:rPr lang="x-none" sz="900" kern="1200" baseline="0" noProof="0" dirty="0" smtClean="0">
                          <a:solidFill>
                            <a:schemeClr val="bg1">
                              <a:lumMod val="50000"/>
                            </a:schemeClr>
                          </a:solidFill>
                          <a:effectLst/>
                          <a:latin typeface="+mn-lt"/>
                          <a:ea typeface="Calibri"/>
                          <a:cs typeface="Times New Roman"/>
                        </a:rPr>
                        <a:t> estudiantes de su </a:t>
                      </a:r>
                      <a:r>
                        <a:rPr lang="x-none" sz="900" kern="1200" noProof="0" dirty="0" smtClean="0">
                          <a:solidFill>
                            <a:schemeClr val="bg1">
                              <a:lumMod val="50000"/>
                            </a:schemeClr>
                          </a:solidFill>
                          <a:effectLst/>
                          <a:latin typeface="+mn-lt"/>
                          <a:ea typeface="Calibri"/>
                          <a:cs typeface="Times New Roman"/>
                        </a:rPr>
                        <a:t>comprensión del significado de sus comunicaciones con los demás.</a:t>
                      </a:r>
                      <a:endParaRPr lang="x-none" sz="900" noProof="0" dirty="0">
                        <a:solidFill>
                          <a:schemeClr val="bg1">
                            <a:lumMod val="50000"/>
                          </a:schemeClr>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Escuchar</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y</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Leer</a:t>
                      </a:r>
                      <a:endParaRPr lang="x-none" sz="900" kern="1200" noProof="0" dirty="0">
                        <a:solidFill>
                          <a:srgbClr val="7F7F7F"/>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x-none" sz="1400" b="1" kern="1200" noProof="0" dirty="0" smtClean="0">
                          <a:effectLst/>
                          <a:latin typeface="+mn-lt"/>
                          <a:ea typeface="Times New Roman"/>
                          <a:cs typeface="Times New Roman"/>
                        </a:rPr>
                        <a:t>9 - crear</a:t>
                      </a:r>
                      <a:r>
                        <a:rPr lang="x-none" sz="1400" b="0" kern="1200" noProof="0" dirty="0" smtClean="0">
                          <a:effectLst/>
                          <a:latin typeface="+mn-lt"/>
                          <a:ea typeface="Times New Roman"/>
                          <a:cs typeface="Times New Roman"/>
                        </a:rPr>
                        <a:t> un discurso y un texto  </a:t>
                      </a:r>
                      <a:r>
                        <a:rPr lang="x-none" sz="1400" b="1" kern="1200" noProof="0" dirty="0" smtClean="0">
                          <a:effectLst/>
                          <a:latin typeface="+mn-lt"/>
                          <a:ea typeface="Times New Roman"/>
                          <a:cs typeface="Times New Roman"/>
                        </a:rPr>
                        <a:t>claro y coherente apropiado para su grado</a:t>
                      </a:r>
                      <a:endParaRPr lang="x-none" sz="1600" b="1" noProof="0" dirty="0">
                        <a:effectLst/>
                        <a:latin typeface="+mn-lt"/>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algn="ctr"/>
                      <a:r>
                        <a:rPr lang="x-none" sz="1400" b="1" kern="1200" noProof="0" dirty="0" smtClean="0">
                          <a:solidFill>
                            <a:schemeClr val="tx1"/>
                          </a:solidFill>
                          <a:effectLst/>
                          <a:latin typeface="+mn-lt"/>
                          <a:ea typeface="Times New Roman"/>
                          <a:cs typeface="Times New Roman"/>
                        </a:rPr>
                        <a:t> 10 - </a:t>
                      </a:r>
                      <a:r>
                        <a:rPr lang="x-none" sz="1400" b="1" kern="1200" noProof="0" dirty="0" smtClean="0">
                          <a:solidFill>
                            <a:schemeClr val="tx1"/>
                          </a:solidFill>
                          <a:effectLst/>
                          <a:latin typeface="+mn-lt"/>
                          <a:ea typeface="+mn-ea"/>
                          <a:cs typeface="+mn-cs"/>
                        </a:rPr>
                        <a:t>hacer uso</a:t>
                      </a:r>
                      <a:r>
                        <a:rPr lang="x-none" sz="1400" kern="1200" noProof="0" dirty="0" smtClean="0">
                          <a:solidFill>
                            <a:schemeClr val="tx1"/>
                          </a:solidFill>
                          <a:effectLst/>
                          <a:latin typeface="+mn-lt"/>
                          <a:ea typeface="+mn-ea"/>
                          <a:cs typeface="+mn-cs"/>
                        </a:rPr>
                        <a:t> preciso del inglés</a:t>
                      </a:r>
                      <a:r>
                        <a:rPr lang="x-none" sz="1400" kern="1200" baseline="0" noProof="0" dirty="0" smtClean="0">
                          <a:solidFill>
                            <a:schemeClr val="tx1"/>
                          </a:solidFill>
                          <a:effectLst/>
                          <a:latin typeface="+mn-lt"/>
                          <a:ea typeface="+mn-ea"/>
                          <a:cs typeface="+mn-cs"/>
                        </a:rPr>
                        <a:t> est</a:t>
                      </a:r>
                      <a:r>
                        <a:rPr lang="x-none" sz="1400" kern="1200" noProof="0" dirty="0" smtClean="0">
                          <a:solidFill>
                            <a:schemeClr val="tx1"/>
                          </a:solidFill>
                          <a:effectLst/>
                          <a:latin typeface="+mn-lt"/>
                          <a:ea typeface="+mn-ea"/>
                          <a:cs typeface="+mn-cs"/>
                        </a:rPr>
                        <a:t>ándar en su nivel de grado para </a:t>
                      </a:r>
                    </a:p>
                    <a:p>
                      <a:pPr algn="ctr"/>
                      <a:r>
                        <a:rPr lang="x-none" sz="1400" kern="1200" noProof="0" dirty="0" smtClean="0">
                          <a:solidFill>
                            <a:schemeClr val="tx1"/>
                          </a:solidFill>
                          <a:effectLst/>
                          <a:latin typeface="+mn-lt"/>
                          <a:ea typeface="+mn-ea"/>
                          <a:cs typeface="+mn-cs"/>
                        </a:rPr>
                        <a:t>                comunicarse apropiadamente de forma oral y escrita</a:t>
                      </a:r>
                      <a:endParaRPr lang="x-none" sz="1600" noProof="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1</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x-none" sz="900" b="1" kern="1200" noProof="0" dirty="0" smtClean="0">
                          <a:solidFill>
                            <a:srgbClr val="7F7F7F"/>
                          </a:solidFill>
                          <a:effectLst/>
                          <a:latin typeface="+mn-lt"/>
                          <a:ea typeface="Calibri"/>
                          <a:cs typeface="GillSansMT"/>
                        </a:rPr>
                        <a:t>construir significado </a:t>
                      </a:r>
                      <a:r>
                        <a:rPr lang="x-none" sz="900" b="0" kern="1200" noProof="0" dirty="0" smtClean="0">
                          <a:solidFill>
                            <a:srgbClr val="7F7F7F"/>
                          </a:solidFill>
                          <a:effectLst/>
                          <a:latin typeface="+mn-lt"/>
                          <a:ea typeface="Calibri"/>
                          <a:cs typeface="GillSansMT"/>
                        </a:rPr>
                        <a:t>de presentaciones orales y textos literarios e informativos a través de escuchar,</a:t>
                      </a:r>
                      <a:r>
                        <a:rPr lang="x-none" sz="900" b="0" kern="1200" baseline="0" noProof="0" dirty="0" smtClean="0">
                          <a:solidFill>
                            <a:srgbClr val="7F7F7F"/>
                          </a:solidFill>
                          <a:effectLst/>
                          <a:latin typeface="+mn-lt"/>
                          <a:ea typeface="Calibri"/>
                          <a:cs typeface="GillSansMT"/>
                        </a:rPr>
                        <a:t> leer y observar de manera apropiada para el nivel de grado</a:t>
                      </a:r>
                      <a:r>
                        <a:rPr lang="x-none" sz="900" b="0" kern="1200" noProof="0" dirty="0" smtClean="0">
                          <a:solidFill>
                            <a:srgbClr val="7F7F7F"/>
                          </a:solidFill>
                          <a:effectLst/>
                          <a:latin typeface="+mn-lt"/>
                          <a:ea typeface="Calibri"/>
                          <a:cs typeface="GillSansMT"/>
                        </a:rPr>
                        <a:t> </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3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Calibri"/>
                          <a:cs typeface="Times New Roman"/>
                        </a:rPr>
                        <a:t>8</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determinar el significado </a:t>
                      </a:r>
                      <a:r>
                        <a:rPr lang="x-none" sz="900" b="0" kern="1200" noProof="0" dirty="0" smtClean="0">
                          <a:solidFill>
                            <a:srgbClr val="7F7F7F"/>
                          </a:solidFill>
                          <a:effectLst/>
                          <a:latin typeface="+mn-lt"/>
                          <a:ea typeface="Calibri"/>
                          <a:cs typeface="GillSansMT"/>
                        </a:rPr>
                        <a:t>de palabras y frases en presentaciones orales y en textos literarios e informativos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25377">
                <a:tc row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2100" b="1" kern="1200" noProof="0" dirty="0" smtClean="0">
                          <a:effectLst/>
                          <a:latin typeface="+mn-lt"/>
                          <a:ea typeface="Calibri"/>
                          <a:cs typeface="Times New Roman"/>
                        </a:rPr>
                        <a:t>Modalidades productivas*:</a:t>
                      </a:r>
                      <a:r>
                        <a:rPr lang="x-none" sz="2100" kern="1200" noProof="0" dirty="0" smtClean="0">
                          <a:effectLst/>
                          <a:latin typeface="+mn-lt"/>
                          <a:ea typeface="Calibri"/>
                          <a:cs typeface="Times New Roman"/>
                        </a:rPr>
                        <a:t> </a:t>
                      </a:r>
                    </a:p>
                    <a:p>
                      <a:pPr marL="0" marR="0">
                        <a:lnSpc>
                          <a:spcPct val="115000"/>
                        </a:lnSpc>
                        <a:spcBef>
                          <a:spcPts val="0"/>
                        </a:spcBef>
                        <a:spcAft>
                          <a:spcPts val="0"/>
                        </a:spcAft>
                      </a:pPr>
                      <a:r>
                        <a:rPr lang="x-none" sz="1300" kern="1200" noProof="0" dirty="0" smtClean="0">
                          <a:effectLst/>
                          <a:latin typeface="+mn-lt"/>
                          <a:ea typeface="Calibri"/>
                          <a:cs typeface="Times New Roman"/>
                        </a:rPr>
                        <a:t>Formas en que los estudiantes se comunican con otros (por ejemplo: hablar, escribir y dibujar). La instrucción y evaluación de las modalidades productivas se centran en la comunicación del estudiante de su propia comprensión o interpretación.</a:t>
                      </a:r>
                      <a:endParaRPr lang="x-none" sz="13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x-none" sz="1300" kern="1200" noProof="0" dirty="0" smtClean="0">
                          <a:effectLst/>
                          <a:latin typeface="+mn-lt"/>
                          <a:ea typeface="Calibri"/>
                          <a:cs typeface="Times New Roman"/>
                        </a:rPr>
                        <a:t>Hablar  </a:t>
                      </a:r>
                      <a:br>
                        <a:rPr lang="x-none" sz="1300" kern="1200" noProof="0" dirty="0" smtClean="0">
                          <a:effectLst/>
                          <a:latin typeface="+mn-lt"/>
                          <a:ea typeface="Calibri"/>
                          <a:cs typeface="Times New Roman"/>
                        </a:rPr>
                      </a:br>
                      <a:r>
                        <a:rPr lang="x-none" sz="1300" kern="1200" noProof="0" dirty="0" smtClean="0">
                          <a:effectLst/>
                          <a:latin typeface="+mn-lt"/>
                          <a:ea typeface="Calibri"/>
                          <a:cs typeface="Times New Roman"/>
                        </a:rPr>
                        <a:t>y</a:t>
                      </a:r>
                    </a:p>
                    <a:p>
                      <a:pPr marL="0" marR="0" algn="ctr">
                        <a:lnSpc>
                          <a:spcPct val="115000"/>
                        </a:lnSpc>
                        <a:spcBef>
                          <a:spcPts val="0"/>
                        </a:spcBef>
                        <a:spcAft>
                          <a:spcPts val="0"/>
                        </a:spcAft>
                      </a:pPr>
                      <a:r>
                        <a:rPr lang="x-none" sz="1300" kern="1200" noProof="0" dirty="0" smtClean="0">
                          <a:effectLst/>
                          <a:latin typeface="+mn-lt"/>
                          <a:ea typeface="Calibri"/>
                          <a:cs typeface="Times New Roman"/>
                        </a:rPr>
                        <a:t>Escribir</a:t>
                      </a:r>
                      <a:endParaRPr lang="x-none" sz="1300" kern="1200" noProof="0" dirty="0">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GillSansMT"/>
                        </a:rPr>
                        <a:t>3</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hablar y escribir sobre textos y temas literarios e informativos complejos, apropiados para el grado</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606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b="1" kern="1200" noProof="0" dirty="0" smtClean="0">
                          <a:effectLst/>
                          <a:latin typeface="Calibri"/>
                          <a:ea typeface="Times New Roman"/>
                          <a:cs typeface="Times New Roman"/>
                        </a:rPr>
                        <a:t>4</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x-none" sz="1800" b="1" kern="1200" noProof="0" dirty="0" smtClean="0">
                          <a:effectLst/>
                          <a:latin typeface="+mn-lt"/>
                          <a:ea typeface="Calibri"/>
                          <a:cs typeface="GillSansMT"/>
                        </a:rPr>
                        <a:t>construir declaraciones orales y escritas apropiadas para su grado, y apoyarlas con razonamiento y evidencia</a:t>
                      </a:r>
                      <a:endParaRPr lang="x-none" sz="16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Times New Roman"/>
                        </a:rPr>
                        <a:t>7</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adaptar las opciones del lenguaje a un propósito, una tarea y una audiencia cuando se habla y escribe</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73137">
                <a:tc rowSpan="3">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interactivas*: </a:t>
                      </a:r>
                    </a:p>
                    <a:p>
                      <a:pPr marL="0" marR="0">
                        <a:lnSpc>
                          <a:spcPct val="115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Uso colaborativo de modalidades receptivas y productivas mientras</a:t>
                      </a:r>
                      <a:r>
                        <a:rPr lang="x-none" sz="900" kern="1200" baseline="0" noProof="0" dirty="0" smtClean="0">
                          <a:solidFill>
                            <a:schemeClr val="bg1">
                              <a:lumMod val="50000"/>
                            </a:schemeClr>
                          </a:solidFill>
                          <a:effectLst/>
                          <a:latin typeface="+mn-lt"/>
                          <a:ea typeface="Calibri"/>
                          <a:cs typeface="Times New Roman"/>
                        </a:rPr>
                        <a:t> “</a:t>
                      </a:r>
                      <a:r>
                        <a:rPr lang="x-none" sz="900" kern="1200" noProof="0" dirty="0" smtClean="0">
                          <a:solidFill>
                            <a:schemeClr val="bg1">
                              <a:lumMod val="50000"/>
                            </a:schemeClr>
                          </a:solidFill>
                          <a:effectLst/>
                          <a:latin typeface="+mn-lt"/>
                          <a:ea typeface="Calibri"/>
                          <a:cs typeface="Times New Roman"/>
                        </a:rPr>
                        <a:t>los estudiantes participan en las conversaciones, proporcionan y obtienen información, expresan sentimientos y emociones, e intercambian opiniones" (Phillips, 2008, p. 3). </a:t>
                      </a:r>
                      <a:endParaRPr lang="x-none" sz="1500" noProof="0" dirty="0">
                        <a:solidFill>
                          <a:schemeClr val="bg1">
                            <a:lumMod val="50000"/>
                          </a:schemeClr>
                        </a:solidFill>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00000"/>
                        </a:lnSpc>
                        <a:spcBef>
                          <a:spcPts val="0"/>
                        </a:spcBef>
                        <a:spcAft>
                          <a:spcPts val="0"/>
                        </a:spcAft>
                      </a:pPr>
                      <a:endParaRPr lang="x-none" sz="900" kern="120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Escuchar,</a:t>
                      </a:r>
                      <a:r>
                        <a:rPr lang="x-none" sz="900" kern="1200" baseline="0" noProof="0" dirty="0" smtClean="0">
                          <a:solidFill>
                            <a:schemeClr val="bg1">
                              <a:lumMod val="50000"/>
                            </a:schemeClr>
                          </a:solidFill>
                          <a:effectLst/>
                          <a:latin typeface="+mn-lt"/>
                          <a:ea typeface="Calibri"/>
                          <a:cs typeface="Times New Roman"/>
                        </a:rPr>
                        <a:t>   </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Hablar,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Leer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y</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Escribir</a:t>
                      </a:r>
                      <a:endParaRPr lang="x-none" sz="1200" noProof="0" dirty="0">
                        <a:solidFill>
                          <a:schemeClr val="bg1">
                            <a:lumMod val="50000"/>
                          </a:schemeClr>
                        </a:solidFill>
                        <a:effectLst/>
                        <a:latin typeface="+mn-lt"/>
                        <a:ea typeface="Calibri"/>
                        <a:cs typeface="Times New Roman"/>
                      </a:endParaRPr>
                    </a:p>
                  </a:txBody>
                  <a:tcPr marL="33808" marR="33808"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GillSansMT"/>
                        </a:rPr>
                        <a:t>2</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participar en intercambios orales y escritos </a:t>
                      </a:r>
                      <a:r>
                        <a:rPr lang="x-none" sz="900" b="0" kern="1200" noProof="0" dirty="0" smtClean="0">
                          <a:solidFill>
                            <a:srgbClr val="7F7F7F"/>
                          </a:solidFill>
                          <a:effectLst/>
                          <a:latin typeface="+mn-lt"/>
                          <a:ea typeface="Calibri"/>
                          <a:cs typeface="GillSansMT"/>
                        </a:rPr>
                        <a:t>de información, ideas y análisis, responder a los compañeros, a la audiencia o a los comentarios de los lectores y sus preguntas, de manera apropiada para el grado</a:t>
                      </a:r>
                      <a:endParaRPr lang="x-none" sz="900" b="0" kern="1200" noProof="0" dirty="0">
                        <a:solidFill>
                          <a:srgbClr val="7F7F7F"/>
                        </a:solidFill>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5</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realizar una investigación, y evaluar y comunicar </a:t>
                      </a:r>
                      <a:r>
                        <a:rPr lang="x-none" sz="900" b="0" kern="1200" noProof="0" dirty="0" smtClean="0">
                          <a:solidFill>
                            <a:srgbClr val="7F7F7F"/>
                          </a:solidFill>
                          <a:effectLst/>
                          <a:latin typeface="+mn-lt"/>
                          <a:ea typeface="Calibri"/>
                          <a:cs typeface="GillSansMT"/>
                        </a:rPr>
                        <a:t>los resultados para responder preguntas o resolver problemas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6</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analizar y criticar </a:t>
                      </a:r>
                      <a:r>
                        <a:rPr lang="x-none" sz="900" b="0" kern="1200" noProof="0" dirty="0" smtClean="0">
                          <a:solidFill>
                            <a:srgbClr val="7F7F7F"/>
                          </a:solidFill>
                          <a:effectLst/>
                          <a:latin typeface="+mn-lt"/>
                          <a:ea typeface="Calibri"/>
                          <a:cs typeface="GillSansMT"/>
                        </a:rPr>
                        <a:t>los argumentos de los demás de forma oral y escrita</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nvPr>
        </p:nvGraphicFramePr>
        <p:xfrm>
          <a:off x="216431" y="6448436"/>
          <a:ext cx="7299215" cy="2124930"/>
        </p:xfrm>
        <a:graphic>
          <a:graphicData uri="http://schemas.openxmlformats.org/drawingml/2006/table">
            <a:tbl>
              <a:tblPr firstRow="1" firstCol="1" bandRow="1"/>
              <a:tblGrid>
                <a:gridCol w="829562"/>
                <a:gridCol w="919209"/>
                <a:gridCol w="912403"/>
                <a:gridCol w="836369"/>
                <a:gridCol w="1064469"/>
                <a:gridCol w="1140502"/>
                <a:gridCol w="1596701"/>
              </a:tblGrid>
              <a:tr h="507631">
                <a:tc>
                  <a:txBody>
                    <a:bodyPr/>
                    <a:lstStyle/>
                    <a:p>
                      <a:pPr marL="0" marR="0" algn="ctr">
                        <a:lnSpc>
                          <a:spcPct val="115000"/>
                        </a:lnSpc>
                        <a:spcBef>
                          <a:spcPts val="0"/>
                        </a:spcBef>
                        <a:spcAft>
                          <a:spcPts val="0"/>
                        </a:spcAft>
                      </a:pPr>
                      <a:r>
                        <a:rPr lang="x-none" sz="1500" b="1" noProof="0" dirty="0" smtClean="0">
                          <a:solidFill>
                            <a:srgbClr val="000000"/>
                          </a:solidFill>
                          <a:effectLst/>
                          <a:latin typeface="+mn-lt"/>
                          <a:ea typeface="Times New Roman"/>
                          <a:cs typeface="Times New Roman"/>
                        </a:rPr>
                        <a:t>Estándar</a:t>
                      </a:r>
                      <a:endParaRPr lang="x-none" sz="15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1800" b="1" dirty="0" smtClean="0">
                          <a:effectLst/>
                          <a:latin typeface="Calibri"/>
                          <a:ea typeface="Times New Roman"/>
                          <a:cs typeface="Times New Roman"/>
                        </a:rPr>
                        <a:t>Un ELL puede…</a:t>
                      </a:r>
                      <a:endParaRPr lang="x-none" sz="18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gn="ctr">
                        <a:lnSpc>
                          <a:spcPct val="115000"/>
                        </a:lnSpc>
                        <a:spcBef>
                          <a:spcPts val="0"/>
                        </a:spcBef>
                        <a:spcAft>
                          <a:spcPts val="0"/>
                        </a:spcAft>
                      </a:pPr>
                      <a:r>
                        <a:rPr lang="x-none" sz="1800" b="1" noProof="0" dirty="0" smtClean="0">
                          <a:solidFill>
                            <a:srgbClr val="000000"/>
                          </a:solidFill>
                          <a:effectLst/>
                          <a:latin typeface="+mn-lt"/>
                          <a:ea typeface="Times New Roman"/>
                          <a:cs typeface="Times New Roman"/>
                        </a:rPr>
                        <a:t>Al final de un nivel de dominio del idioma inglés, un estudiante ELL</a:t>
                      </a:r>
                      <a:r>
                        <a:rPr lang="x-none" sz="1800" b="1" baseline="0" noProof="0" dirty="0" smtClean="0">
                          <a:solidFill>
                            <a:srgbClr val="000000"/>
                          </a:solidFill>
                          <a:effectLst/>
                          <a:latin typeface="+mn-lt"/>
                          <a:ea typeface="Times New Roman"/>
                          <a:cs typeface="Times New Roman"/>
                        </a:rPr>
                        <a:t> en 2</a:t>
                      </a:r>
                      <a:r>
                        <a:rPr lang="x-none" sz="1800" b="1" baseline="30000" noProof="0" dirty="0" smtClean="0">
                          <a:solidFill>
                            <a:srgbClr val="000000"/>
                          </a:solidFill>
                          <a:effectLst/>
                          <a:latin typeface="+mn-lt"/>
                          <a:ea typeface="Times New Roman"/>
                          <a:cs typeface="Times New Roman"/>
                        </a:rPr>
                        <a:t>do</a:t>
                      </a:r>
                      <a:r>
                        <a:rPr lang="x-none" sz="1800" b="1" baseline="0" noProof="0" dirty="0" smtClean="0">
                          <a:solidFill>
                            <a:srgbClr val="000000"/>
                          </a:solidFill>
                          <a:effectLst/>
                          <a:latin typeface="+mn-lt"/>
                          <a:ea typeface="Times New Roman"/>
                          <a:cs typeface="Times New Roman"/>
                        </a:rPr>
                        <a:t>-3</a:t>
                      </a:r>
                      <a:r>
                        <a:rPr lang="x-none" sz="1800" b="1" baseline="30000" noProof="0" dirty="0" smtClean="0">
                          <a:solidFill>
                            <a:srgbClr val="000000"/>
                          </a:solidFill>
                          <a:effectLst/>
                          <a:latin typeface="+mn-lt"/>
                          <a:ea typeface="Times New Roman"/>
                          <a:cs typeface="Times New Roman"/>
                        </a:rPr>
                        <a:t>er  </a:t>
                      </a:r>
                      <a:r>
                        <a:rPr lang="x-none" sz="1800" b="1" baseline="0" noProof="0" dirty="0" smtClean="0">
                          <a:solidFill>
                            <a:srgbClr val="000000"/>
                          </a:solidFill>
                          <a:effectLst/>
                          <a:latin typeface="+mn-lt"/>
                          <a:ea typeface="Times New Roman"/>
                          <a:cs typeface="Times New Roman"/>
                        </a:rPr>
                        <a:t>grado </a:t>
                      </a:r>
                      <a:r>
                        <a:rPr lang="x-none" sz="1800" b="1" noProof="0" dirty="0" smtClean="0">
                          <a:solidFill>
                            <a:srgbClr val="000000"/>
                          </a:solidFill>
                          <a:effectLst/>
                          <a:latin typeface="+mn-lt"/>
                          <a:ea typeface="Times New Roman"/>
                          <a:cs typeface="Times New Roman"/>
                        </a:rPr>
                        <a:t>puede . . . </a:t>
                      </a:r>
                      <a:endParaRPr lang="x-none" sz="18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8703">
                <a:tc rowSpan="2">
                  <a:txBody>
                    <a:bodyPr/>
                    <a:lstStyle/>
                    <a:p>
                      <a:pPr marL="0" marR="0" algn="ctr">
                        <a:lnSpc>
                          <a:spcPct val="115000"/>
                        </a:lnSpc>
                        <a:spcBef>
                          <a:spcPts val="0"/>
                        </a:spcBef>
                        <a:spcAft>
                          <a:spcPts val="0"/>
                        </a:spcAft>
                      </a:pPr>
                      <a:r>
                        <a:rPr lang="x-none" sz="3100" b="1" dirty="0" smtClean="0">
                          <a:solidFill>
                            <a:srgbClr val="000000"/>
                          </a:solidFill>
                          <a:effectLst/>
                          <a:latin typeface="Calibri"/>
                          <a:ea typeface="Times New Roman"/>
                          <a:cs typeface="Times New Roman"/>
                        </a:rPr>
                        <a:t>4</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Productivo</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(S &amp; W)</a:t>
                      </a:r>
                      <a:endParaRPr lang="x-none" sz="14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x-none" sz="900" b="1" dirty="0" smtClean="0">
                          <a:effectLst/>
                          <a:latin typeface="Calibri"/>
                          <a:ea typeface="Times New Roman"/>
                          <a:cs typeface="Times New Roman"/>
                        </a:rPr>
                        <a:t>…</a:t>
                      </a:r>
                      <a:r>
                        <a:rPr lang="x-none" sz="900" b="1" noProof="0" dirty="0" smtClean="0">
                          <a:effectLst/>
                          <a:latin typeface="+mn-lt"/>
                          <a:ea typeface="Times New Roman"/>
                          <a:cs typeface="Times New Roman"/>
                        </a:rPr>
                        <a:t>…construir declaraciones orales y escritas apropiadas para su grado, y apoyarlas con</a:t>
                      </a:r>
                      <a:r>
                        <a:rPr lang="x-none" sz="900" b="1" baseline="0" noProof="0" dirty="0" smtClean="0">
                          <a:effectLst/>
                          <a:latin typeface="+mn-lt"/>
                          <a:ea typeface="Times New Roman"/>
                          <a:cs typeface="Times New Roman"/>
                        </a:rPr>
                        <a:t>  razonamiento y evidencia. </a:t>
                      </a:r>
                      <a:endParaRPr lang="x-none" sz="900" b="1" noProof="0" dirty="0" smtClean="0">
                        <a:effectLst/>
                        <a:latin typeface="+mn-lt"/>
                        <a:ea typeface="Times New Roman"/>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1</a:t>
                      </a:r>
                      <a:endParaRPr lang="x-none" sz="21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2</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3</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4</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5</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49616">
                <a:tc vMerge="1">
                  <a:txBody>
                    <a:bodyPr/>
                    <a:lstStyle/>
                    <a:p>
                      <a:endParaRPr lang="en-US"/>
                    </a:p>
                  </a:txBody>
                  <a:tcPr/>
                </a:tc>
                <a:tc vMerge="1">
                  <a:txBody>
                    <a:bodyPr/>
                    <a:lstStyle/>
                    <a:p>
                      <a:endParaRPr lang="en-US"/>
                    </a:p>
                  </a:txBody>
                  <a:tcPr/>
                </a:tc>
                <a:tc>
                  <a:txBody>
                    <a:bodyPr/>
                    <a:lstStyle/>
                    <a:p>
                      <a:pPr marL="0" marR="0" indent="0" algn="l" defTabSz="1018737" rtl="0" eaLnBrk="1" fontAlgn="auto" latinLnBrk="0" hangingPunct="1">
                        <a:lnSpc>
                          <a:spcPct val="115000"/>
                        </a:lnSpc>
                        <a:spcBef>
                          <a:spcPts val="0"/>
                        </a:spcBef>
                        <a:spcAft>
                          <a:spcPts val="0"/>
                        </a:spcAft>
                        <a:buClrTx/>
                        <a:buSzTx/>
                        <a:buFontTx/>
                        <a:buNone/>
                        <a:tabLst/>
                        <a:defRPr/>
                      </a:pPr>
                      <a:r>
                        <a:rPr lang="x-none" sz="900" dirty="0" smtClean="0">
                          <a:solidFill>
                            <a:srgbClr val="000000"/>
                          </a:solidFill>
                          <a:effectLst/>
                          <a:latin typeface="+mn-lt"/>
                          <a:ea typeface="Times New Roman"/>
                          <a:cs typeface="Times New Roman"/>
                        </a:rPr>
                        <a:t> </a:t>
                      </a:r>
                      <a:r>
                        <a:rPr lang="x-none" sz="900" noProof="0" dirty="0" smtClean="0">
                          <a:solidFill>
                            <a:srgbClr val="000000"/>
                          </a:solidFill>
                          <a:effectLst/>
                          <a:latin typeface="+mn-lt"/>
                          <a:ea typeface="Times New Roman"/>
                          <a:cs typeface="Times New Roman"/>
                        </a:rPr>
                        <a:t>…</a:t>
                      </a:r>
                      <a:r>
                        <a:rPr lang="x-none" sz="900" b="0" i="0" u="none" strike="noStrike" noProof="0" dirty="0" smtClean="0">
                          <a:solidFill>
                            <a:srgbClr val="000000"/>
                          </a:solidFill>
                          <a:effectLst/>
                          <a:latin typeface="+mn-lt"/>
                        </a:rPr>
                        <a:t>expresar una opinión sobre  un tema conocido.</a:t>
                      </a:r>
                      <a:endParaRPr lang="x-none" sz="900" noProof="0" dirty="0" smtClean="0">
                        <a:effectLst/>
                        <a:latin typeface="+mn-lt"/>
                        <a:ea typeface="Calibri"/>
                        <a:cs typeface="Times New Roman"/>
                      </a:endParaRPr>
                    </a:p>
                    <a:p>
                      <a:pPr marL="0" marR="0">
                        <a:lnSpc>
                          <a:spcPct val="115000"/>
                        </a:lnSpc>
                        <a:spcBef>
                          <a:spcPts val="0"/>
                        </a:spcBef>
                        <a:spcAft>
                          <a:spcPts val="0"/>
                        </a:spcAft>
                      </a:pPr>
                      <a:endParaRPr lang="x-none" sz="9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x-none" sz="900" dirty="0" smtClean="0">
                          <a:solidFill>
                            <a:srgbClr val="000000"/>
                          </a:solidFill>
                          <a:effectLst/>
                          <a:latin typeface="+mn-lt"/>
                          <a:ea typeface="Times New Roman"/>
                          <a:cs typeface="Times New Roman"/>
                        </a:rPr>
                        <a:t>…</a:t>
                      </a:r>
                      <a:r>
                        <a:rPr lang="x-none" sz="900" b="0" i="0" u="none" strike="noStrike" dirty="0" smtClean="0">
                          <a:solidFill>
                            <a:srgbClr val="000000"/>
                          </a:solidFill>
                          <a:effectLst/>
                          <a:latin typeface="+mn-lt"/>
                        </a:rPr>
                        <a:t>expresar una opinión sobre un tema o cuento conocido, </a:t>
                      </a:r>
                      <a:endParaRPr lang="x-none" sz="900" noProof="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x-none" sz="900" dirty="0" smtClean="0">
                          <a:solidFill>
                            <a:srgbClr val="000000"/>
                          </a:solidFill>
                          <a:effectLst/>
                          <a:latin typeface="+mn-lt"/>
                          <a:ea typeface="Times New Roman"/>
                          <a:cs typeface="Times New Roman"/>
                        </a:rPr>
                        <a:t>…</a:t>
                      </a:r>
                      <a:r>
                        <a:rPr lang="x-none" sz="900" b="0" i="0" u="none" strike="noStrike" dirty="0" smtClean="0">
                          <a:solidFill>
                            <a:srgbClr val="000000"/>
                          </a:solidFill>
                          <a:effectLst/>
                          <a:latin typeface="+mn-lt"/>
                        </a:rPr>
                        <a:t>expresar una opinión sobre un tema o cuento conocido, dando</a:t>
                      </a:r>
                      <a:r>
                        <a:rPr lang="x-none" sz="900" b="0" i="0" u="none" strike="noStrike" baseline="0" dirty="0" smtClean="0">
                          <a:solidFill>
                            <a:srgbClr val="000000"/>
                          </a:solidFill>
                          <a:effectLst/>
                          <a:latin typeface="+mn-lt"/>
                        </a:rPr>
                        <a:t> una o más razones para su opinión.</a:t>
                      </a:r>
                      <a:endParaRPr lang="x-none" sz="9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900" dirty="0" smtClean="0">
                          <a:solidFill>
                            <a:srgbClr val="000000"/>
                          </a:solidFill>
                          <a:effectLst/>
                          <a:latin typeface="+mn-lt"/>
                          <a:ea typeface="Times New Roman"/>
                          <a:cs typeface="Times New Roman"/>
                        </a:rPr>
                        <a:t>…</a:t>
                      </a:r>
                      <a:r>
                        <a:rPr lang="x-none" sz="900" b="0" i="0" u="none" strike="noStrike" noProof="0" dirty="0" smtClean="0">
                          <a:solidFill>
                            <a:srgbClr val="000000"/>
                          </a:solidFill>
                          <a:effectLst/>
                          <a:latin typeface="+mn-lt"/>
                        </a:rPr>
                        <a:t>expresar opiniones</a:t>
                      </a:r>
                      <a:r>
                        <a:rPr lang="x-none" sz="900" b="0" i="0" u="none" strike="noStrike" baseline="0" noProof="0" dirty="0" smtClean="0">
                          <a:solidFill>
                            <a:srgbClr val="000000"/>
                          </a:solidFill>
                          <a:effectLst/>
                          <a:latin typeface="+mn-lt"/>
                        </a:rPr>
                        <a:t> sobre una variedad de temas, introduciendo el tema y dando varias razones para la opinión.</a:t>
                      </a:r>
                      <a:r>
                        <a:rPr lang="x-none" sz="900" b="0" dirty="0" smtClean="0">
                          <a:effectLst/>
                          <a:latin typeface="+mn-lt"/>
                        </a:rPr>
                        <a:t/>
                      </a:r>
                      <a:br>
                        <a:rPr lang="x-none" sz="900" b="0" dirty="0" smtClean="0">
                          <a:effectLst/>
                          <a:latin typeface="+mn-lt"/>
                        </a:rPr>
                      </a:br>
                      <a:endParaRPr lang="x-none" sz="9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900" dirty="0" smtClean="0">
                          <a:solidFill>
                            <a:srgbClr val="000000"/>
                          </a:solidFill>
                          <a:effectLst/>
                          <a:latin typeface="+mn-lt"/>
                          <a:ea typeface="Times New Roman"/>
                          <a:cs typeface="Times New Roman"/>
                        </a:rPr>
                        <a:t>…</a:t>
                      </a:r>
                      <a:r>
                        <a:rPr lang="x-none" sz="900" b="0" i="0" u="none" strike="noStrike" dirty="0" smtClean="0">
                          <a:solidFill>
                            <a:srgbClr val="000000"/>
                          </a:solidFill>
                          <a:effectLst/>
                          <a:latin typeface="+mn-lt"/>
                        </a:rPr>
                        <a:t>expresar opiniones sobre una variedad de</a:t>
                      </a:r>
                      <a:r>
                        <a:rPr lang="x-none" sz="900" b="0" i="0" u="none" strike="noStrike" baseline="0" dirty="0" smtClean="0">
                          <a:solidFill>
                            <a:srgbClr val="000000"/>
                          </a:solidFill>
                          <a:effectLst/>
                          <a:latin typeface="+mn-lt"/>
                        </a:rPr>
                        <a:t> temas, </a:t>
                      </a:r>
                      <a:r>
                        <a:rPr lang="x-none" sz="900" b="0" i="0" u="none" strike="noStrike" baseline="0" noProof="0" dirty="0" smtClean="0">
                          <a:solidFill>
                            <a:srgbClr val="000000"/>
                          </a:solidFill>
                          <a:effectLst/>
                          <a:latin typeface="+mn-lt"/>
                        </a:rPr>
                        <a:t>introduciendo el tema, dando varias razones para la opinión, y proporcionando una declaración de conclusión.</a:t>
                      </a:r>
                      <a:endParaRPr lang="x-none" sz="9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9" name="Rectangle 8"/>
          <p:cNvSpPr/>
          <p:nvPr/>
        </p:nvSpPr>
        <p:spPr>
          <a:xfrm>
            <a:off x="160560" y="30441"/>
            <a:ext cx="7375248" cy="429969"/>
          </a:xfrm>
          <a:prstGeom prst="rect">
            <a:avLst/>
          </a:prstGeom>
        </p:spPr>
        <p:txBody>
          <a:bodyPr wrap="square" lIns="91330" tIns="45665" rIns="91330" bIns="45665">
            <a:spAutoFit/>
          </a:bodyPr>
          <a:lstStyle/>
          <a:p>
            <a:pPr algn="ctr"/>
            <a:r>
              <a:rPr lang="es-ES" sz="2095" b="1" i="1" dirty="0"/>
              <a:t>Estándares ELP de </a:t>
            </a:r>
            <a:r>
              <a:rPr lang="es-ES" sz="2095" b="1" i="1" dirty="0" smtClean="0"/>
              <a:t>2</a:t>
            </a:r>
            <a:r>
              <a:rPr lang="es-ES" sz="2095" b="1" i="1" baseline="30000" dirty="0"/>
              <a:t>d</a:t>
            </a:r>
            <a:r>
              <a:rPr lang="es-ES" sz="2095" b="1" i="1" baseline="30000" dirty="0" smtClean="0"/>
              <a:t>o</a:t>
            </a:r>
            <a:r>
              <a:rPr lang="es-ES" sz="2095" b="1" i="1" dirty="0" smtClean="0"/>
              <a:t> – 3</a:t>
            </a:r>
            <a:r>
              <a:rPr lang="es-ES" sz="2095" b="1" i="1" baseline="30000" dirty="0" smtClean="0"/>
              <a:t>ro</a:t>
            </a:r>
            <a:r>
              <a:rPr lang="es-ES" sz="2095" b="1" i="1" dirty="0" smtClean="0"/>
              <a:t> organizados </a:t>
            </a:r>
            <a:r>
              <a:rPr lang="es-ES" sz="2095" b="1" i="1" dirty="0"/>
              <a:t>por M</a:t>
            </a:r>
            <a:r>
              <a:rPr lang="es-ES" sz="2095" b="1" i="1" dirty="0" smtClean="0"/>
              <a:t>odalidad</a:t>
            </a:r>
            <a:endParaRPr lang="es-ES" sz="2095" b="1" i="1" dirty="0"/>
          </a:p>
        </p:txBody>
      </p:sp>
      <p:sp>
        <p:nvSpPr>
          <p:cNvPr id="6" name="TextBox 5"/>
          <p:cNvSpPr txBox="1"/>
          <p:nvPr/>
        </p:nvSpPr>
        <p:spPr>
          <a:xfrm>
            <a:off x="197215" y="9652962"/>
            <a:ext cx="3768814" cy="221279"/>
          </a:xfrm>
          <a:prstGeom prst="rect">
            <a:avLst/>
          </a:prstGeom>
          <a:noFill/>
        </p:spPr>
        <p:txBody>
          <a:bodyPr wrap="square" rtlCol="0">
            <a:spAutoFit/>
          </a:bodyPr>
          <a:lstStyle/>
          <a:p>
            <a:r>
              <a:rPr lang="en-US" sz="838" b="1" i="1" dirty="0"/>
              <a:t>Oregon ELP Standards Aligned with Performance Task, 2014; Arcema Tovar</a:t>
            </a:r>
          </a:p>
        </p:txBody>
      </p:sp>
      <p:sp>
        <p:nvSpPr>
          <p:cNvPr id="10" name="Rectangle 9"/>
          <p:cNvSpPr/>
          <p:nvPr/>
        </p:nvSpPr>
        <p:spPr>
          <a:xfrm>
            <a:off x="3629446" y="9673983"/>
            <a:ext cx="3886200" cy="241818"/>
          </a:xfrm>
          <a:prstGeom prst="rect">
            <a:avLst/>
          </a:prstGeom>
        </p:spPr>
        <p:txBody>
          <a:bodyPr lIns="96371" tIns="48186" rIns="96371" bIns="48186">
            <a:spAutoFit/>
          </a:bodyPr>
          <a:lstStyle/>
          <a:p>
            <a:r>
              <a:rPr lang="en-US" sz="900" kern="1200" dirty="0" smtClean="0">
                <a:solidFill>
                  <a:schemeClr val="tx1"/>
                </a:solidFill>
                <a:latin typeface="+mn-lt"/>
                <a:ea typeface="+mn-ea"/>
                <a:cs typeface="+mn-cs"/>
              </a:rPr>
              <a:t>Rev. Control:  03/10/2015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
        <p:nvSpPr>
          <p:cNvPr id="11" name="Slide Number Placeholder 4"/>
          <p:cNvSpPr>
            <a:spLocks noGrp="1"/>
          </p:cNvSpPr>
          <p:nvPr>
            <p:ph type="sldNum" sz="quarter" idx="12"/>
          </p:nvPr>
        </p:nvSpPr>
        <p:spPr>
          <a:xfrm>
            <a:off x="6896549" y="9527133"/>
            <a:ext cx="842010" cy="535517"/>
          </a:xfrm>
        </p:spPr>
        <p:txBody>
          <a:bodyPr/>
          <a:lstStyle/>
          <a:p>
            <a:r>
              <a:rPr lang="en-US" dirty="0" smtClean="0"/>
              <a:t>8</a:t>
            </a:r>
            <a:endParaRPr lang="en-US" dirty="0"/>
          </a:p>
        </p:txBody>
      </p:sp>
    </p:spTree>
    <p:extLst>
      <p:ext uri="{BB962C8B-B14F-4D97-AF65-F5344CB8AC3E}">
        <p14:creationId xmlns:p14="http://schemas.microsoft.com/office/powerpoint/2010/main" val="116813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59451182"/>
              </p:ext>
            </p:extLst>
          </p:nvPr>
        </p:nvGraphicFramePr>
        <p:xfrm>
          <a:off x="312624" y="90783"/>
          <a:ext cx="7223181" cy="9418484"/>
        </p:xfrm>
        <a:graphic>
          <a:graphicData uri="http://schemas.openxmlformats.org/drawingml/2006/table">
            <a:tbl>
              <a:tblPr/>
              <a:tblGrid>
                <a:gridCol w="380169"/>
                <a:gridCol w="476881"/>
                <a:gridCol w="2759985"/>
                <a:gridCol w="900629"/>
                <a:gridCol w="900629"/>
                <a:gridCol w="817102"/>
                <a:gridCol w="551998"/>
                <a:gridCol w="435788"/>
              </a:tblGrid>
              <a:tr h="240076">
                <a:tc gridSpan="8">
                  <a:txBody>
                    <a:bodyPr/>
                    <a:lstStyle/>
                    <a:p>
                      <a:pPr algn="l" fontAlgn="ctr"/>
                      <a:r>
                        <a:rPr lang="x-none" sz="1400" b="1" i="0" u="none" strike="noStrike" noProof="0" dirty="0" smtClean="0">
                          <a:solidFill>
                            <a:srgbClr val="000000"/>
                          </a:solidFill>
                          <a:latin typeface="Calibri"/>
                        </a:rPr>
                        <a:t>CFA:</a:t>
                      </a:r>
                      <a:r>
                        <a:rPr lang="x-none" sz="1400" b="1" i="0" u="none" strike="noStrike" baseline="0" noProof="0" dirty="0" smtClean="0">
                          <a:solidFill>
                            <a:srgbClr val="000000"/>
                          </a:solidFill>
                          <a:latin typeface="Calibri"/>
                        </a:rPr>
                        <a:t> Escritura Narrativa</a:t>
                      </a:r>
                      <a:endParaRPr lang="x-none" sz="1400" b="1" i="0" u="none" strike="noStrike" noProof="0"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0876">
                <a:tc gridSpan="3">
                  <a:txBody>
                    <a:bodyPr/>
                    <a:lstStyle/>
                    <a:p>
                      <a:pPr algn="l" fontAlgn="t"/>
                      <a:r>
                        <a:rPr lang="x-none" sz="1200" b="1" i="0" u="none" strike="noStrike" noProof="0" dirty="0" smtClean="0">
                          <a:solidFill>
                            <a:srgbClr val="000000"/>
                          </a:solidFill>
                          <a:latin typeface="Calibri"/>
                        </a:rPr>
                        <a:t>Puntaje</a:t>
                      </a:r>
                      <a:r>
                        <a:rPr lang="x-none" sz="1200" b="1" i="0" u="none" strike="noStrike" baseline="0" noProof="0" dirty="0" smtClean="0">
                          <a:solidFill>
                            <a:srgbClr val="000000"/>
                          </a:solidFill>
                          <a:latin typeface="Calibri"/>
                        </a:rPr>
                        <a:t> del estudiante y de la clase</a:t>
                      </a:r>
                      <a:r>
                        <a:rPr lang="x-none" sz="1200" b="1" i="0" u="none" strike="noStrike" noProof="0" dirty="0" smtClean="0">
                          <a:solidFill>
                            <a:srgbClr val="000000"/>
                          </a:solidFill>
                          <a:latin typeface="Calibri"/>
                        </a:rPr>
                        <a:t>:</a:t>
                      </a:r>
                      <a:endParaRPr lang="x-none" sz="1200" b="1" i="0" u="none" strike="noStrike" noProof="0" dirty="0">
                        <a:solidFill>
                          <a:srgbClr val="000000"/>
                        </a:solidFill>
                        <a:latin typeface="Calibri"/>
                      </a:endParaRP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x-none" sz="1000" b="1" i="0" u="none" strike="noStrike" noProof="0" dirty="0" smtClean="0">
                          <a:solidFill>
                            <a:srgbClr val="000000"/>
                          </a:solidFill>
                          <a:latin typeface="Calibri"/>
                        </a:rPr>
                        <a:t>Año escolar:</a:t>
                      </a:r>
                      <a:endParaRPr lang="x-none" sz="10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x-none" sz="1000" b="1" i="0" u="none" strike="noStrike" noProof="0" dirty="0" smtClean="0">
                          <a:solidFill>
                            <a:srgbClr val="000000"/>
                          </a:solidFill>
                          <a:latin typeface="Calibri"/>
                        </a:rPr>
                        <a:t>Grado:</a:t>
                      </a:r>
                      <a:endParaRPr lang="x-none" sz="10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4707">
                <a:tc gridSpan="2">
                  <a:txBody>
                    <a:bodyPr/>
                    <a:lstStyle/>
                    <a:p>
                      <a:pPr algn="ctr" fontAlgn="ctr"/>
                      <a:endParaRPr lang="x-none" sz="10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x-none" sz="1000" b="1" i="0" u="none" strike="noStrike" noProof="0" dirty="0" smtClean="0">
                          <a:solidFill>
                            <a:srgbClr val="000000"/>
                          </a:solidFill>
                          <a:latin typeface="Calibri"/>
                        </a:rPr>
                        <a:t>Nombre del maestro:</a:t>
                      </a:r>
                      <a:endParaRPr lang="x-none" sz="10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x-none" sz="10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6242">
                <a:tc gridSpan="2">
                  <a:txBody>
                    <a:bodyPr/>
                    <a:lstStyle/>
                    <a:p>
                      <a:pPr algn="ctr" fontAlgn="ctr"/>
                      <a:endParaRPr lang="x-none" sz="10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x-none" sz="1000" b="1" i="0" u="none" strike="noStrike" noProof="0" dirty="0" smtClean="0">
                          <a:solidFill>
                            <a:srgbClr val="000000"/>
                          </a:solidFill>
                          <a:latin typeface="Calibri"/>
                        </a:rPr>
                        <a:t>Escuela:</a:t>
                      </a:r>
                      <a:endParaRPr lang="x-none" sz="10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x-none" sz="10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9657">
                <a:tc gridSpan="2">
                  <a:txBody>
                    <a:bodyPr/>
                    <a:lstStyle/>
                    <a:p>
                      <a:pPr algn="ctr" fontAlgn="ctr"/>
                      <a:endParaRPr lang="x-none" sz="10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x-none" sz="10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859">
                <a:tc rowSpan="2" gridSpan="3">
                  <a:txBody>
                    <a:bodyPr/>
                    <a:lstStyle/>
                    <a:p>
                      <a:pPr algn="ctr" fontAlgn="ctr"/>
                      <a:r>
                        <a:rPr lang="x-none" sz="1000" b="1" i="0" u="none" strike="noStrike" noProof="0" dirty="0" smtClean="0">
                          <a:solidFill>
                            <a:srgbClr val="FFFFFF"/>
                          </a:solidFill>
                          <a:latin typeface="Calibri"/>
                        </a:rPr>
                        <a:t>Nombre del estudiante:</a:t>
                      </a:r>
                      <a:endParaRPr lang="x-none"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x-none" sz="1000" b="1" i="0" u="none" strike="noStrike" noProof="0" dirty="0" smtClean="0">
                          <a:solidFill>
                            <a:srgbClr val="FFFFFF"/>
                          </a:solidFill>
                          <a:latin typeface="Calibri"/>
                        </a:rPr>
                        <a:t>Enfoque y Organización</a:t>
                      </a:r>
                      <a:endParaRPr lang="x-none"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x-none" sz="1000" b="1" i="0" u="none" strike="noStrike" noProof="0" dirty="0" smtClean="0">
                          <a:solidFill>
                            <a:srgbClr val="FFFFFF"/>
                          </a:solidFill>
                          <a:latin typeface="Calibri"/>
                        </a:rPr>
                        <a:t>Elaboración  y Evidencia</a:t>
                      </a:r>
                      <a:endParaRPr lang="x-none"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x-none" sz="1000" b="1" i="0" u="none" strike="noStrike" noProof="0" dirty="0" smtClean="0">
                          <a:solidFill>
                            <a:srgbClr val="FFFFFF"/>
                          </a:solidFill>
                          <a:latin typeface="Calibri"/>
                        </a:rPr>
                        <a:t>Convenciones</a:t>
                      </a:r>
                      <a:endParaRPr lang="x-none"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x-none" sz="900" b="1" i="0" u="none" strike="noStrike" noProof="0" dirty="0" smtClean="0">
                          <a:solidFill>
                            <a:srgbClr val="FFFFFF"/>
                          </a:solidFill>
                          <a:latin typeface="Calibri"/>
                        </a:rPr>
                        <a:t>Total del</a:t>
                      </a:r>
                      <a:r>
                        <a:rPr lang="x-none" sz="900" b="1" i="0" u="none" strike="noStrike" baseline="0" noProof="0" dirty="0" smtClean="0">
                          <a:solidFill>
                            <a:srgbClr val="FFFFFF"/>
                          </a:solidFill>
                          <a:latin typeface="Calibri"/>
                        </a:rPr>
                        <a:t> estudiante</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x-none" sz="800" b="1" i="0" u="none" strike="noStrike" noProof="0" dirty="0" smtClean="0">
                          <a:solidFill>
                            <a:srgbClr val="FFFFFF"/>
                          </a:solidFill>
                          <a:latin typeface="Calibri"/>
                        </a:rPr>
                        <a:t>Puntaje</a:t>
                      </a:r>
                      <a:r>
                        <a:rPr lang="x-none" sz="800" b="1" i="0" u="none" strike="noStrike" baseline="0" noProof="0" dirty="0" smtClean="0">
                          <a:solidFill>
                            <a:srgbClr val="FFFFFF"/>
                          </a:solidFill>
                          <a:latin typeface="Calibri"/>
                        </a:rPr>
                        <a:t> </a:t>
                      </a:r>
                      <a:r>
                        <a:rPr lang="x-none" sz="1000" b="1" i="0" u="none" strike="noStrike" noProof="0" dirty="0" smtClean="0">
                          <a:solidFill>
                            <a:srgbClr val="FFFFFF"/>
                          </a:solidFill>
                          <a:latin typeface="Calibri"/>
                        </a:rPr>
                        <a:t>ELP</a:t>
                      </a:r>
                      <a:endParaRPr lang="x-none"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9657">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x-none" sz="1000" b="0" i="0" u="none" strike="noStrike" noProof="0" dirty="0" smtClean="0">
                          <a:solidFill>
                            <a:srgbClr val="FFFFFF"/>
                          </a:solidFill>
                          <a:latin typeface="+mn-lt"/>
                        </a:rPr>
                        <a:t>puntaje</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x-none" sz="1000" b="0" i="0" u="none" strike="noStrike" noProof="0" dirty="0" smtClean="0">
                          <a:solidFill>
                            <a:srgbClr val="FFFFFF"/>
                          </a:solidFill>
                          <a:latin typeface="+mn-lt"/>
                        </a:rPr>
                        <a:t>puntaje</a:t>
                      </a:r>
                      <a:endParaRPr lang="x-none" sz="10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x-none" sz="1000" b="0" i="0" u="none" strike="noStrike" noProof="0" dirty="0" smtClean="0">
                          <a:solidFill>
                            <a:srgbClr val="FFFFFF"/>
                          </a:solidFill>
                          <a:latin typeface="+mn-lt"/>
                        </a:rPr>
                        <a:t>puntaje</a:t>
                      </a:r>
                      <a:endParaRPr lang="x-none" sz="10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10526">
                <a:tc>
                  <a:txBody>
                    <a:bodyPr/>
                    <a:lstStyle/>
                    <a:p>
                      <a:pPr algn="ctr" fontAlgn="ctr"/>
                      <a:r>
                        <a:rPr lang="x-none" sz="1000" b="0" i="0" u="none" strike="noStrike" noProof="0" dirty="0" smtClean="0">
                          <a:solidFill>
                            <a:srgbClr val="000000"/>
                          </a:solidFill>
                          <a:latin typeface="Calibri"/>
                        </a:rPr>
                        <a:t>1.</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2.</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3.</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4.</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5</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6</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7</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8</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9</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10</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11</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12</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13</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14</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15</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16</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17</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18</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19</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20</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21</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22</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23</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24</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25</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26</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27</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28</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29</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30</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31</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32</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33</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34</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x-none" sz="1000" b="0" i="0" u="none" strike="noStrike" noProof="0" dirty="0" smtClean="0">
                          <a:solidFill>
                            <a:srgbClr val="000000"/>
                          </a:solidFill>
                          <a:latin typeface="Calibri"/>
                        </a:rPr>
                        <a:t> 35</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1000" b="0" i="0" u="none" strike="noStrike" noProof="0" dirty="0" smtClean="0">
                          <a:solidFill>
                            <a:srgbClr val="FFFFFF"/>
                          </a:solidFill>
                          <a:latin typeface="Calibri"/>
                        </a:rPr>
                        <a:t>0</a:t>
                      </a:r>
                      <a:endParaRPr lang="x-none"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1000" b="0" i="0" u="none" strike="noStrike" noProof="0" dirty="0" smtClean="0">
                          <a:solidFill>
                            <a:srgbClr val="000000"/>
                          </a:solidFill>
                          <a:latin typeface="Calibri"/>
                        </a:rPr>
                        <a:t> </a:t>
                      </a:r>
                      <a:endParaRPr lang="x-none" sz="10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81071" y="708350"/>
            <a:ext cx="152062" cy="13842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38"/>
              <a:t>1</a:t>
            </a:r>
          </a:p>
        </p:txBody>
      </p:sp>
      <p:sp>
        <p:nvSpPr>
          <p:cNvPr id="6" name="TextBox 2"/>
          <p:cNvSpPr txBox="1"/>
          <p:nvPr/>
        </p:nvSpPr>
        <p:spPr>
          <a:xfrm>
            <a:off x="479651" y="874176"/>
            <a:ext cx="162143" cy="139800"/>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38"/>
              <a:t>2</a:t>
            </a:r>
          </a:p>
        </p:txBody>
      </p:sp>
      <p:sp>
        <p:nvSpPr>
          <p:cNvPr id="7" name="TextBox 3"/>
          <p:cNvSpPr txBox="1"/>
          <p:nvPr/>
        </p:nvSpPr>
        <p:spPr>
          <a:xfrm>
            <a:off x="480627" y="1027246"/>
            <a:ext cx="157385" cy="133103"/>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38"/>
              <a:t>3</a:t>
            </a:r>
          </a:p>
        </p:txBody>
      </p:sp>
      <p:sp>
        <p:nvSpPr>
          <p:cNvPr id="8" name="TextBox 4"/>
          <p:cNvSpPr txBox="1"/>
          <p:nvPr/>
        </p:nvSpPr>
        <p:spPr>
          <a:xfrm>
            <a:off x="480816" y="1181053"/>
            <a:ext cx="157385" cy="135322"/>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38">
                <a:solidFill>
                  <a:schemeClr val="bg1"/>
                </a:solidFill>
              </a:rPr>
              <a:t>4</a:t>
            </a:r>
          </a:p>
        </p:txBody>
      </p:sp>
      <p:sp>
        <p:nvSpPr>
          <p:cNvPr id="9" name="TextBox 5"/>
          <p:cNvSpPr txBox="1"/>
          <p:nvPr/>
        </p:nvSpPr>
        <p:spPr>
          <a:xfrm>
            <a:off x="657716" y="713454"/>
            <a:ext cx="673968" cy="14821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38" dirty="0"/>
              <a:t>= </a:t>
            </a:r>
            <a:r>
              <a:rPr lang="en-US" sz="838" dirty="0" err="1"/>
              <a:t>Emergiendo</a:t>
            </a:r>
            <a:endParaRPr lang="en-US" sz="838" dirty="0"/>
          </a:p>
        </p:txBody>
      </p:sp>
      <p:sp>
        <p:nvSpPr>
          <p:cNvPr id="10" name="TextBox 6"/>
          <p:cNvSpPr txBox="1"/>
          <p:nvPr/>
        </p:nvSpPr>
        <p:spPr>
          <a:xfrm>
            <a:off x="641794" y="854585"/>
            <a:ext cx="865649" cy="170182"/>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38" dirty="0"/>
              <a:t>= </a:t>
            </a:r>
            <a:r>
              <a:rPr lang="en-US" sz="838" dirty="0" err="1"/>
              <a:t>En</a:t>
            </a:r>
            <a:r>
              <a:rPr lang="en-US" sz="838" dirty="0"/>
              <a:t> desarrollo</a:t>
            </a:r>
          </a:p>
        </p:txBody>
      </p:sp>
      <p:sp>
        <p:nvSpPr>
          <p:cNvPr id="11" name="TextBox 7"/>
          <p:cNvSpPr txBox="1"/>
          <p:nvPr/>
        </p:nvSpPr>
        <p:spPr>
          <a:xfrm>
            <a:off x="660171" y="1027246"/>
            <a:ext cx="671514" cy="139269"/>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38" dirty="0"/>
              <a:t>= </a:t>
            </a:r>
            <a:r>
              <a:rPr lang="en-US" sz="838" dirty="0" err="1"/>
              <a:t>Competente</a:t>
            </a:r>
            <a:endParaRPr lang="en-US" sz="838" dirty="0"/>
          </a:p>
        </p:txBody>
      </p:sp>
      <p:sp>
        <p:nvSpPr>
          <p:cNvPr id="12" name="TextBox 8"/>
          <p:cNvSpPr txBox="1"/>
          <p:nvPr/>
        </p:nvSpPr>
        <p:spPr>
          <a:xfrm>
            <a:off x="665260" y="1190100"/>
            <a:ext cx="570588" cy="12736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38" dirty="0"/>
              <a:t>= </a:t>
            </a:r>
            <a:r>
              <a:rPr lang="en-US" sz="838" dirty="0" err="1"/>
              <a:t>Ejemplar</a:t>
            </a:r>
            <a:endParaRPr lang="en-US" sz="838" dirty="0"/>
          </a:p>
        </p:txBody>
      </p:sp>
      <p:sp>
        <p:nvSpPr>
          <p:cNvPr id="13" name="TextBox 9"/>
          <p:cNvSpPr txBox="1"/>
          <p:nvPr/>
        </p:nvSpPr>
        <p:spPr>
          <a:xfrm>
            <a:off x="350192" y="564452"/>
            <a:ext cx="878113" cy="13968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38" b="1" u="sng" dirty="0"/>
              <a:t>Clave del </a:t>
            </a:r>
            <a:r>
              <a:rPr lang="en-US" sz="838" b="1" u="sng" dirty="0" err="1"/>
              <a:t>puntaje</a:t>
            </a:r>
            <a:r>
              <a:rPr lang="en-US" sz="838" b="1" u="sng" dirty="0"/>
              <a:t>:</a:t>
            </a:r>
          </a:p>
        </p:txBody>
      </p:sp>
      <p:sp>
        <p:nvSpPr>
          <p:cNvPr id="14" name="TextBox 10"/>
          <p:cNvSpPr txBox="1"/>
          <p:nvPr/>
        </p:nvSpPr>
        <p:spPr>
          <a:xfrm>
            <a:off x="1533416" y="713454"/>
            <a:ext cx="322600" cy="137512"/>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38" dirty="0"/>
              <a:t>0 - 4</a:t>
            </a:r>
          </a:p>
        </p:txBody>
      </p:sp>
      <p:sp>
        <p:nvSpPr>
          <p:cNvPr id="15" name="TextBox 11"/>
          <p:cNvSpPr txBox="1"/>
          <p:nvPr/>
        </p:nvSpPr>
        <p:spPr>
          <a:xfrm>
            <a:off x="1531772" y="869647"/>
            <a:ext cx="325889" cy="140058"/>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38" dirty="0"/>
              <a:t>5 - 7</a:t>
            </a:r>
          </a:p>
        </p:txBody>
      </p:sp>
      <p:sp>
        <p:nvSpPr>
          <p:cNvPr id="16" name="TextBox 12"/>
          <p:cNvSpPr txBox="1"/>
          <p:nvPr/>
        </p:nvSpPr>
        <p:spPr>
          <a:xfrm>
            <a:off x="1527989" y="1022214"/>
            <a:ext cx="322702" cy="143164"/>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38"/>
              <a:t>8 - 10</a:t>
            </a:r>
          </a:p>
        </p:txBody>
      </p:sp>
      <p:sp>
        <p:nvSpPr>
          <p:cNvPr id="17" name="TextBox 13"/>
          <p:cNvSpPr txBox="1"/>
          <p:nvPr/>
        </p:nvSpPr>
        <p:spPr>
          <a:xfrm>
            <a:off x="1523556" y="1160348"/>
            <a:ext cx="338469" cy="147452"/>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38" dirty="0">
                <a:solidFill>
                  <a:schemeClr val="bg1"/>
                </a:solidFill>
              </a:rPr>
              <a:t>11 - 12</a:t>
            </a:r>
          </a:p>
        </p:txBody>
      </p:sp>
      <p:sp>
        <p:nvSpPr>
          <p:cNvPr id="18" name="TextBox 14"/>
          <p:cNvSpPr txBox="1"/>
          <p:nvPr/>
        </p:nvSpPr>
        <p:spPr>
          <a:xfrm>
            <a:off x="1311554" y="564299"/>
            <a:ext cx="944797" cy="12706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38" b="1" u="sng" dirty="0"/>
              <a:t> # total </a:t>
            </a:r>
            <a:r>
              <a:rPr lang="en-US" sz="838" b="1" u="sng" dirty="0" err="1"/>
              <a:t>correcto</a:t>
            </a:r>
            <a:r>
              <a:rPr lang="en-US" sz="838" b="1" u="sng" dirty="0"/>
              <a:t>:</a:t>
            </a:r>
          </a:p>
        </p:txBody>
      </p:sp>
      <p:sp>
        <p:nvSpPr>
          <p:cNvPr id="19" name="Rectangle 18"/>
          <p:cNvSpPr/>
          <p:nvPr/>
        </p:nvSpPr>
        <p:spPr>
          <a:xfrm>
            <a:off x="3481388" y="9659258"/>
            <a:ext cx="3886200" cy="241818"/>
          </a:xfrm>
          <a:prstGeom prst="rect">
            <a:avLst/>
          </a:prstGeom>
        </p:spPr>
        <p:txBody>
          <a:bodyPr lIns="96371" tIns="48186" rIns="96371" bIns="48186">
            <a:spAutoFit/>
          </a:bodyPr>
          <a:lstStyle/>
          <a:p>
            <a:r>
              <a:rPr lang="en-US" sz="900" kern="1200" dirty="0" smtClean="0">
                <a:solidFill>
                  <a:schemeClr val="tx1"/>
                </a:solidFill>
                <a:latin typeface="+mn-lt"/>
                <a:ea typeface="+mn-ea"/>
                <a:cs typeface="+mn-cs"/>
              </a:rPr>
              <a:t>Rev. Control:  03/10/2015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
        <p:nvSpPr>
          <p:cNvPr id="20" name="Slide Number Placeholder 4"/>
          <p:cNvSpPr>
            <a:spLocks noGrp="1"/>
          </p:cNvSpPr>
          <p:nvPr>
            <p:ph type="sldNum" sz="quarter" idx="12"/>
          </p:nvPr>
        </p:nvSpPr>
        <p:spPr>
          <a:xfrm>
            <a:off x="6748491" y="9512408"/>
            <a:ext cx="842010" cy="535517"/>
          </a:xfrm>
        </p:spPr>
        <p:txBody>
          <a:bodyPr/>
          <a:lstStyle/>
          <a:p>
            <a:r>
              <a:rPr lang="en-US" dirty="0" smtClean="0"/>
              <a:t>9</a:t>
            </a:r>
            <a:endParaRPr lang="en-US" dirty="0"/>
          </a:p>
        </p:txBody>
      </p:sp>
    </p:spTree>
    <p:extLst>
      <p:ext uri="{BB962C8B-B14F-4D97-AF65-F5344CB8AC3E}">
        <p14:creationId xmlns:p14="http://schemas.microsoft.com/office/powerpoint/2010/main" val="35644293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60636548"/>
              </p:ext>
            </p:extLst>
          </p:nvPr>
        </p:nvGraphicFramePr>
        <p:xfrm>
          <a:off x="176513" y="457388"/>
          <a:ext cx="7408090" cy="8899708"/>
        </p:xfrm>
        <a:graphic>
          <a:graphicData uri="http://schemas.openxmlformats.org/drawingml/2006/table">
            <a:tbl>
              <a:tblPr/>
              <a:tblGrid>
                <a:gridCol w="668347"/>
                <a:gridCol w="1368602"/>
                <a:gridCol w="1444636"/>
                <a:gridCol w="1444636"/>
                <a:gridCol w="1221866"/>
                <a:gridCol w="1260003"/>
              </a:tblGrid>
              <a:tr h="426235">
                <a:tc rowSpan="2">
                  <a:txBody>
                    <a:bodyPr/>
                    <a:lstStyle/>
                    <a:p>
                      <a:pPr marL="0" marR="0" algn="ctr">
                        <a:lnSpc>
                          <a:spcPct val="115000"/>
                        </a:lnSpc>
                        <a:spcBef>
                          <a:spcPts val="0"/>
                        </a:spcBef>
                        <a:spcAft>
                          <a:spcPts val="0"/>
                        </a:spcAft>
                      </a:pPr>
                      <a:r>
                        <a:rPr lang="x-none" sz="1200" b="1" noProof="0" dirty="0" smtClean="0">
                          <a:solidFill>
                            <a:srgbClr val="000000"/>
                          </a:solidFill>
                          <a:latin typeface="+mn-lt"/>
                          <a:ea typeface="Times New Roman"/>
                          <a:cs typeface="Times New Roman"/>
                        </a:rPr>
                        <a:t>Puntaje</a:t>
                      </a:r>
                      <a:endParaRPr lang="x-none" sz="1200" noProof="0" dirty="0">
                        <a:latin typeface="+mn-lt"/>
                        <a:ea typeface="Calibri"/>
                        <a:cs typeface="Times New Roman"/>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5A5A5"/>
                    </a:solidFill>
                  </a:tcPr>
                </a:tc>
                <a:tc gridSpan="2">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a:t>
                      </a:r>
                      <a:r>
                        <a:rPr lang="x-non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propósito/enfoque y organización</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Desarrollo: Lenguaje</a:t>
                      </a:r>
                      <a:r>
                        <a:rPr lang="x-non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y elaboración de evidencia</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rowSpan="2">
                  <a:txBody>
                    <a:bodyPr/>
                    <a:lstStyle/>
                    <a:p>
                      <a:pPr marL="0" marR="0" algn="ctr">
                        <a:lnSpc>
                          <a:spcPct val="115000"/>
                        </a:lnSpc>
                        <a:spcBef>
                          <a:spcPts val="0"/>
                        </a:spcBef>
                        <a:spcAft>
                          <a:spcPts val="0"/>
                        </a:spcAft>
                      </a:pPr>
                      <a:r>
                        <a:rPr lang="x-none" sz="13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Convenciones</a:t>
                      </a:r>
                      <a:endParaRPr lang="en-US" sz="13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7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700" b="1" i="0" u="none" strike="noStrike" kern="1200" cap="none" spc="0" normalizeH="0" baseline="0" noProof="0" dirty="0" smtClean="0">
                          <a:ln>
                            <a:noFill/>
                          </a:ln>
                          <a:solidFill>
                            <a:prstClr val="black"/>
                          </a:solidFill>
                          <a:effectLst/>
                          <a:uLnTx/>
                          <a:uFillTx/>
                          <a:latin typeface="+mn-lt"/>
                          <a:ea typeface="Calibri"/>
                          <a:cs typeface="Calibri"/>
                          <a:sym typeface="Calibri"/>
                        </a:rPr>
                        <a:t>Convenciones:</a:t>
                      </a:r>
                    </a:p>
                    <a:p>
                      <a:pPr lvl="0" algn="ctr" rtl="0">
                        <a:lnSpc>
                          <a:spcPct val="115000"/>
                        </a:lnSpc>
                        <a:spcBef>
                          <a:spcPts val="0"/>
                        </a:spcBef>
                        <a:buClr>
                          <a:schemeClr val="dk1"/>
                        </a:buClr>
                        <a:buSzPct val="25000"/>
                        <a:buFont typeface="Arial"/>
                        <a:buNone/>
                      </a:pPr>
                      <a:r>
                        <a:rPr lang="en-US" sz="800" b="1" u="sng" dirty="0" smtClean="0">
                          <a:solidFill>
                            <a:schemeClr val="dk1"/>
                          </a:solidFill>
                          <a:latin typeface="+mn-lt"/>
                          <a:ea typeface="Calibri"/>
                          <a:cs typeface="Calibri"/>
                          <a:sym typeface="Calibri"/>
                        </a:rPr>
                        <a:t>Kínder</a:t>
                      </a:r>
                      <a:r>
                        <a:rPr lang="en-US" sz="800" b="1" dirty="0" smtClean="0">
                          <a:solidFill>
                            <a:schemeClr val="dk1"/>
                          </a:solidFill>
                          <a:latin typeface="+mn-lt"/>
                          <a:ea typeface="Calibri"/>
                          <a:cs typeface="Calibri"/>
                          <a:sym typeface="Calibri"/>
                        </a:rPr>
                        <a:t>-L.K.1a, L.K.2a, &amp; L.K.2d </a:t>
                      </a:r>
                      <a:r>
                        <a:rPr lang="en-US" sz="800" b="1" u="sng" dirty="0" smtClean="0">
                          <a:solidFill>
                            <a:schemeClr val="dk1"/>
                          </a:solidFill>
                          <a:latin typeface="+mn-lt"/>
                          <a:ea typeface="Calibri"/>
                          <a:cs typeface="Calibri"/>
                          <a:sym typeface="Calibri"/>
                        </a:rPr>
                        <a:t>1ro</a:t>
                      </a:r>
                      <a:r>
                        <a:rPr lang="en-US" sz="800" b="1" dirty="0" smtClean="0">
                          <a:solidFill>
                            <a:schemeClr val="dk1"/>
                          </a:solidFill>
                          <a:latin typeface="+mn-lt"/>
                          <a:ea typeface="Calibri"/>
                          <a:cs typeface="Calibri"/>
                          <a:sym typeface="Calibri"/>
                        </a:rPr>
                        <a:t>-L.1.1a, L.1.2</a:t>
                      </a:r>
                    </a:p>
                    <a:p>
                      <a:pPr lvl="0" algn="ctr" rtl="0">
                        <a:lnSpc>
                          <a:spcPct val="115000"/>
                        </a:lnSpc>
                        <a:spcBef>
                          <a:spcPts val="0"/>
                        </a:spcBef>
                        <a:buClr>
                          <a:schemeClr val="dk1"/>
                        </a:buClr>
                        <a:buSzPct val="25000"/>
                        <a:buFont typeface="Arial"/>
                        <a:buNone/>
                      </a:pPr>
                      <a:r>
                        <a:rPr lang="en-US" sz="800" b="1" u="sng" dirty="0" smtClean="0">
                          <a:solidFill>
                            <a:schemeClr val="dk1"/>
                          </a:solidFill>
                          <a:latin typeface="+mn-lt"/>
                          <a:ea typeface="Calibri"/>
                          <a:cs typeface="Calibri"/>
                          <a:sym typeface="Calibri"/>
                        </a:rPr>
                        <a:t>2do</a:t>
                      </a:r>
                      <a:r>
                        <a:rPr lang="en-US" sz="800" b="1" dirty="0" smtClean="0">
                          <a:solidFill>
                            <a:schemeClr val="dk1"/>
                          </a:solidFill>
                          <a:latin typeface="+mn-lt"/>
                          <a:ea typeface="Calibri"/>
                          <a:cs typeface="Calibri"/>
                          <a:sym typeface="Calibri"/>
                        </a:rPr>
                        <a:t>-L.2.2</a:t>
                      </a: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C090"/>
                    </a:solidFill>
                  </a:tcPr>
                </a:tc>
              </a:tr>
              <a:tr h="1554777">
                <a:tc vMerge="1">
                  <a:txBody>
                    <a:bodyPr/>
                    <a:lstStyle/>
                    <a:p>
                      <a:endParaRPr lang="en-US"/>
                    </a:p>
                  </a:txBody>
                  <a:tcPr/>
                </a:tc>
                <a:tc>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 de propósito/enfoque</a:t>
                      </a:r>
                      <a:endParaRPr lang="en-US"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8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lvl="0" algn="ctr" rtl="0">
                        <a:lnSpc>
                          <a:spcPct val="115000"/>
                        </a:lnSpc>
                        <a:spcBef>
                          <a:spcPts val="0"/>
                        </a:spcBef>
                        <a:buClr>
                          <a:schemeClr val="dk1"/>
                        </a:buClr>
                        <a:buSzPct val="25000"/>
                        <a:buFont typeface="Arial"/>
                        <a:buNone/>
                      </a:pPr>
                      <a:r>
                        <a:rPr lang="en-US" sz="800" b="1" dirty="0" err="1" smtClean="0">
                          <a:solidFill>
                            <a:schemeClr val="dk1"/>
                          </a:solidFill>
                          <a:latin typeface="+mn-lt"/>
                          <a:ea typeface="Calibri"/>
                          <a:cs typeface="Calibri"/>
                          <a:sym typeface="Calibri"/>
                        </a:rPr>
                        <a:t>Tipos</a:t>
                      </a:r>
                      <a:r>
                        <a:rPr lang="en-US" sz="800" b="1" baseline="0" dirty="0" smtClean="0">
                          <a:solidFill>
                            <a:schemeClr val="dk1"/>
                          </a:solidFill>
                          <a:latin typeface="+mn-lt"/>
                          <a:ea typeface="Calibri"/>
                          <a:cs typeface="Calibri"/>
                          <a:sym typeface="Calibri"/>
                        </a:rPr>
                        <a:t> de </a:t>
                      </a:r>
                      <a:r>
                        <a:rPr lang="en-US" sz="800" b="1" baseline="0" dirty="0" err="1" smtClean="0">
                          <a:solidFill>
                            <a:schemeClr val="dk1"/>
                          </a:solidFill>
                          <a:latin typeface="+mn-lt"/>
                          <a:ea typeface="Calibri"/>
                          <a:cs typeface="Calibri"/>
                          <a:sym typeface="Calibri"/>
                        </a:rPr>
                        <a:t>textos</a:t>
                      </a:r>
                      <a:r>
                        <a:rPr lang="en-US" sz="800" b="1" baseline="0" dirty="0" smtClean="0">
                          <a:solidFill>
                            <a:schemeClr val="dk1"/>
                          </a:solidFill>
                          <a:latin typeface="+mn-lt"/>
                          <a:ea typeface="Calibri"/>
                          <a:cs typeface="Calibri"/>
                          <a:sym typeface="Calibri"/>
                        </a:rPr>
                        <a:t> y </a:t>
                      </a:r>
                      <a:r>
                        <a:rPr lang="en-US" sz="800" b="1" baseline="0" dirty="0" err="1" smtClean="0">
                          <a:solidFill>
                            <a:schemeClr val="dk1"/>
                          </a:solidFill>
                          <a:latin typeface="+mn-lt"/>
                          <a:ea typeface="Calibri"/>
                          <a:cs typeface="Calibri"/>
                          <a:sym typeface="Calibri"/>
                        </a:rPr>
                        <a:t>Propósitos</a:t>
                      </a:r>
                      <a:r>
                        <a:rPr lang="en-US" sz="800" b="1" dirty="0" smtClean="0">
                          <a:solidFill>
                            <a:schemeClr val="dk1"/>
                          </a:solidFill>
                          <a:latin typeface="+mn-lt"/>
                          <a:ea typeface="Calibri"/>
                          <a:cs typeface="Calibri"/>
                          <a:sym typeface="Calibri"/>
                        </a:rPr>
                        <a:t>:</a:t>
                      </a:r>
                    </a:p>
                    <a:p>
                      <a:pPr lvl="0" algn="ctr" rtl="0">
                        <a:lnSpc>
                          <a:spcPct val="115000"/>
                        </a:lnSpc>
                        <a:spcBef>
                          <a:spcPts val="0"/>
                        </a:spcBef>
                        <a:buClr>
                          <a:schemeClr val="dk1"/>
                        </a:buClr>
                        <a:buSzPct val="25000"/>
                        <a:buFont typeface="Arial"/>
                        <a:buNone/>
                      </a:pPr>
                      <a:r>
                        <a:rPr lang="en-US" sz="800" b="1" u="sng" dirty="0" smtClean="0">
                          <a:solidFill>
                            <a:schemeClr val="dk1"/>
                          </a:solidFill>
                          <a:latin typeface="+mn-lt"/>
                          <a:ea typeface="Calibri"/>
                          <a:cs typeface="Calibri"/>
                          <a:sym typeface="Calibri"/>
                        </a:rPr>
                        <a:t>Kínder</a:t>
                      </a:r>
                      <a:r>
                        <a:rPr lang="en-US" sz="800" b="1" dirty="0" smtClean="0">
                          <a:solidFill>
                            <a:schemeClr val="dk1"/>
                          </a:solidFill>
                          <a:latin typeface="+mn-lt"/>
                          <a:ea typeface="Calibri"/>
                          <a:cs typeface="Calibri"/>
                          <a:sym typeface="Calibri"/>
                        </a:rPr>
                        <a:t>-W.K.3</a:t>
                      </a:r>
                    </a:p>
                    <a:p>
                      <a:pPr lvl="0" algn="ctr" rtl="0">
                        <a:lnSpc>
                          <a:spcPct val="115000"/>
                        </a:lnSpc>
                        <a:spcBef>
                          <a:spcPts val="0"/>
                        </a:spcBef>
                        <a:buClr>
                          <a:schemeClr val="dk1"/>
                        </a:buClr>
                        <a:buSzPct val="25000"/>
                        <a:buFont typeface="Arial"/>
                        <a:buNone/>
                      </a:pPr>
                      <a:r>
                        <a:rPr lang="en-US" sz="800" b="1" u="sng" dirty="0" smtClean="0">
                          <a:solidFill>
                            <a:schemeClr val="dk1"/>
                          </a:solidFill>
                          <a:latin typeface="+mn-lt"/>
                          <a:ea typeface="Calibri"/>
                          <a:cs typeface="Calibri"/>
                          <a:sym typeface="Calibri"/>
                        </a:rPr>
                        <a:t>1ro</a:t>
                      </a:r>
                      <a:r>
                        <a:rPr lang="en-US" sz="800" b="1" dirty="0" smtClean="0">
                          <a:solidFill>
                            <a:schemeClr val="dk1"/>
                          </a:solidFill>
                          <a:latin typeface="+mn-lt"/>
                          <a:ea typeface="Calibri"/>
                          <a:cs typeface="Calibri"/>
                          <a:sym typeface="Calibri"/>
                        </a:rPr>
                        <a:t>-W.1.3.1-2</a:t>
                      </a:r>
                    </a:p>
                    <a:p>
                      <a:pPr lvl="0" algn="ctr" rtl="0">
                        <a:lnSpc>
                          <a:spcPct val="115000"/>
                        </a:lnSpc>
                        <a:spcBef>
                          <a:spcPts val="0"/>
                        </a:spcBef>
                        <a:buSzPct val="25000"/>
                        <a:buNone/>
                      </a:pPr>
                      <a:r>
                        <a:rPr lang="en-US" sz="800" b="1" u="sng" dirty="0" smtClean="0">
                          <a:solidFill>
                            <a:schemeClr val="dk1"/>
                          </a:solidFill>
                          <a:latin typeface="+mn-lt"/>
                          <a:ea typeface="Calibri"/>
                          <a:cs typeface="Calibri"/>
                          <a:sym typeface="Calibri"/>
                        </a:rPr>
                        <a:t>2do</a:t>
                      </a:r>
                      <a:r>
                        <a:rPr lang="en-US" sz="800" b="1" dirty="0" smtClean="0">
                          <a:solidFill>
                            <a:schemeClr val="dk1"/>
                          </a:solidFill>
                          <a:latin typeface="+mn-lt"/>
                          <a:ea typeface="Calibri"/>
                          <a:cs typeface="Calibri"/>
                          <a:sym typeface="Calibri"/>
                        </a:rPr>
                        <a:t>-W.2.3.1-2</a:t>
                      </a:r>
                      <a:r>
                        <a:rPr lang="en-US" sz="800" b="1" u="none" strike="noStrike" cap="none" baseline="0" dirty="0" smtClean="0">
                          <a:solidFill>
                            <a:srgbClr val="000000"/>
                          </a:solidFill>
                          <a:latin typeface="+mn-lt"/>
                          <a:ea typeface="Calibri"/>
                          <a:cs typeface="Calibri"/>
                          <a:sym typeface="Calibri"/>
                        </a:rPr>
                        <a:t> </a:t>
                      </a:r>
                    </a:p>
                    <a:p>
                      <a:pPr marL="0" marR="0" algn="ctr">
                        <a:lnSpc>
                          <a:spcPct val="115000"/>
                        </a:lnSpc>
                        <a:spcBef>
                          <a:spcPts val="0"/>
                        </a:spcBef>
                        <a:spcAft>
                          <a:spcPts val="0"/>
                        </a:spcAft>
                      </a:pP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x-none" sz="1200" b="1" noProof="0" dirty="0" smtClean="0">
                          <a:effectLst>
                            <a:outerShdw blurRad="38100" dist="38100" dir="2700000" algn="tl">
                              <a:srgbClr val="000000">
                                <a:alpha val="43137"/>
                              </a:srgbClr>
                            </a:outerShdw>
                          </a:effectLst>
                          <a:latin typeface="+mn-lt"/>
                        </a:rPr>
                        <a:t>Organización</a:t>
                      </a:r>
                      <a:endParaRPr lang="en-US" sz="1200" b="1" noProof="0" dirty="0" smtClean="0">
                        <a:effectLst>
                          <a:outerShdw blurRad="38100" dist="38100" dir="2700000" algn="tl">
                            <a:srgbClr val="000000">
                              <a:alpha val="43137"/>
                            </a:srgbClr>
                          </a:outerShdw>
                        </a:effectLst>
                        <a:latin typeface="+mn-lt"/>
                      </a:endParaRP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7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700" b="1" i="0" u="none" strike="noStrike" kern="1200" cap="none" spc="0" normalizeH="0" baseline="0" noProof="0" dirty="0" smtClean="0">
                          <a:ln>
                            <a:noFill/>
                          </a:ln>
                          <a:solidFill>
                            <a:prstClr val="black"/>
                          </a:solidFill>
                          <a:effectLst/>
                          <a:uLnTx/>
                          <a:uFillTx/>
                          <a:latin typeface="+mn-lt"/>
                          <a:ea typeface="Calibri"/>
                          <a:cs typeface="Calibri"/>
                          <a:sym typeface="Calibri"/>
                        </a:rPr>
                        <a:t>Tipos de textos y propósitos:</a:t>
                      </a:r>
                    </a:p>
                    <a:p>
                      <a:pPr lvl="0" algn="ctr" rtl="0">
                        <a:spcBef>
                          <a:spcPts val="0"/>
                        </a:spcBef>
                        <a:buClr>
                          <a:schemeClr val="dk1"/>
                        </a:buClr>
                        <a:buSzPct val="25000"/>
                        <a:buFont typeface="Arial"/>
                        <a:buNone/>
                      </a:pPr>
                      <a:r>
                        <a:rPr lang="en-US" sz="800" b="1" u="sng" dirty="0" smtClean="0">
                          <a:solidFill>
                            <a:schemeClr val="dk1"/>
                          </a:solidFill>
                          <a:latin typeface="+mn-lt"/>
                          <a:ea typeface="Calibri"/>
                          <a:cs typeface="Calibri"/>
                          <a:sym typeface="Calibri"/>
                        </a:rPr>
                        <a:t>Kínder</a:t>
                      </a:r>
                      <a:r>
                        <a:rPr lang="en-US" sz="800" b="1" dirty="0" smtClean="0">
                          <a:solidFill>
                            <a:schemeClr val="dk1"/>
                          </a:solidFill>
                          <a:latin typeface="+mn-lt"/>
                          <a:ea typeface="Calibri"/>
                          <a:cs typeface="Calibri"/>
                          <a:sym typeface="Calibri"/>
                        </a:rPr>
                        <a:t>-W.K.3.2</a:t>
                      </a:r>
                    </a:p>
                    <a:p>
                      <a:pPr lvl="0" algn="ctr" rtl="0">
                        <a:spcBef>
                          <a:spcPts val="0"/>
                        </a:spcBef>
                        <a:buClr>
                          <a:schemeClr val="dk1"/>
                        </a:buClr>
                        <a:buSzPct val="25000"/>
                        <a:buFont typeface="Arial"/>
                        <a:buNone/>
                      </a:pPr>
                      <a:r>
                        <a:rPr lang="en-US" sz="800" b="1" u="sng" dirty="0" smtClean="0">
                          <a:solidFill>
                            <a:schemeClr val="dk1"/>
                          </a:solidFill>
                          <a:latin typeface="+mn-lt"/>
                          <a:ea typeface="Calibri"/>
                          <a:cs typeface="Calibri"/>
                          <a:sym typeface="Calibri"/>
                        </a:rPr>
                        <a:t>1ro</a:t>
                      </a:r>
                      <a:r>
                        <a:rPr lang="en-US" sz="800" b="1" dirty="0" smtClean="0">
                          <a:solidFill>
                            <a:schemeClr val="dk1"/>
                          </a:solidFill>
                          <a:latin typeface="+mn-lt"/>
                          <a:ea typeface="Calibri"/>
                          <a:cs typeface="Calibri"/>
                          <a:sym typeface="Calibri"/>
                        </a:rPr>
                        <a:t>-W.1.3.2-3</a:t>
                      </a:r>
                    </a:p>
                    <a:p>
                      <a:pPr lvl="0" algn="ctr" rtl="0">
                        <a:spcBef>
                          <a:spcPts val="0"/>
                        </a:spcBef>
                        <a:buClr>
                          <a:schemeClr val="dk1"/>
                        </a:buClr>
                        <a:buSzPct val="25000"/>
                        <a:buFont typeface="Arial"/>
                        <a:buNone/>
                      </a:pPr>
                      <a:r>
                        <a:rPr lang="en-US" sz="800" b="1" u="sng" dirty="0" smtClean="0">
                          <a:solidFill>
                            <a:schemeClr val="dk1"/>
                          </a:solidFill>
                          <a:latin typeface="+mn-lt"/>
                          <a:ea typeface="Calibri"/>
                          <a:cs typeface="Calibri"/>
                          <a:sym typeface="Calibri"/>
                        </a:rPr>
                        <a:t>2do</a:t>
                      </a:r>
                      <a:r>
                        <a:rPr lang="en-US" sz="800" b="1" dirty="0" smtClean="0">
                          <a:solidFill>
                            <a:schemeClr val="dk1"/>
                          </a:solidFill>
                          <a:latin typeface="+mn-lt"/>
                          <a:ea typeface="Calibri"/>
                          <a:cs typeface="Calibri"/>
                          <a:sym typeface="Calibri"/>
                        </a:rPr>
                        <a:t>-W.2.3.3-4</a:t>
                      </a:r>
                    </a:p>
                    <a:p>
                      <a:pPr algn="ctr"/>
                      <a:endParaRPr lang="x-none" sz="1200" b="1" noProof="0" dirty="0">
                        <a:effectLst>
                          <a:outerShdw blurRad="38100" dist="38100" dir="2700000" algn="tl">
                            <a:srgbClr val="000000">
                              <a:alpha val="43137"/>
                            </a:srgbClr>
                          </a:outerShdw>
                        </a:effectLst>
                        <a:latin typeface="+mn-lt"/>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Elaboración</a:t>
                      </a:r>
                      <a:r>
                        <a:rPr lang="x-non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evidencia</a:t>
                      </a:r>
                      <a:endParaRPr lang="en-US"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7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700" b="1" i="0" u="none" strike="noStrike" kern="1200" cap="none" spc="0" normalizeH="0" baseline="0" noProof="0" dirty="0" smtClean="0">
                          <a:ln>
                            <a:noFill/>
                          </a:ln>
                          <a:solidFill>
                            <a:prstClr val="black"/>
                          </a:solidFill>
                          <a:effectLst/>
                          <a:uLnTx/>
                          <a:uFillTx/>
                          <a:latin typeface="+mn-lt"/>
                          <a:ea typeface="Calibri"/>
                          <a:cs typeface="Calibri"/>
                          <a:sym typeface="Calibri"/>
                        </a:rPr>
                        <a:t>Tipos de textos y propósitos/producción y distribución del escrito:</a:t>
                      </a:r>
                    </a:p>
                    <a:p>
                      <a:pPr lvl="0" algn="ctr" rtl="0">
                        <a:lnSpc>
                          <a:spcPct val="115000"/>
                        </a:lnSpc>
                        <a:spcBef>
                          <a:spcPts val="0"/>
                        </a:spcBef>
                        <a:buClr>
                          <a:schemeClr val="dk1"/>
                        </a:buClr>
                        <a:buSzPct val="25000"/>
                        <a:buFont typeface="Arial"/>
                        <a:buNone/>
                      </a:pPr>
                      <a:r>
                        <a:rPr lang="en-US" sz="800" b="1" u="sng" dirty="0" smtClean="0">
                          <a:solidFill>
                            <a:schemeClr val="dk1"/>
                          </a:solidFill>
                          <a:latin typeface="+mn-lt"/>
                          <a:ea typeface="Calibri"/>
                          <a:cs typeface="Calibri"/>
                          <a:sym typeface="Calibri"/>
                        </a:rPr>
                        <a:t>Kínder</a:t>
                      </a:r>
                      <a:r>
                        <a:rPr lang="en-US" sz="800" b="1" dirty="0" smtClean="0">
                          <a:solidFill>
                            <a:schemeClr val="dk1"/>
                          </a:solidFill>
                          <a:latin typeface="+mn-lt"/>
                          <a:ea typeface="Calibri"/>
                          <a:cs typeface="Calibri"/>
                          <a:sym typeface="Calibri"/>
                        </a:rPr>
                        <a:t>-W.K.3.3</a:t>
                      </a:r>
                    </a:p>
                    <a:p>
                      <a:pPr lvl="0" algn="ctr" rtl="0">
                        <a:lnSpc>
                          <a:spcPct val="115000"/>
                        </a:lnSpc>
                        <a:spcBef>
                          <a:spcPts val="0"/>
                        </a:spcBef>
                        <a:buClr>
                          <a:schemeClr val="dk1"/>
                        </a:buClr>
                        <a:buSzPct val="25000"/>
                        <a:buFont typeface="Arial"/>
                        <a:buNone/>
                      </a:pPr>
                      <a:r>
                        <a:rPr lang="en-US" sz="800" b="1" u="sng" dirty="0" smtClean="0">
                          <a:solidFill>
                            <a:schemeClr val="dk1"/>
                          </a:solidFill>
                          <a:latin typeface="+mn-lt"/>
                          <a:ea typeface="Calibri"/>
                          <a:cs typeface="Calibri"/>
                          <a:sym typeface="Calibri"/>
                        </a:rPr>
                        <a:t>1ro</a:t>
                      </a:r>
                      <a:r>
                        <a:rPr lang="en-US" sz="800" b="1" dirty="0" smtClean="0">
                          <a:solidFill>
                            <a:schemeClr val="dk1"/>
                          </a:solidFill>
                          <a:latin typeface="+mn-lt"/>
                          <a:ea typeface="Calibri"/>
                          <a:cs typeface="Calibri"/>
                          <a:sym typeface="Calibri"/>
                        </a:rPr>
                        <a:t>-W.1.1.4 &amp; W.1.5.2</a:t>
                      </a:r>
                    </a:p>
                    <a:p>
                      <a:pPr lvl="0" algn="ctr" rtl="0">
                        <a:lnSpc>
                          <a:spcPct val="115000"/>
                        </a:lnSpc>
                        <a:spcBef>
                          <a:spcPts val="0"/>
                        </a:spcBef>
                        <a:buClr>
                          <a:schemeClr val="dk1"/>
                        </a:buClr>
                        <a:buSzPct val="25000"/>
                        <a:buFont typeface="Arial"/>
                        <a:buNone/>
                      </a:pPr>
                      <a:r>
                        <a:rPr lang="en-US" sz="800" b="1" u="sng" dirty="0" smtClean="0">
                          <a:solidFill>
                            <a:schemeClr val="dk1"/>
                          </a:solidFill>
                          <a:latin typeface="+mn-lt"/>
                          <a:ea typeface="Calibri"/>
                          <a:cs typeface="Calibri"/>
                          <a:sym typeface="Calibri"/>
                        </a:rPr>
                        <a:t>2do</a:t>
                      </a:r>
                      <a:r>
                        <a:rPr lang="en-US" sz="800" b="1" dirty="0" smtClean="0">
                          <a:solidFill>
                            <a:schemeClr val="dk1"/>
                          </a:solidFill>
                          <a:latin typeface="+mn-lt"/>
                          <a:ea typeface="Calibri"/>
                          <a:cs typeface="Calibri"/>
                          <a:sym typeface="Calibri"/>
                        </a:rPr>
                        <a:t>-W.2.1.4</a:t>
                      </a: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40000"/>
                        <a:lumOff val="60000"/>
                      </a:schemeClr>
                    </a:solidFill>
                  </a:tcPr>
                </a:tc>
                <a:tc>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Lenguaje y vocabulario</a:t>
                      </a:r>
                      <a:endParaRPr lang="en-US"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7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700" b="1" i="1" u="none" strike="noStrike" kern="1200" cap="none" spc="0" normalizeH="0" baseline="0" noProof="0" dirty="0" smtClean="0">
                          <a:ln>
                            <a:noFill/>
                          </a:ln>
                          <a:solidFill>
                            <a:prstClr val="black"/>
                          </a:solidFill>
                          <a:effectLst/>
                          <a:uLnTx/>
                          <a:uFillTx/>
                          <a:latin typeface="+mn-lt"/>
                          <a:ea typeface="Calibri"/>
                          <a:cs typeface="Calibri"/>
                          <a:sym typeface="Calibri"/>
                        </a:rPr>
                        <a:t>Convenciones y adquisición de vocabulario:</a:t>
                      </a:r>
                    </a:p>
                    <a:p>
                      <a:pPr lvl="0" algn="ctr" rtl="0">
                        <a:lnSpc>
                          <a:spcPct val="115000"/>
                        </a:lnSpc>
                        <a:spcBef>
                          <a:spcPts val="0"/>
                        </a:spcBef>
                        <a:buClr>
                          <a:schemeClr val="dk1"/>
                        </a:buClr>
                        <a:buSzPct val="25000"/>
                        <a:buFont typeface="Arial"/>
                        <a:buNone/>
                      </a:pPr>
                      <a:r>
                        <a:rPr lang="en-US" sz="800" b="1" dirty="0" smtClean="0">
                          <a:solidFill>
                            <a:schemeClr val="dk1"/>
                          </a:solidFill>
                          <a:latin typeface="+mn-lt"/>
                          <a:ea typeface="Calibri"/>
                          <a:cs typeface="Calibri"/>
                          <a:sym typeface="Calibri"/>
                        </a:rPr>
                        <a:t> </a:t>
                      </a:r>
                      <a:r>
                        <a:rPr lang="en-US" sz="800" b="1" u="sng" dirty="0" smtClean="0">
                          <a:solidFill>
                            <a:schemeClr val="dk1"/>
                          </a:solidFill>
                          <a:latin typeface="+mn-lt"/>
                          <a:ea typeface="Calibri"/>
                          <a:cs typeface="Calibri"/>
                          <a:sym typeface="Calibri"/>
                        </a:rPr>
                        <a:t>Kínder</a:t>
                      </a:r>
                      <a:r>
                        <a:rPr lang="en-US" sz="800" b="1" dirty="0" smtClean="0">
                          <a:solidFill>
                            <a:schemeClr val="dk1"/>
                          </a:solidFill>
                          <a:latin typeface="+mn-lt"/>
                          <a:ea typeface="Calibri"/>
                          <a:cs typeface="Calibri"/>
                          <a:sym typeface="Calibri"/>
                        </a:rPr>
                        <a:t>-L.K.1b-f &amp; L.K.6</a:t>
                      </a:r>
                    </a:p>
                    <a:p>
                      <a:pPr lvl="0" algn="ctr" rtl="0">
                        <a:lnSpc>
                          <a:spcPct val="115000"/>
                        </a:lnSpc>
                        <a:spcBef>
                          <a:spcPts val="0"/>
                        </a:spcBef>
                        <a:buClr>
                          <a:schemeClr val="dk1"/>
                        </a:buClr>
                        <a:buSzPct val="25000"/>
                        <a:buFont typeface="Arial"/>
                        <a:buNone/>
                      </a:pPr>
                      <a:r>
                        <a:rPr lang="en-US" sz="800" b="1" u="sng" dirty="0" smtClean="0">
                          <a:solidFill>
                            <a:schemeClr val="dk1"/>
                          </a:solidFill>
                          <a:latin typeface="+mn-lt"/>
                          <a:ea typeface="Calibri"/>
                          <a:cs typeface="Calibri"/>
                          <a:sym typeface="Calibri"/>
                        </a:rPr>
                        <a:t>1ro</a:t>
                      </a:r>
                      <a:r>
                        <a:rPr lang="en-US" sz="800" b="1" dirty="0" smtClean="0">
                          <a:solidFill>
                            <a:schemeClr val="dk1"/>
                          </a:solidFill>
                          <a:latin typeface="+mn-lt"/>
                          <a:ea typeface="Calibri"/>
                          <a:cs typeface="Calibri"/>
                          <a:sym typeface="Calibri"/>
                        </a:rPr>
                        <a:t>-L.1.1b-j &amp; L.1.6</a:t>
                      </a:r>
                    </a:p>
                    <a:p>
                      <a:pPr lvl="0" algn="ctr" rtl="0">
                        <a:lnSpc>
                          <a:spcPct val="115000"/>
                        </a:lnSpc>
                        <a:spcBef>
                          <a:spcPts val="0"/>
                        </a:spcBef>
                        <a:buClr>
                          <a:schemeClr val="dk1"/>
                        </a:buClr>
                        <a:buSzPct val="25000"/>
                        <a:buFont typeface="Arial"/>
                        <a:buNone/>
                      </a:pPr>
                      <a:r>
                        <a:rPr lang="en-US" sz="800" b="1" u="sng" dirty="0" smtClean="0">
                          <a:solidFill>
                            <a:schemeClr val="dk1"/>
                          </a:solidFill>
                          <a:latin typeface="+mn-lt"/>
                          <a:ea typeface="Calibri"/>
                          <a:cs typeface="Calibri"/>
                          <a:sym typeface="Calibri"/>
                        </a:rPr>
                        <a:t>2do</a:t>
                      </a:r>
                      <a:r>
                        <a:rPr lang="en-US" sz="800" b="1" dirty="0" smtClean="0">
                          <a:solidFill>
                            <a:schemeClr val="dk1"/>
                          </a:solidFill>
                          <a:latin typeface="+mn-lt"/>
                          <a:ea typeface="Calibri"/>
                          <a:cs typeface="Calibri"/>
                          <a:sym typeface="Calibri"/>
                        </a:rPr>
                        <a:t>-L.2.1 &amp; L.2.6</a:t>
                      </a: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40000"/>
                        <a:lumOff val="60000"/>
                      </a:schemeClr>
                    </a:solidFill>
                  </a:tcPr>
                </a:tc>
                <a:tc vMerge="1">
                  <a:txBody>
                    <a:bodyPr/>
                    <a:lstStyle/>
                    <a:p>
                      <a:endParaRPr lang="en-US"/>
                    </a:p>
                  </a:txBody>
                  <a:tcPr/>
                </a:tc>
              </a:tr>
              <a:tr h="1554904">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15000"/>
                        </a:lnSpc>
                        <a:spcBef>
                          <a:spcPts val="0"/>
                        </a:spcBef>
                        <a:spcAft>
                          <a:spcPts val="0"/>
                        </a:spcAft>
                      </a:pPr>
                      <a:r>
                        <a:rPr lang="x-none" sz="800" b="1" noProof="0" dirty="0" smtClean="0">
                          <a:solidFill>
                            <a:srgbClr val="000000"/>
                          </a:solidFill>
                          <a:effectLst>
                            <a:outerShdw blurRad="38100" dist="38100" dir="2700000" algn="tl">
                              <a:srgbClr val="000000">
                                <a:alpha val="43137"/>
                              </a:srgbClr>
                            </a:outerShdw>
                          </a:effectLst>
                          <a:latin typeface="+mn-lt"/>
                          <a:ea typeface="Calibri"/>
                          <a:cs typeface="Times New Roman"/>
                        </a:rPr>
                        <a:t>Ejemplar</a:t>
                      </a:r>
                      <a:endParaRPr lang="en-US" sz="800" b="1" noProof="0" dirty="0" smtClean="0">
                        <a:solidFill>
                          <a:srgbClr val="000000"/>
                        </a:solidFill>
                        <a:effectLst>
                          <a:outerShdw blurRad="38100" dist="38100" dir="2700000" algn="tl">
                            <a:srgbClr val="000000">
                              <a:alpha val="43137"/>
                            </a:srgbClr>
                          </a:outerShdw>
                        </a:effectLst>
                        <a:latin typeface="+mn-lt"/>
                        <a:ea typeface="Calibri"/>
                        <a:cs typeface="Times New Roman"/>
                      </a:endParaRPr>
                    </a:p>
                    <a:p>
                      <a:pPr marL="0" marR="0" algn="ctr">
                        <a:lnSpc>
                          <a:spcPct val="115000"/>
                        </a:lnSpc>
                        <a:spcBef>
                          <a:spcPts val="0"/>
                        </a:spcBef>
                        <a:spcAft>
                          <a:spcPts val="0"/>
                        </a:spcAft>
                      </a:pPr>
                      <a:r>
                        <a:rPr lang="en-US" sz="800" b="1" noProof="0" dirty="0" smtClean="0">
                          <a:solidFill>
                            <a:srgbClr val="000000"/>
                          </a:solidFill>
                          <a:effectLst>
                            <a:outerShdw blurRad="38100" dist="38100" dir="2700000" algn="tl">
                              <a:srgbClr val="000000">
                                <a:alpha val="43137"/>
                              </a:srgbClr>
                            </a:outerShdw>
                          </a:effectLst>
                          <a:latin typeface="+mn-lt"/>
                          <a:ea typeface="Calibri"/>
                          <a:cs typeface="Times New Roman"/>
                        </a:rPr>
                        <a:t>(E)</a:t>
                      </a:r>
                      <a:endParaRPr lang="x-none" sz="8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El comienzo establece un contexto interesante para el argumento/ acontecimientos del cuento (ej. Hace una pregunta; comienza con acción o sentimientos);</a:t>
                      </a:r>
                    </a:p>
                    <a:p>
                      <a:pPr algn="l"/>
                      <a:r>
                        <a:rPr lang="x-none" sz="900" baseline="0" noProof="0" dirty="0" smtClean="0">
                          <a:latin typeface="+mn-lt"/>
                        </a:rPr>
                        <a:t>Presenta y mantiene efectivamente el enfoque (controla la idea) del argumento del cuento.  </a:t>
                      </a:r>
                      <a:endParaRPr lang="x-none" sz="900" noProof="0" dirty="0">
                        <a:effectLst/>
                        <a:latin typeface="+mn-lt"/>
                        <a:ea typeface="Calibri"/>
                        <a:cs typeface="Times New Roman"/>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Tiene un comienzo, un medio y un final con un sentido de cierre (ej. Se aprendió una lección – la próxima vez…; nunca más lo volvió a hacer);</a:t>
                      </a:r>
                    </a:p>
                    <a:p>
                      <a:pPr algn="l"/>
                      <a:r>
                        <a:rPr lang="x-none" sz="900" baseline="0" noProof="0" dirty="0" smtClean="0">
                          <a:latin typeface="+mn-lt"/>
                        </a:rPr>
                        <a:t>Utiliza apropiadamente una variedad de transiciones;</a:t>
                      </a:r>
                    </a:p>
                    <a:p>
                      <a:pPr algn="l"/>
                      <a:r>
                        <a:rPr lang="x-none" sz="900" baseline="0" noProof="0" dirty="0" smtClean="0">
                          <a:latin typeface="+mn-lt"/>
                        </a:rPr>
                        <a:t>La cronología es lógica</a:t>
                      </a:r>
                      <a:endParaRPr lang="x-none" sz="90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Detalles relevantes y  concretos crean imágenes o ideas vívidas;</a:t>
                      </a:r>
                    </a:p>
                    <a:p>
                      <a:pPr algn="l"/>
                      <a:r>
                        <a:rPr lang="x-none" sz="900" baseline="0" noProof="0" dirty="0" smtClean="0">
                          <a:latin typeface="+mn-lt"/>
                        </a:rPr>
                        <a:t>Uso efectivo de  diálogos, detalles sensoriales y concretos, y de verbos intensos para progresar en la acción; o para mostrar cómo la  motivación , el desarrollo o crecimiento de los personajes cambia en el texto.</a:t>
                      </a: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lang="x-none" sz="900" baseline="0" noProof="0" dirty="0" smtClean="0">
                          <a:latin typeface="+mn-lt"/>
                        </a:rPr>
                        <a:t>Mantiene la voz consistente del narrador;</a:t>
                      </a:r>
                    </a:p>
                    <a:p>
                      <a:pPr algn="l"/>
                      <a:r>
                        <a:rPr lang="x-none" sz="900" baseline="0" noProof="0" dirty="0" smtClean="0">
                          <a:latin typeface="+mn-lt"/>
                        </a:rPr>
                        <a:t>Utiliza lenguaje preciso y variedad de oraciones (simples, compuestas, con frases);</a:t>
                      </a:r>
                    </a:p>
                    <a:p>
                      <a:pPr algn="l"/>
                      <a:r>
                        <a:rPr lang="x-none" sz="900" baseline="0" noProof="0" dirty="0" smtClean="0">
                          <a:latin typeface="+mn-lt"/>
                        </a:rPr>
                        <a:t>Podría utilizar lenguaje figurativo (ej. imágenes)</a:t>
                      </a:r>
                      <a:endParaRPr lang="x-none" sz="90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Edita con el apoyo de compañeros, adultos y recursos;</a:t>
                      </a:r>
                    </a:p>
                    <a:p>
                      <a:pPr algn="l"/>
                      <a:r>
                        <a:rPr lang="es-ES_tradnl" sz="900" baseline="0" noProof="0" dirty="0" smtClean="0">
                          <a:latin typeface="+mn-lt"/>
                        </a:rPr>
                        <a:t>Tiene pocos o ningún error en gramática, en el uso de palabras o en la mecánica, de acuerdo al grado</a:t>
                      </a:r>
                      <a:endParaRPr lang="es-ES_tradnl" sz="900" b="0" i="0" u="none" strike="noStrike" noProof="0" dirty="0" smtClean="0">
                        <a:solidFill>
                          <a:srgbClr val="000000"/>
                        </a:solidFill>
                        <a:latin typeface="+mn-lt"/>
                      </a:endParaRPr>
                    </a:p>
                    <a:p>
                      <a:pPr algn="l"/>
                      <a:r>
                        <a:rPr lang="x-none" sz="900" baseline="0" noProof="0" dirty="0" smtClean="0">
                          <a:latin typeface="+mn-lt"/>
                        </a:rPr>
                        <a:t>(ej.  Utiliza ortografía tradicional para escribir palabras con patrones comunes)</a:t>
                      </a:r>
                      <a:endParaRPr lang="x-none" sz="90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585384">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3</a:t>
                      </a:r>
                    </a:p>
                    <a:p>
                      <a:pPr marL="0" marR="0" algn="ctr">
                        <a:lnSpc>
                          <a:spcPct val="115000"/>
                        </a:lnSpc>
                        <a:spcBef>
                          <a:spcPts val="0"/>
                        </a:spcBef>
                        <a:spcAft>
                          <a:spcPts val="0"/>
                        </a:spcAft>
                      </a:pPr>
                      <a:r>
                        <a:rPr lang="x-none" sz="800" b="1" noProof="0" dirty="0" smtClean="0">
                          <a:solidFill>
                            <a:srgbClr val="000000"/>
                          </a:solidFill>
                          <a:effectLst>
                            <a:outerShdw blurRad="38100" dist="38100" dir="2700000" algn="tl">
                              <a:srgbClr val="000000">
                                <a:alpha val="43137"/>
                              </a:srgbClr>
                            </a:outerShdw>
                          </a:effectLst>
                          <a:latin typeface="+mn-lt"/>
                          <a:ea typeface="Calibri"/>
                          <a:cs typeface="Times New Roman"/>
                        </a:rPr>
                        <a:t>Competente</a:t>
                      </a:r>
                      <a:endParaRPr lang="en-US" sz="800" b="1" noProof="0" dirty="0" smtClean="0">
                        <a:solidFill>
                          <a:srgbClr val="000000"/>
                        </a:solidFill>
                        <a:effectLst>
                          <a:outerShdw blurRad="38100" dist="38100" dir="2700000" algn="tl">
                            <a:srgbClr val="000000">
                              <a:alpha val="43137"/>
                            </a:srgbClr>
                          </a:outerShdw>
                        </a:effectLst>
                        <a:latin typeface="+mn-lt"/>
                        <a:ea typeface="Calibri"/>
                        <a:cs typeface="Times New Roman"/>
                      </a:endParaRPr>
                    </a:p>
                    <a:p>
                      <a:pPr marL="0" marR="0" algn="ctr">
                        <a:lnSpc>
                          <a:spcPct val="115000"/>
                        </a:lnSpc>
                        <a:spcBef>
                          <a:spcPts val="0"/>
                        </a:spcBef>
                        <a:spcAft>
                          <a:spcPts val="0"/>
                        </a:spcAft>
                      </a:pPr>
                      <a:r>
                        <a:rPr lang="en-US" sz="800" b="1" noProof="0" dirty="0" smtClean="0">
                          <a:solidFill>
                            <a:srgbClr val="000000"/>
                          </a:solidFill>
                          <a:effectLst>
                            <a:outerShdw blurRad="38100" dist="38100" dir="2700000" algn="tl">
                              <a:srgbClr val="000000">
                                <a:alpha val="43137"/>
                              </a:srgbClr>
                            </a:outerShdw>
                          </a:effectLst>
                          <a:latin typeface="+mn-lt"/>
                          <a:ea typeface="Calibri"/>
                          <a:cs typeface="Times New Roman"/>
                        </a:rPr>
                        <a:t>(M)</a:t>
                      </a:r>
                      <a:endParaRPr lang="x-none" sz="8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0" i="0" baseline="0" noProof="0" dirty="0" smtClean="0">
                          <a:latin typeface="+mn-lt"/>
                        </a:rPr>
                        <a:t>Utiliza una combinación de dibujos, dictados y escritos (K);</a:t>
                      </a:r>
                    </a:p>
                    <a:p>
                      <a:pPr algn="l"/>
                      <a:r>
                        <a:rPr lang="x-none" sz="900" b="0" i="0" baseline="0" noProof="0" dirty="0" smtClean="0">
                          <a:latin typeface="+mn-lt"/>
                        </a:rPr>
                        <a:t>Elementos claves apoyan el evento o la serie de acontecimientos (gr K-2);</a:t>
                      </a:r>
                    </a:p>
                    <a:p>
                      <a:pPr algn="l"/>
                      <a:r>
                        <a:rPr lang="x-none" sz="900" b="0" i="0" baseline="0" noProof="0" dirty="0" smtClean="0">
                          <a:latin typeface="+mn-lt"/>
                        </a:rPr>
                        <a:t>Tiene un título (gr 1-2) y un enfoque claro (gr K-2).</a:t>
                      </a:r>
                      <a:endParaRPr lang="x-none" sz="900" b="0" i="0" noProof="0" dirty="0">
                        <a:effectLst/>
                        <a:latin typeface="+mn-lt"/>
                        <a:ea typeface="Calibri"/>
                        <a:cs typeface="Times New Roman"/>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0" i="0" baseline="0" noProof="0" dirty="0" smtClean="0">
                          <a:latin typeface="+mn-lt"/>
                        </a:rPr>
                        <a:t>Establece un claro orden de acontecimientos;</a:t>
                      </a:r>
                    </a:p>
                    <a:p>
                      <a:pPr algn="l"/>
                      <a:r>
                        <a:rPr lang="x-none" sz="900" b="0" i="0" baseline="0" noProof="0" dirty="0" smtClean="0">
                          <a:latin typeface="+mn-lt"/>
                        </a:rPr>
                        <a:t>Proporciona una reacción (K);</a:t>
                      </a:r>
                    </a:p>
                    <a:p>
                      <a:pPr algn="l"/>
                      <a:r>
                        <a:rPr lang="x-none" sz="900" b="0" i="0" baseline="0" noProof="0" dirty="0" smtClean="0">
                          <a:latin typeface="+mn-lt"/>
                        </a:rPr>
                        <a:t>Tiene un comienzo, un medio y final o solución al problema</a:t>
                      </a:r>
                    </a:p>
                    <a:p>
                      <a:pPr algn="l"/>
                      <a:r>
                        <a:rPr lang="x-none" sz="900" b="0" i="0" baseline="0" noProof="0" dirty="0" smtClean="0">
                          <a:latin typeface="+mn-lt"/>
                        </a:rPr>
                        <a:t>(gr 1-2);</a:t>
                      </a:r>
                    </a:p>
                    <a:p>
                      <a:pPr marL="0" marR="0" indent="0" algn="l" defTabSz="966612" rtl="0" eaLnBrk="1" fontAlgn="auto" latinLnBrk="0" hangingPunct="1">
                        <a:lnSpc>
                          <a:spcPct val="100000"/>
                        </a:lnSpc>
                        <a:spcBef>
                          <a:spcPts val="0"/>
                        </a:spcBef>
                        <a:spcAft>
                          <a:spcPts val="0"/>
                        </a:spcAft>
                        <a:buClrTx/>
                        <a:buSzTx/>
                        <a:buFontTx/>
                        <a:buNone/>
                        <a:tabLst/>
                        <a:defRPr/>
                      </a:pPr>
                      <a:r>
                        <a:rPr lang="x-none" sz="900" b="0" i="0" baseline="0" noProof="0" dirty="0" smtClean="0">
                          <a:latin typeface="+mn-lt"/>
                        </a:rPr>
                        <a:t>Utiliza transiciones básicas para mostrar el orden del evento o la cronología (gr 1-2) (ej. antes, después, entonces, luego, más tarde)</a:t>
                      </a:r>
                      <a:endParaRPr lang="x-none" sz="900" b="0" i="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0" i="0" baseline="0" noProof="0" dirty="0" smtClean="0">
                          <a:latin typeface="+mn-lt"/>
                        </a:rPr>
                        <a:t>Los detalles incluyen nombres, verbos y adjetivos;</a:t>
                      </a:r>
                    </a:p>
                    <a:p>
                      <a:pPr algn="l"/>
                      <a:r>
                        <a:rPr lang="x-none" sz="900" b="0" i="0" baseline="0" noProof="0" dirty="0" smtClean="0">
                          <a:latin typeface="+mn-lt"/>
                        </a:rPr>
                        <a:t>Podría utilizar diálogos y  </a:t>
                      </a:r>
                      <a:r>
                        <a:rPr lang="x-none" sz="900" baseline="0" noProof="0" dirty="0" smtClean="0">
                          <a:latin typeface="+mn-lt"/>
                        </a:rPr>
                        <a:t>detalles sensoriales y concretos para causar el efecto deseado </a:t>
                      </a:r>
                      <a:r>
                        <a:rPr lang="x-none" sz="900" b="0" i="0" baseline="0" noProof="0" dirty="0" smtClean="0">
                          <a:latin typeface="+mn-lt"/>
                        </a:rPr>
                        <a:t>(gr 1-2)</a:t>
                      </a:r>
                    </a:p>
                    <a:p>
                      <a:pPr algn="l"/>
                      <a:r>
                        <a:rPr lang="x-none" sz="900" b="0" i="0" baseline="0" noProof="0" dirty="0" smtClean="0">
                          <a:latin typeface="+mn-lt"/>
                        </a:rPr>
                        <a:t>Elabora oralmente o por escrito, en las acciones, reacciones, motivaciones, pensamientos o sentimientos</a:t>
                      </a:r>
                    </a:p>
                    <a:p>
                      <a:pPr algn="l"/>
                      <a:endParaRPr lang="x-none" sz="900" b="0" i="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0" i="0" baseline="0" noProof="0" dirty="0" smtClean="0">
                          <a:latin typeface="+mn-lt"/>
                        </a:rPr>
                        <a:t>Uso apropiado de palabras (singular/plural) y frases preposicionales; Produce una variedad de oraciones completas – de forma oral (K) o por escrito;</a:t>
                      </a:r>
                    </a:p>
                    <a:p>
                      <a:pPr algn="l"/>
                      <a:r>
                        <a:rPr lang="x-none" sz="900" b="0" i="0" baseline="0" noProof="0" dirty="0" smtClean="0">
                          <a:latin typeface="+mn-lt"/>
                        </a:rPr>
                        <a:t>Utiliza los comentarios de adultos o compañeros para revisar</a:t>
                      </a:r>
                      <a:endParaRPr lang="x-none" sz="900" b="0" i="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Edita con el apoyo de compañeros, adultos y recursos </a:t>
                      </a:r>
                      <a:r>
                        <a:rPr lang="x-none" sz="900" b="0" i="0" baseline="0" noProof="0" dirty="0" smtClean="0">
                          <a:latin typeface="+mn-lt"/>
                        </a:rPr>
                        <a:t>(gr 2);</a:t>
                      </a:r>
                    </a:p>
                    <a:p>
                      <a:pPr algn="l"/>
                      <a:r>
                        <a:rPr lang="es-ES_tradnl" sz="900" b="0" i="0" baseline="0" noProof="0" dirty="0" smtClean="0">
                          <a:latin typeface="+mn-lt"/>
                        </a:rPr>
                        <a:t>Errores menores no interfieren con la comprensión del lector </a:t>
                      </a:r>
                      <a:endParaRPr lang="x-none" sz="900" b="0" i="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524000">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p>
                      <a:pPr marL="0" marR="0" algn="ctr">
                        <a:lnSpc>
                          <a:spcPct val="115000"/>
                        </a:lnSpc>
                        <a:spcBef>
                          <a:spcPts val="0"/>
                        </a:spcBef>
                        <a:spcAft>
                          <a:spcPts val="0"/>
                        </a:spcAft>
                      </a:pPr>
                      <a:r>
                        <a:rPr lang="x-none" sz="800" b="1" noProof="0" dirty="0" smtClean="0">
                          <a:solidFill>
                            <a:srgbClr val="000000"/>
                          </a:solidFill>
                          <a:effectLst>
                            <a:outerShdw blurRad="38100" dist="38100" dir="2700000" algn="tl">
                              <a:srgbClr val="000000">
                                <a:alpha val="43137"/>
                              </a:srgbClr>
                            </a:outerShdw>
                          </a:effectLst>
                          <a:latin typeface="+mn-lt"/>
                          <a:ea typeface="Calibri"/>
                          <a:cs typeface="Times New Roman"/>
                        </a:rPr>
                        <a:t>En</a:t>
                      </a:r>
                      <a:r>
                        <a:rPr lang="x-none" sz="800" b="1" baseline="0" noProof="0" dirty="0" smtClean="0">
                          <a:solidFill>
                            <a:srgbClr val="000000"/>
                          </a:solidFill>
                          <a:effectLst>
                            <a:outerShdw blurRad="38100" dist="38100" dir="2700000" algn="tl">
                              <a:srgbClr val="000000">
                                <a:alpha val="43137"/>
                              </a:srgbClr>
                            </a:outerShdw>
                          </a:effectLst>
                          <a:latin typeface="+mn-lt"/>
                          <a:ea typeface="Calibri"/>
                          <a:cs typeface="Times New Roman"/>
                        </a:rPr>
                        <a:t> desarrollo</a:t>
                      </a:r>
                      <a:endParaRPr lang="en-US" sz="800" b="1" baseline="0" noProof="0" dirty="0" smtClean="0">
                        <a:solidFill>
                          <a:srgbClr val="000000"/>
                        </a:solidFill>
                        <a:effectLst>
                          <a:outerShdw blurRad="38100" dist="38100" dir="2700000" algn="tl">
                            <a:srgbClr val="000000">
                              <a:alpha val="43137"/>
                            </a:srgbClr>
                          </a:outerShdw>
                        </a:effectLst>
                        <a:latin typeface="+mn-lt"/>
                        <a:ea typeface="Calibri"/>
                        <a:cs typeface="Times New Roman"/>
                      </a:endParaRPr>
                    </a:p>
                    <a:p>
                      <a:pPr marL="0" marR="0" algn="ctr">
                        <a:lnSpc>
                          <a:spcPct val="115000"/>
                        </a:lnSpc>
                        <a:spcBef>
                          <a:spcPts val="0"/>
                        </a:spcBef>
                        <a:spcAft>
                          <a:spcPts val="0"/>
                        </a:spcAft>
                      </a:pPr>
                      <a:r>
                        <a:rPr lang="en-US" sz="800" b="1" baseline="0" noProof="0" dirty="0" smtClean="0">
                          <a:solidFill>
                            <a:srgbClr val="000000"/>
                          </a:solidFill>
                          <a:effectLst>
                            <a:outerShdw blurRad="38100" dist="38100" dir="2700000" algn="tl">
                              <a:srgbClr val="000000">
                                <a:alpha val="43137"/>
                              </a:srgbClr>
                            </a:outerShdw>
                          </a:effectLst>
                          <a:latin typeface="+mn-lt"/>
                          <a:ea typeface="Calibri"/>
                          <a:cs typeface="Times New Roman"/>
                        </a:rPr>
                        <a:t>(NM)</a:t>
                      </a:r>
                      <a:endParaRPr lang="x-none" sz="8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El comienzo tiene un poco de contexto para el argumento/ acontecimientos del cuento (cuándo, por qué, etc.);</a:t>
                      </a:r>
                    </a:p>
                    <a:p>
                      <a:pPr algn="l"/>
                      <a:r>
                        <a:rPr lang="x-none" sz="900" baseline="0" noProof="0" dirty="0" smtClean="0">
                          <a:latin typeface="+mn-lt"/>
                        </a:rPr>
                        <a:t>Incluye elementos claves (personajes, problema o evento principal) e intenta establecer un enfoque central </a:t>
                      </a:r>
                      <a:endParaRPr lang="x-none" sz="900" b="0" baseline="0" noProof="0" dirty="0" smtClean="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0" i="0" baseline="0" noProof="0" dirty="0" smtClean="0">
                          <a:latin typeface="+mn-lt"/>
                        </a:rPr>
                        <a:t>Tiene un comienzo, un medio y final</a:t>
                      </a:r>
                      <a:r>
                        <a:rPr lang="x-none" sz="900" baseline="0" noProof="0" dirty="0" smtClean="0">
                          <a:latin typeface="+mn-lt"/>
                        </a:rPr>
                        <a:t>, pero algunas partes necesitan ser trabajadas o necesitan mayor claridad (ej. Puede divagar o haber interrupciones en el cuento; la secuencia o conexión de acontecimientos no está clara);</a:t>
                      </a:r>
                    </a:p>
                    <a:p>
                      <a:pPr algn="l"/>
                      <a:r>
                        <a:rPr lang="x-none" sz="900" baseline="0" noProof="0" dirty="0" smtClean="0">
                          <a:latin typeface="+mn-lt"/>
                        </a:rPr>
                        <a:t>Carece de transiciones o causan confusión</a:t>
                      </a:r>
                      <a:endParaRPr lang="x-none" sz="900" baseline="0" noProof="0" dirty="0" smtClean="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Algunas estrategias de elaboración son evidentes en los dibujos o los escritos, o son añadidos con el apoyo o preguntas de compañeros o adultos;</a:t>
                      </a:r>
                    </a:p>
                    <a:p>
                      <a:pPr algn="l"/>
                      <a:r>
                        <a:rPr lang="x-none" sz="900" baseline="0" noProof="0" dirty="0" smtClean="0">
                          <a:latin typeface="+mn-lt"/>
                        </a:rPr>
                        <a:t>Utiliza algunos detalles o diálogos para elaborar en imágenes o ideas (acciones, pensamientos, sentimientos)</a:t>
                      </a:r>
                      <a:endParaRPr lang="x-none" sz="900" baseline="0" noProof="0" dirty="0" smtClean="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El vocabulario que usa tiene errores menores;</a:t>
                      </a:r>
                    </a:p>
                    <a:p>
                      <a:pPr algn="l"/>
                      <a:r>
                        <a:rPr lang="es-ES_tradnl" sz="900" baseline="0" noProof="0" dirty="0" smtClean="0">
                          <a:latin typeface="+mn-lt"/>
                        </a:rPr>
                        <a:t>Dicta, escribe y amplía oraciones completas simples;</a:t>
                      </a:r>
                    </a:p>
                    <a:p>
                      <a:pPr algn="l"/>
                      <a:r>
                        <a:rPr lang="es-ES_tradnl" sz="900" b="0" i="0" baseline="0" noProof="0" dirty="0" smtClean="0">
                          <a:latin typeface="+mn-lt"/>
                        </a:rPr>
                        <a:t>Utiliza los comentarios de adultos o compañeros para revisar</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Edita con el apoyo de compañeros, adultos y recursos </a:t>
                      </a:r>
                      <a:r>
                        <a:rPr lang="x-none" sz="900" b="0" i="0" baseline="0" noProof="0" dirty="0" smtClean="0">
                          <a:latin typeface="+mn-lt"/>
                        </a:rPr>
                        <a:t>(gr 2);</a:t>
                      </a:r>
                    </a:p>
                    <a:p>
                      <a:pPr algn="l"/>
                      <a:r>
                        <a:rPr lang="es-ES_tradnl" sz="900" baseline="0" noProof="0" dirty="0" smtClean="0">
                          <a:latin typeface="+mn-lt"/>
                        </a:rPr>
                        <a:t>Utiliza una mecánica básica y palabras apropiadas para el grado, con algunos errores</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747300">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1</a:t>
                      </a:r>
                    </a:p>
                    <a:p>
                      <a:pPr marL="0" marR="0" algn="ctr">
                        <a:lnSpc>
                          <a:spcPct val="115000"/>
                        </a:lnSpc>
                        <a:spcBef>
                          <a:spcPts val="0"/>
                        </a:spcBef>
                        <a:spcAft>
                          <a:spcPts val="0"/>
                        </a:spcAft>
                      </a:pPr>
                      <a:r>
                        <a:rPr lang="x-none" sz="800" b="1" noProof="0" dirty="0" smtClean="0">
                          <a:solidFill>
                            <a:srgbClr val="000000"/>
                          </a:solidFill>
                          <a:effectLst>
                            <a:outerShdw blurRad="38100" dist="38100" dir="2700000" algn="tl">
                              <a:srgbClr val="000000">
                                <a:alpha val="43137"/>
                              </a:srgbClr>
                            </a:outerShdw>
                          </a:effectLst>
                          <a:latin typeface="+mn-lt"/>
                          <a:ea typeface="Calibri"/>
                          <a:cs typeface="Times New Roman"/>
                        </a:rPr>
                        <a:t>Emergiendo</a:t>
                      </a:r>
                      <a:endParaRPr lang="en-US" sz="800" b="1" noProof="0" dirty="0" smtClean="0">
                        <a:solidFill>
                          <a:srgbClr val="000000"/>
                        </a:solidFill>
                        <a:effectLst>
                          <a:outerShdw blurRad="38100" dist="38100" dir="2700000" algn="tl">
                            <a:srgbClr val="000000">
                              <a:alpha val="43137"/>
                            </a:srgbClr>
                          </a:outerShdw>
                        </a:effectLst>
                        <a:latin typeface="+mn-lt"/>
                        <a:ea typeface="Calibri"/>
                        <a:cs typeface="Times New Roman"/>
                      </a:endParaRPr>
                    </a:p>
                    <a:p>
                      <a:pPr marL="0" marR="0" algn="ctr">
                        <a:lnSpc>
                          <a:spcPct val="115000"/>
                        </a:lnSpc>
                        <a:spcBef>
                          <a:spcPts val="0"/>
                        </a:spcBef>
                        <a:spcAft>
                          <a:spcPts val="0"/>
                        </a:spcAft>
                      </a:pPr>
                      <a:r>
                        <a:rPr lang="en-US" sz="800" b="1" noProof="0" dirty="0" smtClean="0">
                          <a:solidFill>
                            <a:srgbClr val="000000"/>
                          </a:solidFill>
                          <a:effectLst>
                            <a:outerShdw blurRad="38100" dist="38100" dir="2700000" algn="tl">
                              <a:srgbClr val="000000">
                                <a:alpha val="43137"/>
                              </a:srgbClr>
                            </a:outerShdw>
                          </a:effectLst>
                          <a:latin typeface="+mn-lt"/>
                          <a:ea typeface="Calibri"/>
                          <a:cs typeface="Times New Roman"/>
                        </a:rPr>
                        <a:t>(NY)</a:t>
                      </a:r>
                      <a:endParaRPr lang="x-none" sz="8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El comienzo podría tener un contexto confuso o ningún contexto para el argumento/ acontecimiento del cuento; </a:t>
                      </a:r>
                    </a:p>
                    <a:p>
                      <a:pPr algn="l"/>
                      <a:r>
                        <a:rPr lang="x-none" sz="900" baseline="0" noProof="0" dirty="0" smtClean="0">
                          <a:latin typeface="+mn-lt"/>
                        </a:rPr>
                        <a:t>Carece de elementos claves para el argumento/ acontecimientos del cuento (personaje(s), problema, evento principal) </a:t>
                      </a:r>
                      <a:endParaRPr lang="x-none" sz="90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Intenta un comienzo, un medio y final, pero una o más partes no están presentes o son genéricas (ej. Había una vez…; Fin)</a:t>
                      </a:r>
                      <a:endParaRPr lang="x-none" sz="90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Los intentos para añadir detalles a dibujos o escritos son irregulares, genéricos (ej. bueno, lindo, bonito) o podrían parecer irrelevantes al argumento del cuento;</a:t>
                      </a:r>
                    </a:p>
                    <a:p>
                      <a:pPr algn="l"/>
                      <a:r>
                        <a:rPr lang="x-none" sz="900" baseline="0" noProof="0" dirty="0" smtClean="0">
                          <a:latin typeface="+mn-lt"/>
                        </a:rPr>
                        <a:t>O</a:t>
                      </a:r>
                    </a:p>
                    <a:p>
                      <a:pPr algn="l"/>
                      <a:r>
                        <a:rPr lang="x-none" sz="900" baseline="0" noProof="0" dirty="0" smtClean="0">
                          <a:latin typeface="+mn-lt"/>
                        </a:rPr>
                        <a:t>Podría identificar elementos literarios (personajes, ambiente o escenario, acción)sin añadir ninguna otra descripción o detalle</a:t>
                      </a:r>
                      <a:endParaRPr lang="x-none" sz="90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Generalmente utiliza vocabulario básico, incorrecto o por debajo del nivel de grado cuando dicta (K) o escribe;</a:t>
                      </a:r>
                    </a:p>
                    <a:p>
                      <a:pPr algn="l"/>
                      <a:r>
                        <a:rPr lang="es-ES" sz="900" baseline="0" noProof="0" dirty="0" smtClean="0">
                          <a:latin typeface="+mn-lt"/>
                        </a:rPr>
                        <a:t>Utiliza los comentarios de adultos o compañeros para revisar</a:t>
                      </a: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Edita con el apoyo de compañeros</a:t>
                      </a:r>
                      <a:r>
                        <a:rPr lang="en-US" sz="900" baseline="0" noProof="0" dirty="0" smtClean="0">
                          <a:latin typeface="+mn-lt"/>
                        </a:rPr>
                        <a:t> y</a:t>
                      </a:r>
                      <a:r>
                        <a:rPr lang="x-none" sz="900" baseline="0" noProof="0" smtClean="0">
                          <a:latin typeface="+mn-lt"/>
                        </a:rPr>
                        <a:t> adultos </a:t>
                      </a:r>
                      <a:r>
                        <a:rPr lang="x-none" sz="900" b="0" i="0" baseline="0" noProof="0" smtClean="0">
                          <a:latin typeface="+mn-lt"/>
                        </a:rPr>
                        <a:t>(</a:t>
                      </a:r>
                      <a:r>
                        <a:rPr lang="x-none" sz="900" b="0" i="0" baseline="0" noProof="0" dirty="0" smtClean="0">
                          <a:latin typeface="+mn-lt"/>
                        </a:rPr>
                        <a:t>gr 2);</a:t>
                      </a:r>
                    </a:p>
                    <a:p>
                      <a:pPr marL="0" marR="0" indent="0" algn="l" defTabSz="966612" rtl="0" eaLnBrk="1" fontAlgn="auto" latinLnBrk="0" hangingPunct="1">
                        <a:lnSpc>
                          <a:spcPct val="100000"/>
                        </a:lnSpc>
                        <a:spcBef>
                          <a:spcPts val="0"/>
                        </a:spcBef>
                        <a:spcAft>
                          <a:spcPts val="0"/>
                        </a:spcAft>
                        <a:buClrTx/>
                        <a:buSzTx/>
                        <a:buFontTx/>
                        <a:buNone/>
                        <a:tabLst/>
                        <a:defRPr/>
                      </a:pPr>
                      <a:r>
                        <a:rPr lang="es-ES_tradnl" sz="900" baseline="0" noProof="0" dirty="0" smtClean="0">
                          <a:latin typeface="+mn-lt"/>
                        </a:rPr>
                        <a:t>No utiliza una mecánica básica apropiada para el grado o tiene errores</a:t>
                      </a:r>
                      <a:endParaRPr lang="es-ES_tradnl" sz="900" b="0" i="0" u="none" strike="noStrike" noProof="0" dirty="0" smtClean="0">
                        <a:solidFill>
                          <a:srgbClr val="000000"/>
                        </a:solidFill>
                        <a:latin typeface="+mn-lt"/>
                      </a:endParaRPr>
                    </a:p>
                    <a:p>
                      <a:pPr algn="l"/>
                      <a:r>
                        <a:rPr lang="es-ES_tradnl" sz="900" baseline="0" noProof="0" dirty="0" smtClean="0">
                          <a:latin typeface="+mn-lt"/>
                        </a:rPr>
                        <a:t> frecuentes</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358477">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0</a:t>
                      </a:r>
                      <a:endParaRPr lang="x-none" sz="20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algn="l" fontAlgn="t"/>
                      <a:r>
                        <a:rPr lang="es-ES_tradnl" sz="1000" b="0" i="0" u="none" strike="noStrike" noProof="0" dirty="0" smtClean="0">
                          <a:solidFill>
                            <a:srgbClr val="000000"/>
                          </a:solidFill>
                          <a:latin typeface="+mn-lt"/>
                        </a:rPr>
                        <a:t>Una respuesta no recibe crédito si no proporciona evidencia de la habilidad para</a:t>
                      </a:r>
                      <a:r>
                        <a:rPr lang="es-ES_tradnl" sz="1000" b="0" i="0" u="none" strike="noStrike" baseline="0" noProof="0" dirty="0" smtClean="0">
                          <a:solidFill>
                            <a:srgbClr val="000000"/>
                          </a:solidFill>
                          <a:latin typeface="+mn-lt"/>
                        </a:rPr>
                        <a:t> </a:t>
                      </a:r>
                      <a:r>
                        <a:rPr lang="es-ES_tradnl" sz="1000" b="0" i="0" u="none" strike="noStrike" noProof="0" dirty="0" smtClean="0">
                          <a:solidFill>
                            <a:srgbClr val="000000"/>
                          </a:solidFill>
                          <a:latin typeface="+mn-lt"/>
                        </a:rPr>
                        <a:t> [</a:t>
                      </a:r>
                      <a:r>
                        <a:rPr lang="es-ES_tradnl" sz="1000" b="0" i="1" u="none" strike="noStrike" noProof="0" dirty="0" smtClean="0">
                          <a:solidFill>
                            <a:srgbClr val="000000"/>
                          </a:solidFill>
                          <a:latin typeface="+mn-lt"/>
                        </a:rPr>
                        <a:t>completar con el lenguaje clave del objetivo deseado</a:t>
                      </a:r>
                      <a:r>
                        <a:rPr lang="es-ES_tradnl" sz="1000" b="0" i="0" u="none" strike="noStrike" noProof="0" dirty="0" smtClean="0">
                          <a:solidFill>
                            <a:srgbClr val="000000"/>
                          </a:solidFill>
                          <a:latin typeface="+mn-lt"/>
                        </a:rPr>
                        <a:t>].</a:t>
                      </a:r>
                      <a:endParaRPr lang="es-ES_tradnl" sz="1000" b="0" i="0" u="none" strike="noStrike" noProof="0" dirty="0">
                        <a:solidFill>
                          <a:srgbClr val="000000"/>
                        </a:solidFill>
                        <a:latin typeface="+mn-lt"/>
                      </a:endParaRPr>
                    </a:p>
                  </a:txBody>
                  <a:tcPr marL="91240" marR="10368" marT="979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193538" y="106898"/>
            <a:ext cx="7147149" cy="350490"/>
          </a:xfrm>
          <a:prstGeom prst="rect">
            <a:avLst/>
          </a:prstGeom>
        </p:spPr>
        <p:txBody>
          <a:bodyPr wrap="square" lIns="96304" tIns="48153" rIns="96304" bIns="48153">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pPr algn="ctr"/>
            <a:r>
              <a:rPr lang="x-none" sz="1571" b="1" dirty="0" smtClean="0">
                <a:effectLst>
                  <a:outerShdw blurRad="38100" dist="38100" dir="2700000" algn="tl">
                    <a:srgbClr val="000000">
                      <a:alpha val="43137"/>
                    </a:srgbClr>
                  </a:outerShdw>
                </a:effectLst>
              </a:rPr>
              <a:t>Grados K - 2: Rúbrica genérica de 4 puntos para un Escrito Narrativo </a:t>
            </a:r>
            <a:endParaRPr lang="x-none" sz="157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6E8A0ECE-C9E2-4B32-8A0E-7D248228F9D1}" type="slidenum">
              <a:rPr lang="en-US" smtClean="0"/>
              <a:pPr/>
              <a:t>14</a:t>
            </a:fld>
            <a:endParaRPr lang="en-US"/>
          </a:p>
        </p:txBody>
      </p:sp>
      <p:sp>
        <p:nvSpPr>
          <p:cNvPr id="5" name="Shape 181"/>
          <p:cNvSpPr/>
          <p:nvPr/>
        </p:nvSpPr>
        <p:spPr>
          <a:xfrm>
            <a:off x="407602" y="9452777"/>
            <a:ext cx="7402898" cy="232965"/>
          </a:xfrm>
          <a:prstGeom prst="rect">
            <a:avLst/>
          </a:prstGeom>
          <a:noFill/>
          <a:ln>
            <a:noFill/>
          </a:ln>
        </p:spPr>
        <p:txBody>
          <a:bodyPr lIns="92375" tIns="46175" rIns="92375" bIns="46175" anchor="t" anchorCtr="0">
            <a:noAutofit/>
          </a:bodyPr>
          <a:lstStyle/>
          <a:p>
            <a:pPr marL="0" marR="0" lvl="0" indent="0" algn="l" rtl="0">
              <a:spcBef>
                <a:spcPts val="0"/>
              </a:spcBef>
              <a:buSzPct val="25000"/>
              <a:buNone/>
            </a:pPr>
            <a:r>
              <a:rPr lang="en-US" sz="900" b="1" i="1" u="none" strike="noStrike" cap="none" baseline="0" dirty="0">
                <a:solidFill>
                  <a:schemeClr val="dk1"/>
                </a:solidFill>
                <a:latin typeface="Calibri"/>
                <a:ea typeface="Calibri"/>
                <a:cs typeface="Calibri"/>
                <a:sym typeface="Calibri"/>
              </a:rPr>
              <a:t>Working Drafts of ELA rubrics for assessing CCSS writing standards --- © (2010) Karin Hess, National Center for Assessment [khess@nciea.org</a:t>
            </a:r>
          </a:p>
        </p:txBody>
      </p:sp>
    </p:spTree>
    <p:extLst>
      <p:ext uri="{BB962C8B-B14F-4D97-AF65-F5344CB8AC3E}">
        <p14:creationId xmlns:p14="http://schemas.microsoft.com/office/powerpoint/2010/main" val="1272137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smtClean="0"/>
              <a:t>10</a:t>
            </a:r>
            <a:endParaRPr lang="en-US" dirty="0"/>
          </a:p>
        </p:txBody>
      </p:sp>
      <p:sp>
        <p:nvSpPr>
          <p:cNvPr id="6" name="Rectangle 5"/>
          <p:cNvSpPr/>
          <p:nvPr/>
        </p:nvSpPr>
        <p:spPr>
          <a:xfrm>
            <a:off x="110180" y="5334000"/>
            <a:ext cx="7503288" cy="4478149"/>
          </a:xfrm>
          <a:prstGeom prst="rect">
            <a:avLst/>
          </a:prstGeom>
        </p:spPr>
        <p:txBody>
          <a:bodyPr wrap="square">
            <a:spAutoFit/>
          </a:bodyPr>
          <a:lstStyle/>
          <a:p>
            <a:r>
              <a:rPr lang="es-MX" sz="950" b="1" u="sng" dirty="0" smtClean="0"/>
              <a:t>Tarea de Rendimiento</a:t>
            </a:r>
            <a:r>
              <a:rPr lang="es-MX" sz="950" dirty="0" smtClean="0"/>
              <a:t>:</a:t>
            </a:r>
          </a:p>
          <a:p>
            <a:r>
              <a:rPr lang="es-MX" sz="950" dirty="0" smtClean="0"/>
              <a:t>Vas a escribir un cuento narrativo. Esto significa que tiene un principio, un medio (desarrollo) y un final. Este es un cuento imaginario. En tu cuento escribirás sobre unos personajes que van a ir en un viaje a la luna.  Utilizarás detalles de los textos que leíste para ayudarte a escribir tu cuento. Incluye lo siguiente en tu cuento:</a:t>
            </a:r>
          </a:p>
          <a:p>
            <a:pPr marL="228600" lvl="0" indent="-228600">
              <a:buFont typeface="+mj-lt"/>
              <a:buAutoNum type="arabicPeriod"/>
            </a:pPr>
            <a:r>
              <a:rPr lang="es-MX" sz="950" b="1" dirty="0" smtClean="0"/>
              <a:t>Describe el ambiente o escenario.  </a:t>
            </a:r>
          </a:p>
          <a:p>
            <a:pPr marL="228600" lvl="0" indent="-228600">
              <a:buFont typeface="+mj-lt"/>
              <a:buAutoNum type="arabicPeriod"/>
            </a:pPr>
            <a:r>
              <a:rPr lang="es-MX" sz="950" b="1" dirty="0" smtClean="0"/>
              <a:t>Nombra a los personajes.</a:t>
            </a:r>
          </a:p>
          <a:p>
            <a:pPr marL="228600" lvl="0" indent="-228600">
              <a:buFont typeface="+mj-lt"/>
              <a:buAutoNum type="arabicPeriod"/>
            </a:pPr>
            <a:r>
              <a:rPr lang="es-MX" sz="950" b="1" dirty="0" smtClean="0"/>
              <a:t>Incluye una secuencia de acontecimientos donde los personajes describan lo que vieron, escucharon y sintieron. </a:t>
            </a:r>
          </a:p>
          <a:p>
            <a:pPr marL="228600" lvl="0" indent="-228600">
              <a:buFont typeface="+mj-lt"/>
              <a:buAutoNum type="arabicPeriod"/>
            </a:pPr>
            <a:r>
              <a:rPr lang="es-MX" sz="950" b="1" dirty="0" smtClean="0"/>
              <a:t>Utiliza adverbios de tiempo, tales como: primero, luego, entonces, después y por último, </a:t>
            </a:r>
          </a:p>
          <a:p>
            <a:pPr lvl="0"/>
            <a:r>
              <a:rPr lang="es-MX" sz="950" b="1" dirty="0" smtClean="0"/>
              <a:t>         para señalar el orden de los eventos.</a:t>
            </a:r>
          </a:p>
          <a:p>
            <a:endParaRPr lang="es-MX" sz="950" b="1" u="sng" dirty="0" smtClean="0">
              <a:solidFill>
                <a:schemeClr val="accent6">
                  <a:lumMod val="75000"/>
                </a:schemeClr>
              </a:solidFill>
            </a:endParaRPr>
          </a:p>
          <a:p>
            <a:r>
              <a:rPr lang="es-MX" sz="950" b="1" u="sng" dirty="0" smtClean="0"/>
              <a:t>Muestra de un escrito ejemplar del estudiante:</a:t>
            </a:r>
          </a:p>
          <a:p>
            <a:r>
              <a:rPr lang="es-MX" sz="950" dirty="0" smtClean="0"/>
              <a:t>El sabio viejo Búho y su amigo el Sr. Rugido querían ir a la luna hermosa, pero </a:t>
            </a:r>
            <a:r>
              <a:rPr lang="es-MX" sz="950" b="1" dirty="0" smtClean="0"/>
              <a:t>aún</a:t>
            </a:r>
            <a:r>
              <a:rPr lang="es-MX" sz="950" dirty="0" smtClean="0"/>
              <a:t> tenían un problema. El sabio viejo Búho dijo</a:t>
            </a:r>
            <a:r>
              <a:rPr lang="es-MX" sz="950" dirty="0" smtClean="0">
                <a:latin typeface="Arial" panose="020B0604020202020204" pitchFamily="34" charset="0"/>
                <a:cs typeface="Arial" panose="020B0604020202020204" pitchFamily="34" charset="0"/>
              </a:rPr>
              <a:t>– </a:t>
            </a:r>
            <a:r>
              <a:rPr lang="es-MX" sz="950" dirty="0" smtClean="0"/>
              <a:t>¿Cómo vamos a llegar? ¡La luna está a más de 200, 000 millas de distancia! ¡Ese es un largo camino por recorrer!  Tigre dijo</a:t>
            </a:r>
            <a:r>
              <a:rPr lang="es-MX" sz="950" dirty="0" smtClean="0">
                <a:latin typeface="Arial" panose="020B0604020202020204" pitchFamily="34" charset="0"/>
                <a:cs typeface="Arial" panose="020B0604020202020204" pitchFamily="34" charset="0"/>
              </a:rPr>
              <a:t>– </a:t>
            </a:r>
            <a:r>
              <a:rPr lang="es-MX" sz="950" dirty="0" smtClean="0"/>
              <a:t>Tú eres sabio. ¡Haz un plan para nosotros! </a:t>
            </a:r>
          </a:p>
          <a:p>
            <a:endParaRPr lang="es-MX" sz="950" dirty="0" smtClean="0">
              <a:solidFill>
                <a:schemeClr val="accent6">
                  <a:lumMod val="75000"/>
                </a:schemeClr>
              </a:solidFill>
            </a:endParaRPr>
          </a:p>
          <a:p>
            <a:r>
              <a:rPr lang="es-MX" sz="950" dirty="0" smtClean="0"/>
              <a:t>El sabio viejo Búho  y el Sr. Rugido fueron a la biblioteca. </a:t>
            </a:r>
            <a:r>
              <a:rPr lang="es-MX" sz="950" b="1" dirty="0" smtClean="0"/>
              <a:t>Luego,  </a:t>
            </a:r>
            <a:r>
              <a:rPr lang="es-MX" sz="950" dirty="0" smtClean="0"/>
              <a:t>leyeron sobre los astronautas que fueron a la luna y pusieron una bandera estadounidense en la luna. </a:t>
            </a:r>
            <a:r>
              <a:rPr lang="es-MX" sz="950" dirty="0" smtClean="0">
                <a:latin typeface="Arial" panose="020B0604020202020204" pitchFamily="34" charset="0"/>
                <a:cs typeface="Arial" panose="020B0604020202020204" pitchFamily="34" charset="0"/>
              </a:rPr>
              <a:t>–</a:t>
            </a:r>
            <a:r>
              <a:rPr lang="es-MX" sz="950" dirty="0" smtClean="0"/>
              <a:t>Me pregunto si la bandera sigue allí  </a:t>
            </a:r>
            <a:r>
              <a:rPr lang="es-MX" sz="950" dirty="0" smtClean="0">
                <a:latin typeface="Arial" panose="020B0604020202020204" pitchFamily="34" charset="0"/>
                <a:cs typeface="Arial" panose="020B0604020202020204" pitchFamily="34" charset="0"/>
              </a:rPr>
              <a:t>–</a:t>
            </a:r>
            <a:r>
              <a:rPr lang="es-MX" sz="950" dirty="0" smtClean="0"/>
              <a:t>dijo el Sr. Rugido.  </a:t>
            </a:r>
            <a:r>
              <a:rPr lang="es-MX" sz="950" b="1" dirty="0" smtClean="0"/>
              <a:t>Después </a:t>
            </a:r>
            <a:r>
              <a:rPr lang="es-MX" sz="950" dirty="0" smtClean="0"/>
              <a:t>decidieron que necesitarían un cohete y trajes de astronautas como los astronautas estadounidenses Neil Armstrong y </a:t>
            </a:r>
            <a:r>
              <a:rPr lang="es-MX" sz="950" dirty="0" err="1" smtClean="0"/>
              <a:t>Buzz</a:t>
            </a:r>
            <a:r>
              <a:rPr lang="es-MX" sz="950" dirty="0" smtClean="0"/>
              <a:t> </a:t>
            </a:r>
            <a:r>
              <a:rPr lang="es-MX" sz="950" dirty="0" err="1" smtClean="0"/>
              <a:t>Aldrin</a:t>
            </a:r>
            <a:r>
              <a:rPr lang="es-MX" sz="950" dirty="0" smtClean="0"/>
              <a:t>.</a:t>
            </a:r>
          </a:p>
          <a:p>
            <a:endParaRPr lang="es-MX" sz="950" dirty="0" smtClean="0">
              <a:solidFill>
                <a:schemeClr val="accent6">
                  <a:lumMod val="75000"/>
                </a:schemeClr>
              </a:solidFill>
            </a:endParaRPr>
          </a:p>
          <a:p>
            <a:r>
              <a:rPr lang="es-MX" sz="950" dirty="0" smtClean="0"/>
              <a:t>El sabio viejo Búho era tan inteligente que leyó acerca de cómo hacer un cohete.  Él leyó acerca de cómo hacer trajes de astronautas. El Sr. Rugido y el sabio viejo Búho consiguieron todo lo que necesitaban.</a:t>
            </a:r>
            <a:r>
              <a:rPr lang="es-MX" sz="950" b="1" dirty="0" smtClean="0"/>
              <a:t> Enseguida</a:t>
            </a:r>
            <a:r>
              <a:rPr lang="es-MX" sz="950" dirty="0" smtClean="0"/>
              <a:t> construyeron un cohete brillante. </a:t>
            </a:r>
            <a:r>
              <a:rPr lang="es-MX" sz="950" b="1" dirty="0" smtClean="0"/>
              <a:t>Luego</a:t>
            </a:r>
            <a:r>
              <a:rPr lang="es-MX" sz="950" dirty="0" smtClean="0"/>
              <a:t>, hicieron trajes maravillosos. </a:t>
            </a:r>
            <a:r>
              <a:rPr lang="es-MX" sz="950" b="1" dirty="0" smtClean="0"/>
              <a:t>Ahora </a:t>
            </a:r>
            <a:r>
              <a:rPr lang="es-MX" sz="950" dirty="0" smtClean="0"/>
              <a:t>estaban listos para ir a la luna!</a:t>
            </a:r>
          </a:p>
          <a:p>
            <a:endParaRPr lang="es-MX" sz="950" dirty="0" smtClean="0"/>
          </a:p>
          <a:p>
            <a:r>
              <a:rPr lang="es-MX" sz="950" dirty="0" smtClean="0"/>
              <a:t>¡</a:t>
            </a:r>
            <a:r>
              <a:rPr lang="es-MX" sz="950" b="1" dirty="0" smtClean="0"/>
              <a:t>Finalmente </a:t>
            </a:r>
            <a:r>
              <a:rPr lang="es-MX" sz="950" dirty="0" smtClean="0"/>
              <a:t>, despegaron! ¡Zoom! Se alegraron de tener un cohete porque no había aire en el espacio. Cuando aterrizaron en la luna, ellos querían ver los cráteres de la luna. Estaban contentos de tener trajes de astronautas para poder caminar sobre la luna. Sus botas pesadas les ayudaban a no alejarse flotando. Sus cascos les ayudaban a respirar aire. ¡</a:t>
            </a:r>
            <a:r>
              <a:rPr lang="es-MX" sz="950" b="1" dirty="0" smtClean="0"/>
              <a:t>Por último, </a:t>
            </a:r>
            <a:r>
              <a:rPr lang="es-MX" sz="950" dirty="0" smtClean="0"/>
              <a:t>vieron la bandera estadounidense!  —</a:t>
            </a:r>
            <a:r>
              <a:rPr lang="es-MX" sz="950" dirty="0" err="1" smtClean="0"/>
              <a:t>Wow</a:t>
            </a:r>
            <a:r>
              <a:rPr lang="es-MX" sz="950" dirty="0" smtClean="0"/>
              <a:t> —dijo el Sr. Rugido</a:t>
            </a:r>
            <a:r>
              <a:rPr lang="es-MX" sz="950" dirty="0" smtClean="0">
                <a:latin typeface="Arial" panose="020B0604020202020204" pitchFamily="34" charset="0"/>
                <a:cs typeface="Arial" panose="020B0604020202020204" pitchFamily="34" charset="0"/>
              </a:rPr>
              <a:t>–,</a:t>
            </a:r>
            <a:r>
              <a:rPr lang="es-MX" sz="950" dirty="0" smtClean="0"/>
              <a:t> ¡todavía está allí!</a:t>
            </a:r>
          </a:p>
          <a:p>
            <a:endParaRPr lang="es-MX" sz="950" dirty="0" smtClean="0"/>
          </a:p>
          <a:p>
            <a:r>
              <a:rPr lang="es-MX" sz="950" b="1" dirty="0" smtClean="0"/>
              <a:t>Cuando </a:t>
            </a:r>
            <a:r>
              <a:rPr lang="es-MX" sz="950" dirty="0" smtClean="0"/>
              <a:t>llegó el momento de volver a casa, el sabio viejo Búho dijo</a:t>
            </a:r>
            <a:r>
              <a:rPr lang="es-MX" sz="950" dirty="0" smtClean="0">
                <a:latin typeface="Arial" panose="020B0604020202020204" pitchFamily="34" charset="0"/>
                <a:cs typeface="Arial" panose="020B0604020202020204" pitchFamily="34" charset="0"/>
              </a:rPr>
              <a:t>— </a:t>
            </a:r>
            <a:r>
              <a:rPr lang="es-MX" sz="950" dirty="0" smtClean="0"/>
              <a:t>Gracias  Sr. Rugido por ser  tan buen amigo. ¡Trabajamos juntos e hicimos esto posible!</a:t>
            </a:r>
            <a:endParaRPr lang="es-MX" sz="950" dirty="0"/>
          </a:p>
        </p:txBody>
      </p:sp>
      <p:graphicFrame>
        <p:nvGraphicFramePr>
          <p:cNvPr id="5" name="Table 4"/>
          <p:cNvGraphicFramePr>
            <a:graphicFrameLocks noGrp="1"/>
          </p:cNvGraphicFramePr>
          <p:nvPr>
            <p:extLst>
              <p:ext uri="{D42A27DB-BD31-4B8C-83A1-F6EECF244321}">
                <p14:modId xmlns:p14="http://schemas.microsoft.com/office/powerpoint/2010/main" val="2356748903"/>
              </p:ext>
            </p:extLst>
          </p:nvPr>
        </p:nvGraphicFramePr>
        <p:xfrm>
          <a:off x="161925" y="164124"/>
          <a:ext cx="7458558" cy="5216965"/>
        </p:xfrm>
        <a:graphic>
          <a:graphicData uri="http://schemas.openxmlformats.org/drawingml/2006/table">
            <a:tbl>
              <a:tblPr firstRow="1" bandRow="1">
                <a:tableStyleId>{5940675A-B579-460E-94D1-54222C63F5DA}</a:tableStyleId>
              </a:tblPr>
              <a:tblGrid>
                <a:gridCol w="752475"/>
                <a:gridCol w="1295400"/>
                <a:gridCol w="1271588"/>
                <a:gridCol w="1363244"/>
                <a:gridCol w="1421536"/>
                <a:gridCol w="1354315"/>
              </a:tblGrid>
              <a:tr h="508078">
                <a:tc gridSpan="6">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x-none" sz="900" b="1" kern="1200" dirty="0" smtClean="0">
                          <a:solidFill>
                            <a:schemeClr val="tx1"/>
                          </a:solidFill>
                          <a:effectLst/>
                          <a:latin typeface="+mn-lt"/>
                          <a:ea typeface="+mn-ea"/>
                          <a:cs typeface="+mn-cs"/>
                        </a:rPr>
                        <a:t>W.2.3: </a:t>
                      </a:r>
                    </a:p>
                    <a:p>
                      <a:pPr marL="0" marR="0" indent="0" algn="l" defTabSz="1018809" rtl="0" eaLnBrk="1" fontAlgn="auto" latinLnBrk="0" hangingPunct="1">
                        <a:lnSpc>
                          <a:spcPct val="100000"/>
                        </a:lnSpc>
                        <a:spcBef>
                          <a:spcPts val="0"/>
                        </a:spcBef>
                        <a:spcAft>
                          <a:spcPts val="0"/>
                        </a:spcAft>
                        <a:buClrTx/>
                        <a:buSzTx/>
                        <a:buFont typeface="+mj-lt"/>
                        <a:buNone/>
                        <a:tabLst/>
                        <a:defRPr/>
                      </a:pPr>
                      <a:r>
                        <a:rPr lang="x-none" sz="900" b="0" i="0" u="none" strike="noStrike" kern="1200" baseline="0" dirty="0" smtClean="0">
                          <a:solidFill>
                            <a:schemeClr val="tx1"/>
                          </a:solidFill>
                          <a:latin typeface="+mn-lt"/>
                          <a:ea typeface="+mn-ea"/>
                          <a:cs typeface="+mn-cs"/>
                        </a:rPr>
                        <a:t>Escribe narraciones en las cuales recuenta un acontecimiento bien elaborado o una secuencia corta de acontecimientos, incluye detalles para describir las acciones, pensamientos y sentimientos, usa palabras que describen el tiempo para señalar el orden de los acontecimientos y ofrece un sentido de conclusión. </a:t>
                      </a:r>
                      <a:endParaRPr lang="x-none" sz="900" b="0" kern="1200" dirty="0" smtClean="0">
                        <a:solidFill>
                          <a:schemeClr val="tx1"/>
                        </a:solidFill>
                        <a:effectLst/>
                        <a:latin typeface="+mn-lt"/>
                        <a:ea typeface="+mn-ea"/>
                        <a:cs typeface="+mn-cs"/>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8593">
                <a:tc gridSpan="6">
                  <a:txBody>
                    <a:bodyPr/>
                    <a:lstStyle/>
                    <a:p>
                      <a:pPr marL="0" marR="0" algn="ctr">
                        <a:lnSpc>
                          <a:spcPct val="100000"/>
                        </a:lnSpc>
                        <a:spcBef>
                          <a:spcPts val="0"/>
                        </a:spcBef>
                        <a:spcAft>
                          <a:spcPts val="0"/>
                        </a:spcAft>
                      </a:pPr>
                      <a:r>
                        <a:rPr lang="x-none" sz="1200" kern="1200" noProof="0" dirty="0" smtClean="0">
                          <a:effectLst/>
                        </a:rPr>
                        <a:t>Ejemplo de un puntaje de “4” en la Tarea de Rendimiento: Composición Narrativa Completa</a:t>
                      </a:r>
                      <a:endParaRPr lang="x-none" sz="900" noProof="0" dirty="0">
                        <a:effectLst/>
                        <a:latin typeface="Calibri"/>
                        <a:ea typeface="Calibri"/>
                        <a:cs typeface="Times New Roman"/>
                      </a:endParaRPr>
                    </a:p>
                  </a:txBody>
                  <a:tcPr marR="72474" marT="36752" marB="3675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1222">
                <a:tc rowSpan="2">
                  <a:txBody>
                    <a:bodyPr/>
                    <a:lstStyle/>
                    <a:p>
                      <a:pPr marL="0" marR="0" algn="ctr">
                        <a:lnSpc>
                          <a:spcPct val="115000"/>
                        </a:lnSpc>
                        <a:spcBef>
                          <a:spcPts val="0"/>
                        </a:spcBef>
                        <a:spcAft>
                          <a:spcPts val="0"/>
                        </a:spcAft>
                      </a:pPr>
                      <a:r>
                        <a:rPr lang="x-none" sz="1100" b="1" noProof="0" dirty="0" smtClean="0">
                          <a:solidFill>
                            <a:srgbClr val="000000"/>
                          </a:solidFill>
                          <a:latin typeface="+mn-lt"/>
                          <a:ea typeface="Times New Roman"/>
                          <a:cs typeface="Times New Roman"/>
                        </a:rPr>
                        <a:t>Puntaje</a:t>
                      </a:r>
                      <a:endParaRPr lang="x-none" sz="1100" noProof="0" dirty="0">
                        <a:latin typeface="+mn-lt"/>
                        <a:ea typeface="Calibri"/>
                        <a:cs typeface="Times New Roman"/>
                      </a:endParaRPr>
                    </a:p>
                  </a:txBody>
                  <a:tcPr marL="85873" marR="26590" marT="0" marB="0" anchor="ctr"/>
                </a:tc>
                <a:tc gridSpan="2">
                  <a:txBody>
                    <a:bodyPr/>
                    <a:lstStyle/>
                    <a:p>
                      <a:pPr marL="0" marR="0" algn="ctr">
                        <a:lnSpc>
                          <a:spcPct val="115000"/>
                        </a:lnSpc>
                        <a:spcBef>
                          <a:spcPts val="0"/>
                        </a:spcBef>
                        <a:spcAft>
                          <a:spcPts val="0"/>
                        </a:spcAft>
                      </a:pPr>
                      <a:r>
                        <a:rPr lang="x-none" sz="11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a:t>
                      </a:r>
                      <a:r>
                        <a:rPr lang="x-none" sz="11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propósito/enfoque y organización</a:t>
                      </a:r>
                      <a:endParaRPr lang="x-none" sz="1100" noProof="0" dirty="0">
                        <a:effectLst>
                          <a:outerShdw blurRad="38100" dist="38100" dir="2700000" algn="tl">
                            <a:srgbClr val="000000">
                              <a:alpha val="43137"/>
                            </a:srgbClr>
                          </a:outerShdw>
                        </a:effectLst>
                        <a:latin typeface="+mn-lt"/>
                        <a:ea typeface="Calibri"/>
                        <a:cs typeface="Times New Roman"/>
                      </a:endParaRPr>
                    </a:p>
                  </a:txBody>
                  <a:tcPr marL="85873" marR="26590" marT="0" marB="0"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x-none" sz="11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Desarrollo: Lenguaje</a:t>
                      </a:r>
                      <a:r>
                        <a:rPr lang="x-none" sz="11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y elaboración de evidencia</a:t>
                      </a:r>
                      <a:endParaRPr lang="x-none" sz="1100" noProof="0" dirty="0">
                        <a:effectLst>
                          <a:outerShdw blurRad="38100" dist="38100" dir="2700000" algn="tl">
                            <a:srgbClr val="000000">
                              <a:alpha val="43137"/>
                            </a:srgbClr>
                          </a:outerShdw>
                        </a:effectLst>
                        <a:latin typeface="+mn-lt"/>
                        <a:ea typeface="Calibri"/>
                        <a:cs typeface="Times New Roman"/>
                      </a:endParaRPr>
                    </a:p>
                  </a:txBody>
                  <a:tcPr marL="85873" marR="26590" marT="0" marB="0" anchor="ctr">
                    <a:solidFill>
                      <a:schemeClr val="accent3">
                        <a:lumMod val="40000"/>
                        <a:lumOff val="60000"/>
                      </a:schemeClr>
                    </a:solidFill>
                  </a:tcPr>
                </a:tc>
                <a:tc hMerge="1">
                  <a:txBody>
                    <a:bodyPr/>
                    <a:lstStyle/>
                    <a:p>
                      <a:endParaRPr lang="en-US"/>
                    </a:p>
                  </a:txBody>
                  <a:tcPr/>
                </a:tc>
                <a:tc rowSpan="2">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Convenciones</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5873" marR="26590" marT="0" marB="0" anchor="ctr">
                    <a:solidFill>
                      <a:schemeClr val="accent6">
                        <a:lumMod val="40000"/>
                        <a:lumOff val="60000"/>
                      </a:schemeClr>
                    </a:solidFill>
                  </a:tcPr>
                </a:tc>
              </a:tr>
              <a:tr h="431222">
                <a:tc vMerge="1">
                  <a:txBody>
                    <a:bodyPr/>
                    <a:lstStyle/>
                    <a:p>
                      <a:endParaRPr lang="en-US"/>
                    </a:p>
                  </a:txBody>
                  <a:tcPr/>
                </a:tc>
                <a:tc>
                  <a:txBody>
                    <a:bodyPr/>
                    <a:lstStyle/>
                    <a:p>
                      <a:pPr marL="0" marR="0" algn="ctr">
                        <a:lnSpc>
                          <a:spcPct val="115000"/>
                        </a:lnSpc>
                        <a:spcBef>
                          <a:spcPts val="0"/>
                        </a:spcBef>
                        <a:spcAft>
                          <a:spcPts val="0"/>
                        </a:spcAft>
                      </a:pPr>
                      <a:r>
                        <a:rPr lang="x-none" sz="11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 de propósito/enfoque </a:t>
                      </a:r>
                      <a:endParaRPr lang="x-none" sz="1100" noProof="0" dirty="0">
                        <a:effectLst>
                          <a:outerShdw blurRad="38100" dist="38100" dir="2700000" algn="tl">
                            <a:srgbClr val="000000">
                              <a:alpha val="43137"/>
                            </a:srgbClr>
                          </a:outerShdw>
                        </a:effectLst>
                        <a:latin typeface="+mn-lt"/>
                        <a:ea typeface="Calibri"/>
                        <a:cs typeface="Times New Roman"/>
                      </a:endParaRPr>
                    </a:p>
                  </a:txBody>
                  <a:tcPr marL="85873" marR="26590" marT="0" marB="0" anchor="ctr">
                    <a:solidFill>
                      <a:schemeClr val="accent1">
                        <a:lumMod val="20000"/>
                        <a:lumOff val="80000"/>
                      </a:schemeClr>
                    </a:solidFill>
                  </a:tcPr>
                </a:tc>
                <a:tc>
                  <a:txBody>
                    <a:bodyPr/>
                    <a:lstStyle/>
                    <a:p>
                      <a:pPr algn="ctr"/>
                      <a:r>
                        <a:rPr lang="x-none" sz="1100" b="1" noProof="0" dirty="0" smtClean="0">
                          <a:effectLst>
                            <a:outerShdw blurRad="38100" dist="38100" dir="2700000" algn="tl">
                              <a:srgbClr val="000000">
                                <a:alpha val="43137"/>
                              </a:srgbClr>
                            </a:outerShdw>
                          </a:effectLst>
                          <a:latin typeface="+mn-lt"/>
                        </a:rPr>
                        <a:t>Organización</a:t>
                      </a:r>
                      <a:endParaRPr lang="x-none" sz="1100" b="1" noProof="0" dirty="0">
                        <a:effectLst>
                          <a:outerShdw blurRad="38100" dist="38100" dir="2700000" algn="tl">
                            <a:srgbClr val="000000">
                              <a:alpha val="43137"/>
                            </a:srgbClr>
                          </a:outerShdw>
                        </a:effectLst>
                        <a:latin typeface="+mn-lt"/>
                      </a:endParaRPr>
                    </a:p>
                  </a:txBody>
                  <a:tcPr marL="85873" marR="26590" marT="0" marB="0" anchor="ctr">
                    <a:solidFill>
                      <a:schemeClr val="accent1">
                        <a:lumMod val="20000"/>
                        <a:lumOff val="80000"/>
                      </a:schemeClr>
                    </a:solidFill>
                  </a:tcPr>
                </a:tc>
                <a:tc>
                  <a:txBody>
                    <a:bodyPr/>
                    <a:lstStyle/>
                    <a:p>
                      <a:pPr marL="0" marR="0" algn="ctr">
                        <a:lnSpc>
                          <a:spcPct val="115000"/>
                        </a:lnSpc>
                        <a:spcBef>
                          <a:spcPts val="0"/>
                        </a:spcBef>
                        <a:spcAft>
                          <a:spcPts val="0"/>
                        </a:spcAft>
                      </a:pPr>
                      <a:r>
                        <a:rPr lang="x-none" sz="11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Elaboración</a:t>
                      </a:r>
                      <a:r>
                        <a:rPr lang="x-none" sz="11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evidencia</a:t>
                      </a:r>
                      <a:endParaRPr lang="x-none" sz="1100" noProof="0" dirty="0">
                        <a:effectLst>
                          <a:outerShdw blurRad="38100" dist="38100" dir="2700000" algn="tl">
                            <a:srgbClr val="000000">
                              <a:alpha val="43137"/>
                            </a:srgbClr>
                          </a:outerShdw>
                        </a:effectLst>
                        <a:latin typeface="+mn-lt"/>
                        <a:ea typeface="Calibri"/>
                        <a:cs typeface="Times New Roman"/>
                      </a:endParaRPr>
                    </a:p>
                  </a:txBody>
                  <a:tcPr marL="85873" marR="26590"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x-none" sz="11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Lenguaje y vocabulario</a:t>
                      </a:r>
                      <a:endParaRPr lang="x-none" sz="1100" noProof="0" dirty="0">
                        <a:effectLst>
                          <a:outerShdw blurRad="38100" dist="38100" dir="2700000" algn="tl">
                            <a:srgbClr val="000000">
                              <a:alpha val="43137"/>
                            </a:srgbClr>
                          </a:outerShdw>
                        </a:effectLst>
                        <a:latin typeface="+mn-lt"/>
                        <a:ea typeface="Calibri"/>
                        <a:cs typeface="Times New Roman"/>
                      </a:endParaRPr>
                    </a:p>
                  </a:txBody>
                  <a:tcPr marL="85873" marR="26590" marT="0" marB="0" anchor="ctr">
                    <a:solidFill>
                      <a:schemeClr val="accent3">
                        <a:lumMod val="20000"/>
                        <a:lumOff val="80000"/>
                      </a:schemeClr>
                    </a:solidFill>
                  </a:tcPr>
                </a:tc>
                <a:tc vMerge="1">
                  <a:txBody>
                    <a:bodyPr/>
                    <a:lstStyle/>
                    <a:p>
                      <a:endParaRPr lang="en-US"/>
                    </a:p>
                  </a:txBody>
                  <a:tcPr>
                    <a:solidFill>
                      <a:schemeClr val="accent6">
                        <a:lumMod val="20000"/>
                        <a:lumOff val="80000"/>
                      </a:schemeClr>
                    </a:solidFill>
                  </a:tcPr>
                </a:tc>
              </a:tr>
              <a:tr h="1580606">
                <a:tc>
                  <a:txBody>
                    <a:bodyPr/>
                    <a:lstStyle/>
                    <a:p>
                      <a:pPr marL="0" marR="0" algn="ctr">
                        <a:lnSpc>
                          <a:spcPct val="115000"/>
                        </a:lnSpc>
                        <a:spcBef>
                          <a:spcPts val="0"/>
                        </a:spcBef>
                        <a:spcAft>
                          <a:spcPts val="0"/>
                        </a:spcAft>
                      </a:pPr>
                      <a:r>
                        <a:rPr lang="x-none" sz="19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15000"/>
                        </a:lnSpc>
                        <a:spcBef>
                          <a:spcPts val="0"/>
                        </a:spcBef>
                        <a:spcAft>
                          <a:spcPts val="0"/>
                        </a:spcAft>
                      </a:pPr>
                      <a:r>
                        <a:rPr lang="en-US" sz="800" b="1" noProof="0" dirty="0" err="1" smtClean="0">
                          <a:solidFill>
                            <a:srgbClr val="000000"/>
                          </a:solidFill>
                          <a:effectLst>
                            <a:outerShdw blurRad="38100" dist="38100" dir="2700000" algn="tl">
                              <a:srgbClr val="000000">
                                <a:alpha val="43137"/>
                              </a:srgbClr>
                            </a:outerShdw>
                          </a:effectLst>
                          <a:latin typeface="+mn-lt"/>
                          <a:ea typeface="Calibri"/>
                          <a:cs typeface="Times New Roman"/>
                        </a:rPr>
                        <a:t>Rúbrica</a:t>
                      </a:r>
                      <a:endParaRPr lang="x-none" sz="800" noProof="0" dirty="0">
                        <a:effectLst>
                          <a:outerShdw blurRad="38100" dist="38100" dir="2700000" algn="tl">
                            <a:srgbClr val="000000">
                              <a:alpha val="43137"/>
                            </a:srgbClr>
                          </a:outerShdw>
                        </a:effectLst>
                        <a:latin typeface="+mn-lt"/>
                        <a:ea typeface="Calibri"/>
                        <a:cs typeface="Times New Roman"/>
                      </a:endParaRPr>
                    </a:p>
                  </a:txBody>
                  <a:tcPr marL="87093" marR="26968" marT="0" marB="0" anchor="ctr"/>
                </a:tc>
                <a:tc>
                  <a:txBody>
                    <a:bodyPr/>
                    <a:lstStyle/>
                    <a:p>
                      <a:pPr algn="l"/>
                      <a:r>
                        <a:rPr lang="x-none" sz="900" baseline="0" noProof="0" dirty="0" smtClean="0">
                          <a:latin typeface="+mn-lt"/>
                        </a:rPr>
                        <a:t>El comienzo establece un contexto interesante para el argumento/ acontecimientos del cuento (ej. Hace una pregunta; comienza con acción o sentimientos);</a:t>
                      </a:r>
                    </a:p>
                    <a:p>
                      <a:pPr algn="l"/>
                      <a:r>
                        <a:rPr lang="x-none" sz="900" baseline="0" noProof="0" dirty="0" smtClean="0">
                          <a:latin typeface="+mn-lt"/>
                        </a:rPr>
                        <a:t>Presenta y mantiene efectivamente el enfoque (controla la idea) del argumento del cuento.  </a:t>
                      </a:r>
                      <a:endParaRPr lang="x-none" sz="900" noProof="0" dirty="0">
                        <a:effectLst/>
                        <a:latin typeface="+mn-lt"/>
                        <a:ea typeface="Calibri"/>
                        <a:cs typeface="Times New Roman"/>
                      </a:endParaRPr>
                    </a:p>
                  </a:txBody>
                  <a:tcPr marL="26128" marR="0" marT="0" marB="0"/>
                </a:tc>
                <a:tc>
                  <a:txBody>
                    <a:bodyPr/>
                    <a:lstStyle/>
                    <a:p>
                      <a:pPr algn="l"/>
                      <a:r>
                        <a:rPr lang="x-none" sz="900" baseline="0" noProof="0" dirty="0" smtClean="0">
                          <a:latin typeface="+mn-lt"/>
                        </a:rPr>
                        <a:t>Tiene un comienzo, un medio y un final con un sentido de cierre (ej. Aprendió una lección – la próxima vez…; nunca más lo volvió a hacer);</a:t>
                      </a:r>
                    </a:p>
                    <a:p>
                      <a:pPr algn="l"/>
                      <a:r>
                        <a:rPr lang="x-none" sz="900" baseline="0" noProof="0" dirty="0" smtClean="0">
                          <a:latin typeface="+mn-lt"/>
                        </a:rPr>
                        <a:t>Utiliza apropiadamente una variedad de transiciones;</a:t>
                      </a:r>
                    </a:p>
                    <a:p>
                      <a:pPr algn="l"/>
                      <a:r>
                        <a:rPr lang="x-none" sz="900" baseline="0" noProof="0" dirty="0" smtClean="0">
                          <a:latin typeface="+mn-lt"/>
                        </a:rPr>
                        <a:t>La cronología es lógica</a:t>
                      </a:r>
                      <a:endParaRPr lang="x-none" sz="900" noProof="0" dirty="0">
                        <a:solidFill>
                          <a:srgbClr val="000000"/>
                        </a:solidFill>
                        <a:latin typeface="+mn-lt"/>
                        <a:ea typeface="Calibri"/>
                        <a:cs typeface="Franklin Gothic Book"/>
                      </a:endParaRPr>
                    </a:p>
                  </a:txBody>
                  <a:tcPr marL="26128" marR="0" marT="0" marB="0"/>
                </a:tc>
                <a:tc>
                  <a:txBody>
                    <a:bodyPr/>
                    <a:lstStyle/>
                    <a:p>
                      <a:pPr algn="l"/>
                      <a:r>
                        <a:rPr lang="x-none" sz="900" baseline="0" noProof="0" dirty="0" smtClean="0">
                          <a:latin typeface="+mn-lt"/>
                        </a:rPr>
                        <a:t>Detalles relevantes y  concretos crean imágenes o ideas vívidas;</a:t>
                      </a:r>
                    </a:p>
                    <a:p>
                      <a:pPr algn="l"/>
                      <a:r>
                        <a:rPr lang="x-none" sz="900" baseline="0" noProof="0" dirty="0" smtClean="0">
                          <a:latin typeface="+mn-lt"/>
                        </a:rPr>
                        <a:t>Uso efectivo de  diálogos, detalles sensoriales y concretos, y de verbos intensos para progresar en la acción; o para mostrar cómo la  motivación , el desarrollo o crecimiento de los personajes cambia en el texto.</a:t>
                      </a:r>
                    </a:p>
                  </a:txBody>
                  <a:tcPr marL="26128" marR="0" marT="0" marB="0"/>
                </a:tc>
                <a:tc>
                  <a:txBody>
                    <a:bodyPr/>
                    <a:lstStyle/>
                    <a:p>
                      <a:pPr algn="l"/>
                      <a:r>
                        <a:rPr lang="x-none" sz="900" baseline="0" noProof="0" dirty="0" smtClean="0">
                          <a:latin typeface="+mn-lt"/>
                        </a:rPr>
                        <a:t>Mantiene la voz consistente del narrador;</a:t>
                      </a:r>
                    </a:p>
                    <a:p>
                      <a:pPr algn="l"/>
                      <a:r>
                        <a:rPr lang="x-none" sz="900" baseline="0" noProof="0" dirty="0" smtClean="0">
                          <a:latin typeface="+mn-lt"/>
                        </a:rPr>
                        <a:t>Utiliza lenguaje preciso y variedad de oraciones (simples, compuestas, con frases);</a:t>
                      </a:r>
                    </a:p>
                    <a:p>
                      <a:pPr algn="l"/>
                      <a:r>
                        <a:rPr lang="x-none" sz="900" baseline="0" noProof="0" dirty="0" smtClean="0">
                          <a:latin typeface="+mn-lt"/>
                        </a:rPr>
                        <a:t>Podría utilizar lenguaje figurativo (ej. imágenes)</a:t>
                      </a:r>
                      <a:endParaRPr lang="x-none" sz="900" noProof="0" dirty="0">
                        <a:solidFill>
                          <a:srgbClr val="000000"/>
                        </a:solidFill>
                        <a:latin typeface="+mn-lt"/>
                        <a:ea typeface="Calibri"/>
                        <a:cs typeface="Franklin Gothic Book"/>
                      </a:endParaRPr>
                    </a:p>
                  </a:txBody>
                  <a:tcPr marL="26128" marR="0" marT="0" marB="0"/>
                </a:tc>
                <a:tc>
                  <a:txBody>
                    <a:bodyPr/>
                    <a:lstStyle/>
                    <a:p>
                      <a:pPr algn="l"/>
                      <a:r>
                        <a:rPr lang="x-none" sz="900" baseline="0" noProof="0" dirty="0" smtClean="0">
                          <a:latin typeface="+mn-lt"/>
                        </a:rPr>
                        <a:t>Edita con el apoyo de compañeros, adultos y recursos;</a:t>
                      </a:r>
                    </a:p>
                    <a:p>
                      <a:pPr algn="l"/>
                      <a:r>
                        <a:rPr lang="x-none" sz="900" baseline="0" noProof="0" dirty="0" smtClean="0">
                          <a:latin typeface="+mn-lt"/>
                        </a:rPr>
                        <a:t>Tiene pocos o ningún error en gramática, en el uso de palabras o en la mecánica, de acuerdo al grado (ej.  Utiliza ortografía tradicional para escribir palabras con patrones comunes)</a:t>
                      </a:r>
                      <a:endParaRPr lang="x-none" sz="900" noProof="0" dirty="0">
                        <a:solidFill>
                          <a:srgbClr val="000000"/>
                        </a:solidFill>
                        <a:latin typeface="+mn-lt"/>
                        <a:ea typeface="Calibri"/>
                        <a:cs typeface="Franklin Gothic Book"/>
                      </a:endParaRPr>
                    </a:p>
                  </a:txBody>
                  <a:tcPr marL="26128" marR="0" marT="0" marB="0"/>
                </a:tc>
              </a:tr>
              <a:tr h="1673576">
                <a:tc>
                  <a:txBody>
                    <a:bodyPr/>
                    <a:lstStyle/>
                    <a:p>
                      <a:pPr marL="0" marR="0" algn="ctr">
                        <a:lnSpc>
                          <a:spcPct val="100000"/>
                        </a:lnSpc>
                        <a:spcBef>
                          <a:spcPts val="0"/>
                        </a:spcBef>
                        <a:spcAft>
                          <a:spcPts val="0"/>
                        </a:spcAft>
                      </a:pPr>
                      <a:r>
                        <a:rPr lang="x-none" sz="900" b="1" kern="1200" noProof="0" dirty="0" smtClean="0">
                          <a:effectLst>
                            <a:outerShdw blurRad="38100" dist="38100" dir="2700000" algn="tl">
                              <a:srgbClr val="000000">
                                <a:alpha val="43137"/>
                              </a:srgbClr>
                            </a:outerShdw>
                          </a:effectLst>
                        </a:rPr>
                        <a:t>Explicación del estudiante</a:t>
                      </a:r>
                      <a:endParaRPr lang="x-none" sz="900" b="1" noProof="0" dirty="0">
                        <a:effectLst>
                          <a:outerShdw blurRad="38100" dist="38100" dir="2700000" algn="tl">
                            <a:srgbClr val="000000">
                              <a:alpha val="43137"/>
                            </a:srgbClr>
                          </a:outerShdw>
                        </a:effectLst>
                        <a:latin typeface="+mn-lt"/>
                        <a:ea typeface="Calibri"/>
                        <a:cs typeface="Times New Roman"/>
                      </a:endParaRPr>
                    </a:p>
                  </a:txBody>
                  <a:tcPr marL="97155" marR="77004" marT="38502" marB="38502" anchor="ctr"/>
                </a:tc>
                <a:tc>
                  <a:txBody>
                    <a:bodyPr/>
                    <a:lstStyle/>
                    <a:p>
                      <a:pPr marL="0" marR="0">
                        <a:lnSpc>
                          <a:spcPct val="100000"/>
                        </a:lnSpc>
                        <a:spcBef>
                          <a:spcPts val="0"/>
                        </a:spcBef>
                        <a:spcAft>
                          <a:spcPts val="0"/>
                        </a:spcAft>
                      </a:pPr>
                      <a:r>
                        <a:rPr lang="x-none" sz="950" noProof="0" dirty="0" smtClean="0">
                          <a:effectLst/>
                        </a:rPr>
                        <a:t>El estudiante establece el argumento del cuento y atrae</a:t>
                      </a:r>
                      <a:r>
                        <a:rPr lang="x-none" sz="950" baseline="0" noProof="0" dirty="0" smtClean="0">
                          <a:effectLst/>
                        </a:rPr>
                        <a:t> al lector cuando el </a:t>
                      </a:r>
                      <a:r>
                        <a:rPr lang="en-US" sz="950" baseline="0" noProof="0" dirty="0" smtClean="0">
                          <a:effectLst/>
                        </a:rPr>
                        <a:t>s</a:t>
                      </a:r>
                      <a:r>
                        <a:rPr lang="x-none" sz="950" baseline="0" noProof="0" dirty="0" smtClean="0">
                          <a:effectLst/>
                        </a:rPr>
                        <a:t>abio </a:t>
                      </a:r>
                      <a:r>
                        <a:rPr lang="en-US" sz="950" baseline="0" noProof="0" dirty="0" smtClean="0">
                          <a:effectLst/>
                        </a:rPr>
                        <a:t>v</a:t>
                      </a:r>
                      <a:r>
                        <a:rPr lang="x-none" sz="950" baseline="0" noProof="0" dirty="0" smtClean="0">
                          <a:effectLst/>
                        </a:rPr>
                        <a:t>iejo Búho, y el Sr.  Rugido deciden ir a la luna.  La idea es consistente a lo largo del cuento.</a:t>
                      </a:r>
                      <a:endParaRPr lang="x-none" sz="950" b="1" dirty="0">
                        <a:solidFill>
                          <a:schemeClr val="accent6">
                            <a:lumMod val="75000"/>
                          </a:schemeClr>
                        </a:solidFill>
                        <a:effectLst/>
                        <a:latin typeface="Calibri"/>
                        <a:ea typeface="Calibri"/>
                        <a:cs typeface="Times New Roman"/>
                      </a:endParaRPr>
                    </a:p>
                  </a:txBody>
                  <a:tcPr marL="97155" marR="77004" marT="38502" marB="38502"/>
                </a:tc>
                <a:tc>
                  <a:txBody>
                    <a:bodyPr/>
                    <a:lstStyle/>
                    <a:p>
                      <a:pPr marL="0" marR="0" indent="0" algn="l" defTabSz="1018737" rtl="0" eaLnBrk="1" fontAlgn="auto" latinLnBrk="0" hangingPunct="1">
                        <a:lnSpc>
                          <a:spcPct val="100000"/>
                        </a:lnSpc>
                        <a:spcBef>
                          <a:spcPts val="0"/>
                        </a:spcBef>
                        <a:spcAft>
                          <a:spcPts val="0"/>
                        </a:spcAft>
                        <a:buClrTx/>
                        <a:buSzTx/>
                        <a:buFontTx/>
                        <a:buNone/>
                        <a:tabLst/>
                        <a:defRPr/>
                      </a:pPr>
                      <a:r>
                        <a:rPr lang="x-none" sz="950" noProof="0" dirty="0" smtClean="0">
                          <a:effectLst/>
                        </a:rPr>
                        <a:t>El estudiante</a:t>
                      </a:r>
                      <a:r>
                        <a:rPr lang="x-none" sz="950" baseline="0" noProof="0" dirty="0" smtClean="0">
                          <a:effectLst/>
                        </a:rPr>
                        <a:t> presenta un comienzo, un medio y un final en orden secuencial, que progresa con palabras de transición. </a:t>
                      </a:r>
                      <a:endParaRPr lang="x-none" sz="950" noProof="0" dirty="0" smtClean="0">
                        <a:effectLst/>
                        <a:latin typeface="+mn-lt"/>
                        <a:ea typeface="Calibri"/>
                        <a:cs typeface="Times New Roman"/>
                      </a:endParaRPr>
                    </a:p>
                    <a:p>
                      <a:pPr marL="0" marR="0">
                        <a:lnSpc>
                          <a:spcPct val="100000"/>
                        </a:lnSpc>
                        <a:spcBef>
                          <a:spcPts val="0"/>
                        </a:spcBef>
                        <a:spcAft>
                          <a:spcPts val="0"/>
                        </a:spcAft>
                      </a:pPr>
                      <a:r>
                        <a:rPr lang="x-none" sz="950" b="0" baseline="0" dirty="0" smtClean="0">
                          <a:solidFill>
                            <a:schemeClr val="tx1"/>
                          </a:solidFill>
                          <a:effectLst/>
                        </a:rPr>
                        <a:t>(ej. pero, entonces, luego, ahora, finalmente, por último).</a:t>
                      </a:r>
                      <a:endParaRPr lang="x-none" sz="950" b="0" dirty="0">
                        <a:solidFill>
                          <a:schemeClr val="tx1"/>
                        </a:solidFill>
                        <a:effectLst/>
                        <a:latin typeface="Calibri"/>
                        <a:ea typeface="Calibri"/>
                        <a:cs typeface="Times New Roman"/>
                      </a:endParaRPr>
                    </a:p>
                  </a:txBody>
                  <a:tcPr marL="97155" marR="77004" marT="38502" marB="38502"/>
                </a:tc>
                <a:tc>
                  <a:txBody>
                    <a:bodyPr/>
                    <a:lstStyle/>
                    <a:p>
                      <a:pPr marL="0" marR="0" indent="0" algn="l" defTabSz="1018737" rtl="0" eaLnBrk="1" fontAlgn="auto" latinLnBrk="0" hangingPunct="1">
                        <a:lnSpc>
                          <a:spcPct val="100000"/>
                        </a:lnSpc>
                        <a:spcBef>
                          <a:spcPts val="0"/>
                        </a:spcBef>
                        <a:spcAft>
                          <a:spcPts val="0"/>
                        </a:spcAft>
                        <a:buClrTx/>
                        <a:buSzTx/>
                        <a:buFontTx/>
                        <a:buNone/>
                        <a:tabLst/>
                        <a:defRPr/>
                      </a:pPr>
                      <a:r>
                        <a:rPr lang="x-none" sz="950" noProof="0" dirty="0" smtClean="0">
                          <a:effectLst/>
                        </a:rPr>
                        <a:t>El estudiante elabora en el tema de</a:t>
                      </a:r>
                      <a:r>
                        <a:rPr lang="x-none" sz="950" baseline="0" noProof="0" dirty="0" smtClean="0">
                          <a:effectLst/>
                        </a:rPr>
                        <a:t> la luna, utilizando detalles concretos y algunas </a:t>
                      </a:r>
                      <a:r>
                        <a:rPr lang="x-none" sz="950" b="1" baseline="0" noProof="0" dirty="0" smtClean="0">
                          <a:effectLst/>
                        </a:rPr>
                        <a:t>palabras sensoriales </a:t>
                      </a:r>
                      <a:r>
                        <a:rPr lang="x-none" sz="950" b="1" i="1" baseline="0" noProof="0" dirty="0" smtClean="0">
                          <a:effectLst/>
                        </a:rPr>
                        <a:t>(¡Wow, </a:t>
                      </a:r>
                      <a:r>
                        <a:rPr lang="en-US" sz="950" b="1" i="1" baseline="0" noProof="0" dirty="0" err="1" smtClean="0">
                          <a:effectLst/>
                        </a:rPr>
                        <a:t>brillante</a:t>
                      </a:r>
                      <a:r>
                        <a:rPr lang="x-none" sz="950" b="1" i="1" baseline="0" noProof="0" dirty="0" smtClean="0">
                          <a:effectLst/>
                        </a:rPr>
                        <a:t>, </a:t>
                      </a:r>
                      <a:r>
                        <a:rPr lang="en-US" sz="950" b="1" i="1" baseline="0" noProof="0" dirty="0" smtClean="0">
                          <a:effectLst/>
                        </a:rPr>
                        <a:t>¡</a:t>
                      </a:r>
                      <a:r>
                        <a:rPr lang="x-none" sz="950" b="1" i="1" baseline="0" noProof="0" dirty="0" smtClean="0">
                          <a:effectLst/>
                        </a:rPr>
                        <a:t>Zoom!), </a:t>
                      </a:r>
                      <a:r>
                        <a:rPr lang="x-none" sz="950" baseline="0" noProof="0" dirty="0" smtClean="0">
                          <a:effectLst/>
                        </a:rPr>
                        <a:t>al igual que diálogos, para desarrollar la acción del cuento.</a:t>
                      </a:r>
                      <a:endParaRPr lang="x-none" sz="950" noProof="0" dirty="0" smtClean="0">
                        <a:effectLst/>
                        <a:latin typeface="+mn-lt"/>
                        <a:ea typeface="Calibri"/>
                        <a:cs typeface="Times New Roman"/>
                      </a:endParaRPr>
                    </a:p>
                  </a:txBody>
                  <a:tcPr marL="97155" marR="77004" marT="38502" marB="38502"/>
                </a:tc>
                <a:tc>
                  <a:txBody>
                    <a:bodyPr/>
                    <a:lstStyle/>
                    <a:p>
                      <a:pPr marL="0" marR="0">
                        <a:lnSpc>
                          <a:spcPct val="100000"/>
                        </a:lnSpc>
                        <a:spcBef>
                          <a:spcPts val="0"/>
                        </a:spcBef>
                        <a:spcAft>
                          <a:spcPts val="0"/>
                        </a:spcAft>
                      </a:pPr>
                      <a:r>
                        <a:rPr lang="x-none" sz="950" noProof="0" dirty="0" smtClean="0">
                          <a:effectLst/>
                          <a:latin typeface="+mn-lt"/>
                          <a:ea typeface="+mn-ea"/>
                          <a:cs typeface="+mn-cs"/>
                        </a:rPr>
                        <a:t>La</a:t>
                      </a:r>
                      <a:r>
                        <a:rPr lang="x-none" sz="950" baseline="0" noProof="0" dirty="0" smtClean="0">
                          <a:effectLst/>
                          <a:latin typeface="+mn-lt"/>
                          <a:ea typeface="+mn-ea"/>
                          <a:cs typeface="+mn-cs"/>
                        </a:rPr>
                        <a:t> voz del estudiante muestra conocimiento de la información.  El estudiante sabe/ utiliza un </a:t>
                      </a:r>
                      <a:r>
                        <a:rPr lang="x-none" sz="950" b="1" baseline="0" noProof="0" dirty="0" smtClean="0">
                          <a:effectLst/>
                          <a:latin typeface="+mn-lt"/>
                          <a:ea typeface="+mn-ea"/>
                          <a:cs typeface="+mn-cs"/>
                        </a:rPr>
                        <a:t>vocabulario preciso</a:t>
                      </a:r>
                      <a:r>
                        <a:rPr lang="x-none" sz="950" baseline="0" noProof="0" dirty="0" smtClean="0">
                          <a:effectLst/>
                          <a:latin typeface="+mn-lt"/>
                          <a:ea typeface="+mn-ea"/>
                          <a:cs typeface="+mn-cs"/>
                        </a:rPr>
                        <a:t> (200,000 millas de distancia, cráteres, cohetes, trajes , no hay aire, botas pesadas, no hay agua, etc…) y una </a:t>
                      </a:r>
                      <a:r>
                        <a:rPr lang="x-none" sz="950" b="1" baseline="0" noProof="0" dirty="0" smtClean="0">
                          <a:effectLst/>
                          <a:latin typeface="+mn-lt"/>
                          <a:ea typeface="+mn-ea"/>
                          <a:cs typeface="+mn-cs"/>
                        </a:rPr>
                        <a:t>variedad de estructura de oraciones.</a:t>
                      </a:r>
                      <a:endParaRPr lang="x-none" sz="950" b="1" noProof="0" dirty="0">
                        <a:effectLst/>
                        <a:latin typeface="+mn-lt"/>
                        <a:ea typeface="Calibri"/>
                        <a:cs typeface="Times New Roman"/>
                      </a:endParaRPr>
                    </a:p>
                  </a:txBody>
                  <a:tcPr marL="97155" marR="77004" marT="38502" marB="38502"/>
                </a:tc>
                <a:tc>
                  <a:txBody>
                    <a:bodyPr/>
                    <a:lstStyle/>
                    <a:p>
                      <a:pPr marL="0" marR="0">
                        <a:lnSpc>
                          <a:spcPct val="100000"/>
                        </a:lnSpc>
                        <a:spcBef>
                          <a:spcPts val="0"/>
                        </a:spcBef>
                        <a:spcAft>
                          <a:spcPts val="0"/>
                        </a:spcAft>
                      </a:pPr>
                      <a:r>
                        <a:rPr lang="x-none" sz="950" b="0" noProof="0" dirty="0" smtClean="0">
                          <a:effectLst/>
                          <a:latin typeface="+mn-lt"/>
                          <a:ea typeface="Calibri"/>
                          <a:cs typeface="Times New Roman"/>
                        </a:rPr>
                        <a:t>El estudiante tiene pocos o ningún error en gramática, en el uso de palabras o en la mecánica, de acuerdo al grado.</a:t>
                      </a:r>
                      <a:r>
                        <a:rPr lang="x-none" sz="950" b="0" baseline="0" noProof="0" dirty="0" smtClean="0">
                          <a:effectLst/>
                          <a:latin typeface="+mn-lt"/>
                          <a:ea typeface="Calibri"/>
                          <a:cs typeface="Times New Roman"/>
                        </a:rPr>
                        <a:t>  </a:t>
                      </a:r>
                      <a:r>
                        <a:rPr lang="x-none" sz="950" b="1" baseline="0" noProof="0" dirty="0" smtClean="0">
                          <a:effectLst/>
                          <a:latin typeface="+mn-lt"/>
                          <a:ea typeface="Calibri"/>
                          <a:cs typeface="Times New Roman"/>
                        </a:rPr>
                        <a:t>El estudiante está empezando a utilizar </a:t>
                      </a:r>
                      <a:r>
                        <a:rPr lang="x-none" sz="950" b="1" u="sng" baseline="0" noProof="0" dirty="0" smtClean="0">
                          <a:effectLst/>
                          <a:latin typeface="+mn-lt"/>
                          <a:ea typeface="Calibri"/>
                          <a:cs typeface="Times New Roman"/>
                        </a:rPr>
                        <a:t>algunas</a:t>
                      </a:r>
                      <a:r>
                        <a:rPr lang="x-none" sz="950" b="1" baseline="0" noProof="0" dirty="0" smtClean="0">
                          <a:effectLst/>
                          <a:latin typeface="+mn-lt"/>
                          <a:ea typeface="Calibri"/>
                          <a:cs typeface="Times New Roman"/>
                        </a:rPr>
                        <a:t> citas para diálogos, (pero no es una expectativa de </a:t>
                      </a:r>
                      <a:r>
                        <a:rPr lang="en-US" sz="950" b="1" baseline="0" noProof="0" dirty="0" smtClean="0">
                          <a:effectLst/>
                          <a:latin typeface="+mn-lt"/>
                          <a:ea typeface="Calibri"/>
                          <a:cs typeface="Times New Roman"/>
                        </a:rPr>
                        <a:t>s</a:t>
                      </a:r>
                      <a:r>
                        <a:rPr lang="x-none" sz="950" b="1" baseline="0" noProof="0" dirty="0" smtClean="0">
                          <a:effectLst/>
                          <a:latin typeface="+mn-lt"/>
                          <a:ea typeface="Calibri"/>
                          <a:cs typeface="Times New Roman"/>
                        </a:rPr>
                        <a:t>egundo grado).</a:t>
                      </a:r>
                      <a:endParaRPr lang="x-none" sz="950" b="1" noProof="0" dirty="0">
                        <a:effectLst/>
                        <a:latin typeface="+mn-lt"/>
                        <a:ea typeface="Calibri"/>
                        <a:cs typeface="Times New Roman"/>
                      </a:endParaRPr>
                    </a:p>
                  </a:txBody>
                  <a:tcPr marL="97155" marR="77004" marT="38502" marB="38502"/>
                </a:tc>
              </a:tr>
            </a:tbl>
          </a:graphicData>
        </a:graphic>
      </p:graphicFrame>
      <p:sp>
        <p:nvSpPr>
          <p:cNvPr id="13" name="TextBox 12"/>
          <p:cNvSpPr txBox="1"/>
          <p:nvPr/>
        </p:nvSpPr>
        <p:spPr>
          <a:xfrm>
            <a:off x="5181600" y="6478609"/>
            <a:ext cx="2133600" cy="466651"/>
          </a:xfrm>
          <a:prstGeom prst="rect">
            <a:avLst/>
          </a:prstGeom>
          <a:solidFill>
            <a:schemeClr val="bg1">
              <a:lumMod val="95000"/>
            </a:schemeClr>
          </a:solidFill>
        </p:spPr>
        <p:txBody>
          <a:bodyPr wrap="square" lIns="96378" tIns="48189" rIns="96378" bIns="48189" rtlCol="0">
            <a:spAutoFit/>
          </a:bodyPr>
          <a:lstStyle/>
          <a:p>
            <a:r>
              <a:rPr lang="x-none" sz="800" b="1" dirty="0"/>
              <a:t>Las convenciones de gramática y mecánica se utilizan apropiadamente en todo momento.  Los diálogos están en las etapas iniciales.</a:t>
            </a:r>
          </a:p>
        </p:txBody>
      </p:sp>
      <p:sp>
        <p:nvSpPr>
          <p:cNvPr id="14" name="TextBox 13"/>
          <p:cNvSpPr txBox="1"/>
          <p:nvPr/>
        </p:nvSpPr>
        <p:spPr>
          <a:xfrm>
            <a:off x="2776739" y="6711934"/>
            <a:ext cx="2243752" cy="230832"/>
          </a:xfrm>
          <a:prstGeom prst="rect">
            <a:avLst/>
          </a:prstGeom>
          <a:solidFill>
            <a:schemeClr val="bg1">
              <a:lumMod val="95000"/>
            </a:schemeClr>
          </a:solidFill>
        </p:spPr>
        <p:txBody>
          <a:bodyPr wrap="square" rtlCol="0">
            <a:spAutoFit/>
          </a:bodyPr>
          <a:lstStyle/>
          <a:p>
            <a:r>
              <a:rPr lang="x-none" sz="900" b="1" dirty="0"/>
              <a:t>Atrae al lector y establece el argumento.</a:t>
            </a:r>
          </a:p>
        </p:txBody>
      </p:sp>
      <p:sp>
        <p:nvSpPr>
          <p:cNvPr id="15" name="TextBox 14"/>
          <p:cNvSpPr txBox="1"/>
          <p:nvPr/>
        </p:nvSpPr>
        <p:spPr>
          <a:xfrm>
            <a:off x="4241185" y="7317506"/>
            <a:ext cx="2921615" cy="230832"/>
          </a:xfrm>
          <a:prstGeom prst="rect">
            <a:avLst/>
          </a:prstGeom>
          <a:solidFill>
            <a:schemeClr val="bg1">
              <a:lumMod val="95000"/>
            </a:schemeClr>
          </a:solidFill>
        </p:spPr>
        <p:txBody>
          <a:bodyPr wrap="square" rtlCol="0">
            <a:spAutoFit/>
          </a:bodyPr>
          <a:lstStyle/>
          <a:p>
            <a:r>
              <a:rPr lang="x-none" sz="900" b="1" dirty="0"/>
              <a:t>Elabora con detalles y diálogos concretos y </a:t>
            </a:r>
            <a:r>
              <a:rPr lang="x-none" sz="900" b="1" dirty="0" smtClean="0"/>
              <a:t>sensoriales</a:t>
            </a:r>
            <a:r>
              <a:rPr lang="en-US" sz="900" b="1" dirty="0" smtClean="0"/>
              <a:t>.</a:t>
            </a:r>
            <a:endParaRPr lang="x-none" sz="900" b="1" dirty="0">
              <a:solidFill>
                <a:srgbClr val="FF0000"/>
              </a:solidFill>
            </a:endParaRPr>
          </a:p>
        </p:txBody>
      </p:sp>
      <p:sp>
        <p:nvSpPr>
          <p:cNvPr id="16" name="TextBox 15"/>
          <p:cNvSpPr txBox="1"/>
          <p:nvPr/>
        </p:nvSpPr>
        <p:spPr>
          <a:xfrm>
            <a:off x="4215059" y="7887825"/>
            <a:ext cx="2189735" cy="230832"/>
          </a:xfrm>
          <a:prstGeom prst="rect">
            <a:avLst/>
          </a:prstGeom>
          <a:solidFill>
            <a:schemeClr val="bg1">
              <a:lumMod val="95000"/>
            </a:schemeClr>
          </a:solidFill>
        </p:spPr>
        <p:txBody>
          <a:bodyPr wrap="square" rtlCol="0">
            <a:spAutoFit/>
          </a:bodyPr>
          <a:lstStyle/>
          <a:p>
            <a:r>
              <a:rPr lang="es-MX" sz="900" b="1" dirty="0" smtClean="0"/>
              <a:t>Utiliza vocabulario temático de los textos</a:t>
            </a:r>
            <a:r>
              <a:rPr lang="en-US" sz="900" b="1" dirty="0" smtClean="0"/>
              <a:t>.</a:t>
            </a:r>
            <a:endParaRPr lang="en-US" sz="900" b="1" dirty="0">
              <a:solidFill>
                <a:srgbClr val="FF0000"/>
              </a:solidFill>
            </a:endParaRPr>
          </a:p>
        </p:txBody>
      </p:sp>
      <p:sp>
        <p:nvSpPr>
          <p:cNvPr id="17" name="TextBox 16"/>
          <p:cNvSpPr txBox="1"/>
          <p:nvPr/>
        </p:nvSpPr>
        <p:spPr>
          <a:xfrm>
            <a:off x="1766324" y="8447258"/>
            <a:ext cx="4191000" cy="230832"/>
          </a:xfrm>
          <a:prstGeom prst="rect">
            <a:avLst/>
          </a:prstGeom>
          <a:solidFill>
            <a:schemeClr val="bg1">
              <a:lumMod val="95000"/>
            </a:schemeClr>
          </a:solidFill>
        </p:spPr>
        <p:txBody>
          <a:bodyPr wrap="square" rtlCol="0">
            <a:spAutoFit/>
          </a:bodyPr>
          <a:lstStyle/>
          <a:p>
            <a:r>
              <a:rPr lang="x-none" sz="900" b="1" dirty="0"/>
              <a:t>Las palabras de transición mueven el cuento en el orden de los acontecimientos.</a:t>
            </a:r>
            <a:endParaRPr lang="en-US" sz="900" b="1" dirty="0"/>
          </a:p>
        </p:txBody>
      </p:sp>
      <p:sp>
        <p:nvSpPr>
          <p:cNvPr id="18" name="TextBox 17"/>
          <p:cNvSpPr txBox="1"/>
          <p:nvPr/>
        </p:nvSpPr>
        <p:spPr>
          <a:xfrm>
            <a:off x="838200" y="9648980"/>
            <a:ext cx="2107585" cy="230832"/>
          </a:xfrm>
          <a:prstGeom prst="rect">
            <a:avLst/>
          </a:prstGeom>
          <a:solidFill>
            <a:schemeClr val="bg1">
              <a:lumMod val="95000"/>
            </a:schemeClr>
          </a:solidFill>
        </p:spPr>
        <p:txBody>
          <a:bodyPr wrap="square" rtlCol="0">
            <a:spAutoFit/>
          </a:bodyPr>
          <a:lstStyle/>
          <a:p>
            <a:r>
              <a:rPr lang="x-none" sz="900" b="1" dirty="0"/>
              <a:t>Tiene una conclusión clara y lógica</a:t>
            </a:r>
            <a:r>
              <a:rPr lang="en-US" sz="900" b="1" dirty="0"/>
              <a:t>.</a:t>
            </a:r>
          </a:p>
        </p:txBody>
      </p:sp>
    </p:spTree>
    <p:extLst>
      <p:ext uri="{BB962C8B-B14F-4D97-AF65-F5344CB8AC3E}">
        <p14:creationId xmlns:p14="http://schemas.microsoft.com/office/powerpoint/2010/main" val="635838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numCol="1"/>
          <a:lstStyle/>
          <a:p>
            <a:fld id="{F177B04D-AEB5-43ED-B9BA-B3D1EC9C9067}" type="slidenum">
              <a:rPr lang="en-US" smtClean="0"/>
              <a:pPr/>
              <a:t>16</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3426635660"/>
              </p:ext>
            </p:extLst>
          </p:nvPr>
        </p:nvGraphicFramePr>
        <p:xfrm>
          <a:off x="460867" y="609600"/>
          <a:ext cx="6822440" cy="6992682"/>
        </p:xfrm>
        <a:graphic>
          <a:graphicData uri="http://schemas.openxmlformats.org/drawingml/2006/table">
            <a:tbl>
              <a:tblPr firstRow="1" bandRow="1">
                <a:tableStyleId>{5940675A-B579-460E-94D1-54222C63F5DA}</a:tableStyleId>
              </a:tblPr>
              <a:tblGrid>
                <a:gridCol w="539750"/>
                <a:gridCol w="6282690"/>
              </a:tblGrid>
              <a:tr h="236308">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x-none" sz="1000" b="0" i="1" u="none" strike="noStrike" kern="1200" cap="none" spc="0" normalizeH="0" baseline="0" noProof="0" dirty="0" smtClean="0">
                          <a:ln>
                            <a:noFill/>
                          </a:ln>
                          <a:solidFill>
                            <a:prstClr val="black"/>
                          </a:solidFill>
                          <a:effectLst/>
                          <a:uLnTx/>
                          <a:uFillTx/>
                          <a:latin typeface="+mn-lt"/>
                          <a:ea typeface="+mn-ea"/>
                          <a:cs typeface="+mn-cs"/>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p>
                  </a:txBody>
                  <a:tcPr marL="103632" marR="103632" marT="50292" marB="50292"/>
                </a:tc>
                <a:tc hMerge="1">
                  <a:txBody>
                    <a:bodyPr/>
                    <a:lstStyle/>
                    <a:p>
                      <a:endParaRPr lang="en-US"/>
                    </a:p>
                  </a:txBody>
                  <a:tcPr/>
                </a:tc>
              </a:tr>
              <a:tr h="172212">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S" sz="1500" b="1" dirty="0" smtClean="0">
                          <a:solidFill>
                            <a:schemeClr val="tx1"/>
                          </a:solidFill>
                          <a:effectLst/>
                        </a:rPr>
                        <a:t>CFA Trimestre 3: Clave para la  </a:t>
                      </a:r>
                      <a:r>
                        <a:rPr lang="es-ES" sz="1500" b="1" u="sng" dirty="0" smtClean="0">
                          <a:solidFill>
                            <a:schemeClr val="tx1"/>
                          </a:solidFill>
                          <a:effectLst/>
                        </a:rPr>
                        <a:t>Respuesta construida de investigación</a:t>
                      </a:r>
                    </a:p>
                  </a:txBody>
                  <a:tcPr marL="103632" marR="103632" marT="50292" marB="50292"/>
                </a:tc>
                <a:tc hMerge="1">
                  <a:txBody>
                    <a:bodyPr/>
                    <a:lstStyle/>
                    <a:p>
                      <a:endParaRPr lang="en-US"/>
                    </a:p>
                  </a:txBody>
                  <a:tcPr/>
                </a:tc>
              </a:tr>
              <a:tr h="474318">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kumimoji="0" lang="x-none" sz="1400" b="1" i="0" u="none" strike="noStrike" kern="1200" cap="none" spc="0" normalizeH="0" baseline="0" noProof="0" dirty="0" smtClean="0">
                          <a:ln>
                            <a:noFill/>
                          </a:ln>
                          <a:solidFill>
                            <a:prstClr val="black"/>
                          </a:solidFill>
                          <a:effectLst/>
                          <a:uLnTx/>
                          <a:uFillTx/>
                          <a:latin typeface="+mn-lt"/>
                          <a:ea typeface="+mn-ea"/>
                          <a:cs typeface="+mn-cs"/>
                        </a:rPr>
                        <a:t>Rúbricas para la Respuesta Construida de investigación - Objetivo 3</a:t>
                      </a:r>
                    </a:p>
                    <a:p>
                      <a:pPr marL="231775" marR="0" lvl="0" indent="-231775" algn="ctr" defTabSz="966612"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smtClean="0">
                          <a:ln>
                            <a:noFill/>
                          </a:ln>
                          <a:solidFill>
                            <a:prstClr val="black"/>
                          </a:solidFill>
                          <a:effectLst/>
                          <a:uLnTx/>
                          <a:uFillTx/>
                          <a:latin typeface="+mn-lt"/>
                          <a:ea typeface="+mn-ea"/>
                          <a:cs typeface="+mn-cs"/>
                        </a:rPr>
                        <a:t>evidencia de la habilidad para distinguir información relevante de la información irrelevante, </a:t>
                      </a:r>
                    </a:p>
                    <a:p>
                      <a:pPr marL="231775" marR="0" lvl="0" indent="-231775" algn="ctr" defTabSz="966612"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smtClean="0">
                          <a:ln>
                            <a:noFill/>
                          </a:ln>
                          <a:solidFill>
                            <a:prstClr val="black"/>
                          </a:solidFill>
                          <a:effectLst/>
                          <a:uLnTx/>
                          <a:uFillTx/>
                          <a:latin typeface="+mn-lt"/>
                          <a:ea typeface="+mn-ea"/>
                          <a:cs typeface="+mn-cs"/>
                        </a:rPr>
                        <a:t>como lo es distinguir un hecho de una opinión</a:t>
                      </a:r>
                      <a:endParaRPr kumimoji="0" lang="es-ES" sz="1100" b="1"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tc>
                <a:tc hMerge="1">
                  <a:txBody>
                    <a:bodyPr/>
                    <a:lstStyle/>
                    <a:p>
                      <a:endParaRPr lang="en-US"/>
                    </a:p>
                  </a:txBody>
                  <a:tcPr/>
                </a:tc>
              </a:tr>
              <a:tr h="349350">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smtClean="0">
                          <a:ln>
                            <a:noFill/>
                          </a:ln>
                          <a:solidFill>
                            <a:srgbClr val="000000"/>
                          </a:solidFill>
                          <a:effectLst/>
                          <a:uLnTx/>
                          <a:uFillTx/>
                          <a:latin typeface="+mn-lt"/>
                          <a:ea typeface="Times New Roman"/>
                          <a:cs typeface="Times New Roman"/>
                        </a:rPr>
                        <a:t>2.7 Rúbrica para la Respuesta construida – Lectura</a:t>
                      </a:r>
                    </a:p>
                  </a:txBody>
                  <a:tcPr marL="103632" marR="103632" marT="50292" marB="50292"/>
                </a:tc>
                <a:tc hMerge="1">
                  <a:txBody>
                    <a:bodyPr/>
                    <a:lstStyle/>
                    <a:p>
                      <a:endParaRPr lang="en-US"/>
                    </a:p>
                  </a:txBody>
                  <a:tcPr/>
                </a:tc>
              </a:tr>
              <a:tr h="588264">
                <a:tc gridSpan="2">
                  <a:txBody>
                    <a:bodyPr/>
                    <a:lstStyle/>
                    <a:p>
                      <a:pPr marL="0" lvl="0" indent="0" algn="l">
                        <a:buNone/>
                        <a:tabLst>
                          <a:tab pos="111125" algn="l"/>
                        </a:tabLst>
                        <a:defRPr sz="1800" b="0" i="0"/>
                      </a:pPr>
                      <a:r>
                        <a:rPr lang="es-ES" sz="1400" b="1" dirty="0" smtClean="0">
                          <a:latin typeface="Helvetica" panose="020B0604020202020204" pitchFamily="34" charset="0"/>
                          <a:cs typeface="Helvetica" panose="020B0604020202020204" pitchFamily="34" charset="0"/>
                        </a:rPr>
                        <a:t>Pregunta # 7:  </a:t>
                      </a:r>
                      <a:r>
                        <a:rPr lang="es-ES_tradnl" sz="1400" b="1" i="0" kern="1200" baseline="0" noProof="0" dirty="0" smtClean="0">
                          <a:solidFill>
                            <a:schemeClr val="tx1"/>
                          </a:solidFill>
                          <a:effectLst/>
                          <a:latin typeface="+mn-lt"/>
                          <a:ea typeface="+mn-ea"/>
                          <a:cs typeface="+mn-cs"/>
                        </a:rPr>
                        <a:t>¿Cómo la </a:t>
                      </a:r>
                      <a:r>
                        <a:rPr lang="es-ES_tradnl" sz="1400" b="1" i="0" kern="1200" noProof="0" dirty="0" smtClean="0">
                          <a:solidFill>
                            <a:schemeClr val="tx1"/>
                          </a:solidFill>
                          <a:effectLst/>
                          <a:latin typeface="+mn-lt"/>
                          <a:ea typeface="+mn-ea"/>
                          <a:cs typeface="+mn-cs"/>
                        </a:rPr>
                        <a:t>ilustración del texto</a:t>
                      </a:r>
                      <a:r>
                        <a:rPr lang="es-ES_tradnl" sz="1400" b="1" i="0" u="none" kern="1200" noProof="0" dirty="0" smtClean="0">
                          <a:solidFill>
                            <a:schemeClr val="tx1"/>
                          </a:solidFill>
                          <a:effectLst/>
                          <a:latin typeface="+mn-lt"/>
                          <a:ea typeface="+mn-ea"/>
                          <a:cs typeface="+mn-cs"/>
                        </a:rPr>
                        <a:t>, </a:t>
                      </a:r>
                      <a:r>
                        <a:rPr lang="es-ES_tradnl" sz="1400" b="1" i="1" u="none" kern="1200" noProof="0" dirty="0" smtClean="0">
                          <a:solidFill>
                            <a:schemeClr val="tx1"/>
                          </a:solidFill>
                          <a:effectLst/>
                          <a:latin typeface="+mn-lt"/>
                          <a:ea typeface="+mn-ea"/>
                          <a:cs typeface="+mn-cs"/>
                        </a:rPr>
                        <a:t>Amistad</a:t>
                      </a:r>
                      <a:r>
                        <a:rPr lang="es-ES_tradnl" sz="1400" b="1" i="0" kern="1200" noProof="0" dirty="0" smtClean="0">
                          <a:solidFill>
                            <a:schemeClr val="tx1"/>
                          </a:solidFill>
                          <a:effectLst/>
                          <a:latin typeface="+mn-lt"/>
                          <a:ea typeface="+mn-ea"/>
                          <a:cs typeface="+mn-cs"/>
                        </a:rPr>
                        <a:t>, apoya la</a:t>
                      </a:r>
                      <a:r>
                        <a:rPr lang="es-ES_tradnl" sz="1400" b="1" i="0" kern="1200" baseline="0" noProof="0" dirty="0" smtClean="0">
                          <a:solidFill>
                            <a:schemeClr val="tx1"/>
                          </a:solidFill>
                          <a:effectLst/>
                          <a:latin typeface="+mn-lt"/>
                          <a:ea typeface="+mn-ea"/>
                          <a:cs typeface="+mn-cs"/>
                        </a:rPr>
                        <a:t> conclusión del cuento</a:t>
                      </a:r>
                      <a:r>
                        <a:rPr lang="es-ES_tradnl" sz="1400" b="1" i="0" kern="1200" noProof="0" dirty="0" smtClean="0">
                          <a:solidFill>
                            <a:schemeClr val="tx1"/>
                          </a:solidFill>
                          <a:effectLst/>
                          <a:latin typeface="+mn-lt"/>
                          <a:ea typeface="+mn-ea"/>
                          <a:cs typeface="+mn-cs"/>
                        </a:rPr>
                        <a:t>? Utiliza información</a:t>
                      </a:r>
                      <a:r>
                        <a:rPr lang="es-ES_tradnl" sz="1400" b="1" i="0" kern="1200" noProof="0" dirty="0" smtClean="0">
                          <a:solidFill>
                            <a:schemeClr val="accent3"/>
                          </a:solidFill>
                          <a:effectLst/>
                          <a:latin typeface="+mn-lt"/>
                          <a:ea typeface="+mn-ea"/>
                          <a:cs typeface="+mn-cs"/>
                        </a:rPr>
                        <a:t> </a:t>
                      </a:r>
                      <a:r>
                        <a:rPr lang="es-ES_tradnl" sz="1400" b="1" i="0" kern="1200" noProof="0" dirty="0" smtClean="0">
                          <a:solidFill>
                            <a:schemeClr val="tx1"/>
                          </a:solidFill>
                          <a:effectLst/>
                          <a:latin typeface="+mn-lt"/>
                          <a:ea typeface="+mn-ea"/>
                          <a:cs typeface="+mn-cs"/>
                        </a:rPr>
                        <a:t>de la ilustración y los detalles</a:t>
                      </a:r>
                      <a:r>
                        <a:rPr lang="es-ES_tradnl" sz="1400" b="1" i="0" kern="1200" baseline="0" noProof="0" dirty="0" smtClean="0">
                          <a:solidFill>
                            <a:schemeClr val="tx1"/>
                          </a:solidFill>
                          <a:effectLst/>
                          <a:latin typeface="+mn-lt"/>
                          <a:ea typeface="+mn-ea"/>
                          <a:cs typeface="+mn-cs"/>
                        </a:rPr>
                        <a:t> de apoyo del pasaje en</a:t>
                      </a:r>
                      <a:r>
                        <a:rPr lang="es-ES_tradnl" sz="1400" b="1" i="0" kern="1200" noProof="0" dirty="0" smtClean="0">
                          <a:solidFill>
                            <a:schemeClr val="tx1"/>
                          </a:solidFill>
                          <a:effectLst/>
                          <a:latin typeface="+mn-lt"/>
                          <a:ea typeface="+mn-ea"/>
                          <a:cs typeface="+mn-cs"/>
                        </a:rPr>
                        <a:t> tu respuesta.</a:t>
                      </a:r>
                      <a:endParaRPr lang="es-ES_tradnl" sz="1400" noProof="0" dirty="0">
                        <a:solidFill>
                          <a:schemeClr val="tx1"/>
                        </a:solidFill>
                        <a:latin typeface="Helvetica" panose="020B0604020202020204" pitchFamily="34" charset="0"/>
                        <a:cs typeface="Helvetica" panose="020B0604020202020204" pitchFamily="34" charset="0"/>
                      </a:endParaRPr>
                    </a:p>
                  </a:txBody>
                  <a:tcPr marL="103632" marR="103632" marT="50292" marB="50292"/>
                </a:tc>
                <a:tc hMerge="1">
                  <a:txBody>
                    <a:bodyPr/>
                    <a:lstStyle/>
                    <a:p>
                      <a:endParaRPr lang="en-US" dirty="0"/>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smtClean="0">
                          <a:ln>
                            <a:noFill/>
                          </a:ln>
                          <a:solidFill>
                            <a:prstClr val="black"/>
                          </a:solidFill>
                          <a:effectLst/>
                          <a:uLnTx/>
                          <a:uFillTx/>
                          <a:latin typeface="+mn-lt"/>
                          <a:ea typeface="+mn-ea"/>
                          <a:cs typeface="+mn-cs"/>
                        </a:rPr>
                        <a:t>Lenguaje de la respuesta - maestro/rúbrica </a:t>
                      </a: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solidFill>
                      <a:schemeClr val="bg1">
                        <a:lumMod val="85000"/>
                      </a:schemeClr>
                    </a:solidFill>
                  </a:tcPr>
                </a:tc>
                <a:tc hMerge="1">
                  <a:txBody>
                    <a:bodyPr/>
                    <a:lstStyle/>
                    <a:p>
                      <a:endParaRPr lang="en-US"/>
                    </a:p>
                  </a:txBody>
                  <a:tcPr/>
                </a:tc>
              </a:tr>
              <a:tr h="623670">
                <a:tc gridSpan="2">
                  <a:txBody>
                    <a:bodyPr/>
                    <a:lstStyle/>
                    <a:p>
                      <a:pPr marL="0" marR="0" indent="0" algn="l" defTabSz="1018737" rtl="0" eaLnBrk="1" fontAlgn="auto" latinLnBrk="0" hangingPunct="1">
                        <a:lnSpc>
                          <a:spcPct val="100000"/>
                        </a:lnSpc>
                        <a:spcBef>
                          <a:spcPts val="0"/>
                        </a:spcBef>
                        <a:spcAft>
                          <a:spcPts val="0"/>
                        </a:spcAft>
                        <a:buClrTx/>
                        <a:buSzTx/>
                        <a:buFontTx/>
                        <a:buNone/>
                        <a:tabLst/>
                        <a:defRPr/>
                      </a:pPr>
                      <a:r>
                        <a:rPr lang="es-ES" sz="1200" b="1" u="sng" kern="1200" dirty="0" smtClean="0">
                          <a:solidFill>
                            <a:schemeClr val="tx1"/>
                          </a:solidFill>
                          <a:effectLst/>
                          <a:latin typeface="+mn-lt"/>
                          <a:ea typeface="+mn-ea"/>
                          <a:cs typeface="+mn-cs"/>
                        </a:rPr>
                        <a:t>La respuesta</a:t>
                      </a:r>
                      <a:r>
                        <a:rPr lang="es-ES" sz="1200" b="1" u="none" kern="1200" dirty="0" smtClean="0">
                          <a:solidFill>
                            <a:schemeClr val="tx1"/>
                          </a:solidFill>
                          <a:effectLst/>
                          <a:latin typeface="+mn-lt"/>
                          <a:ea typeface="+mn-ea"/>
                          <a:cs typeface="+mn-cs"/>
                        </a:rPr>
                        <a:t>: </a:t>
                      </a:r>
                      <a:r>
                        <a:rPr lang="es-ES" sz="1200" b="0" u="none" kern="1200" dirty="0" smtClean="0">
                          <a:solidFill>
                            <a:schemeClr val="tx1"/>
                          </a:solidFill>
                          <a:effectLst/>
                          <a:latin typeface="+mn-lt"/>
                          <a:ea typeface="+mn-ea"/>
                          <a:cs typeface="+mn-cs"/>
                        </a:rPr>
                        <a:t>d</a:t>
                      </a:r>
                      <a:r>
                        <a:rPr lang="es-ES" sz="1200" b="0" kern="1200" baseline="0" dirty="0" smtClean="0">
                          <a:solidFill>
                            <a:schemeClr val="tx1"/>
                          </a:solidFill>
                          <a:effectLst/>
                          <a:latin typeface="+mn-lt"/>
                          <a:ea typeface="+mn-ea"/>
                          <a:cs typeface="+mn-cs"/>
                        </a:rPr>
                        <a:t>a pruebas suficientes de la habilidad para distinguir entre la información relevante y la información irrelevante sobre la pregunta </a:t>
                      </a:r>
                      <a:r>
                        <a:rPr lang="es-ES" sz="1200" kern="1200" dirty="0" smtClean="0">
                          <a:solidFill>
                            <a:schemeClr val="tx1"/>
                          </a:solidFill>
                          <a:effectLst/>
                          <a:latin typeface="+mn-lt"/>
                          <a:ea typeface="+mn-ea"/>
                          <a:cs typeface="+mn-cs"/>
                        </a:rPr>
                        <a:t>(ejemplo: cómo</a:t>
                      </a:r>
                      <a:r>
                        <a:rPr lang="es-ES" sz="1200" kern="1200" baseline="0" dirty="0" smtClean="0">
                          <a:solidFill>
                            <a:schemeClr val="tx1"/>
                          </a:solidFill>
                          <a:effectLst/>
                          <a:latin typeface="+mn-lt"/>
                          <a:ea typeface="+mn-ea"/>
                          <a:cs typeface="+mn-cs"/>
                        </a:rPr>
                        <a:t> la ilustración apoya la </a:t>
                      </a:r>
                      <a:r>
                        <a:rPr lang="es-ES" sz="1200" kern="1200" dirty="0" smtClean="0">
                          <a:solidFill>
                            <a:schemeClr val="tx1"/>
                          </a:solidFill>
                          <a:effectLst/>
                          <a:latin typeface="+mn-lt"/>
                          <a:ea typeface="+mn-ea"/>
                          <a:cs typeface="+mn-cs"/>
                        </a:rPr>
                        <a:t>conclusión del cuento), utilizando la información de la ilustración y los detalles de apoyo</a:t>
                      </a:r>
                      <a:r>
                        <a:rPr lang="es-ES" sz="1200" kern="1200" baseline="0" dirty="0" smtClean="0">
                          <a:solidFill>
                            <a:schemeClr val="tx1"/>
                          </a:solidFill>
                          <a:effectLst/>
                          <a:latin typeface="+mn-lt"/>
                          <a:ea typeface="+mn-ea"/>
                          <a:cs typeface="+mn-cs"/>
                        </a:rPr>
                        <a:t> </a:t>
                      </a:r>
                      <a:r>
                        <a:rPr lang="es-ES" sz="1200" kern="1200" dirty="0" smtClean="0">
                          <a:solidFill>
                            <a:schemeClr val="tx1"/>
                          </a:solidFill>
                          <a:effectLst/>
                          <a:latin typeface="+mn-lt"/>
                          <a:ea typeface="+mn-ea"/>
                          <a:cs typeface="+mn-cs"/>
                        </a:rPr>
                        <a:t>del texto. Algunos ejemplo</a:t>
                      </a:r>
                      <a:r>
                        <a:rPr lang="es-ES" sz="1200" kern="1200" baseline="0" dirty="0" smtClean="0">
                          <a:solidFill>
                            <a:schemeClr val="tx1"/>
                          </a:solidFill>
                          <a:effectLst/>
                          <a:latin typeface="+mn-lt"/>
                          <a:ea typeface="+mn-ea"/>
                          <a:cs typeface="+mn-cs"/>
                        </a:rPr>
                        <a:t>s suficientes podrían ser</a:t>
                      </a:r>
                      <a:r>
                        <a:rPr lang="es-ES" sz="1200" kern="1200" dirty="0" smtClean="0">
                          <a:solidFill>
                            <a:schemeClr val="tx1"/>
                          </a:solidFill>
                          <a:effectLst/>
                          <a:latin typeface="+mn-lt"/>
                          <a:ea typeface="+mn-ea"/>
                          <a:cs typeface="+mn-cs"/>
                        </a:rPr>
                        <a:t>:</a:t>
                      </a:r>
                      <a:r>
                        <a:rPr lang="es-ES" sz="1200" kern="1200" baseline="0" dirty="0" smtClean="0">
                          <a:solidFill>
                            <a:schemeClr val="tx1"/>
                          </a:solidFill>
                          <a:effectLst/>
                          <a:latin typeface="+mn-lt"/>
                          <a:ea typeface="+mn-ea"/>
                          <a:cs typeface="+mn-cs"/>
                        </a:rPr>
                        <a:t> </a:t>
                      </a:r>
                      <a:r>
                        <a:rPr lang="es-ES" sz="1200" kern="1200" dirty="0" smtClean="0">
                          <a:solidFill>
                            <a:schemeClr val="tx1"/>
                          </a:solidFill>
                          <a:effectLst/>
                          <a:latin typeface="+mn-lt"/>
                          <a:ea typeface="+mn-ea"/>
                          <a:cs typeface="+mn-cs"/>
                        </a:rPr>
                        <a:t>1) el león y el tigre están sentados juntos porque están felices, 2) el león y el tigre están sonriendo porque todavía son amigos, 3) el viejo sabio tiene sus brazos alrededor del león y el tigre, porque  le dieron las gracias y aceptaron su consejo. Toda la información debe provenir de la ilustración y el pasaje. La respuesta del estudiante debe incluir referencias de ambos. El estudiante no debe establecer una opinión acerca de la ilustración o el texto, aun</a:t>
                      </a:r>
                      <a:r>
                        <a:rPr lang="es-ES" sz="1200" kern="1200" baseline="0" dirty="0" smtClean="0">
                          <a:solidFill>
                            <a:schemeClr val="tx1"/>
                          </a:solidFill>
                          <a:effectLst/>
                          <a:latin typeface="+mn-lt"/>
                          <a:ea typeface="+mn-ea"/>
                          <a:cs typeface="+mn-cs"/>
                        </a:rPr>
                        <a:t> cuando se </a:t>
                      </a:r>
                      <a:r>
                        <a:rPr lang="es-ES" sz="1200" kern="1200" dirty="0" smtClean="0">
                          <a:solidFill>
                            <a:schemeClr val="tx1"/>
                          </a:solidFill>
                          <a:effectLst/>
                          <a:latin typeface="+mn-lt"/>
                          <a:ea typeface="+mn-ea"/>
                          <a:cs typeface="+mn-cs"/>
                        </a:rPr>
                        <a:t>refiera a la pregunta.</a:t>
                      </a:r>
                      <a:endParaRPr lang="es-ES" sz="1200" b="0" i="0" u="none" kern="1200" baseline="0" dirty="0" smtClean="0">
                        <a:solidFill>
                          <a:schemeClr val="tx1"/>
                        </a:solidFill>
                        <a:latin typeface="+mn-lt"/>
                        <a:ea typeface="+mn-ea"/>
                        <a:cs typeface="+mn-cs"/>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lnSpc>
                          <a:spcPct val="100000"/>
                        </a:lnSpc>
                        <a:spcBef>
                          <a:spcPts val="0"/>
                        </a:spcBef>
                        <a:spcAft>
                          <a:spcPts val="0"/>
                        </a:spcAft>
                      </a:pPr>
                      <a:r>
                        <a:rPr lang="es-ES" sz="1300" b="1" dirty="0" smtClean="0">
                          <a:solidFill>
                            <a:schemeClr val="tx1"/>
                          </a:solidFill>
                          <a:latin typeface="+mn-lt"/>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5214">
                <a:tc>
                  <a:txBody>
                    <a:bodyPr/>
                    <a:lstStyle/>
                    <a:p>
                      <a:pPr algn="ctr">
                        <a:lnSpc>
                          <a:spcPct val="100000"/>
                        </a:lnSpc>
                        <a:spcBef>
                          <a:spcPts val="0"/>
                        </a:spcBef>
                        <a:spcAft>
                          <a:spcPts val="0"/>
                        </a:spcAft>
                      </a:pPr>
                      <a:r>
                        <a:rPr lang="en-US" sz="2100" b="1" dirty="0" smtClean="0"/>
                        <a:t>2</a:t>
                      </a:r>
                      <a:endParaRPr lang="en-US" sz="2100" b="1" dirty="0"/>
                    </a:p>
                  </a:txBody>
                  <a:tcPr marL="103632" marR="103632" marT="50292" marB="5029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i="1" kern="1200" dirty="0" smtClean="0">
                          <a:solidFill>
                            <a:schemeClr val="tx1"/>
                          </a:solidFill>
                          <a:effectLst/>
                          <a:latin typeface="+mn-lt"/>
                          <a:ea typeface="+mn-ea"/>
                          <a:cs typeface="+mn-cs"/>
                        </a:rPr>
                        <a:t>El estudiante da suficientes ejemplos de cómo la ilustración apoya la conclusión. </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0" i="0" u="none" kern="1200" baseline="0" dirty="0" smtClean="0">
                          <a:solidFill>
                            <a:schemeClr val="tx1"/>
                          </a:solidFill>
                          <a:latin typeface="+mn-lt"/>
                          <a:ea typeface="+mn-ea"/>
                          <a:cs typeface="+mn-cs"/>
                        </a:rPr>
                        <a:t>Al final del cuento, el león y el tigre están sonriendo porque saben que ser buenos amigos es más importante  que discutir. El viejo sabio les enseñó eso  y ahora están felices. En el dibujo, el viejo sabio está contento de que  el león y el tigre lo escucharon. Todos ellos se están abrazando.</a:t>
                      </a:r>
                      <a:endParaRPr lang="es-ES" sz="1100" b="0" i="0" u="none" kern="1200" baseline="0" dirty="0" smtClean="0">
                        <a:solidFill>
                          <a:schemeClr val="tx1"/>
                        </a:solidFill>
                        <a:latin typeface="+mn-lt"/>
                        <a:ea typeface="+mn-ea"/>
                        <a:cs typeface="+mn-cs"/>
                      </a:endParaRPr>
                    </a:p>
                  </a:txBody>
                  <a:tcPr marL="102013" marR="102013" marT="51090" marB="51090"/>
                </a:tc>
              </a:tr>
              <a:tr h="457200">
                <a:tc>
                  <a:txBody>
                    <a:bodyPr/>
                    <a:lstStyle/>
                    <a:p>
                      <a:pPr algn="ctr">
                        <a:lnSpc>
                          <a:spcPct val="100000"/>
                        </a:lnSpc>
                        <a:spcBef>
                          <a:spcPts val="0"/>
                        </a:spcBef>
                        <a:spcAft>
                          <a:spcPts val="0"/>
                        </a:spcAft>
                      </a:pPr>
                      <a:r>
                        <a:rPr lang="en-US" sz="2100" b="1" dirty="0" smtClean="0"/>
                        <a:t>1</a:t>
                      </a:r>
                      <a:endParaRPr lang="en-US" sz="2100" b="1" dirty="0"/>
                    </a:p>
                  </a:txBody>
                  <a:tcPr marL="103632" marR="103632" marT="50292" marB="50292" anchor="ctr"/>
                </a:tc>
                <a:tc>
                  <a:txBody>
                    <a:bodyPr/>
                    <a:lstStyle/>
                    <a:p>
                      <a:pPr>
                        <a:lnSpc>
                          <a:spcPct val="100000"/>
                        </a:lnSpc>
                        <a:spcBef>
                          <a:spcPts val="0"/>
                        </a:spcBef>
                        <a:spcAft>
                          <a:spcPts val="0"/>
                        </a:spcAft>
                      </a:pPr>
                      <a:r>
                        <a:rPr lang="es-ES" sz="1000" i="1" kern="1200" dirty="0" smtClean="0">
                          <a:solidFill>
                            <a:schemeClr val="tx1"/>
                          </a:solidFill>
                          <a:effectLst/>
                          <a:latin typeface="+mn-lt"/>
                          <a:ea typeface="+mn-ea"/>
                          <a:cs typeface="+mn-cs"/>
                        </a:rPr>
                        <a:t>El estudiante interpreta parcialmente o da detalles mínimos para mostrar cómo la ilustración apoya la conclusión del cuento.</a:t>
                      </a:r>
                    </a:p>
                    <a:p>
                      <a:pPr>
                        <a:lnSpc>
                          <a:spcPct val="100000"/>
                        </a:lnSpc>
                        <a:spcBef>
                          <a:spcPts val="0"/>
                        </a:spcBef>
                        <a:spcAft>
                          <a:spcPts val="0"/>
                        </a:spcAft>
                      </a:pPr>
                      <a:r>
                        <a:rPr lang="es-ES" sz="1200" kern="1200" dirty="0" smtClean="0">
                          <a:solidFill>
                            <a:schemeClr val="tx1"/>
                          </a:solidFill>
                          <a:effectLst/>
                          <a:latin typeface="+mn-lt"/>
                          <a:ea typeface="+mn-ea"/>
                          <a:cs typeface="+mn-cs"/>
                        </a:rPr>
                        <a:t>Ambos animales</a:t>
                      </a:r>
                      <a:r>
                        <a:rPr lang="es-ES" sz="1200" kern="1200" baseline="0" dirty="0" smtClean="0">
                          <a:solidFill>
                            <a:schemeClr val="tx1"/>
                          </a:solidFill>
                          <a:effectLst/>
                          <a:latin typeface="+mn-lt"/>
                          <a:ea typeface="+mn-ea"/>
                          <a:cs typeface="+mn-cs"/>
                        </a:rPr>
                        <a:t> están felices</a:t>
                      </a:r>
                      <a:r>
                        <a:rPr lang="es-ES" sz="1200" kern="1200" dirty="0" smtClean="0">
                          <a:solidFill>
                            <a:schemeClr val="tx1"/>
                          </a:solidFill>
                          <a:effectLst/>
                          <a:latin typeface="+mn-lt"/>
                          <a:ea typeface="+mn-ea"/>
                          <a:cs typeface="+mn-cs"/>
                        </a:rPr>
                        <a:t>. Ellos están sonriendo. El viejo </a:t>
                      </a:r>
                      <a:r>
                        <a:rPr lang="es-ES" sz="1200" kern="1200" baseline="0" dirty="0" smtClean="0">
                          <a:solidFill>
                            <a:schemeClr val="tx1"/>
                          </a:solidFill>
                          <a:effectLst/>
                          <a:latin typeface="+mn-lt"/>
                          <a:ea typeface="+mn-ea"/>
                          <a:cs typeface="+mn-cs"/>
                        </a:rPr>
                        <a:t>está feliz también</a:t>
                      </a:r>
                      <a:r>
                        <a:rPr lang="es-ES" sz="1200" kern="1200" dirty="0" smtClean="0">
                          <a:solidFill>
                            <a:schemeClr val="tx1"/>
                          </a:solidFill>
                          <a:effectLst/>
                          <a:latin typeface="+mn-lt"/>
                          <a:ea typeface="+mn-ea"/>
                          <a:cs typeface="+mn-cs"/>
                        </a:rPr>
                        <a:t>.</a:t>
                      </a:r>
                      <a:r>
                        <a:rPr lang="es-ES" sz="1200" dirty="0" smtClean="0">
                          <a:effectLst/>
                        </a:rPr>
                        <a:t> </a:t>
                      </a:r>
                      <a:endParaRPr lang="es-ES" sz="1200" b="0" u="none" kern="1200" baseline="0" dirty="0" smtClean="0">
                        <a:solidFill>
                          <a:schemeClr val="tx1"/>
                        </a:solidFill>
                        <a:latin typeface="+mn-lt"/>
                        <a:ea typeface="+mn-ea"/>
                        <a:cs typeface="+mn-cs"/>
                      </a:endParaRPr>
                    </a:p>
                  </a:txBody>
                  <a:tcPr marL="102013" marR="102013" marT="51090" marB="51090"/>
                </a:tc>
              </a:tr>
              <a:tr h="472440">
                <a:tc>
                  <a:txBody>
                    <a:bodyPr/>
                    <a:lstStyle/>
                    <a:p>
                      <a:pPr algn="ctr">
                        <a:lnSpc>
                          <a:spcPct val="100000"/>
                        </a:lnSpc>
                        <a:spcBef>
                          <a:spcPts val="0"/>
                        </a:spcBef>
                        <a:spcAft>
                          <a:spcPts val="0"/>
                        </a:spcAft>
                      </a:pPr>
                      <a:r>
                        <a:rPr lang="en-US" sz="2100" b="1" dirty="0" smtClean="0"/>
                        <a:t>0</a:t>
                      </a:r>
                      <a:endParaRPr lang="en-US" sz="2100" b="1" dirty="0"/>
                    </a:p>
                  </a:txBody>
                  <a:tcPr marL="103632" marR="103632" marT="50292" marB="50292" anchor="ctr"/>
                </a:tc>
                <a:tc>
                  <a:txBody>
                    <a:bodyPr/>
                    <a:lstStyle/>
                    <a:p>
                      <a:pPr>
                        <a:lnSpc>
                          <a:spcPct val="100000"/>
                        </a:lnSpc>
                        <a:spcBef>
                          <a:spcPts val="0"/>
                        </a:spcBef>
                        <a:spcAft>
                          <a:spcPts val="0"/>
                        </a:spcAft>
                      </a:pPr>
                      <a:r>
                        <a:rPr lang="es-ES" sz="1000" i="1" kern="1200" dirty="0" smtClean="0">
                          <a:solidFill>
                            <a:schemeClr val="tx1"/>
                          </a:solidFill>
                          <a:effectLst/>
                          <a:latin typeface="+mn-lt"/>
                          <a:ea typeface="+mn-ea"/>
                          <a:cs typeface="+mn-cs"/>
                        </a:rPr>
                        <a:t>El estudiante no da una interpretación adecuada de la ilustración o no da detalles de apoyo de la ilustración o el texto, en la respuesta.</a:t>
                      </a:r>
                    </a:p>
                    <a:p>
                      <a:pPr>
                        <a:lnSpc>
                          <a:spcPct val="100000"/>
                        </a:lnSpc>
                        <a:spcBef>
                          <a:spcPts val="0"/>
                        </a:spcBef>
                        <a:spcAft>
                          <a:spcPts val="0"/>
                        </a:spcAft>
                      </a:pPr>
                      <a:r>
                        <a:rPr lang="es-ES" sz="1200" kern="1200" dirty="0" smtClean="0">
                          <a:solidFill>
                            <a:schemeClr val="tx1"/>
                          </a:solidFill>
                          <a:effectLst/>
                          <a:latin typeface="+mn-lt"/>
                          <a:ea typeface="+mn-ea"/>
                          <a:cs typeface="+mn-cs"/>
                        </a:rPr>
                        <a:t>Los animales</a:t>
                      </a:r>
                      <a:r>
                        <a:rPr lang="es-ES" sz="1200" kern="1200" baseline="0" dirty="0" smtClean="0">
                          <a:solidFill>
                            <a:schemeClr val="tx1"/>
                          </a:solidFill>
                          <a:effectLst/>
                          <a:latin typeface="+mn-lt"/>
                          <a:ea typeface="+mn-ea"/>
                          <a:cs typeface="+mn-cs"/>
                        </a:rPr>
                        <a:t> y las personas pueden ser amigos</a:t>
                      </a:r>
                      <a:r>
                        <a:rPr lang="es-ES" sz="1200" kern="1200" dirty="0" smtClean="0">
                          <a:solidFill>
                            <a:schemeClr val="tx1"/>
                          </a:solidFill>
                          <a:effectLst/>
                          <a:latin typeface="+mn-lt"/>
                          <a:ea typeface="+mn-ea"/>
                          <a:cs typeface="+mn-cs"/>
                        </a:rPr>
                        <a:t>. La luna está en el cielo. </a:t>
                      </a:r>
                      <a:endParaRPr lang="es-ES" sz="1200" b="1" u="sng" kern="1200" baseline="0" dirty="0" smtClean="0">
                        <a:solidFill>
                          <a:schemeClr val="tx1"/>
                        </a:solidFill>
                        <a:latin typeface="+mn-lt"/>
                        <a:ea typeface="+mn-ea"/>
                        <a:cs typeface="+mn-cs"/>
                      </a:endParaRPr>
                    </a:p>
                  </a:txBody>
                  <a:tcPr marL="102013" marR="102013" marT="51090" marB="5109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40741147"/>
              </p:ext>
            </p:extLst>
          </p:nvPr>
        </p:nvGraphicFramePr>
        <p:xfrm>
          <a:off x="4948646" y="8001000"/>
          <a:ext cx="2326640" cy="640080"/>
        </p:xfrm>
        <a:graphic>
          <a:graphicData uri="http://schemas.openxmlformats.org/drawingml/2006/table">
            <a:tbl>
              <a:tblPr/>
              <a:tblGrid>
                <a:gridCol w="232664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RL.2.7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x-none" sz="800" b="0" dirty="0" smtClean="0">
                          <a:latin typeface="+mn-lt"/>
                          <a:ea typeface="Calibri"/>
                          <a:cs typeface="Times New Roman"/>
                        </a:rPr>
                        <a:t>Usan la información obtenida de las ilustraciones y de las palabras en un material impreso o texto digital, para demostrar la comprensión de los personajes, escenario o trama. </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346027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a:xfrm>
            <a:off x="744855" y="2393094"/>
            <a:ext cx="205816"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1" tIns="50941" rIns="101881" bIns="50941" numCol="1" anchor="ctr" anchorCtr="0" compatLnSpc="1">
            <a:prstTxWarp prst="textNoShape">
              <a:avLst/>
            </a:prstTxWarp>
            <a:spAutoFit/>
          </a:bodyPr>
          <a:lstStyle/>
          <a:p>
            <a:pPr fontAlgn="base">
              <a:spcBef>
                <a:spcPct val="0"/>
              </a:spcBef>
              <a:spcAft>
                <a:spcPct val="0"/>
              </a:spcAft>
            </a:pPr>
            <a:endParaRPr lang="en-US"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18462718"/>
              </p:ext>
            </p:extLst>
          </p:nvPr>
        </p:nvGraphicFramePr>
        <p:xfrm>
          <a:off x="513348" y="533400"/>
          <a:ext cx="6822440" cy="7246257"/>
        </p:xfrm>
        <a:graphic>
          <a:graphicData uri="http://schemas.openxmlformats.org/drawingml/2006/table">
            <a:tbl>
              <a:tblPr firstRow="1" firstCol="1" bandRow="1"/>
              <a:tblGrid>
                <a:gridCol w="431799"/>
                <a:gridCol w="6390641"/>
              </a:tblGrid>
              <a:tr h="76200">
                <a:tc gridSpan="2">
                  <a:txBody>
                    <a:bodyPr/>
                    <a:lstStyle/>
                    <a:p>
                      <a:pPr marL="0" marR="0" indent="0" algn="l" defTabSz="966612" rtl="0" eaLnBrk="1" latinLnBrk="0" hangingPunct="1">
                        <a:lnSpc>
                          <a:spcPct val="100000"/>
                        </a:lnSpc>
                        <a:spcBef>
                          <a:spcPts val="0"/>
                        </a:spcBef>
                        <a:spcAft>
                          <a:spcPts val="0"/>
                        </a:spcAft>
                        <a:buClrTx/>
                        <a:buSzTx/>
                        <a:buFontTx/>
                        <a:buNone/>
                        <a:tabLst/>
                        <a:defRPr/>
                      </a:pPr>
                      <a:endParaRPr lang="es-ES" sz="1000" b="0" i="1" baseline="0" dirty="0" smtClean="0">
                        <a:effectLst/>
                      </a:endParaRPr>
                    </a:p>
                  </a:txBody>
                  <a:tcPr marL="55249" marR="5524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17348">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S" sz="1000" b="0" i="1" u="none" strike="noStrike" kern="1200" cap="none" spc="0" normalizeH="0" baseline="0" noProof="0" dirty="0" smtClean="0">
                          <a:ln>
                            <a:noFill/>
                          </a:ln>
                          <a:solidFill>
                            <a:prstClr val="black"/>
                          </a:solidFill>
                          <a:effectLst/>
                          <a:uLnTx/>
                          <a:uFillTx/>
                          <a:latin typeface="+mn-lt"/>
                          <a:ea typeface="+mn-ea"/>
                          <a:cs typeface="+mn-cs"/>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348">
                <a:tc gridSpan="2">
                  <a:txBody>
                    <a:bodyPr/>
                    <a:lstStyle/>
                    <a:p>
                      <a:pPr marL="0" marR="0" indent="0" algn="ctr" defTabSz="1018737" rtl="0" eaLnBrk="1" fontAlgn="auto" latinLnBrk="0" hangingPunct="1">
                        <a:lnSpc>
                          <a:spcPct val="100000"/>
                        </a:lnSpc>
                        <a:spcBef>
                          <a:spcPts val="0"/>
                        </a:spcBef>
                        <a:spcAft>
                          <a:spcPts val="0"/>
                        </a:spcAft>
                        <a:buClrTx/>
                        <a:buSzTx/>
                        <a:buFontTx/>
                        <a:buNone/>
                        <a:tabLst/>
                        <a:defRPr/>
                      </a:pPr>
                      <a:r>
                        <a:rPr lang="es-ES" sz="1500" b="1" u="none" kern="1200" dirty="0" smtClean="0">
                          <a:solidFill>
                            <a:schemeClr val="tx1"/>
                          </a:solidFill>
                          <a:effectLst/>
                          <a:latin typeface="+mn-lt"/>
                          <a:ea typeface="Times New Roman"/>
                          <a:cs typeface="Times New Roman"/>
                        </a:rPr>
                        <a:t>Rúbrica para la Respuesta construida – Lectura </a:t>
                      </a:r>
                      <a:endParaRPr lang="es-ES" sz="1500" dirty="0" smtClean="0">
                        <a:effectLst/>
                        <a:latin typeface="+mn-lt"/>
                        <a:ea typeface="Times New Roman"/>
                      </a:endParaRP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44704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ES" sz="1400" b="1" kern="1200" dirty="0" smtClean="0">
                          <a:solidFill>
                            <a:srgbClr val="000000"/>
                          </a:solidFill>
                          <a:effectLst/>
                          <a:latin typeface="Helvetica" panose="020B0604020202020204" pitchFamily="34" charset="0"/>
                          <a:ea typeface="Times New Roman"/>
                          <a:cs typeface="Helvetica" panose="020B0604020202020204" pitchFamily="34" charset="0"/>
                        </a:rPr>
                        <a:t>Pregunta # 8:</a:t>
                      </a:r>
                      <a:r>
                        <a:rPr lang="es-ES" sz="1400" b="1" kern="1200" baseline="0" dirty="0" smtClean="0">
                          <a:solidFill>
                            <a:srgbClr val="000000"/>
                          </a:solidFill>
                          <a:effectLst/>
                          <a:latin typeface="Helvetica" panose="020B0604020202020204" pitchFamily="34" charset="0"/>
                          <a:ea typeface="Times New Roman"/>
                          <a:cs typeface="Helvetica" panose="020B0604020202020204" pitchFamily="34" charset="0"/>
                        </a:rPr>
                        <a:t> </a:t>
                      </a:r>
                      <a:r>
                        <a:rPr lang="es-ES" sz="1400" b="1" kern="1200" dirty="0" smtClean="0">
                          <a:solidFill>
                            <a:srgbClr val="000000"/>
                          </a:solidFill>
                          <a:effectLst/>
                          <a:latin typeface="Helvetica" panose="020B0604020202020204" pitchFamily="34" charset="0"/>
                          <a:ea typeface="Times New Roman"/>
                          <a:cs typeface="Helvetica" panose="020B0604020202020204" pitchFamily="34" charset="0"/>
                        </a:rPr>
                        <a:t> </a:t>
                      </a:r>
                      <a:r>
                        <a:rPr lang="x-none" sz="1400" b="1" i="0" kern="1200" noProof="0" dirty="0" smtClean="0">
                          <a:solidFill>
                            <a:schemeClr val="tx1"/>
                          </a:solidFill>
                          <a:effectLst/>
                          <a:latin typeface="+mn-lt"/>
                          <a:ea typeface="+mn-ea"/>
                          <a:cs typeface="+mn-cs"/>
                        </a:rPr>
                        <a:t>Explica por qué los personajes  discutían en los pasajes </a:t>
                      </a:r>
                      <a:r>
                        <a:rPr lang="x-none" sz="1400" b="1" i="1" u="none" kern="1200" noProof="0" dirty="0" smtClean="0">
                          <a:solidFill>
                            <a:schemeClr val="tx1"/>
                          </a:solidFill>
                          <a:effectLst/>
                          <a:latin typeface="+mn-lt"/>
                          <a:ea typeface="+mn-ea"/>
                          <a:cs typeface="+mn-cs"/>
                        </a:rPr>
                        <a:t>Tres amigos y la luna y Amistad</a:t>
                      </a:r>
                      <a:r>
                        <a:rPr lang="x-none" sz="1400" b="1" i="0" u="none" kern="1200" noProof="0" dirty="0" smtClean="0">
                          <a:solidFill>
                            <a:schemeClr val="tx1"/>
                          </a:solidFill>
                          <a:effectLst/>
                          <a:latin typeface="+mn-lt"/>
                          <a:ea typeface="+mn-ea"/>
                          <a:cs typeface="+mn-cs"/>
                        </a:rPr>
                        <a:t>. </a:t>
                      </a:r>
                      <a:r>
                        <a:rPr lang="x-none" sz="1400" b="1" i="0" kern="1200" noProof="0" dirty="0" smtClean="0">
                          <a:solidFill>
                            <a:schemeClr val="tx1"/>
                          </a:solidFill>
                          <a:effectLst/>
                          <a:latin typeface="+mn-lt"/>
                          <a:ea typeface="+mn-ea"/>
                          <a:cs typeface="+mn-cs"/>
                        </a:rPr>
                        <a:t>¿Cómo las discusiones fueron iguales o diferentes en los dos cuentos? Utiliza detalles de ambos pasajes. </a:t>
                      </a: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2264">
                <a:tc gridSpan="2">
                  <a:txBody>
                    <a:bodyPr/>
                    <a:lstStyle/>
                    <a:p>
                      <a:pPr marL="120472" marR="0" lvl="0" indent="-5020" algn="l" defTabSz="1018809" rtl="0" eaLnBrk="1" fontAlgn="auto" latinLnBrk="0" hangingPunct="1">
                        <a:lnSpc>
                          <a:spcPct val="100000"/>
                        </a:lnSpc>
                        <a:spcBef>
                          <a:spcPts val="0"/>
                        </a:spcBef>
                        <a:spcAft>
                          <a:spcPts val="0"/>
                        </a:spcAft>
                        <a:buClrTx/>
                        <a:buSzTx/>
                        <a:buFontTx/>
                        <a:buNone/>
                        <a:tabLst/>
                        <a:defRPr/>
                      </a:pPr>
                      <a:r>
                        <a:rPr lang="es-ES" sz="1000" b="1" u="sng" kern="1200" dirty="0" smtClean="0">
                          <a:solidFill>
                            <a:srgbClr val="000000"/>
                          </a:solidFill>
                          <a:effectLst/>
                          <a:latin typeface="+mn-lt"/>
                          <a:ea typeface="Times New Roman"/>
                          <a:cs typeface="Arial"/>
                        </a:rPr>
                        <a:t>Suficiente evidencia</a:t>
                      </a:r>
                      <a:r>
                        <a:rPr kumimoji="0" lang="es-ES" sz="1000" b="1" i="0" u="sng" strike="noStrike" kern="1200" cap="none" spc="0" normalizeH="0" baseline="0" noProof="0" dirty="0" smtClean="0">
                          <a:ln>
                            <a:noFill/>
                          </a:ln>
                          <a:solidFill>
                            <a:prstClr val="black"/>
                          </a:solidFill>
                          <a:effectLst/>
                          <a:uLnTx/>
                          <a:uFillTx/>
                          <a:latin typeface="+mn-lt"/>
                          <a:ea typeface="+mn-ea"/>
                          <a:cs typeface="+mn-cs"/>
                        </a:rPr>
                        <a:t>:</a:t>
                      </a:r>
                      <a:r>
                        <a:rPr kumimoji="0" lang="es-ES" sz="1000" b="0" i="0" u="none" strike="noStrike" kern="1200" cap="none" spc="0" normalizeH="0" baseline="0" noProof="0" dirty="0" smtClean="0">
                          <a:ln>
                            <a:noFill/>
                          </a:ln>
                          <a:solidFill>
                            <a:prstClr val="black"/>
                          </a:solidFill>
                          <a:effectLst/>
                          <a:uLnTx/>
                          <a:uFillTx/>
                          <a:latin typeface="+mn-lt"/>
                          <a:ea typeface="+mn-ea"/>
                          <a:cs typeface="+mn-cs"/>
                        </a:rPr>
                        <a:t> en una respuesta incluiría explicar por qué los personajes de ambos pasajes discutían, así como comparar  las similitudes y diferencias.</a:t>
                      </a:r>
                    </a:p>
                    <a:p>
                      <a:pPr marL="120472" marR="0" lvl="0" indent="-5020" algn="l" defTabSz="1018809" rtl="0" eaLnBrk="1" fontAlgn="auto" latinLnBrk="0" hangingPunct="1">
                        <a:lnSpc>
                          <a:spcPct val="100000"/>
                        </a:lnSpc>
                        <a:spcBef>
                          <a:spcPts val="0"/>
                        </a:spcBef>
                        <a:spcAft>
                          <a:spcPts val="0"/>
                        </a:spcAft>
                        <a:buClrTx/>
                        <a:buSzTx/>
                        <a:buFontTx/>
                        <a:buNone/>
                        <a:tabLst/>
                        <a:defRPr/>
                      </a:pPr>
                      <a:r>
                        <a:rPr lang="es-ES" sz="1000" b="1" u="sng" kern="1200" dirty="0" smtClean="0">
                          <a:solidFill>
                            <a:srgbClr val="000000"/>
                          </a:solidFill>
                          <a:effectLst/>
                          <a:latin typeface="+mn-lt"/>
                          <a:ea typeface="Times New Roman"/>
                          <a:cs typeface="Arial"/>
                        </a:rPr>
                        <a:t>Las identificaciones específicas </a:t>
                      </a:r>
                      <a:r>
                        <a:rPr lang="es-ES" sz="1000" b="0" u="none" kern="1200" dirty="0" smtClean="0">
                          <a:solidFill>
                            <a:srgbClr val="000000"/>
                          </a:solidFill>
                          <a:effectLst/>
                          <a:latin typeface="+mn-lt"/>
                          <a:ea typeface="Times New Roman"/>
                          <a:cs typeface="Arial"/>
                        </a:rPr>
                        <a:t>(detalles de apoyo): </a:t>
                      </a:r>
                      <a:r>
                        <a:rPr kumimoji="0" lang="es-ES" sz="1000" b="0" i="0" u="none" strike="noStrike" kern="1200" cap="none" spc="0" normalizeH="0" baseline="0" noProof="0" dirty="0" smtClean="0">
                          <a:ln>
                            <a:noFill/>
                          </a:ln>
                          <a:solidFill>
                            <a:prstClr val="black"/>
                          </a:solidFill>
                          <a:effectLst/>
                          <a:uLnTx/>
                          <a:uFillTx/>
                          <a:latin typeface="+mn-lt"/>
                          <a:ea typeface="+mn-ea"/>
                          <a:cs typeface="+mn-cs"/>
                        </a:rPr>
                        <a:t> para el cuento </a:t>
                      </a:r>
                      <a:r>
                        <a:rPr kumimoji="0" lang="es-ES" sz="1000" b="1" i="1" u="none" strike="noStrike" kern="1200" cap="none" spc="0" normalizeH="0" baseline="0" noProof="0" dirty="0" smtClean="0">
                          <a:ln>
                            <a:noFill/>
                          </a:ln>
                          <a:solidFill>
                            <a:prstClr val="black"/>
                          </a:solidFill>
                          <a:effectLst/>
                          <a:uLnTx/>
                          <a:uFillTx/>
                          <a:latin typeface="+mn-lt"/>
                          <a:ea typeface="+mn-ea"/>
                          <a:cs typeface="+mn-cs"/>
                        </a:rPr>
                        <a:t>Tres amigos y la luna </a:t>
                      </a:r>
                      <a:r>
                        <a:rPr kumimoji="0" lang="es-ES" sz="1000" b="0" i="0" u="none" strike="noStrike" kern="1200" cap="none" spc="0" normalizeH="0" baseline="0" noProof="0" dirty="0" smtClean="0">
                          <a:ln>
                            <a:noFill/>
                          </a:ln>
                          <a:solidFill>
                            <a:prstClr val="black"/>
                          </a:solidFill>
                          <a:effectLst/>
                          <a:uLnTx/>
                          <a:uFillTx/>
                          <a:latin typeface="+mn-lt"/>
                          <a:ea typeface="+mn-ea"/>
                          <a:cs typeface="+mn-cs"/>
                        </a:rPr>
                        <a:t>podrían incluir: (1) el halcón estaba molesto de que la serpiente quisiera comerse a la luna porque entonces no habría más luz. Detalles de apoyo del cuento </a:t>
                      </a:r>
                      <a:r>
                        <a:rPr kumimoji="0" lang="es-ES" sz="1000" b="1" i="1" u="none" strike="noStrike" kern="1200" cap="none" spc="0" normalizeH="0" baseline="0" noProof="0" dirty="0" smtClean="0">
                          <a:ln>
                            <a:noFill/>
                          </a:ln>
                          <a:solidFill>
                            <a:prstClr val="black"/>
                          </a:solidFill>
                          <a:effectLst/>
                          <a:uLnTx/>
                          <a:uFillTx/>
                          <a:latin typeface="+mn-lt"/>
                          <a:ea typeface="+mn-ea"/>
                          <a:cs typeface="+mn-cs"/>
                        </a:rPr>
                        <a:t>Amistad</a:t>
                      </a:r>
                      <a:r>
                        <a:rPr kumimoji="0" lang="es-ES" sz="1000" b="0" i="0" u="none" strike="noStrike" kern="1200" cap="none" spc="0" normalizeH="0" baseline="0" noProof="0" dirty="0" smtClean="0">
                          <a:ln>
                            <a:noFill/>
                          </a:ln>
                          <a:solidFill>
                            <a:prstClr val="black"/>
                          </a:solidFill>
                          <a:effectLst/>
                          <a:uLnTx/>
                          <a:uFillTx/>
                          <a:latin typeface="+mn-lt"/>
                          <a:ea typeface="+mn-ea"/>
                          <a:cs typeface="+mn-cs"/>
                        </a:rPr>
                        <a:t> podrían incluir: (1) el tigre y el león discutían acerca de si la luna cambiaba de luna llena a luna nueva o de luna nueva a llena.</a:t>
                      </a:r>
                    </a:p>
                    <a:p>
                      <a:pPr marL="120472" marR="0" lvl="0" indent="-5020" algn="l" defTabSz="1018809" rtl="0" eaLnBrk="1" fontAlgn="auto" latinLnBrk="0" hangingPunct="1">
                        <a:lnSpc>
                          <a:spcPct val="100000"/>
                        </a:lnSpc>
                        <a:spcBef>
                          <a:spcPts val="0"/>
                        </a:spcBef>
                        <a:spcAft>
                          <a:spcPts val="0"/>
                        </a:spcAft>
                        <a:buClrTx/>
                        <a:buSzTx/>
                        <a:buFontTx/>
                        <a:buNone/>
                        <a:tabLst/>
                        <a:defRPr/>
                      </a:pPr>
                      <a:r>
                        <a:rPr kumimoji="0" lang="es-ES" sz="1000" b="1" i="0" u="sng" strike="noStrike" kern="1200" cap="none" spc="0" normalizeH="0" baseline="0" noProof="0" dirty="0" smtClean="0">
                          <a:ln>
                            <a:noFill/>
                          </a:ln>
                          <a:solidFill>
                            <a:prstClr val="black"/>
                          </a:solidFill>
                          <a:effectLst/>
                          <a:uLnTx/>
                          <a:uFillTx/>
                          <a:latin typeface="+mn-lt"/>
                          <a:ea typeface="+mn-ea"/>
                          <a:cs typeface="+mn-cs"/>
                        </a:rPr>
                        <a:t>Apoyo completo </a:t>
                      </a:r>
                      <a:r>
                        <a:rPr kumimoji="0" lang="es-ES" sz="1000" b="0" i="0" u="none" strike="noStrike" kern="1200" cap="none" spc="0" normalizeH="0" baseline="0" noProof="0" dirty="0" smtClean="0">
                          <a:ln>
                            <a:noFill/>
                          </a:ln>
                          <a:solidFill>
                            <a:prstClr val="black"/>
                          </a:solidFill>
                          <a:effectLst/>
                          <a:uLnTx/>
                          <a:uFillTx/>
                          <a:latin typeface="+mn-lt"/>
                          <a:ea typeface="+mn-ea"/>
                          <a:cs typeface="+mn-cs"/>
                        </a:rPr>
                        <a:t> u otros detalles que explican las semejanzas entre los cuentos, podrían incluir: (1) ambos cuentos eran sobre animales discutiendo sobre la luna y (2) las discusiones empeoraron y empeoraron. Las diferencias podría incluir que: (1) en el cuento </a:t>
                      </a:r>
                      <a:r>
                        <a:rPr kumimoji="0" lang="es-ES" sz="1000" b="1" i="1" u="none" strike="noStrike" kern="1200" cap="none" spc="0" normalizeH="0" baseline="0" noProof="0" dirty="0" smtClean="0">
                          <a:ln>
                            <a:noFill/>
                          </a:ln>
                          <a:solidFill>
                            <a:prstClr val="black"/>
                          </a:solidFill>
                          <a:effectLst/>
                          <a:uLnTx/>
                          <a:uFillTx/>
                          <a:latin typeface="+mn-lt"/>
                          <a:ea typeface="+mn-ea"/>
                          <a:cs typeface="+mn-cs"/>
                        </a:rPr>
                        <a:t>Amistad </a:t>
                      </a:r>
                      <a:r>
                        <a:rPr kumimoji="0" lang="es-ES" sz="1000" b="0" i="0" u="none" strike="noStrike" kern="1200" cap="none" spc="0" normalizeH="0" baseline="0" noProof="0" dirty="0" smtClean="0">
                          <a:ln>
                            <a:noFill/>
                          </a:ln>
                          <a:solidFill>
                            <a:prstClr val="black"/>
                          </a:solidFill>
                          <a:effectLst/>
                          <a:uLnTx/>
                          <a:uFillTx/>
                          <a:latin typeface="+mn-lt"/>
                          <a:ea typeface="+mn-ea"/>
                          <a:cs typeface="+mn-cs"/>
                        </a:rPr>
                        <a:t>la discusión se resolvió con la ayuda de un viejo sabio, (2) y todos estaban felices de nuevo. En el cuento  </a:t>
                      </a:r>
                      <a:r>
                        <a:rPr kumimoji="0" lang="es-ES" sz="1000" b="1" i="1" u="none" strike="noStrike" kern="1200" cap="none" spc="0" normalizeH="0" baseline="0" noProof="0" dirty="0" smtClean="0">
                          <a:ln>
                            <a:noFill/>
                          </a:ln>
                          <a:solidFill>
                            <a:prstClr val="black"/>
                          </a:solidFill>
                          <a:effectLst/>
                          <a:uLnTx/>
                          <a:uFillTx/>
                          <a:latin typeface="+mn-lt"/>
                          <a:ea typeface="+mn-ea"/>
                          <a:cs typeface="+mn-cs"/>
                        </a:rPr>
                        <a:t>Tres amigos y la luna</a:t>
                      </a:r>
                      <a:r>
                        <a:rPr kumimoji="0" lang="es-ES" sz="1000" b="0" i="0" u="none" strike="noStrike" kern="1200" cap="none" spc="0" normalizeH="0" baseline="0" noProof="0" dirty="0" smtClean="0">
                          <a:ln>
                            <a:noFill/>
                          </a:ln>
                          <a:solidFill>
                            <a:prstClr val="black"/>
                          </a:solidFill>
                          <a:effectLst/>
                          <a:uLnTx/>
                          <a:uFillTx/>
                          <a:latin typeface="+mn-lt"/>
                          <a:ea typeface="+mn-ea"/>
                          <a:cs typeface="+mn-cs"/>
                        </a:rPr>
                        <a:t>, las diferencias pueden incluir que (1) la discusión nunca se resolvió del todo, y (2) la luna es un recordatorio de la discusión, aun hasta el día de hoy.</a:t>
                      </a:r>
                      <a:endParaRPr kumimoji="0" lang="es-ES" sz="1000" b="1" i="0" u="sng" strike="noStrike" kern="1200" cap="none" spc="0" normalizeH="0" baseline="0" noProof="0" dirty="0">
                        <a:ln>
                          <a:noFill/>
                        </a:ln>
                        <a:solidFill>
                          <a:prstClr val="black"/>
                        </a:solidFill>
                        <a:effectLst/>
                        <a:uLnTx/>
                        <a:uFillTx/>
                        <a:latin typeface="+mn-lt"/>
                        <a:ea typeface="+mn-ea"/>
                        <a:cs typeface="+mn-cs"/>
                      </a:endParaRP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5423">
                <a:tc>
                  <a:txBody>
                    <a:bodyPr/>
                    <a:lstStyle/>
                    <a:p>
                      <a:pPr marL="0" marR="0" algn="ctr">
                        <a:lnSpc>
                          <a:spcPct val="100000"/>
                        </a:lnSpc>
                        <a:spcBef>
                          <a:spcPts val="0"/>
                        </a:spcBef>
                        <a:spcAft>
                          <a:spcPts val="0"/>
                        </a:spcAft>
                      </a:pPr>
                      <a:r>
                        <a:rPr lang="es-ES" sz="2600" b="1" dirty="0" smtClean="0">
                          <a:effectLst/>
                          <a:latin typeface="+mn-lt"/>
                          <a:ea typeface="Calibri"/>
                          <a:cs typeface="Times New Roman"/>
                        </a:rPr>
                        <a:t>3</a:t>
                      </a:r>
                      <a:endParaRPr lang="es-E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s-ES" sz="1000" i="1" dirty="0" smtClean="0">
                          <a:effectLst/>
                          <a:latin typeface="+mn-lt"/>
                          <a:ea typeface="Calibri"/>
                          <a:cs typeface="Times New Roman"/>
                        </a:rPr>
                        <a:t>La respuesta del estudiante da suficiente evidencia tomada</a:t>
                      </a:r>
                      <a:r>
                        <a:rPr lang="es-ES" sz="1000" i="1" baseline="0" dirty="0" smtClean="0">
                          <a:effectLst/>
                          <a:latin typeface="+mn-lt"/>
                          <a:ea typeface="Calibri"/>
                          <a:cs typeface="Times New Roman"/>
                        </a:rPr>
                        <a:t> </a:t>
                      </a:r>
                      <a:r>
                        <a:rPr lang="es-ES" sz="1000" i="1" dirty="0" smtClean="0">
                          <a:effectLst/>
                          <a:latin typeface="+mn-lt"/>
                          <a:ea typeface="Calibri"/>
                          <a:cs typeface="Times New Roman"/>
                        </a:rPr>
                        <a:t>de los cuentos sobre  por qué los personajes discutían, y explica las semejanzas y diferencias entre las discusiones.</a:t>
                      </a:r>
                    </a:p>
                    <a:p>
                      <a:pPr algn="l">
                        <a:lnSpc>
                          <a:spcPct val="100000"/>
                        </a:lnSpc>
                        <a:spcAft>
                          <a:spcPts val="0"/>
                        </a:spcAft>
                      </a:pPr>
                      <a:r>
                        <a:rPr lang="es-ES" sz="1200" dirty="0" smtClean="0">
                          <a:effectLst/>
                          <a:latin typeface="+mn-lt"/>
                          <a:ea typeface="Calibri"/>
                          <a:cs typeface="Times New Roman"/>
                        </a:rPr>
                        <a:t>Ambos cuentos eran iguales</a:t>
                      </a:r>
                      <a:r>
                        <a:rPr lang="es-ES" sz="1200" baseline="0" dirty="0" smtClean="0">
                          <a:effectLst/>
                          <a:latin typeface="+mn-lt"/>
                          <a:ea typeface="Calibri"/>
                          <a:cs typeface="Times New Roman"/>
                        </a:rPr>
                        <a:t> </a:t>
                      </a:r>
                      <a:r>
                        <a:rPr lang="es-ES" sz="1200" dirty="0" smtClean="0">
                          <a:effectLst/>
                          <a:latin typeface="+mn-lt"/>
                          <a:ea typeface="Calibri"/>
                          <a:cs typeface="Times New Roman"/>
                        </a:rPr>
                        <a:t>porque los dos trataban sobre  amigos que discutían sobre la luna. En el </a:t>
                      </a:r>
                      <a:r>
                        <a:rPr lang="es-ES" sz="1200" b="0" dirty="0" smtClean="0">
                          <a:effectLst/>
                          <a:latin typeface="+mn-lt"/>
                          <a:ea typeface="Calibri"/>
                          <a:cs typeface="Times New Roman"/>
                        </a:rPr>
                        <a:t>cuento  </a:t>
                      </a:r>
                      <a:r>
                        <a:rPr lang="es-ES" sz="1200" b="0" i="1" u="none" dirty="0" smtClean="0">
                          <a:effectLst/>
                          <a:latin typeface="+mn-lt"/>
                          <a:ea typeface="Calibri"/>
                          <a:cs typeface="Times New Roman"/>
                        </a:rPr>
                        <a:t>Tres amigos y la luna</a:t>
                      </a:r>
                      <a:r>
                        <a:rPr lang="es-ES" sz="1200" b="0" i="0" u="none" dirty="0" smtClean="0">
                          <a:effectLst/>
                          <a:latin typeface="+mn-lt"/>
                          <a:ea typeface="Calibri"/>
                          <a:cs typeface="Times New Roman"/>
                        </a:rPr>
                        <a:t>,</a:t>
                      </a:r>
                      <a:r>
                        <a:rPr lang="es-ES" sz="1200" b="0" i="0" u="none" baseline="0" dirty="0" smtClean="0">
                          <a:effectLst/>
                          <a:latin typeface="+mn-lt"/>
                          <a:ea typeface="Calibri"/>
                          <a:cs typeface="Times New Roman"/>
                        </a:rPr>
                        <a:t> </a:t>
                      </a:r>
                      <a:r>
                        <a:rPr lang="es-ES" sz="1200" b="0" u="none" dirty="0" smtClean="0">
                          <a:effectLst/>
                          <a:latin typeface="+mn-lt"/>
                          <a:ea typeface="Calibri"/>
                          <a:cs typeface="Times New Roman"/>
                        </a:rPr>
                        <a:t>un halcón y una serpiente discutían sobre la luna. La serpiente quería comerse a la luna. El halcón no quería que la serpiente se comiera a la luna. En el cuento </a:t>
                      </a:r>
                      <a:r>
                        <a:rPr lang="es-ES" sz="1200" b="0" i="1" u="none" dirty="0" smtClean="0">
                          <a:effectLst/>
                          <a:latin typeface="+mn-lt"/>
                          <a:ea typeface="Calibri"/>
                          <a:cs typeface="Times New Roman"/>
                        </a:rPr>
                        <a:t>Amistad,</a:t>
                      </a:r>
                      <a:r>
                        <a:rPr lang="es-ES" sz="1200" b="0" i="1" u="none" baseline="0" dirty="0" smtClean="0">
                          <a:effectLst/>
                          <a:latin typeface="+mn-lt"/>
                          <a:ea typeface="Calibri"/>
                          <a:cs typeface="Times New Roman"/>
                        </a:rPr>
                        <a:t> </a:t>
                      </a:r>
                      <a:r>
                        <a:rPr lang="es-ES" sz="1200" b="0" u="none" dirty="0" smtClean="0">
                          <a:effectLst/>
                          <a:latin typeface="+mn-lt"/>
                          <a:ea typeface="Calibri"/>
                          <a:cs typeface="Times New Roman"/>
                        </a:rPr>
                        <a:t>un león y un tigre discutían sobre si la luna cambia de llena a nueva o de nueva a llena. Los cuentos también </a:t>
                      </a:r>
                      <a:r>
                        <a:rPr lang="es-ES" sz="1200" b="0" u="none" dirty="0" smtClean="0">
                          <a:solidFill>
                            <a:schemeClr val="tx1"/>
                          </a:solidFill>
                          <a:effectLst/>
                          <a:latin typeface="+mn-lt"/>
                          <a:ea typeface="Calibri"/>
                          <a:cs typeface="Times New Roman"/>
                        </a:rPr>
                        <a:t>eran diferentes.</a:t>
                      </a:r>
                      <a:r>
                        <a:rPr lang="es-ES" sz="1200" b="0" u="none" baseline="0" dirty="0" smtClean="0">
                          <a:solidFill>
                            <a:schemeClr val="tx1"/>
                          </a:solidFill>
                          <a:effectLst/>
                          <a:latin typeface="+mn-lt"/>
                          <a:ea typeface="Calibri"/>
                          <a:cs typeface="Times New Roman"/>
                        </a:rPr>
                        <a:t>  En </a:t>
                      </a:r>
                      <a:r>
                        <a:rPr lang="es-ES" sz="1200" b="0" i="1" u="none" baseline="0" dirty="0" smtClean="0">
                          <a:solidFill>
                            <a:schemeClr val="tx1"/>
                          </a:solidFill>
                          <a:effectLst/>
                          <a:latin typeface="+mn-lt"/>
                          <a:ea typeface="Calibri"/>
                          <a:cs typeface="Times New Roman"/>
                        </a:rPr>
                        <a:t>Amistad</a:t>
                      </a:r>
                      <a:r>
                        <a:rPr lang="es-ES" sz="1200" b="0" u="none" baseline="0" dirty="0" smtClean="0">
                          <a:solidFill>
                            <a:schemeClr val="tx1"/>
                          </a:solidFill>
                          <a:effectLst/>
                          <a:latin typeface="+mn-lt"/>
                          <a:ea typeface="Calibri"/>
                          <a:cs typeface="Times New Roman"/>
                        </a:rPr>
                        <a:t>, </a:t>
                      </a:r>
                      <a:r>
                        <a:rPr lang="es-ES" sz="1200" b="0" u="none" dirty="0" smtClean="0">
                          <a:solidFill>
                            <a:schemeClr val="tx1"/>
                          </a:solidFill>
                          <a:effectLst/>
                          <a:latin typeface="+mn-lt"/>
                          <a:ea typeface="Calibri"/>
                          <a:cs typeface="Times New Roman"/>
                        </a:rPr>
                        <a:t>un viejo sabio les ayudó a llevarse bien y terminaron siendo amigos nuevamente. En </a:t>
                      </a:r>
                      <a:r>
                        <a:rPr lang="es-ES" sz="1200" b="0" i="1" u="none" dirty="0" smtClean="0">
                          <a:solidFill>
                            <a:schemeClr val="tx1"/>
                          </a:solidFill>
                          <a:effectLst/>
                          <a:latin typeface="+mn-lt"/>
                          <a:ea typeface="Calibri"/>
                          <a:cs typeface="Times New Roman"/>
                        </a:rPr>
                        <a:t>Tres amigos y la luna</a:t>
                      </a:r>
                      <a:r>
                        <a:rPr lang="es-ES" sz="1200" b="0" u="none" dirty="0" smtClean="0">
                          <a:solidFill>
                            <a:schemeClr val="tx1"/>
                          </a:solidFill>
                          <a:effectLst/>
                          <a:latin typeface="+mn-lt"/>
                          <a:ea typeface="Calibri"/>
                          <a:cs typeface="Times New Roman"/>
                        </a:rPr>
                        <a:t>,</a:t>
                      </a:r>
                      <a:r>
                        <a:rPr lang="es-ES" sz="1200" b="0" u="none" baseline="0" dirty="0" smtClean="0">
                          <a:solidFill>
                            <a:schemeClr val="tx1"/>
                          </a:solidFill>
                          <a:effectLst/>
                          <a:latin typeface="+mn-lt"/>
                          <a:ea typeface="Calibri"/>
                          <a:cs typeface="Times New Roman"/>
                        </a:rPr>
                        <a:t> </a:t>
                      </a:r>
                      <a:r>
                        <a:rPr lang="es-ES" sz="1200" b="0" dirty="0" smtClean="0">
                          <a:solidFill>
                            <a:schemeClr val="tx1"/>
                          </a:solidFill>
                          <a:effectLst/>
                          <a:latin typeface="+mn-lt"/>
                          <a:ea typeface="Calibri"/>
                          <a:cs typeface="Times New Roman"/>
                        </a:rPr>
                        <a:t>la </a:t>
                      </a:r>
                      <a:r>
                        <a:rPr lang="es-ES" sz="1200" dirty="0" smtClean="0">
                          <a:solidFill>
                            <a:schemeClr val="tx1"/>
                          </a:solidFill>
                          <a:effectLst/>
                          <a:latin typeface="+mn-lt"/>
                          <a:ea typeface="Calibri"/>
                          <a:cs typeface="Times New Roman"/>
                        </a:rPr>
                        <a:t>serpiente y el halcón se enojaran con el león al final y ya no fueron</a:t>
                      </a:r>
                      <a:r>
                        <a:rPr lang="es-ES" sz="1200" baseline="0" dirty="0" smtClean="0">
                          <a:solidFill>
                            <a:schemeClr val="tx1"/>
                          </a:solidFill>
                          <a:effectLst/>
                          <a:latin typeface="+mn-lt"/>
                          <a:ea typeface="Calibri"/>
                          <a:cs typeface="Times New Roman"/>
                        </a:rPr>
                        <a:t> más amigos. </a:t>
                      </a:r>
                      <a:endParaRPr lang="es-ES" sz="1200" dirty="0" smtClean="0">
                        <a:solidFill>
                          <a:schemeClr val="tx1"/>
                        </a:solidFill>
                        <a:effectLst/>
                        <a:latin typeface="+mn-lt"/>
                        <a:ea typeface="Calibri"/>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560">
                <a:tc>
                  <a:txBody>
                    <a:bodyPr/>
                    <a:lstStyle/>
                    <a:p>
                      <a:pPr marL="0" marR="0" algn="ctr">
                        <a:lnSpc>
                          <a:spcPct val="100000"/>
                        </a:lnSpc>
                        <a:spcBef>
                          <a:spcPts val="0"/>
                        </a:spcBef>
                        <a:spcAft>
                          <a:spcPts val="0"/>
                        </a:spcAft>
                      </a:pPr>
                      <a:r>
                        <a:rPr lang="es-ES" sz="2600" b="1" dirty="0" smtClean="0">
                          <a:effectLst/>
                          <a:latin typeface="+mn-lt"/>
                          <a:ea typeface="Calibri"/>
                          <a:cs typeface="Times New Roman"/>
                        </a:rPr>
                        <a:t>2</a:t>
                      </a:r>
                      <a:endParaRPr lang="es-E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s-ES" sz="1000" i="1" dirty="0" smtClean="0">
                          <a:effectLst/>
                          <a:latin typeface="+mn-lt"/>
                          <a:ea typeface="Calibri"/>
                          <a:cs typeface="Times New Roman"/>
                        </a:rPr>
                        <a:t>La respuesta del estudiante da evidencia parcial tomada de los cuentos sobre  por qué los personajes discutían, y explica algunas de las semejanzas y diferencias entre las discusiones. </a:t>
                      </a:r>
                      <a:endParaRPr lang="es-ES" sz="1000" i="1" dirty="0" smtClean="0">
                        <a:effectLst/>
                        <a:latin typeface="Calibri"/>
                        <a:ea typeface="Calibri"/>
                        <a:cs typeface="Times New Roman"/>
                      </a:endParaRPr>
                    </a:p>
                    <a:p>
                      <a:pPr algn="l">
                        <a:lnSpc>
                          <a:spcPct val="100000"/>
                        </a:lnSpc>
                        <a:spcAft>
                          <a:spcPts val="0"/>
                        </a:spcAft>
                      </a:pPr>
                      <a:r>
                        <a:rPr lang="es-ES" sz="1200" kern="1200" dirty="0" smtClean="0">
                          <a:solidFill>
                            <a:schemeClr val="tx1"/>
                          </a:solidFill>
                          <a:effectLst/>
                          <a:latin typeface="+mn-lt"/>
                          <a:ea typeface="+mn-ea"/>
                          <a:cs typeface="+mn-cs"/>
                        </a:rPr>
                        <a:t>Había algunos personajes en los</a:t>
                      </a:r>
                      <a:r>
                        <a:rPr lang="es-ES" sz="1200" kern="1200" baseline="0" dirty="0" smtClean="0">
                          <a:solidFill>
                            <a:schemeClr val="tx1"/>
                          </a:solidFill>
                          <a:effectLst/>
                          <a:latin typeface="+mn-lt"/>
                          <a:ea typeface="+mn-ea"/>
                          <a:cs typeface="+mn-cs"/>
                        </a:rPr>
                        <a:t> dos cuentos</a:t>
                      </a:r>
                      <a:r>
                        <a:rPr lang="es-ES" sz="1200" kern="1200" dirty="0" smtClean="0">
                          <a:solidFill>
                            <a:schemeClr val="tx1"/>
                          </a:solidFill>
                          <a:effectLst/>
                          <a:latin typeface="+mn-lt"/>
                          <a:ea typeface="+mn-ea"/>
                          <a:cs typeface="+mn-cs"/>
                        </a:rPr>
                        <a:t> que eran animales. Así es como los cuentos son iguales. Además, todos ellos tenían una gran pelea sobre la luna. Esa es otra forma en que son iguales. Luego los cuentos terminaron y algunos de las peleas terminaron también. Así</a:t>
                      </a:r>
                      <a:r>
                        <a:rPr lang="es-ES" sz="1200" kern="1200" baseline="0" dirty="0" smtClean="0">
                          <a:solidFill>
                            <a:schemeClr val="tx1"/>
                          </a:solidFill>
                          <a:effectLst/>
                          <a:latin typeface="+mn-lt"/>
                          <a:ea typeface="+mn-ea"/>
                          <a:cs typeface="+mn-cs"/>
                        </a:rPr>
                        <a:t> que son</a:t>
                      </a:r>
                      <a:r>
                        <a:rPr lang="es-ES" sz="1200" kern="1200" dirty="0" smtClean="0">
                          <a:solidFill>
                            <a:schemeClr val="tx1"/>
                          </a:solidFill>
                          <a:effectLst/>
                          <a:latin typeface="+mn-lt"/>
                          <a:ea typeface="+mn-ea"/>
                          <a:cs typeface="+mn-cs"/>
                        </a:rPr>
                        <a:t> diferentes.</a:t>
                      </a:r>
                      <a:endParaRPr lang="es-ES" sz="1200" dirty="0">
                        <a:effectLst/>
                        <a:latin typeface="Calibri"/>
                        <a:ea typeface="Calibri"/>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937">
                <a:tc>
                  <a:txBody>
                    <a:bodyPr/>
                    <a:lstStyle/>
                    <a:p>
                      <a:pPr marL="0" marR="0" algn="ctr">
                        <a:lnSpc>
                          <a:spcPct val="100000"/>
                        </a:lnSpc>
                        <a:spcBef>
                          <a:spcPts val="0"/>
                        </a:spcBef>
                        <a:spcAft>
                          <a:spcPts val="0"/>
                        </a:spcAft>
                      </a:pPr>
                      <a:r>
                        <a:rPr lang="es-ES" sz="2600" b="1" dirty="0" smtClean="0">
                          <a:effectLst/>
                          <a:latin typeface="+mn-lt"/>
                          <a:ea typeface="Calibri"/>
                          <a:cs typeface="Times New Roman"/>
                        </a:rPr>
                        <a:t>1</a:t>
                      </a:r>
                      <a:endParaRPr lang="es-E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s-ES" sz="1000" i="1" dirty="0" smtClean="0">
                          <a:effectLst/>
                          <a:latin typeface="+mn-lt"/>
                          <a:ea typeface="Calibri"/>
                          <a:cs typeface="Times New Roman"/>
                        </a:rPr>
                        <a:t>La respuesta del estudiante da evidencia mínima tomada de los cuentos sobre por qué los personajes discutían, y no hay o son vagas las explicaciones de las semejanzas y diferencias entre las discusiones. </a:t>
                      </a:r>
                      <a:endParaRPr lang="es-ES" sz="1000" i="1" dirty="0" smtClean="0">
                        <a:effectLst/>
                        <a:latin typeface="Calibri"/>
                        <a:ea typeface="Calibri"/>
                        <a:cs typeface="Times New Roman"/>
                      </a:endParaRPr>
                    </a:p>
                    <a:p>
                      <a:pPr algn="l">
                        <a:lnSpc>
                          <a:spcPct val="100000"/>
                        </a:lnSpc>
                        <a:spcAft>
                          <a:spcPts val="0"/>
                        </a:spcAft>
                      </a:pPr>
                      <a:r>
                        <a:rPr lang="es-ES" sz="1200" kern="1200" dirty="0" smtClean="0">
                          <a:solidFill>
                            <a:schemeClr val="tx1"/>
                          </a:solidFill>
                          <a:effectLst/>
                          <a:latin typeface="+mn-lt"/>
                          <a:ea typeface="+mn-ea"/>
                          <a:cs typeface="+mn-cs"/>
                        </a:rPr>
                        <a:t>El león y el tigre tuvieron una pelea. El halcón y la serpiente tuvieron una pelea también.</a:t>
                      </a:r>
                      <a:r>
                        <a:rPr lang="es-ES" sz="1200" dirty="0" smtClean="0">
                          <a:effectLst/>
                        </a:rPr>
                        <a:t> </a:t>
                      </a:r>
                      <a:endParaRPr lang="es-ES" sz="1100" dirty="0">
                        <a:effectLst/>
                        <a:latin typeface="Calibri"/>
                        <a:ea typeface="Calibri"/>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984">
                <a:tc>
                  <a:txBody>
                    <a:bodyPr/>
                    <a:lstStyle/>
                    <a:p>
                      <a:pPr marL="0" marR="0" algn="ctr">
                        <a:lnSpc>
                          <a:spcPct val="100000"/>
                        </a:lnSpc>
                        <a:spcBef>
                          <a:spcPts val="0"/>
                        </a:spcBef>
                        <a:spcAft>
                          <a:spcPts val="0"/>
                        </a:spcAft>
                      </a:pPr>
                      <a:r>
                        <a:rPr lang="es-ES" sz="2600" b="1" dirty="0" smtClean="0">
                          <a:effectLst/>
                          <a:latin typeface="+mn-lt"/>
                          <a:ea typeface="Calibri"/>
                          <a:cs typeface="Times New Roman"/>
                        </a:rPr>
                        <a:t>0</a:t>
                      </a:r>
                      <a:endParaRPr lang="es-E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s-ES" sz="1000" i="1" dirty="0" smtClean="0">
                          <a:effectLst/>
                          <a:latin typeface="+mn-lt"/>
                          <a:ea typeface="Calibri"/>
                          <a:cs typeface="Times New Roman"/>
                        </a:rPr>
                        <a:t>La respuesta del estudiante no da ninguna evidencia tomada de los cuentos sobre por qué los personajes discutían, o de sus semejanzas o diferencias.</a:t>
                      </a:r>
                    </a:p>
                    <a:p>
                      <a:pPr algn="l">
                        <a:lnSpc>
                          <a:spcPct val="100000"/>
                        </a:lnSpc>
                        <a:spcAft>
                          <a:spcPts val="0"/>
                        </a:spcAft>
                      </a:pPr>
                      <a:r>
                        <a:rPr lang="es-ES" sz="1200" kern="1200" dirty="0" smtClean="0">
                          <a:solidFill>
                            <a:schemeClr val="tx1"/>
                          </a:solidFill>
                          <a:effectLst/>
                          <a:latin typeface="+mn-lt"/>
                          <a:ea typeface="+mn-ea"/>
                          <a:cs typeface="+mn-cs"/>
                        </a:rPr>
                        <a:t>Los halcones pueden volar y las serpientes no pueden, así que no sé cómo regresaron la luna a</a:t>
                      </a:r>
                      <a:r>
                        <a:rPr lang="es-ES" sz="1200" kern="1200" baseline="0" dirty="0" smtClean="0">
                          <a:solidFill>
                            <a:schemeClr val="tx1"/>
                          </a:solidFill>
                          <a:effectLst/>
                          <a:latin typeface="+mn-lt"/>
                          <a:ea typeface="+mn-ea"/>
                          <a:cs typeface="+mn-cs"/>
                        </a:rPr>
                        <a:t> su lugar.</a:t>
                      </a:r>
                      <a:r>
                        <a:rPr lang="es-ES" sz="1200" kern="1200" dirty="0" smtClean="0">
                          <a:solidFill>
                            <a:schemeClr val="tx1"/>
                          </a:solidFill>
                          <a:effectLst/>
                          <a:latin typeface="+mn-lt"/>
                          <a:ea typeface="+mn-ea"/>
                          <a:cs typeface="+mn-cs"/>
                        </a:rPr>
                        <a:t> </a:t>
                      </a: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06613571"/>
              </p:ext>
            </p:extLst>
          </p:nvPr>
        </p:nvGraphicFramePr>
        <p:xfrm>
          <a:off x="5257800" y="8001000"/>
          <a:ext cx="2098041" cy="640080"/>
        </p:xfrm>
        <a:graphic>
          <a:graphicData uri="http://schemas.openxmlformats.org/drawingml/2006/table">
            <a:tbl>
              <a:tblPr/>
              <a:tblGrid>
                <a:gridCol w="2098041"/>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RL.2.9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x-none" sz="800" dirty="0" smtClean="0"/>
                        <a:t>Comparan y contrastan dos o más versiones del mismo cuento (por ejemplo: cuentos de Cenicienta) por diferentes autores o de diferentes culturas.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6" name="Slide Number Placeholder 5"/>
          <p:cNvSpPr>
            <a:spLocks noGrp="1"/>
          </p:cNvSpPr>
          <p:nvPr>
            <p:ph type="sldNum" sz="quarter" idx="12"/>
          </p:nvPr>
        </p:nvSpPr>
        <p:spPr/>
        <p:txBody>
          <a:bodyPr/>
          <a:lstStyle/>
          <a:p>
            <a:fld id="{F177B04D-AEB5-43ED-B9BA-B3D1EC9C9067}" type="slidenum">
              <a:rPr lang="en-US" smtClean="0"/>
              <a:pPr/>
              <a:t>17</a:t>
            </a:fld>
            <a:endParaRPr lang="en-US" dirty="0"/>
          </a:p>
        </p:txBody>
      </p:sp>
    </p:spTree>
    <p:extLst>
      <p:ext uri="{BB962C8B-B14F-4D97-AF65-F5344CB8AC3E}">
        <p14:creationId xmlns:p14="http://schemas.microsoft.com/office/powerpoint/2010/main" val="1328833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numCol="1"/>
          <a:lstStyle/>
          <a:p>
            <a:fld id="{F177B04D-AEB5-43ED-B9BA-B3D1EC9C9067}" type="slidenum">
              <a:rPr lang="en-US" smtClean="0"/>
              <a:pPr/>
              <a:t>18</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761558890"/>
              </p:ext>
            </p:extLst>
          </p:nvPr>
        </p:nvGraphicFramePr>
        <p:xfrm>
          <a:off x="415162" y="300306"/>
          <a:ext cx="6822440" cy="8948927"/>
        </p:xfrm>
        <a:graphic>
          <a:graphicData uri="http://schemas.openxmlformats.org/drawingml/2006/table">
            <a:tbl>
              <a:tblPr firstRow="1" bandRow="1">
                <a:tableStyleId>{5940675A-B579-460E-94D1-54222C63F5DA}</a:tableStyleId>
              </a:tblPr>
              <a:tblGrid>
                <a:gridCol w="539750"/>
                <a:gridCol w="6282690"/>
              </a:tblGrid>
              <a:tr h="172212">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x-none" sz="1000" b="0" i="1" u="none" strike="noStrike" kern="1200" cap="none" spc="0" normalizeH="0" baseline="0" noProof="0" dirty="0" smtClean="0">
                          <a:ln>
                            <a:noFill/>
                          </a:ln>
                          <a:solidFill>
                            <a:prstClr val="black"/>
                          </a:solidFill>
                          <a:effectLst/>
                          <a:uLnTx/>
                          <a:uFillTx/>
                          <a:latin typeface="+mn-lt"/>
                          <a:ea typeface="+mn-ea"/>
                          <a:cs typeface="+mn-cs"/>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p>
                  </a:txBody>
                  <a:tcPr marL="103632" marR="103632" marT="50292" marB="50292"/>
                </a:tc>
                <a:tc hMerge="1">
                  <a:txBody>
                    <a:bodyPr/>
                    <a:lstStyle/>
                    <a:p>
                      <a:endParaRPr lang="en-US"/>
                    </a:p>
                  </a:txBody>
                  <a:tcPr/>
                </a:tc>
              </a:tr>
              <a:tr h="172212">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ES" sz="1500" b="1" i="0" u="none" strike="noStrike" kern="1200" cap="none" spc="0" normalizeH="0" baseline="0" noProof="0" dirty="0" smtClean="0">
                          <a:ln>
                            <a:noFill/>
                          </a:ln>
                          <a:solidFill>
                            <a:prstClr val="black"/>
                          </a:solidFill>
                          <a:effectLst/>
                          <a:uLnTx/>
                          <a:uFillTx/>
                          <a:latin typeface="+mn-lt"/>
                          <a:ea typeface="+mn-ea"/>
                          <a:cs typeface="+mn-cs"/>
                        </a:rPr>
                        <a:t>CFA Trimestre 3: Clave para la </a:t>
                      </a:r>
                      <a:r>
                        <a:rPr kumimoji="0" lang="es-ES" sz="1500" b="1" i="0" u="sng" strike="noStrike" kern="1200" cap="none" spc="0" normalizeH="0" baseline="0" noProof="0" dirty="0" smtClean="0">
                          <a:ln>
                            <a:noFill/>
                          </a:ln>
                          <a:solidFill>
                            <a:prstClr val="black"/>
                          </a:solidFill>
                          <a:effectLst/>
                          <a:uLnTx/>
                          <a:uFillTx/>
                          <a:latin typeface="+mn-lt"/>
                          <a:ea typeface="+mn-ea"/>
                          <a:cs typeface="+mn-cs"/>
                        </a:rPr>
                        <a:t>Respuesta construida de investigación</a:t>
                      </a:r>
                      <a:endParaRPr kumimoji="0" lang="es-ES" sz="1500" b="1" i="0" u="none" strike="noStrike" kern="1200" cap="none" spc="0" normalizeH="0" baseline="0" noProof="0" dirty="0" smtClean="0">
                        <a:ln>
                          <a:noFill/>
                        </a:ln>
                        <a:solidFill>
                          <a:srgbClr val="92D050"/>
                        </a:solidFill>
                        <a:effectLst/>
                        <a:uLnTx/>
                        <a:uFillTx/>
                        <a:latin typeface="+mn-lt"/>
                        <a:ea typeface="+mn-ea"/>
                        <a:cs typeface="+mn-cs"/>
                      </a:endParaRPr>
                    </a:p>
                  </a:txBody>
                  <a:tcPr marL="103632" marR="103632" marT="50292" marB="50292"/>
                </a:tc>
                <a:tc hMerge="1">
                  <a:txBody>
                    <a:bodyPr/>
                    <a:lstStyle/>
                    <a:p>
                      <a:endParaRPr lang="en-US"/>
                    </a:p>
                  </a:txBody>
                  <a:tcPr/>
                </a:tc>
              </a:tr>
              <a:tr h="327659">
                <a:tc gridSpan="2">
                  <a:txBody>
                    <a:bodyPr/>
                    <a:lstStyle/>
                    <a:p>
                      <a:pPr marL="0" marR="0" indent="0" algn="ctr" defTabSz="966612" rtl="0" eaLnBrk="1" latinLnBrk="0" hangingPunct="1">
                        <a:lnSpc>
                          <a:spcPct val="100000"/>
                        </a:lnSpc>
                        <a:spcBef>
                          <a:spcPts val="0"/>
                        </a:spcBef>
                        <a:spcAft>
                          <a:spcPts val="0"/>
                        </a:spcAft>
                        <a:buClrTx/>
                        <a:buSzTx/>
                        <a:buFontTx/>
                        <a:buNone/>
                        <a:tabLst/>
                        <a:defRPr/>
                      </a:pPr>
                      <a:r>
                        <a:rPr lang="es-ES" sz="1400" b="1" u="sng" dirty="0" smtClean="0">
                          <a:solidFill>
                            <a:schemeClr val="tx1"/>
                          </a:solidFill>
                        </a:rPr>
                        <a:t>Rúbricas para</a:t>
                      </a:r>
                      <a:r>
                        <a:rPr lang="es-ES" sz="1400" b="1" u="sng" baseline="0" dirty="0" smtClean="0">
                          <a:solidFill>
                            <a:schemeClr val="tx1"/>
                          </a:solidFill>
                        </a:rPr>
                        <a:t> la Respuesta Construida de  Investigación  – Objetivo 2</a:t>
                      </a:r>
                      <a:endParaRPr lang="es-ES" sz="1400" b="1" u="sng" dirty="0" smtClean="0">
                        <a:solidFill>
                          <a:schemeClr val="tx1"/>
                        </a:solidFill>
                      </a:endParaRPr>
                    </a:p>
                    <a:p>
                      <a:pPr marL="0" marR="0" indent="0" algn="ctr" defTabSz="914318" rtl="0" eaLnBrk="1" latinLnBrk="0" hangingPunct="1">
                        <a:lnSpc>
                          <a:spcPct val="100000"/>
                        </a:lnSpc>
                        <a:spcBef>
                          <a:spcPts val="0"/>
                        </a:spcBef>
                        <a:spcAft>
                          <a:spcPts val="0"/>
                        </a:spcAft>
                        <a:buClrTx/>
                        <a:buSzTx/>
                        <a:buFontTx/>
                        <a:buNone/>
                        <a:tabLst/>
                        <a:defRPr/>
                      </a:pPr>
                      <a:r>
                        <a:rPr lang="x-none" sz="1200" b="0" dirty="0" smtClean="0"/>
                        <a:t>Localiza, selecciona,</a:t>
                      </a:r>
                      <a:r>
                        <a:rPr lang="x-none" sz="1200" b="0" baseline="0" dirty="0" smtClean="0"/>
                        <a:t> interpreta e integra información</a:t>
                      </a:r>
                    </a:p>
                  </a:txBody>
                  <a:tcPr marL="103632" marR="103632" marT="50292" marB="50292"/>
                </a:tc>
                <a:tc hMerge="1">
                  <a:txBody>
                    <a:bodyPr/>
                    <a:lstStyle/>
                    <a:p>
                      <a:endParaRPr lang="en-US"/>
                    </a:p>
                  </a:txBody>
                  <a:tcPr/>
                </a:tc>
              </a:tr>
              <a:tr h="327659">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x-none" sz="1400" b="1" i="0" u="none" strike="noStrike" kern="1200" cap="none" spc="0" normalizeH="0" baseline="0" noProof="0" dirty="0" smtClean="0">
                          <a:ln>
                            <a:noFill/>
                          </a:ln>
                          <a:solidFill>
                            <a:prstClr val="black"/>
                          </a:solidFill>
                          <a:effectLst/>
                          <a:uLnTx/>
                          <a:uFillTx/>
                          <a:latin typeface="+mn-lt"/>
                          <a:ea typeface="+mn-ea"/>
                          <a:cs typeface="+mn-cs"/>
                        </a:rPr>
                        <a:t>Rúbrica para la Respuesta construida de investigación </a:t>
                      </a:r>
                      <a:endParaRPr kumimoji="0" lang="es-ES" sz="1400" b="1"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tc>
                <a:tc hMerge="1">
                  <a:txBody>
                    <a:bodyPr/>
                    <a:lstStyle/>
                    <a:p>
                      <a:endParaRPr lang="en-US"/>
                    </a:p>
                  </a:txBody>
                  <a:tcPr/>
                </a:tc>
              </a:tr>
              <a:tr h="188975">
                <a:tc gridSpan="2">
                  <a:txBody>
                    <a:bodyPr/>
                    <a:lstStyle/>
                    <a:p>
                      <a:pPr marL="0" marR="0" indent="0" algn="l" defTabSz="966612" rtl="0" eaLnBrk="1" latinLnBrk="0" hangingPunct="1">
                        <a:lnSpc>
                          <a:spcPct val="100000"/>
                        </a:lnSpc>
                        <a:spcBef>
                          <a:spcPts val="0"/>
                        </a:spcBef>
                        <a:spcAft>
                          <a:spcPts val="0"/>
                        </a:spcAft>
                        <a:buClrTx/>
                        <a:buSzTx/>
                        <a:buFontTx/>
                        <a:buNone/>
                        <a:tabLst/>
                        <a:defRPr/>
                      </a:pPr>
                      <a:r>
                        <a:rPr lang="x-none" sz="1400" b="1" i="0" kern="1200" dirty="0" smtClean="0">
                          <a:solidFill>
                            <a:srgbClr val="000000"/>
                          </a:solidFill>
                          <a:effectLst/>
                          <a:latin typeface="Helvetica" panose="020B0604020202020204" pitchFamily="34" charset="0"/>
                          <a:ea typeface="Times New Roman"/>
                          <a:cs typeface="Helvetica" panose="020B0604020202020204" pitchFamily="34" charset="0"/>
                        </a:rPr>
                        <a:t>Pregunta # 15:  </a:t>
                      </a:r>
                      <a:r>
                        <a:rPr lang="x-none" sz="1400" b="1" dirty="0" smtClean="0">
                          <a:latin typeface="+mn-lt"/>
                        </a:rPr>
                        <a:t>¿Cómo el autor apoya el punto que dice que la superficie de la luna está cubierta con muchas características inusuales? Utiliza ejemplos de ambos pasajes. </a:t>
                      </a:r>
                    </a:p>
                  </a:txBody>
                  <a:tcPr marL="103632" marR="103632" marT="50292" marB="50292"/>
                </a:tc>
                <a:tc hMerge="1">
                  <a:txBody>
                    <a:bodyPr/>
                    <a:lstStyle/>
                    <a:p>
                      <a:endParaRPr lang="en-US" dirty="0"/>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smtClean="0">
                          <a:ln>
                            <a:noFill/>
                          </a:ln>
                          <a:solidFill>
                            <a:prstClr val="black"/>
                          </a:solidFill>
                          <a:effectLst/>
                          <a:uLnTx/>
                          <a:uFillTx/>
                          <a:latin typeface="+mn-lt"/>
                          <a:ea typeface="+mn-ea"/>
                          <a:cs typeface="+mn-cs"/>
                        </a:rPr>
                        <a:t>Lenguaje de la respuesta - maestro/rúbrica </a:t>
                      </a: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solidFill>
                      <a:schemeClr val="bg1">
                        <a:lumMod val="85000"/>
                      </a:schemeClr>
                    </a:solidFill>
                  </a:tcPr>
                </a:tc>
                <a:tc hMerge="1">
                  <a:txBody>
                    <a:bodyPr/>
                    <a:lstStyle/>
                    <a:p>
                      <a:endParaRPr lang="en-US"/>
                    </a:p>
                  </a:txBody>
                  <a:tcPr/>
                </a:tc>
              </a:tr>
              <a:tr h="1345691">
                <a:tc gridSpan="2">
                  <a:txBody>
                    <a:bodyPr/>
                    <a:lstStyle/>
                    <a:p>
                      <a:r>
                        <a:rPr lang="x-none" sz="1100" b="1" kern="1200" dirty="0" smtClean="0">
                          <a:solidFill>
                            <a:schemeClr val="tx1"/>
                          </a:solidFill>
                          <a:effectLst/>
                          <a:latin typeface="+mn-lt"/>
                          <a:ea typeface="+mn-ea"/>
                          <a:cs typeface="+mn-cs"/>
                        </a:rPr>
                        <a:t>La respuesta </a:t>
                      </a:r>
                      <a:r>
                        <a:rPr lang="x-none" sz="1100" b="0" kern="1200" dirty="0" smtClean="0">
                          <a:solidFill>
                            <a:schemeClr val="tx1"/>
                          </a:solidFill>
                          <a:effectLst/>
                          <a:latin typeface="+mn-lt"/>
                          <a:ea typeface="+mn-ea"/>
                          <a:cs typeface="+mn-cs"/>
                        </a:rPr>
                        <a:t>debe dar</a:t>
                      </a:r>
                      <a:r>
                        <a:rPr lang="x-none" sz="1100" b="0" kern="1200" baseline="0" dirty="0" smtClean="0">
                          <a:solidFill>
                            <a:schemeClr val="tx1"/>
                          </a:solidFill>
                          <a:effectLst/>
                          <a:latin typeface="+mn-lt"/>
                          <a:ea typeface="+mn-ea"/>
                          <a:cs typeface="+mn-cs"/>
                        </a:rPr>
                        <a:t> suficiente evidencia de la habilidad para distinguir la información relevante de la irrelevante acerca de la pregunta utilizando ejemplos de ambos pasajes (ejemplo, ¿cómo apoya el autor el punto que la superficie de la luna está cubierta con muchas características inusuales?).  Suficiente evidencia relevante debe incluir (de </a:t>
                      </a:r>
                      <a:r>
                        <a:rPr lang="x-none" sz="1100" b="0" i="1" u="none" kern="1200" baseline="0" dirty="0" smtClean="0">
                          <a:solidFill>
                            <a:schemeClr val="tx1"/>
                          </a:solidFill>
                          <a:effectLst/>
                          <a:latin typeface="+mn-lt"/>
                          <a:ea typeface="+mn-ea"/>
                          <a:cs typeface="+mn-cs"/>
                        </a:rPr>
                        <a:t>La luna hermosa</a:t>
                      </a:r>
                      <a:r>
                        <a:rPr lang="x-none" sz="1100" b="0" kern="1200" baseline="0" dirty="0" smtClean="0">
                          <a:solidFill>
                            <a:schemeClr val="tx1"/>
                          </a:solidFill>
                          <a:effectLst/>
                          <a:latin typeface="+mn-lt"/>
                          <a:ea typeface="+mn-ea"/>
                          <a:cs typeface="+mn-cs"/>
                        </a:rPr>
                        <a:t>): (1) hay agujeros llamados cráteres causados por grandes meteoritos que chocaron contra la luna, (2) refleja la luz del sol , (de </a:t>
                      </a:r>
                      <a:r>
                        <a:rPr lang="x-none" sz="1100" b="0" i="1" u="none" kern="1200" baseline="0" dirty="0" smtClean="0">
                          <a:solidFill>
                            <a:schemeClr val="tx1"/>
                          </a:solidFill>
                          <a:effectLst/>
                          <a:latin typeface="+mn-lt"/>
                          <a:ea typeface="+mn-ea"/>
                          <a:cs typeface="+mn-cs"/>
                        </a:rPr>
                        <a:t>La luna</a:t>
                      </a:r>
                      <a:r>
                        <a:rPr lang="x-none" sz="1100" b="0" kern="1200" baseline="0" dirty="0" smtClean="0">
                          <a:solidFill>
                            <a:schemeClr val="tx1"/>
                          </a:solidFill>
                          <a:effectLst/>
                          <a:latin typeface="+mn-lt"/>
                          <a:ea typeface="+mn-ea"/>
                          <a:cs typeface="+mn-cs"/>
                        </a:rPr>
                        <a:t>): (3) la luna está hecha de roca y polvo, (4) también menciona los cráteres como “depresiones”, (5) también menciona que refleja la luz del sol, (6) tiene diferentes fases que vemos de acuerdo a la luz del sol reflejada en la luna.  Los estudiantes no deben mencionar información externa de conocimiento previo, aun cuando se relacione a la pregunta.  Toda la información debe venir de los textos.  Debe hacer referencia a ambos pasajes.  Ambos textos mencionan el reflejo de la luz y los cráteres, así que otros factores necesitan mencionarse para apoyar ambos pasajes.  </a:t>
                      </a:r>
                    </a:p>
                  </a:txBody>
                  <a:tcPr marL="103632" marR="103632" marT="50292" marB="50292">
                    <a:noFill/>
                  </a:tcPr>
                </a:tc>
                <a:tc hMerge="1">
                  <a:txBody>
                    <a:bodyPr/>
                    <a:lstStyle/>
                    <a:p>
                      <a:endParaRPr lang="en-US" sz="1200" baseline="0" dirty="0" smtClean="0"/>
                    </a:p>
                  </a:txBody>
                  <a:tcPr marL="97536" marR="97536" marT="50292" marB="50292"/>
                </a:tc>
              </a:tr>
              <a:tr h="301752">
                <a:tc gridSpan="2">
                  <a:txBody>
                    <a:bodyPr/>
                    <a:lstStyle/>
                    <a:p>
                      <a:pPr algn="ctr"/>
                      <a:r>
                        <a:rPr lang="x-none" sz="1300" b="1" dirty="0" smtClean="0"/>
                        <a:t>Ejemplo de respuesta en el “lenguaje” del estudiante</a:t>
                      </a:r>
                      <a:endParaRPr lang="x-none" sz="1300" b="1" u="sng" dirty="0"/>
                    </a:p>
                  </a:txBody>
                  <a:tcPr marL="103632" marR="103632" marT="50292" marB="50292">
                    <a:solidFill>
                      <a:schemeClr val="bg1">
                        <a:lumMod val="85000"/>
                      </a:schemeClr>
                    </a:solidFill>
                  </a:tcPr>
                </a:tc>
                <a:tc hMerge="1">
                  <a:txBody>
                    <a:bodyPr/>
                    <a:lstStyle/>
                    <a:p>
                      <a:endParaRPr lang="en-US" sz="1000" dirty="0"/>
                    </a:p>
                  </a:txBody>
                  <a:tcPr/>
                </a:tc>
              </a:tr>
              <a:tr h="806195">
                <a:tc>
                  <a:txBody>
                    <a:bodyPr/>
                    <a:lstStyle/>
                    <a:p>
                      <a:pPr algn="ctr"/>
                      <a:r>
                        <a:rPr lang="x-none" sz="2100" b="1" dirty="0" smtClean="0"/>
                        <a:t>2</a:t>
                      </a:r>
                      <a:endParaRPr lang="x-none" sz="2100" b="1" dirty="0"/>
                    </a:p>
                  </a:txBody>
                  <a:tcPr marL="103632" marR="103632" marT="50292" marB="50292" anchor="ctr"/>
                </a:tc>
                <a:tc>
                  <a:txBody>
                    <a:bodyPr/>
                    <a:lstStyle/>
                    <a:p>
                      <a:pPr>
                        <a:lnSpc>
                          <a:spcPct val="115000"/>
                        </a:lnSpc>
                        <a:spcAft>
                          <a:spcPts val="0"/>
                        </a:spcAft>
                      </a:pPr>
                      <a:r>
                        <a:rPr lang="x-none" sz="1000" i="1" dirty="0" smtClean="0">
                          <a:effectLst/>
                          <a:latin typeface="+mj-lt"/>
                          <a:ea typeface="Calibri"/>
                          <a:cs typeface="Times New Roman"/>
                        </a:rPr>
                        <a:t>El estudiante</a:t>
                      </a:r>
                      <a:r>
                        <a:rPr lang="x-none" sz="1000" i="1" baseline="0" dirty="0" smtClean="0">
                          <a:effectLst/>
                          <a:latin typeface="+mj-lt"/>
                          <a:ea typeface="Calibri"/>
                          <a:cs typeface="Times New Roman"/>
                        </a:rPr>
                        <a:t> da suficientes ejemplos de ambos pasajes acerca de las características inusuales de la superficie de la luna, con detalles de apoyo y nombrando cada texto.  Hablar sobre el aire, agua o vida, es información externa, pero no cuenta en contra del estudiante.  </a:t>
                      </a:r>
                    </a:p>
                    <a:p>
                      <a:pPr marL="0" marR="0" indent="0" algn="l" defTabSz="1018737" rtl="0" eaLnBrk="1" fontAlgn="auto" latinLnBrk="0" hangingPunct="1">
                        <a:lnSpc>
                          <a:spcPct val="115000"/>
                        </a:lnSpc>
                        <a:spcBef>
                          <a:spcPts val="0"/>
                        </a:spcBef>
                        <a:spcAft>
                          <a:spcPts val="0"/>
                        </a:spcAft>
                        <a:buClrTx/>
                        <a:buSzTx/>
                        <a:buFontTx/>
                        <a:buNone/>
                        <a:tabLst/>
                        <a:defRPr/>
                      </a:pPr>
                      <a:r>
                        <a:rPr lang="x-none" sz="1200" dirty="0" smtClean="0">
                          <a:effectLst/>
                          <a:latin typeface="+mj-lt"/>
                          <a:ea typeface="Calibri"/>
                          <a:cs typeface="Times New Roman"/>
                        </a:rPr>
                        <a:t>El cuento</a:t>
                      </a:r>
                      <a:r>
                        <a:rPr lang="x-none" sz="1200" baseline="0" dirty="0" smtClean="0">
                          <a:effectLst/>
                          <a:latin typeface="+mj-lt"/>
                          <a:ea typeface="Calibri"/>
                          <a:cs typeface="Times New Roman"/>
                        </a:rPr>
                        <a:t> </a:t>
                      </a:r>
                      <a:r>
                        <a:rPr lang="x-none" sz="1200" b="0" baseline="0" dirty="0" smtClean="0">
                          <a:effectLst/>
                          <a:latin typeface="+mj-lt"/>
                          <a:ea typeface="Calibri"/>
                          <a:cs typeface="Times New Roman"/>
                        </a:rPr>
                        <a:t>de</a:t>
                      </a:r>
                      <a:r>
                        <a:rPr lang="x-none" sz="1200" b="0" dirty="0" smtClean="0">
                          <a:effectLst/>
                          <a:latin typeface="+mj-lt"/>
                          <a:ea typeface="Calibri"/>
                          <a:cs typeface="Times New Roman"/>
                        </a:rPr>
                        <a:t> </a:t>
                      </a:r>
                      <a:r>
                        <a:rPr lang="x-none" sz="1200" b="0" i="1" u="none" dirty="0" smtClean="0">
                          <a:effectLst/>
                          <a:latin typeface="+mj-lt"/>
                          <a:ea typeface="Calibri"/>
                          <a:cs typeface="Times New Roman"/>
                        </a:rPr>
                        <a:t>La luna</a:t>
                      </a:r>
                      <a:r>
                        <a:rPr lang="x-none" sz="1200" b="0" dirty="0" smtClean="0">
                          <a:effectLst/>
                          <a:latin typeface="+mj-lt"/>
                          <a:ea typeface="Calibri"/>
                          <a:cs typeface="Times New Roman"/>
                        </a:rPr>
                        <a:t>, dice que la superficie de la luna está cubierta con muchas características inusuales. El autor dice que la luna está hecha de roca y polvo. ¿Sabías que no hay aire, agua o vida en la luna? En este cuento el autor dice que la luna tiene depresiones llamadas cráteres. Otra característica inusual de la luna en este cuento es que en la Tierra podemos ver la luz del sol que se refleja en la luna y que hace las diferentes fases. En el cuento </a:t>
                      </a:r>
                      <a:r>
                        <a:rPr lang="x-none" sz="1200" b="0" i="1" u="none" dirty="0" smtClean="0">
                          <a:effectLst/>
                          <a:latin typeface="+mj-lt"/>
                          <a:ea typeface="Calibri"/>
                          <a:cs typeface="Times New Roman"/>
                        </a:rPr>
                        <a:t>La luna hermosa</a:t>
                      </a:r>
                      <a:r>
                        <a:rPr lang="x-none" sz="1200" b="0" i="0" dirty="0" smtClean="0">
                          <a:effectLst/>
                          <a:latin typeface="+mj-lt"/>
                          <a:ea typeface="Calibri"/>
                          <a:cs typeface="Times New Roman"/>
                        </a:rPr>
                        <a:t>,</a:t>
                      </a:r>
                      <a:r>
                        <a:rPr lang="x-none" sz="1200" b="0" i="0" baseline="0" dirty="0" smtClean="0">
                          <a:effectLst/>
                          <a:latin typeface="+mj-lt"/>
                          <a:ea typeface="Calibri"/>
                          <a:cs typeface="Times New Roman"/>
                        </a:rPr>
                        <a:t> </a:t>
                      </a:r>
                      <a:r>
                        <a:rPr lang="x-none" sz="1200" b="0" dirty="0" smtClean="0">
                          <a:effectLst/>
                          <a:latin typeface="+mj-lt"/>
                          <a:ea typeface="Calibri"/>
                          <a:cs typeface="Times New Roman"/>
                        </a:rPr>
                        <a:t>el autor llama a los cráteres agujeros que fueron hechos por los meteoritos que chocaron. Este autor también </a:t>
                      </a:r>
                      <a:r>
                        <a:rPr lang="x-none" sz="1200" dirty="0" smtClean="0">
                          <a:effectLst/>
                          <a:latin typeface="+mj-lt"/>
                          <a:ea typeface="Calibri"/>
                          <a:cs typeface="Times New Roman"/>
                        </a:rPr>
                        <a:t>habla de la luz que se refleja del sol. Estas son las características inusuales sobre la superficie de la luna,</a:t>
                      </a:r>
                      <a:r>
                        <a:rPr lang="x-none" sz="1200" baseline="0" dirty="0" smtClean="0">
                          <a:effectLst/>
                          <a:latin typeface="+mj-lt"/>
                          <a:ea typeface="Calibri"/>
                          <a:cs typeface="Times New Roman"/>
                        </a:rPr>
                        <a:t> en </a:t>
                      </a:r>
                      <a:r>
                        <a:rPr lang="x-none" sz="1200" dirty="0" smtClean="0">
                          <a:effectLst/>
                          <a:latin typeface="+mj-lt"/>
                          <a:ea typeface="Calibri"/>
                          <a:cs typeface="Times New Roman"/>
                        </a:rPr>
                        <a:t>estos</a:t>
                      </a:r>
                      <a:r>
                        <a:rPr lang="x-none" sz="1200" baseline="0" dirty="0" smtClean="0">
                          <a:effectLst/>
                          <a:latin typeface="+mj-lt"/>
                          <a:ea typeface="Calibri"/>
                          <a:cs typeface="Times New Roman"/>
                        </a:rPr>
                        <a:t> dos cuentos. </a:t>
                      </a:r>
                      <a:endParaRPr lang="x-none" sz="1200" dirty="0" smtClean="0">
                        <a:effectLst/>
                        <a:latin typeface="+mj-lt"/>
                        <a:ea typeface="Calibri"/>
                        <a:cs typeface="Times New Roman"/>
                      </a:endParaRPr>
                    </a:p>
                  </a:txBody>
                  <a:tcPr marL="121920" marR="121920" marT="34290" marB="34290">
                    <a:noFill/>
                  </a:tcPr>
                </a:tc>
              </a:tr>
              <a:tr h="629411">
                <a:tc>
                  <a:txBody>
                    <a:bodyPr/>
                    <a:lstStyle/>
                    <a:p>
                      <a:pPr algn="ctr"/>
                      <a:r>
                        <a:rPr lang="x-none" sz="2100" b="1" dirty="0" smtClean="0"/>
                        <a:t>1</a:t>
                      </a:r>
                      <a:endParaRPr lang="x-none" sz="2100" b="1" dirty="0"/>
                    </a:p>
                  </a:txBody>
                  <a:tcPr marL="103632" marR="103632" marT="50292" marB="50292" anchor="ctr"/>
                </a:tc>
                <a:tc>
                  <a:txBody>
                    <a:bodyPr/>
                    <a:lstStyle/>
                    <a:p>
                      <a:pPr>
                        <a:lnSpc>
                          <a:spcPct val="115000"/>
                        </a:lnSpc>
                        <a:spcAft>
                          <a:spcPts val="0"/>
                        </a:spcAft>
                      </a:pPr>
                      <a:r>
                        <a:rPr lang="x-none" sz="1000" i="1" dirty="0" smtClean="0">
                          <a:effectLst/>
                          <a:latin typeface="+mj-lt"/>
                          <a:ea typeface="Calibri"/>
                          <a:cs typeface="Times New Roman"/>
                        </a:rPr>
                        <a:t>El estudiante</a:t>
                      </a:r>
                      <a:r>
                        <a:rPr lang="x-none" sz="1000" i="1" baseline="0" dirty="0" smtClean="0">
                          <a:effectLst/>
                          <a:latin typeface="+mj-lt"/>
                          <a:ea typeface="Calibri"/>
                          <a:cs typeface="Times New Roman"/>
                        </a:rPr>
                        <a:t> da ejemplos parciales de ambos pasajes acerca de las características de la luna, pero ofrece pocos detalles de apoyo.  </a:t>
                      </a:r>
                      <a:endParaRPr lang="x-none" sz="1000" dirty="0" smtClean="0">
                        <a:effectLst/>
                        <a:latin typeface="+mj-lt"/>
                        <a:ea typeface="Calibri"/>
                        <a:cs typeface="Times New Roman"/>
                      </a:endParaRPr>
                    </a:p>
                    <a:p>
                      <a:pPr>
                        <a:lnSpc>
                          <a:spcPct val="115000"/>
                        </a:lnSpc>
                        <a:spcAft>
                          <a:spcPts val="0"/>
                        </a:spcAft>
                      </a:pPr>
                      <a:r>
                        <a:rPr lang="x-none" sz="1200" dirty="0" smtClean="0">
                          <a:effectLst/>
                          <a:latin typeface="+mj-lt"/>
                          <a:ea typeface="Calibri"/>
                          <a:cs typeface="Times New Roman"/>
                        </a:rPr>
                        <a:t>Nosotros</a:t>
                      </a:r>
                      <a:r>
                        <a:rPr lang="x-none" sz="1200" baseline="0" dirty="0" smtClean="0">
                          <a:effectLst/>
                          <a:latin typeface="+mj-lt"/>
                          <a:ea typeface="Calibri"/>
                          <a:cs typeface="Times New Roman"/>
                        </a:rPr>
                        <a:t> leímos dos cuentos sobre la luna.  Un cuento hablaba sobre los astronautas y el otro cuento hablaba sobre hechos de la luna.  Ambos cuentos dijeron que la luna es interesante.  Los astronautas vieron cosas inusuales, como agujeros grandes llamados cráteres.  </a:t>
                      </a:r>
                      <a:r>
                        <a:rPr lang="x-none" sz="1200" dirty="0" smtClean="0">
                          <a:effectLst/>
                          <a:latin typeface="+mj-lt"/>
                          <a:ea typeface="Calibri"/>
                          <a:cs typeface="Times New Roman"/>
                        </a:rPr>
                        <a:t>El otro cuento dijo que la luna es sólo</a:t>
                      </a:r>
                      <a:r>
                        <a:rPr lang="x-none" sz="1200" baseline="0" dirty="0" smtClean="0">
                          <a:effectLst/>
                          <a:latin typeface="+mj-lt"/>
                          <a:ea typeface="Calibri"/>
                          <a:cs typeface="Times New Roman"/>
                        </a:rPr>
                        <a:t> mucha roca y polvo.  Los dos eran buenos.  </a:t>
                      </a:r>
                      <a:r>
                        <a:rPr lang="x-none" sz="1100" dirty="0" smtClean="0">
                          <a:effectLst/>
                          <a:latin typeface="+mj-lt"/>
                          <a:ea typeface="Calibri"/>
                          <a:cs typeface="Times New Roman"/>
                        </a:rPr>
                        <a:t> </a:t>
                      </a:r>
                      <a:endParaRPr lang="x-none" sz="1100" dirty="0">
                        <a:effectLst/>
                        <a:latin typeface="+mj-lt"/>
                        <a:ea typeface="Calibri"/>
                        <a:cs typeface="Times New Roman"/>
                      </a:endParaRPr>
                    </a:p>
                  </a:txBody>
                  <a:tcPr marL="121920" marR="121920" marT="34290" marB="34290">
                    <a:noFill/>
                  </a:tcPr>
                </a:tc>
              </a:tr>
              <a:tr h="381000">
                <a:tc>
                  <a:txBody>
                    <a:bodyPr/>
                    <a:lstStyle/>
                    <a:p>
                      <a:pPr algn="ctr"/>
                      <a:r>
                        <a:rPr lang="x-none" sz="2100" b="1" dirty="0" smtClean="0"/>
                        <a:t>0</a:t>
                      </a:r>
                      <a:endParaRPr lang="x-none" sz="2100" b="1" dirty="0"/>
                    </a:p>
                  </a:txBody>
                  <a:tcPr marL="103632" marR="103632" marT="50292" marB="50292" anchor="ctr"/>
                </a:tc>
                <a:tc>
                  <a:txBody>
                    <a:bodyPr/>
                    <a:lstStyle/>
                    <a:p>
                      <a:pPr>
                        <a:lnSpc>
                          <a:spcPct val="115000"/>
                        </a:lnSpc>
                        <a:spcAft>
                          <a:spcPts val="0"/>
                        </a:spcAft>
                      </a:pPr>
                      <a:r>
                        <a:rPr lang="x-none" sz="1000" i="1" dirty="0" smtClean="0">
                          <a:effectLst/>
                          <a:latin typeface="+mj-lt"/>
                          <a:ea typeface="Calibri"/>
                          <a:cs typeface="Times New Roman"/>
                        </a:rPr>
                        <a:t>El estudiante no contesta la pregunta.</a:t>
                      </a:r>
                      <a:endParaRPr lang="x-none" sz="1000" dirty="0" smtClean="0">
                        <a:effectLst/>
                        <a:latin typeface="+mj-lt"/>
                        <a:ea typeface="Calibri"/>
                        <a:cs typeface="Times New Roman"/>
                      </a:endParaRPr>
                    </a:p>
                    <a:p>
                      <a:pPr>
                        <a:lnSpc>
                          <a:spcPct val="115000"/>
                        </a:lnSpc>
                        <a:spcAft>
                          <a:spcPts val="0"/>
                        </a:spcAft>
                      </a:pPr>
                      <a:r>
                        <a:rPr lang="x-none" sz="1200" dirty="0" smtClean="0">
                          <a:effectLst/>
                          <a:latin typeface="+mj-lt"/>
                          <a:ea typeface="Calibri"/>
                          <a:cs typeface="Times New Roman"/>
                        </a:rPr>
                        <a:t>La luna está bien</a:t>
                      </a:r>
                      <a:r>
                        <a:rPr lang="x-none" sz="1200" baseline="0" dirty="0" smtClean="0">
                          <a:effectLst/>
                          <a:latin typeface="+mj-lt"/>
                          <a:ea typeface="Calibri"/>
                          <a:cs typeface="Times New Roman"/>
                        </a:rPr>
                        <a:t> </a:t>
                      </a:r>
                      <a:r>
                        <a:rPr lang="x-none" sz="1200" dirty="0" smtClean="0">
                          <a:effectLst/>
                          <a:latin typeface="+mj-lt"/>
                          <a:ea typeface="Calibri"/>
                          <a:cs typeface="Times New Roman"/>
                        </a:rPr>
                        <a:t>alta en el cielo.  Yo pienso que es bonita.</a:t>
                      </a:r>
                      <a:endParaRPr lang="x-none" sz="1200" dirty="0">
                        <a:effectLst/>
                        <a:latin typeface="+mj-lt"/>
                        <a:ea typeface="Calibri"/>
                        <a:cs typeface="Times New Roman"/>
                      </a:endParaRPr>
                    </a:p>
                  </a:txBody>
                  <a:tcPr marL="121920" marR="121920" marT="34290" marB="34290">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62139186"/>
              </p:ext>
            </p:extLst>
          </p:nvPr>
        </p:nvGraphicFramePr>
        <p:xfrm>
          <a:off x="5180202" y="9232498"/>
          <a:ext cx="2057400" cy="396240"/>
        </p:xfrm>
        <a:graphic>
          <a:graphicData uri="http://schemas.openxmlformats.org/drawingml/2006/table">
            <a:tbl>
              <a:tblPr/>
              <a:tblGrid>
                <a:gridCol w="2057400"/>
              </a:tblGrid>
              <a:tr h="152400">
                <a:tc>
                  <a:txBody>
                    <a:bodyPr/>
                    <a:lstStyle/>
                    <a:p>
                      <a:pPr marL="0" marR="0" algn="l">
                        <a:lnSpc>
                          <a:spcPct val="100000"/>
                        </a:lnSpc>
                        <a:spcBef>
                          <a:spcPts val="0"/>
                        </a:spcBef>
                        <a:spcAft>
                          <a:spcPts val="0"/>
                        </a:spcAft>
                      </a:pPr>
                      <a:r>
                        <a:rPr lang="en-US" sz="800" b="1" dirty="0" smtClean="0">
                          <a:solidFill>
                            <a:schemeClr val="tx1"/>
                          </a:solidFill>
                          <a:latin typeface="+mn-lt"/>
                          <a:ea typeface="Times New Roman"/>
                          <a:cs typeface="Times New Roman"/>
                        </a:rPr>
                        <a:t>Estándar RI.2.8</a:t>
                      </a:r>
                      <a:endParaRPr lang="en-US" sz="800" dirty="0">
                        <a:solidFill>
                          <a:schemeClr val="tx1"/>
                        </a:solidFill>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24486">
                <a:tc>
                  <a:txBody>
                    <a:bodyPr/>
                    <a:lstStyle/>
                    <a:p>
                      <a:pPr marL="0" marR="0" algn="l">
                        <a:lnSpc>
                          <a:spcPct val="100000"/>
                        </a:lnSpc>
                        <a:spcBef>
                          <a:spcPts val="0"/>
                        </a:spcBef>
                        <a:spcAft>
                          <a:spcPts val="0"/>
                        </a:spcAft>
                      </a:pPr>
                      <a:r>
                        <a:rPr lang="x-none" sz="800" dirty="0" smtClean="0">
                          <a:solidFill>
                            <a:schemeClr val="tx1"/>
                          </a:solidFill>
                        </a:rPr>
                        <a:t>Describen cómo las razones apoyan los puntos específicos que el autor hace en un texto.</a:t>
                      </a:r>
                      <a:endParaRPr lang="en-US" sz="800" b="0" dirty="0">
                        <a:solidFill>
                          <a:schemeClr val="tx1"/>
                        </a:solidFill>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244831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numCol="1"/>
          <a:lstStyle/>
          <a:p>
            <a:fld id="{F177B04D-AEB5-43ED-B9BA-B3D1EC9C9067}" type="slidenum">
              <a:rPr lang="en-US" smtClean="0"/>
              <a:pPr/>
              <a:t>19</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706595034"/>
              </p:ext>
            </p:extLst>
          </p:nvPr>
        </p:nvGraphicFramePr>
        <p:xfrm>
          <a:off x="432793" y="773053"/>
          <a:ext cx="6822440" cy="7741767"/>
        </p:xfrm>
        <a:graphic>
          <a:graphicData uri="http://schemas.openxmlformats.org/drawingml/2006/table">
            <a:tbl>
              <a:tblPr firstRow="1" bandRow="1">
                <a:tableStyleId>{5940675A-B579-460E-94D1-54222C63F5DA}</a:tableStyleId>
              </a:tblPr>
              <a:tblGrid>
                <a:gridCol w="539750"/>
                <a:gridCol w="6282690"/>
              </a:tblGrid>
              <a:tr h="172212">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x-none" sz="1000" b="0" i="1" u="none" strike="noStrike" kern="1200" cap="none" spc="0" normalizeH="0" baseline="0" noProof="0" dirty="0" smtClean="0">
                          <a:ln>
                            <a:noFill/>
                          </a:ln>
                          <a:solidFill>
                            <a:prstClr val="black"/>
                          </a:solidFill>
                          <a:effectLst/>
                          <a:uLnTx/>
                          <a:uFillTx/>
                          <a:latin typeface="+mn-lt"/>
                          <a:ea typeface="+mn-ea"/>
                          <a:cs typeface="+mn-cs"/>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kumimoji="0" lang="x-none" sz="1000" b="0" i="1"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tc>
                <a:tc hMerge="1">
                  <a:txBody>
                    <a:bodyPr/>
                    <a:lstStyle/>
                    <a:p>
                      <a:endParaRPr lang="en-US"/>
                    </a:p>
                  </a:txBody>
                  <a:tcPr/>
                </a:tc>
              </a:tr>
              <a:tr h="172212">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x-none" sz="1500" b="1" i="0" u="none" strike="noStrike" kern="1200" cap="none" spc="0" normalizeH="0" baseline="0" noProof="0" dirty="0" smtClean="0">
                          <a:ln>
                            <a:noFill/>
                          </a:ln>
                          <a:solidFill>
                            <a:prstClr val="black"/>
                          </a:solidFill>
                          <a:effectLst/>
                          <a:uLnTx/>
                          <a:uFillTx/>
                          <a:latin typeface="+mn-lt"/>
                          <a:ea typeface="+mn-ea"/>
                          <a:cs typeface="+mn-cs"/>
                        </a:rPr>
                        <a:t>CFA Trimestre 3: </a:t>
                      </a:r>
                      <a:r>
                        <a:rPr kumimoji="0" lang="es-ES" sz="1600" b="1" i="0" u="none" strike="noStrike" kern="1200" cap="none" spc="0" normalizeH="0" baseline="0" noProof="0" dirty="0" smtClean="0">
                          <a:ln>
                            <a:noFill/>
                          </a:ln>
                          <a:solidFill>
                            <a:prstClr val="black"/>
                          </a:solidFill>
                          <a:effectLst/>
                          <a:uLnTx/>
                          <a:uFillTx/>
                          <a:latin typeface="+mn-lt"/>
                          <a:ea typeface="+mn-ea"/>
                          <a:cs typeface="+mn-cs"/>
                        </a:rPr>
                        <a:t>Clave para la </a:t>
                      </a:r>
                      <a:r>
                        <a:rPr kumimoji="0" lang="es-ES" sz="1600" b="1" i="0" u="sng" strike="noStrike" kern="1200" cap="none" spc="0" normalizeH="0" baseline="0" noProof="0" dirty="0" smtClean="0">
                          <a:ln>
                            <a:noFill/>
                          </a:ln>
                          <a:solidFill>
                            <a:prstClr val="black"/>
                          </a:solidFill>
                          <a:effectLst/>
                          <a:uLnTx/>
                          <a:uFillTx/>
                          <a:latin typeface="+mn-lt"/>
                          <a:ea typeface="+mn-ea"/>
                          <a:cs typeface="+mn-cs"/>
                        </a:rPr>
                        <a:t>Respuesta construida de investigación</a:t>
                      </a:r>
                    </a:p>
                  </a:txBody>
                  <a:tcPr marL="103632" marR="103632" marT="50292" marB="50292"/>
                </a:tc>
                <a:tc hMerge="1">
                  <a:txBody>
                    <a:bodyPr/>
                    <a:lstStyle/>
                    <a:p>
                      <a:endParaRPr lang="en-US"/>
                    </a:p>
                  </a:txBody>
                  <a:tcPr/>
                </a:tc>
              </a:tr>
              <a:tr h="434695">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ES" sz="1400" b="1" i="0" u="sng" strike="noStrike" kern="1200" cap="none" spc="0" normalizeH="0" baseline="0" noProof="0" dirty="0" smtClean="0">
                          <a:ln>
                            <a:noFill/>
                          </a:ln>
                          <a:solidFill>
                            <a:prstClr val="black"/>
                          </a:solidFill>
                          <a:effectLst/>
                          <a:uLnTx/>
                          <a:uFillTx/>
                          <a:latin typeface="+mn-lt"/>
                          <a:ea typeface="+mn-ea"/>
                          <a:cs typeface="+mn-cs"/>
                        </a:rPr>
                        <a:t>Rúbricas para la Respuesta construida de investigación - Objetivo 4</a:t>
                      </a:r>
                    </a:p>
                    <a:p>
                      <a:pPr marL="0" marR="0" lvl="0" indent="0" algn="ctr" defTabSz="914318" rtl="0" eaLnBrk="1"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smtClean="0">
                          <a:ln>
                            <a:noFill/>
                          </a:ln>
                          <a:solidFill>
                            <a:prstClr val="black"/>
                          </a:solidFill>
                          <a:effectLst/>
                          <a:uLnTx/>
                          <a:uFillTx/>
                          <a:latin typeface="+mn-lt"/>
                          <a:ea typeface="+mn-ea"/>
                          <a:cs typeface="+mn-cs"/>
                        </a:rPr>
                        <a:t>habilidad para citar evidencia que apoye opiniones y/o ideas</a:t>
                      </a:r>
                    </a:p>
                  </a:txBody>
                  <a:tcPr marL="103632" marR="103632" marT="50292" marB="50292"/>
                </a:tc>
                <a:tc hMerge="1">
                  <a:txBody>
                    <a:bodyPr/>
                    <a:lstStyle/>
                    <a:p>
                      <a:endParaRPr lang="en-US"/>
                    </a:p>
                  </a:txBody>
                  <a:tcPr/>
                </a:tc>
              </a:tr>
              <a:tr h="309727">
                <a:tc gridSpan="2">
                  <a:txBody>
                    <a:bodyPr/>
                    <a:lstStyle/>
                    <a:p>
                      <a:pPr marL="0" marR="0" lvl="0" indent="0" algn="ctr" defTabSz="914318" rtl="0" eaLnBrk="1"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smtClean="0">
                          <a:ln>
                            <a:noFill/>
                          </a:ln>
                          <a:solidFill>
                            <a:prstClr val="black"/>
                          </a:solidFill>
                          <a:effectLst/>
                          <a:uLnTx/>
                          <a:uFillTx/>
                          <a:latin typeface="+mn-lt"/>
                          <a:ea typeface="+mn-ea"/>
                          <a:cs typeface="+mn-cs"/>
                        </a:rPr>
                        <a:t>Rúbrica para la Respuesta construida de investigación </a:t>
                      </a:r>
                      <a:endParaRPr kumimoji="0" lang="es-ES" sz="1200" b="1" i="0"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tc>
                <a:tc hMerge="1">
                  <a:txBody>
                    <a:bodyPr/>
                    <a:lstStyle/>
                    <a:p>
                      <a:endParaRPr lang="en-US"/>
                    </a:p>
                  </a:txBody>
                  <a:tcPr/>
                </a:tc>
              </a:tr>
              <a:tr h="516991">
                <a:tc gridSpan="2">
                  <a:txBody>
                    <a:bodyPr/>
                    <a:lstStyle/>
                    <a:p>
                      <a:pPr marL="0" lvl="0" indent="0" algn="l">
                        <a:buNone/>
                        <a:defRPr sz="1800" b="0" i="0"/>
                      </a:pPr>
                      <a:r>
                        <a:rPr lang="x-none" sz="1400" b="1" i="0" kern="1200" dirty="0" smtClean="0">
                          <a:solidFill>
                            <a:srgbClr val="000000"/>
                          </a:solidFill>
                          <a:effectLst/>
                          <a:latin typeface="Helvetica" panose="020B0604020202020204" pitchFamily="34" charset="0"/>
                          <a:ea typeface="Times New Roman"/>
                          <a:cs typeface="Helvetica" panose="020B0604020202020204" pitchFamily="34" charset="0"/>
                        </a:rPr>
                        <a:t>Pregunta # 16: </a:t>
                      </a:r>
                      <a:r>
                        <a:rPr lang="x-none" sz="1400" b="1" dirty="0" smtClean="0">
                          <a:latin typeface="+mn-lt"/>
                        </a:rPr>
                        <a:t>¿Cómo cada texto describe a la luna de forma diferente? ¿Cómo cada texto describe a la luna de forma similar? Utiliza ejemplos de ambos textos. </a:t>
                      </a:r>
                    </a:p>
                  </a:txBody>
                  <a:tcPr marL="103632" marR="103632" marT="50292" marB="50292"/>
                </a:tc>
                <a:tc hMerge="1">
                  <a:txBody>
                    <a:bodyPr/>
                    <a:lstStyle/>
                    <a:p>
                      <a:endParaRPr lang="en-US" dirty="0"/>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smtClean="0">
                          <a:ln>
                            <a:noFill/>
                          </a:ln>
                          <a:solidFill>
                            <a:prstClr val="black"/>
                          </a:solidFill>
                          <a:effectLst/>
                          <a:uLnTx/>
                          <a:uFillTx/>
                          <a:latin typeface="+mn-lt"/>
                          <a:ea typeface="+mn-ea"/>
                          <a:cs typeface="+mn-cs"/>
                        </a:rPr>
                        <a:t>Lenguaje de la respuesta - maestro/rúbrica </a:t>
                      </a: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solidFill>
                      <a:schemeClr val="bg1">
                        <a:lumMod val="85000"/>
                      </a:schemeClr>
                    </a:solidFill>
                  </a:tcPr>
                </a:tc>
                <a:tc hMerge="1">
                  <a:txBody>
                    <a:bodyPr/>
                    <a:lstStyle/>
                    <a:p>
                      <a:endParaRPr lang="en-US"/>
                    </a:p>
                  </a:txBody>
                  <a:tcPr/>
                </a:tc>
              </a:tr>
              <a:tr h="843127">
                <a:tc gridSpan="2">
                  <a:txBody>
                    <a:bodyPr/>
                    <a:lstStyle/>
                    <a:p>
                      <a:pPr marL="0" indent="0"/>
                      <a:r>
                        <a:rPr lang="x-none" sz="1000" b="1" u="none" kern="1200" baseline="0" dirty="0" smtClean="0">
                          <a:solidFill>
                            <a:schemeClr val="tx1"/>
                          </a:solidFill>
                          <a:latin typeface="+mn-lt"/>
                          <a:ea typeface="+mn-ea"/>
                          <a:cs typeface="+mn-cs"/>
                        </a:rPr>
                        <a:t>La </a:t>
                      </a:r>
                      <a:r>
                        <a:rPr lang="x-none" sz="1000" b="1" i="0" u="none" kern="1200" baseline="0" dirty="0" smtClean="0">
                          <a:solidFill>
                            <a:schemeClr val="tx1"/>
                          </a:solidFill>
                          <a:latin typeface="+mn-lt"/>
                          <a:ea typeface="+mn-ea"/>
                          <a:cs typeface="+mn-cs"/>
                        </a:rPr>
                        <a:t>respuesta:</a:t>
                      </a:r>
                      <a:r>
                        <a:rPr lang="x-none" sz="1000" b="0" u="none" kern="1200" baseline="0" dirty="0" smtClean="0">
                          <a:solidFill>
                            <a:schemeClr val="tx1"/>
                          </a:solidFill>
                          <a:latin typeface="+mn-lt"/>
                          <a:ea typeface="+mn-ea"/>
                          <a:cs typeface="+mn-cs"/>
                        </a:rPr>
                        <a:t> da suficiente evidencia de la habilidad para </a:t>
                      </a:r>
                      <a:r>
                        <a:rPr lang="x-none" sz="1000" b="0" u="sng" kern="1200" baseline="0" dirty="0" smtClean="0">
                          <a:solidFill>
                            <a:schemeClr val="tx1"/>
                          </a:solidFill>
                          <a:latin typeface="+mn-lt"/>
                          <a:ea typeface="+mn-ea"/>
                          <a:cs typeface="+mn-cs"/>
                        </a:rPr>
                        <a:t>localizar y seleccionar información </a:t>
                      </a:r>
                      <a:r>
                        <a:rPr lang="x-none" sz="1000" b="0" u="none" kern="1200" baseline="0" dirty="0" smtClean="0">
                          <a:solidFill>
                            <a:schemeClr val="tx1"/>
                          </a:solidFill>
                          <a:latin typeface="+mn-lt"/>
                          <a:ea typeface="+mn-ea"/>
                          <a:cs typeface="+mn-cs"/>
                        </a:rPr>
                        <a:t>sobre la pregunta.  Los estudiantes deben ser capaces de localizar y seleccionar ejemplos de información sobre la luna en ambos textos. </a:t>
                      </a:r>
                    </a:p>
                    <a:p>
                      <a:pPr marL="0" indent="0"/>
                      <a:r>
                        <a:rPr lang="x-none" sz="1000" b="1" i="0" u="none" kern="1200" baseline="0" dirty="0" smtClean="0">
                          <a:solidFill>
                            <a:schemeClr val="tx1"/>
                          </a:solidFill>
                          <a:latin typeface="+mn-lt"/>
                          <a:ea typeface="+mn-ea"/>
                          <a:cs typeface="+mn-cs"/>
                        </a:rPr>
                        <a:t>La respuesta: </a:t>
                      </a:r>
                      <a:r>
                        <a:rPr lang="x-none" sz="1000" b="0" i="0" u="none" kern="1200" baseline="0" dirty="0" smtClean="0">
                          <a:solidFill>
                            <a:schemeClr val="tx1"/>
                          </a:solidFill>
                          <a:latin typeface="+mn-lt"/>
                          <a:ea typeface="+mn-ea"/>
                          <a:cs typeface="+mn-cs"/>
                        </a:rPr>
                        <a:t>da suficiente evidencia de la habilidad para </a:t>
                      </a:r>
                      <a:r>
                        <a:rPr lang="x-none" sz="1000" b="0" i="0" u="sng" kern="1200" baseline="0" dirty="0" smtClean="0">
                          <a:solidFill>
                            <a:schemeClr val="tx1"/>
                          </a:solidFill>
                          <a:latin typeface="+mn-lt"/>
                          <a:ea typeface="+mn-ea"/>
                          <a:cs typeface="+mn-cs"/>
                        </a:rPr>
                        <a:t>interpretar e integrar información </a:t>
                      </a:r>
                      <a:r>
                        <a:rPr lang="x-none" sz="1000" b="0" i="0" u="none" kern="1200" baseline="0" dirty="0" smtClean="0">
                          <a:solidFill>
                            <a:schemeClr val="tx1"/>
                          </a:solidFill>
                          <a:latin typeface="+mn-lt"/>
                          <a:ea typeface="+mn-ea"/>
                          <a:cs typeface="+mn-cs"/>
                        </a:rPr>
                        <a:t>sobre la pregunta.  Los estudiantes interpretan información sobre la luna a medida que comienzan a comparar puntos importantes.  Los estudiantes integran la información de ambos textos, explicando cómo los puntos son iguales o diferentes. En el texto </a:t>
                      </a:r>
                      <a:r>
                        <a:rPr lang="x-none" sz="1000" b="0" i="1" u="none" kern="1200" baseline="0" dirty="0" smtClean="0">
                          <a:solidFill>
                            <a:schemeClr val="tx1"/>
                          </a:solidFill>
                          <a:latin typeface="+mn-lt"/>
                          <a:ea typeface="+mn-ea"/>
                          <a:cs typeface="+mn-cs"/>
                        </a:rPr>
                        <a:t>La luna</a:t>
                      </a:r>
                      <a:r>
                        <a:rPr lang="x-none" sz="1000" b="0" i="0" u="none" kern="1200" baseline="0" dirty="0" smtClean="0">
                          <a:solidFill>
                            <a:schemeClr val="tx1"/>
                          </a:solidFill>
                          <a:latin typeface="+mn-lt"/>
                          <a:ea typeface="+mn-ea"/>
                          <a:cs typeface="+mn-cs"/>
                        </a:rPr>
                        <a:t>, las descripciones de la luna podrían incluir: </a:t>
                      </a:r>
                      <a:r>
                        <a:rPr lang="x-none" sz="1000" u="none" baseline="0" dirty="0" smtClean="0"/>
                        <a:t>(1) características interesantes, (2) hecha de roca y polvo, (3) no tiene aire, agua o ni vida ,(4) tiene depresiones llamadas cráteres y (5) en ocaciones aparenta verse diferente.  En el texto </a:t>
                      </a:r>
                      <a:r>
                        <a:rPr lang="x-none" sz="1000" b="0" i="1" u="none" baseline="0" dirty="0" smtClean="0"/>
                        <a:t>La luna hermosa, </a:t>
                      </a:r>
                      <a:r>
                        <a:rPr lang="x-none" sz="1000" b="0" i="0" u="none" baseline="0" dirty="0" smtClean="0"/>
                        <a:t>las descripciones de la luna podría</a:t>
                      </a:r>
                      <a:r>
                        <a:rPr lang="en-US" sz="1000" b="0" i="0" u="none" baseline="0" dirty="0" smtClean="0"/>
                        <a:t>n</a:t>
                      </a:r>
                      <a:r>
                        <a:rPr lang="x-none" sz="1000" b="0" i="0" u="none" baseline="0" dirty="0" smtClean="0"/>
                        <a:t> incluir: </a:t>
                      </a:r>
                      <a:r>
                        <a:rPr lang="x-none" sz="1000" u="none" baseline="0" dirty="0" smtClean="0"/>
                        <a:t>(1) algunos lugares son fríos y algunos son calientes, (2) no hay aire, (3) hay agujeros </a:t>
                      </a:r>
                      <a:r>
                        <a:rPr lang="x-none" sz="1000" baseline="0" dirty="0" smtClean="0"/>
                        <a:t>llamados cráteres y (4) refleja la luz del sol.  Ambos textos tienen estas semejanzas:  (1) características interesantes/inusuales, (2) no tiene aire, (3) tiene depresiones o agujeros llamados cráteres y posiblemente (4) la luz reflejada hace que en ocaciones</a:t>
                      </a:r>
                      <a:r>
                        <a:rPr lang="en-US" sz="1000" baseline="0" dirty="0" smtClean="0"/>
                        <a:t> </a:t>
                      </a:r>
                      <a:r>
                        <a:rPr lang="x-none" sz="1000" baseline="0" dirty="0" smtClean="0"/>
                        <a:t>la luna se vea diferente</a:t>
                      </a:r>
                      <a:r>
                        <a:rPr lang="en-US" sz="1000" baseline="0" dirty="0" smtClean="0"/>
                        <a:t>.</a:t>
                      </a:r>
                      <a:endParaRPr lang="x-none" sz="1000" baseline="0" dirty="0" smtClean="0"/>
                    </a:p>
                    <a:p>
                      <a:pPr marL="231775" marR="0" indent="-231775" algn="l" defTabSz="966612" rtl="0" eaLnBrk="1" fontAlgn="auto" latinLnBrk="0" hangingPunct="1">
                        <a:lnSpc>
                          <a:spcPct val="100000"/>
                        </a:lnSpc>
                        <a:spcBef>
                          <a:spcPts val="0"/>
                        </a:spcBef>
                        <a:spcAft>
                          <a:spcPts val="0"/>
                        </a:spcAft>
                        <a:buClrTx/>
                        <a:buSzTx/>
                        <a:buFontTx/>
                        <a:buNone/>
                        <a:tabLst/>
                        <a:defRPr/>
                      </a:pPr>
                      <a:r>
                        <a:rPr lang="x-none" sz="800" b="1" i="1" u="none" baseline="0" dirty="0" smtClean="0">
                          <a:solidFill>
                            <a:schemeClr val="tx1"/>
                          </a:solidFill>
                        </a:rPr>
                        <a:t>Nota:  Esto es un reto para la mayoría de los estudiantes de segundo grado.  También puede utilizar un Diagrama Venn o una tabla en la respuesta construida, si usted piensa que funcionaría mejor para sus estudiantes cuando estén comparando y contrastando.  </a:t>
                      </a:r>
                    </a:p>
                  </a:txBody>
                  <a:tcPr marL="103632" marR="103632" marT="50292" marB="50292">
                    <a:noFill/>
                  </a:tcPr>
                </a:tc>
                <a:tc hMerge="1">
                  <a:txBody>
                    <a:bodyPr/>
                    <a:lstStyle/>
                    <a:p>
                      <a:endParaRPr lang="en-US" sz="1200" baseline="0" dirty="0" smtClean="0"/>
                    </a:p>
                  </a:txBody>
                  <a:tcPr marL="97536" marR="97536" marT="50292" marB="50292"/>
                </a:tc>
              </a:tr>
              <a:tr h="301752">
                <a:tc gridSpan="2">
                  <a:txBody>
                    <a:bodyPr/>
                    <a:lstStyle/>
                    <a:p>
                      <a:pPr algn="ctr"/>
                      <a:r>
                        <a:rPr lang="x-none" sz="1300" b="1" noProof="0" dirty="0" smtClean="0"/>
                        <a:t>Ejemplo de respuesta en el “lenguaje” del estudiante</a:t>
                      </a:r>
                      <a:endParaRPr lang="x-none" sz="1300" b="1" u="sng" noProof="0" dirty="0"/>
                    </a:p>
                  </a:txBody>
                  <a:tcPr marL="103632" marR="103632" marT="50292" marB="50292">
                    <a:solidFill>
                      <a:schemeClr val="bg1">
                        <a:lumMod val="85000"/>
                      </a:schemeClr>
                    </a:solidFill>
                  </a:tcPr>
                </a:tc>
                <a:tc hMerge="1">
                  <a:txBody>
                    <a:bodyPr/>
                    <a:lstStyle/>
                    <a:p>
                      <a:endParaRPr lang="en-US" sz="1000" dirty="0"/>
                    </a:p>
                  </a:txBody>
                  <a:tcPr/>
                </a:tc>
              </a:tr>
              <a:tr h="1031087">
                <a:tc>
                  <a:txBody>
                    <a:bodyPr/>
                    <a:lstStyle/>
                    <a:p>
                      <a:pPr algn="ctr"/>
                      <a:r>
                        <a:rPr lang="en-US" sz="2100" b="1" dirty="0" smtClean="0"/>
                        <a:t>2</a:t>
                      </a:r>
                      <a:endParaRPr lang="en-US" sz="2100" b="1" dirty="0"/>
                    </a:p>
                  </a:txBody>
                  <a:tcPr marL="103632" marR="103632" marT="50292" marB="50292" anchor="ctr"/>
                </a:tc>
                <a:tc>
                  <a:txBody>
                    <a:bodyPr/>
                    <a:lstStyle/>
                    <a:p>
                      <a:r>
                        <a:rPr lang="x-none" sz="1000" i="1" baseline="0" noProof="0" dirty="0" smtClean="0"/>
                        <a:t>El estudiante explica cómo la luna es descrita de modo similar y diferente en ambos textos, utilizando </a:t>
                      </a:r>
                      <a:r>
                        <a:rPr lang="x-none" sz="1000" b="1" i="1" baseline="0" noProof="0" dirty="0" smtClean="0"/>
                        <a:t>suficientes ejemplos de cada texto</a:t>
                      </a:r>
                      <a:r>
                        <a:rPr lang="x-none" sz="1000" i="1" baseline="0" noProof="0" dirty="0" smtClean="0"/>
                        <a:t>. </a:t>
                      </a:r>
                    </a:p>
                    <a:p>
                      <a:r>
                        <a:rPr lang="x-none" sz="1200" b="0" noProof="0" dirty="0" smtClean="0"/>
                        <a:t>Cada texto describe la luna. El primer texto se </a:t>
                      </a:r>
                      <a:r>
                        <a:rPr lang="x-none" sz="1200" b="0" u="none" noProof="0" dirty="0" smtClean="0"/>
                        <a:t>llama </a:t>
                      </a:r>
                      <a:r>
                        <a:rPr lang="x-none" sz="1200" b="0" i="1" u="none" noProof="0" dirty="0" smtClean="0"/>
                        <a:t>La luna</a:t>
                      </a:r>
                      <a:r>
                        <a:rPr lang="x-none" sz="1200" b="0" u="none" noProof="0" dirty="0" smtClean="0"/>
                        <a:t>. Este dice que la luna está hecha de roca y polvo. La luna no tiene aire, agua, ni vida. Incluso tiene depresiones llamadas cráteres. El segundo texto se llama </a:t>
                      </a:r>
                      <a:r>
                        <a:rPr lang="x-none" sz="1200" b="0" i="1" u="none" noProof="0" dirty="0" smtClean="0"/>
                        <a:t>La luna hermosa</a:t>
                      </a:r>
                      <a:r>
                        <a:rPr lang="x-none" sz="1200" b="0" u="none" noProof="0" dirty="0" smtClean="0"/>
                        <a:t>. Este dice que en la luna puede estar caliente o fría. No tiene aire. También dice que la luna tiene cráteres. Ambos </a:t>
                      </a:r>
                      <a:r>
                        <a:rPr lang="x-none" sz="1200" b="0" noProof="0" dirty="0" smtClean="0"/>
                        <a:t>textos dicen que la luna no tiene aire y tiene cráteres.</a:t>
                      </a:r>
                    </a:p>
                  </a:txBody>
                  <a:tcPr marL="103632" marR="103632" marT="50292" marB="50292">
                    <a:noFill/>
                  </a:tcPr>
                </a:tc>
              </a:tr>
              <a:tr h="613664">
                <a:tc>
                  <a:txBody>
                    <a:bodyPr/>
                    <a:lstStyle/>
                    <a:p>
                      <a:pPr algn="ctr"/>
                      <a:r>
                        <a:rPr lang="en-US" sz="2100" b="1" dirty="0" smtClean="0"/>
                        <a:t>1</a:t>
                      </a:r>
                      <a:endParaRPr lang="en-US" sz="2100" b="1" dirty="0"/>
                    </a:p>
                  </a:txBody>
                  <a:tcPr marL="103632" marR="103632" marT="50292" marB="50292" anchor="ctr"/>
                </a:tc>
                <a:tc>
                  <a:txBody>
                    <a:bodyPr/>
                    <a:lstStyle/>
                    <a:p>
                      <a:r>
                        <a:rPr lang="x-none" sz="1000" i="1" baseline="0" noProof="0" dirty="0" smtClean="0"/>
                        <a:t>El estudiante explica algo cómo la luna es descrita de modo similar y diferente en ambos textos, utilizando </a:t>
                      </a:r>
                      <a:r>
                        <a:rPr lang="x-none" sz="1000" b="1" i="1" baseline="0" noProof="0" dirty="0" smtClean="0"/>
                        <a:t>ejemplos parciales de cada texto</a:t>
                      </a:r>
                      <a:r>
                        <a:rPr lang="x-none" sz="1000" i="1" baseline="0" noProof="0" dirty="0" smtClean="0"/>
                        <a:t>. </a:t>
                      </a:r>
                    </a:p>
                    <a:p>
                      <a:r>
                        <a:rPr lang="x-none" sz="1200" i="0" baseline="0" noProof="0" dirty="0" smtClean="0"/>
                        <a:t>Yo leí dos textos sobre la luna.  Ambos dicen que la luna no tiene aire.  Uno dice que está hecha de roca y polvo.  </a:t>
                      </a:r>
                    </a:p>
                  </a:txBody>
                  <a:tcPr marL="103632" marR="103632" marT="50292" marB="50292">
                    <a:noFill/>
                  </a:tcPr>
                </a:tc>
              </a:tr>
              <a:tr h="452120">
                <a:tc>
                  <a:txBody>
                    <a:bodyPr/>
                    <a:lstStyle/>
                    <a:p>
                      <a:pPr algn="ctr"/>
                      <a:r>
                        <a:rPr lang="en-US" sz="2100" b="1" dirty="0" smtClean="0"/>
                        <a:t>0</a:t>
                      </a:r>
                      <a:endParaRPr lang="en-US" sz="2100" b="1" dirty="0"/>
                    </a:p>
                  </a:txBody>
                  <a:tcPr marL="103632" marR="103632" marT="50292" marB="50292" anchor="ctr"/>
                </a:tc>
                <a:tc>
                  <a:txBody>
                    <a:bodyPr/>
                    <a:lstStyle/>
                    <a:p>
                      <a:r>
                        <a:rPr lang="x-none" sz="1000" i="1" baseline="0" noProof="0" dirty="0" smtClean="0"/>
                        <a:t>El estudiante no contesta la pregunta con ejemplos o evidencia.  </a:t>
                      </a:r>
                    </a:p>
                    <a:p>
                      <a:r>
                        <a:rPr lang="x-none" sz="1200" i="0" baseline="0" noProof="0" dirty="0" smtClean="0"/>
                        <a:t>La luna es realmente grande.</a:t>
                      </a:r>
                    </a:p>
                  </a:txBody>
                  <a:tcPr marL="103632" marR="103632" marT="50292" marB="50292">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6752046"/>
              </p:ext>
            </p:extLst>
          </p:nvPr>
        </p:nvGraphicFramePr>
        <p:xfrm>
          <a:off x="5197833" y="8702870"/>
          <a:ext cx="2057400" cy="518160"/>
        </p:xfrm>
        <a:graphic>
          <a:graphicData uri="http://schemas.openxmlformats.org/drawingml/2006/table">
            <a:tbl>
              <a:tblPr/>
              <a:tblGrid>
                <a:gridCol w="2057400"/>
              </a:tblGrid>
              <a:tr h="152400">
                <a:tc>
                  <a:txBody>
                    <a:bodyPr/>
                    <a:lstStyle/>
                    <a:p>
                      <a:pPr marL="0" marR="0" algn="l">
                        <a:lnSpc>
                          <a:spcPct val="100000"/>
                        </a:lnSpc>
                        <a:spcBef>
                          <a:spcPts val="0"/>
                        </a:spcBef>
                        <a:spcAft>
                          <a:spcPts val="0"/>
                        </a:spcAft>
                      </a:pPr>
                      <a:r>
                        <a:rPr lang="en-US" sz="800" b="1" dirty="0" smtClean="0">
                          <a:solidFill>
                            <a:schemeClr val="tx1"/>
                          </a:solidFill>
                          <a:latin typeface="+mn-lt"/>
                          <a:ea typeface="Times New Roman"/>
                          <a:cs typeface="Times New Roman"/>
                        </a:rPr>
                        <a:t>Estándar RI.2.9</a:t>
                      </a:r>
                      <a:endParaRPr lang="en-US" sz="800" dirty="0">
                        <a:solidFill>
                          <a:schemeClr val="tx1"/>
                        </a:solidFill>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24486">
                <a:tc>
                  <a:txBody>
                    <a:bodyPr/>
                    <a:lstStyle/>
                    <a:p>
                      <a:pPr marL="0" marR="0" algn="l">
                        <a:lnSpc>
                          <a:spcPct val="100000"/>
                        </a:lnSpc>
                        <a:spcBef>
                          <a:spcPts val="0"/>
                        </a:spcBef>
                        <a:spcAft>
                          <a:spcPts val="0"/>
                        </a:spcAft>
                      </a:pPr>
                      <a:r>
                        <a:rPr lang="x-none" sz="800" dirty="0" smtClean="0">
                          <a:solidFill>
                            <a:schemeClr val="tx1"/>
                          </a:solidFill>
                        </a:rPr>
                        <a:t>Comparan y contrastan los puntos más importantes que se presentan en dos textos sobre el mismo tema. </a:t>
                      </a:r>
                      <a:endParaRPr lang="en-US" sz="800" b="0" dirty="0">
                        <a:solidFill>
                          <a:schemeClr val="tx1"/>
                        </a:solidFill>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894735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67129" y="70438"/>
            <a:ext cx="7438144" cy="991752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163" tIns="49581" rIns="99163" bIns="49581" rtlCol="0" anchor="ctr"/>
          <a:lstStyle/>
          <a:p>
            <a:pPr algn="ctr"/>
            <a:endParaRPr lang="en-US" sz="2170" dirty="0">
              <a:latin typeface="Gill Sans MT" panose="020B0502020104020203" pitchFamily="34" charset="0"/>
            </a:endParaRPr>
          </a:p>
        </p:txBody>
      </p:sp>
      <p:sp>
        <p:nvSpPr>
          <p:cNvPr id="9" name="Rectangle 8"/>
          <p:cNvSpPr/>
          <p:nvPr/>
        </p:nvSpPr>
        <p:spPr>
          <a:xfrm>
            <a:off x="270435" y="648959"/>
            <a:ext cx="7272852" cy="8760482"/>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9163" tIns="49581" rIns="99163" bIns="49581" rtlCol="0" anchor="ctr"/>
          <a:lstStyle/>
          <a:p>
            <a:pPr algn="ctr"/>
            <a:endParaRPr lang="en-US" sz="2170" dirty="0">
              <a:latin typeface="Gill Sans MT" panose="020B0502020104020203"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latin typeface="Gill Sans MT" panose="020B0502020104020203" pitchFamily="34" charset="0"/>
              </a:rPr>
              <a:pPr/>
              <a:t>2</a:t>
            </a:fld>
            <a:endParaRPr lang="en-US" dirty="0">
              <a:latin typeface="Gill Sans MT" panose="020B0502020104020203" pitchFamily="34" charset="0"/>
            </a:endParaRPr>
          </a:p>
        </p:txBody>
      </p:sp>
      <p:sp>
        <p:nvSpPr>
          <p:cNvPr id="6" name="TextBox 5"/>
          <p:cNvSpPr txBox="1"/>
          <p:nvPr/>
        </p:nvSpPr>
        <p:spPr>
          <a:xfrm>
            <a:off x="523842" y="1095446"/>
            <a:ext cx="6796422" cy="4110683"/>
          </a:xfrm>
          <a:prstGeom prst="rect">
            <a:avLst/>
          </a:prstGeom>
          <a:solidFill>
            <a:schemeClr val="bg1"/>
          </a:solidFill>
        </p:spPr>
        <p:txBody>
          <a:bodyPr wrap="square" lIns="93795" tIns="46898" rIns="93795" bIns="46898" rtlCol="0">
            <a:spAutoFit/>
          </a:bodyPr>
          <a:lstStyle/>
          <a:p>
            <a:pPr lvl="0" algn="ctr"/>
            <a:r>
              <a:rPr lang="es-MX" sz="1400" b="1" u="sng" dirty="0">
                <a:solidFill>
                  <a:prstClr val="black"/>
                </a:solidFill>
                <a:latin typeface="Gill Sans MT" panose="020B0502020104020203" pitchFamily="34" charset="0"/>
              </a:rPr>
              <a:t>Trimestre Tres: Evaluación formativa común de artes del lenguaje inglés </a:t>
            </a:r>
          </a:p>
          <a:p>
            <a:pPr lvl="0" algn="ctr"/>
            <a:r>
              <a:rPr lang="es-MX" sz="1400" b="1" u="sng" dirty="0">
                <a:solidFill>
                  <a:prstClr val="black"/>
                </a:solidFill>
                <a:latin typeface="Gill Sans MT" panose="020B0502020104020203" pitchFamily="34" charset="0"/>
              </a:rPr>
              <a:t>Equipo de miembros y escritores</a:t>
            </a:r>
          </a:p>
          <a:p>
            <a:pPr lvl="0" algn="ctr"/>
            <a:endParaRPr lang="en-US" sz="760" b="1" u="sng" dirty="0">
              <a:solidFill>
                <a:prstClr val="black"/>
              </a:solidFill>
              <a:latin typeface="Gill Sans MT" panose="020B0502020104020203" pitchFamily="34" charset="0"/>
            </a:endParaRPr>
          </a:p>
          <a:p>
            <a:pPr lvl="0"/>
            <a:r>
              <a:rPr lang="x-none" sz="1100" dirty="0">
                <a:solidFill>
                  <a:prstClr val="black"/>
                </a:solidFill>
                <a:latin typeface="Gill Sans MT" panose="020B0502020104020203" pitchFamily="34" charset="0"/>
              </a:rPr>
              <a:t>Esta evaluación se desarrolló trabajando a la inversa, mediante la identificación de una comprensión profunda de los dos textos. Se identificaron ideas clave para apoyar las respuestas construidas, y detalles clave fueron alineados con las preguntas de selección múltiple. Todas las preguntas apoyan el conocimiento previo del estudiante, de una visión o mensaje central.</a:t>
            </a:r>
          </a:p>
          <a:p>
            <a:pPr lvl="0"/>
            <a:endParaRPr lang="en-US" sz="1031" b="1" dirty="0">
              <a:solidFill>
                <a:prstClr val="black"/>
              </a:solidFill>
              <a:latin typeface="Gill Sans MT" panose="020B0502020104020203" pitchFamily="34" charset="0"/>
            </a:endParaRPr>
          </a:p>
          <a:p>
            <a:pPr lvl="0"/>
            <a:endParaRPr lang="en-US" sz="1031" b="1" dirty="0">
              <a:solidFill>
                <a:prstClr val="black"/>
              </a:solidFill>
              <a:latin typeface="Gill Sans MT" panose="020B0502020104020203" pitchFamily="34" charset="0"/>
            </a:endParaRPr>
          </a:p>
          <a:p>
            <a:pPr lvl="0"/>
            <a:endParaRPr lang="en-US" sz="2170" b="1" dirty="0">
              <a:latin typeface="Gill Sans MT" panose="020B0502020104020203" pitchFamily="34" charset="0"/>
            </a:endParaRPr>
          </a:p>
          <a:p>
            <a:r>
              <a:rPr lang="en-US" sz="2170" b="1" dirty="0">
                <a:latin typeface="Gill Sans MT" panose="020B0502020104020203" pitchFamily="34" charset="0"/>
              </a:rPr>
              <a:t>	</a:t>
            </a:r>
          </a:p>
          <a:p>
            <a:endParaRPr lang="en-US" sz="2170" b="1" dirty="0">
              <a:latin typeface="Gill Sans MT" panose="020B0502020104020203" pitchFamily="34" charset="0"/>
            </a:endParaRPr>
          </a:p>
          <a:p>
            <a:endParaRPr lang="en-US" sz="2170" b="1" dirty="0">
              <a:latin typeface="Gill Sans MT" panose="020B0502020104020203" pitchFamily="34" charset="0"/>
            </a:endParaRPr>
          </a:p>
          <a:p>
            <a:endParaRPr lang="en-US" sz="2170" b="1" dirty="0">
              <a:latin typeface="Gill Sans MT" panose="020B0502020104020203" pitchFamily="34" charset="0"/>
            </a:endParaRPr>
          </a:p>
          <a:p>
            <a:endParaRPr lang="en-US" sz="2170" b="1" dirty="0">
              <a:latin typeface="Gill Sans MT" panose="020B0502020104020203" pitchFamily="34" charset="0"/>
            </a:endParaRPr>
          </a:p>
          <a:p>
            <a:pPr lvl="0" algn="ctr"/>
            <a:r>
              <a:rPr lang="es-MX" sz="1300" b="1" i="1" dirty="0">
                <a:solidFill>
                  <a:prstClr val="black"/>
                </a:solidFill>
                <a:latin typeface="Gill Sans MT" panose="020B0502020104020203" pitchFamily="34" charset="0"/>
              </a:rPr>
              <a:t>Gracias a todos los que revisaron y editaron esta evaluación;</a:t>
            </a:r>
          </a:p>
          <a:p>
            <a:pPr lvl="0" algn="ctr"/>
            <a:r>
              <a:rPr lang="es-MX" sz="1300" b="1" i="1" dirty="0">
                <a:solidFill>
                  <a:prstClr val="black"/>
                </a:solidFill>
                <a:latin typeface="Gill Sans MT" panose="020B0502020104020203" pitchFamily="34" charset="0"/>
              </a:rPr>
              <a:t> un agradecimiento especial a </a:t>
            </a:r>
            <a:r>
              <a:rPr lang="es-MX" sz="1300" b="1" i="1" dirty="0" err="1">
                <a:solidFill>
                  <a:prstClr val="black"/>
                </a:solidFill>
                <a:latin typeface="Gill Sans MT" panose="020B0502020104020203" pitchFamily="34" charset="0"/>
              </a:rPr>
              <a:t>Vicki</a:t>
            </a:r>
            <a:r>
              <a:rPr lang="es-MX" sz="1300" b="1" i="1" dirty="0">
                <a:solidFill>
                  <a:prstClr val="black"/>
                </a:solidFill>
                <a:latin typeface="Gill Sans MT" panose="020B0502020104020203" pitchFamily="34" charset="0"/>
              </a:rPr>
              <a:t> Daniel y sus increíbles habilidades para editar.</a:t>
            </a:r>
          </a:p>
        </p:txBody>
      </p:sp>
      <p:graphicFrame>
        <p:nvGraphicFramePr>
          <p:cNvPr id="8" name="Table 7"/>
          <p:cNvGraphicFramePr>
            <a:graphicFrameLocks noGrp="1"/>
          </p:cNvGraphicFramePr>
          <p:nvPr>
            <p:extLst/>
          </p:nvPr>
        </p:nvGraphicFramePr>
        <p:xfrm>
          <a:off x="781504" y="2474686"/>
          <a:ext cx="6281099" cy="2288168"/>
        </p:xfrm>
        <a:graphic>
          <a:graphicData uri="http://schemas.openxmlformats.org/drawingml/2006/table">
            <a:tbl>
              <a:tblPr firstRow="1" bandRow="1">
                <a:tableStyleId>{5940675A-B579-460E-94D1-54222C63F5DA}</a:tableStyleId>
              </a:tblPr>
              <a:tblGrid>
                <a:gridCol w="1547484"/>
                <a:gridCol w="1758357"/>
                <a:gridCol w="1570275"/>
                <a:gridCol w="1404983"/>
              </a:tblGrid>
              <a:tr h="489640">
                <a:tc>
                  <a:txBody>
                    <a:bodyPr/>
                    <a:lstStyle/>
                    <a:p>
                      <a:r>
                        <a:rPr lang="en-US" sz="1300" b="1" dirty="0" smtClean="0">
                          <a:solidFill>
                            <a:schemeClr val="tx1"/>
                          </a:solidFill>
                          <a:latin typeface="Gill Sans MT" panose="020B0502020104020203" pitchFamily="34" charset="0"/>
                        </a:rPr>
                        <a:t>Shannon Berkey</a:t>
                      </a:r>
                      <a:endParaRPr lang="en-US" sz="1300" b="1" dirty="0">
                        <a:solidFill>
                          <a:schemeClr val="tx1"/>
                        </a:solidFill>
                        <a:latin typeface="Gill Sans MT" panose="020B0502020104020203" pitchFamily="34" charset="0"/>
                      </a:endParaRPr>
                    </a:p>
                  </a:txBody>
                  <a:tcPr marL="98787" marR="98787" marT="49475" marB="49475">
                    <a:solidFill>
                      <a:schemeClr val="bg1"/>
                    </a:solidFill>
                  </a:tcPr>
                </a:tc>
                <a:tc>
                  <a:txBody>
                    <a:bodyPr/>
                    <a:lstStyle/>
                    <a:p>
                      <a:r>
                        <a:rPr lang="en-US" sz="1300" b="1" dirty="0" smtClean="0">
                          <a:solidFill>
                            <a:schemeClr val="tx1"/>
                          </a:solidFill>
                          <a:latin typeface="Gill Sans MT" panose="020B0502020104020203" pitchFamily="34" charset="0"/>
                        </a:rPr>
                        <a:t>Raquel LemusGarcia</a:t>
                      </a:r>
                      <a:endParaRPr lang="en-US" sz="1300" b="1" dirty="0">
                        <a:solidFill>
                          <a:schemeClr val="tx1"/>
                        </a:solidFill>
                        <a:latin typeface="Gill Sans MT" panose="020B0502020104020203" pitchFamily="34" charset="0"/>
                      </a:endParaRPr>
                    </a:p>
                  </a:txBody>
                  <a:tcPr marL="98787" marR="98787" marT="49475" marB="49475">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latin typeface="Gill Sans MT" panose="020B0502020104020203" pitchFamily="34" charset="0"/>
                        </a:rPr>
                        <a:t>Sandy Maines</a:t>
                      </a:r>
                    </a:p>
                  </a:txBody>
                  <a:tcPr marL="98787" marR="98787" marT="49475" marB="49475">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latin typeface="Gill Sans MT" panose="020B0502020104020203" pitchFamily="34" charset="0"/>
                        </a:rPr>
                        <a:t>Berta Lule</a:t>
                      </a:r>
                    </a:p>
                  </a:txBody>
                  <a:tcPr marL="98787" marR="98787" marT="49475" marB="49475">
                    <a:solidFill>
                      <a:schemeClr val="bg1"/>
                    </a:solidFill>
                  </a:tcPr>
                </a:tc>
              </a:tr>
              <a:tr h="401299">
                <a:tc>
                  <a:txBody>
                    <a:bodyPr/>
                    <a:lstStyle/>
                    <a:p>
                      <a:r>
                        <a:rPr lang="en-US" sz="1300" b="1" dirty="0" smtClean="0">
                          <a:solidFill>
                            <a:schemeClr val="tx1"/>
                          </a:solidFill>
                          <a:latin typeface="Gill Sans MT" panose="020B0502020104020203" pitchFamily="34" charset="0"/>
                        </a:rPr>
                        <a:t>Tammy Cole</a:t>
                      </a:r>
                      <a:endParaRPr lang="en-US" sz="1300" b="1" dirty="0">
                        <a:solidFill>
                          <a:schemeClr val="tx1"/>
                        </a:solidFill>
                        <a:latin typeface="Gill Sans MT" panose="020B0502020104020203" pitchFamily="34" charset="0"/>
                      </a:endParaRPr>
                    </a:p>
                  </a:txBody>
                  <a:tcPr marL="98787" marR="98787" marT="49475" marB="49475">
                    <a:solidFill>
                      <a:schemeClr val="bg1"/>
                    </a:solidFill>
                  </a:tcPr>
                </a:tc>
                <a:tc>
                  <a:txBody>
                    <a:bodyPr/>
                    <a:lstStyle/>
                    <a:p>
                      <a:r>
                        <a:rPr lang="en-US" sz="1300" b="1" dirty="0" smtClean="0">
                          <a:solidFill>
                            <a:schemeClr val="tx1"/>
                          </a:solidFill>
                          <a:latin typeface="Gill Sans MT" panose="020B0502020104020203" pitchFamily="34" charset="0"/>
                        </a:rPr>
                        <a:t>Janet Stintson</a:t>
                      </a:r>
                      <a:endParaRPr lang="en-US" sz="1300" b="1" dirty="0">
                        <a:solidFill>
                          <a:schemeClr val="tx1"/>
                        </a:solidFill>
                        <a:latin typeface="Gill Sans MT" panose="020B0502020104020203" pitchFamily="34" charset="0"/>
                      </a:endParaRPr>
                    </a:p>
                  </a:txBody>
                  <a:tcPr marL="98787" marR="98787" marT="49475" marB="49475">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Gill Sans MT" panose="020B0502020104020203" pitchFamily="34" charset="0"/>
                        </a:rPr>
                        <a:t>Gina McLain</a:t>
                      </a:r>
                    </a:p>
                  </a:txBody>
                  <a:tcPr marL="98787" marR="98787" marT="49475" marB="49475">
                    <a:solidFill>
                      <a:schemeClr val="bg1"/>
                    </a:solidFill>
                  </a:tcPr>
                </a:tc>
                <a:tc>
                  <a:txBody>
                    <a:bodyPr/>
                    <a:lstStyle/>
                    <a:p>
                      <a:r>
                        <a:rPr lang="en-US" sz="1300" b="1" dirty="0" smtClean="0">
                          <a:solidFill>
                            <a:schemeClr val="tx1"/>
                          </a:solidFill>
                          <a:latin typeface="Gill Sans MT" panose="020B0502020104020203" pitchFamily="34" charset="0"/>
                        </a:rPr>
                        <a:t>Judy Ramer</a:t>
                      </a:r>
                      <a:endParaRPr lang="en-US" sz="1300" b="1" dirty="0">
                        <a:solidFill>
                          <a:schemeClr val="tx1"/>
                        </a:solidFill>
                        <a:latin typeface="Gill Sans MT" panose="020B0502020104020203" pitchFamily="34" charset="0"/>
                      </a:endParaRPr>
                    </a:p>
                  </a:txBody>
                  <a:tcPr marL="98787" marR="98787" marT="49475" marB="49475">
                    <a:solidFill>
                      <a:schemeClr val="bg1"/>
                    </a:solidFill>
                  </a:tcPr>
                </a:tc>
              </a:tr>
              <a:tr h="401299">
                <a:tc>
                  <a:txBody>
                    <a:bodyPr/>
                    <a:lstStyle/>
                    <a:p>
                      <a:r>
                        <a:rPr lang="en-US" sz="1300" b="1" dirty="0" smtClean="0">
                          <a:solidFill>
                            <a:schemeClr val="tx1"/>
                          </a:solidFill>
                          <a:latin typeface="Gill Sans MT" panose="020B0502020104020203" pitchFamily="34" charset="0"/>
                        </a:rPr>
                        <a:t>Nicole</a:t>
                      </a:r>
                      <a:r>
                        <a:rPr lang="en-US" sz="1300" b="1" baseline="0" dirty="0" smtClean="0">
                          <a:solidFill>
                            <a:schemeClr val="tx1"/>
                          </a:solidFill>
                          <a:latin typeface="Gill Sans MT" panose="020B0502020104020203" pitchFamily="34" charset="0"/>
                        </a:rPr>
                        <a:t> Thoen</a:t>
                      </a:r>
                      <a:endParaRPr lang="en-US" sz="1300" b="1" dirty="0">
                        <a:solidFill>
                          <a:schemeClr val="tx1"/>
                        </a:solidFill>
                        <a:latin typeface="Gill Sans MT" panose="020B0502020104020203" pitchFamily="34" charset="0"/>
                      </a:endParaRPr>
                    </a:p>
                  </a:txBody>
                  <a:tcPr marL="98787" marR="98787" marT="49475" marB="49475">
                    <a:solidFill>
                      <a:schemeClr val="bg1"/>
                    </a:solidFill>
                  </a:tcPr>
                </a:tc>
                <a:tc>
                  <a:txBody>
                    <a:bodyPr/>
                    <a:lstStyle/>
                    <a:p>
                      <a:r>
                        <a:rPr lang="en-US" sz="1300" b="1" dirty="0" smtClean="0">
                          <a:solidFill>
                            <a:schemeClr val="tx1"/>
                          </a:solidFill>
                          <a:latin typeface="Gill Sans MT" panose="020B0502020104020203" pitchFamily="34" charset="0"/>
                        </a:rPr>
                        <a:t>Patricia Gallardo</a:t>
                      </a:r>
                      <a:endParaRPr lang="en-US" sz="1300" b="1" dirty="0">
                        <a:solidFill>
                          <a:schemeClr val="tx1"/>
                        </a:solidFill>
                        <a:latin typeface="Gill Sans MT" panose="020B0502020104020203" pitchFamily="34" charset="0"/>
                      </a:endParaRPr>
                    </a:p>
                  </a:txBody>
                  <a:tcPr marL="98787" marR="98787" marT="49475" marB="49475">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Gill Sans MT" panose="020B0502020104020203" pitchFamily="34" charset="0"/>
                        </a:rPr>
                        <a:t>Lisa Carnes</a:t>
                      </a:r>
                    </a:p>
                  </a:txBody>
                  <a:tcPr marL="98787" marR="98787" marT="49475" marB="49475">
                    <a:solidFill>
                      <a:schemeClr val="bg1"/>
                    </a:solidFill>
                  </a:tcPr>
                </a:tc>
                <a:tc>
                  <a:txBody>
                    <a:bodyPr/>
                    <a:lstStyle/>
                    <a:p>
                      <a:r>
                        <a:rPr lang="en-US" sz="1300" b="1" dirty="0" smtClean="0">
                          <a:solidFill>
                            <a:schemeClr val="tx1"/>
                          </a:solidFill>
                          <a:latin typeface="Gill Sans MT" panose="020B0502020104020203" pitchFamily="34" charset="0"/>
                        </a:rPr>
                        <a:t>Teresa</a:t>
                      </a:r>
                      <a:r>
                        <a:rPr lang="en-US" sz="1300" b="1" baseline="0" dirty="0" smtClean="0">
                          <a:solidFill>
                            <a:schemeClr val="tx1"/>
                          </a:solidFill>
                          <a:latin typeface="Gill Sans MT" panose="020B0502020104020203" pitchFamily="34" charset="0"/>
                        </a:rPr>
                        <a:t> Portinga</a:t>
                      </a:r>
                      <a:endParaRPr lang="en-US" sz="1300" b="1" dirty="0">
                        <a:solidFill>
                          <a:schemeClr val="tx1"/>
                        </a:solidFill>
                        <a:latin typeface="Gill Sans MT" panose="020B0502020104020203" pitchFamily="34" charset="0"/>
                      </a:endParaRPr>
                    </a:p>
                  </a:txBody>
                  <a:tcPr marL="98787" marR="98787" marT="49475" marB="49475">
                    <a:solidFill>
                      <a:schemeClr val="bg1"/>
                    </a:solidFill>
                  </a:tcPr>
                </a:tc>
              </a:tr>
              <a:tr h="489640">
                <a:tc>
                  <a:txBody>
                    <a:bodyPr/>
                    <a:lstStyle/>
                    <a:p>
                      <a:r>
                        <a:rPr lang="en-US" sz="1300" b="1" dirty="0" smtClean="0">
                          <a:solidFill>
                            <a:schemeClr val="tx1"/>
                          </a:solidFill>
                          <a:latin typeface="Gill Sans MT" panose="020B0502020104020203" pitchFamily="34" charset="0"/>
                        </a:rPr>
                        <a:t>Jami Rider</a:t>
                      </a:r>
                      <a:endParaRPr lang="en-US" sz="1300" b="1" dirty="0">
                        <a:solidFill>
                          <a:schemeClr val="tx1"/>
                        </a:solidFill>
                        <a:latin typeface="Gill Sans MT" panose="020B0502020104020203" pitchFamily="34" charset="0"/>
                      </a:endParaRPr>
                    </a:p>
                  </a:txBody>
                  <a:tcPr marL="98787" marR="98787" marT="49475" marB="49475">
                    <a:solidFill>
                      <a:schemeClr val="bg1"/>
                    </a:solidFill>
                  </a:tcPr>
                </a:tc>
                <a:tc>
                  <a:txBody>
                    <a:bodyPr/>
                    <a:lstStyle/>
                    <a:p>
                      <a:r>
                        <a:rPr lang="en-US" sz="1300" b="1" dirty="0" smtClean="0">
                          <a:solidFill>
                            <a:schemeClr val="tx1"/>
                          </a:solidFill>
                          <a:latin typeface="Gill Sans MT" panose="020B0502020104020203" pitchFamily="34" charset="0"/>
                        </a:rPr>
                        <a:t>Linda Benson</a:t>
                      </a:r>
                      <a:endParaRPr lang="en-US" sz="1300" b="1" dirty="0">
                        <a:solidFill>
                          <a:schemeClr val="tx1"/>
                        </a:solidFill>
                        <a:latin typeface="Gill Sans MT" panose="020B0502020104020203" pitchFamily="34" charset="0"/>
                      </a:endParaRPr>
                    </a:p>
                  </a:txBody>
                  <a:tcPr marL="98787" marR="98787" marT="49475" marB="49475">
                    <a:solidFill>
                      <a:schemeClr val="bg1"/>
                    </a:solidFill>
                  </a:tcPr>
                </a:tc>
                <a:tc>
                  <a:txBody>
                    <a:bodyPr/>
                    <a:lstStyle/>
                    <a:p>
                      <a:r>
                        <a:rPr lang="en-US" sz="1300" b="1" dirty="0" smtClean="0">
                          <a:solidFill>
                            <a:schemeClr val="tx1"/>
                          </a:solidFill>
                          <a:latin typeface="Gill Sans MT" panose="020B0502020104020203" pitchFamily="34" charset="0"/>
                        </a:rPr>
                        <a:t>Dori Sipe</a:t>
                      </a:r>
                      <a:endParaRPr lang="en-US" sz="1300" b="1" dirty="0">
                        <a:solidFill>
                          <a:schemeClr val="tx1"/>
                        </a:solidFill>
                        <a:latin typeface="Gill Sans MT" panose="020B0502020104020203" pitchFamily="34" charset="0"/>
                      </a:endParaRPr>
                    </a:p>
                  </a:txBody>
                  <a:tcPr marL="98787" marR="98787" marT="49475" marB="49475">
                    <a:solidFill>
                      <a:schemeClr val="bg1"/>
                    </a:solidFill>
                  </a:tcPr>
                </a:tc>
                <a:tc>
                  <a:txBody>
                    <a:bodyPr/>
                    <a:lstStyle/>
                    <a:p>
                      <a:r>
                        <a:rPr lang="en-US" sz="1300" b="1" dirty="0" smtClean="0">
                          <a:solidFill>
                            <a:schemeClr val="tx1"/>
                          </a:solidFill>
                          <a:latin typeface="Gill Sans MT" panose="020B0502020104020203" pitchFamily="34" charset="0"/>
                        </a:rPr>
                        <a:t>Laycee Kinsman</a:t>
                      </a:r>
                      <a:endParaRPr lang="en-US" sz="1300" b="1" dirty="0">
                        <a:solidFill>
                          <a:schemeClr val="tx1"/>
                        </a:solidFill>
                        <a:latin typeface="Gill Sans MT" panose="020B0502020104020203" pitchFamily="34" charset="0"/>
                      </a:endParaRPr>
                    </a:p>
                  </a:txBody>
                  <a:tcPr marL="98787" marR="98787" marT="49475" marB="49475">
                    <a:solidFill>
                      <a:schemeClr val="bg1"/>
                    </a:solidFill>
                  </a:tcPr>
                </a:tc>
              </a:tr>
              <a:tr h="401299">
                <a:tc>
                  <a:txBody>
                    <a:bodyPr/>
                    <a:lstStyle/>
                    <a:p>
                      <a:r>
                        <a:rPr lang="en-US" sz="1300" b="1" dirty="0" smtClean="0">
                          <a:solidFill>
                            <a:schemeClr val="tx1"/>
                          </a:solidFill>
                          <a:latin typeface="Gill Sans MT" panose="020B0502020104020203" pitchFamily="34" charset="0"/>
                        </a:rPr>
                        <a:t>Sonja Grabel</a:t>
                      </a:r>
                      <a:endParaRPr lang="en-US" sz="1300" b="1" dirty="0">
                        <a:solidFill>
                          <a:schemeClr val="tx1"/>
                        </a:solidFill>
                        <a:latin typeface="Gill Sans MT" panose="020B0502020104020203" pitchFamily="34" charset="0"/>
                      </a:endParaRPr>
                    </a:p>
                  </a:txBody>
                  <a:tcPr marL="98787" marR="98787" marT="49475" marB="49475">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Gill Sans MT" panose="020B0502020104020203" pitchFamily="34" charset="0"/>
                        </a:rPr>
                        <a:t>Christina Arosco</a:t>
                      </a:r>
                    </a:p>
                  </a:txBody>
                  <a:tcPr marL="98787" marR="98787" marT="49475" marB="49475">
                    <a:solidFill>
                      <a:schemeClr val="bg1"/>
                    </a:solidFill>
                  </a:tcPr>
                </a:tc>
                <a:tc>
                  <a:txBody>
                    <a:bodyPr/>
                    <a:lstStyle/>
                    <a:p>
                      <a:r>
                        <a:rPr lang="en-US" sz="1300" b="1" dirty="0" smtClean="0">
                          <a:solidFill>
                            <a:schemeClr val="tx1"/>
                          </a:solidFill>
                          <a:latin typeface="Gill Sans MT" panose="020B0502020104020203" pitchFamily="34" charset="0"/>
                        </a:rPr>
                        <a:t>Teresa Portinga</a:t>
                      </a:r>
                      <a:endParaRPr lang="en-US" sz="1300" b="1" dirty="0">
                        <a:solidFill>
                          <a:schemeClr val="tx1"/>
                        </a:solidFill>
                        <a:latin typeface="Gill Sans MT" panose="020B0502020104020203" pitchFamily="34" charset="0"/>
                      </a:endParaRPr>
                    </a:p>
                  </a:txBody>
                  <a:tcPr marL="98787" marR="98787" marT="49475" marB="49475">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latin typeface="Gill Sans MT" panose="020B0502020104020203" pitchFamily="34" charset="0"/>
                        </a:rPr>
                        <a:t>Irma Ramirez</a:t>
                      </a:r>
                    </a:p>
                  </a:txBody>
                  <a:tcPr marL="98787" marR="98787" marT="49475" marB="49475">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035131109"/>
              </p:ext>
            </p:extLst>
          </p:nvPr>
        </p:nvGraphicFramePr>
        <p:xfrm>
          <a:off x="508652" y="5494273"/>
          <a:ext cx="6796423" cy="3215687"/>
        </p:xfrm>
        <a:graphic>
          <a:graphicData uri="http://schemas.openxmlformats.org/drawingml/2006/table">
            <a:tbl>
              <a:tblPr firstRow="1" bandRow="1">
                <a:tableStyleId>{5940675A-B579-460E-94D1-54222C63F5DA}</a:tableStyleId>
              </a:tblPr>
              <a:tblGrid>
                <a:gridCol w="2434925"/>
                <a:gridCol w="1955038"/>
                <a:gridCol w="2406460"/>
              </a:tblGrid>
              <a:tr h="48085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200" b="1" i="0" u="none" strike="noStrike" kern="1200" cap="none" spc="0" normalizeH="0" baseline="0" noProof="0" dirty="0" smtClean="0">
                          <a:ln>
                            <a:noFill/>
                          </a:ln>
                          <a:solidFill>
                            <a:prstClr val="black"/>
                          </a:solidFill>
                          <a:effectLst/>
                          <a:uLnTx/>
                          <a:uFillTx/>
                          <a:latin typeface="Gill Sans MT" panose="020B0502020104020203" pitchFamily="34" charset="0"/>
                          <a:ea typeface="+mn-ea"/>
                          <a:cs typeface="+mn-cs"/>
                        </a:rPr>
                        <a:t>Todas las evaluaciones ELA de primaria fueron revisadas y actualizadas en junio del año 2015 por los siguientes excelentes y dedicados maestros de K-6</a:t>
                      </a:r>
                      <a:r>
                        <a:rPr kumimoji="0" lang="x-none" sz="1200" b="1" i="0" u="none" strike="noStrike" kern="1200" cap="none" spc="0" normalizeH="0" baseline="30000" noProof="0" dirty="0" smtClean="0">
                          <a:ln>
                            <a:noFill/>
                          </a:ln>
                          <a:solidFill>
                            <a:prstClr val="black"/>
                          </a:solidFill>
                          <a:effectLst/>
                          <a:uLnTx/>
                          <a:uFillTx/>
                          <a:latin typeface="Gill Sans MT" panose="020B0502020104020203" pitchFamily="34" charset="0"/>
                          <a:ea typeface="+mn-ea"/>
                          <a:cs typeface="+mn-cs"/>
                        </a:rPr>
                        <a:t>to</a:t>
                      </a:r>
                      <a:r>
                        <a:rPr kumimoji="0" lang="x-none" sz="1200" b="1" i="0" u="none" strike="noStrike" kern="1200" cap="none" spc="0" normalizeH="0" baseline="0" noProof="0" dirty="0" smtClean="0">
                          <a:ln>
                            <a:noFill/>
                          </a:ln>
                          <a:solidFill>
                            <a:prstClr val="black"/>
                          </a:solidFill>
                          <a:effectLst/>
                          <a:uLnTx/>
                          <a:uFillTx/>
                          <a:latin typeface="Gill Sans MT" panose="020B0502020104020203" pitchFamily="34" charset="0"/>
                          <a:ea typeface="+mn-ea"/>
                          <a:cs typeface="+mn-cs"/>
                        </a:rPr>
                        <a:t> de HSD.   </a:t>
                      </a:r>
                      <a:endParaRPr kumimoji="0" lang="x-none" sz="12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06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06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06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06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06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06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06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7507" marR="87507" marT="45080" marB="4508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362718415"/>
              </p:ext>
            </p:extLst>
          </p:nvPr>
        </p:nvGraphicFramePr>
        <p:xfrm>
          <a:off x="539037" y="8820842"/>
          <a:ext cx="6766036" cy="519919"/>
        </p:xfrm>
        <a:graphic>
          <a:graphicData uri="http://schemas.openxmlformats.org/drawingml/2006/table">
            <a:tbl>
              <a:tblPr firstRow="1" bandRow="1">
                <a:tableStyleId>{3C2FFA5D-87B4-456A-9821-1D502468CF0F}</a:tableStyleId>
              </a:tblPr>
              <a:tblGrid>
                <a:gridCol w="6766036"/>
              </a:tblGrid>
              <a:tr h="519919">
                <a:tc>
                  <a:txBody>
                    <a:bodyPr/>
                    <a:lstStyle/>
                    <a:p>
                      <a:pPr algn="ctr"/>
                      <a:r>
                        <a:rPr lang="en-US" sz="1300" i="1" dirty="0" smtClean="0">
                          <a:solidFill>
                            <a:schemeClr val="tx1"/>
                          </a:solidFill>
                          <a:latin typeface="Gill Sans MT" panose="020B0502020104020203" pitchFamily="34" charset="0"/>
                        </a:rPr>
                        <a:t>Gracias a </a:t>
                      </a:r>
                      <a:r>
                        <a:rPr lang="en-US" sz="1300" i="1" dirty="0" err="1" smtClean="0">
                          <a:solidFill>
                            <a:schemeClr val="tx1"/>
                          </a:solidFill>
                          <a:latin typeface="Gill Sans MT" panose="020B0502020104020203" pitchFamily="34" charset="0"/>
                        </a:rPr>
                        <a:t>todos</a:t>
                      </a:r>
                      <a:r>
                        <a:rPr lang="en-US" sz="1300" i="1" dirty="0" smtClean="0">
                          <a:solidFill>
                            <a:schemeClr val="tx1"/>
                          </a:solidFill>
                          <a:latin typeface="Gill Sans MT" panose="020B0502020104020203" pitchFamily="34" charset="0"/>
                        </a:rPr>
                        <a:t> los </a:t>
                      </a:r>
                      <a:r>
                        <a:rPr lang="en-US" sz="1300" i="1" dirty="0" err="1" smtClean="0">
                          <a:solidFill>
                            <a:schemeClr val="tx1"/>
                          </a:solidFill>
                          <a:latin typeface="Gill Sans MT" panose="020B0502020104020203" pitchFamily="34" charset="0"/>
                        </a:rPr>
                        <a:t>que</a:t>
                      </a:r>
                      <a:r>
                        <a:rPr lang="en-US" sz="1300" i="1" dirty="0" smtClean="0">
                          <a:solidFill>
                            <a:schemeClr val="tx1"/>
                          </a:solidFill>
                          <a:latin typeface="Gill Sans MT" panose="020B0502020104020203" pitchFamily="34" charset="0"/>
                        </a:rPr>
                        <a:t> </a:t>
                      </a:r>
                      <a:r>
                        <a:rPr lang="en-US" sz="1300" i="1" dirty="0" err="1" smtClean="0">
                          <a:solidFill>
                            <a:schemeClr val="tx1"/>
                          </a:solidFill>
                          <a:latin typeface="Gill Sans MT" panose="020B0502020104020203" pitchFamily="34" charset="0"/>
                        </a:rPr>
                        <a:t>participaron</a:t>
                      </a:r>
                      <a:r>
                        <a:rPr lang="en-US" sz="1300" i="1" dirty="0" smtClean="0">
                          <a:solidFill>
                            <a:schemeClr val="tx1"/>
                          </a:solidFill>
                          <a:latin typeface="Gill Sans MT" panose="020B0502020104020203" pitchFamily="34" charset="0"/>
                        </a:rPr>
                        <a:t> </a:t>
                      </a:r>
                      <a:r>
                        <a:rPr lang="en-US" sz="1300" i="1" dirty="0" err="1" smtClean="0">
                          <a:solidFill>
                            <a:schemeClr val="tx1"/>
                          </a:solidFill>
                          <a:latin typeface="Gill Sans MT" panose="020B0502020104020203" pitchFamily="34" charset="0"/>
                        </a:rPr>
                        <a:t>en</a:t>
                      </a:r>
                      <a:r>
                        <a:rPr lang="en-US" sz="1300" i="1" dirty="0" smtClean="0">
                          <a:solidFill>
                            <a:schemeClr val="tx1"/>
                          </a:solidFill>
                          <a:latin typeface="Gill Sans MT" panose="020B0502020104020203" pitchFamily="34" charset="0"/>
                        </a:rPr>
                        <a:t> la </a:t>
                      </a:r>
                      <a:r>
                        <a:rPr lang="en-US" sz="1300" i="1" dirty="0" err="1" smtClean="0">
                          <a:solidFill>
                            <a:schemeClr val="tx1"/>
                          </a:solidFill>
                          <a:latin typeface="Gill Sans MT" panose="020B0502020104020203" pitchFamily="34" charset="0"/>
                        </a:rPr>
                        <a:t>traducción</a:t>
                      </a:r>
                      <a:r>
                        <a:rPr lang="en-US" sz="1300" i="1" dirty="0" smtClean="0">
                          <a:solidFill>
                            <a:schemeClr val="tx1"/>
                          </a:solidFill>
                          <a:latin typeface="Gill Sans MT" panose="020B0502020104020203" pitchFamily="34" charset="0"/>
                        </a:rPr>
                        <a:t> de </a:t>
                      </a:r>
                      <a:r>
                        <a:rPr lang="en-US" sz="1300" i="1" dirty="0" err="1" smtClean="0">
                          <a:solidFill>
                            <a:schemeClr val="tx1"/>
                          </a:solidFill>
                          <a:latin typeface="Gill Sans MT" panose="020B0502020104020203" pitchFamily="34" charset="0"/>
                        </a:rPr>
                        <a:t>esta</a:t>
                      </a:r>
                      <a:r>
                        <a:rPr lang="en-US" sz="1300" i="1" dirty="0" smtClean="0">
                          <a:solidFill>
                            <a:schemeClr val="tx1"/>
                          </a:solidFill>
                          <a:latin typeface="Gill Sans MT" panose="020B0502020104020203" pitchFamily="34" charset="0"/>
                        </a:rPr>
                        <a:t> </a:t>
                      </a:r>
                      <a:r>
                        <a:rPr lang="en-US" sz="1300" i="1" dirty="0" err="1" smtClean="0">
                          <a:solidFill>
                            <a:schemeClr val="tx1"/>
                          </a:solidFill>
                          <a:latin typeface="Gill Sans MT" panose="020B0502020104020203" pitchFamily="34" charset="0"/>
                        </a:rPr>
                        <a:t>evaluación</a:t>
                      </a:r>
                      <a:r>
                        <a:rPr lang="en-US" sz="1300" i="1" dirty="0" smtClean="0">
                          <a:solidFill>
                            <a:schemeClr val="tx1"/>
                          </a:solidFill>
                          <a:latin typeface="Gill Sans MT" panose="020B0502020104020203" pitchFamily="34" charset="0"/>
                        </a:rPr>
                        <a:t>, </a:t>
                      </a:r>
                    </a:p>
                    <a:p>
                      <a:pPr algn="ctr"/>
                      <a:r>
                        <a:rPr lang="en-US" sz="1300" i="1" dirty="0" err="1" smtClean="0">
                          <a:solidFill>
                            <a:schemeClr val="tx1"/>
                          </a:solidFill>
                          <a:latin typeface="Gill Sans MT" panose="020B0502020104020203" pitchFamily="34" charset="0"/>
                        </a:rPr>
                        <a:t>bajo</a:t>
                      </a:r>
                      <a:r>
                        <a:rPr lang="en-US" sz="1300" i="1" dirty="0" smtClean="0">
                          <a:solidFill>
                            <a:schemeClr val="tx1"/>
                          </a:solidFill>
                          <a:latin typeface="Gill Sans MT" panose="020B0502020104020203" pitchFamily="34" charset="0"/>
                        </a:rPr>
                        <a:t> la </a:t>
                      </a:r>
                      <a:r>
                        <a:rPr lang="en-US" sz="1300" i="1" dirty="0" err="1" smtClean="0">
                          <a:solidFill>
                            <a:schemeClr val="tx1"/>
                          </a:solidFill>
                          <a:latin typeface="Gill Sans MT" panose="020B0502020104020203" pitchFamily="34" charset="0"/>
                        </a:rPr>
                        <a:t>coordinación</a:t>
                      </a:r>
                      <a:r>
                        <a:rPr lang="en-US" sz="1300" i="1" baseline="0" dirty="0" smtClean="0">
                          <a:solidFill>
                            <a:schemeClr val="tx1"/>
                          </a:solidFill>
                          <a:latin typeface="Gill Sans MT" panose="020B0502020104020203" pitchFamily="34" charset="0"/>
                        </a:rPr>
                        <a:t> de</a:t>
                      </a:r>
                      <a:r>
                        <a:rPr lang="en-US" sz="1400" i="1" baseline="0" dirty="0" smtClean="0">
                          <a:solidFill>
                            <a:schemeClr val="tx1"/>
                          </a:solidFill>
                          <a:latin typeface="Gill Sans MT" panose="020B0502020104020203" pitchFamily="34" charset="0"/>
                        </a:rPr>
                        <a:t> </a:t>
                      </a:r>
                      <a:r>
                        <a:rPr kumimoji="0" lang="en-US" sz="1000" b="1" i="1" u="none" strike="noStrike" kern="1200" cap="none" spc="0" normalizeH="0" baseline="0" dirty="0" smtClean="0">
                          <a:ln>
                            <a:noFill/>
                          </a:ln>
                          <a:solidFill>
                            <a:prstClr val="black"/>
                          </a:solidFill>
                          <a:effectLst/>
                          <a:uLnTx/>
                          <a:uFillTx/>
                          <a:latin typeface="Gill Sans MT" panose="020B0502020104020203" pitchFamily="34" charset="0"/>
                          <a:ea typeface="+mn-ea"/>
                          <a:cs typeface="+mn-cs"/>
                        </a:rPr>
                        <a:t>Z. Rosa y M. Mendez</a:t>
                      </a:r>
                      <a:endParaRPr kumimoji="0" lang="x-none" sz="1000" b="1" i="1" u="none" strike="noStrike" kern="1200" cap="none" spc="0" normalizeH="0" baseline="0" dirty="0">
                        <a:ln>
                          <a:noFill/>
                        </a:ln>
                        <a:solidFill>
                          <a:prstClr val="black"/>
                        </a:solidFill>
                        <a:effectLst/>
                        <a:uLnTx/>
                        <a:uFillTx/>
                        <a:latin typeface="Gill Sans MT" panose="020B0502020104020203" pitchFamily="34" charset="0"/>
                        <a:ea typeface="+mn-ea"/>
                        <a:cs typeface="+mn-cs"/>
                      </a:endParaRPr>
                    </a:p>
                  </a:txBody>
                  <a:tcPr marL="99175" marR="99175" marT="49588" marB="49588">
                    <a:gradFill flip="none" rotWithShape="1">
                      <a:gsLst>
                        <a:gs pos="11000">
                          <a:schemeClr val="accent1">
                            <a:lumMod val="40000"/>
                            <a:lumOff val="60000"/>
                          </a:schemeClr>
                        </a:gs>
                        <a:gs pos="89000">
                          <a:srgbClr val="739BCB"/>
                        </a:gs>
                        <a:gs pos="99000">
                          <a:schemeClr val="accent1">
                            <a:lumMod val="60000"/>
                            <a:lumOff val="40000"/>
                          </a:schemeClr>
                        </a:gs>
                      </a:gsLst>
                      <a:path path="rect">
                        <a:fillToRect l="50000" t="50000" r="50000" b="50000"/>
                      </a:path>
                      <a:tileRect/>
                    </a:gradFill>
                  </a:tcPr>
                </a:tc>
              </a:tr>
            </a:tbl>
          </a:graphicData>
        </a:graphic>
      </p:graphicFrame>
    </p:spTree>
    <p:extLst>
      <p:ext uri="{BB962C8B-B14F-4D97-AF65-F5344CB8AC3E}">
        <p14:creationId xmlns:p14="http://schemas.microsoft.com/office/powerpoint/2010/main" val="13613995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x-none" smtClean="0"/>
              <a:pPr/>
              <a:t>20</a:t>
            </a:fld>
            <a:endParaRPr lang="x-none" dirty="0"/>
          </a:p>
        </p:txBody>
      </p:sp>
      <p:graphicFrame>
        <p:nvGraphicFramePr>
          <p:cNvPr id="10" name="Table 9"/>
          <p:cNvGraphicFramePr>
            <a:graphicFrameLocks noGrp="1"/>
          </p:cNvGraphicFramePr>
          <p:nvPr>
            <p:extLst>
              <p:ext uri="{D42A27DB-BD31-4B8C-83A1-F6EECF244321}">
                <p14:modId xmlns:p14="http://schemas.microsoft.com/office/powerpoint/2010/main" val="1179938535"/>
              </p:ext>
            </p:extLst>
          </p:nvPr>
        </p:nvGraphicFramePr>
        <p:xfrm>
          <a:off x="492760" y="762000"/>
          <a:ext cx="6822440" cy="7235644"/>
        </p:xfrm>
        <a:graphic>
          <a:graphicData uri="http://schemas.openxmlformats.org/drawingml/2006/table">
            <a:tbl>
              <a:tblPr firstRow="1" bandRow="1">
                <a:tableStyleId>{5940675A-B579-460E-94D1-54222C63F5DA}</a:tableStyleId>
              </a:tblPr>
              <a:tblGrid>
                <a:gridCol w="539750"/>
                <a:gridCol w="6282690"/>
              </a:tblGrid>
              <a:tr h="739213">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smtClean="0">
                          <a:ln>
                            <a:noFill/>
                          </a:ln>
                          <a:solidFill>
                            <a:prstClr val="black"/>
                          </a:solidFill>
                          <a:effectLst/>
                          <a:uLnTx/>
                          <a:uFillTx/>
                          <a:latin typeface="+mn-lt"/>
                          <a:ea typeface="Calibri"/>
                          <a:cs typeface="Times New Roman"/>
                        </a:rPr>
                        <a:t>Nota:  Los </a:t>
                      </a:r>
                      <a:r>
                        <a:rPr kumimoji="0" lang="x-none" sz="1000" b="1" i="0" u="none" strike="noStrike" kern="1200" cap="none" spc="0" normalizeH="0" baseline="0" noProof="0" dirty="0" smtClean="0">
                          <a:ln>
                            <a:noFill/>
                          </a:ln>
                          <a:solidFill>
                            <a:prstClr val="black"/>
                          </a:solidFill>
                          <a:effectLst/>
                          <a:uLnTx/>
                          <a:uFillTx/>
                          <a:latin typeface="+mn-lt"/>
                          <a:ea typeface="Calibri"/>
                          <a:cs typeface="Times New Roman"/>
                        </a:rPr>
                        <a:t>escritos breves</a:t>
                      </a:r>
                      <a:r>
                        <a:rPr kumimoji="0" lang="x-none" sz="1000" b="0" i="0" u="none" strike="noStrike" kern="1200" cap="none" spc="0" normalizeH="0" baseline="0" noProof="0" dirty="0" smtClean="0">
                          <a:ln>
                            <a:noFill/>
                          </a:ln>
                          <a:solidFill>
                            <a:prstClr val="black"/>
                          </a:solidFill>
                          <a:effectLst/>
                          <a:uLnTx/>
                          <a:uFillTx/>
                          <a:latin typeface="+mn-lt"/>
                          <a:ea typeface="Calibri"/>
                          <a:cs typeface="Times New Roman"/>
                        </a:rPr>
                        <a:t> no deben tomar más de 10 minutos.   Los escritos breves se califican con una rúbrica de 2-3 puntos. Las composiciones completas se califican con una rúbrica de 4 puntos. La diferencia entre esta rúbrica y las rúbricas de Respuesta construida-Lectura, es que la  </a:t>
                      </a:r>
                      <a:r>
                        <a:rPr kumimoji="0" lang="x-none" sz="1000" b="1" i="0" u="none" strike="noStrike" kern="1200" cap="none" spc="0" normalizeH="0" baseline="0" noProof="0" dirty="0" smtClean="0">
                          <a:ln>
                            <a:noFill/>
                          </a:ln>
                          <a:solidFill>
                            <a:prstClr val="black"/>
                          </a:solidFill>
                          <a:effectLst/>
                          <a:uLnTx/>
                          <a:uFillTx/>
                          <a:latin typeface="+mn-lt"/>
                          <a:ea typeface="Calibri"/>
                          <a:cs typeface="Times New Roman"/>
                        </a:rPr>
                        <a:t>Rúbrica de Escrito Breve está evaluando el dominio de la escritura </a:t>
                      </a:r>
                      <a:r>
                        <a:rPr kumimoji="0" lang="x-none" sz="1000" b="0" i="0" u="none" strike="noStrike" kern="1200" cap="none" spc="0" normalizeH="0" baseline="0" noProof="0" dirty="0" smtClean="0">
                          <a:ln>
                            <a:noFill/>
                          </a:ln>
                          <a:solidFill>
                            <a:prstClr val="black"/>
                          </a:solidFill>
                          <a:effectLst/>
                          <a:uLnTx/>
                          <a:uFillTx/>
                          <a:latin typeface="+mn-lt"/>
                          <a:ea typeface="Calibri"/>
                          <a:cs typeface="Times New Roman"/>
                        </a:rPr>
                        <a:t>en un área específica, mientras que las rúbricas de lectura están evaluando la comprensión. </a:t>
                      </a:r>
                    </a:p>
                  </a:txBody>
                  <a:tcPr marL="103632" marR="103632" marT="50292" marB="50292">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283464">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x-none" sz="1200" b="1" i="0" u="none" strike="noStrike" kern="1200" cap="none" spc="0" normalizeH="0" baseline="0" noProof="0" dirty="0" smtClean="0">
                          <a:ln>
                            <a:noFill/>
                          </a:ln>
                          <a:solidFill>
                            <a:schemeClr val="tx1"/>
                          </a:solidFill>
                          <a:effectLst/>
                          <a:uLnTx/>
                          <a:uFillTx/>
                          <a:latin typeface="+mn-lt"/>
                          <a:ea typeface="+mn-ea"/>
                          <a:cs typeface="+mn-cs"/>
                        </a:rPr>
                        <a:t>CFA Trimestre 3: </a:t>
                      </a:r>
                      <a:r>
                        <a:rPr kumimoji="0" lang="es-ES" sz="1200" b="1" i="0" u="none" strike="noStrike" kern="1200" cap="none" spc="0" normalizeH="0" baseline="0" noProof="0" dirty="0" smtClean="0">
                          <a:ln>
                            <a:noFill/>
                          </a:ln>
                          <a:solidFill>
                            <a:prstClr val="black"/>
                          </a:solidFill>
                          <a:effectLst/>
                          <a:uLnTx/>
                          <a:uFillTx/>
                          <a:latin typeface="+mn-lt"/>
                          <a:ea typeface="+mn-ea"/>
                          <a:cs typeface="+mn-cs"/>
                        </a:rPr>
                        <a:t>Clave para la </a:t>
                      </a:r>
                      <a:r>
                        <a:rPr kumimoji="0" lang="es-ES" sz="1200" b="1" i="0" u="sng" strike="noStrike" kern="1200" cap="none" spc="0" normalizeH="0" baseline="0" noProof="0" dirty="0" smtClean="0">
                          <a:ln>
                            <a:noFill/>
                          </a:ln>
                          <a:solidFill>
                            <a:prstClr val="black"/>
                          </a:solidFill>
                          <a:effectLst/>
                          <a:uLnTx/>
                          <a:uFillTx/>
                          <a:latin typeface="+mn-lt"/>
                          <a:ea typeface="+mn-ea"/>
                          <a:cs typeface="+mn-cs"/>
                        </a:rPr>
                        <a:t>Respuesta construida del escrito breve</a:t>
                      </a:r>
                      <a:endParaRPr kumimoji="0" lang="x-none" sz="1200" b="1" i="0" u="sng" strike="noStrike" kern="1200" cap="none" spc="0" normalizeH="0" baseline="0" noProof="0" dirty="0" smtClean="0">
                        <a:ln>
                          <a:noFill/>
                        </a:ln>
                        <a:solidFill>
                          <a:schemeClr val="tx1"/>
                        </a:solidFill>
                        <a:effectLst/>
                        <a:uLnTx/>
                        <a:uFillTx/>
                        <a:latin typeface="+mn-lt"/>
                        <a:ea typeface="+mn-ea"/>
                        <a:cs typeface="+mn-cs"/>
                      </a:endParaRPr>
                    </a:p>
                  </a:txBody>
                  <a:tcPr marL="103632" marR="103632" marT="50292" marB="50292">
                    <a:lnT w="12700" cap="flat" cmpd="sng" algn="ctr">
                      <a:solidFill>
                        <a:schemeClr val="tx1"/>
                      </a:solidFill>
                      <a:prstDash val="solid"/>
                      <a:round/>
                      <a:headEnd type="none" w="med" len="med"/>
                      <a:tailEnd type="none" w="med" len="med"/>
                    </a:lnT>
                  </a:tcPr>
                </a:tc>
                <a:tc hMerge="1">
                  <a:txBody>
                    <a:bodyPr/>
                    <a:lstStyle/>
                    <a:p>
                      <a:endParaRPr lang="en-US"/>
                    </a:p>
                  </a:txBody>
                  <a:tcPr/>
                </a:tc>
              </a:tr>
              <a:tr h="61874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x-none" sz="1200" b="1" u="sng" noProof="0" dirty="0" smtClean="0">
                          <a:solidFill>
                            <a:schemeClr val="tx1"/>
                          </a:solidFill>
                        </a:rPr>
                        <a:t>Organización:</a:t>
                      </a:r>
                      <a:r>
                        <a:rPr lang="x-none" sz="1200" b="1" u="sng" baseline="0" noProof="0" dirty="0" smtClean="0">
                          <a:solidFill>
                            <a:schemeClr val="tx1"/>
                          </a:solidFill>
                        </a:rPr>
                        <a:t> </a:t>
                      </a:r>
                      <a:r>
                        <a:rPr lang="x-none" sz="1200" b="1" u="sng" noProof="0" dirty="0" smtClean="0">
                          <a:solidFill>
                            <a:schemeClr val="tx1"/>
                          </a:solidFill>
                        </a:rPr>
                        <a:t>Conclusión</a:t>
                      </a:r>
                    </a:p>
                    <a:p>
                      <a:pPr marL="0" marR="0" indent="0" algn="ctr" defTabSz="966612" rtl="0" eaLnBrk="1" fontAlgn="auto" latinLnBrk="0" hangingPunct="1">
                        <a:lnSpc>
                          <a:spcPct val="100000"/>
                        </a:lnSpc>
                        <a:spcBef>
                          <a:spcPts val="0"/>
                        </a:spcBef>
                        <a:spcAft>
                          <a:spcPts val="0"/>
                        </a:spcAft>
                        <a:buClrTx/>
                        <a:buSzTx/>
                        <a:buFontTx/>
                        <a:buNone/>
                        <a:tabLst/>
                        <a:defRPr/>
                      </a:pPr>
                      <a:r>
                        <a:rPr lang="x-none" sz="1000" noProof="0" dirty="0" smtClean="0">
                          <a:solidFill>
                            <a:schemeClr val="tx1"/>
                          </a:solidFill>
                        </a:rPr>
                        <a:t>Estándar W.2.3.c  Objetivo:1a</a:t>
                      </a:r>
                      <a:br>
                        <a:rPr lang="x-none" sz="1000" noProof="0" dirty="0" smtClean="0">
                          <a:solidFill>
                            <a:schemeClr val="tx1"/>
                          </a:solidFill>
                        </a:rPr>
                      </a:br>
                      <a:r>
                        <a:rPr lang="x-none" sz="1000" noProof="0" dirty="0" smtClean="0">
                          <a:solidFill>
                            <a:schemeClr val="tx1"/>
                          </a:solidFill>
                        </a:rPr>
                        <a:t>Proporciona una declaración</a:t>
                      </a:r>
                      <a:r>
                        <a:rPr lang="x-none" sz="1000" baseline="0" noProof="0" dirty="0" smtClean="0">
                          <a:solidFill>
                            <a:schemeClr val="tx1"/>
                          </a:solidFill>
                        </a:rPr>
                        <a:t> o sección de conclusión relacionada a la información o explicación presentada.  </a:t>
                      </a:r>
                      <a:endParaRPr lang="x-none" sz="1000" b="1" noProof="0" dirty="0" smtClean="0">
                        <a:solidFill>
                          <a:schemeClr val="tx1"/>
                        </a:solidFill>
                      </a:endParaRPr>
                    </a:p>
                  </a:txBody>
                  <a:tcPr marL="103632" marR="103632" marT="50292" marB="50292"/>
                </a:tc>
                <a:tc hMerge="1">
                  <a:txBody>
                    <a:bodyPr/>
                    <a:lstStyle/>
                    <a:p>
                      <a:endParaRPr lang="en-US"/>
                    </a:p>
                  </a:txBody>
                  <a:tcPr/>
                </a:tc>
              </a:tr>
              <a:tr h="1969008">
                <a:tc gridSpan="2">
                  <a:txBody>
                    <a:bodyPr/>
                    <a:lstStyle/>
                    <a:p>
                      <a:pPr marL="401638" marR="0" indent="-346075" algn="l" defTabSz="1018809" rtl="0" eaLnBrk="1" fontAlgn="auto" latinLnBrk="0" hangingPunct="1">
                        <a:lnSpc>
                          <a:spcPct val="100000"/>
                        </a:lnSpc>
                        <a:spcBef>
                          <a:spcPts val="0"/>
                        </a:spcBef>
                        <a:spcAft>
                          <a:spcPts val="0"/>
                        </a:spcAft>
                        <a:buClrTx/>
                        <a:buSzTx/>
                        <a:buFont typeface="+mj-lt"/>
                        <a:buNone/>
                        <a:tabLst/>
                        <a:defRPr/>
                      </a:pPr>
                      <a:r>
                        <a:rPr lang="en-US" sz="1200" b="1" dirty="0" smtClean="0">
                          <a:solidFill>
                            <a:schemeClr val="tx1"/>
                          </a:solidFill>
                          <a:latin typeface="+mn-lt"/>
                          <a:cs typeface="Helvetica" panose="020B0604020202020204" pitchFamily="34" charset="0"/>
                        </a:rPr>
                        <a:t>17.  </a:t>
                      </a:r>
                      <a:r>
                        <a:rPr lang="es-ES_tradnl" sz="1200" b="1" noProof="0" dirty="0" smtClean="0">
                          <a:solidFill>
                            <a:schemeClr val="tx1"/>
                          </a:solidFill>
                          <a:latin typeface="+mn-lt"/>
                          <a:cs typeface="Helvetica" panose="020B0604020202020204" pitchFamily="34" charset="0"/>
                        </a:rPr>
                        <a:t>Lee el cuento a continuación. Escribe</a:t>
                      </a:r>
                      <a:r>
                        <a:rPr lang="es-ES_tradnl" sz="1200" b="1" baseline="0" noProof="0" dirty="0" smtClean="0">
                          <a:solidFill>
                            <a:schemeClr val="tx1"/>
                          </a:solidFill>
                          <a:latin typeface="+mn-lt"/>
                          <a:cs typeface="Helvetica" panose="020B0604020202020204" pitchFamily="34" charset="0"/>
                        </a:rPr>
                        <a:t> un final para el cuento para que diga lo qué pasó después. </a:t>
                      </a:r>
                      <a:endParaRPr lang="es-ES_tradnl" sz="1200" b="1" noProof="0" dirty="0" smtClean="0">
                        <a:solidFill>
                          <a:schemeClr val="tx1"/>
                        </a:solidFill>
                        <a:latin typeface="+mn-lt"/>
                        <a:cs typeface="Helvetica" panose="020B0604020202020204" pitchFamily="34" charset="0"/>
                      </a:endParaRP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s-ES_tradnl" sz="1200" b="1" i="0" u="sng" kern="1200" noProof="0" dirty="0" smtClean="0">
                        <a:solidFill>
                          <a:schemeClr val="tx1"/>
                        </a:solidFill>
                        <a:effectLst/>
                        <a:latin typeface="+mn-lt"/>
                        <a:ea typeface="Times New Roman"/>
                        <a:cs typeface="Times New Roman"/>
                      </a:endParaRP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s-ES_tradnl" sz="1200" b="0" i="1" u="none" kern="1200" noProof="0" dirty="0" smtClean="0">
                          <a:solidFill>
                            <a:schemeClr val="tx1"/>
                          </a:solidFill>
                          <a:effectLst/>
                          <a:latin typeface="+mn-lt"/>
                          <a:ea typeface="Times New Roman"/>
                          <a:cs typeface="Times New Roman"/>
                        </a:rPr>
                        <a:t>Tres amigos</a:t>
                      </a: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s-ES_tradnl" sz="1200" b="0" i="1" u="none" kern="1200" noProof="0" dirty="0" smtClean="0">
                          <a:solidFill>
                            <a:schemeClr val="tx1"/>
                          </a:solidFill>
                          <a:effectLst/>
                          <a:latin typeface="+mn-lt"/>
                          <a:ea typeface="Times New Roman"/>
                          <a:cs typeface="Times New Roman"/>
                        </a:rPr>
                        <a:t>       </a:t>
                      </a:r>
                    </a:p>
                    <a:p>
                      <a:pPr marL="230188" marR="0" indent="-230188" algn="l" defTabSz="1018809" rtl="0" eaLnBrk="1" fontAlgn="auto" latinLnBrk="0" hangingPunct="1">
                        <a:lnSpc>
                          <a:spcPct val="100000"/>
                        </a:lnSpc>
                        <a:spcBef>
                          <a:spcPts val="0"/>
                        </a:spcBef>
                        <a:spcAft>
                          <a:spcPts val="0"/>
                        </a:spcAft>
                        <a:buClrTx/>
                        <a:buSzTx/>
                        <a:buFont typeface="+mj-lt"/>
                        <a:buNone/>
                        <a:tabLst/>
                        <a:defRPr/>
                      </a:pPr>
                      <a:r>
                        <a:rPr lang="es-ES_tradnl" sz="1200" b="0" i="0" kern="1200" noProof="0" dirty="0" smtClean="0">
                          <a:solidFill>
                            <a:schemeClr val="tx1"/>
                          </a:solidFill>
                          <a:effectLst/>
                          <a:latin typeface="+mn-lt"/>
                          <a:ea typeface="Times New Roman"/>
                          <a:cs typeface="Times New Roman"/>
                        </a:rPr>
                        <a:t>      Tres</a:t>
                      </a:r>
                      <a:r>
                        <a:rPr lang="es-ES_tradnl" sz="1200" b="0" i="0" kern="1200" baseline="0" noProof="0" dirty="0" smtClean="0">
                          <a:solidFill>
                            <a:schemeClr val="tx1"/>
                          </a:solidFill>
                          <a:effectLst/>
                          <a:latin typeface="+mn-lt"/>
                          <a:ea typeface="Times New Roman"/>
                          <a:cs typeface="Times New Roman"/>
                        </a:rPr>
                        <a:t> amigos, una serpiente, un león y un halcón, estaban afuera mirando la luna</a:t>
                      </a:r>
                      <a:r>
                        <a:rPr lang="es-ES_tradnl" sz="1200" b="0" i="0" kern="1200" noProof="0" dirty="0" smtClean="0">
                          <a:solidFill>
                            <a:schemeClr val="tx1"/>
                          </a:solidFill>
                          <a:effectLst/>
                          <a:latin typeface="+mn-lt"/>
                          <a:ea typeface="Times New Roman"/>
                          <a:cs typeface="Times New Roman"/>
                        </a:rPr>
                        <a:t>.  La luna les hizo sentir</a:t>
                      </a:r>
                      <a:r>
                        <a:rPr lang="es-ES_tradnl" sz="1200" b="0" i="0" kern="1200" baseline="0" noProof="0" dirty="0" smtClean="0">
                          <a:solidFill>
                            <a:schemeClr val="tx1"/>
                          </a:solidFill>
                          <a:effectLst/>
                          <a:latin typeface="+mn-lt"/>
                          <a:ea typeface="Times New Roman"/>
                          <a:cs typeface="Times New Roman"/>
                        </a:rPr>
                        <a:t> mucha hambre. Ellos discutían sobre lo que podrían comer. La serpiente y el halcón se quedaron dormidos. El león no podía dormir porque tenía mucha hambre. Luego, se fue caminando por el bosque</a:t>
                      </a:r>
                      <a:r>
                        <a:rPr lang="en-US" sz="1200" b="0" i="0" kern="1200" baseline="0" dirty="0" smtClean="0">
                          <a:solidFill>
                            <a:schemeClr val="tx1"/>
                          </a:solidFill>
                          <a:effectLst/>
                          <a:latin typeface="+mn-lt"/>
                          <a:ea typeface="Times New Roman"/>
                          <a:cs typeface="Times New Roman"/>
                        </a:rPr>
                        <a:t>.</a:t>
                      </a:r>
                    </a:p>
                    <a:p>
                      <a:pPr marL="0" marR="0" indent="0" algn="r" defTabSz="1018809" rtl="0" eaLnBrk="1" fontAlgn="auto" latinLnBrk="0" hangingPunct="1">
                        <a:lnSpc>
                          <a:spcPct val="100000"/>
                        </a:lnSpc>
                        <a:spcBef>
                          <a:spcPts val="0"/>
                        </a:spcBef>
                        <a:spcAft>
                          <a:spcPts val="0"/>
                        </a:spcAft>
                        <a:buClrTx/>
                        <a:buSzTx/>
                        <a:buFont typeface="+mj-lt"/>
                        <a:buNone/>
                        <a:tabLst/>
                        <a:defRPr/>
                      </a:pPr>
                      <a:endParaRPr lang="en-US" sz="1200" b="1" i="1" baseline="0" dirty="0" smtClean="0">
                        <a:solidFill>
                          <a:srgbClr val="FF0000"/>
                        </a:solidFill>
                        <a:latin typeface="+mn-lt"/>
                        <a:cs typeface="Helvetica" pitchFamily="34" charset="0"/>
                      </a:endParaRPr>
                    </a:p>
                    <a:p>
                      <a:pPr marL="0" marR="0" indent="0" algn="r" defTabSz="1018809" rtl="0" eaLnBrk="1" fontAlgn="auto" latinLnBrk="0" hangingPunct="1">
                        <a:lnSpc>
                          <a:spcPct val="100000"/>
                        </a:lnSpc>
                        <a:spcBef>
                          <a:spcPts val="0"/>
                        </a:spcBef>
                        <a:spcAft>
                          <a:spcPts val="0"/>
                        </a:spcAft>
                        <a:buClrTx/>
                        <a:buSzTx/>
                        <a:buFont typeface="+mj-lt"/>
                        <a:buNone/>
                        <a:tabLst/>
                        <a:defRPr/>
                      </a:pPr>
                      <a:r>
                        <a:rPr lang="es-MX" sz="1000" b="1" i="1" dirty="0" smtClean="0">
                          <a:solidFill>
                            <a:schemeClr val="tx1"/>
                          </a:solidFill>
                          <a:latin typeface="+mn-lt"/>
                          <a:cs typeface="Helvetica" pitchFamily="34" charset="0"/>
                        </a:rPr>
                        <a:t>Escribir un texto breve</a:t>
                      </a:r>
                      <a:r>
                        <a:rPr lang="es-MX" sz="1000" b="1" i="1" baseline="0" dirty="0" smtClean="0">
                          <a:solidFill>
                            <a:schemeClr val="tx1"/>
                          </a:solidFill>
                          <a:latin typeface="+mn-lt"/>
                          <a:cs typeface="Helvetica" pitchFamily="34" charset="0"/>
                        </a:rPr>
                        <a:t>, Organización W.2.3c , escribir una conclusión,</a:t>
                      </a:r>
                      <a:r>
                        <a:rPr lang="es-MX" sz="1000" b="1" i="1" baseline="0" noProof="0" dirty="0" smtClean="0">
                          <a:solidFill>
                            <a:schemeClr val="tx1"/>
                          </a:solidFill>
                          <a:latin typeface="+mn-lt"/>
                          <a:cs typeface="Helvetica" pitchFamily="34" charset="0"/>
                        </a:rPr>
                        <a:t> </a:t>
                      </a:r>
                      <a:r>
                        <a:rPr lang="es-MX" sz="1000" b="1" i="1" baseline="0" dirty="0" smtClean="0">
                          <a:solidFill>
                            <a:schemeClr val="tx1"/>
                          </a:solidFill>
                          <a:latin typeface="+mn-lt"/>
                          <a:cs typeface="Helvetica" pitchFamily="34" charset="0"/>
                        </a:rPr>
                        <a:t>Objetivo 1a </a:t>
                      </a:r>
                    </a:p>
                  </a:txBody>
                  <a:tcPr marL="103632" marR="103632" marT="50292" marB="50292"/>
                </a:tc>
                <a:tc hMerge="1">
                  <a:txBody>
                    <a:bodyPr/>
                    <a:lstStyle/>
                    <a:p>
                      <a:endParaRPr lang="en-US" dirty="0"/>
                    </a:p>
                  </a:txBody>
                  <a:tcPr/>
                </a:tc>
              </a:tr>
              <a:tr h="329184">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smtClean="0">
                          <a:ln>
                            <a:noFill/>
                          </a:ln>
                          <a:solidFill>
                            <a:prstClr val="black"/>
                          </a:solidFill>
                          <a:effectLst/>
                          <a:uLnTx/>
                          <a:uFillTx/>
                          <a:latin typeface="+mn-lt"/>
                          <a:ea typeface="+mn-ea"/>
                          <a:cs typeface="+mn-cs"/>
                        </a:rPr>
                        <a:t>Lenguaje de la respuesta - maestro/rúbrica </a:t>
                      </a: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solidFill>
                      <a:schemeClr val="bg1">
                        <a:lumMod val="85000"/>
                      </a:schemeClr>
                    </a:solidFill>
                  </a:tcPr>
                </a:tc>
                <a:tc hMerge="1">
                  <a:txBody>
                    <a:bodyPr/>
                    <a:lstStyle/>
                    <a:p>
                      <a:endParaRPr lang="en-US"/>
                    </a:p>
                  </a:txBody>
                  <a:tcPr/>
                </a:tc>
              </a:tr>
              <a:tr h="702491">
                <a:tc gridSpan="2">
                  <a:txBody>
                    <a:bodyPr/>
                    <a:lstStyle/>
                    <a:p>
                      <a:pPr lvl="0" algn="l">
                        <a:defRPr sz="1800" b="0" i="0"/>
                      </a:pPr>
                      <a:r>
                        <a:rPr lang="x-none" sz="1000" u="sng" kern="1200" dirty="0" smtClean="0">
                          <a:solidFill>
                            <a:schemeClr val="tx1"/>
                          </a:solidFill>
                          <a:effectLst/>
                          <a:latin typeface="+mn-lt"/>
                          <a:ea typeface="+mn-ea"/>
                          <a:cs typeface="+mn-cs"/>
                        </a:rPr>
                        <a:t>Lenguaje del maestro y notas de calificación: </a:t>
                      </a:r>
                    </a:p>
                    <a:p>
                      <a:pPr lvl="0" algn="l">
                        <a:defRPr sz="1800" b="0" i="0"/>
                      </a:pPr>
                      <a:r>
                        <a:rPr lang="x-none" sz="1000" b="1" u="none" kern="1200" baseline="0" noProof="0" dirty="0" smtClean="0">
                          <a:solidFill>
                            <a:schemeClr val="tx1"/>
                          </a:solidFill>
                          <a:effectLst/>
                          <a:latin typeface="+mn-lt"/>
                          <a:ea typeface="+mn-ea"/>
                          <a:cs typeface="+mn-cs"/>
                        </a:rPr>
                        <a:t>La respuesta del estudiante  </a:t>
                      </a:r>
                      <a:r>
                        <a:rPr lang="x-none" sz="1000" b="0" noProof="0" dirty="0" smtClean="0">
                          <a:latin typeface="+mn-lt"/>
                        </a:rPr>
                        <a:t>debe proporcionar una conclusión (1-2 oraciones) que continúe  el escrito de </a:t>
                      </a:r>
                      <a:r>
                        <a:rPr lang="x-none" sz="1000" b="1" noProof="0" dirty="0" smtClean="0">
                          <a:latin typeface="+mn-lt"/>
                        </a:rPr>
                        <a:t>manera lógica </a:t>
                      </a:r>
                      <a:r>
                        <a:rPr lang="x-none" sz="1000" b="0" noProof="0" dirty="0" smtClean="0">
                          <a:latin typeface="+mn-lt"/>
                        </a:rPr>
                        <a:t>y apoye la información anterior acerca de cómo termina el cuento</a:t>
                      </a:r>
                      <a:r>
                        <a:rPr lang="x-none" sz="1000" b="0" dirty="0" smtClean="0">
                          <a:solidFill>
                            <a:schemeClr val="tx1"/>
                          </a:solidFill>
                          <a:latin typeface="+mn-lt"/>
                        </a:rPr>
                        <a:t>. La conclusión debe relacionarse a los tres amigos y por qué el león se dirigió hacia el bosque. Cualquier conclusión es aceptable </a:t>
                      </a:r>
                      <a:r>
                        <a:rPr lang="x-none" sz="1000" b="1" dirty="0" smtClean="0">
                          <a:solidFill>
                            <a:schemeClr val="tx1"/>
                          </a:solidFill>
                          <a:latin typeface="+mn-lt"/>
                        </a:rPr>
                        <a:t>si es lógica </a:t>
                      </a:r>
                      <a:r>
                        <a:rPr lang="x-none" sz="1000" b="0" dirty="0" smtClean="0">
                          <a:solidFill>
                            <a:schemeClr val="tx1"/>
                          </a:solidFill>
                          <a:latin typeface="+mn-lt"/>
                        </a:rPr>
                        <a:t>y respalda la "esencia"  de la información previa del</a:t>
                      </a:r>
                      <a:r>
                        <a:rPr lang="x-none" sz="1000" b="0" baseline="0" dirty="0" smtClean="0">
                          <a:solidFill>
                            <a:schemeClr val="tx1"/>
                          </a:solidFill>
                          <a:latin typeface="+mn-lt"/>
                        </a:rPr>
                        <a:t> cuento.</a:t>
                      </a:r>
                      <a:endParaRPr lang="x-none" sz="1000" b="0" dirty="0" smtClean="0">
                        <a:solidFill>
                          <a:schemeClr val="tx1"/>
                        </a:solidFill>
                        <a:uFill>
                          <a:solidFill/>
                        </a:uFill>
                        <a:latin typeface="+mn-lt"/>
                      </a:endParaRPr>
                    </a:p>
                  </a:txBody>
                  <a:tcPr marL="103632" marR="103632" marT="50292" marB="50292">
                    <a:noFill/>
                  </a:tcPr>
                </a:tc>
                <a:tc hMerge="1">
                  <a:txBody>
                    <a:bodyPr/>
                    <a:lstStyle/>
                    <a:p>
                      <a:endParaRPr lang="en-US" sz="1200" baseline="0" dirty="0" smtClean="0"/>
                    </a:p>
                  </a:txBody>
                  <a:tcPr marL="97536" marR="97536" marT="50292" marB="50292"/>
                </a:tc>
              </a:tr>
              <a:tr h="301752">
                <a:tc gridSpan="2">
                  <a:txBody>
                    <a:bodyPr/>
                    <a:lstStyle/>
                    <a:p>
                      <a:pPr algn="ctr"/>
                      <a:r>
                        <a:rPr lang="x-none" sz="1300" b="1" dirty="0" smtClean="0"/>
                        <a:t>Ejemplo de respuesta en el “lenguaje” del estudiante</a:t>
                      </a:r>
                      <a:endParaRPr lang="x-none" sz="1300" b="1" u="sng" dirty="0"/>
                    </a:p>
                  </a:txBody>
                  <a:tcPr marL="103632" marR="103632" marT="50292" marB="50292">
                    <a:solidFill>
                      <a:schemeClr val="bg1">
                        <a:lumMod val="85000"/>
                      </a:schemeClr>
                    </a:solidFill>
                  </a:tcPr>
                </a:tc>
                <a:tc hMerge="1">
                  <a:txBody>
                    <a:bodyPr/>
                    <a:lstStyle/>
                    <a:p>
                      <a:endParaRPr lang="en-US" sz="1000" dirty="0"/>
                    </a:p>
                  </a:txBody>
                  <a:tcPr/>
                </a:tc>
              </a:tr>
              <a:tr h="597063">
                <a:tc>
                  <a:txBody>
                    <a:bodyPr/>
                    <a:lstStyle/>
                    <a:p>
                      <a:pPr algn="ctr">
                        <a:lnSpc>
                          <a:spcPct val="100000"/>
                        </a:lnSpc>
                      </a:pPr>
                      <a:r>
                        <a:rPr lang="x-none" sz="2100" b="1" dirty="0" smtClean="0">
                          <a:solidFill>
                            <a:schemeClr val="tx1"/>
                          </a:solidFill>
                        </a:rPr>
                        <a:t>2</a:t>
                      </a:r>
                      <a:endParaRPr lang="x-none" sz="2100" b="1" dirty="0">
                        <a:solidFill>
                          <a:schemeClr val="tx1"/>
                        </a:solidFill>
                      </a:endParaRPr>
                    </a:p>
                  </a:txBody>
                  <a:tcPr marL="103632" marR="103632" marT="50292" marB="50292" anchor="ctr"/>
                </a:tc>
                <a:tc>
                  <a:txBody>
                    <a:bodyPr/>
                    <a:lstStyle/>
                    <a:p>
                      <a:r>
                        <a:rPr lang="x-none" sz="1000" b="0" i="1" dirty="0" smtClean="0"/>
                        <a:t>La respuesta proporciona una conclusión que </a:t>
                      </a:r>
                      <a:r>
                        <a:rPr lang="x-none" sz="1000" b="1" i="1" dirty="0" smtClean="0"/>
                        <a:t>continúa</a:t>
                      </a:r>
                      <a:r>
                        <a:rPr lang="x-none" sz="1000" b="1" i="1" baseline="0" dirty="0" smtClean="0"/>
                        <a:t> </a:t>
                      </a:r>
                      <a:r>
                        <a:rPr lang="x-none" sz="1000" b="1" i="1" dirty="0" smtClean="0"/>
                        <a:t>de manera lógica y se basa en la información anterior </a:t>
                      </a:r>
                      <a:r>
                        <a:rPr lang="x-none" sz="1000" b="0" i="1" dirty="0" smtClean="0"/>
                        <a:t>.</a:t>
                      </a:r>
                    </a:p>
                    <a:p>
                      <a:pPr marL="0" marR="0" algn="l">
                        <a:lnSpc>
                          <a:spcPct val="100000"/>
                        </a:lnSpc>
                        <a:spcBef>
                          <a:spcPts val="0"/>
                        </a:spcBef>
                        <a:spcAft>
                          <a:spcPts val="0"/>
                        </a:spcAft>
                      </a:pPr>
                      <a:r>
                        <a:rPr lang="x-none" sz="1200" i="0" dirty="0" smtClean="0">
                          <a:solidFill>
                            <a:schemeClr val="tx1"/>
                          </a:solidFill>
                          <a:effectLst/>
                          <a:latin typeface="+mn-lt"/>
                          <a:ea typeface="Calibri"/>
                          <a:cs typeface="Times New Roman"/>
                        </a:rPr>
                        <a:t>El león se sentía mal porque sus amigos estaban hambrientos. Él quiso sorprenderlos. Él decidió ir a pescar en</a:t>
                      </a:r>
                      <a:r>
                        <a:rPr lang="x-none" sz="1200" i="0" baseline="0" dirty="0" smtClean="0">
                          <a:solidFill>
                            <a:schemeClr val="tx1"/>
                          </a:solidFill>
                          <a:effectLst/>
                          <a:latin typeface="+mn-lt"/>
                          <a:ea typeface="Calibri"/>
                          <a:cs typeface="Times New Roman"/>
                        </a:rPr>
                        <a:t> el</a:t>
                      </a:r>
                      <a:r>
                        <a:rPr lang="x-none" sz="1200" i="0" dirty="0" smtClean="0">
                          <a:solidFill>
                            <a:schemeClr val="tx1"/>
                          </a:solidFill>
                          <a:effectLst/>
                          <a:latin typeface="+mn-lt"/>
                          <a:ea typeface="Calibri"/>
                          <a:cs typeface="Times New Roman"/>
                        </a:rPr>
                        <a:t> lago cercano. Él no podía alimentarlos con  la luna, pero podía conseguir algo de pescado.  Cuando ya él había atrapado tres grandes peces, se regresó y comenzó a cocinarlos. La serpiente y el halcón se despertaron y estaban tan felices. Ahora ellos no estarían</a:t>
                      </a:r>
                      <a:r>
                        <a:rPr lang="x-none" sz="1200" i="0" baseline="0" dirty="0" smtClean="0">
                          <a:solidFill>
                            <a:schemeClr val="tx1"/>
                          </a:solidFill>
                          <a:effectLst/>
                          <a:latin typeface="+mn-lt"/>
                          <a:ea typeface="Calibri"/>
                          <a:cs typeface="Times New Roman"/>
                        </a:rPr>
                        <a:t> hambrientos</a:t>
                      </a:r>
                      <a:r>
                        <a:rPr lang="x-none" sz="1200" i="0" dirty="0" smtClean="0">
                          <a:solidFill>
                            <a:schemeClr val="tx1"/>
                          </a:solidFill>
                          <a:effectLst/>
                          <a:latin typeface="+mn-lt"/>
                          <a:ea typeface="Calibri"/>
                          <a:cs typeface="Times New Roman"/>
                        </a:rPr>
                        <a:t>. Ellos agradecieron al león y tuvieron una gran cena.</a:t>
                      </a:r>
                      <a:endParaRPr lang="x-none" sz="1200" i="0" dirty="0">
                        <a:solidFill>
                          <a:schemeClr val="tx1"/>
                        </a:solidFill>
                        <a:effectLst/>
                        <a:latin typeface="+mn-lt"/>
                        <a:ea typeface="Calibri"/>
                        <a:cs typeface="Times New Roman"/>
                      </a:endParaRPr>
                    </a:p>
                  </a:txBody>
                  <a:tcPr marL="68580" marR="68580" marT="9525" marB="0">
                    <a:noFill/>
                  </a:tcPr>
                </a:tc>
              </a:tr>
              <a:tr h="382070">
                <a:tc>
                  <a:txBody>
                    <a:bodyPr/>
                    <a:lstStyle/>
                    <a:p>
                      <a:pPr algn="ctr">
                        <a:lnSpc>
                          <a:spcPct val="100000"/>
                        </a:lnSpc>
                      </a:pPr>
                      <a:r>
                        <a:rPr lang="x-none" sz="2100" b="1" dirty="0" smtClean="0">
                          <a:solidFill>
                            <a:schemeClr val="tx1"/>
                          </a:solidFill>
                        </a:rPr>
                        <a:t>1</a:t>
                      </a:r>
                      <a:endParaRPr lang="x-none" sz="2100" b="1" dirty="0">
                        <a:solidFill>
                          <a:schemeClr val="tx1"/>
                        </a:solidFill>
                      </a:endParaRPr>
                    </a:p>
                  </a:txBody>
                  <a:tcPr marL="103632" marR="103632" marT="50292" marB="50292" anchor="ctr"/>
                </a:tc>
                <a:tc>
                  <a:txBody>
                    <a:bodyPr/>
                    <a:lstStyle/>
                    <a:p>
                      <a:pPr marL="0" marR="0" algn="l">
                        <a:lnSpc>
                          <a:spcPct val="100000"/>
                        </a:lnSpc>
                        <a:spcBef>
                          <a:spcPts val="0"/>
                        </a:spcBef>
                        <a:spcAft>
                          <a:spcPts val="0"/>
                        </a:spcAft>
                      </a:pPr>
                      <a:r>
                        <a:rPr lang="x-none" sz="1000" i="1" kern="1200" dirty="0" smtClean="0">
                          <a:solidFill>
                            <a:schemeClr val="tx1"/>
                          </a:solidFill>
                          <a:effectLst/>
                          <a:latin typeface="+mn-lt"/>
                          <a:ea typeface="Times New Roman"/>
                          <a:cs typeface="Arial"/>
                        </a:rPr>
                        <a:t>La respuesta proporciona una </a:t>
                      </a:r>
                      <a:r>
                        <a:rPr lang="x-none" sz="1000" b="1" i="1" kern="1200" dirty="0" smtClean="0">
                          <a:solidFill>
                            <a:schemeClr val="tx1"/>
                          </a:solidFill>
                          <a:effectLst/>
                          <a:latin typeface="+mn-lt"/>
                          <a:ea typeface="Times New Roman"/>
                          <a:cs typeface="Arial"/>
                        </a:rPr>
                        <a:t>conclusión lógica </a:t>
                      </a:r>
                      <a:r>
                        <a:rPr lang="x-none" sz="1000" b="0" i="1" kern="1200" dirty="0" smtClean="0">
                          <a:solidFill>
                            <a:schemeClr val="tx1"/>
                          </a:solidFill>
                          <a:effectLst/>
                          <a:latin typeface="+mn-lt"/>
                          <a:ea typeface="Times New Roman"/>
                          <a:cs typeface="Arial"/>
                        </a:rPr>
                        <a:t>relacionada a la información anterior,</a:t>
                      </a:r>
                      <a:r>
                        <a:rPr lang="x-none" sz="1000" b="1" i="1" kern="1200" dirty="0" smtClean="0">
                          <a:solidFill>
                            <a:schemeClr val="tx1"/>
                          </a:solidFill>
                          <a:effectLst/>
                          <a:latin typeface="+mn-lt"/>
                          <a:ea typeface="Times New Roman"/>
                          <a:cs typeface="Arial"/>
                        </a:rPr>
                        <a:t> pero sin suficiente profundidad.</a:t>
                      </a:r>
                      <a:r>
                        <a:rPr lang="x-none" sz="1000" b="1" i="1" kern="1200" baseline="0" dirty="0" smtClean="0">
                          <a:solidFill>
                            <a:schemeClr val="tx1"/>
                          </a:solidFill>
                          <a:effectLst/>
                          <a:latin typeface="+mn-lt"/>
                          <a:ea typeface="Times New Roman"/>
                          <a:cs typeface="Arial"/>
                        </a:rPr>
                        <a:t>  </a:t>
                      </a:r>
                    </a:p>
                    <a:p>
                      <a:pPr marL="0" marR="0" algn="l">
                        <a:lnSpc>
                          <a:spcPct val="100000"/>
                        </a:lnSpc>
                        <a:spcBef>
                          <a:spcPts val="0"/>
                        </a:spcBef>
                        <a:spcAft>
                          <a:spcPts val="0"/>
                        </a:spcAft>
                      </a:pPr>
                      <a:r>
                        <a:rPr lang="x-none" sz="1200" b="0" i="0" kern="1200" baseline="0" dirty="0" smtClean="0">
                          <a:solidFill>
                            <a:schemeClr val="tx1"/>
                          </a:solidFill>
                          <a:effectLst/>
                          <a:latin typeface="+mn-lt"/>
                          <a:ea typeface="Calibri"/>
                          <a:cs typeface="Arial"/>
                        </a:rPr>
                        <a:t>El león tenía mucha hambre.  Él también estaba enojado.  A él no le gustaba discutir.  Él se fue al bosque a pensar.</a:t>
                      </a:r>
                      <a:endParaRPr lang="x-none" sz="1200" b="0" i="0" dirty="0">
                        <a:solidFill>
                          <a:schemeClr val="tx1"/>
                        </a:solidFill>
                        <a:effectLst/>
                        <a:latin typeface="+mn-lt"/>
                        <a:ea typeface="Calibri"/>
                        <a:cs typeface="Times New Roman"/>
                      </a:endParaRPr>
                    </a:p>
                  </a:txBody>
                  <a:tcPr marL="68580" marR="68580" marT="9525" marB="0">
                    <a:noFill/>
                  </a:tcPr>
                </a:tc>
              </a:tr>
              <a:tr h="420624">
                <a:tc>
                  <a:txBody>
                    <a:bodyPr/>
                    <a:lstStyle/>
                    <a:p>
                      <a:pPr algn="ctr">
                        <a:lnSpc>
                          <a:spcPct val="100000"/>
                        </a:lnSpc>
                      </a:pPr>
                      <a:r>
                        <a:rPr lang="x-none" sz="2100" b="1" dirty="0" smtClean="0">
                          <a:solidFill>
                            <a:schemeClr val="tx1"/>
                          </a:solidFill>
                        </a:rPr>
                        <a:t>0</a:t>
                      </a:r>
                      <a:endParaRPr lang="x-none" sz="2100" b="1" dirty="0">
                        <a:solidFill>
                          <a:schemeClr val="tx1"/>
                        </a:solidFill>
                      </a:endParaRPr>
                    </a:p>
                  </a:txBody>
                  <a:tcPr marL="103632" marR="103632" marT="50292" marB="50292" anchor="ctr"/>
                </a:tc>
                <a:tc>
                  <a:txBody>
                    <a:bodyPr/>
                    <a:lstStyle/>
                    <a:p>
                      <a:pPr marL="0" marR="0" algn="l">
                        <a:lnSpc>
                          <a:spcPct val="100000"/>
                        </a:lnSpc>
                        <a:spcBef>
                          <a:spcPts val="0"/>
                        </a:spcBef>
                        <a:spcAft>
                          <a:spcPts val="0"/>
                        </a:spcAft>
                      </a:pPr>
                      <a:r>
                        <a:rPr lang="x-none" sz="1000" i="1" kern="1200" dirty="0" smtClean="0">
                          <a:solidFill>
                            <a:schemeClr val="tx1"/>
                          </a:solidFill>
                          <a:effectLst/>
                          <a:latin typeface="+mn-lt"/>
                          <a:ea typeface="Times New Roman"/>
                          <a:cs typeface="Arial"/>
                        </a:rPr>
                        <a:t>La respuesta </a:t>
                      </a:r>
                      <a:r>
                        <a:rPr lang="x-none" sz="1000" b="1" i="1" kern="1200" dirty="0" smtClean="0">
                          <a:solidFill>
                            <a:schemeClr val="tx1"/>
                          </a:solidFill>
                          <a:effectLst/>
                          <a:latin typeface="+mn-lt"/>
                          <a:ea typeface="Times New Roman"/>
                          <a:cs typeface="Arial"/>
                        </a:rPr>
                        <a:t>no proporciona una</a:t>
                      </a:r>
                      <a:r>
                        <a:rPr lang="x-none" sz="1000" i="1" kern="1200" dirty="0" smtClean="0">
                          <a:solidFill>
                            <a:schemeClr val="tx1"/>
                          </a:solidFill>
                          <a:effectLst/>
                          <a:latin typeface="+mn-lt"/>
                          <a:ea typeface="Times New Roman"/>
                          <a:cs typeface="Arial"/>
                        </a:rPr>
                        <a:t> </a:t>
                      </a:r>
                      <a:r>
                        <a:rPr lang="x-none" sz="1000" b="1" i="1" kern="1200" dirty="0" smtClean="0">
                          <a:solidFill>
                            <a:schemeClr val="tx1"/>
                          </a:solidFill>
                          <a:effectLst/>
                          <a:latin typeface="+mn-lt"/>
                          <a:ea typeface="Times New Roman"/>
                          <a:cs typeface="Arial"/>
                        </a:rPr>
                        <a:t>conclusión lógica </a:t>
                      </a:r>
                      <a:r>
                        <a:rPr lang="x-none" sz="1000" b="0" i="1" kern="1200" dirty="0" smtClean="0">
                          <a:solidFill>
                            <a:schemeClr val="tx1"/>
                          </a:solidFill>
                          <a:effectLst/>
                          <a:latin typeface="+mn-lt"/>
                          <a:ea typeface="Times New Roman"/>
                          <a:cs typeface="Arial"/>
                        </a:rPr>
                        <a:t>relacionada a la </a:t>
                      </a:r>
                      <a:r>
                        <a:rPr lang="x-none" sz="1000" b="1" i="1" kern="1200" dirty="0" smtClean="0">
                          <a:solidFill>
                            <a:schemeClr val="tx1"/>
                          </a:solidFill>
                          <a:effectLst/>
                          <a:latin typeface="+mn-lt"/>
                          <a:ea typeface="Times New Roman"/>
                          <a:cs typeface="Arial"/>
                        </a:rPr>
                        <a:t>información anterior.</a:t>
                      </a:r>
                    </a:p>
                    <a:p>
                      <a:pPr marL="0" marR="0" algn="l">
                        <a:lnSpc>
                          <a:spcPct val="100000"/>
                        </a:lnSpc>
                        <a:spcBef>
                          <a:spcPts val="0"/>
                        </a:spcBef>
                        <a:spcAft>
                          <a:spcPts val="0"/>
                        </a:spcAft>
                      </a:pPr>
                      <a:r>
                        <a:rPr lang="x-none" sz="1200" b="0" i="0" kern="1200" dirty="0" smtClean="0">
                          <a:solidFill>
                            <a:schemeClr val="tx1"/>
                          </a:solidFill>
                          <a:effectLst/>
                          <a:latin typeface="+mn-lt"/>
                          <a:ea typeface="Calibri"/>
                          <a:cs typeface="Arial"/>
                        </a:rPr>
                        <a:t>El león era muy grande.  La serpiente y el halcón eran mucho</a:t>
                      </a:r>
                      <a:r>
                        <a:rPr lang="x-none" sz="1200" b="0" i="0" kern="1200" baseline="0" dirty="0" smtClean="0">
                          <a:solidFill>
                            <a:schemeClr val="tx1"/>
                          </a:solidFill>
                          <a:effectLst/>
                          <a:latin typeface="+mn-lt"/>
                          <a:ea typeface="Calibri"/>
                          <a:cs typeface="Arial"/>
                        </a:rPr>
                        <a:t> más pequeños.  Al león le gustaba más el bosque.  </a:t>
                      </a:r>
                      <a:endParaRPr lang="x-none" sz="1200" b="0" i="0" dirty="0">
                        <a:solidFill>
                          <a:schemeClr val="tx1"/>
                        </a:solidFill>
                        <a:effectLst/>
                        <a:latin typeface="+mn-lt"/>
                        <a:ea typeface="Calibri"/>
                        <a:cs typeface="Times New Roman"/>
                      </a:endParaRPr>
                    </a:p>
                  </a:txBody>
                  <a:tcPr marL="68580" marR="68580" marT="9525" marB="0">
                    <a:noFill/>
                  </a:tcPr>
                </a:tc>
              </a:tr>
            </a:tbl>
          </a:graphicData>
        </a:graphic>
      </p:graphicFrame>
    </p:spTree>
    <p:extLst>
      <p:ext uri="{BB962C8B-B14F-4D97-AF65-F5344CB8AC3E}">
        <p14:creationId xmlns:p14="http://schemas.microsoft.com/office/powerpoint/2010/main" val="34888060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x-none" smtClean="0"/>
              <a:pPr/>
              <a:t>21</a:t>
            </a:fld>
            <a:endParaRPr lang="x-none" dirty="0"/>
          </a:p>
        </p:txBody>
      </p:sp>
      <p:sp>
        <p:nvSpPr>
          <p:cNvPr id="2" name="Rectangle 1"/>
          <p:cNvSpPr/>
          <p:nvPr/>
        </p:nvSpPr>
        <p:spPr>
          <a:xfrm>
            <a:off x="350548" y="233874"/>
            <a:ext cx="7043738" cy="712864"/>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6369" tIns="48185" rIns="96369" bIns="48185">
            <a:spAutoFit/>
          </a:bodyPr>
          <a:lstStyle/>
          <a:p>
            <a:pPr algn="ctr"/>
            <a:r>
              <a:rPr lang="x-none" b="1" dirty="0" smtClean="0">
                <a:effectLst>
                  <a:outerShdw blurRad="38100" dist="38100" dir="2700000" algn="tl">
                    <a:srgbClr val="000000">
                      <a:alpha val="43137"/>
                    </a:srgbClr>
                  </a:outerShdw>
                </a:effectLst>
              </a:rPr>
              <a:t>CFA </a:t>
            </a:r>
            <a:r>
              <a:rPr lang="x-none" b="1" dirty="0">
                <a:effectLst>
                  <a:outerShdw blurRad="38100" dist="38100" dir="2700000" algn="tl">
                    <a:srgbClr val="000000">
                      <a:alpha val="43137"/>
                    </a:srgbClr>
                  </a:outerShdw>
                </a:effectLst>
              </a:rPr>
              <a:t>Trimestre 3</a:t>
            </a:r>
          </a:p>
          <a:p>
            <a:pPr algn="ctr"/>
            <a:r>
              <a:rPr lang="en-US" b="1" dirty="0">
                <a:solidFill>
                  <a:prstClr val="black"/>
                </a:solidFill>
                <a:effectLst>
                  <a:outerShdw blurRad="38100" dist="38100" dir="2700000" algn="tl">
                    <a:srgbClr val="000000">
                      <a:alpha val="43137"/>
                    </a:srgbClr>
                  </a:outerShdw>
                </a:effectLst>
              </a:rPr>
              <a:t>Clave/</a:t>
            </a:r>
            <a:r>
              <a:rPr lang="en-US" b="1" dirty="0" err="1">
                <a:solidFill>
                  <a:prstClr val="black"/>
                </a:solidFill>
                <a:effectLst>
                  <a:outerShdw blurRad="38100" dist="38100" dir="2700000" algn="tl">
                    <a:srgbClr val="000000">
                      <a:alpha val="43137"/>
                    </a:srgbClr>
                  </a:outerShdw>
                </a:effectLst>
              </a:rPr>
              <a:t>Puntos</a:t>
            </a:r>
            <a:r>
              <a:rPr lang="en-US" b="1" dirty="0">
                <a:solidFill>
                  <a:prstClr val="black"/>
                </a:solidFill>
                <a:effectLst>
                  <a:outerShdw blurRad="38100" dist="38100" dir="2700000" algn="tl">
                    <a:srgbClr val="000000">
                      <a:alpha val="43137"/>
                    </a:srgbClr>
                  </a:outerShdw>
                </a:effectLst>
              </a:rPr>
              <a:t> para las</a:t>
            </a:r>
            <a:r>
              <a:rPr lang="x-none" b="1" dirty="0">
                <a:solidFill>
                  <a:prstClr val="black"/>
                </a:solidFill>
                <a:effectLst>
                  <a:outerShdw blurRad="38100" dist="38100" dir="2700000" algn="tl">
                    <a:srgbClr val="000000">
                      <a:alpha val="43137"/>
                    </a:srgbClr>
                  </a:outerShdw>
                </a:effectLst>
              </a:rPr>
              <a:t> </a:t>
            </a:r>
            <a:r>
              <a:rPr lang="en-US" b="1" dirty="0">
                <a:solidFill>
                  <a:prstClr val="black"/>
                </a:solidFill>
                <a:effectLst>
                  <a:outerShdw blurRad="38100" dist="38100" dir="2700000" algn="tl">
                    <a:srgbClr val="000000">
                      <a:alpha val="43137"/>
                    </a:srgbClr>
                  </a:outerShdw>
                </a:effectLst>
              </a:rPr>
              <a:t>r</a:t>
            </a:r>
            <a:r>
              <a:rPr lang="x-none" b="1" dirty="0">
                <a:solidFill>
                  <a:prstClr val="black"/>
                </a:solidFill>
                <a:effectLst>
                  <a:outerShdw blurRad="38100" dist="38100" dir="2700000" algn="tl">
                    <a:srgbClr val="000000">
                      <a:alpha val="43137"/>
                    </a:srgbClr>
                  </a:outerShdw>
                </a:effectLst>
              </a:rPr>
              <a:t>espuestas de </a:t>
            </a:r>
            <a:r>
              <a:rPr lang="en-US" b="1" dirty="0">
                <a:solidFill>
                  <a:prstClr val="black"/>
                </a:solidFill>
                <a:effectLst>
                  <a:outerShdw blurRad="38100" dist="38100" dir="2700000" algn="tl">
                    <a:srgbClr val="000000">
                      <a:alpha val="43137"/>
                    </a:srgbClr>
                  </a:outerShdw>
                </a:effectLst>
              </a:rPr>
              <a:t>s</a:t>
            </a:r>
            <a:r>
              <a:rPr lang="x-none" b="1" dirty="0">
                <a:solidFill>
                  <a:prstClr val="black"/>
                </a:solidFill>
                <a:effectLst>
                  <a:outerShdw blurRad="38100" dist="38100" dir="2700000" algn="tl">
                    <a:srgbClr val="000000">
                      <a:alpha val="43137"/>
                    </a:srgbClr>
                  </a:outerShdw>
                </a:effectLst>
              </a:rPr>
              <a:t>elección </a:t>
            </a:r>
            <a:r>
              <a:rPr lang="en-US" b="1" dirty="0">
                <a:solidFill>
                  <a:prstClr val="black"/>
                </a:solidFill>
                <a:effectLst>
                  <a:outerShdw blurRad="38100" dist="38100" dir="2700000" algn="tl">
                    <a:srgbClr val="000000">
                      <a:alpha val="43137"/>
                    </a:srgbClr>
                  </a:outerShdw>
                </a:effectLst>
              </a:rPr>
              <a:t>m</a:t>
            </a:r>
            <a:r>
              <a:rPr lang="x-none" b="1" dirty="0">
                <a:solidFill>
                  <a:prstClr val="black"/>
                </a:solidFill>
                <a:effectLst>
                  <a:outerShdw blurRad="38100" dist="38100" dir="2700000" algn="tl">
                    <a:srgbClr val="000000">
                      <a:alpha val="43137"/>
                    </a:srgbClr>
                  </a:outerShdw>
                </a:effectLst>
              </a:rPr>
              <a:t>últiple</a:t>
            </a:r>
          </a:p>
        </p:txBody>
      </p:sp>
      <p:graphicFrame>
        <p:nvGraphicFramePr>
          <p:cNvPr id="3" name="Table 2"/>
          <p:cNvGraphicFramePr>
            <a:graphicFrameLocks noGrp="1"/>
          </p:cNvGraphicFramePr>
          <p:nvPr>
            <p:extLst/>
          </p:nvPr>
        </p:nvGraphicFramePr>
        <p:xfrm>
          <a:off x="350547" y="946738"/>
          <a:ext cx="7043739" cy="8729428"/>
        </p:xfrm>
        <a:graphic>
          <a:graphicData uri="http://schemas.openxmlformats.org/drawingml/2006/table">
            <a:tbl>
              <a:tblPr firstRow="1" bandRow="1">
                <a:effectLst>
                  <a:innerShdw blurRad="114300">
                    <a:prstClr val="black"/>
                  </a:innerShdw>
                </a:effectLst>
                <a:tableStyleId>{5C22544A-7EE6-4342-B048-85BDC9FD1C3A}</a:tableStyleId>
              </a:tblPr>
              <a:tblGrid>
                <a:gridCol w="5600109"/>
                <a:gridCol w="721815"/>
                <a:gridCol w="721815"/>
              </a:tblGrid>
              <a:tr h="31931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 1</a:t>
                      </a:r>
                      <a:r>
                        <a:rPr lang="x-none" sz="1300" b="1" u="none" dirty="0" smtClean="0">
                          <a:solidFill>
                            <a:schemeClr val="tx1"/>
                          </a:solidFill>
                          <a:effectLst>
                            <a:outerShdw blurRad="38100" dist="38100" dir="2700000" algn="tl">
                              <a:srgbClr val="000000">
                                <a:alpha val="43137"/>
                              </a:srgbClr>
                            </a:outerShdw>
                          </a:effectLst>
                        </a:rPr>
                        <a:t>  </a:t>
                      </a:r>
                      <a:r>
                        <a:rPr lang="x-none" sz="1300" b="1" u="none" baseline="0" dirty="0" smtClean="0">
                          <a:solidFill>
                            <a:schemeClr val="tx1"/>
                          </a:solidFill>
                          <a:effectLst>
                            <a:outerShdw blurRad="38100" dist="38100" dir="2700000" algn="tl">
                              <a:srgbClr val="000000">
                                <a:alpha val="43137"/>
                              </a:srgbClr>
                            </a:outerShdw>
                          </a:effectLst>
                        </a:rPr>
                        <a:t> </a:t>
                      </a:r>
                      <a:r>
                        <a:rPr lang="x-none" sz="1200" b="0" u="none" baseline="0" dirty="0" smtClean="0">
                          <a:solidFill>
                            <a:schemeClr val="tx1"/>
                          </a:solidFill>
                          <a:effectLst/>
                        </a:rPr>
                        <a:t>¿Qué significa en el pasaje la palabra </a:t>
                      </a:r>
                      <a:r>
                        <a:rPr lang="x-none" sz="1200" b="1" u="sng" baseline="0" dirty="0" smtClean="0">
                          <a:solidFill>
                            <a:schemeClr val="tx1"/>
                          </a:solidFill>
                          <a:effectLst/>
                        </a:rPr>
                        <a:t>discutir</a:t>
                      </a:r>
                      <a:r>
                        <a:rPr lang="x-none" sz="1200" b="0" u="none" baseline="0" dirty="0" smtClean="0">
                          <a:solidFill>
                            <a:schemeClr val="tx1"/>
                          </a:solidFill>
                          <a:effectLst/>
                        </a:rPr>
                        <a:t> </a:t>
                      </a:r>
                      <a:r>
                        <a:rPr lang="x-none" sz="1200" b="0" i="1" u="none" baseline="0" dirty="0" smtClean="0">
                          <a:solidFill>
                            <a:schemeClr val="tx1"/>
                          </a:solidFill>
                          <a:effectLst/>
                        </a:rPr>
                        <a:t>RL.2.4</a:t>
                      </a:r>
                    </a:p>
                  </a:txBody>
                  <a:tcPr marL="97155" marR="97155" marT="47897" marB="47897" anchor="ctr">
                    <a:solidFill>
                      <a:schemeClr val="bg1">
                        <a:lumMod val="85000"/>
                      </a:schemeClr>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B</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1</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96962">
                <a:tc>
                  <a:txBody>
                    <a:bodyPr/>
                    <a:lstStyle/>
                    <a:p>
                      <a:pPr marL="801688" marR="0" lvl="0" indent="-801688" algn="l" defTabSz="966612"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 2</a:t>
                      </a:r>
                      <a:r>
                        <a:rPr lang="x-none" sz="1300" b="1" u="none" dirty="0" smtClean="0">
                          <a:solidFill>
                            <a:schemeClr val="tx1"/>
                          </a:solidFill>
                          <a:effectLst>
                            <a:outerShdw blurRad="38100" dist="38100" dir="2700000" algn="tl">
                              <a:srgbClr val="000000">
                                <a:alpha val="43137"/>
                              </a:srgbClr>
                            </a:outerShdw>
                          </a:effectLst>
                        </a:rPr>
                        <a:t>  </a:t>
                      </a:r>
                      <a:r>
                        <a:rPr lang="x-none" sz="1200" b="0" dirty="0" smtClean="0">
                          <a:latin typeface="+mn-lt"/>
                          <a:cs typeface="Helvetica" panose="020B0604020202020204" pitchFamily="34" charset="0"/>
                          <a:sym typeface="Helvetica"/>
                        </a:rPr>
                        <a:t>¿Cómo </a:t>
                      </a:r>
                      <a:r>
                        <a:rPr lang="x-none" sz="1200" b="1" u="sng" kern="1200" dirty="0" smtClean="0">
                          <a:solidFill>
                            <a:schemeClr val="tx1"/>
                          </a:solidFill>
                          <a:latin typeface="+mn-lt"/>
                          <a:ea typeface="+mn-ea"/>
                          <a:cs typeface="Helvetica" panose="020B0604020202020204" pitchFamily="34" charset="0"/>
                          <a:sym typeface="Helvetica"/>
                        </a:rPr>
                        <a:t>trabajaron juntos</a:t>
                      </a:r>
                      <a:r>
                        <a:rPr lang="x-none" sz="1200" b="1" u="none" kern="1200" dirty="0" smtClean="0">
                          <a:solidFill>
                            <a:schemeClr val="tx1"/>
                          </a:solidFill>
                          <a:latin typeface="+mn-lt"/>
                          <a:ea typeface="+mn-ea"/>
                          <a:cs typeface="Helvetica" panose="020B0604020202020204" pitchFamily="34" charset="0"/>
                          <a:sym typeface="Helvetica"/>
                        </a:rPr>
                        <a:t> </a:t>
                      </a:r>
                      <a:r>
                        <a:rPr lang="x-none" sz="1200" b="0" dirty="0" smtClean="0">
                          <a:latin typeface="+mn-lt"/>
                          <a:cs typeface="Helvetica" panose="020B0604020202020204" pitchFamily="34" charset="0"/>
                          <a:sym typeface="Helvetica"/>
                        </a:rPr>
                        <a:t>el halcón y la serpiente para buscar a la luna? </a:t>
                      </a:r>
                      <a:r>
                        <a:rPr lang="x-none" sz="1200" b="0" baseline="0" dirty="0" smtClean="0">
                          <a:latin typeface="+mn-lt"/>
                          <a:cs typeface="Helvetica" panose="020B0604020202020204" pitchFamily="34" charset="0"/>
                          <a:sym typeface="Helvetica"/>
                        </a:rPr>
                        <a:t> </a:t>
                      </a:r>
                      <a:r>
                        <a:rPr kumimoji="0" lang="x-none" sz="1200" b="0" i="1" u="none" strike="noStrike" kern="1200" cap="none" spc="0" normalizeH="0" baseline="0" noProof="0" dirty="0" smtClean="0">
                          <a:ln>
                            <a:noFill/>
                          </a:ln>
                          <a:solidFill>
                            <a:prstClr val="black"/>
                          </a:solidFill>
                          <a:effectLst/>
                          <a:uLnTx/>
                          <a:uFillTx/>
                          <a:latin typeface="+mn-lt"/>
                          <a:ea typeface="+mn-ea"/>
                          <a:cs typeface="+mn-cs"/>
                        </a:rPr>
                        <a:t>RL.2.4</a:t>
                      </a:r>
                    </a:p>
                  </a:txBody>
                  <a:tcPr marL="97155" marR="97155" marT="47897" marB="47897" anchor="ctr">
                    <a:solidFill>
                      <a:schemeClr val="bg2"/>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D</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1</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6962">
                <a:tc>
                  <a:txBody>
                    <a:bodyPr/>
                    <a:lstStyle/>
                    <a:p>
                      <a:pPr marL="862013" marR="0" lvl="0" indent="-862013" algn="l" defTabSz="966612"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 3</a:t>
                      </a:r>
                      <a:r>
                        <a:rPr lang="x-none" sz="1300" b="0" i="0" u="none" dirty="0" smtClean="0">
                          <a:solidFill>
                            <a:schemeClr val="tx1"/>
                          </a:solidFill>
                          <a:effectLst>
                            <a:outerShdw blurRad="38100" dist="38100" dir="2700000" algn="tl">
                              <a:srgbClr val="000000">
                                <a:alpha val="43137"/>
                              </a:srgbClr>
                            </a:outerShdw>
                          </a:effectLst>
                        </a:rPr>
                        <a:t>  </a:t>
                      </a:r>
                      <a:r>
                        <a:rPr lang="es-ES" sz="1200" b="0" kern="1200" dirty="0" smtClean="0">
                          <a:solidFill>
                            <a:schemeClr val="dk1"/>
                          </a:solidFill>
                          <a:latin typeface="+mn-lt"/>
                          <a:ea typeface="+mn-ea"/>
                          <a:cs typeface="Helvetica" panose="020B0604020202020204" pitchFamily="34" charset="0"/>
                          <a:sym typeface="Helvetica"/>
                        </a:rPr>
                        <a:t>¿Cómo la ilustración muestra que parece como que la serpiente le ha dado un mordisco a la luna? </a:t>
                      </a:r>
                      <a:r>
                        <a:rPr lang="x-none" sz="1200" b="0" i="1" u="none" baseline="0" dirty="0" smtClean="0">
                          <a:solidFill>
                            <a:schemeClr val="dk1"/>
                          </a:solidFill>
                          <a:effectLst/>
                          <a:latin typeface="+mn-lt"/>
                        </a:rPr>
                        <a:t>RL</a:t>
                      </a:r>
                      <a:r>
                        <a:rPr lang="x-none" sz="1200" b="0" i="1" dirty="0" smtClean="0">
                          <a:latin typeface="+mn-lt"/>
                        </a:rPr>
                        <a:t>.2.7</a:t>
                      </a:r>
                    </a:p>
                  </a:txBody>
                  <a:tcPr marL="97155" marR="97155" marT="47897" marB="47897" anchor="ctr">
                    <a:solidFill>
                      <a:schemeClr val="bg1">
                        <a:lumMod val="85000"/>
                      </a:schemeClr>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D</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1</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03349">
                <a:tc>
                  <a:txBody>
                    <a:bodyPr/>
                    <a:lstStyle/>
                    <a:p>
                      <a:pPr marL="862013" marR="0" lvl="0" indent="-862013" algn="l" defTabSz="966612"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 4</a:t>
                      </a:r>
                      <a:r>
                        <a:rPr lang="x-none" sz="1300" b="1" u="none" dirty="0" smtClean="0">
                          <a:solidFill>
                            <a:schemeClr val="tx1"/>
                          </a:solidFill>
                          <a:effectLst>
                            <a:outerShdw blurRad="38100" dist="38100" dir="2700000" algn="tl">
                              <a:srgbClr val="000000">
                                <a:alpha val="43137"/>
                              </a:srgbClr>
                            </a:outerShdw>
                          </a:effectLst>
                        </a:rPr>
                        <a:t>  </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¿Cómo se sentía el halcón cuando dijo, — Si te comes a la luna, no tendremos luz en la noche.  </a:t>
                      </a:r>
                      <a:r>
                        <a:rPr kumimoji="0" lang="x-none" sz="1200" b="0" i="1" u="none" strike="noStrike" kern="1200" cap="none" spc="0" normalizeH="0" baseline="0" noProof="0" dirty="0" smtClean="0">
                          <a:ln>
                            <a:noFill/>
                          </a:ln>
                          <a:solidFill>
                            <a:prstClr val="black"/>
                          </a:solidFill>
                          <a:effectLst/>
                          <a:uLnTx/>
                          <a:uFillTx/>
                          <a:latin typeface="+mn-lt"/>
                          <a:ea typeface="+mn-ea"/>
                          <a:cs typeface="+mn-cs"/>
                        </a:rPr>
                        <a:t>RL.2.7</a:t>
                      </a:r>
                    </a:p>
                  </a:txBody>
                  <a:tcPr marL="97155" marR="97155" marT="47897" marB="47897" anchor="ctr">
                    <a:solidFill>
                      <a:schemeClr val="bg2"/>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B</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1</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27137">
                <a:tc>
                  <a:txBody>
                    <a:bodyPr/>
                    <a:lstStyle/>
                    <a:p>
                      <a:pPr marL="0" marR="0" lvl="0" indent="0" algn="l" defTabSz="966612" rtl="0" eaLnBrk="1" fontAlgn="auto" latinLnBrk="0" hangingPunct="1">
                        <a:lnSpc>
                          <a:spcPct val="115000"/>
                        </a:lnSpc>
                        <a:spcBef>
                          <a:spcPts val="0"/>
                        </a:spcBef>
                        <a:spcAft>
                          <a:spcPts val="0"/>
                        </a:spcAft>
                        <a:buClrTx/>
                        <a:buSzTx/>
                        <a:buFontTx/>
                        <a:buNone/>
                        <a:tabLst/>
                        <a:defRPr sz="1800" b="0" i="0"/>
                      </a:pPr>
                      <a:r>
                        <a:rPr lang="x-none" sz="1300" b="1" u="sng" dirty="0" smtClean="0">
                          <a:solidFill>
                            <a:schemeClr val="tx1"/>
                          </a:solidFill>
                          <a:effectLst>
                            <a:outerShdw blurRad="38100" dist="38100" dir="2700000" algn="tl">
                              <a:srgbClr val="000000">
                                <a:alpha val="43137"/>
                              </a:srgbClr>
                            </a:outerShdw>
                          </a:effectLst>
                        </a:rPr>
                        <a:t>Pregunta 5</a:t>
                      </a:r>
                      <a:r>
                        <a:rPr lang="x-none" sz="1300" b="1" u="none" dirty="0" smtClean="0">
                          <a:solidFill>
                            <a:schemeClr val="tx1"/>
                          </a:solidFill>
                          <a:effectLst>
                            <a:outerShdw blurRad="38100" dist="38100" dir="2700000" algn="tl">
                              <a:srgbClr val="000000">
                                <a:alpha val="43137"/>
                              </a:srgbClr>
                            </a:outerShdw>
                          </a:effectLst>
                        </a:rPr>
                        <a:t>  </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¿Cómo  </a:t>
                      </a:r>
                      <a:r>
                        <a:rPr kumimoji="0" lang="x-none" sz="1200" b="0" i="1" u="none" strike="noStrike" kern="1200" cap="none" spc="0" normalizeH="0" baseline="0" noProof="0" dirty="0" smtClean="0">
                          <a:ln>
                            <a:noFill/>
                          </a:ln>
                          <a:solidFill>
                            <a:prstClr val="black"/>
                          </a:solidFill>
                          <a:effectLst/>
                          <a:uLnTx/>
                          <a:uFillTx/>
                          <a:latin typeface="+mn-lt"/>
                          <a:ea typeface="+mn-ea"/>
                          <a:cs typeface="+mn-cs"/>
                        </a:rPr>
                        <a:t>Los tres amigos y la luna </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es</a:t>
                      </a:r>
                      <a:r>
                        <a:rPr kumimoji="0" lang="x-none" sz="1200" b="0" i="1" u="none" strike="noStrike" kern="1200" cap="none" spc="0" normalizeH="0" baseline="0" noProof="0" dirty="0" smtClean="0">
                          <a:ln>
                            <a:noFill/>
                          </a:ln>
                          <a:solidFill>
                            <a:prstClr val="black"/>
                          </a:solidFill>
                          <a:effectLst/>
                          <a:uLnTx/>
                          <a:uFillTx/>
                          <a:latin typeface="+mn-lt"/>
                          <a:ea typeface="+mn-ea"/>
                          <a:cs typeface="+mn-cs"/>
                        </a:rPr>
                        <a:t> </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diferente a </a:t>
                      </a:r>
                      <a:r>
                        <a:rPr kumimoji="0" lang="x-none" sz="1200" b="0" i="1" u="none" strike="noStrike" kern="1200" cap="none" spc="0" normalizeH="0" baseline="0" noProof="0" dirty="0" smtClean="0">
                          <a:ln>
                            <a:noFill/>
                          </a:ln>
                          <a:solidFill>
                            <a:prstClr val="black"/>
                          </a:solidFill>
                          <a:effectLst/>
                          <a:uLnTx/>
                          <a:uFillTx/>
                          <a:latin typeface="+mn-lt"/>
                          <a:ea typeface="+mn-ea"/>
                          <a:cs typeface="+mn-cs"/>
                        </a:rPr>
                        <a:t>Amistad</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a:t>
                      </a:r>
                      <a:r>
                        <a:rPr kumimoji="0" lang="x-none" sz="1200" b="0" i="1" u="none" strike="noStrike" kern="1200" cap="none" spc="0" normalizeH="0" baseline="0" noProof="0" dirty="0" smtClean="0">
                          <a:ln>
                            <a:noFill/>
                          </a:ln>
                          <a:solidFill>
                            <a:prstClr val="black"/>
                          </a:solidFill>
                          <a:effectLst/>
                          <a:uLnTx/>
                          <a:uFillTx/>
                          <a:latin typeface="+mn-lt"/>
                          <a:ea typeface="+mn-ea"/>
                          <a:cs typeface="+mn-cs"/>
                        </a:rPr>
                        <a:t>RL.2.9</a:t>
                      </a:r>
                    </a:p>
                  </a:txBody>
                  <a:tcPr marL="97155" marR="97155" marT="47897" marB="47897" anchor="ctr">
                    <a:solidFill>
                      <a:schemeClr val="bg1">
                        <a:lumMod val="85000"/>
                      </a:schemeClr>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D</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1</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90226">
                <a:tc>
                  <a:txBody>
                    <a:bodyPr/>
                    <a:lstStyle/>
                    <a:p>
                      <a:pPr marL="854075" marR="0" lvl="0" indent="-854075" algn="l" defTabSz="1018737" rtl="0" eaLnBrk="1" fontAlgn="auto" latinLnBrk="0" hangingPunct="1">
                        <a:lnSpc>
                          <a:spcPct val="100000"/>
                        </a:lnSpc>
                        <a:spcBef>
                          <a:spcPts val="0"/>
                        </a:spcBef>
                        <a:spcAft>
                          <a:spcPts val="0"/>
                        </a:spcAft>
                        <a:buClrTx/>
                        <a:buSzTx/>
                        <a:buFontTx/>
                        <a:buNone/>
                        <a:tabLst/>
                        <a:defRPr sz="1800"/>
                      </a:pPr>
                      <a:r>
                        <a:rPr lang="x-none" sz="1300" b="1" u="sng" dirty="0" smtClean="0">
                          <a:solidFill>
                            <a:schemeClr val="tx1"/>
                          </a:solidFill>
                          <a:effectLst>
                            <a:outerShdw blurRad="38100" dist="38100" dir="2700000" algn="tl">
                              <a:srgbClr val="000000">
                                <a:alpha val="43137"/>
                              </a:srgbClr>
                            </a:outerShdw>
                          </a:effectLst>
                        </a:rPr>
                        <a:t>Pregunta 6</a:t>
                      </a:r>
                      <a:r>
                        <a:rPr lang="x-none" sz="1300" b="1" u="none" dirty="0" smtClean="0">
                          <a:solidFill>
                            <a:schemeClr val="tx1"/>
                          </a:solidFill>
                          <a:effectLst>
                            <a:outerShdw blurRad="38100" dist="38100" dir="2700000" algn="tl">
                              <a:srgbClr val="000000">
                                <a:alpha val="43137"/>
                              </a:srgbClr>
                            </a:outerShdw>
                          </a:effectLst>
                        </a:rPr>
                        <a:t>  </a:t>
                      </a:r>
                      <a:r>
                        <a:rPr lang="x-none" sz="1200" b="0" u="none" dirty="0" smtClean="0">
                          <a:solidFill>
                            <a:schemeClr val="tx1"/>
                          </a:solidFill>
                          <a:effectLst/>
                        </a:rPr>
                        <a:t>¿En qué </a:t>
                      </a:r>
                      <a:r>
                        <a:rPr lang="x-none" sz="1200" b="1" u="none" dirty="0" smtClean="0">
                          <a:solidFill>
                            <a:schemeClr val="tx1"/>
                          </a:solidFill>
                          <a:effectLst/>
                        </a:rPr>
                        <a:t>dos</a:t>
                      </a:r>
                      <a:r>
                        <a:rPr lang="x-none" sz="1200" b="0" u="none" dirty="0" smtClean="0">
                          <a:solidFill>
                            <a:schemeClr val="tx1"/>
                          </a:solidFill>
                          <a:effectLst/>
                        </a:rPr>
                        <a:t> maneras son iguales el león y el viejo sabio? </a:t>
                      </a:r>
                      <a:r>
                        <a:rPr lang="x-none" sz="1200" b="0" u="none" kern="1200" dirty="0" smtClean="0">
                          <a:solidFill>
                            <a:schemeClr val="tx1"/>
                          </a:solidFill>
                          <a:effectLst/>
                          <a:latin typeface="+mn-lt"/>
                          <a:ea typeface="+mn-ea"/>
                          <a:cs typeface="+mn-cs"/>
                        </a:rPr>
                        <a:t>Escoge las DOS mejores respuestas. </a:t>
                      </a:r>
                      <a:r>
                        <a:rPr lang="x-none" sz="1200" b="0" u="none" dirty="0" smtClean="0">
                          <a:solidFill>
                            <a:schemeClr val="tx1"/>
                          </a:solidFill>
                          <a:effectLst/>
                        </a:rPr>
                        <a:t>(ambas</a:t>
                      </a:r>
                      <a:r>
                        <a:rPr lang="x-none" sz="1200" b="0" u="none" baseline="0" dirty="0" smtClean="0">
                          <a:solidFill>
                            <a:schemeClr val="tx1"/>
                          </a:solidFill>
                          <a:effectLst/>
                        </a:rPr>
                        <a:t> deben estar correctas) </a:t>
                      </a:r>
                      <a:r>
                        <a:rPr lang="x-none" sz="1200" b="0" i="1" u="none" dirty="0" smtClean="0">
                          <a:solidFill>
                            <a:schemeClr val="tx1"/>
                          </a:solidFill>
                          <a:effectLst/>
                        </a:rPr>
                        <a:t>RL.2.9</a:t>
                      </a:r>
                    </a:p>
                  </a:txBody>
                  <a:tcPr marL="97155" marR="97155" marT="47897" marB="47897" anchor="ctr">
                    <a:solidFill>
                      <a:schemeClr val="bg2"/>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B &amp;</a:t>
                      </a:r>
                      <a:r>
                        <a:rPr lang="x-none" sz="1300" b="1" baseline="0" dirty="0" smtClean="0">
                          <a:solidFill>
                            <a:schemeClr val="tx1"/>
                          </a:solidFill>
                          <a:effectLst>
                            <a:outerShdw blurRad="38100" dist="38100" dir="2700000" algn="tl">
                              <a:srgbClr val="000000">
                                <a:alpha val="43137"/>
                              </a:srgbClr>
                            </a:outerShdw>
                          </a:effectLst>
                        </a:rPr>
                        <a:t> D</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1</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0963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 7</a:t>
                      </a:r>
                      <a:r>
                        <a:rPr lang="x-none" sz="1300" b="1" u="none" dirty="0" smtClean="0">
                          <a:solidFill>
                            <a:schemeClr val="tx1"/>
                          </a:solidFill>
                          <a:effectLst>
                            <a:outerShdw blurRad="38100" dist="38100" dir="2700000" algn="tl">
                              <a:srgbClr val="000000">
                                <a:alpha val="43137"/>
                              </a:srgbClr>
                            </a:outerShdw>
                          </a:effectLst>
                        </a:rPr>
                        <a:t>                                        </a:t>
                      </a:r>
                      <a:r>
                        <a:rPr lang="x-none" sz="1300" b="1" u="sng" dirty="0" smtClean="0">
                          <a:solidFill>
                            <a:schemeClr val="tx1"/>
                          </a:solidFill>
                          <a:effectLst>
                            <a:outerShdw blurRad="38100" dist="38100" dir="2700000" algn="tl">
                              <a:srgbClr val="000000">
                                <a:alpha val="43137"/>
                              </a:srgbClr>
                            </a:outerShdw>
                          </a:effectLst>
                        </a:rPr>
                        <a:t>Respuesta construida Texto literario</a:t>
                      </a:r>
                    </a:p>
                  </a:txBody>
                  <a:tcPr marL="97155" marR="97155" marT="47897" marB="47897" anchor="ctr">
                    <a:solidFill>
                      <a:schemeClr val="bg1">
                        <a:lumMod val="85000"/>
                      </a:schemeClr>
                    </a:solidFill>
                  </a:tcPr>
                </a:tc>
                <a:tc>
                  <a:txBody>
                    <a:bodyPr/>
                    <a:lstStyle/>
                    <a:p>
                      <a:pPr algn="ctr"/>
                      <a:r>
                        <a:rPr lang="x-none" sz="1200" b="1" dirty="0" smtClean="0">
                          <a:solidFill>
                            <a:schemeClr val="tx1"/>
                          </a:solidFill>
                          <a:effectLst>
                            <a:outerShdw blurRad="38100" dist="38100" dir="2700000" algn="tl">
                              <a:srgbClr val="000000">
                                <a:alpha val="43137"/>
                              </a:srgbClr>
                            </a:outerShdw>
                          </a:effectLst>
                        </a:rPr>
                        <a:t>RL.2.7</a:t>
                      </a:r>
                      <a:endParaRPr lang="x-none" sz="1200" b="1" dirty="0">
                        <a:solidFill>
                          <a:schemeClr val="tx1"/>
                        </a:solidFill>
                        <a:effectLst/>
                      </a:endParaRPr>
                    </a:p>
                  </a:txBody>
                  <a:tcPr marL="97155" marR="97155" marT="47897" marB="47897" anchor="ctr">
                    <a:solidFill>
                      <a:schemeClr val="bg1">
                        <a:lumMod val="85000"/>
                      </a:schemeClr>
                    </a:solidFill>
                  </a:tcPr>
                </a:tc>
                <a:tc>
                  <a:txBody>
                    <a:bodyPr/>
                    <a:lstStyle/>
                    <a:p>
                      <a:pPr algn="ctr"/>
                      <a:r>
                        <a:rPr lang="x-none" sz="1200" b="1" dirty="0" smtClean="0">
                          <a:solidFill>
                            <a:schemeClr val="tx1"/>
                          </a:solidFill>
                          <a:effectLst/>
                        </a:rPr>
                        <a:t>2</a:t>
                      </a:r>
                      <a:endParaRPr lang="x-none" sz="1200" b="1" dirty="0">
                        <a:solidFill>
                          <a:schemeClr val="tx1"/>
                        </a:solidFill>
                        <a:effectLst/>
                      </a:endParaRPr>
                    </a:p>
                  </a:txBody>
                  <a:tcPr marL="97155" marR="97155" marT="47897" marB="47897" anchor="ctr">
                    <a:solidFill>
                      <a:schemeClr val="bg1">
                        <a:lumMod val="85000"/>
                      </a:schemeClr>
                    </a:solidFill>
                  </a:tcPr>
                </a:tc>
              </a:tr>
              <a:tr h="3048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 8</a:t>
                      </a:r>
                      <a:r>
                        <a:rPr lang="x-none" sz="1300" b="1" u="none" dirty="0" smtClean="0">
                          <a:solidFill>
                            <a:schemeClr val="tx1"/>
                          </a:solidFill>
                          <a:effectLst>
                            <a:outerShdw blurRad="38100" dist="38100" dir="2700000" algn="tl">
                              <a:srgbClr val="000000">
                                <a:alpha val="43137"/>
                              </a:srgbClr>
                            </a:outerShdw>
                          </a:effectLst>
                        </a:rPr>
                        <a:t>                                        </a:t>
                      </a:r>
                      <a:r>
                        <a:rPr lang="x-none" sz="1300" b="1" u="sng" dirty="0" smtClean="0">
                          <a:solidFill>
                            <a:schemeClr val="tx1"/>
                          </a:solidFill>
                          <a:effectLst>
                            <a:outerShdw blurRad="38100" dist="38100" dir="2700000" algn="tl">
                              <a:srgbClr val="000000">
                                <a:alpha val="43137"/>
                              </a:srgbClr>
                            </a:outerShdw>
                          </a:effectLst>
                        </a:rPr>
                        <a:t>Respuesta construida Texto literario</a:t>
                      </a:r>
                    </a:p>
                  </a:txBody>
                  <a:tcPr marL="97155" marR="97155" marT="47897" marB="47897" anchor="ctr">
                    <a:solidFill>
                      <a:schemeClr val="bg2"/>
                    </a:solidFill>
                  </a:tcPr>
                </a:tc>
                <a:tc>
                  <a:txBody>
                    <a:bodyPr/>
                    <a:lstStyle/>
                    <a:p>
                      <a:pPr algn="ctr"/>
                      <a:r>
                        <a:rPr lang="x-none" sz="1200" b="1" dirty="0" smtClean="0">
                          <a:solidFill>
                            <a:schemeClr val="tx1"/>
                          </a:solidFill>
                          <a:effectLst>
                            <a:outerShdw blurRad="38100" dist="38100" dir="2700000" algn="tl">
                              <a:srgbClr val="000000">
                                <a:alpha val="43137"/>
                              </a:srgbClr>
                            </a:outerShdw>
                          </a:effectLst>
                        </a:rPr>
                        <a:t>RL.2.9</a:t>
                      </a:r>
                      <a:endParaRPr lang="x-none"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x-none" sz="1200" b="1" dirty="0" smtClean="0">
                          <a:solidFill>
                            <a:schemeClr val="tx1"/>
                          </a:solidFill>
                          <a:effectLst>
                            <a:outerShdw blurRad="38100" dist="38100" dir="2700000" algn="tl">
                              <a:srgbClr val="000000">
                                <a:alpha val="43137"/>
                              </a:srgbClr>
                            </a:outerShdw>
                          </a:effectLst>
                        </a:rPr>
                        <a:t>3</a:t>
                      </a:r>
                      <a:endParaRPr lang="x-none"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6962">
                <a:tc>
                  <a:txBody>
                    <a:bodyPr/>
                    <a:lstStyle/>
                    <a:p>
                      <a:pPr marL="858838" marR="0" indent="-858838" algn="l" defTabSz="966612"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 9</a:t>
                      </a:r>
                      <a:r>
                        <a:rPr lang="x-none" sz="1300" b="0" u="none" dirty="0" smtClean="0">
                          <a:solidFill>
                            <a:schemeClr val="tx1"/>
                          </a:solidFill>
                          <a:effectLst>
                            <a:outerShdw blurRad="38100" dist="38100" dir="2700000" algn="tl">
                              <a:srgbClr val="000000">
                                <a:alpha val="43137"/>
                              </a:srgbClr>
                            </a:outerShdw>
                          </a:effectLst>
                        </a:rPr>
                        <a:t>   </a:t>
                      </a:r>
                      <a:r>
                        <a:rPr lang="x-none" sz="1200" b="0" kern="1200" dirty="0" smtClean="0">
                          <a:solidFill>
                            <a:schemeClr val="dk1"/>
                          </a:solidFill>
                          <a:latin typeface="+mn-lt"/>
                          <a:ea typeface="+mn-ea"/>
                          <a:cs typeface="+mn-cs"/>
                        </a:rPr>
                        <a:t>En el párrafo 3</a:t>
                      </a:r>
                      <a:r>
                        <a:rPr lang="x-none" sz="1200" b="0" kern="1200" dirty="0" smtClean="0">
                          <a:solidFill>
                            <a:schemeClr val="dk1"/>
                          </a:solidFill>
                          <a:latin typeface="+mn-lt"/>
                          <a:ea typeface="+mn-ea"/>
                          <a:cs typeface="Helvetica"/>
                        </a:rPr>
                        <a:t> </a:t>
                      </a:r>
                      <a:r>
                        <a:rPr lang="x-none" sz="1200" b="0" u="none" kern="1200" dirty="0" smtClean="0">
                          <a:solidFill>
                            <a:schemeClr val="dk1"/>
                          </a:solidFill>
                          <a:latin typeface="+mn-lt"/>
                          <a:ea typeface="+mn-ea"/>
                          <a:cs typeface="Helvetica"/>
                        </a:rPr>
                        <a:t>de </a:t>
                      </a:r>
                      <a:r>
                        <a:rPr lang="x-none" sz="1200" b="0" i="1" u="none" kern="1200" dirty="0" smtClean="0">
                          <a:solidFill>
                            <a:schemeClr val="dk1"/>
                          </a:solidFill>
                          <a:latin typeface="+mn-lt"/>
                          <a:ea typeface="+mn-ea"/>
                          <a:cs typeface="Helvetica"/>
                        </a:rPr>
                        <a:t>La luna hermosa</a:t>
                      </a:r>
                      <a:r>
                        <a:rPr lang="x-none" sz="1200" b="0" u="none" kern="1200" dirty="0" smtClean="0">
                          <a:solidFill>
                            <a:schemeClr val="dk1"/>
                          </a:solidFill>
                          <a:latin typeface="+mn-lt"/>
                          <a:ea typeface="+mn-ea"/>
                          <a:cs typeface="Helvetica"/>
                        </a:rPr>
                        <a:t>, </a:t>
                      </a:r>
                      <a:r>
                        <a:rPr lang="x-none" sz="1200" b="0" kern="1200" dirty="0" smtClean="0">
                          <a:solidFill>
                            <a:schemeClr val="dk1"/>
                          </a:solidFill>
                          <a:latin typeface="+mn-lt"/>
                          <a:ea typeface="+mn-ea"/>
                          <a:cs typeface="Helvetica"/>
                        </a:rPr>
                        <a:t>el texto dice que “la superficie de la luna es inusual”. ¿Qué frase dice qué es </a:t>
                      </a:r>
                      <a:r>
                        <a:rPr lang="x-none" sz="1200" b="0" i="0" u="sng" kern="1200" dirty="0" smtClean="0">
                          <a:solidFill>
                            <a:schemeClr val="dk1"/>
                          </a:solidFill>
                          <a:latin typeface="+mn-lt"/>
                          <a:ea typeface="+mn-ea"/>
                          <a:cs typeface="Helvetica"/>
                        </a:rPr>
                        <a:t>inusual</a:t>
                      </a:r>
                      <a:r>
                        <a:rPr lang="x-none" sz="1200" b="1" i="0" u="sng" kern="1200" dirty="0" smtClean="0">
                          <a:solidFill>
                            <a:schemeClr val="dk1"/>
                          </a:solidFill>
                          <a:latin typeface="+mn-lt"/>
                          <a:ea typeface="+mn-ea"/>
                          <a:cs typeface="Helvetica"/>
                        </a:rPr>
                        <a:t> </a:t>
                      </a:r>
                      <a:r>
                        <a:rPr lang="x-none" sz="1200" b="0" kern="1200" dirty="0" smtClean="0">
                          <a:solidFill>
                            <a:schemeClr val="dk1"/>
                          </a:solidFill>
                          <a:latin typeface="+mn-lt"/>
                          <a:ea typeface="+mn-ea"/>
                          <a:cs typeface="Helvetica"/>
                        </a:rPr>
                        <a:t>sobre la superficie de la luna? </a:t>
                      </a:r>
                      <a:r>
                        <a:rPr lang="x-none" sz="1200" b="0" i="1" u="none" baseline="0" dirty="0" smtClean="0">
                          <a:solidFill>
                            <a:srgbClr val="000000"/>
                          </a:solidFill>
                          <a:effectLst/>
                          <a:latin typeface="+mn-lt"/>
                          <a:ea typeface="Times New Roman"/>
                          <a:cs typeface="Times New Roman"/>
                        </a:rPr>
                        <a:t>R</a:t>
                      </a:r>
                      <a:r>
                        <a:rPr lang="x-none" sz="1200" b="0" i="1" u="none" baseline="0" dirty="0" smtClean="0">
                          <a:solidFill>
                            <a:srgbClr val="000000"/>
                          </a:solidFill>
                          <a:latin typeface="+mn-lt"/>
                          <a:ea typeface="Times New Roman"/>
                          <a:cs typeface="Times New Roman"/>
                        </a:rPr>
                        <a:t>I</a:t>
                      </a:r>
                      <a:r>
                        <a:rPr lang="x-none" sz="1200" b="0" i="1" baseline="0" dirty="0" smtClean="0">
                          <a:solidFill>
                            <a:srgbClr val="000000"/>
                          </a:solidFill>
                          <a:latin typeface="+mn-lt"/>
                          <a:ea typeface="Times New Roman"/>
                          <a:cs typeface="Times New Roman"/>
                        </a:rPr>
                        <a:t>.2.4</a:t>
                      </a:r>
                    </a:p>
                  </a:txBody>
                  <a:tcPr marL="97155" marR="97155" marT="47897" marB="47897">
                    <a:solidFill>
                      <a:schemeClr val="bg1">
                        <a:lumMod val="85000"/>
                      </a:schemeClr>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A</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1</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r>
              <a:tr h="296962">
                <a:tc>
                  <a:txBody>
                    <a:bodyPr/>
                    <a:lstStyle/>
                    <a:p>
                      <a:pPr marL="858838" marR="0" indent="-858838" algn="l" defTabSz="966612"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 10</a:t>
                      </a:r>
                      <a:r>
                        <a:rPr lang="x-none" sz="1300" b="0" u="none" dirty="0" smtClean="0">
                          <a:solidFill>
                            <a:schemeClr val="tx1"/>
                          </a:solidFill>
                          <a:effectLst>
                            <a:outerShdw blurRad="38100" dist="38100" dir="2700000" algn="tl">
                              <a:srgbClr val="000000">
                                <a:alpha val="43137"/>
                              </a:srgbClr>
                            </a:outerShdw>
                          </a:effectLst>
                          <a:latin typeface="+mn-lt"/>
                        </a:rPr>
                        <a:t>  </a:t>
                      </a:r>
                      <a:r>
                        <a:rPr lang="x-none" sz="1200" b="0" u="none" dirty="0" smtClean="0">
                          <a:solidFill>
                            <a:srgbClr val="000000"/>
                          </a:solidFill>
                          <a:effectLst/>
                          <a:latin typeface="+mn-lt"/>
                          <a:ea typeface="Times New Roman"/>
                          <a:cs typeface="Times New Roman"/>
                        </a:rPr>
                        <a:t>Las diferentes formas que vemos se llaman las </a:t>
                      </a:r>
                      <a:r>
                        <a:rPr lang="x-none" sz="1200" b="0" u="sng" dirty="0" smtClean="0">
                          <a:solidFill>
                            <a:srgbClr val="000000"/>
                          </a:solidFill>
                          <a:effectLst/>
                          <a:latin typeface="+mn-lt"/>
                          <a:ea typeface="Times New Roman"/>
                          <a:cs typeface="Times New Roman"/>
                        </a:rPr>
                        <a:t>fases</a:t>
                      </a:r>
                      <a:r>
                        <a:rPr lang="x-none" sz="1200" b="0" u="none" dirty="0" smtClean="0">
                          <a:solidFill>
                            <a:srgbClr val="000000"/>
                          </a:solidFill>
                          <a:effectLst/>
                          <a:latin typeface="+mn-lt"/>
                          <a:ea typeface="Times New Roman"/>
                          <a:cs typeface="Times New Roman"/>
                        </a:rPr>
                        <a:t> de la luna.  ¿Qué palabra en la</a:t>
                      </a:r>
                      <a:r>
                        <a:rPr lang="x-none" sz="1200" b="0" u="none" baseline="0" dirty="0" smtClean="0">
                          <a:solidFill>
                            <a:srgbClr val="000000"/>
                          </a:solidFill>
                          <a:effectLst/>
                          <a:latin typeface="+mn-lt"/>
                          <a:ea typeface="Times New Roman"/>
                          <a:cs typeface="Times New Roman"/>
                        </a:rPr>
                        <a:t>  </a:t>
                      </a:r>
                      <a:r>
                        <a:rPr lang="x-none" sz="1200" b="0" u="none" dirty="0" smtClean="0">
                          <a:solidFill>
                            <a:srgbClr val="000000"/>
                          </a:solidFill>
                          <a:effectLst/>
                          <a:latin typeface="+mn-lt"/>
                          <a:ea typeface="Times New Roman"/>
                          <a:cs typeface="Times New Roman"/>
                        </a:rPr>
                        <a:t>oración ayuda al lector a entender lo que significa </a:t>
                      </a:r>
                      <a:r>
                        <a:rPr lang="x-none" sz="1200" b="0" u="sng" dirty="0" smtClean="0">
                          <a:solidFill>
                            <a:srgbClr val="000000"/>
                          </a:solidFill>
                          <a:effectLst/>
                          <a:latin typeface="+mn-lt"/>
                          <a:ea typeface="Times New Roman"/>
                          <a:cs typeface="Times New Roman"/>
                        </a:rPr>
                        <a:t>fases</a:t>
                      </a:r>
                      <a:r>
                        <a:rPr lang="x-none" sz="1200" b="0" u="none" dirty="0" smtClean="0">
                          <a:solidFill>
                            <a:srgbClr val="000000"/>
                          </a:solidFill>
                          <a:effectLst/>
                          <a:latin typeface="+mn-lt"/>
                          <a:ea typeface="Times New Roman"/>
                          <a:cs typeface="Times New Roman"/>
                        </a:rPr>
                        <a:t>? </a:t>
                      </a:r>
                      <a:r>
                        <a:rPr lang="x-none" sz="1200" b="0" i="1" u="none" baseline="0" dirty="0" smtClean="0">
                          <a:solidFill>
                            <a:srgbClr val="000000"/>
                          </a:solidFill>
                          <a:effectLst/>
                          <a:latin typeface="+mn-lt"/>
                          <a:ea typeface="Times New Roman"/>
                          <a:cs typeface="Times New Roman"/>
                        </a:rPr>
                        <a:t>R</a:t>
                      </a:r>
                      <a:r>
                        <a:rPr lang="x-none" sz="1200" b="0" i="1" u="none" dirty="0" smtClean="0">
                          <a:solidFill>
                            <a:srgbClr val="000000"/>
                          </a:solidFill>
                          <a:latin typeface="+mn-lt"/>
                          <a:ea typeface="Times New Roman"/>
                          <a:cs typeface="Times New Roman"/>
                        </a:rPr>
                        <a:t>I</a:t>
                      </a:r>
                      <a:r>
                        <a:rPr lang="x-none" sz="1200" b="0" i="1" dirty="0" smtClean="0">
                          <a:solidFill>
                            <a:srgbClr val="000000"/>
                          </a:solidFill>
                          <a:latin typeface="+mn-lt"/>
                          <a:ea typeface="Times New Roman"/>
                          <a:cs typeface="Times New Roman"/>
                        </a:rPr>
                        <a:t>.2.4</a:t>
                      </a:r>
                      <a:endParaRPr lang="x-none" sz="1200" b="0" i="1" dirty="0" smtClean="0">
                        <a:latin typeface="+mn-lt"/>
                        <a:ea typeface="Calibri"/>
                        <a:cs typeface="Times New Roman"/>
                      </a:endParaRPr>
                    </a:p>
                  </a:txBody>
                  <a:tcPr marL="97155" marR="97155" marT="47897" marB="47897" anchor="ctr">
                    <a:solidFill>
                      <a:schemeClr val="bg2"/>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A</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1</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00096">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 11</a:t>
                      </a:r>
                      <a:r>
                        <a:rPr lang="x-none" sz="1300" b="0" u="none" dirty="0" smtClean="0">
                          <a:solidFill>
                            <a:schemeClr val="tx1"/>
                          </a:solidFill>
                          <a:effectLst/>
                        </a:rPr>
                        <a:t>  </a:t>
                      </a:r>
                      <a:r>
                        <a:rPr lang="x-none" sz="1200" b="0" u="none" dirty="0" smtClean="0">
                          <a:solidFill>
                            <a:schemeClr val="dk1"/>
                          </a:solidFill>
                          <a:effectLst/>
                          <a:latin typeface="+mn-lt"/>
                          <a:ea typeface="Calibri"/>
                          <a:cs typeface="Times New Roman"/>
                        </a:rPr>
                        <a:t>¿Qué detalle del texto </a:t>
                      </a:r>
                      <a:r>
                        <a:rPr lang="x-none" sz="1200" b="0" i="1" u="none" dirty="0" smtClean="0">
                          <a:solidFill>
                            <a:schemeClr val="dk1"/>
                          </a:solidFill>
                          <a:effectLst/>
                          <a:latin typeface="+mn-lt"/>
                          <a:ea typeface="Calibri"/>
                          <a:cs typeface="Times New Roman"/>
                        </a:rPr>
                        <a:t>La luna hermosa</a:t>
                      </a:r>
                      <a:r>
                        <a:rPr lang="x-none" sz="1200" b="0" u="none" dirty="0" smtClean="0">
                          <a:solidFill>
                            <a:schemeClr val="dk1"/>
                          </a:solidFill>
                          <a:effectLst/>
                          <a:latin typeface="+mn-lt"/>
                          <a:ea typeface="Calibri"/>
                          <a:cs typeface="Times New Roman"/>
                        </a:rPr>
                        <a:t>, apoya por qué los astronautas necesitan botas pesadas? </a:t>
                      </a:r>
                      <a:r>
                        <a:rPr lang="x-none" sz="1200" b="0" i="1" u="none" baseline="0" dirty="0" smtClean="0">
                          <a:solidFill>
                            <a:schemeClr val="dk1"/>
                          </a:solidFill>
                          <a:effectLst/>
                          <a:latin typeface="+mn-lt"/>
                          <a:ea typeface="Calibri"/>
                          <a:cs typeface="Times New Roman"/>
                        </a:rPr>
                        <a:t>R</a:t>
                      </a:r>
                      <a:r>
                        <a:rPr lang="x-none" sz="1200" b="0" i="1" dirty="0" smtClean="0">
                          <a:latin typeface="+mn-lt"/>
                          <a:ea typeface="Calibri"/>
                          <a:cs typeface="Times New Roman"/>
                        </a:rPr>
                        <a:t>I.2.8</a:t>
                      </a:r>
                    </a:p>
                  </a:txBody>
                  <a:tcPr marL="97155" marR="97155" marT="47897" marB="47897" anchor="ctr">
                    <a:solidFill>
                      <a:schemeClr val="bg1">
                        <a:lumMod val="85000"/>
                      </a:schemeClr>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D</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1</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96962">
                <a:tc>
                  <a:txBody>
                    <a:bodyPr/>
                    <a:lstStyle/>
                    <a:p>
                      <a:pPr marL="858838" marR="0" indent="-858838" algn="l" defTabSz="966612"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 12</a:t>
                      </a:r>
                      <a:r>
                        <a:rPr lang="x-none" sz="1300" b="0" u="none" dirty="0" smtClean="0">
                          <a:solidFill>
                            <a:schemeClr val="tx1"/>
                          </a:solidFill>
                          <a:effectLst>
                            <a:outerShdw blurRad="38100" dist="38100" dir="2700000" algn="tl">
                              <a:srgbClr val="000000">
                                <a:alpha val="43137"/>
                              </a:srgbClr>
                            </a:outerShdw>
                          </a:effectLst>
                          <a:latin typeface="+mn-lt"/>
                        </a:rPr>
                        <a:t> </a:t>
                      </a:r>
                      <a:r>
                        <a:rPr lang="x-none" sz="1200" b="0" u="none" dirty="0" smtClean="0">
                          <a:solidFill>
                            <a:schemeClr val="tx1"/>
                          </a:solidFill>
                          <a:effectLst/>
                          <a:latin typeface="+mn-lt"/>
                        </a:rPr>
                        <a:t>¿Qué oración del texto </a:t>
                      </a:r>
                      <a:r>
                        <a:rPr lang="x-none" sz="1200" b="0" i="1" u="none" dirty="0" smtClean="0">
                          <a:solidFill>
                            <a:schemeClr val="tx1"/>
                          </a:solidFill>
                          <a:effectLst/>
                          <a:latin typeface="+mn-lt"/>
                        </a:rPr>
                        <a:t>La luna</a:t>
                      </a:r>
                      <a:r>
                        <a:rPr lang="x-none" sz="1200" b="0" u="none" dirty="0" smtClean="0">
                          <a:solidFill>
                            <a:schemeClr val="tx1"/>
                          </a:solidFill>
                          <a:effectLst/>
                          <a:latin typeface="+mn-lt"/>
                        </a:rPr>
                        <a:t>, apoya el punto de que la luna tiene muchas características interesantes? </a:t>
                      </a:r>
                      <a:r>
                        <a:rPr lang="x-none" sz="1200" b="0" i="1" u="none" baseline="0" dirty="0" smtClean="0">
                          <a:solidFill>
                            <a:schemeClr val="tx1"/>
                          </a:solidFill>
                          <a:effectLst/>
                          <a:latin typeface="+mn-lt"/>
                        </a:rPr>
                        <a:t>Rl.2.8</a:t>
                      </a:r>
                      <a:endParaRPr lang="x-none" sz="1200" b="0" i="1" dirty="0" smtClean="0">
                        <a:latin typeface="+mn-lt"/>
                        <a:ea typeface="Calibri"/>
                        <a:cs typeface="Times New Roman"/>
                      </a:endParaRPr>
                    </a:p>
                  </a:txBody>
                  <a:tcPr marL="97155" marR="97155" marT="47897" marB="47897" anchor="ctr">
                    <a:solidFill>
                      <a:schemeClr val="bg2"/>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B</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1</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36076">
                <a:tc>
                  <a:txBody>
                    <a:bodyPr/>
                    <a:lstStyle/>
                    <a:p>
                      <a:pPr marL="858838" marR="0" indent="-858838" algn="l" defTabSz="1018809"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a:t>
                      </a:r>
                      <a:r>
                        <a:rPr lang="x-none" sz="1300" b="1" u="sng" baseline="0" dirty="0" smtClean="0">
                          <a:solidFill>
                            <a:schemeClr val="tx1"/>
                          </a:solidFill>
                          <a:effectLst>
                            <a:outerShdw blurRad="38100" dist="38100" dir="2700000" algn="tl">
                              <a:srgbClr val="000000">
                                <a:alpha val="43137"/>
                              </a:srgbClr>
                            </a:outerShdw>
                          </a:effectLst>
                        </a:rPr>
                        <a:t> 13</a:t>
                      </a:r>
                      <a:r>
                        <a:rPr lang="x-none" sz="1300" b="1" u="none" baseline="0" dirty="0" smtClean="0">
                          <a:solidFill>
                            <a:schemeClr val="tx1"/>
                          </a:solidFill>
                          <a:effectLst>
                            <a:outerShdw blurRad="38100" dist="38100" dir="2700000" algn="tl">
                              <a:srgbClr val="000000">
                                <a:alpha val="43137"/>
                              </a:srgbClr>
                            </a:outerShdw>
                          </a:effectLst>
                        </a:rPr>
                        <a:t> </a:t>
                      </a:r>
                      <a:r>
                        <a:rPr kumimoji="0" lang="x-none" sz="1200" b="0" i="0" u="none" strike="noStrike" kern="1200" cap="none" spc="0" normalizeH="0" baseline="0" noProof="0" dirty="0" smtClean="0">
                          <a:ln>
                            <a:noFill/>
                          </a:ln>
                          <a:solidFill>
                            <a:srgbClr val="000000"/>
                          </a:solidFill>
                          <a:effectLst/>
                          <a:uLnTx/>
                          <a:uFillTx/>
                          <a:latin typeface="+mn-lt"/>
                          <a:ea typeface="Times New Roman"/>
                          <a:cs typeface="Times New Roman"/>
                        </a:rPr>
                        <a:t> </a:t>
                      </a:r>
                      <a:r>
                        <a:rPr lang="x-none" sz="1200" b="0" u="none" kern="1200" dirty="0" smtClean="0">
                          <a:solidFill>
                            <a:schemeClr val="dk1"/>
                          </a:solidFill>
                          <a:latin typeface="+mn-lt"/>
                          <a:ea typeface="+mn-ea"/>
                          <a:cs typeface="Helvetica" pitchFamily="34" charset="0"/>
                        </a:rPr>
                        <a:t>¿Qué dos puntos importantes están incluidos tanto  en </a:t>
                      </a:r>
                      <a:r>
                        <a:rPr lang="x-none" sz="1200" b="0" i="1" u="none" kern="1200" dirty="0" smtClean="0">
                          <a:solidFill>
                            <a:schemeClr val="dk1"/>
                          </a:solidFill>
                          <a:latin typeface="+mn-lt"/>
                          <a:ea typeface="+mn-ea"/>
                          <a:cs typeface="Helvetica" pitchFamily="34" charset="0"/>
                        </a:rPr>
                        <a:t>La luna hermosa</a:t>
                      </a:r>
                      <a:r>
                        <a:rPr lang="x-none" sz="1200" b="0" u="none" kern="1200" dirty="0" smtClean="0">
                          <a:solidFill>
                            <a:schemeClr val="dk1"/>
                          </a:solidFill>
                          <a:latin typeface="+mn-lt"/>
                          <a:ea typeface="+mn-ea"/>
                          <a:cs typeface="Helvetica" pitchFamily="34" charset="0"/>
                        </a:rPr>
                        <a:t> como en  </a:t>
                      </a:r>
                      <a:r>
                        <a:rPr lang="x-none" sz="1200" b="0" i="1" u="none" kern="1200" dirty="0" smtClean="0">
                          <a:solidFill>
                            <a:schemeClr val="dk1"/>
                          </a:solidFill>
                          <a:latin typeface="+mn-lt"/>
                          <a:ea typeface="+mn-ea"/>
                          <a:cs typeface="Helvetica" pitchFamily="34" charset="0"/>
                        </a:rPr>
                        <a:t>La luna</a:t>
                      </a:r>
                      <a:r>
                        <a:rPr lang="x-none" sz="1200" b="0" u="none" kern="1200" dirty="0" smtClean="0">
                          <a:solidFill>
                            <a:schemeClr val="dk1"/>
                          </a:solidFill>
                          <a:latin typeface="+mn-lt"/>
                          <a:ea typeface="+mn-ea"/>
                          <a:cs typeface="Helvetica" pitchFamily="34" charset="0"/>
                        </a:rPr>
                        <a:t>?  Escoge las </a:t>
                      </a:r>
                      <a:r>
                        <a:rPr lang="x-none" sz="1200" b="1" u="none" kern="1200" dirty="0" smtClean="0">
                          <a:solidFill>
                            <a:schemeClr val="dk1"/>
                          </a:solidFill>
                          <a:latin typeface="+mn-lt"/>
                          <a:ea typeface="+mn-ea"/>
                          <a:cs typeface="Helvetica" pitchFamily="34" charset="0"/>
                        </a:rPr>
                        <a:t>DOS</a:t>
                      </a:r>
                      <a:r>
                        <a:rPr lang="x-none" sz="1200" b="0" u="none" kern="1200" dirty="0" smtClean="0">
                          <a:solidFill>
                            <a:schemeClr val="dk1"/>
                          </a:solidFill>
                          <a:latin typeface="+mn-lt"/>
                          <a:ea typeface="+mn-ea"/>
                          <a:cs typeface="Helvetica" pitchFamily="34" charset="0"/>
                        </a:rPr>
                        <a:t> mejores respuestas. </a:t>
                      </a:r>
                      <a:r>
                        <a:rPr kumimoji="0" lang="x-none" sz="1200" b="0" i="0" u="none" strike="noStrike" kern="1200" cap="none" spc="0" normalizeH="0" baseline="0" noProof="0" dirty="0" smtClean="0">
                          <a:ln>
                            <a:noFill/>
                          </a:ln>
                          <a:solidFill>
                            <a:srgbClr val="000000"/>
                          </a:solidFill>
                          <a:effectLst/>
                          <a:uLnTx/>
                          <a:uFillTx/>
                          <a:latin typeface="+mn-lt"/>
                          <a:ea typeface="Times New Roman"/>
                          <a:cs typeface="Times New Roman"/>
                        </a:rPr>
                        <a:t> </a:t>
                      </a:r>
                      <a:r>
                        <a:rPr kumimoji="0" lang="x-none" sz="1200" b="0" i="1" u="none" strike="noStrike" kern="1200" cap="none" spc="0" normalizeH="0" baseline="0" noProof="0" dirty="0" smtClean="0">
                          <a:ln>
                            <a:noFill/>
                          </a:ln>
                          <a:solidFill>
                            <a:srgbClr val="000000"/>
                          </a:solidFill>
                          <a:effectLst/>
                          <a:uLnTx/>
                          <a:uFillTx/>
                          <a:latin typeface="+mn-lt"/>
                          <a:ea typeface="Times New Roman"/>
                          <a:cs typeface="Times New Roman"/>
                        </a:rPr>
                        <a:t>Rl.2.9</a:t>
                      </a:r>
                      <a:endParaRPr lang="x-none" sz="1200" b="0" i="1" dirty="0" smtClean="0">
                        <a:latin typeface="+mn-lt"/>
                        <a:cs typeface="Helvetica" pitchFamily="34" charset="0"/>
                      </a:endParaRPr>
                    </a:p>
                  </a:txBody>
                  <a:tcPr marL="97155" marR="97155" marT="47897" marB="47897" anchor="ctr">
                    <a:solidFill>
                      <a:schemeClr val="bg2"/>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B &amp; C</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1</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76794">
                <a:tc>
                  <a:txBody>
                    <a:bodyPr/>
                    <a:lstStyle/>
                    <a:p>
                      <a:pPr marL="914400" marR="0" indent="-914400" algn="l" defTabSz="1018809"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a:t>
                      </a:r>
                      <a:r>
                        <a:rPr lang="x-none" sz="1300" b="1" u="sng" baseline="0" dirty="0" smtClean="0">
                          <a:solidFill>
                            <a:schemeClr val="tx1"/>
                          </a:solidFill>
                          <a:effectLst>
                            <a:outerShdw blurRad="38100" dist="38100" dir="2700000" algn="tl">
                              <a:srgbClr val="000000">
                                <a:alpha val="43137"/>
                              </a:srgbClr>
                            </a:outerShdw>
                          </a:effectLst>
                        </a:rPr>
                        <a:t> 14</a:t>
                      </a:r>
                      <a:r>
                        <a:rPr lang="x-none" sz="1300" b="1" u="none" baseline="0" dirty="0" smtClean="0">
                          <a:solidFill>
                            <a:schemeClr val="tx1"/>
                          </a:solidFill>
                          <a:effectLst>
                            <a:outerShdw blurRad="38100" dist="38100" dir="2700000" algn="tl">
                              <a:srgbClr val="000000">
                                <a:alpha val="43137"/>
                              </a:srgbClr>
                            </a:outerShdw>
                          </a:effectLst>
                        </a:rPr>
                        <a:t>  </a:t>
                      </a:r>
                      <a:r>
                        <a:rPr lang="x-none" sz="1200" b="0" kern="1200" dirty="0" smtClean="0">
                          <a:solidFill>
                            <a:schemeClr val="dk1"/>
                          </a:solidFill>
                          <a:latin typeface="+mn-lt"/>
                          <a:ea typeface="+mn-ea"/>
                          <a:cs typeface="Helvetica" pitchFamily="34" charset="0"/>
                        </a:rPr>
                        <a:t>¿Qué punto importante está incluido en solamente </a:t>
                      </a:r>
                      <a:r>
                        <a:rPr lang="x-none" sz="1200" b="1" u="sng" kern="1200" dirty="0" smtClean="0">
                          <a:solidFill>
                            <a:schemeClr val="dk1"/>
                          </a:solidFill>
                          <a:latin typeface="+mn-lt"/>
                          <a:ea typeface="+mn-ea"/>
                          <a:cs typeface="Helvetica" pitchFamily="34" charset="0"/>
                        </a:rPr>
                        <a:t>uno</a:t>
                      </a:r>
                      <a:r>
                        <a:rPr lang="x-none" sz="1200" b="0" u="sng" kern="1200" dirty="0" smtClean="0">
                          <a:solidFill>
                            <a:schemeClr val="dk1"/>
                          </a:solidFill>
                          <a:latin typeface="+mn-lt"/>
                          <a:ea typeface="+mn-ea"/>
                          <a:cs typeface="Helvetica" pitchFamily="34" charset="0"/>
                        </a:rPr>
                        <a:t> </a:t>
                      </a:r>
                      <a:r>
                        <a:rPr lang="x-none" sz="1200" b="0" kern="1200" dirty="0" smtClean="0">
                          <a:solidFill>
                            <a:schemeClr val="dk1"/>
                          </a:solidFill>
                          <a:latin typeface="+mn-lt"/>
                          <a:ea typeface="+mn-ea"/>
                          <a:cs typeface="Helvetica" pitchFamily="34" charset="0"/>
                        </a:rPr>
                        <a:t>de los pasajes </a:t>
                      </a:r>
                      <a:r>
                        <a:rPr kumimoji="0" lang="x-none" sz="1200" b="0" i="1" u="none" strike="noStrike" kern="1200" cap="none" spc="0" normalizeH="0" baseline="0" noProof="0" dirty="0" smtClean="0">
                          <a:ln>
                            <a:noFill/>
                          </a:ln>
                          <a:solidFill>
                            <a:prstClr val="black"/>
                          </a:solidFill>
                          <a:effectLst/>
                          <a:uLnTx/>
                          <a:uFillTx/>
                          <a:latin typeface="+mn-lt"/>
                          <a:ea typeface="Calibri"/>
                          <a:cs typeface="Times New Roman"/>
                        </a:rPr>
                        <a:t>RI.2.9</a:t>
                      </a:r>
                    </a:p>
                  </a:txBody>
                  <a:tcPr marL="97155" marR="97155" marT="47897" marB="47897" anchor="ctr">
                    <a:solidFill>
                      <a:schemeClr val="bg2"/>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C</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1</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4301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 15</a:t>
                      </a:r>
                      <a:r>
                        <a:rPr lang="x-none" sz="1300" b="1" u="none" dirty="0" smtClean="0">
                          <a:solidFill>
                            <a:schemeClr val="tx1"/>
                          </a:solidFill>
                          <a:effectLst>
                            <a:outerShdw blurRad="38100" dist="38100" dir="2700000" algn="tl">
                              <a:srgbClr val="000000">
                                <a:alpha val="43137"/>
                              </a:srgbClr>
                            </a:outerShdw>
                          </a:effectLst>
                        </a:rPr>
                        <a:t>                                </a:t>
                      </a:r>
                      <a:r>
                        <a:rPr lang="x-none" sz="1300" b="1" u="none" dirty="0" smtClean="0">
                          <a:solidFill>
                            <a:schemeClr val="tx1"/>
                          </a:solidFill>
                          <a:effectLst/>
                        </a:rPr>
                        <a:t>  </a:t>
                      </a:r>
                      <a:r>
                        <a:rPr lang="x-none" sz="1300" b="1" u="sng" dirty="0" smtClean="0">
                          <a:solidFill>
                            <a:schemeClr val="tx1"/>
                          </a:solidFill>
                          <a:effectLst>
                            <a:outerShdw blurRad="38100" dist="38100" dir="2700000" algn="tl">
                              <a:srgbClr val="000000">
                                <a:alpha val="43137"/>
                              </a:srgbClr>
                            </a:outerShdw>
                          </a:effectLst>
                        </a:rPr>
                        <a:t>Respuesta construida Texto informativo </a:t>
                      </a:r>
                      <a:r>
                        <a:rPr lang="x-none" sz="1300" b="0" i="1" u="none" baseline="0" dirty="0" smtClean="0">
                          <a:solidFill>
                            <a:schemeClr val="tx1"/>
                          </a:solidFill>
                          <a:effectLst/>
                        </a:rPr>
                        <a:t>          </a:t>
                      </a:r>
                      <a:endParaRPr lang="x-none" sz="13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x-none" sz="1200" b="1" dirty="0" smtClean="0">
                          <a:solidFill>
                            <a:schemeClr val="tx1"/>
                          </a:solidFill>
                          <a:effectLst>
                            <a:outerShdw blurRad="38100" dist="38100" dir="2700000" algn="tl">
                              <a:srgbClr val="000000">
                                <a:alpha val="43137"/>
                              </a:srgbClr>
                            </a:outerShdw>
                          </a:effectLst>
                        </a:rPr>
                        <a:t>RI.2.8</a:t>
                      </a:r>
                      <a:endParaRPr lang="x-none"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x-none" sz="1200" b="1" dirty="0" smtClean="0">
                          <a:solidFill>
                            <a:schemeClr val="tx1"/>
                          </a:solidFill>
                          <a:effectLst>
                            <a:outerShdw blurRad="38100" dist="38100" dir="2700000" algn="tl">
                              <a:srgbClr val="000000">
                                <a:alpha val="43137"/>
                              </a:srgbClr>
                            </a:outerShdw>
                          </a:effectLst>
                        </a:rPr>
                        <a:t>2</a:t>
                      </a:r>
                      <a:endParaRPr lang="x-none"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665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 16</a:t>
                      </a:r>
                      <a:r>
                        <a:rPr lang="x-none" sz="1300" b="1" u="none" dirty="0" smtClean="0">
                          <a:solidFill>
                            <a:schemeClr val="tx1"/>
                          </a:solidFill>
                          <a:effectLst>
                            <a:outerShdw blurRad="38100" dist="38100" dir="2700000" algn="tl">
                              <a:srgbClr val="000000">
                                <a:alpha val="43137"/>
                              </a:srgbClr>
                            </a:outerShdw>
                          </a:effectLst>
                        </a:rPr>
                        <a:t>                                  </a:t>
                      </a:r>
                      <a:r>
                        <a:rPr lang="x-none" sz="1300" b="1" u="sng" dirty="0" smtClean="0">
                          <a:solidFill>
                            <a:schemeClr val="tx1"/>
                          </a:solidFill>
                          <a:effectLst>
                            <a:outerShdw blurRad="38100" dist="38100" dir="2700000" algn="tl">
                              <a:srgbClr val="000000">
                                <a:alpha val="43137"/>
                              </a:srgbClr>
                            </a:outerShdw>
                          </a:effectLst>
                        </a:rPr>
                        <a:t>Respuesta construida Texto informativo </a:t>
                      </a:r>
                    </a:p>
                  </a:txBody>
                  <a:tcPr marL="97155" marR="97155" marT="47897" marB="47897" anchor="ctr">
                    <a:solidFill>
                      <a:schemeClr val="bg2"/>
                    </a:solidFill>
                  </a:tcPr>
                </a:tc>
                <a:tc>
                  <a:txBody>
                    <a:bodyPr/>
                    <a:lstStyle/>
                    <a:p>
                      <a:pPr algn="ctr"/>
                      <a:r>
                        <a:rPr lang="x-none" sz="1200" b="1" dirty="0" smtClean="0">
                          <a:solidFill>
                            <a:schemeClr val="tx1"/>
                          </a:solidFill>
                          <a:effectLst>
                            <a:outerShdw blurRad="38100" dist="38100" dir="2700000" algn="tl">
                              <a:srgbClr val="000000">
                                <a:alpha val="43137"/>
                              </a:srgbClr>
                            </a:outerShdw>
                          </a:effectLst>
                        </a:rPr>
                        <a:t>RI.2.9</a:t>
                      </a:r>
                      <a:endParaRPr lang="x-none"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x-none" sz="1200" b="1" dirty="0" smtClean="0">
                          <a:solidFill>
                            <a:schemeClr val="tx1"/>
                          </a:solidFill>
                          <a:effectLst>
                            <a:outerShdw blurRad="38100" dist="38100" dir="2700000" algn="tl">
                              <a:srgbClr val="000000">
                                <a:alpha val="43137"/>
                              </a:srgbClr>
                            </a:outerShdw>
                          </a:effectLst>
                        </a:rPr>
                        <a:t>2</a:t>
                      </a:r>
                      <a:endParaRPr lang="x-none"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Escribe y Revisa</a:t>
                      </a:r>
                    </a:p>
                  </a:txBody>
                  <a:tcPr marL="97155" marR="97155" marT="47897" marB="47897" anchor="ctr">
                    <a:solidFill>
                      <a:schemeClr val="bg1">
                        <a:lumMod val="85000"/>
                      </a:schemeClr>
                    </a:solidFill>
                  </a:tcPr>
                </a:tc>
                <a:tc>
                  <a:txBody>
                    <a:bodyPr/>
                    <a:lstStyle/>
                    <a:p>
                      <a:pPr algn="ct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2</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5673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 17</a:t>
                      </a:r>
                      <a:r>
                        <a:rPr lang="x-none" sz="1300" b="1" u="none" dirty="0" smtClean="0">
                          <a:solidFill>
                            <a:schemeClr val="tx1"/>
                          </a:solidFill>
                          <a:effectLst>
                            <a:outerShdw blurRad="38100" dist="38100" dir="2700000" algn="tl">
                              <a:srgbClr val="000000">
                                <a:alpha val="43137"/>
                              </a:srgbClr>
                            </a:outerShdw>
                          </a:effectLst>
                        </a:rPr>
                        <a:t>                                                     </a:t>
                      </a:r>
                      <a:r>
                        <a:rPr lang="x-none" sz="1300" b="1" u="sng" baseline="0" dirty="0" smtClean="0">
                          <a:solidFill>
                            <a:schemeClr val="tx1"/>
                          </a:solidFill>
                          <a:effectLst>
                            <a:outerShdw blurRad="38100" dist="38100" dir="2700000" algn="tl">
                              <a:srgbClr val="000000">
                                <a:alpha val="43137"/>
                              </a:srgbClr>
                            </a:outerShdw>
                          </a:effectLst>
                        </a:rPr>
                        <a:t>Escrito breve</a:t>
                      </a:r>
                      <a:endParaRPr lang="x-none" sz="13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4">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 18</a:t>
                      </a:r>
                      <a:r>
                        <a:rPr lang="x-none" sz="1300" b="1" u="none" dirty="0" smtClean="0">
                          <a:solidFill>
                            <a:schemeClr val="tx1"/>
                          </a:solidFill>
                          <a:effectLst>
                            <a:outerShdw blurRad="38100" dist="38100" dir="2700000" algn="tl">
                              <a:srgbClr val="000000">
                                <a:alpha val="43137"/>
                              </a:srgbClr>
                            </a:outerShdw>
                          </a:effectLst>
                        </a:rPr>
                        <a:t>   </a:t>
                      </a:r>
                      <a:r>
                        <a:rPr lang="es-ES" sz="1200" b="0" kern="1200" dirty="0" smtClean="0">
                          <a:solidFill>
                            <a:schemeClr val="tx1"/>
                          </a:solidFill>
                          <a:latin typeface="+mn-lt"/>
                          <a:ea typeface="Times New Roman"/>
                          <a:cs typeface="Helvetica" panose="020B0604020202020204" pitchFamily="34" charset="0"/>
                        </a:rPr>
                        <a:t>¿Qué oración se podría añadir en el blanco para describir mejor a la luna? </a:t>
                      </a:r>
                      <a:r>
                        <a:rPr lang="x-none" sz="1200" b="0" i="1" u="none" dirty="0" smtClean="0">
                          <a:solidFill>
                            <a:schemeClr val="tx1"/>
                          </a:solidFill>
                          <a:effectLst/>
                          <a:latin typeface="+mn-lt"/>
                        </a:rPr>
                        <a:t>W.2.3b</a:t>
                      </a:r>
                      <a:endParaRPr lang="x-none" sz="1200" b="0" i="1" u="sng"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D</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1</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96962">
                <a:tc>
                  <a:txBody>
                    <a:bodyPr/>
                    <a:lstStyle/>
                    <a:p>
                      <a:pPr marL="400050" marR="0" lvl="0" indent="-400050" algn="l" defTabSz="1018737"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 19</a:t>
                      </a:r>
                      <a:r>
                        <a:rPr lang="x-none" sz="1300" b="1" u="none" dirty="0" smtClean="0">
                          <a:solidFill>
                            <a:schemeClr val="tx1"/>
                          </a:solidFill>
                          <a:effectLst>
                            <a:outerShdw blurRad="38100" dist="38100" dir="2700000" algn="tl">
                              <a:srgbClr val="000000">
                                <a:alpha val="43137"/>
                              </a:srgbClr>
                            </a:outerShdw>
                          </a:effectLst>
                        </a:rPr>
                        <a:t>  </a:t>
                      </a:r>
                      <a:r>
                        <a:rPr lang="x-none" sz="1200" b="0" kern="1200" dirty="0" smtClean="0">
                          <a:solidFill>
                            <a:schemeClr val="dk1"/>
                          </a:solidFill>
                          <a:latin typeface="+mn-lt"/>
                          <a:ea typeface="+mn-ea"/>
                          <a:cs typeface="Helvetica" pitchFamily="34" charset="0"/>
                        </a:rPr>
                        <a:t>¿Qué frase se puede usar para remplazar la palabra </a:t>
                      </a:r>
                      <a:r>
                        <a:rPr lang="x-none" sz="1200" b="0" i="1" u="sng" kern="1200" dirty="0" smtClean="0">
                          <a:solidFill>
                            <a:schemeClr val="dk1"/>
                          </a:solidFill>
                          <a:latin typeface="+mn-lt"/>
                          <a:ea typeface="+mn-ea"/>
                          <a:cs typeface="Helvetica" pitchFamily="34" charset="0"/>
                        </a:rPr>
                        <a:t>rota</a:t>
                      </a:r>
                      <a:r>
                        <a:rPr lang="x-none" sz="1200" b="0" kern="1200" dirty="0" smtClean="0">
                          <a:solidFill>
                            <a:schemeClr val="dk1"/>
                          </a:solidFill>
                          <a:latin typeface="+mn-lt"/>
                          <a:ea typeface="+mn-ea"/>
                          <a:cs typeface="Helvetica" pitchFamily="34" charset="0"/>
                        </a:rPr>
                        <a:t>? </a:t>
                      </a:r>
                      <a:r>
                        <a:rPr lang="x-none" sz="1200" b="0" i="1" dirty="0" smtClean="0">
                          <a:solidFill>
                            <a:schemeClr val="tx1"/>
                          </a:solidFill>
                          <a:latin typeface="+mn-lt"/>
                        </a:rPr>
                        <a:t>L.2.3a</a:t>
                      </a:r>
                      <a:endParaRPr lang="x-none" sz="1200" b="0" i="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D</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1</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6962">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x-none" sz="1300" b="1" u="sng" dirty="0" smtClean="0">
                          <a:solidFill>
                            <a:schemeClr val="tx1"/>
                          </a:solidFill>
                          <a:effectLst>
                            <a:outerShdw blurRad="38100" dist="38100" dir="2700000" algn="tl">
                              <a:srgbClr val="000000">
                                <a:alpha val="43137"/>
                              </a:srgbClr>
                            </a:outerShdw>
                          </a:effectLst>
                        </a:rPr>
                        <a:t>Pregunta 20</a:t>
                      </a:r>
                      <a:r>
                        <a:rPr lang="x-none" sz="1300" b="0" u="none" dirty="0" smtClean="0">
                          <a:solidFill>
                            <a:schemeClr val="tx1"/>
                          </a:solidFill>
                          <a:effectLst/>
                        </a:rPr>
                        <a:t>  </a:t>
                      </a:r>
                      <a:r>
                        <a:rPr lang="x-none" sz="1200" b="0" kern="1200" dirty="0" smtClean="0">
                          <a:solidFill>
                            <a:schemeClr val="dk1"/>
                          </a:solidFill>
                          <a:latin typeface="+mn-lt"/>
                          <a:ea typeface="+mn-ea"/>
                          <a:cs typeface="+mn-cs"/>
                        </a:rPr>
                        <a:t> ¿Cuál es la forma correcta de escribir esta oración? </a:t>
                      </a:r>
                      <a:r>
                        <a:rPr lang="x-none" sz="1200" b="0" i="1" u="none" dirty="0" smtClean="0">
                          <a:solidFill>
                            <a:schemeClr val="tx1"/>
                          </a:solidFill>
                          <a:effectLst/>
                          <a:latin typeface="+mn-lt"/>
                        </a:rPr>
                        <a:t>L.21c</a:t>
                      </a:r>
                      <a:endParaRPr lang="x-none" sz="1200" b="1" i="1" dirty="0" smtClean="0">
                        <a:solidFill>
                          <a:schemeClr val="tx1"/>
                        </a:solidFill>
                        <a:latin typeface="Helvetica" pitchFamily="34" charset="0"/>
                      </a:endParaRPr>
                    </a:p>
                  </a:txBody>
                  <a:tcPr marL="97155" marR="97155" marT="47897" marB="47897" anchor="ctr">
                    <a:solidFill>
                      <a:schemeClr val="bg1">
                        <a:lumMod val="85000"/>
                      </a:schemeClr>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C</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x-none" sz="1300" b="1" dirty="0" smtClean="0">
                          <a:solidFill>
                            <a:schemeClr val="tx1"/>
                          </a:solidFill>
                          <a:effectLst>
                            <a:outerShdw blurRad="38100" dist="38100" dir="2700000" algn="tl">
                              <a:srgbClr val="000000">
                                <a:alpha val="43137"/>
                              </a:srgbClr>
                            </a:outerShdw>
                          </a:effectLst>
                        </a:rPr>
                        <a:t>1</a:t>
                      </a:r>
                      <a:endParaRPr lang="x-none"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34386308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27222" y="733063"/>
            <a:ext cx="8146930" cy="8780509"/>
            <a:chOff x="-127134" y="171118"/>
            <a:chExt cx="7188468" cy="7982282"/>
          </a:xfrm>
        </p:grpSpPr>
        <p:sp>
          <p:nvSpPr>
            <p:cNvPr id="6" name="Rectangle 5"/>
            <p:cNvSpPr/>
            <p:nvPr/>
          </p:nvSpPr>
          <p:spPr>
            <a:xfrm>
              <a:off x="381000" y="228600"/>
              <a:ext cx="6172200" cy="7924800"/>
            </a:xfrm>
            <a:prstGeom prst="rect">
              <a:avLst/>
            </a:prstGeom>
            <a:solidFill>
              <a:srgbClr val="BCE29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gradFill>
                <a:gsLst>
                  <a:gs pos="0">
                    <a:srgbClr val="920000"/>
                  </a:gs>
                  <a:gs pos="50000">
                    <a:schemeClr val="accent1">
                      <a:tint val="44500"/>
                      <a:satMod val="160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85944" y="2858541"/>
                <a:ext cx="4162221" cy="2280345"/>
              </a:xfrm>
              <a:prstGeom prst="rect">
                <a:avLst/>
              </a:prstGeom>
              <a:solidFill>
                <a:srgbClr val="FFFF8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x-none" sz="4800" b="1" dirty="0" smtClean="0">
                    <a:effectLst>
                      <a:outerShdw blurRad="38100" dist="38100" dir="2700000" algn="tl">
                        <a:srgbClr val="000000">
                          <a:alpha val="43137"/>
                        </a:srgbClr>
                      </a:outerShdw>
                    </a:effectLst>
                  </a:rPr>
                  <a:t>Trimestre Tres </a:t>
                </a:r>
              </a:p>
              <a:p>
                <a:pPr algn="ctr"/>
                <a:r>
                  <a:rPr lang="x-none" sz="2800" b="1" dirty="0" smtClean="0">
                    <a:effectLst>
                      <a:outerShdw blurRad="38100" dist="38100" dir="2700000" algn="tl">
                        <a:srgbClr val="000000">
                          <a:alpha val="43137"/>
                        </a:srgbClr>
                      </a:outerShdw>
                    </a:effectLst>
                  </a:rPr>
                  <a:t>ELA – CFA </a:t>
                </a:r>
              </a:p>
              <a:p>
                <a:pPr algn="ctr"/>
                <a:r>
                  <a:rPr lang="x-none" sz="2800" b="1" dirty="0" smtClean="0">
                    <a:effectLst>
                      <a:outerShdw blurRad="38100" dist="38100" dir="2700000" algn="tl">
                        <a:srgbClr val="000000">
                          <a:alpha val="43137"/>
                        </a:srgbClr>
                      </a:outerShdw>
                    </a:effectLst>
                  </a:rPr>
                  <a:t>Evaluación Formativa Común</a:t>
                </a:r>
              </a:p>
              <a:p>
                <a:pPr algn="ctr"/>
                <a:r>
                  <a:rPr lang="x-none" sz="2800" b="1" dirty="0" smtClean="0">
                    <a:effectLst>
                      <a:outerShdw blurRad="38100" dist="38100" dir="2700000" algn="tl">
                        <a:srgbClr val="000000">
                          <a:alpha val="43137"/>
                        </a:srgbClr>
                      </a:outerShdw>
                    </a:effectLst>
                  </a:rPr>
                  <a:t>Copia del estudiante</a:t>
                </a:r>
              </a:p>
              <a:p>
                <a:pPr algn="ctr"/>
                <a:endParaRPr lang="x-none" sz="2500" b="1" dirty="0">
                  <a:effectLst>
                    <a:outerShdw blurRad="38100" dist="38100" dir="2700000" algn="tl">
                      <a:srgbClr val="000000">
                        <a:alpha val="43137"/>
                      </a:srgbClr>
                    </a:outerShdw>
                  </a:effectLst>
                </a:endParaRPr>
              </a:p>
            </p:txBody>
          </p:sp>
        </p:grpSp>
        <p:sp>
          <p:nvSpPr>
            <p:cNvPr id="11" name="Rectangle 10"/>
            <p:cNvSpPr/>
            <p:nvPr/>
          </p:nvSpPr>
          <p:spPr>
            <a:xfrm>
              <a:off x="877411" y="6057900"/>
              <a:ext cx="5486400" cy="1961972"/>
            </a:xfrm>
            <a:prstGeom prst="rect">
              <a:avLst/>
            </a:prstGeom>
            <a:solidFill>
              <a:srgbClr val="FFFFE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x-none" sz="3600" b="1" dirty="0" smtClean="0">
                  <a:solidFill>
                    <a:schemeClr val="tx1"/>
                  </a:solidFill>
                </a:rPr>
                <a:t>Nombre del estudiante</a:t>
              </a:r>
            </a:p>
            <a:p>
              <a:pPr algn="ctr"/>
              <a:r>
                <a:rPr lang="en-US" sz="3600" b="1" dirty="0" smtClean="0">
                  <a:solidFill>
                    <a:schemeClr val="tx1"/>
                  </a:solidFill>
                </a:rPr>
                <a:t>_______________________</a:t>
              </a:r>
              <a:endParaRPr lang="en-US" sz="3600" b="1" dirty="0">
                <a:solidFill>
                  <a:schemeClr val="tx1"/>
                </a:solidFill>
              </a:endParaRPr>
            </a:p>
          </p:txBody>
        </p:sp>
      </p:grpSp>
      <p:grpSp>
        <p:nvGrpSpPr>
          <p:cNvPr id="3" name="Group 2"/>
          <p:cNvGrpSpPr/>
          <p:nvPr/>
        </p:nvGrpSpPr>
        <p:grpSpPr>
          <a:xfrm>
            <a:off x="4404363" y="796291"/>
            <a:ext cx="2824821" cy="2480667"/>
            <a:chOff x="3886200" y="723900"/>
            <a:chExt cx="2492489" cy="2255152"/>
          </a:xfrm>
        </p:grpSpPr>
        <p:sp>
          <p:nvSpPr>
            <p:cNvPr id="31" name="Trapezoid 30"/>
            <p:cNvSpPr/>
            <p:nvPr/>
          </p:nvSpPr>
          <p:spPr>
            <a:xfrm rot="20940163">
              <a:off x="4714129" y="809356"/>
              <a:ext cx="1638300" cy="1752600"/>
            </a:xfrm>
            <a:prstGeom prst="trapezoid">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4016489" y="723900"/>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3886200" y="762327"/>
              <a:ext cx="1143000" cy="923330"/>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smtClean="0">
                  <a:ln w="11430"/>
                  <a:effectLst>
                    <a:outerShdw blurRad="80000" dist="40000" dir="5040000" algn="tl">
                      <a:srgbClr val="000000">
                        <a:alpha val="30000"/>
                      </a:srgbClr>
                    </a:outerShdw>
                  </a:effectLst>
                </a:rPr>
                <a:t>2</a:t>
              </a:r>
              <a:r>
                <a:rPr lang="en-US" sz="6000" b="1" baseline="30000" dirty="0" smtClean="0">
                  <a:ln w="11430"/>
                  <a:effectLst>
                    <a:outerShdw blurRad="80000" dist="40000" dir="5040000" algn="tl">
                      <a:srgbClr val="000000">
                        <a:alpha val="30000"/>
                      </a:srgbClr>
                    </a:outerShdw>
                  </a:effectLst>
                </a:rPr>
                <a:t>do</a:t>
              </a:r>
              <a:endParaRPr lang="en-US" sz="6000" b="1" dirty="0">
                <a:ln w="11430"/>
                <a:effectLst>
                  <a:outerShdw blurRad="80000" dist="40000" dir="5040000" algn="tl">
                    <a:srgbClr val="000000">
                      <a:alpha val="30000"/>
                    </a:srgbClr>
                  </a:outerShdw>
                </a:effectLst>
              </a:endParaRPr>
            </a:p>
          </p:txBody>
        </p:sp>
      </p:grpSp>
    </p:spTree>
    <p:extLst>
      <p:ext uri="{BB962C8B-B14F-4D97-AF65-F5344CB8AC3E}">
        <p14:creationId xmlns:p14="http://schemas.microsoft.com/office/powerpoint/2010/main" val="1984608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sp>
        <p:nvSpPr>
          <p:cNvPr id="5" name="TextBox 4"/>
          <p:cNvSpPr txBox="1"/>
          <p:nvPr/>
        </p:nvSpPr>
        <p:spPr>
          <a:xfrm>
            <a:off x="457200" y="308043"/>
            <a:ext cx="7010401" cy="4708969"/>
          </a:xfrm>
          <a:prstGeom prst="rect">
            <a:avLst/>
          </a:prstGeom>
          <a:noFill/>
        </p:spPr>
        <p:txBody>
          <a:bodyPr wrap="square" lIns="91426" tIns="45714" rIns="91426" bIns="45714" rtlCol="0">
            <a:spAutoFit/>
          </a:bodyPr>
          <a:lstStyle/>
          <a:p>
            <a:r>
              <a:rPr lang="en-US" dirty="0"/>
              <a:t>  </a:t>
            </a:r>
          </a:p>
          <a:p>
            <a:r>
              <a:rPr lang="x-none" b="1" u="sng" dirty="0" smtClean="0"/>
              <a:t>Instrucciones para el estudiante</a:t>
            </a:r>
            <a:r>
              <a:rPr lang="x-none" b="1" dirty="0" smtClean="0"/>
              <a:t>:  </a:t>
            </a:r>
            <a:r>
              <a:rPr lang="x-none" dirty="0" smtClean="0"/>
              <a:t>(2 Partes)</a:t>
            </a:r>
          </a:p>
          <a:p>
            <a:r>
              <a:rPr lang="x-none" dirty="0" smtClean="0"/>
              <a:t> </a:t>
            </a:r>
          </a:p>
          <a:p>
            <a:r>
              <a:rPr lang="x-none" b="1" u="sng" dirty="0" smtClean="0"/>
              <a:t>Parte 1</a:t>
            </a:r>
            <a:r>
              <a:rPr lang="x-none" b="1" dirty="0" smtClean="0"/>
              <a:t> </a:t>
            </a:r>
          </a:p>
          <a:p>
            <a:r>
              <a:rPr lang="x-none" dirty="0" smtClean="0"/>
              <a:t>Leerás varios textos sobre la luna.</a:t>
            </a:r>
          </a:p>
          <a:p>
            <a:r>
              <a:rPr lang="x-none" dirty="0" smtClean="0"/>
              <a:t>          </a:t>
            </a:r>
          </a:p>
          <a:p>
            <a:pPr marL="228600" lvl="0" indent="-228600">
              <a:buFont typeface="+mj-lt"/>
              <a:buAutoNum type="arabicPeriod"/>
            </a:pPr>
            <a:r>
              <a:rPr lang="x-none" dirty="0" smtClean="0"/>
              <a:t>Lee todos los textos. </a:t>
            </a:r>
          </a:p>
          <a:p>
            <a:pPr marL="228600" lvl="0" indent="-228600">
              <a:buFont typeface="+mj-lt"/>
              <a:buAutoNum type="arabicPeriod"/>
            </a:pPr>
            <a:endParaRPr lang="x-none" dirty="0" smtClean="0"/>
          </a:p>
          <a:p>
            <a:pPr marL="228600" lvl="0" indent="-228600">
              <a:buFont typeface="+mj-lt"/>
              <a:buAutoNum type="arabicPeriod"/>
            </a:pPr>
            <a:r>
              <a:rPr lang="x-none" dirty="0" smtClean="0"/>
              <a:t>Toma notas de lo que leíste.</a:t>
            </a:r>
          </a:p>
          <a:p>
            <a:pPr marL="228600" lvl="0" indent="-228600">
              <a:buFont typeface="+mj-lt"/>
              <a:buAutoNum type="arabicPeriod"/>
            </a:pPr>
            <a:endParaRPr lang="x-none" dirty="0" smtClean="0"/>
          </a:p>
          <a:p>
            <a:pPr marL="228600" lvl="0" indent="-228600">
              <a:buFont typeface="+mj-lt"/>
              <a:buAutoNum type="arabicPeriod"/>
            </a:pPr>
            <a:r>
              <a:rPr lang="x-none" dirty="0" smtClean="0"/>
              <a:t>Contesta las preguntas.</a:t>
            </a:r>
          </a:p>
          <a:p>
            <a:r>
              <a:rPr lang="x-none" dirty="0" smtClean="0"/>
              <a:t> </a:t>
            </a:r>
          </a:p>
          <a:p>
            <a:endParaRPr lang="en-US" b="1" u="sng" dirty="0"/>
          </a:p>
          <a:p>
            <a:r>
              <a:rPr lang="en-US" b="1" dirty="0"/>
              <a:t>	</a:t>
            </a:r>
            <a:endParaRPr lang="en-US" dirty="0"/>
          </a:p>
          <a:p>
            <a:endParaRPr lang="en-US" dirty="0"/>
          </a:p>
        </p:txBody>
      </p:sp>
    </p:spTree>
    <p:extLst>
      <p:ext uri="{BB962C8B-B14F-4D97-AF65-F5344CB8AC3E}">
        <p14:creationId xmlns:p14="http://schemas.microsoft.com/office/powerpoint/2010/main" val="11614589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057400" y="6096000"/>
            <a:ext cx="3505200" cy="2038350"/>
          </a:xfrm>
          <a:prstGeom prst="rect">
            <a:avLst/>
          </a:prstGeom>
        </p:spPr>
      </p:pic>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sp>
        <p:nvSpPr>
          <p:cNvPr id="12" name="TextBox 11"/>
          <p:cNvSpPr txBox="1"/>
          <p:nvPr/>
        </p:nvSpPr>
        <p:spPr>
          <a:xfrm>
            <a:off x="1066800" y="1140803"/>
            <a:ext cx="5791200" cy="4955197"/>
          </a:xfrm>
          <a:prstGeom prst="rect">
            <a:avLst/>
          </a:prstGeom>
          <a:noFill/>
        </p:spPr>
        <p:txBody>
          <a:bodyPr wrap="square" lIns="91433" tIns="45717" rIns="91433" bIns="45717" rtlCol="0">
            <a:spAutoFit/>
          </a:bodyPr>
          <a:lstStyle/>
          <a:p>
            <a:pPr algn="ctr"/>
            <a:r>
              <a:rPr lang="en-US" sz="1600" i="1" dirty="0" smtClean="0"/>
              <a:t> Amistad</a:t>
            </a:r>
          </a:p>
          <a:p>
            <a:pPr algn="ctr"/>
            <a:r>
              <a:rPr lang="es-ES" sz="1200" i="1" dirty="0" smtClean="0"/>
              <a:t>Adaptado de un cuento budista</a:t>
            </a:r>
          </a:p>
          <a:p>
            <a:pPr algn="ctr"/>
            <a:r>
              <a:rPr lang="en-US" sz="1600" dirty="0" smtClean="0"/>
              <a:t> </a:t>
            </a:r>
          </a:p>
          <a:p>
            <a:r>
              <a:rPr lang="es-ES" sz="1600" dirty="0" smtClean="0"/>
              <a:t>Había una vez, dos muy buenos amigos que vivían a la sombra de una roca. Uno era un león y el otro era un tigre</a:t>
            </a:r>
            <a:r>
              <a:rPr lang="en-US" sz="1600" dirty="0" smtClean="0"/>
              <a:t>.  </a:t>
            </a:r>
          </a:p>
          <a:p>
            <a:endParaRPr lang="en-US" sz="1600" dirty="0" smtClean="0"/>
          </a:p>
          <a:p>
            <a:r>
              <a:rPr lang="es-ES" sz="1600" dirty="0" smtClean="0"/>
              <a:t>Un día, los dos amigos comenzaron una discusión tonta.  El tigre le dijo— ¡La  luna cambia de luna llena a luna nueva! El león exclamó—  ¡La luna cambia de luna nueva a luna llena!</a:t>
            </a:r>
          </a:p>
          <a:p>
            <a:endParaRPr lang="en-US" sz="1600" dirty="0" smtClean="0"/>
          </a:p>
          <a:p>
            <a:r>
              <a:rPr lang="es-ES" sz="1600" dirty="0" smtClean="0"/>
              <a:t>La discusión se hizo más fuerte y más fuerte.  Ellos no podían ponerse de acuerdo.  Así que decidieron ir a ver al viejo sabio</a:t>
            </a:r>
            <a:r>
              <a:rPr lang="en-US" sz="1600" dirty="0" smtClean="0"/>
              <a:t>.</a:t>
            </a:r>
          </a:p>
          <a:p>
            <a:endParaRPr lang="en-US" sz="1600" dirty="0" smtClean="0"/>
          </a:p>
          <a:p>
            <a:r>
              <a:rPr lang="es-ES" sz="1600" dirty="0" smtClean="0"/>
              <a:t>El viejo sabio pensó por un momento y luego dio su respuesta.  Él dijo— ¡En cierto modo, ambos tienen la razón! Lo más importante es vivir sin conflictos y que sigan siendo buenos amigos.</a:t>
            </a:r>
          </a:p>
          <a:p>
            <a:endParaRPr lang="en-US" sz="1600" dirty="0" smtClean="0"/>
          </a:p>
          <a:p>
            <a:r>
              <a:rPr lang="es-ES" sz="1600" dirty="0" smtClean="0"/>
              <a:t>El león y el tigre agradecieron al viejo sabio y tomaron su consejo. Ellos estaban felices de seguir siendo amigos</a:t>
            </a:r>
            <a:r>
              <a:rPr lang="en-US" sz="1600" dirty="0" smtClean="0"/>
              <a:t>.</a:t>
            </a:r>
          </a:p>
          <a:p>
            <a:endParaRPr lang="en-US" sz="1600" dirty="0"/>
          </a:p>
        </p:txBody>
      </p:sp>
      <p:sp>
        <p:nvSpPr>
          <p:cNvPr id="2" name="TextBox 1"/>
          <p:cNvSpPr txBox="1"/>
          <p:nvPr/>
        </p:nvSpPr>
        <p:spPr>
          <a:xfrm>
            <a:off x="4953000" y="152401"/>
            <a:ext cx="2590800" cy="1047973"/>
          </a:xfrm>
          <a:prstGeom prst="rect">
            <a:avLst/>
          </a:prstGeom>
          <a:noFill/>
        </p:spPr>
        <p:txBody>
          <a:bodyPr wrap="square" lIns="91433" tIns="45717" rIns="91433" bIns="45717" rtlCol="0">
            <a:spAutoFit/>
          </a:bodyPr>
          <a:lstStyle/>
          <a:p>
            <a:pPr algn="r">
              <a:lnSpc>
                <a:spcPct val="115000"/>
              </a:lnSpc>
            </a:pPr>
            <a:r>
              <a:rPr lang="es-PR" sz="900" dirty="0" smtClean="0">
                <a:latin typeface="Helvetica"/>
                <a:ea typeface="Calibri"/>
                <a:cs typeface="Times New Roman"/>
              </a:rPr>
              <a:t>Grado Equivalente:  2.8  </a:t>
            </a:r>
            <a:endParaRPr lang="es-PR" sz="1200" dirty="0" smtClean="0">
              <a:ea typeface="Calibri"/>
              <a:cs typeface="Times New Roman"/>
            </a:endParaRPr>
          </a:p>
          <a:p>
            <a:pPr algn="r">
              <a:lnSpc>
                <a:spcPct val="115000"/>
              </a:lnSpc>
            </a:pPr>
            <a:r>
              <a:rPr lang="es-PR" sz="900" dirty="0" smtClean="0">
                <a:latin typeface="Helvetica"/>
                <a:ea typeface="Calibri"/>
                <a:cs typeface="Times New Roman"/>
              </a:rPr>
              <a:t>Escala</a:t>
            </a:r>
            <a:r>
              <a:rPr lang="es-PR" sz="900" i="1" dirty="0" smtClean="0">
                <a:latin typeface="Helvetica"/>
                <a:ea typeface="Calibri"/>
                <a:cs typeface="Times New Roman"/>
              </a:rPr>
              <a:t> Lexile</a:t>
            </a:r>
            <a:r>
              <a:rPr lang="es-PR" sz="900" dirty="0" smtClean="0">
                <a:latin typeface="Helvetica"/>
                <a:ea typeface="Calibri"/>
                <a:cs typeface="Times New Roman"/>
              </a:rPr>
              <a:t>:  610  </a:t>
            </a:r>
            <a:endParaRPr lang="es-PR" sz="1200" dirty="0" smtClean="0">
              <a:ea typeface="Calibri"/>
              <a:cs typeface="Times New Roman"/>
            </a:endParaRPr>
          </a:p>
          <a:p>
            <a:pPr algn="r">
              <a:lnSpc>
                <a:spcPct val="115000"/>
              </a:lnSpc>
            </a:pPr>
            <a:r>
              <a:rPr lang="es-PR" sz="900" dirty="0" smtClean="0">
                <a:latin typeface="Helvetica"/>
                <a:ea typeface="Calibri"/>
                <a:cs typeface="Times New Roman"/>
              </a:rPr>
              <a:t>Promedio del largo de la oración:  10.92</a:t>
            </a:r>
            <a:endParaRPr lang="es-PR" sz="1200" dirty="0" smtClean="0">
              <a:ea typeface="Calibri"/>
              <a:cs typeface="Times New Roman"/>
            </a:endParaRPr>
          </a:p>
          <a:p>
            <a:pPr algn="r">
              <a:lnSpc>
                <a:spcPct val="115000"/>
              </a:lnSpc>
            </a:pPr>
            <a:r>
              <a:rPr lang="es-PR" sz="900" dirty="0" smtClean="0">
                <a:latin typeface="Helvetica"/>
                <a:ea typeface="Calibri"/>
                <a:cs typeface="Times New Roman"/>
              </a:rPr>
              <a:t>Promedio de frecuencia de las palabras:  3.86</a:t>
            </a:r>
            <a:endParaRPr lang="es-PR" sz="1200" dirty="0" smtClean="0">
              <a:ea typeface="Calibri"/>
              <a:cs typeface="Times New Roman"/>
            </a:endParaRPr>
          </a:p>
          <a:p>
            <a:pPr algn="r">
              <a:lnSpc>
                <a:spcPct val="115000"/>
              </a:lnSpc>
            </a:pPr>
            <a:r>
              <a:rPr lang="es-PR" sz="900" dirty="0" smtClean="0">
                <a:latin typeface="Helvetica"/>
                <a:ea typeface="Calibri"/>
                <a:cs typeface="Times New Roman"/>
              </a:rPr>
              <a:t>Número de palabras</a:t>
            </a:r>
            <a:r>
              <a:rPr lang="en-US" sz="900" dirty="0" smtClean="0">
                <a:latin typeface="Helvetica"/>
                <a:ea typeface="Calibri"/>
                <a:cs typeface="Times New Roman"/>
              </a:rPr>
              <a:t>:  142</a:t>
            </a:r>
          </a:p>
          <a:p>
            <a:pPr algn="r">
              <a:lnSpc>
                <a:spcPct val="115000"/>
              </a:lnSpc>
            </a:pPr>
            <a:r>
              <a:rPr lang="es-MX" sz="900" b="1" i="1" dirty="0" smtClean="0">
                <a:latin typeface="Helvetica"/>
                <a:ea typeface="Calibri"/>
                <a:cs typeface="Times New Roman"/>
              </a:rPr>
              <a:t>Nota: Basado en el texto original en inglés</a:t>
            </a:r>
            <a:endParaRPr lang="es-MX" sz="1200" b="1" i="1" dirty="0">
              <a:ea typeface="Calibri"/>
              <a:cs typeface="Times New Roman"/>
            </a:endParaRPr>
          </a:p>
        </p:txBody>
      </p:sp>
    </p:spTree>
    <p:extLst>
      <p:ext uri="{BB962C8B-B14F-4D97-AF65-F5344CB8AC3E}">
        <p14:creationId xmlns:p14="http://schemas.microsoft.com/office/powerpoint/2010/main" val="7435199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richmons\Downloads\pic for Three Friends and the Moon (2).jpg"/>
          <p:cNvPicPr/>
          <p:nvPr/>
        </p:nvPicPr>
        <p:blipFill rotWithShape="1">
          <a:blip r:embed="rId2">
            <a:extLst>
              <a:ext uri="{28A0092B-C50C-407E-A947-70E740481C1C}">
                <a14:useLocalDpi xmlns:a14="http://schemas.microsoft.com/office/drawing/2010/main" val="0"/>
              </a:ext>
            </a:extLst>
          </a:blip>
          <a:srcRect b="11222"/>
          <a:stretch/>
        </p:blipFill>
        <p:spPr bwMode="auto">
          <a:xfrm>
            <a:off x="3276600" y="7772400"/>
            <a:ext cx="2402840" cy="1600200"/>
          </a:xfrm>
          <a:prstGeom prst="rect">
            <a:avLst/>
          </a:prstGeom>
          <a:noFill/>
          <a:ln>
            <a:noFill/>
          </a:ln>
        </p:spPr>
      </p:pic>
      <p:sp>
        <p:nvSpPr>
          <p:cNvPr id="5" name="Rectangle 4"/>
          <p:cNvSpPr/>
          <p:nvPr/>
        </p:nvSpPr>
        <p:spPr>
          <a:xfrm>
            <a:off x="673395" y="304800"/>
            <a:ext cx="6629400" cy="8363822"/>
          </a:xfrm>
          <a:prstGeom prst="rect">
            <a:avLst/>
          </a:prstGeom>
        </p:spPr>
        <p:txBody>
          <a:bodyPr wrap="square" lIns="91433" tIns="45717" rIns="91433" bIns="45717">
            <a:spAutoFit/>
          </a:bodyPr>
          <a:lstStyle/>
          <a:p>
            <a:pPr lvl="0" algn="r">
              <a:lnSpc>
                <a:spcPct val="115000"/>
              </a:lnSpc>
            </a:pPr>
            <a:r>
              <a:rPr lang="es-PY" sz="800" dirty="0" smtClean="0">
                <a:solidFill>
                  <a:prstClr val="black"/>
                </a:solidFill>
                <a:latin typeface="Helvetica"/>
                <a:ea typeface="Calibri"/>
                <a:cs typeface="Times New Roman"/>
              </a:rPr>
              <a:t>Grado Equivalente  2.2  </a:t>
            </a:r>
            <a:endParaRPr lang="es-PY" sz="1100" dirty="0" smtClean="0">
              <a:solidFill>
                <a:prstClr val="black"/>
              </a:solidFill>
              <a:ea typeface="Calibri"/>
              <a:cs typeface="Times New Roman"/>
            </a:endParaRPr>
          </a:p>
          <a:p>
            <a:pPr lvl="0" algn="r">
              <a:lnSpc>
                <a:spcPct val="115000"/>
              </a:lnSpc>
            </a:pPr>
            <a:r>
              <a:rPr lang="es-PY" sz="800" dirty="0" smtClean="0">
                <a:solidFill>
                  <a:prstClr val="black"/>
                </a:solidFill>
                <a:latin typeface="Helvetica"/>
                <a:ea typeface="Calibri"/>
                <a:cs typeface="Times New Roman"/>
              </a:rPr>
              <a:t>Escala </a:t>
            </a:r>
            <a:r>
              <a:rPr lang="es-PY" sz="800" i="1" dirty="0" smtClean="0">
                <a:solidFill>
                  <a:prstClr val="black"/>
                </a:solidFill>
                <a:latin typeface="Helvetica"/>
                <a:ea typeface="Calibri"/>
                <a:cs typeface="Times New Roman"/>
              </a:rPr>
              <a:t>Lexile</a:t>
            </a:r>
            <a:r>
              <a:rPr lang="es-PY" sz="800" dirty="0" smtClean="0">
                <a:solidFill>
                  <a:prstClr val="black"/>
                </a:solidFill>
                <a:latin typeface="Helvetica"/>
                <a:ea typeface="Calibri"/>
                <a:cs typeface="Times New Roman"/>
              </a:rPr>
              <a:t>:  640  </a:t>
            </a:r>
            <a:endParaRPr lang="es-PY" sz="1100" dirty="0" smtClean="0">
              <a:solidFill>
                <a:prstClr val="black"/>
              </a:solidFill>
              <a:ea typeface="Calibri"/>
              <a:cs typeface="Times New Roman"/>
            </a:endParaRPr>
          </a:p>
          <a:p>
            <a:pPr lvl="0" algn="r">
              <a:lnSpc>
                <a:spcPct val="115000"/>
              </a:lnSpc>
            </a:pPr>
            <a:r>
              <a:rPr lang="es-PY" sz="800" dirty="0" smtClean="0">
                <a:solidFill>
                  <a:prstClr val="black"/>
                </a:solidFill>
                <a:latin typeface="Helvetica"/>
                <a:ea typeface="Calibri"/>
                <a:cs typeface="Times New Roman"/>
              </a:rPr>
              <a:t>Promedio del largo de la oración:  11.67</a:t>
            </a:r>
            <a:endParaRPr lang="es-PY" sz="1100" dirty="0" smtClean="0">
              <a:solidFill>
                <a:prstClr val="black"/>
              </a:solidFill>
              <a:ea typeface="Calibri"/>
              <a:cs typeface="Times New Roman"/>
            </a:endParaRPr>
          </a:p>
          <a:p>
            <a:pPr lvl="0" algn="r">
              <a:lnSpc>
                <a:spcPct val="115000"/>
              </a:lnSpc>
            </a:pPr>
            <a:r>
              <a:rPr lang="es-PY" sz="800" dirty="0" smtClean="0">
                <a:solidFill>
                  <a:prstClr val="black"/>
                </a:solidFill>
                <a:latin typeface="Helvetica"/>
                <a:ea typeface="Calibri"/>
                <a:cs typeface="Times New Roman"/>
              </a:rPr>
              <a:t>Promedio de la frecuencia de palabras:  3.91</a:t>
            </a:r>
            <a:endParaRPr lang="es-PY" sz="1100" dirty="0" smtClean="0">
              <a:solidFill>
                <a:prstClr val="black"/>
              </a:solidFill>
              <a:ea typeface="Calibri"/>
              <a:cs typeface="Times New Roman"/>
            </a:endParaRPr>
          </a:p>
          <a:p>
            <a:pPr lvl="0" algn="r">
              <a:lnSpc>
                <a:spcPct val="115000"/>
              </a:lnSpc>
            </a:pPr>
            <a:r>
              <a:rPr lang="es-PY" sz="800" dirty="0" smtClean="0">
                <a:solidFill>
                  <a:prstClr val="black"/>
                </a:solidFill>
                <a:latin typeface="Helvetica"/>
                <a:ea typeface="Calibri"/>
                <a:cs typeface="Times New Roman"/>
              </a:rPr>
              <a:t>Número de palabras</a:t>
            </a:r>
            <a:r>
              <a:rPr lang="en-US" sz="800" dirty="0" smtClean="0">
                <a:solidFill>
                  <a:prstClr val="black"/>
                </a:solidFill>
                <a:latin typeface="Helvetica"/>
                <a:ea typeface="Calibri"/>
                <a:cs typeface="Times New Roman"/>
              </a:rPr>
              <a:t>:  210</a:t>
            </a:r>
          </a:p>
          <a:p>
            <a:pPr lvl="0" algn="r">
              <a:lnSpc>
                <a:spcPct val="115000"/>
              </a:lnSpc>
            </a:pPr>
            <a:r>
              <a:rPr lang="es-MX" sz="900" b="1" i="1" dirty="0">
                <a:solidFill>
                  <a:prstClr val="black"/>
                </a:solidFill>
                <a:latin typeface="Helvetica"/>
                <a:ea typeface="Calibri"/>
                <a:cs typeface="Times New Roman"/>
              </a:rPr>
              <a:t>Nota: Basado en el texto original en inglés</a:t>
            </a:r>
            <a:endParaRPr lang="es-MX" sz="1200" b="1" i="1" dirty="0">
              <a:solidFill>
                <a:prstClr val="black"/>
              </a:solidFill>
              <a:ea typeface="Calibri"/>
              <a:cs typeface="Times New Roman"/>
            </a:endParaRPr>
          </a:p>
          <a:p>
            <a:pPr lvl="0" algn="r">
              <a:lnSpc>
                <a:spcPct val="115000"/>
              </a:lnSpc>
            </a:pPr>
            <a:endParaRPr lang="en-US" sz="1100" dirty="0" smtClean="0">
              <a:solidFill>
                <a:prstClr val="black"/>
              </a:solidFill>
              <a:ea typeface="Calibri"/>
              <a:cs typeface="Times New Roman"/>
            </a:endParaRPr>
          </a:p>
          <a:p>
            <a:pPr lvl="0" defTabSz="1018809"/>
            <a:r>
              <a:rPr lang="es-MX" sz="850" dirty="0" smtClean="0">
                <a:solidFill>
                  <a:prstClr val="black"/>
                </a:solidFill>
              </a:rPr>
              <a:t>				</a:t>
            </a:r>
            <a:endParaRPr lang="es-ES" sz="1400" dirty="0" smtClean="0"/>
          </a:p>
          <a:p>
            <a:pPr algn="ctr"/>
            <a:r>
              <a:rPr lang="es-ES" sz="1600" i="1" dirty="0" smtClean="0"/>
              <a:t>Tres amigos y la luna</a:t>
            </a:r>
          </a:p>
          <a:p>
            <a:r>
              <a:rPr lang="es-ES" sz="1600" dirty="0" smtClean="0"/>
              <a:t> </a:t>
            </a:r>
            <a:br>
              <a:rPr lang="es-ES" sz="1600" dirty="0" smtClean="0"/>
            </a:br>
            <a:r>
              <a:rPr lang="es-ES" sz="1600" dirty="0" smtClean="0"/>
              <a:t>Una serpiente, un león y un halcón eran buenos amigos, pero algunas veces discutían.  Una noche la serpiente dijo,— Pienso que me comeré a la luna. ¡Se ve deliciosa! </a:t>
            </a:r>
          </a:p>
          <a:p>
            <a:endParaRPr lang="es-ES" sz="1600" dirty="0" smtClean="0"/>
          </a:p>
          <a:p>
            <a:r>
              <a:rPr lang="es-ES" sz="1600" dirty="0" smtClean="0"/>
              <a:t>El halcón se molestó y dijo,— Si te comes a la luna, no tendremos luz en la noche.  El halcón quería esconder a la luna para que la serpiente no se la comiera. </a:t>
            </a:r>
          </a:p>
          <a:p>
            <a:endParaRPr lang="es-ES" sz="1600" dirty="0" smtClean="0"/>
          </a:p>
          <a:p>
            <a:r>
              <a:rPr lang="es-ES" sz="1600" dirty="0" smtClean="0">
                <a:latin typeface="+mj-lt"/>
              </a:rPr>
              <a:t>Al león no le gustaba que sus amigos discutieran.  </a:t>
            </a:r>
            <a:r>
              <a:rPr lang="es-ES" sz="1600" dirty="0">
                <a:latin typeface="+mj-lt"/>
              </a:rPr>
              <a:t>—</a:t>
            </a:r>
            <a:r>
              <a:rPr lang="es-ES" sz="1600" dirty="0" smtClean="0">
                <a:latin typeface="+mj-lt"/>
              </a:rPr>
              <a:t>No discutan sobre la luna   </a:t>
            </a:r>
            <a:r>
              <a:rPr lang="es-ES" sz="1600" dirty="0" smtClean="0">
                <a:latin typeface="+mj-lt"/>
                <a:cs typeface="Arial" panose="020B0604020202020204" pitchFamily="34" charset="0"/>
              </a:rPr>
              <a:t>—, él </a:t>
            </a:r>
            <a:r>
              <a:rPr lang="es-ES" sz="1600" dirty="0" smtClean="0">
                <a:latin typeface="+mj-lt"/>
              </a:rPr>
              <a:t>dijo— ¿Por qué no pueden ponerse de acuerdo? </a:t>
            </a:r>
          </a:p>
          <a:p>
            <a:endParaRPr lang="es-ES" sz="1600" dirty="0" smtClean="0"/>
          </a:p>
          <a:p>
            <a:r>
              <a:rPr lang="es-ES" sz="1600" dirty="0" smtClean="0"/>
              <a:t>El halcón y la serpiente discutieron por un largo rato.  Ellos no se podían ponerse de acuerdo y pronto se quedaron dormidos. </a:t>
            </a:r>
          </a:p>
          <a:p>
            <a:endParaRPr lang="es-ES" sz="1600" dirty="0" smtClean="0"/>
          </a:p>
          <a:p>
            <a:r>
              <a:rPr lang="es-ES" sz="1600" dirty="0" smtClean="0"/>
              <a:t>Mientras la serpiente y el halcón dormían, el león se robó  la luna y la puso en una cueva muy oscura.  Esto hizo que la noche se hiciera muy, muy oscura.</a:t>
            </a:r>
          </a:p>
          <a:p>
            <a:endParaRPr lang="es-ES" sz="1600" dirty="0" smtClean="0"/>
          </a:p>
          <a:p>
            <a:r>
              <a:rPr lang="es-ES" sz="1600" dirty="0" smtClean="0"/>
              <a:t>Cuando la serpiente y el halcón se despertaron, estaban muy enojados con el león. El halcón y la serpiente tuvieron que trabajar juntos e ir a la oscura y tenebrosa cueva para buscar a la luna. </a:t>
            </a:r>
          </a:p>
          <a:p>
            <a:endParaRPr lang="es-ES" sz="1600" dirty="0" smtClean="0"/>
          </a:p>
          <a:p>
            <a:r>
              <a:rPr lang="es-ES" sz="1600" dirty="0" smtClean="0"/>
              <a:t>Incluso ahora, hay ocasiones en que se puede ver sólo una parte de la luna. Eso es cuando la serpiente le ha dado un mordisco.  A veces, parece como si el halcón ha escondido la luna porque no la puedes ver en el cielo. </a:t>
            </a:r>
          </a:p>
          <a:p>
            <a:r>
              <a:rPr lang="en-US" sz="1600" dirty="0"/>
              <a:t> </a:t>
            </a:r>
          </a:p>
          <a:p>
            <a:r>
              <a:rPr lang="en-US" sz="1400" dirty="0"/>
              <a:t> </a:t>
            </a:r>
          </a:p>
          <a:p>
            <a:r>
              <a:rPr lang="en-US" sz="1400" dirty="0"/>
              <a:t> </a:t>
            </a:r>
          </a:p>
        </p:txBody>
      </p:sp>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spTree>
    <p:extLst>
      <p:ext uri="{BB962C8B-B14F-4D97-AF65-F5344CB8AC3E}">
        <p14:creationId xmlns:p14="http://schemas.microsoft.com/office/powerpoint/2010/main" val="3528756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sldNum" sz="quarter" idx="4294967295"/>
          </p:nvPr>
        </p:nvSpPr>
        <p:spPr>
          <a:xfrm>
            <a:off x="6777989" y="9601200"/>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600">
                <a:solidFill>
                  <a:srgbClr val="888888"/>
                </a:solidFill>
              </a:rPr>
              <a:t>26</a:t>
            </a:fld>
            <a:endParaRPr sz="1600" dirty="0">
              <a:solidFill>
                <a:srgbClr val="888888"/>
              </a:solidFill>
            </a:endParaRPr>
          </a:p>
        </p:txBody>
      </p:sp>
      <p:sp>
        <p:nvSpPr>
          <p:cNvPr id="72" name="Shape 72"/>
          <p:cNvSpPr/>
          <p:nvPr/>
        </p:nvSpPr>
        <p:spPr>
          <a:xfrm>
            <a:off x="572039" y="4724400"/>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a:p>
        </p:txBody>
      </p:sp>
      <p:sp>
        <p:nvSpPr>
          <p:cNvPr id="77" name="Shape 77"/>
          <p:cNvSpPr/>
          <p:nvPr/>
        </p:nvSpPr>
        <p:spPr>
          <a:xfrm>
            <a:off x="609600" y="995278"/>
            <a:ext cx="6677026" cy="256508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941" tIns="50941" rIns="50941" bIns="50941" numCol="1" anchor="t">
            <a:spAutoFit/>
          </a:bodyPr>
          <a:lstStyle/>
          <a:p>
            <a:pPr lvl="0" indent="117475">
              <a:defRPr sz="1800"/>
            </a:pPr>
            <a:r>
              <a:rPr lang="x-none" sz="1600" b="1" dirty="0" smtClean="0">
                <a:latin typeface="Helvetica" panose="020B0604020202020204" pitchFamily="34" charset="0"/>
                <a:cs typeface="Helvetica" panose="020B0604020202020204" pitchFamily="34" charset="0"/>
                <a:sym typeface="Helvetica"/>
              </a:rPr>
              <a:t>1.    ¿Qué significa en el pasaje la palabra </a:t>
            </a:r>
            <a:r>
              <a:rPr lang="x-none" sz="1600" b="1" u="sng" dirty="0" smtClean="0">
                <a:latin typeface="Helvetica" panose="020B0604020202020204" pitchFamily="34" charset="0"/>
                <a:cs typeface="Helvetica" panose="020B0604020202020204" pitchFamily="34" charset="0"/>
                <a:sym typeface="Helvetica"/>
              </a:rPr>
              <a:t>discutir</a:t>
            </a:r>
            <a:r>
              <a:rPr lang="x-none" sz="1600" b="1" dirty="0" smtClean="0">
                <a:latin typeface="Helvetica" panose="020B0604020202020204" pitchFamily="34" charset="0"/>
                <a:cs typeface="Helvetica" panose="020B0604020202020204" pitchFamily="34" charset="0"/>
                <a:sym typeface="Helvetica"/>
              </a:rPr>
              <a:t>?</a:t>
            </a:r>
            <a:endParaRPr lang="x-none" sz="1600" i="1" dirty="0" smtClean="0">
              <a:latin typeface="Helvetica" panose="020B0604020202020204" pitchFamily="34" charset="0"/>
              <a:cs typeface="Helvetica" panose="020B0604020202020204" pitchFamily="34" charset="0"/>
              <a:sym typeface="Helvetica"/>
            </a:endParaRPr>
          </a:p>
          <a:p>
            <a:pPr marL="966788" indent="-392113">
              <a:tabLst>
                <a:tab pos="574675" algn="l"/>
              </a:tabLst>
              <a:defRPr sz="1800"/>
            </a:pPr>
            <a:r>
              <a:rPr lang="x-none" sz="1600" b="1" dirty="0" smtClean="0">
                <a:solidFill>
                  <a:srgbClr val="C00000"/>
                </a:solidFill>
                <a:latin typeface="Helvetica" panose="020B0604020202020204" pitchFamily="34" charset="0"/>
                <a:cs typeface="Helvetica" panose="020B0604020202020204" pitchFamily="34" charset="0"/>
                <a:sym typeface="Helvetica"/>
              </a:rPr>
              <a:t>     </a:t>
            </a:r>
            <a:endParaRPr lang="x-none" sz="1600" b="1" dirty="0" smtClean="0">
              <a:latin typeface="Helvetica" panose="020B0604020202020204" pitchFamily="34" charset="0"/>
              <a:cs typeface="Helvetica" panose="020B0604020202020204" pitchFamily="34" charset="0"/>
              <a:sym typeface="Helvetica"/>
            </a:endParaRPr>
          </a:p>
          <a:p>
            <a:pPr marL="966788" indent="-392113">
              <a:buSzPct val="100000"/>
              <a:buFont typeface="+mj-lt"/>
              <a:buAutoNum type="alphaUcPeriod"/>
              <a:tabLst>
                <a:tab pos="574675" algn="l"/>
              </a:tabLst>
              <a:defRPr sz="1800"/>
            </a:pPr>
            <a:r>
              <a:rPr lang="x-none" sz="1600" dirty="0" smtClean="0">
                <a:latin typeface="Helvetica" panose="020B0604020202020204" pitchFamily="34" charset="0"/>
                <a:cs typeface="Helvetica" panose="020B0604020202020204" pitchFamily="34" charset="0"/>
                <a:sym typeface="Helvetica"/>
              </a:rPr>
              <a:t>Ellos eran buenos amigos.</a:t>
            </a:r>
          </a:p>
          <a:p>
            <a:pPr marL="966788" indent="-392113">
              <a:buSzPct val="100000"/>
              <a:buFont typeface="+mj-lt"/>
              <a:buAutoNum type="alphaUcPeriod"/>
              <a:tabLst>
                <a:tab pos="574675" algn="l"/>
              </a:tabLst>
              <a:defRPr sz="1800"/>
            </a:pPr>
            <a:endParaRPr lang="x-none" sz="1600" dirty="0" smtClean="0">
              <a:latin typeface="Helvetica" panose="020B0604020202020204" pitchFamily="34" charset="0"/>
              <a:cs typeface="Helvetica" panose="020B0604020202020204" pitchFamily="34" charset="0"/>
              <a:sym typeface="Helvetica"/>
            </a:endParaRPr>
          </a:p>
          <a:p>
            <a:pPr marL="966788" indent="-392113">
              <a:buSzPct val="100000"/>
              <a:buFont typeface="+mj-lt"/>
              <a:buAutoNum type="alphaUcPeriod"/>
              <a:tabLst>
                <a:tab pos="574675" algn="l"/>
              </a:tabLst>
              <a:defRPr sz="1800"/>
            </a:pPr>
            <a:r>
              <a:rPr lang="x-none" sz="1600" dirty="0" smtClean="0">
                <a:latin typeface="Helvetica" panose="020B0604020202020204" pitchFamily="34" charset="0"/>
                <a:cs typeface="Helvetica" panose="020B0604020202020204" pitchFamily="34" charset="0"/>
                <a:sym typeface="Helvetica"/>
              </a:rPr>
              <a:t>Ellos no podían ponerse de acuerdo.</a:t>
            </a:r>
          </a:p>
          <a:p>
            <a:pPr marL="966788" indent="-392113">
              <a:buSzPct val="100000"/>
              <a:buFont typeface="+mj-lt"/>
              <a:buAutoNum type="alphaUcPeriod"/>
              <a:tabLst>
                <a:tab pos="574675" algn="l"/>
              </a:tabLst>
              <a:defRPr sz="1800"/>
            </a:pPr>
            <a:endParaRPr lang="x-none" sz="1600" dirty="0" smtClean="0">
              <a:latin typeface="Helvetica" panose="020B0604020202020204" pitchFamily="34" charset="0"/>
              <a:cs typeface="Helvetica" panose="020B0604020202020204" pitchFamily="34" charset="0"/>
              <a:sym typeface="Helvetica"/>
            </a:endParaRPr>
          </a:p>
          <a:p>
            <a:pPr marL="966788" indent="-392113">
              <a:buSzPct val="100000"/>
              <a:buFont typeface="+mj-lt"/>
              <a:buAutoNum type="alphaUcPeriod"/>
              <a:tabLst>
                <a:tab pos="574675" algn="l"/>
              </a:tabLst>
              <a:defRPr sz="1800"/>
            </a:pPr>
            <a:r>
              <a:rPr lang="x-none" sz="1600" dirty="0" smtClean="0">
                <a:latin typeface="Helvetica" panose="020B0604020202020204" pitchFamily="34" charset="0"/>
                <a:cs typeface="Helvetica" panose="020B0604020202020204" pitchFamily="34" charset="0"/>
                <a:sym typeface="Helvetica"/>
              </a:rPr>
              <a:t>Ellos estaban muy enojados.</a:t>
            </a:r>
          </a:p>
          <a:p>
            <a:pPr marL="966788" indent="-392113">
              <a:buSzPct val="100000"/>
              <a:buFont typeface="+mj-lt"/>
              <a:buAutoNum type="alphaUcPeriod"/>
              <a:tabLst>
                <a:tab pos="574675" algn="l"/>
              </a:tabLst>
              <a:defRPr sz="1800"/>
            </a:pPr>
            <a:endParaRPr lang="x-none" sz="1600" dirty="0" smtClean="0">
              <a:latin typeface="Helvetica" panose="020B0604020202020204" pitchFamily="34" charset="0"/>
              <a:cs typeface="Helvetica" panose="020B0604020202020204" pitchFamily="34" charset="0"/>
              <a:sym typeface="Helvetica"/>
            </a:endParaRPr>
          </a:p>
          <a:p>
            <a:pPr marL="966788" indent="-392113">
              <a:buSzPct val="100000"/>
              <a:buFont typeface="+mj-lt"/>
              <a:buAutoNum type="alphaUcPeriod"/>
              <a:tabLst>
                <a:tab pos="574675" algn="l"/>
              </a:tabLst>
              <a:defRPr sz="1800"/>
            </a:pPr>
            <a:r>
              <a:rPr lang="x-none" sz="1600" dirty="0" smtClean="0">
                <a:latin typeface="Helvetica" panose="020B0604020202020204" pitchFamily="34" charset="0"/>
                <a:cs typeface="Helvetica" panose="020B0604020202020204" pitchFamily="34" charset="0"/>
                <a:sym typeface="Helvetica"/>
              </a:rPr>
              <a:t>Ellos tenían que trabajar juntos.</a:t>
            </a:r>
          </a:p>
          <a:p>
            <a:pPr marL="244270">
              <a:buSzPct val="100000"/>
              <a:defRPr sz="1800"/>
            </a:pPr>
            <a:endParaRPr lang="x-none" sz="1600" dirty="0">
              <a:latin typeface="Helvetica" panose="020B0604020202020204" pitchFamily="34" charset="0"/>
              <a:cs typeface="Helvetica" panose="020B0604020202020204" pitchFamily="34" charset="0"/>
              <a:sym typeface="Helvetica"/>
            </a:endParaRPr>
          </a:p>
        </p:txBody>
      </p:sp>
      <p:sp>
        <p:nvSpPr>
          <p:cNvPr id="17" name="Shape 87"/>
          <p:cNvSpPr/>
          <p:nvPr/>
        </p:nvSpPr>
        <p:spPr>
          <a:xfrm>
            <a:off x="609600" y="5687847"/>
            <a:ext cx="7010400" cy="3549974"/>
          </a:xfrm>
          <a:prstGeom prst="rect">
            <a:avLst/>
          </a:prstGeom>
          <a:ln w="12700">
            <a:miter lim="400000"/>
          </a:ln>
          <a:extLst>
            <a:ext uri="{C572A759-6A51-4108-AA02-DFA0A04FC94B}">
              <ma14:wrappingTextBoxFlag xmlns="" xmlns:ma14="http://schemas.microsoft.com/office/mac/drawingml/2011/main" val="1"/>
            </a:ext>
          </a:extLst>
        </p:spPr>
        <p:txBody>
          <a:bodyPr wrap="square" lIns="50941" tIns="50941" rIns="50941" bIns="50941">
            <a:spAutoFit/>
          </a:bodyPr>
          <a:lstStyle/>
          <a:p>
            <a:pPr marL="401638" lvl="0" indent="-401638">
              <a:buAutoNum type="arabicPeriod" startAt="2"/>
              <a:defRPr sz="1800"/>
            </a:pPr>
            <a:r>
              <a:rPr lang="x-none" sz="1600" b="1" dirty="0" smtClean="0">
                <a:latin typeface="Helvetica" panose="020B0604020202020204" pitchFamily="34" charset="0"/>
                <a:cs typeface="Helvetica" panose="020B0604020202020204" pitchFamily="34" charset="0"/>
                <a:sym typeface="Helvetica"/>
              </a:rPr>
              <a:t>¿Cómo </a:t>
            </a:r>
            <a:r>
              <a:rPr lang="x-none" sz="1600" b="1" u="sng" dirty="0">
                <a:latin typeface="Helvetica" panose="020B0604020202020204" pitchFamily="34" charset="0"/>
                <a:cs typeface="Helvetica" panose="020B0604020202020204" pitchFamily="34" charset="0"/>
                <a:sym typeface="Helvetica"/>
              </a:rPr>
              <a:t>trabajaron juntos </a:t>
            </a:r>
            <a:r>
              <a:rPr lang="x-none" sz="1600" b="1" dirty="0" smtClean="0">
                <a:latin typeface="Helvetica" panose="020B0604020202020204" pitchFamily="34" charset="0"/>
                <a:cs typeface="Helvetica" panose="020B0604020202020204" pitchFamily="34" charset="0"/>
                <a:sym typeface="Helvetica"/>
              </a:rPr>
              <a:t>el halcón y la serpiente para buscar a la luna?</a:t>
            </a:r>
          </a:p>
          <a:p>
            <a:pPr lvl="0">
              <a:defRPr sz="1800"/>
            </a:pPr>
            <a:endParaRPr lang="x-none" sz="1600" dirty="0" smtClean="0">
              <a:latin typeface="Helvetica" panose="020B0604020202020204" pitchFamily="34" charset="0"/>
              <a:cs typeface="Helvetica" panose="020B0604020202020204" pitchFamily="34" charset="0"/>
              <a:sym typeface="Helvetica"/>
            </a:endParaRPr>
          </a:p>
          <a:p>
            <a:pPr marL="950228" indent="-342900">
              <a:buSzPct val="100000"/>
              <a:buFont typeface="+mj-lt"/>
              <a:buAutoNum type="alphaUcPeriod"/>
              <a:defRPr sz="1800"/>
            </a:pPr>
            <a:r>
              <a:rPr lang="x-none" sz="1600" dirty="0" smtClean="0">
                <a:latin typeface="Helvetica" panose="020B0604020202020204" pitchFamily="34" charset="0"/>
                <a:cs typeface="Helvetica" panose="020B0604020202020204" pitchFamily="34" charset="0"/>
              </a:rPr>
              <a:t>El halcón y la serpiente discutieron por un largo rato</a:t>
            </a:r>
            <a:r>
              <a:rPr lang="x-none" sz="1600" dirty="0" smtClean="0">
                <a:latin typeface="Helvetica" panose="020B0604020202020204" pitchFamily="34" charset="0"/>
                <a:cs typeface="Helvetica" panose="020B0604020202020204" pitchFamily="34" charset="0"/>
                <a:sym typeface="Helvetica"/>
              </a:rPr>
              <a:t>.</a:t>
            </a:r>
          </a:p>
          <a:p>
            <a:pPr marL="950228" indent="-342900">
              <a:buSzPct val="100000"/>
              <a:buFont typeface="+mj-lt"/>
              <a:buAutoNum type="alphaUcPeriod"/>
              <a:defRPr sz="1800"/>
            </a:pPr>
            <a:endParaRPr lang="x-none" sz="1600" dirty="0" smtClean="0">
              <a:latin typeface="Helvetica" panose="020B0604020202020204" pitchFamily="34" charset="0"/>
              <a:cs typeface="Helvetica" panose="020B0604020202020204" pitchFamily="34" charset="0"/>
              <a:sym typeface="Helvetica"/>
            </a:endParaRPr>
          </a:p>
          <a:p>
            <a:pPr marL="950228" indent="-342900">
              <a:buSzPct val="100000"/>
              <a:buFont typeface="+mj-lt"/>
              <a:buAutoNum type="alphaUcPeriod"/>
              <a:defRPr sz="1800"/>
            </a:pPr>
            <a:r>
              <a:rPr lang="x-none" sz="1600" dirty="0" smtClean="0">
                <a:latin typeface="Helvetica" panose="020B0604020202020204" pitchFamily="34" charset="0"/>
                <a:cs typeface="Helvetica" panose="020B0604020202020204" pitchFamily="34" charset="0"/>
              </a:rPr>
              <a:t>Ellos no se ponían de acuerdo y pronto se quedaron dormidos</a:t>
            </a:r>
            <a:r>
              <a:rPr lang="x-none" sz="1600" dirty="0" smtClean="0"/>
              <a:t>. </a:t>
            </a:r>
            <a:endParaRPr lang="x-none" sz="1600" dirty="0" smtClean="0">
              <a:latin typeface="Helvetica" panose="020B0604020202020204" pitchFamily="34" charset="0"/>
              <a:cs typeface="Helvetica" panose="020B0604020202020204" pitchFamily="34" charset="0"/>
              <a:sym typeface="Helvetica"/>
            </a:endParaRPr>
          </a:p>
          <a:p>
            <a:pPr marL="950228" indent="-342900">
              <a:buSzPct val="100000"/>
              <a:buFont typeface="+mj-lt"/>
              <a:buAutoNum type="alphaUcPeriod"/>
              <a:defRPr sz="1800"/>
            </a:pPr>
            <a:endParaRPr lang="x-none" sz="1600" dirty="0" smtClean="0">
              <a:latin typeface="Helvetica" panose="020B0604020202020204" pitchFamily="34" charset="0"/>
              <a:cs typeface="Helvetica" panose="020B0604020202020204" pitchFamily="34" charset="0"/>
              <a:sym typeface="Helvetica"/>
            </a:endParaRPr>
          </a:p>
          <a:p>
            <a:pPr marL="950228" indent="-342900">
              <a:buSzPct val="100000"/>
              <a:buFont typeface="+mj-lt"/>
              <a:buAutoNum type="alphaUcPeriod"/>
              <a:defRPr sz="1800"/>
            </a:pPr>
            <a:r>
              <a:rPr lang="x-none" sz="1600" dirty="0" smtClean="0">
                <a:latin typeface="Helvetica" panose="020B0604020202020204" pitchFamily="34" charset="0"/>
                <a:cs typeface="Helvetica" panose="020B0604020202020204" pitchFamily="34" charset="0"/>
                <a:sym typeface="Helvetica"/>
              </a:rPr>
              <a:t>Ellos estaban muy enojados con el león.</a:t>
            </a:r>
          </a:p>
          <a:p>
            <a:pPr marL="950228" indent="-342900">
              <a:buSzPct val="100000"/>
              <a:buFont typeface="+mj-lt"/>
              <a:buAutoNum type="alphaUcPeriod"/>
              <a:defRPr sz="1800"/>
            </a:pPr>
            <a:endParaRPr lang="x-none" sz="1600" dirty="0" smtClean="0">
              <a:latin typeface="Helvetica" panose="020B0604020202020204" pitchFamily="34" charset="0"/>
              <a:cs typeface="Helvetica" panose="020B0604020202020204" pitchFamily="34" charset="0"/>
              <a:sym typeface="Helvetica"/>
            </a:endParaRPr>
          </a:p>
          <a:p>
            <a:pPr marL="950228" indent="-342900">
              <a:buSzPct val="100000"/>
              <a:buFont typeface="+mj-lt"/>
              <a:buAutoNum type="alphaUcPeriod"/>
              <a:defRPr sz="1800"/>
            </a:pPr>
            <a:r>
              <a:rPr lang="x-none" sz="1600" dirty="0" smtClean="0">
                <a:latin typeface="Helvetica" panose="020B0604020202020204" pitchFamily="34" charset="0"/>
                <a:cs typeface="Helvetica" panose="020B0604020202020204" pitchFamily="34" charset="0"/>
              </a:rPr>
              <a:t>Ellos tuvieron que ir a la oscura y tenebrosa cueva.</a:t>
            </a:r>
            <a:endParaRPr lang="x-none"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endParaRPr lang="x-none" sz="1600" dirty="0" smtClean="0">
              <a:latin typeface="Helvetica" panose="020B0604020202020204" pitchFamily="34" charset="0"/>
              <a:cs typeface="Helvetica" panose="020B0604020202020204" pitchFamily="34" charset="0"/>
              <a:sym typeface="Helvetica"/>
            </a:endParaRPr>
          </a:p>
          <a:p>
            <a:pPr marL="607328">
              <a:buSzPct val="100000"/>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graphicFrame>
        <p:nvGraphicFramePr>
          <p:cNvPr id="15" name="Table 14"/>
          <p:cNvGraphicFramePr>
            <a:graphicFrameLocks noGrp="1"/>
          </p:cNvGraphicFramePr>
          <p:nvPr>
            <p:extLst/>
          </p:nvPr>
        </p:nvGraphicFramePr>
        <p:xfrm>
          <a:off x="5072671" y="4419600"/>
          <a:ext cx="2324100" cy="487680"/>
        </p:xfrm>
        <a:graphic>
          <a:graphicData uri="http://schemas.openxmlformats.org/drawingml/2006/table">
            <a:tbl>
              <a:tblPr/>
              <a:tblGrid>
                <a:gridCol w="2324100"/>
              </a:tblGrid>
              <a:tr h="762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RL.2.4</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x-none" sz="800" dirty="0" smtClean="0"/>
                        <a:t>Describen cómo las palabras y frases (por ejemplo: ritmo, aliteración, rimas, frases repetidas) proveen ritmo y significado en un cuento, poema o canción.</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3" name="Group 2"/>
          <p:cNvGrpSpPr/>
          <p:nvPr/>
        </p:nvGrpSpPr>
        <p:grpSpPr>
          <a:xfrm>
            <a:off x="881325" y="1531191"/>
            <a:ext cx="245252" cy="1685711"/>
            <a:chOff x="867417" y="1535369"/>
            <a:chExt cx="245252" cy="1685711"/>
          </a:xfrm>
        </p:grpSpPr>
        <p:sp>
          <p:nvSpPr>
            <p:cNvPr id="25" name="Shape 127"/>
            <p:cNvSpPr/>
            <p:nvPr/>
          </p:nvSpPr>
          <p:spPr>
            <a:xfrm>
              <a:off x="867417" y="248105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6" name="Shape 128"/>
            <p:cNvSpPr/>
            <p:nvPr/>
          </p:nvSpPr>
          <p:spPr>
            <a:xfrm>
              <a:off x="867417" y="200636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7" name="Shape 129"/>
            <p:cNvSpPr/>
            <p:nvPr/>
          </p:nvSpPr>
          <p:spPr>
            <a:xfrm>
              <a:off x="869778" y="2981592"/>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8" name="Shape 130"/>
            <p:cNvSpPr/>
            <p:nvPr/>
          </p:nvSpPr>
          <p:spPr>
            <a:xfrm>
              <a:off x="867417" y="1535369"/>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grpSp>
        <p:nvGrpSpPr>
          <p:cNvPr id="29" name="Group 28"/>
          <p:cNvGrpSpPr/>
          <p:nvPr/>
        </p:nvGrpSpPr>
        <p:grpSpPr>
          <a:xfrm>
            <a:off x="881325" y="6477000"/>
            <a:ext cx="246201" cy="1677660"/>
            <a:chOff x="867416" y="1535369"/>
            <a:chExt cx="246201" cy="1677660"/>
          </a:xfrm>
        </p:grpSpPr>
        <p:sp>
          <p:nvSpPr>
            <p:cNvPr id="30" name="Shape 127"/>
            <p:cNvSpPr/>
            <p:nvPr/>
          </p:nvSpPr>
          <p:spPr>
            <a:xfrm>
              <a:off x="867416" y="2493943"/>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31" name="Shape 128"/>
            <p:cNvSpPr/>
            <p:nvPr/>
          </p:nvSpPr>
          <p:spPr>
            <a:xfrm>
              <a:off x="870726" y="2014967"/>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32" name="Shape 129"/>
            <p:cNvSpPr/>
            <p:nvPr/>
          </p:nvSpPr>
          <p:spPr>
            <a:xfrm>
              <a:off x="867416" y="297354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33" name="Shape 130"/>
            <p:cNvSpPr/>
            <p:nvPr/>
          </p:nvSpPr>
          <p:spPr>
            <a:xfrm>
              <a:off x="867417" y="1535369"/>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Tree>
    <p:extLst>
      <p:ext uri="{BB962C8B-B14F-4D97-AF65-F5344CB8AC3E}">
        <p14:creationId xmlns:p14="http://schemas.microsoft.com/office/powerpoint/2010/main" val="3935313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20"/>
          <p:cNvSpPr/>
          <p:nvPr/>
        </p:nvSpPr>
        <p:spPr>
          <a:xfrm>
            <a:off x="659954" y="762000"/>
            <a:ext cx="6229350" cy="305753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941" tIns="50941" rIns="50941" bIns="50941" numCol="1" anchor="t">
            <a:spAutoFit/>
          </a:bodyPr>
          <a:lstStyle/>
          <a:p>
            <a:pPr marL="342900" indent="-342900">
              <a:buAutoNum type="arabicPeriod" startAt="3"/>
              <a:defRPr sz="1800"/>
            </a:pPr>
            <a:r>
              <a:rPr lang="es-ES" sz="1600" b="1" dirty="0">
                <a:latin typeface="Helvetica" panose="020B0604020202020204" pitchFamily="34" charset="0"/>
                <a:cs typeface="Helvetica" panose="020B0604020202020204" pitchFamily="34" charset="0"/>
                <a:sym typeface="Helvetica"/>
              </a:rPr>
              <a:t>¿Cómo la ilustración muestra que parece como que la serpiente le ha dado un mordisco a la luna? </a:t>
            </a:r>
            <a:endParaRPr lang="es-ES" sz="1600" b="1" dirty="0" smtClean="0">
              <a:latin typeface="Helvetica" panose="020B0604020202020204" pitchFamily="34" charset="0"/>
              <a:cs typeface="Helvetica" panose="020B0604020202020204" pitchFamily="34" charset="0"/>
              <a:sym typeface="Helvetica"/>
            </a:endParaRPr>
          </a:p>
          <a:p>
            <a:pPr marL="342900" indent="-342900">
              <a:buAutoNum type="arabicPeriod" startAt="3"/>
              <a:defRPr sz="1800"/>
            </a:pPr>
            <a:endParaRPr sz="1600" dirty="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s-ES" sz="1600" dirty="0">
                <a:latin typeface="Helvetica" panose="020B0604020202020204" pitchFamily="34" charset="0"/>
                <a:cs typeface="Helvetica" panose="020B0604020202020204" pitchFamily="34" charset="0"/>
                <a:sym typeface="Helvetica"/>
              </a:rPr>
              <a:t>El niño puede ver la luna</a:t>
            </a:r>
            <a:r>
              <a:rPr lang="en-US" sz="1600" dirty="0" smtClean="0">
                <a:latin typeface="Helvetica" panose="020B0604020202020204" pitchFamily="34" charset="0"/>
                <a:cs typeface="Helvetica" panose="020B0604020202020204" pitchFamily="34" charset="0"/>
                <a:sym typeface="Helvetica"/>
              </a:rPr>
              <a:t>.</a:t>
            </a:r>
          </a:p>
          <a:p>
            <a:pPr marL="821401" indent="-342900">
              <a:buSzPct val="100000"/>
              <a:buFont typeface="+mj-lt"/>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s-ES" sz="1600" dirty="0">
                <a:latin typeface="Helvetica" panose="020B0604020202020204" pitchFamily="34" charset="0"/>
                <a:cs typeface="Helvetica" panose="020B0604020202020204" pitchFamily="34" charset="0"/>
                <a:sym typeface="Helvetica"/>
              </a:rPr>
              <a:t>El niño está utilizando binoculares para ver la luna</a:t>
            </a:r>
            <a:r>
              <a:rPr lang="en-US" sz="1600" dirty="0" smtClean="0">
                <a:latin typeface="Helvetica" panose="020B0604020202020204" pitchFamily="34" charset="0"/>
                <a:cs typeface="Helvetica" panose="020B0604020202020204" pitchFamily="34" charset="0"/>
                <a:sym typeface="Helvetica"/>
              </a:rPr>
              <a:t>.</a:t>
            </a:r>
          </a:p>
          <a:p>
            <a:pPr marL="821401" indent="-342900">
              <a:buSzPct val="100000"/>
              <a:buFont typeface="+mj-lt"/>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s-ES" sz="1600" dirty="0" smtClean="0">
                <a:latin typeface="Helvetica" panose="020B0604020202020204" pitchFamily="34" charset="0"/>
                <a:cs typeface="Helvetica" panose="020B0604020202020204" pitchFamily="34" charset="0"/>
                <a:sym typeface="Helvetica"/>
              </a:rPr>
              <a:t>Tú puedes </a:t>
            </a:r>
            <a:r>
              <a:rPr lang="es-ES" sz="1600" dirty="0">
                <a:latin typeface="Helvetica" panose="020B0604020202020204" pitchFamily="34" charset="0"/>
                <a:cs typeface="Helvetica" panose="020B0604020202020204" pitchFamily="34" charset="0"/>
                <a:sym typeface="Helvetica"/>
              </a:rPr>
              <a:t>ver la luna en el cielo</a:t>
            </a:r>
            <a:r>
              <a:rPr lang="en-US" sz="1600" dirty="0" smtClean="0">
                <a:latin typeface="Helvetica" panose="020B0604020202020204" pitchFamily="34" charset="0"/>
                <a:cs typeface="Helvetica" panose="020B0604020202020204" pitchFamily="34" charset="0"/>
                <a:sym typeface="Helvetica"/>
              </a:rPr>
              <a:t>.</a:t>
            </a:r>
          </a:p>
          <a:p>
            <a:pPr marL="821401" indent="-342900">
              <a:buSzPct val="100000"/>
              <a:buFont typeface="+mj-lt"/>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s-ES" sz="1600" dirty="0" smtClean="0">
                <a:latin typeface="Helvetica" panose="020B0604020202020204" pitchFamily="34" charset="0"/>
                <a:cs typeface="Helvetica" panose="020B0604020202020204" pitchFamily="34" charset="0"/>
                <a:sym typeface="Helvetica"/>
              </a:rPr>
              <a:t>Tú puedes ver solamente una </a:t>
            </a:r>
            <a:r>
              <a:rPr lang="es-ES" sz="1600" dirty="0">
                <a:latin typeface="Helvetica" panose="020B0604020202020204" pitchFamily="34" charset="0"/>
                <a:cs typeface="Helvetica" panose="020B0604020202020204" pitchFamily="34" charset="0"/>
                <a:sym typeface="Helvetica"/>
              </a:rPr>
              <a:t>parte de la luna</a:t>
            </a:r>
            <a:r>
              <a:rPr lang="en-US" sz="1600" dirty="0" smtClean="0">
                <a:latin typeface="Helvetica" panose="020B0604020202020204" pitchFamily="34" charset="0"/>
                <a:cs typeface="Helvetica" panose="020B0604020202020204" pitchFamily="34" charset="0"/>
                <a:sym typeface="Helvetica"/>
              </a:rPr>
              <a:t>.</a:t>
            </a:r>
            <a:endParaRPr lang="en-US" sz="16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p:txBody>
      </p:sp>
      <p:sp>
        <p:nvSpPr>
          <p:cNvPr id="16" name="Shape 103"/>
          <p:cNvSpPr/>
          <p:nvPr/>
        </p:nvSpPr>
        <p:spPr>
          <a:xfrm>
            <a:off x="448143" y="4419600"/>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a:p>
        </p:txBody>
      </p:sp>
      <p:sp>
        <p:nvSpPr>
          <p:cNvPr id="118" name="Shape 118"/>
          <p:cNvSpPr>
            <a:spLocks noGrp="1"/>
          </p:cNvSpPr>
          <p:nvPr>
            <p:ph type="sldNum" sz="quarter" idx="4294967295"/>
          </p:nvPr>
        </p:nvSpPr>
        <p:spPr>
          <a:xfrm>
            <a:off x="6659094" y="9525000"/>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600">
                <a:solidFill>
                  <a:srgbClr val="888888"/>
                </a:solidFill>
              </a:rPr>
              <a:t>27</a:t>
            </a:fld>
            <a:endParaRPr sz="1600" dirty="0">
              <a:solidFill>
                <a:srgbClr val="888888"/>
              </a:solidFill>
            </a:endParaRPr>
          </a:p>
        </p:txBody>
      </p:sp>
      <p:sp>
        <p:nvSpPr>
          <p:cNvPr id="120" name="Shape 120"/>
          <p:cNvSpPr/>
          <p:nvPr/>
        </p:nvSpPr>
        <p:spPr>
          <a:xfrm>
            <a:off x="704473" y="5275088"/>
            <a:ext cx="5809731" cy="35499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941" tIns="50941" rIns="50941" bIns="50941" numCol="1" anchor="t">
            <a:spAutoFit/>
          </a:bodyPr>
          <a:lstStyle/>
          <a:p>
            <a:pPr marL="342900" indent="-342900">
              <a:buAutoNum type="arabicPeriod" startAt="4"/>
              <a:defRPr sz="1800"/>
            </a:pPr>
            <a:r>
              <a:rPr lang="es-ES_tradnl" sz="1600" b="1" dirty="0" smtClean="0">
                <a:latin typeface="Helvetica" panose="020B0604020202020204" pitchFamily="34" charset="0"/>
                <a:cs typeface="Helvetica" panose="020B0604020202020204" pitchFamily="34" charset="0"/>
                <a:sym typeface="Helvetica"/>
              </a:rPr>
              <a:t>¿Cómo se sentía el halcón cuando dijo, </a:t>
            </a:r>
            <a:r>
              <a:rPr lang="es-ES_tradnl" sz="1600" b="1" dirty="0" smtClean="0">
                <a:latin typeface="Arial" panose="020B0604020202020204" pitchFamily="34" charset="0"/>
                <a:cs typeface="Arial" panose="020B0604020202020204" pitchFamily="34" charset="0"/>
                <a:sym typeface="Helvetica"/>
              </a:rPr>
              <a:t>— </a:t>
            </a:r>
            <a:r>
              <a:rPr lang="es-ES_tradnl" sz="1600" b="1" dirty="0" smtClean="0">
                <a:latin typeface="Helvetica" panose="020B0604020202020204" pitchFamily="34" charset="0"/>
                <a:cs typeface="Helvetica" panose="020B0604020202020204" pitchFamily="34" charset="0"/>
              </a:rPr>
              <a:t>Si te comes a la luna, no tendremos luz en la noche</a:t>
            </a:r>
            <a:r>
              <a:rPr lang="es-ES_tradnl" sz="1600" b="1" dirty="0">
                <a:latin typeface="Helvetica" panose="020B0604020202020204" pitchFamily="34" charset="0"/>
                <a:cs typeface="Helvetica" panose="020B0604020202020204" pitchFamily="34" charset="0"/>
              </a:rPr>
              <a:t>.</a:t>
            </a:r>
            <a:endParaRPr lang="es-ES_tradnl" sz="1600" b="1" dirty="0" smtClean="0">
              <a:latin typeface="Helvetica" panose="020B0604020202020204" pitchFamily="34" charset="0"/>
              <a:cs typeface="Helvetica" panose="020B0604020202020204" pitchFamily="34" charset="0"/>
              <a:sym typeface="Helvetica"/>
            </a:endParaRPr>
          </a:p>
          <a:p>
            <a:pPr>
              <a:defRPr sz="1800"/>
            </a:pPr>
            <a:endParaRPr lang="es-ES_tradnl" sz="16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s-ES_tradnl" sz="1600" dirty="0" smtClean="0">
                <a:latin typeface="Helvetica" panose="020B0604020202020204" pitchFamily="34" charset="0"/>
                <a:cs typeface="Helvetica" panose="020B0604020202020204" pitchFamily="34" charset="0"/>
                <a:sym typeface="Helvetica"/>
              </a:rPr>
              <a:t>Ellos eran buenos amigos.</a:t>
            </a:r>
          </a:p>
          <a:p>
            <a:pPr marL="821401" indent="-342900">
              <a:buSzPct val="100000"/>
              <a:buFont typeface="+mj-lt"/>
              <a:buAutoNum type="alphaUcPeriod"/>
              <a:defRPr sz="1800"/>
            </a:pPr>
            <a:endParaRPr lang="es-ES_tradnl" sz="16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s-ES_tradnl" sz="1600" dirty="0" smtClean="0">
                <a:latin typeface="Helvetica" panose="020B0604020202020204" pitchFamily="34" charset="0"/>
                <a:cs typeface="Helvetica" panose="020B0604020202020204" pitchFamily="34" charset="0"/>
                <a:sym typeface="Helvetica"/>
              </a:rPr>
              <a:t>El halcón estaba enojado.</a:t>
            </a:r>
          </a:p>
          <a:p>
            <a:pPr marL="821401" indent="-342900">
              <a:buSzPct val="100000"/>
              <a:buFont typeface="+mj-lt"/>
              <a:buAutoNum type="alphaUcPeriod"/>
              <a:defRPr sz="1800"/>
            </a:pPr>
            <a:endParaRPr lang="es-ES_tradnl" sz="16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s-ES_tradnl" sz="1600" dirty="0" smtClean="0">
                <a:latin typeface="Helvetica" panose="020B0604020202020204" pitchFamily="34" charset="0"/>
                <a:cs typeface="Helvetica" panose="020B0604020202020204" pitchFamily="34" charset="0"/>
                <a:sym typeface="Helvetica"/>
              </a:rPr>
              <a:t>La serpiente y el halcón no se ponían de acuerdo.</a:t>
            </a:r>
          </a:p>
          <a:p>
            <a:pPr marL="821401" indent="-342900">
              <a:buSzPct val="100000"/>
              <a:buFont typeface="+mj-lt"/>
              <a:buAutoNum type="alphaUcPeriod"/>
              <a:defRPr sz="1800"/>
            </a:pPr>
            <a:endParaRPr lang="es-ES_tradnl" sz="16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s-ES_tradnl" sz="1600" dirty="0" smtClean="0">
                <a:latin typeface="Helvetica" panose="020B0604020202020204" pitchFamily="34" charset="0"/>
                <a:cs typeface="Helvetica" panose="020B0604020202020204" pitchFamily="34" charset="0"/>
                <a:sym typeface="Helvetica"/>
              </a:rPr>
              <a:t>El halcón estaba muy enojado con el león</a:t>
            </a:r>
            <a:r>
              <a:rPr lang="en-US" sz="1600" dirty="0" smtClean="0">
                <a:latin typeface="Helvetica" panose="020B0604020202020204" pitchFamily="34" charset="0"/>
                <a:cs typeface="Helvetica" panose="020B0604020202020204" pitchFamily="34" charset="0"/>
                <a:sym typeface="Helvetica"/>
              </a:rPr>
              <a:t>. </a:t>
            </a:r>
          </a:p>
          <a:p>
            <a:pPr marL="782823" indent="-304322">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sp>
        <p:nvSpPr>
          <p:cNvPr id="127" name="Shape 127"/>
          <p:cNvSpPr/>
          <p:nvPr/>
        </p:nvSpPr>
        <p:spPr>
          <a:xfrm>
            <a:off x="867417" y="248105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28" name="Shape 128"/>
          <p:cNvSpPr/>
          <p:nvPr/>
        </p:nvSpPr>
        <p:spPr>
          <a:xfrm>
            <a:off x="867417" y="200636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29" name="Shape 129"/>
          <p:cNvSpPr/>
          <p:nvPr/>
        </p:nvSpPr>
        <p:spPr>
          <a:xfrm>
            <a:off x="869778" y="2981592"/>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30" name="Shape 130"/>
          <p:cNvSpPr/>
          <p:nvPr/>
        </p:nvSpPr>
        <p:spPr>
          <a:xfrm>
            <a:off x="867417" y="1535369"/>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aphicFrame>
        <p:nvGraphicFramePr>
          <p:cNvPr id="15" name="Table 14"/>
          <p:cNvGraphicFramePr>
            <a:graphicFrameLocks noGrp="1"/>
          </p:cNvGraphicFramePr>
          <p:nvPr>
            <p:extLst/>
          </p:nvPr>
        </p:nvGraphicFramePr>
        <p:xfrm>
          <a:off x="5073509" y="4069080"/>
          <a:ext cx="2400300" cy="640080"/>
        </p:xfrm>
        <a:graphic>
          <a:graphicData uri="http://schemas.openxmlformats.org/drawingml/2006/table">
            <a:tbl>
              <a:tblPr/>
              <a:tblGrid>
                <a:gridCol w="24003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RL.2.7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x-none" sz="800" dirty="0" smtClean="0"/>
                        <a:t>Usan la información obtenida de las ilustraciones y de las palabras en un material impreso o texto digital, para demostrar la comprensión de los personajes, escenario o trama. </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2" name="Group 1"/>
          <p:cNvGrpSpPr/>
          <p:nvPr/>
        </p:nvGrpSpPr>
        <p:grpSpPr>
          <a:xfrm>
            <a:off x="865056" y="6039124"/>
            <a:ext cx="245252" cy="1685711"/>
            <a:chOff x="1019817" y="1687769"/>
            <a:chExt cx="245252" cy="1685711"/>
          </a:xfrm>
        </p:grpSpPr>
        <p:sp>
          <p:nvSpPr>
            <p:cNvPr id="17" name="Shape 127"/>
            <p:cNvSpPr/>
            <p:nvPr/>
          </p:nvSpPr>
          <p:spPr>
            <a:xfrm>
              <a:off x="1019817" y="263345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8" name="Shape 128"/>
            <p:cNvSpPr/>
            <p:nvPr/>
          </p:nvSpPr>
          <p:spPr>
            <a:xfrm>
              <a:off x="1019817" y="215876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9" name="Shape 129"/>
            <p:cNvSpPr/>
            <p:nvPr/>
          </p:nvSpPr>
          <p:spPr>
            <a:xfrm>
              <a:off x="1022178" y="3133992"/>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0" name="Shape 130"/>
            <p:cNvSpPr/>
            <p:nvPr/>
          </p:nvSpPr>
          <p:spPr>
            <a:xfrm>
              <a:off x="1019817" y="1687769"/>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Tree>
    <p:extLst>
      <p:ext uri="{BB962C8B-B14F-4D97-AF65-F5344CB8AC3E}">
        <p14:creationId xmlns:p14="http://schemas.microsoft.com/office/powerpoint/2010/main" val="2058605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93"/>
          <p:cNvSpPr/>
          <p:nvPr/>
        </p:nvSpPr>
        <p:spPr>
          <a:xfrm>
            <a:off x="723089" y="915993"/>
            <a:ext cx="6019800" cy="231886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941" tIns="50941" rIns="50941" bIns="50941" numCol="1" anchor="t">
            <a:spAutoFit/>
          </a:bodyPr>
          <a:lstStyle/>
          <a:p>
            <a:pPr marL="342900" indent="-342900">
              <a:buAutoNum type="arabicPeriod" startAt="5"/>
              <a:defRPr sz="1800"/>
            </a:pPr>
            <a:r>
              <a:rPr lang="x-none" sz="1600" b="1" dirty="0" smtClean="0">
                <a:latin typeface="Helvetica" panose="020B0604020202020204" pitchFamily="34" charset="0"/>
                <a:cs typeface="Helvetica" panose="020B0604020202020204" pitchFamily="34" charset="0"/>
                <a:sym typeface="Helvetica"/>
              </a:rPr>
              <a:t>¿</a:t>
            </a:r>
            <a:r>
              <a:rPr lang="es-ES" sz="1600" b="1" dirty="0" smtClean="0">
                <a:latin typeface="Helvetica" panose="020B0604020202020204" pitchFamily="34" charset="0"/>
                <a:cs typeface="Helvetica" panose="020B0604020202020204" pitchFamily="34" charset="0"/>
                <a:sym typeface="Helvetica"/>
              </a:rPr>
              <a:t>Cómo </a:t>
            </a:r>
            <a:r>
              <a:rPr lang="es-ES" sz="1600" b="1" i="1" dirty="0" smtClean="0">
                <a:latin typeface="Helvetica" panose="020B0604020202020204" pitchFamily="34" charset="0"/>
                <a:cs typeface="Helvetica" panose="020B0604020202020204" pitchFamily="34" charset="0"/>
                <a:sym typeface="Helvetica"/>
              </a:rPr>
              <a:t>Los </a:t>
            </a:r>
            <a:r>
              <a:rPr lang="es-ES" sz="1600" b="1" i="1" dirty="0">
                <a:latin typeface="Helvetica" panose="020B0604020202020204" pitchFamily="34" charset="0"/>
                <a:cs typeface="Helvetica" panose="020B0604020202020204" pitchFamily="34" charset="0"/>
                <a:sym typeface="Helvetica"/>
              </a:rPr>
              <a:t>tres amigos y la luna </a:t>
            </a:r>
            <a:r>
              <a:rPr lang="es-ES" sz="1600" b="1" i="1" dirty="0" smtClean="0">
                <a:latin typeface="Helvetica" panose="020B0604020202020204" pitchFamily="34" charset="0"/>
                <a:cs typeface="Helvetica" panose="020B0604020202020204" pitchFamily="34" charset="0"/>
                <a:sym typeface="Helvetica"/>
              </a:rPr>
              <a:t>es </a:t>
            </a:r>
            <a:r>
              <a:rPr lang="es-ES" sz="1600" b="1" dirty="0" smtClean="0">
                <a:latin typeface="Helvetica" panose="020B0604020202020204" pitchFamily="34" charset="0"/>
                <a:cs typeface="Helvetica" panose="020B0604020202020204" pitchFamily="34" charset="0"/>
                <a:sym typeface="Helvetica"/>
              </a:rPr>
              <a:t>diferente </a:t>
            </a:r>
            <a:r>
              <a:rPr lang="es-ES" sz="1600" b="1" dirty="0">
                <a:latin typeface="Helvetica" panose="020B0604020202020204" pitchFamily="34" charset="0"/>
                <a:cs typeface="Helvetica" panose="020B0604020202020204" pitchFamily="34" charset="0"/>
                <a:sym typeface="Helvetica"/>
              </a:rPr>
              <a:t>a </a:t>
            </a:r>
            <a:r>
              <a:rPr lang="es-ES" sz="1600" b="1" i="1" dirty="0" smtClean="0">
                <a:latin typeface="Helvetica" panose="020B0604020202020204" pitchFamily="34" charset="0"/>
                <a:cs typeface="Helvetica" panose="020B0604020202020204" pitchFamily="34" charset="0"/>
                <a:sym typeface="Helvetica"/>
              </a:rPr>
              <a:t>Amistad</a:t>
            </a:r>
            <a:r>
              <a:rPr lang="x-none" sz="1600" b="1" dirty="0" smtClean="0">
                <a:latin typeface="Helvetica" panose="020B0604020202020204" pitchFamily="34" charset="0"/>
                <a:cs typeface="Helvetica" panose="020B0604020202020204" pitchFamily="34" charset="0"/>
                <a:sym typeface="Helvetica"/>
              </a:rPr>
              <a:t>?</a:t>
            </a:r>
          </a:p>
          <a:p>
            <a:pPr>
              <a:defRPr sz="1800"/>
            </a:pPr>
            <a:r>
              <a:rPr lang="x-none" sz="1600" b="1" dirty="0" smtClean="0">
                <a:latin typeface="Helvetica" panose="020B0604020202020204" pitchFamily="34" charset="0"/>
                <a:cs typeface="Helvetica" panose="020B0604020202020204" pitchFamily="34" charset="0"/>
                <a:sym typeface="Helvetica"/>
              </a:rPr>
              <a:t> </a:t>
            </a:r>
            <a:endParaRPr lang="x-none" sz="1600" dirty="0" smtClean="0">
              <a:latin typeface="Helvetica" panose="020B0604020202020204" pitchFamily="34" charset="0"/>
              <a:cs typeface="Helvetica" panose="020B0604020202020204" pitchFamily="34" charset="0"/>
              <a:sym typeface="Helvetica"/>
            </a:endParaRPr>
          </a:p>
          <a:p>
            <a:pPr marL="820738" indent="-342900">
              <a:buSzPct val="100000"/>
              <a:buFont typeface="+mj-lt"/>
              <a:buAutoNum type="alphaUcPeriod"/>
              <a:defRPr sz="1800"/>
            </a:pPr>
            <a:r>
              <a:rPr lang="x-none" sz="1600" dirty="0" smtClean="0">
                <a:latin typeface="Helvetica" panose="020B0604020202020204" pitchFamily="34" charset="0"/>
                <a:cs typeface="Helvetica" panose="020B0604020202020204" pitchFamily="34" charset="0"/>
                <a:sym typeface="Helvetica"/>
              </a:rPr>
              <a:t>Los personajes principales son amigos.</a:t>
            </a:r>
          </a:p>
          <a:p>
            <a:pPr marL="821401" indent="-342900">
              <a:buSzPct val="100000"/>
              <a:buFont typeface="+mj-lt"/>
              <a:buAutoNum type="alphaUcPeriod"/>
              <a:defRPr sz="1800"/>
            </a:pPr>
            <a:endParaRPr lang="x-none" sz="16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x-none" sz="1600" dirty="0" smtClean="0">
                <a:latin typeface="Helvetica" panose="020B0604020202020204" pitchFamily="34" charset="0"/>
                <a:cs typeface="Helvetica" panose="020B0604020202020204" pitchFamily="34" charset="0"/>
                <a:sym typeface="Helvetica"/>
              </a:rPr>
              <a:t>Al principio, los personajes discutían.</a:t>
            </a:r>
          </a:p>
          <a:p>
            <a:pPr marL="821401" indent="-342900">
              <a:buSzPct val="100000"/>
              <a:buFont typeface="+mj-lt"/>
              <a:buAutoNum type="alphaUcPeriod"/>
              <a:defRPr sz="1800"/>
            </a:pPr>
            <a:endParaRPr lang="x-none" sz="16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x-none" sz="1600" dirty="0" smtClean="0">
                <a:latin typeface="Helvetica" panose="020B0604020202020204" pitchFamily="34" charset="0"/>
                <a:cs typeface="Helvetica" panose="020B0604020202020204" pitchFamily="34" charset="0"/>
                <a:sym typeface="Helvetica"/>
              </a:rPr>
              <a:t>Los personajes discutían sobre la luna.</a:t>
            </a:r>
          </a:p>
          <a:p>
            <a:pPr marL="821401" indent="-342900">
              <a:buSzPct val="100000"/>
              <a:buFont typeface="+mj-lt"/>
              <a:buAutoNum type="alphaUcPeriod"/>
              <a:defRPr sz="1800"/>
            </a:pPr>
            <a:endParaRPr lang="x-none" sz="16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x-none" sz="1600" dirty="0" smtClean="0">
                <a:latin typeface="Helvetica" panose="020B0604020202020204" pitchFamily="34" charset="0"/>
                <a:cs typeface="Helvetica" panose="020B0604020202020204" pitchFamily="34" charset="0"/>
                <a:sym typeface="Helvetica"/>
              </a:rPr>
              <a:t>Al final, los personajes seguían discutiendo. </a:t>
            </a:r>
            <a:endParaRPr lang="x-none" sz="1600" dirty="0">
              <a:latin typeface="Helvetica" panose="020B0604020202020204" pitchFamily="34" charset="0"/>
              <a:cs typeface="Helvetica" panose="020B0604020202020204" pitchFamily="34" charset="0"/>
              <a:sym typeface="Helvetica"/>
            </a:endParaRPr>
          </a:p>
        </p:txBody>
      </p:sp>
      <p:sp>
        <p:nvSpPr>
          <p:cNvPr id="102" name="Shape 102"/>
          <p:cNvSpPr>
            <a:spLocks noGrp="1"/>
          </p:cNvSpPr>
          <p:nvPr>
            <p:ph type="sldNum" sz="quarter" idx="4294967295"/>
          </p:nvPr>
        </p:nvSpPr>
        <p:spPr>
          <a:xfrm>
            <a:off x="6603980" y="9467253"/>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lang="x-none" smtClean="0">
                <a:solidFill>
                  <a:srgbClr val="888888"/>
                </a:solidFill>
              </a:rPr>
              <a:t>28</a:t>
            </a:fld>
            <a:endParaRPr lang="x-none" dirty="0">
              <a:solidFill>
                <a:srgbClr val="888888"/>
              </a:solidFill>
            </a:endParaRPr>
          </a:p>
        </p:txBody>
      </p:sp>
      <p:sp>
        <p:nvSpPr>
          <p:cNvPr id="103" name="Shape 103"/>
          <p:cNvSpPr/>
          <p:nvPr/>
        </p:nvSpPr>
        <p:spPr>
          <a:xfrm>
            <a:off x="448143" y="4731657"/>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lang="x-none" dirty="0"/>
          </a:p>
        </p:txBody>
      </p:sp>
      <p:sp>
        <p:nvSpPr>
          <p:cNvPr id="110" name="Shape 110"/>
          <p:cNvSpPr/>
          <p:nvPr/>
        </p:nvSpPr>
        <p:spPr>
          <a:xfrm>
            <a:off x="728663" y="5816911"/>
            <a:ext cx="6738937" cy="2565089"/>
          </a:xfrm>
          <a:prstGeom prst="rect">
            <a:avLst/>
          </a:prstGeom>
          <a:ln w="12700">
            <a:miter lim="400000"/>
          </a:ln>
          <a:extLst>
            <a:ext uri="{C572A759-6A51-4108-AA02-DFA0A04FC94B}">
              <ma14:wrappingTextBoxFlag xmlns="" xmlns:ma14="http://schemas.microsoft.com/office/mac/drawingml/2011/main" val="1"/>
            </a:ext>
          </a:extLst>
        </p:spPr>
        <p:txBody>
          <a:bodyPr wrap="square" lIns="50941" tIns="50941" rIns="50941" bIns="50941">
            <a:spAutoFit/>
          </a:bodyPr>
          <a:lstStyle/>
          <a:p>
            <a:pPr marL="342900" lvl="0" indent="-342900">
              <a:buAutoNum type="arabicPeriod" startAt="6"/>
              <a:defRPr sz="1800"/>
            </a:pPr>
            <a:r>
              <a:rPr lang="x-none" sz="1600" b="1" dirty="0" smtClean="0">
                <a:latin typeface="Helvetica" panose="020B0604020202020204" pitchFamily="34" charset="0"/>
                <a:cs typeface="Helvetica" panose="020B0604020202020204" pitchFamily="34" charset="0"/>
                <a:sym typeface="Helvetica"/>
              </a:rPr>
              <a:t>¿En qué dos maneras son iguales el león y el viejo sabio?</a:t>
            </a:r>
          </a:p>
          <a:p>
            <a:pPr marL="341313" lvl="0" indent="-341313">
              <a:defRPr sz="1800"/>
            </a:pPr>
            <a:r>
              <a:rPr lang="x-none" sz="1600" b="1" dirty="0" smtClean="0">
                <a:latin typeface="Helvetica" pitchFamily="34" charset="0"/>
                <a:cs typeface="Helvetica" pitchFamily="34" charset="0"/>
              </a:rPr>
              <a:t>        Escoge </a:t>
            </a:r>
            <a:r>
              <a:rPr lang="x-none" sz="1600" b="1" dirty="0">
                <a:latin typeface="Helvetica" pitchFamily="34" charset="0"/>
                <a:cs typeface="Helvetica" pitchFamily="34" charset="0"/>
              </a:rPr>
              <a:t>las DOS mejores respuestas.</a:t>
            </a:r>
            <a:endParaRPr lang="x-none" sz="1600" b="1" dirty="0" smtClean="0">
              <a:latin typeface="Helvetica" panose="020B0604020202020204" pitchFamily="34" charset="0"/>
              <a:cs typeface="Helvetica" panose="020B0604020202020204" pitchFamily="34" charset="0"/>
              <a:sym typeface="Helvetica"/>
            </a:endParaRPr>
          </a:p>
          <a:p>
            <a:pPr lvl="0">
              <a:defRPr sz="1800"/>
            </a:pPr>
            <a:endParaRPr lang="x-none" sz="1600" dirty="0" smtClean="0">
              <a:latin typeface="Helvetica" panose="020B0604020202020204" pitchFamily="34" charset="0"/>
              <a:cs typeface="Helvetica" panose="020B0604020202020204" pitchFamily="34" charset="0"/>
              <a:sym typeface="Helvetica"/>
            </a:endParaRPr>
          </a:p>
          <a:p>
            <a:pPr marL="796925" indent="-339725">
              <a:buSzPct val="100000"/>
              <a:buFont typeface="+mj-lt"/>
              <a:buAutoNum type="alphaUcPeriod"/>
              <a:defRPr sz="1800"/>
            </a:pPr>
            <a:r>
              <a:rPr lang="x-none" sz="1600" dirty="0" smtClean="0">
                <a:latin typeface="Helvetica" panose="020B0604020202020204" pitchFamily="34" charset="0"/>
                <a:cs typeface="Helvetica" panose="020B0604020202020204" pitchFamily="34" charset="0"/>
                <a:sym typeface="Helvetica"/>
              </a:rPr>
              <a:t>Ambos son amigos de la serpiente y el halcón.</a:t>
            </a:r>
          </a:p>
          <a:p>
            <a:pPr marL="796925" indent="-339725">
              <a:buSzPct val="100000"/>
              <a:buFont typeface="+mj-lt"/>
              <a:buAutoNum type="alphaUcPeriod"/>
              <a:defRPr sz="1800"/>
            </a:pPr>
            <a:endParaRPr lang="x-none" sz="1600" dirty="0" smtClean="0">
              <a:latin typeface="Helvetica" panose="020B0604020202020204" pitchFamily="34" charset="0"/>
              <a:cs typeface="Helvetica" panose="020B0604020202020204" pitchFamily="34" charset="0"/>
              <a:sym typeface="Helvetica"/>
            </a:endParaRPr>
          </a:p>
          <a:p>
            <a:pPr marL="796925" indent="-339725">
              <a:buSzPct val="100000"/>
              <a:buFont typeface="+mj-lt"/>
              <a:buAutoNum type="alphaUcPeriod"/>
              <a:defRPr sz="1800"/>
            </a:pPr>
            <a:r>
              <a:rPr lang="x-none" sz="1600" dirty="0" smtClean="0">
                <a:latin typeface="Helvetica" panose="020B0604020202020204" pitchFamily="34" charset="0"/>
                <a:cs typeface="Helvetica" panose="020B0604020202020204" pitchFamily="34" charset="0"/>
                <a:sym typeface="Helvetica"/>
              </a:rPr>
              <a:t>Al viejo sabio y al león no les gusta discutir.</a:t>
            </a:r>
          </a:p>
          <a:p>
            <a:pPr marL="796925" indent="-339725">
              <a:buSzPct val="100000"/>
              <a:buFont typeface="+mj-lt"/>
              <a:buAutoNum type="alphaUcPeriod"/>
              <a:defRPr sz="1800"/>
            </a:pPr>
            <a:endParaRPr lang="x-none" sz="1600" dirty="0" smtClean="0">
              <a:latin typeface="Helvetica" panose="020B0604020202020204" pitchFamily="34" charset="0"/>
              <a:cs typeface="Helvetica" panose="020B0604020202020204" pitchFamily="34" charset="0"/>
              <a:sym typeface="Helvetica"/>
            </a:endParaRPr>
          </a:p>
          <a:p>
            <a:pPr marL="796925" indent="-339725">
              <a:buSzPct val="100000"/>
              <a:buFont typeface="+mj-lt"/>
              <a:buAutoNum type="alphaUcPeriod"/>
              <a:defRPr sz="1800"/>
            </a:pPr>
            <a:r>
              <a:rPr lang="x-none" sz="1600" dirty="0" smtClean="0">
                <a:latin typeface="Helvetica" panose="020B0604020202020204" pitchFamily="34" charset="0"/>
                <a:cs typeface="Helvetica" panose="020B0604020202020204" pitchFamily="34" charset="0"/>
                <a:sym typeface="Helvetica"/>
              </a:rPr>
              <a:t>Ambos ayudaron al tigre y al león.</a:t>
            </a:r>
          </a:p>
          <a:p>
            <a:pPr marL="796925" indent="-339725">
              <a:buSzPct val="100000"/>
              <a:buFont typeface="+mj-lt"/>
              <a:buAutoNum type="alphaUcPeriod"/>
              <a:defRPr sz="1800"/>
            </a:pPr>
            <a:endParaRPr lang="x-none" sz="1600" dirty="0" smtClean="0">
              <a:latin typeface="Helvetica" panose="020B0604020202020204" pitchFamily="34" charset="0"/>
              <a:cs typeface="Helvetica" panose="020B0604020202020204" pitchFamily="34" charset="0"/>
              <a:sym typeface="Helvetica"/>
            </a:endParaRPr>
          </a:p>
          <a:p>
            <a:pPr marL="796925" indent="-339725">
              <a:buSzPct val="100000"/>
              <a:buFont typeface="+mj-lt"/>
              <a:buAutoNum type="alphaUcPeriod"/>
              <a:defRPr sz="1800"/>
            </a:pPr>
            <a:r>
              <a:rPr lang="x-none" sz="1600" dirty="0" smtClean="0">
                <a:latin typeface="Helvetica" panose="020B0604020202020204" pitchFamily="34" charset="0"/>
                <a:cs typeface="Helvetica" panose="020B0604020202020204" pitchFamily="34" charset="0"/>
                <a:sym typeface="Helvetica"/>
              </a:rPr>
              <a:t>Ambos trataron de ayudar a que los amigos dejaran de discutir.</a:t>
            </a:r>
            <a:endParaRPr lang="x-none" sz="1600" dirty="0">
              <a:latin typeface="Helvetica" panose="020B0604020202020204" pitchFamily="34" charset="0"/>
              <a:cs typeface="Helvetica" panose="020B0604020202020204" pitchFamily="34" charset="0"/>
              <a:sym typeface="Helvetica"/>
            </a:endParaRPr>
          </a:p>
        </p:txBody>
      </p:sp>
      <p:graphicFrame>
        <p:nvGraphicFramePr>
          <p:cNvPr id="14" name="Table 13"/>
          <p:cNvGraphicFramePr>
            <a:graphicFrameLocks noGrp="1"/>
          </p:cNvGraphicFramePr>
          <p:nvPr>
            <p:extLst/>
          </p:nvPr>
        </p:nvGraphicFramePr>
        <p:xfrm>
          <a:off x="5029200" y="4499914"/>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RL.2.9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x-none" sz="800" dirty="0" smtClean="0"/>
                        <a:t>Comparan y contrastan dos o más versiones del mismo cuento (por ejemplo: cuentos de Cenicienta) por diferentes autores o de diferentes culturas.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15" name="Group 14"/>
          <p:cNvGrpSpPr/>
          <p:nvPr/>
        </p:nvGrpSpPr>
        <p:grpSpPr>
          <a:xfrm>
            <a:off x="824474" y="1479852"/>
            <a:ext cx="263159" cy="1668938"/>
            <a:chOff x="867416" y="1488275"/>
            <a:chExt cx="263159" cy="1668938"/>
          </a:xfrm>
        </p:grpSpPr>
        <p:sp>
          <p:nvSpPr>
            <p:cNvPr id="16" name="Shape 127"/>
            <p:cNvSpPr/>
            <p:nvPr/>
          </p:nvSpPr>
          <p:spPr>
            <a:xfrm>
              <a:off x="887684" y="2446733"/>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17" name="Shape 128"/>
            <p:cNvSpPr/>
            <p:nvPr/>
          </p:nvSpPr>
          <p:spPr>
            <a:xfrm>
              <a:off x="867416" y="1969643"/>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18" name="Shape 129"/>
            <p:cNvSpPr/>
            <p:nvPr/>
          </p:nvSpPr>
          <p:spPr>
            <a:xfrm>
              <a:off x="867416" y="2917725"/>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19" name="Shape 130"/>
            <p:cNvSpPr/>
            <p:nvPr/>
          </p:nvSpPr>
          <p:spPr>
            <a:xfrm>
              <a:off x="867416" y="1488275"/>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grpSp>
      <p:grpSp>
        <p:nvGrpSpPr>
          <p:cNvPr id="20" name="Group 19"/>
          <p:cNvGrpSpPr/>
          <p:nvPr/>
        </p:nvGrpSpPr>
        <p:grpSpPr>
          <a:xfrm>
            <a:off x="844742" y="6629400"/>
            <a:ext cx="245252" cy="1685711"/>
            <a:chOff x="867417" y="1535369"/>
            <a:chExt cx="245252" cy="1685711"/>
          </a:xfrm>
        </p:grpSpPr>
        <p:sp>
          <p:nvSpPr>
            <p:cNvPr id="21" name="Shape 127"/>
            <p:cNvSpPr/>
            <p:nvPr/>
          </p:nvSpPr>
          <p:spPr>
            <a:xfrm>
              <a:off x="867417" y="248105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24" name="Shape 128"/>
            <p:cNvSpPr/>
            <p:nvPr/>
          </p:nvSpPr>
          <p:spPr>
            <a:xfrm>
              <a:off x="867417" y="200636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26" name="Shape 129"/>
            <p:cNvSpPr/>
            <p:nvPr/>
          </p:nvSpPr>
          <p:spPr>
            <a:xfrm>
              <a:off x="869778" y="2981592"/>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27" name="Shape 130"/>
            <p:cNvSpPr/>
            <p:nvPr/>
          </p:nvSpPr>
          <p:spPr>
            <a:xfrm>
              <a:off x="867417" y="1535369"/>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grpSp>
    </p:spTree>
    <p:extLst>
      <p:ext uri="{BB962C8B-B14F-4D97-AF65-F5344CB8AC3E}">
        <p14:creationId xmlns:p14="http://schemas.microsoft.com/office/powerpoint/2010/main" val="4212349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sldNum" sz="quarter" idx="4294967295"/>
          </p:nvPr>
        </p:nvSpPr>
        <p:spPr>
          <a:xfrm>
            <a:off x="6557964" y="9372466"/>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29</a:t>
            </a:fld>
            <a:endParaRPr>
              <a:solidFill>
                <a:srgbClr val="888888"/>
              </a:solidFill>
            </a:endParaRPr>
          </a:p>
        </p:txBody>
      </p:sp>
      <p:graphicFrame>
        <p:nvGraphicFramePr>
          <p:cNvPr id="135" name="Table 135"/>
          <p:cNvGraphicFramePr/>
          <p:nvPr>
            <p:extLst>
              <p:ext uri="{D42A27DB-BD31-4B8C-83A1-F6EECF244321}">
                <p14:modId xmlns:p14="http://schemas.microsoft.com/office/powerpoint/2010/main" val="3682472885"/>
              </p:ext>
            </p:extLst>
          </p:nvPr>
        </p:nvGraphicFramePr>
        <p:xfrm>
          <a:off x="457200" y="4800600"/>
          <a:ext cx="7043739" cy="4388896"/>
        </p:xfrm>
        <a:graphic>
          <a:graphicData uri="http://schemas.openxmlformats.org/drawingml/2006/table">
            <a:tbl>
              <a:tblPr/>
              <a:tblGrid>
                <a:gridCol w="7043739"/>
              </a:tblGrid>
              <a:tr h="908376">
                <a:tc>
                  <a:txBody>
                    <a:bodyPr/>
                    <a:lstStyle/>
                    <a:p>
                      <a:pPr marL="341313" marR="0" lvl="0" indent="-341313" algn="l" defTabSz="1018809" rtl="0" eaLnBrk="1" fontAlgn="auto" latinLnBrk="0" hangingPunct="1">
                        <a:lnSpc>
                          <a:spcPct val="100000"/>
                        </a:lnSpc>
                        <a:spcBef>
                          <a:spcPts val="0"/>
                        </a:spcBef>
                        <a:spcAft>
                          <a:spcPts val="0"/>
                        </a:spcAft>
                        <a:buClrTx/>
                        <a:buSzTx/>
                        <a:buFontTx/>
                        <a:buNone/>
                        <a:tabLst/>
                        <a:defRPr sz="1800" b="0" i="0"/>
                      </a:pPr>
                      <a:r>
                        <a:rPr lang="en-US" sz="1600" b="1" dirty="0" smtClean="0">
                          <a:latin typeface="Helvetica" panose="020B0604020202020204" pitchFamily="34" charset="0"/>
                          <a:cs typeface="Helvetica" panose="020B0604020202020204" pitchFamily="34" charset="0"/>
                        </a:rPr>
                        <a:t>8</a:t>
                      </a:r>
                      <a:r>
                        <a:rPr sz="1600" b="1" dirty="0" smtClean="0">
                          <a:latin typeface="Helvetica" panose="020B0604020202020204" pitchFamily="34" charset="0"/>
                          <a:cs typeface="Helvetica" panose="020B0604020202020204" pitchFamily="34" charset="0"/>
                        </a:rPr>
                        <a:t>. </a:t>
                      </a:r>
                      <a:r>
                        <a:rPr sz="1600" dirty="0">
                          <a:latin typeface="Helvetica" panose="020B0604020202020204" pitchFamily="34" charset="0"/>
                          <a:cs typeface="Helvetica" panose="020B0604020202020204" pitchFamily="34" charset="0"/>
                        </a:rPr>
                        <a:t> </a:t>
                      </a:r>
                      <a:r>
                        <a:rPr lang="en-US" sz="1600" dirty="0" smtClean="0">
                          <a:latin typeface="Helvetica" panose="020B0604020202020204" pitchFamily="34" charset="0"/>
                          <a:cs typeface="Helvetica" panose="020B0604020202020204" pitchFamily="34" charset="0"/>
                        </a:rPr>
                        <a:t> </a:t>
                      </a:r>
                      <a:r>
                        <a:rPr lang="x-none" sz="1600" b="1" i="0" kern="1200" noProof="0" dirty="0" smtClean="0">
                          <a:solidFill>
                            <a:schemeClr val="tx1"/>
                          </a:solidFill>
                          <a:effectLst/>
                          <a:latin typeface="+mn-lt"/>
                          <a:ea typeface="+mn-ea"/>
                          <a:cs typeface="+mn-cs"/>
                        </a:rPr>
                        <a:t>Explica por qué los personajes  discutían en los pasajes </a:t>
                      </a:r>
                      <a:r>
                        <a:rPr lang="x-none" sz="1600" b="1" i="1" u="none" kern="1200" noProof="0" dirty="0" smtClean="0">
                          <a:solidFill>
                            <a:schemeClr val="tx1"/>
                          </a:solidFill>
                          <a:effectLst/>
                          <a:latin typeface="+mn-lt"/>
                          <a:ea typeface="+mn-ea"/>
                          <a:cs typeface="+mn-cs"/>
                        </a:rPr>
                        <a:t>Tres amigos y la luna </a:t>
                      </a:r>
                      <a:r>
                        <a:rPr lang="x-none" sz="1600" b="1" i="0" u="none" kern="1200" noProof="0" dirty="0" smtClean="0">
                          <a:solidFill>
                            <a:schemeClr val="tx1"/>
                          </a:solidFill>
                          <a:effectLst/>
                          <a:latin typeface="+mn-lt"/>
                          <a:ea typeface="+mn-ea"/>
                          <a:cs typeface="+mn-cs"/>
                        </a:rPr>
                        <a:t>y </a:t>
                      </a:r>
                      <a:r>
                        <a:rPr lang="x-none" sz="1600" b="1" i="1" u="none" kern="1200" noProof="0" dirty="0" smtClean="0">
                          <a:solidFill>
                            <a:schemeClr val="tx1"/>
                          </a:solidFill>
                          <a:effectLst/>
                          <a:latin typeface="+mn-lt"/>
                          <a:ea typeface="+mn-ea"/>
                          <a:cs typeface="+mn-cs"/>
                        </a:rPr>
                        <a:t>Amistad</a:t>
                      </a:r>
                      <a:r>
                        <a:rPr lang="x-none" sz="1600" b="1" i="0" u="none" kern="1200" noProof="0" dirty="0" smtClean="0">
                          <a:solidFill>
                            <a:schemeClr val="tx1"/>
                          </a:solidFill>
                          <a:effectLst/>
                          <a:latin typeface="+mn-lt"/>
                          <a:ea typeface="+mn-ea"/>
                          <a:cs typeface="+mn-cs"/>
                        </a:rPr>
                        <a:t>.</a:t>
                      </a:r>
                      <a:r>
                        <a:rPr lang="x-none" sz="1600" b="1" i="0" kern="1200" noProof="0" dirty="0" smtClean="0">
                          <a:solidFill>
                            <a:schemeClr val="tx1"/>
                          </a:solidFill>
                          <a:effectLst/>
                          <a:latin typeface="+mn-lt"/>
                          <a:ea typeface="+mn-ea"/>
                          <a:cs typeface="+mn-cs"/>
                        </a:rPr>
                        <a:t> ¿Cómo fueron las discusiones iguales o diferentes en los dos cuentos? Utiliza detalles de ambos pasajes. </a:t>
                      </a:r>
                    </a:p>
                  </a:txBody>
                  <a:tcPr marL="51816" marR="51816" marT="51090" marB="51090" horzOverflow="overflow">
                    <a:lnL w="12700">
                      <a:miter lim="400000"/>
                    </a:lnL>
                    <a:lnR w="12700">
                      <a:miter lim="400000"/>
                    </a:lnR>
                    <a:lnT w="12700">
                      <a:miter lim="400000"/>
                    </a:lnT>
                    <a:lnB w="12700" cap="flat" cmpd="sng" algn="ctr">
                      <a:solidFill>
                        <a:schemeClr val="tx1"/>
                      </a:solidFill>
                      <a:prstDash val="solid"/>
                      <a:round/>
                      <a:headEnd type="none" w="med" len="med"/>
                      <a:tailEnd type="none" w="med" len="med"/>
                    </a:lnB>
                  </a:tcPr>
                </a:tc>
              </a:tr>
              <a:tr h="348052">
                <a:tc>
                  <a:txBody>
                    <a:bodyPr/>
                    <a:lstStyle/>
                    <a:p>
                      <a:pPr lvl="0" algn="l">
                        <a:defRPr sz="1800" b="0" i="0"/>
                      </a:pPr>
                      <a:r>
                        <a:rPr sz="1600" dirty="0">
                          <a:latin typeface="Helvetica" panose="020B0604020202020204" pitchFamily="34" charset="0"/>
                          <a:cs typeface="Helvetica" panose="020B0604020202020204" pitchFamily="34" charset="0"/>
                        </a:rPr>
                        <a:t> </a:t>
                      </a: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chemeClr val="tx1"/>
                      </a:solidFill>
                      <a:prstDash val="solid"/>
                      <a:round/>
                      <a:headEnd type="none" w="med" len="med"/>
                      <a:tailEnd type="none" w="med" len="med"/>
                    </a:lnB>
                  </a:tcPr>
                </a:tc>
              </a:tr>
            </a:tbl>
          </a:graphicData>
        </a:graphic>
      </p:graphicFrame>
      <p:graphicFrame>
        <p:nvGraphicFramePr>
          <p:cNvPr id="136" name="Table 136"/>
          <p:cNvGraphicFramePr/>
          <p:nvPr>
            <p:extLst>
              <p:ext uri="{D42A27DB-BD31-4B8C-83A1-F6EECF244321}">
                <p14:modId xmlns:p14="http://schemas.microsoft.com/office/powerpoint/2010/main" val="1775229548"/>
              </p:ext>
            </p:extLst>
          </p:nvPr>
        </p:nvGraphicFramePr>
        <p:xfrm>
          <a:off x="457201" y="152400"/>
          <a:ext cx="7043739" cy="3964136"/>
        </p:xfrm>
        <a:graphic>
          <a:graphicData uri="http://schemas.openxmlformats.org/drawingml/2006/table">
            <a:tbl>
              <a:tblPr/>
              <a:tblGrid>
                <a:gridCol w="7043739"/>
              </a:tblGrid>
              <a:tr h="833700">
                <a:tc>
                  <a:txBody>
                    <a:bodyPr/>
                    <a:lstStyle/>
                    <a:p>
                      <a:pPr marL="287338" lvl="0" indent="-287338" algn="l">
                        <a:buNone/>
                        <a:defRPr sz="1800" b="0" i="0"/>
                      </a:pPr>
                      <a:r>
                        <a:rPr lang="en-US" sz="1600" b="1" baseline="0" dirty="0" smtClean="0">
                          <a:latin typeface="Helvetica" panose="020B0604020202020204" pitchFamily="34" charset="0"/>
                          <a:cs typeface="Helvetica" panose="020B0604020202020204" pitchFamily="34" charset="0"/>
                        </a:rPr>
                        <a:t>7. </a:t>
                      </a:r>
                      <a:r>
                        <a:rPr lang="es-ES" sz="1600" b="1" baseline="0" dirty="0" smtClean="0">
                          <a:latin typeface="+mn-lt"/>
                          <a:cs typeface="Helvetica" panose="020B0604020202020204" pitchFamily="34" charset="0"/>
                        </a:rPr>
                        <a:t>¿Cómo la ilustración del texto, </a:t>
                      </a:r>
                      <a:r>
                        <a:rPr lang="es-ES" sz="1600" b="1" i="1" baseline="0" dirty="0" smtClean="0">
                          <a:latin typeface="+mn-lt"/>
                          <a:cs typeface="Helvetica" panose="020B0604020202020204" pitchFamily="34" charset="0"/>
                        </a:rPr>
                        <a:t>Amistad</a:t>
                      </a:r>
                      <a:r>
                        <a:rPr lang="es-ES" sz="1600" b="1" baseline="0" dirty="0" smtClean="0">
                          <a:latin typeface="+mn-lt"/>
                          <a:cs typeface="Helvetica" panose="020B0604020202020204" pitchFamily="34" charset="0"/>
                        </a:rPr>
                        <a:t>, apoya la conclusión del cuento? Utiliza información de la ilustración y los detalles de apoyo del pasaje en tu respuesta.</a:t>
                      </a:r>
                    </a:p>
                  </a:txBody>
                  <a:tcPr marL="51816" marR="51816" marT="51090" marB="51090" horzOverflow="overflow">
                    <a:lnL w="12700">
                      <a:miter lim="400000"/>
                    </a:lnL>
                    <a:lnR w="12700">
                      <a:miter lim="400000"/>
                    </a:lnR>
                    <a:lnT w="12700">
                      <a:miter lim="400000"/>
                    </a:lnT>
                    <a:lnB w="12700" cap="flat" cmpd="sng" algn="ctr">
                      <a:solidFill>
                        <a:schemeClr val="tx1"/>
                      </a:solidFill>
                      <a:prstDash val="solid"/>
                      <a:round/>
                      <a:headEnd type="none" w="med" len="med"/>
                      <a:tailEnd type="none" w="med" len="med"/>
                    </a:lnB>
                  </a:tcPr>
                </a:tc>
              </a:tr>
              <a:tr h="348052">
                <a:tc>
                  <a:txBody>
                    <a:bodyPr/>
                    <a:lstStyle/>
                    <a:p>
                      <a:pPr lvl="0" algn="l">
                        <a:defRPr sz="1800" b="0" i="0"/>
                      </a:pPr>
                      <a:r>
                        <a:rPr sz="1600" dirty="0">
                          <a:latin typeface="Helvetica" panose="020B0604020202020204" pitchFamily="34" charset="0"/>
                          <a:cs typeface="Helvetica" panose="020B0604020202020204" pitchFamily="34" charset="0"/>
                        </a:rPr>
                        <a:t> </a:t>
                      </a: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31944">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92042104"/>
              </p:ext>
            </p:extLst>
          </p:nvPr>
        </p:nvGraphicFramePr>
        <p:xfrm>
          <a:off x="4269580" y="9221401"/>
          <a:ext cx="3233739" cy="485572"/>
        </p:xfrm>
        <a:graphic>
          <a:graphicData uri="http://schemas.openxmlformats.org/drawingml/2006/table">
            <a:tbl>
              <a:tblPr/>
              <a:tblGrid>
                <a:gridCol w="3233739"/>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RL.2.9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x-none" sz="800" dirty="0" smtClean="0"/>
                        <a:t>Comparan y contrastan dos o más versiones del mismo cuento (por ejemplo: cuentos de Cenicienta) por diferentes autores o de diferentes culturas.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7" name="Table 6"/>
          <p:cNvGraphicFramePr>
            <a:graphicFrameLocks noGrp="1"/>
          </p:cNvGraphicFramePr>
          <p:nvPr>
            <p:extLst/>
          </p:nvPr>
        </p:nvGraphicFramePr>
        <p:xfrm>
          <a:off x="4267200" y="4191000"/>
          <a:ext cx="3238500" cy="518160"/>
        </p:xfrm>
        <a:graphic>
          <a:graphicData uri="http://schemas.openxmlformats.org/drawingml/2006/table">
            <a:tbl>
              <a:tblPr/>
              <a:tblGrid>
                <a:gridCol w="32385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RL.2.7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x-none" sz="800" b="0" dirty="0" smtClean="0">
                          <a:latin typeface="+mn-lt"/>
                          <a:ea typeface="Calibri"/>
                          <a:cs typeface="Times New Roman"/>
                        </a:rPr>
                        <a:t>Usan la información obtenida de las ilustraciones y de las palabras en un material impreso o texto digital, para demostrar la comprensión de los personajes, escenario o trama. </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7488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08312"/>
            <a:ext cx="7018973" cy="7720337"/>
          </a:xfrm>
          <a:prstGeom prst="rect">
            <a:avLst/>
          </a:prstGeom>
          <a:noFill/>
        </p:spPr>
        <p:txBody>
          <a:bodyPr wrap="square" lIns="101873" tIns="50936" rIns="101873" bIns="50936" rtlCol="0">
            <a:spAutoFit/>
          </a:bodyPr>
          <a:lstStyle/>
          <a:p>
            <a:pPr lvl="0" algn="ctr" defTabSz="914400"/>
            <a:r>
              <a:rPr lang="es-MX" sz="1600" b="1" dirty="0">
                <a:solidFill>
                  <a:prstClr val="black"/>
                </a:solidFill>
              </a:rPr>
              <a:t>Acerca de esta evaluación</a:t>
            </a:r>
          </a:p>
          <a:p>
            <a:endParaRPr lang="x-none" sz="1100" dirty="0" smtClean="0"/>
          </a:p>
          <a:p>
            <a:r>
              <a:rPr lang="x-none" sz="1200" dirty="0" smtClean="0"/>
              <a:t>Este es un CFA para medir la tarea de escribir un </a:t>
            </a:r>
            <a:r>
              <a:rPr lang="x-none" sz="1200" b="1" dirty="0" smtClean="0"/>
              <a:t>pieza narrativa. </a:t>
            </a:r>
            <a:r>
              <a:rPr lang="x-none" sz="1200" dirty="0" smtClean="0"/>
              <a:t>Las composiciones completas son siempre parte de una tarea de rendimiento. Una tarea de rendimiento completa tendría: </a:t>
            </a:r>
          </a:p>
          <a:p>
            <a:endParaRPr lang="x-none" sz="1100" dirty="0" smtClean="0"/>
          </a:p>
          <a:p>
            <a:r>
              <a:rPr lang="x-none" sz="1100" b="1" i="1" dirty="0" smtClean="0"/>
              <a:t>Parte 1 de la Tarea de rendimiento</a:t>
            </a:r>
          </a:p>
          <a:p>
            <a:pPr marL="172382" indent="-172382">
              <a:buFont typeface="Arial" panose="020B0604020202020204" pitchFamily="34" charset="0"/>
              <a:buChar char="•"/>
            </a:pPr>
            <a:r>
              <a:rPr lang="x-none" sz="1100" dirty="0" smtClean="0"/>
              <a:t>Actividad para toda la clase (30 minutos)</a:t>
            </a:r>
          </a:p>
          <a:p>
            <a:r>
              <a:rPr lang="en-US" sz="1600" b="1" dirty="0" smtClean="0">
                <a:solidFill>
                  <a:prstClr val="black"/>
                </a:solidFill>
              </a:rPr>
              <a:t>NOTA: La </a:t>
            </a:r>
            <a:r>
              <a:rPr lang="en-US" sz="1600" b="1" dirty="0" err="1" smtClean="0">
                <a:solidFill>
                  <a:prstClr val="black"/>
                </a:solidFill>
              </a:rPr>
              <a:t>actividad</a:t>
            </a:r>
            <a:r>
              <a:rPr lang="en-US" sz="1600" b="1" dirty="0" smtClean="0">
                <a:solidFill>
                  <a:prstClr val="black"/>
                </a:solidFill>
              </a:rPr>
              <a:t> de </a:t>
            </a:r>
            <a:r>
              <a:rPr lang="en-US" sz="1600" b="1" dirty="0" err="1" smtClean="0">
                <a:solidFill>
                  <a:prstClr val="black"/>
                </a:solidFill>
              </a:rPr>
              <a:t>clase</a:t>
            </a:r>
            <a:r>
              <a:rPr lang="en-US" sz="1600" b="1" dirty="0" smtClean="0">
                <a:solidFill>
                  <a:prstClr val="black"/>
                </a:solidFill>
              </a:rPr>
              <a:t> </a:t>
            </a:r>
            <a:r>
              <a:rPr lang="en-US" sz="1600" b="1" dirty="0" err="1" smtClean="0">
                <a:solidFill>
                  <a:prstClr val="black"/>
                </a:solidFill>
              </a:rPr>
              <a:t>requiere</a:t>
            </a:r>
            <a:r>
              <a:rPr lang="en-US" sz="1600" b="1" dirty="0" smtClean="0">
                <a:solidFill>
                  <a:prstClr val="black"/>
                </a:solidFill>
              </a:rPr>
              <a:t> el </a:t>
            </a:r>
            <a:r>
              <a:rPr lang="en-US" sz="1600" b="1" dirty="0" err="1" smtClean="0">
                <a:solidFill>
                  <a:prstClr val="black"/>
                </a:solidFill>
              </a:rPr>
              <a:t>libro</a:t>
            </a:r>
            <a:r>
              <a:rPr lang="en-US" sz="1600" b="1" dirty="0" smtClean="0">
                <a:solidFill>
                  <a:prstClr val="black"/>
                </a:solidFill>
              </a:rPr>
              <a:t> </a:t>
            </a:r>
            <a:r>
              <a:rPr lang="es-MX" sz="1600" i="1" dirty="0">
                <a:solidFill>
                  <a:schemeClr val="dk1"/>
                </a:solidFill>
                <a:ea typeface="Calibri"/>
                <a:cs typeface="Calibri"/>
                <a:sym typeface="Calibri"/>
              </a:rPr>
              <a:t>Henry y </a:t>
            </a:r>
            <a:r>
              <a:rPr lang="es-MX" sz="1600" i="1" dirty="0" err="1">
                <a:solidFill>
                  <a:schemeClr val="dk1"/>
                </a:solidFill>
                <a:ea typeface="Calibri"/>
                <a:cs typeface="Calibri"/>
                <a:sym typeface="Calibri"/>
              </a:rPr>
              <a:t>Mudge</a:t>
            </a:r>
            <a:r>
              <a:rPr lang="es-MX" sz="1600" i="1" dirty="0">
                <a:solidFill>
                  <a:schemeClr val="dk1"/>
                </a:solidFill>
                <a:ea typeface="Calibri"/>
                <a:cs typeface="Calibri"/>
                <a:sym typeface="Calibri"/>
              </a:rPr>
              <a:t> el primer libro</a:t>
            </a:r>
            <a:r>
              <a:rPr lang="es-MX" sz="1600" b="1" i="1" dirty="0">
                <a:solidFill>
                  <a:schemeClr val="dk1"/>
                </a:solidFill>
                <a:ea typeface="Calibri"/>
                <a:cs typeface="Calibri"/>
                <a:sym typeface="Calibri"/>
              </a:rPr>
              <a:t> </a:t>
            </a:r>
            <a:r>
              <a:rPr lang="es-MX" sz="1600" b="1" i="1" dirty="0" smtClean="0">
                <a:solidFill>
                  <a:schemeClr val="dk1"/>
                </a:solidFill>
                <a:ea typeface="Calibri"/>
                <a:cs typeface="Calibri"/>
                <a:sym typeface="Calibri"/>
              </a:rPr>
              <a:t>                  </a:t>
            </a:r>
          </a:p>
          <a:p>
            <a:r>
              <a:rPr lang="es-MX" sz="1600" b="1" i="1" dirty="0">
                <a:solidFill>
                  <a:schemeClr val="dk1"/>
                </a:solidFill>
                <a:ea typeface="Calibri"/>
                <a:cs typeface="Calibri"/>
                <a:sym typeface="Calibri"/>
              </a:rPr>
              <a:t> </a:t>
            </a:r>
            <a:r>
              <a:rPr lang="es-MX" sz="1600" b="1" i="1" dirty="0" smtClean="0">
                <a:solidFill>
                  <a:schemeClr val="dk1"/>
                </a:solidFill>
                <a:ea typeface="Calibri"/>
                <a:cs typeface="Calibri"/>
                <a:sym typeface="Calibri"/>
              </a:rPr>
              <a:t>                                                                                 </a:t>
            </a:r>
            <a:r>
              <a:rPr lang="es-MX" sz="1400" b="1" i="1" dirty="0" smtClean="0">
                <a:solidFill>
                  <a:schemeClr val="dk1"/>
                </a:solidFill>
                <a:ea typeface="Calibri"/>
                <a:cs typeface="Calibri"/>
                <a:sym typeface="Calibri"/>
              </a:rPr>
              <a:t>(</a:t>
            </a:r>
            <a:r>
              <a:rPr lang="en-US" sz="1400" b="1" i="1" dirty="0" smtClean="0">
                <a:solidFill>
                  <a:prstClr val="black"/>
                </a:solidFill>
              </a:rPr>
              <a:t>Henry and </a:t>
            </a:r>
            <a:r>
              <a:rPr lang="en-US" sz="1400" b="1" i="1" dirty="0" err="1" smtClean="0">
                <a:solidFill>
                  <a:prstClr val="black"/>
                </a:solidFill>
              </a:rPr>
              <a:t>Mudge</a:t>
            </a:r>
            <a:r>
              <a:rPr lang="en-US" sz="1400" b="1" i="1" dirty="0" smtClean="0">
                <a:solidFill>
                  <a:prstClr val="black"/>
                </a:solidFill>
              </a:rPr>
              <a:t> the First Book)</a:t>
            </a:r>
            <a:endParaRPr lang="x-none" sz="1100" dirty="0" smtClean="0"/>
          </a:p>
          <a:p>
            <a:pPr marL="171450" indent="-171450">
              <a:buFont typeface="Arial" panose="020B0604020202020204" pitchFamily="34" charset="0"/>
              <a:buChar char="•"/>
            </a:pPr>
            <a:r>
              <a:rPr lang="x-none" sz="1100" dirty="0" smtClean="0"/>
              <a:t>Pasajes o cualquier otra fuente de lectura </a:t>
            </a:r>
          </a:p>
          <a:p>
            <a:pPr marL="171450" indent="-171450">
              <a:buFont typeface="Arial" panose="020B0604020202020204" pitchFamily="34" charset="0"/>
              <a:buChar char="•"/>
            </a:pPr>
            <a:r>
              <a:rPr lang="x-none" sz="1100" dirty="0" smtClean="0"/>
              <a:t>3 preguntas de investigación </a:t>
            </a:r>
          </a:p>
          <a:p>
            <a:pPr marL="171450" indent="-171450">
              <a:buFont typeface="Arial" panose="020B0604020202020204" pitchFamily="34" charset="0"/>
              <a:buChar char="•"/>
            </a:pPr>
            <a:r>
              <a:rPr lang="x-none" sz="1100" dirty="0" smtClean="0"/>
              <a:t>Podrían haber otras preguntas de respuestas construidas.</a:t>
            </a:r>
          </a:p>
          <a:p>
            <a:endParaRPr lang="x-none" sz="1100" b="1" dirty="0" smtClean="0"/>
          </a:p>
          <a:p>
            <a:r>
              <a:rPr lang="x-none" sz="1100" b="1" i="1" dirty="0" smtClean="0"/>
              <a:t>Parte 2 de la Tarea de rendimiento</a:t>
            </a:r>
          </a:p>
          <a:p>
            <a:pPr marL="171450" indent="-171450">
              <a:buFont typeface="Arial" panose="020B0604020202020204" pitchFamily="34" charset="0"/>
              <a:buChar char="•"/>
            </a:pPr>
            <a:r>
              <a:rPr lang="x-none" sz="1100" dirty="0" smtClean="0"/>
              <a:t>Una composición completa (70 minutos)</a:t>
            </a:r>
          </a:p>
          <a:p>
            <a:endParaRPr lang="x-none" sz="500" dirty="0" smtClean="0"/>
          </a:p>
          <a:p>
            <a:r>
              <a:rPr lang="x-none" sz="1100" dirty="0" smtClean="0"/>
              <a:t>Los estudiantes deben tener acceso a recursos para revisar la ortografía, pero no para revisar la gramática. Los estudiantes pueden hacer referencia a sus pasajes, notas, las 3 preguntas de investigación y cualquier otra pregunta de respuesta construida, tantas veces como lo deseen. </a:t>
            </a:r>
          </a:p>
          <a:p>
            <a:endParaRPr lang="x-none" sz="1100" u="sng" dirty="0" smtClean="0"/>
          </a:p>
          <a:p>
            <a:r>
              <a:rPr lang="x-none" sz="1100" u="sng" dirty="0" smtClean="0"/>
              <a:t>Instrucciones</a:t>
            </a:r>
          </a:p>
          <a:p>
            <a:r>
              <a:rPr lang="x-none" sz="1100" b="1" dirty="0" smtClean="0"/>
              <a:t>30 minutos</a:t>
            </a:r>
          </a:p>
          <a:p>
            <a:pPr marL="229842" indent="-229842">
              <a:buAutoNum type="arabicPeriod"/>
            </a:pPr>
            <a:r>
              <a:rPr lang="x-none" sz="1100" dirty="0" smtClean="0"/>
              <a:t>Tal vez desee tener una actividad de 30 minutos para toda la clase. El propósito de una actividad </a:t>
            </a:r>
            <a:r>
              <a:rPr lang="x-none" sz="1100" b="1" dirty="0" smtClean="0"/>
              <a:t>PT</a:t>
            </a:r>
            <a:r>
              <a:rPr lang="x-none" sz="1100" dirty="0" smtClean="0"/>
              <a:t> (</a:t>
            </a:r>
            <a:r>
              <a:rPr lang="x-none" sz="1100" i="1" dirty="0" smtClean="0"/>
              <a:t>Performance Task </a:t>
            </a:r>
            <a:r>
              <a:rPr lang="x-none" sz="1100" dirty="0" smtClean="0"/>
              <a:t>- </a:t>
            </a:r>
            <a:r>
              <a:rPr lang="x-none" sz="1100" b="1" dirty="0" smtClean="0"/>
              <a:t>Tarea de Rendimiento</a:t>
            </a:r>
            <a:r>
              <a:rPr lang="x-none" sz="1100" dirty="0" smtClean="0"/>
              <a:t>) es asegurar que todos los estudiantes estén familiarizados con los conceptos del tema, y que conocen y entienden los términos clave (vocabulario) que están en el nivel más alto de su nivel de grado (palabras que normalmente no saben o que no son familiares dentro de su trasfondo o cultura). ¡La actividad en el salón </a:t>
            </a:r>
            <a:r>
              <a:rPr lang="x-none" sz="1100" b="1" dirty="0" smtClean="0"/>
              <a:t>NO</a:t>
            </a:r>
            <a:r>
              <a:rPr lang="x-none" sz="1100" dirty="0" smtClean="0"/>
              <a:t> pre enseña ningún contenido a ser evaluado!</a:t>
            </a:r>
          </a:p>
          <a:p>
            <a:r>
              <a:rPr lang="x-none" sz="1100" b="1" dirty="0" smtClean="0"/>
              <a:t>35 minutos</a:t>
            </a:r>
          </a:p>
          <a:p>
            <a:pPr marL="229842" indent="-229842">
              <a:buAutoNum type="arabicPeriod" startAt="2"/>
            </a:pPr>
            <a:r>
              <a:rPr lang="x-none" sz="1100" dirty="0" smtClean="0"/>
              <a:t>Los estudiantes leen los pasajes independientemente.  Si tiene estudiantes que no pueden leer los pasajes, usted puede leerlos para ellos, pero por favor tome nota de los acomodos.  Recuerde a los estudiantes tomar notas mientras leen.  Durante la evaluación real de SBAC, a los estudiantes se les permite conservar sus notas como una referencia.  </a:t>
            </a:r>
          </a:p>
          <a:p>
            <a:pPr marL="233034" indent="-233034">
              <a:buFont typeface="+mj-lt"/>
              <a:buAutoNum type="arabicPeriod" startAt="3"/>
            </a:pPr>
            <a:r>
              <a:rPr lang="x-none" sz="1100" dirty="0" smtClean="0"/>
              <a:t>Los estudiantes contestan las 3 preguntas de investigación o cualquier otra pregunta de respuesta construida.  Los estudiantes deben hacer referencia a sus contestaciones cuando estén escribiendo la pieza de opinión.  </a:t>
            </a:r>
          </a:p>
          <a:p>
            <a:r>
              <a:rPr lang="x-none" sz="1100" b="1" dirty="0" smtClean="0"/>
              <a:t>15 minutos de receso</a:t>
            </a:r>
          </a:p>
          <a:p>
            <a:r>
              <a:rPr lang="x-none" sz="1100" b="1" dirty="0" smtClean="0"/>
              <a:t>70 minutos</a:t>
            </a:r>
          </a:p>
          <a:p>
            <a:pPr marL="228600" indent="-228600">
              <a:buAutoNum type="arabicPeriod" startAt="4"/>
            </a:pPr>
            <a:r>
              <a:rPr lang="x-none" sz="1100" dirty="0" smtClean="0"/>
              <a:t>Los estudiantes escriben una composición completa (pieza narrativa).</a:t>
            </a:r>
          </a:p>
          <a:p>
            <a:endParaRPr lang="x-none" sz="1100" dirty="0" smtClean="0"/>
          </a:p>
          <a:p>
            <a:r>
              <a:rPr lang="x-none" sz="1100" b="1" u="sng" dirty="0" smtClean="0"/>
              <a:t>CALIFICACIÓN</a:t>
            </a:r>
          </a:p>
          <a:p>
            <a:r>
              <a:rPr lang="x-none" sz="1100" dirty="0" smtClean="0"/>
              <a:t>Se provee una rúbrica narrativa.  Los estudiantes reciben 3 puntajes:</a:t>
            </a:r>
          </a:p>
          <a:p>
            <a:endParaRPr lang="x-none" sz="1100" dirty="0" smtClean="0"/>
          </a:p>
          <a:p>
            <a:pPr marL="229842" indent="-229842">
              <a:buAutoNum type="arabicPeriod"/>
            </a:pPr>
            <a:r>
              <a:rPr lang="x-none" sz="1100" dirty="0" smtClean="0"/>
              <a:t>Organización y propósito</a:t>
            </a:r>
          </a:p>
          <a:p>
            <a:pPr marL="229842" indent="-229842">
              <a:buAutoNum type="arabicPeriod"/>
            </a:pPr>
            <a:r>
              <a:rPr lang="x-none" sz="1100" dirty="0" smtClean="0"/>
              <a:t>Evidencia y elaboración</a:t>
            </a:r>
          </a:p>
          <a:p>
            <a:pPr marL="229842" indent="-229842">
              <a:buAutoNum type="arabicPeriod"/>
            </a:pPr>
            <a:r>
              <a:rPr lang="x-none" sz="1100" dirty="0" smtClean="0"/>
              <a:t>Convenciones</a:t>
            </a:r>
            <a:endParaRPr lang="x-none" sz="11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3</a:t>
            </a:fld>
            <a:endParaRPr lang="en-US" dirty="0"/>
          </a:p>
        </p:txBody>
      </p:sp>
      <p:sp>
        <p:nvSpPr>
          <p:cNvPr id="6" name="Rectangle 5"/>
          <p:cNvSpPr/>
          <p:nvPr/>
        </p:nvSpPr>
        <p:spPr>
          <a:xfrm>
            <a:off x="4776274" y="8534400"/>
            <a:ext cx="2623699"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6701" tIns="53350" rIns="106701" bIns="53350" rtlCol="0" anchor="t"/>
          <a:lstStyle/>
          <a:p>
            <a:r>
              <a:rPr lang="es-ES" sz="1257" b="1" dirty="0">
                <a:solidFill>
                  <a:schemeClr val="tx1"/>
                </a:solidFill>
              </a:rPr>
              <a:t>Ordenar en la Imprenta de HSD…</a:t>
            </a:r>
          </a:p>
          <a:p>
            <a:r>
              <a:rPr lang="es-ES" sz="943" dirty="0">
                <a:solidFill>
                  <a:schemeClr val="tx1"/>
                </a:solidFill>
                <a:hlinkClick r:id="rId2"/>
              </a:rPr>
              <a:t>http://www.hsd.k12.or.us/Departments/PrintShop/WebSubmissionForms.aspx</a:t>
            </a:r>
            <a:endParaRPr lang="es-ES" sz="943" dirty="0">
              <a:solidFill>
                <a:schemeClr val="tx1"/>
              </a:solidFill>
            </a:endParaRPr>
          </a:p>
          <a:p>
            <a:endParaRPr lang="es-ES" sz="943" dirty="0">
              <a:solidFill>
                <a:schemeClr val="tx1"/>
              </a:solidFill>
            </a:endParaRPr>
          </a:p>
        </p:txBody>
      </p:sp>
    </p:spTree>
    <p:extLst>
      <p:ext uri="{BB962C8B-B14F-4D97-AF65-F5344CB8AC3E}">
        <p14:creationId xmlns:p14="http://schemas.microsoft.com/office/powerpoint/2010/main" val="34087422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4038600" y="4741358"/>
            <a:ext cx="878386" cy="215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F177B04D-AEB5-43ED-B9BA-B3D1EC9C9067}" type="slidenum">
              <a:rPr lang="es-MX" smtClean="0"/>
              <a:pPr/>
              <a:t>30</a:t>
            </a:fld>
            <a:endParaRPr lang="es-MX" dirty="0"/>
          </a:p>
        </p:txBody>
      </p:sp>
      <p:sp>
        <p:nvSpPr>
          <p:cNvPr id="5" name="Rectangle 4"/>
          <p:cNvSpPr/>
          <p:nvPr/>
        </p:nvSpPr>
        <p:spPr>
          <a:xfrm>
            <a:off x="645928" y="356503"/>
            <a:ext cx="6477000" cy="9038228"/>
          </a:xfrm>
          <a:prstGeom prst="rect">
            <a:avLst/>
          </a:prstGeom>
        </p:spPr>
        <p:txBody>
          <a:bodyPr wrap="square" lIns="96378" tIns="48189" rIns="96378" bIns="48189">
            <a:spAutoFit/>
          </a:bodyPr>
          <a:lstStyle/>
          <a:p>
            <a:pPr algn="ctr"/>
            <a:endParaRPr lang="es-MX" sz="1900" b="1" dirty="0" smtClean="0"/>
          </a:p>
          <a:p>
            <a:pPr algn="ctr"/>
            <a:r>
              <a:rPr lang="es-MX" sz="1900" i="1" dirty="0" smtClean="0"/>
              <a:t>La </a:t>
            </a:r>
            <a:r>
              <a:rPr lang="es-MX" sz="1900" i="1" dirty="0"/>
              <a:t>luna</a:t>
            </a:r>
          </a:p>
          <a:p>
            <a:pPr algn="ctr"/>
            <a:endParaRPr lang="es-MX" sz="1900" b="1" dirty="0"/>
          </a:p>
          <a:p>
            <a:r>
              <a:rPr lang="es-MX" sz="1600" dirty="0"/>
              <a:t>La superficie de la </a:t>
            </a:r>
            <a:r>
              <a:rPr lang="es-MX" sz="1600" dirty="0" smtClean="0"/>
              <a:t>luna </a:t>
            </a:r>
            <a:r>
              <a:rPr lang="es-MX" sz="1600" dirty="0"/>
              <a:t>está cubierta con muchos detalles </a:t>
            </a:r>
            <a:r>
              <a:rPr lang="es-MX" sz="1600" dirty="0" smtClean="0"/>
              <a:t>interesantes.  La </a:t>
            </a:r>
            <a:r>
              <a:rPr lang="es-MX" sz="1600" dirty="0"/>
              <a:t>luna está hecha de roca y </a:t>
            </a:r>
            <a:r>
              <a:rPr lang="es-MX" sz="1600" dirty="0" smtClean="0"/>
              <a:t>polvo.  La </a:t>
            </a:r>
            <a:r>
              <a:rPr lang="es-MX" sz="1600" dirty="0"/>
              <a:t>luna no tiene aire, ni agua, ni </a:t>
            </a:r>
            <a:r>
              <a:rPr lang="es-MX" sz="1600" dirty="0" smtClean="0"/>
              <a:t>vida.  La </a:t>
            </a:r>
            <a:r>
              <a:rPr lang="es-MX" sz="1600" dirty="0"/>
              <a:t>superficie de la luna tiene depresiones llamadas cráteres.</a:t>
            </a:r>
          </a:p>
          <a:p>
            <a:r>
              <a:rPr lang="es-MX" sz="1600" dirty="0"/>
              <a:t> </a:t>
            </a:r>
          </a:p>
          <a:p>
            <a:r>
              <a:rPr lang="es-MX" sz="1600" dirty="0"/>
              <a:t>La luna es el vecino más cercano de la </a:t>
            </a:r>
            <a:r>
              <a:rPr lang="es-MX" sz="1600" dirty="0" smtClean="0"/>
              <a:t>Tierra.  Está </a:t>
            </a:r>
            <a:r>
              <a:rPr lang="es-MX" sz="1600" dirty="0"/>
              <a:t>sólo a unas 200, 000 millas de </a:t>
            </a:r>
            <a:r>
              <a:rPr lang="es-MX" sz="1600" dirty="0" smtClean="0"/>
              <a:t>distancia.  La </a:t>
            </a:r>
            <a:r>
              <a:rPr lang="es-MX" sz="1600" dirty="0"/>
              <a:t>luna </a:t>
            </a:r>
            <a:r>
              <a:rPr lang="es-MX" sz="1600" dirty="0" smtClean="0"/>
              <a:t>rota alrededor de </a:t>
            </a:r>
            <a:r>
              <a:rPr lang="es-MX" sz="1600" dirty="0"/>
              <a:t>la </a:t>
            </a:r>
            <a:r>
              <a:rPr lang="es-MX" sz="1600" dirty="0" smtClean="0"/>
              <a:t>Tierra.  Tarda </a:t>
            </a:r>
            <a:r>
              <a:rPr lang="es-MX" sz="1600" dirty="0"/>
              <a:t>alrededor de un mes para que la luna dé </a:t>
            </a:r>
            <a:r>
              <a:rPr lang="es-MX" sz="1600" dirty="0" smtClean="0"/>
              <a:t>una </a:t>
            </a:r>
            <a:r>
              <a:rPr lang="es-MX" sz="1600" dirty="0"/>
              <a:t>vuelta completa </a:t>
            </a:r>
            <a:r>
              <a:rPr lang="es-MX" sz="1600" dirty="0" smtClean="0"/>
              <a:t>alrededor de </a:t>
            </a:r>
            <a:r>
              <a:rPr lang="es-MX" sz="1600" dirty="0"/>
              <a:t>la </a:t>
            </a:r>
            <a:r>
              <a:rPr lang="es-MX" sz="1600" dirty="0" smtClean="0"/>
              <a:t>Tierra. </a:t>
            </a:r>
            <a:endParaRPr lang="es-MX" sz="1600" dirty="0"/>
          </a:p>
          <a:p>
            <a:r>
              <a:rPr lang="es-MX" sz="1600" dirty="0"/>
              <a:t> </a:t>
            </a:r>
          </a:p>
          <a:p>
            <a:r>
              <a:rPr lang="es-MX" sz="1600" dirty="0"/>
              <a:t>La luna parece tener un aspecto diferente en distintos momentos del mes, pero realmente nunca cambia. Las diferentes formas que vemos </a:t>
            </a:r>
            <a:r>
              <a:rPr lang="es-MX" sz="1600" dirty="0" smtClean="0"/>
              <a:t>se llaman </a:t>
            </a:r>
            <a:r>
              <a:rPr lang="es-MX" sz="1600" dirty="0"/>
              <a:t>las </a:t>
            </a:r>
            <a:r>
              <a:rPr lang="es-MX" sz="1600" b="1" u="sng" dirty="0"/>
              <a:t>fases</a:t>
            </a:r>
            <a:r>
              <a:rPr lang="es-MX" sz="1600" b="1" dirty="0"/>
              <a:t> </a:t>
            </a:r>
            <a:r>
              <a:rPr lang="es-MX" sz="1600" dirty="0"/>
              <a:t>de la </a:t>
            </a:r>
            <a:r>
              <a:rPr lang="es-MX" sz="1600" dirty="0" smtClean="0"/>
              <a:t>luna.  Vemos </a:t>
            </a:r>
            <a:r>
              <a:rPr lang="es-MX" sz="1600" dirty="0"/>
              <a:t>las diferentes cantidades de luz solar que está siendo reflejada en la luna.</a:t>
            </a:r>
          </a:p>
          <a:p>
            <a:endParaRPr lang="es-MX" sz="1500" dirty="0"/>
          </a:p>
          <a:p>
            <a:endParaRPr lang="es-MX" sz="1500" dirty="0"/>
          </a:p>
          <a:p>
            <a:endParaRPr lang="es-MX" sz="1500" dirty="0"/>
          </a:p>
          <a:p>
            <a:endParaRPr lang="es-MX" sz="1500" dirty="0"/>
          </a:p>
          <a:p>
            <a:endParaRPr lang="es-MX" sz="1500" dirty="0"/>
          </a:p>
          <a:p>
            <a:endParaRPr lang="es-MX" sz="1500" dirty="0"/>
          </a:p>
          <a:p>
            <a:endParaRPr lang="es-MX" sz="1500" dirty="0"/>
          </a:p>
          <a:p>
            <a:endParaRPr lang="es-MX" sz="1500" dirty="0"/>
          </a:p>
          <a:p>
            <a:endParaRPr lang="es-MX" sz="1500" dirty="0"/>
          </a:p>
          <a:p>
            <a:endParaRPr lang="es-MX" sz="1500" dirty="0"/>
          </a:p>
          <a:p>
            <a:endParaRPr lang="es-MX" sz="1500" dirty="0"/>
          </a:p>
          <a:p>
            <a:endParaRPr lang="es-MX" sz="1500" dirty="0"/>
          </a:p>
          <a:p>
            <a:endParaRPr lang="es-MX" sz="1500" dirty="0"/>
          </a:p>
          <a:p>
            <a:endParaRPr lang="es-MX" sz="1500" dirty="0"/>
          </a:p>
          <a:p>
            <a:endParaRPr lang="es-MX" sz="1500" dirty="0"/>
          </a:p>
          <a:p>
            <a:r>
              <a:rPr lang="es-MX" sz="1500" dirty="0"/>
              <a:t> </a:t>
            </a:r>
          </a:p>
          <a:p>
            <a:endParaRPr lang="es-MX" sz="1500" dirty="0"/>
          </a:p>
          <a:p>
            <a:endParaRPr lang="es-MX" sz="1500" dirty="0"/>
          </a:p>
          <a:p>
            <a:endParaRPr lang="es-MX" sz="1500" dirty="0"/>
          </a:p>
          <a:p>
            <a:r>
              <a:rPr lang="es-MX" sz="1600" dirty="0" smtClean="0"/>
              <a:t>El </a:t>
            </a:r>
            <a:r>
              <a:rPr lang="es-MX" sz="1600" dirty="0"/>
              <a:t>20 de julio de </a:t>
            </a:r>
            <a:r>
              <a:rPr lang="es-MX" sz="1600" dirty="0" smtClean="0"/>
              <a:t>1969, Neil </a:t>
            </a:r>
            <a:r>
              <a:rPr lang="es-MX" sz="1600" dirty="0"/>
              <a:t>Armstrong y Edwin </a:t>
            </a:r>
            <a:r>
              <a:rPr lang="es-MX" sz="1600" dirty="0" err="1"/>
              <a:t>Buzz</a:t>
            </a:r>
            <a:r>
              <a:rPr lang="es-MX" sz="1600" dirty="0"/>
              <a:t> </a:t>
            </a:r>
            <a:r>
              <a:rPr lang="es-MX" sz="1600" dirty="0" err="1"/>
              <a:t>Aldrin</a:t>
            </a:r>
            <a:r>
              <a:rPr lang="es-MX" sz="1600" dirty="0"/>
              <a:t> fueron las primeras personas en caminar sobre la luna.   </a:t>
            </a:r>
          </a:p>
        </p:txBody>
      </p:sp>
      <p:sp>
        <p:nvSpPr>
          <p:cNvPr id="26" name="TextBox 25"/>
          <p:cNvSpPr txBox="1"/>
          <p:nvPr/>
        </p:nvSpPr>
        <p:spPr>
          <a:xfrm>
            <a:off x="4916986" y="66860"/>
            <a:ext cx="2590800" cy="1047973"/>
          </a:xfrm>
          <a:prstGeom prst="rect">
            <a:avLst/>
          </a:prstGeom>
          <a:noFill/>
        </p:spPr>
        <p:txBody>
          <a:bodyPr wrap="square" lIns="91433" tIns="45717" rIns="91433" bIns="45717" rtlCol="0">
            <a:spAutoFit/>
          </a:bodyPr>
          <a:lstStyle/>
          <a:p>
            <a:pPr algn="r">
              <a:lnSpc>
                <a:spcPct val="115000"/>
              </a:lnSpc>
            </a:pPr>
            <a:r>
              <a:rPr lang="es-PR" sz="900" dirty="0" smtClean="0">
                <a:latin typeface="Helvetica"/>
                <a:ea typeface="Calibri"/>
                <a:cs typeface="Times New Roman"/>
              </a:rPr>
              <a:t>Grado Equivalente: 5.2  </a:t>
            </a:r>
            <a:endParaRPr lang="es-PR" sz="1200" dirty="0" smtClean="0">
              <a:ea typeface="Calibri"/>
              <a:cs typeface="Times New Roman"/>
            </a:endParaRPr>
          </a:p>
          <a:p>
            <a:pPr algn="r">
              <a:lnSpc>
                <a:spcPct val="115000"/>
              </a:lnSpc>
            </a:pPr>
            <a:r>
              <a:rPr lang="es-PR" sz="900" dirty="0" smtClean="0">
                <a:latin typeface="Helvetica"/>
                <a:ea typeface="Calibri"/>
                <a:cs typeface="Times New Roman"/>
              </a:rPr>
              <a:t>Escala</a:t>
            </a:r>
            <a:r>
              <a:rPr lang="es-PR" sz="900" i="1" dirty="0" smtClean="0">
                <a:latin typeface="Helvetica"/>
                <a:ea typeface="Calibri"/>
                <a:cs typeface="Times New Roman"/>
              </a:rPr>
              <a:t> </a:t>
            </a:r>
            <a:r>
              <a:rPr lang="es-PR" sz="900" i="1" dirty="0" err="1" smtClean="0">
                <a:latin typeface="Helvetica"/>
                <a:ea typeface="Calibri"/>
                <a:cs typeface="Times New Roman"/>
              </a:rPr>
              <a:t>Lexile</a:t>
            </a:r>
            <a:r>
              <a:rPr lang="es-PR" sz="900" dirty="0" smtClean="0">
                <a:latin typeface="Helvetica"/>
                <a:ea typeface="Calibri"/>
                <a:cs typeface="Times New Roman"/>
              </a:rPr>
              <a:t>: 660L  </a:t>
            </a:r>
            <a:endParaRPr lang="es-PR" sz="1200" dirty="0" smtClean="0">
              <a:ea typeface="Calibri"/>
              <a:cs typeface="Times New Roman"/>
            </a:endParaRPr>
          </a:p>
          <a:p>
            <a:pPr algn="r">
              <a:lnSpc>
                <a:spcPct val="115000"/>
              </a:lnSpc>
            </a:pPr>
            <a:r>
              <a:rPr lang="es-PR" sz="900" dirty="0" smtClean="0">
                <a:latin typeface="Helvetica"/>
                <a:ea typeface="Calibri"/>
                <a:cs typeface="Times New Roman"/>
              </a:rPr>
              <a:t>Promedio del largo de la oración: 11</a:t>
            </a:r>
            <a:endParaRPr lang="es-PR" sz="1200" dirty="0" smtClean="0">
              <a:ea typeface="Calibri"/>
              <a:cs typeface="Times New Roman"/>
            </a:endParaRPr>
          </a:p>
          <a:p>
            <a:pPr algn="r">
              <a:lnSpc>
                <a:spcPct val="115000"/>
              </a:lnSpc>
            </a:pPr>
            <a:r>
              <a:rPr lang="es-PR" sz="900" dirty="0" smtClean="0">
                <a:latin typeface="Helvetica"/>
                <a:ea typeface="Calibri"/>
                <a:cs typeface="Times New Roman"/>
              </a:rPr>
              <a:t>Promedio de frecuencia de las palabras: 3.76</a:t>
            </a:r>
            <a:endParaRPr lang="es-PR" sz="1200" dirty="0" smtClean="0">
              <a:ea typeface="Calibri"/>
              <a:cs typeface="Times New Roman"/>
            </a:endParaRPr>
          </a:p>
          <a:p>
            <a:pPr algn="r">
              <a:lnSpc>
                <a:spcPct val="115000"/>
              </a:lnSpc>
            </a:pPr>
            <a:r>
              <a:rPr lang="es-PR" sz="900" dirty="0" smtClean="0">
                <a:latin typeface="Helvetica"/>
                <a:ea typeface="Calibri"/>
                <a:cs typeface="Times New Roman"/>
              </a:rPr>
              <a:t>Número de palabras</a:t>
            </a:r>
            <a:r>
              <a:rPr lang="en-US" sz="900" dirty="0" smtClean="0">
                <a:latin typeface="Helvetica"/>
                <a:ea typeface="Calibri"/>
                <a:cs typeface="Times New Roman"/>
              </a:rPr>
              <a:t>: 144</a:t>
            </a:r>
          </a:p>
          <a:p>
            <a:pPr algn="r">
              <a:lnSpc>
                <a:spcPct val="115000"/>
              </a:lnSpc>
            </a:pPr>
            <a:r>
              <a:rPr lang="es-MX" sz="900" b="1" i="1" dirty="0" smtClean="0">
                <a:latin typeface="Helvetica"/>
                <a:ea typeface="Calibri"/>
                <a:cs typeface="Times New Roman"/>
              </a:rPr>
              <a:t>Nota: Basado en el texto original en inglés</a:t>
            </a:r>
            <a:endParaRPr lang="es-MX" sz="1200" b="1" i="1" dirty="0">
              <a:ea typeface="Calibri"/>
              <a:cs typeface="Times New Roman"/>
            </a:endParaRPr>
          </a:p>
        </p:txBody>
      </p:sp>
      <p:pic>
        <p:nvPicPr>
          <p:cNvPr id="30" name="Picture 29"/>
          <p:cNvPicPr>
            <a:picLocks noChangeAspect="1"/>
          </p:cNvPicPr>
          <p:nvPr/>
        </p:nvPicPr>
        <p:blipFill>
          <a:blip r:embed="rId2"/>
          <a:stretch>
            <a:fillRect/>
          </a:stretch>
        </p:blipFill>
        <p:spPr>
          <a:xfrm>
            <a:off x="1005482" y="4267200"/>
            <a:ext cx="5757891" cy="4247624"/>
          </a:xfrm>
          <a:prstGeom prst="rect">
            <a:avLst/>
          </a:prstGeom>
        </p:spPr>
      </p:pic>
    </p:spTree>
    <p:extLst>
      <p:ext uri="{BB962C8B-B14F-4D97-AF65-F5344CB8AC3E}">
        <p14:creationId xmlns:p14="http://schemas.microsoft.com/office/powerpoint/2010/main" val="15005944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sp>
        <p:nvSpPr>
          <p:cNvPr id="5" name="Rectangle 4"/>
          <p:cNvSpPr/>
          <p:nvPr/>
        </p:nvSpPr>
        <p:spPr>
          <a:xfrm>
            <a:off x="728663" y="1037772"/>
            <a:ext cx="6315075" cy="6683738"/>
          </a:xfrm>
          <a:prstGeom prst="rect">
            <a:avLst/>
          </a:prstGeom>
        </p:spPr>
        <p:txBody>
          <a:bodyPr wrap="square" lIns="96378" tIns="48189" rIns="96378" bIns="48189">
            <a:spAutoFit/>
          </a:bodyPr>
          <a:lstStyle/>
          <a:p>
            <a:pPr algn="ctr"/>
            <a:r>
              <a:rPr lang="es-MX" sz="1900" i="1" dirty="0"/>
              <a:t>La luna hermosa </a:t>
            </a:r>
          </a:p>
          <a:p>
            <a:pPr algn="ctr"/>
            <a:r>
              <a:rPr lang="es-MX" sz="1200" b="1" i="1" dirty="0"/>
              <a:t>(adaptación) </a:t>
            </a:r>
            <a:r>
              <a:rPr lang="es-MX" sz="1200" i="1" dirty="0"/>
              <a:t>Por: Deborah Lynn</a:t>
            </a:r>
          </a:p>
          <a:p>
            <a:endParaRPr lang="es-MX" sz="1500" dirty="0"/>
          </a:p>
          <a:p>
            <a:r>
              <a:rPr lang="es-MX" sz="1600" b="1" u="sng" dirty="0"/>
              <a:t>Párrafo 1</a:t>
            </a:r>
          </a:p>
          <a:p>
            <a:r>
              <a:rPr lang="es-MX" sz="1600" dirty="0"/>
              <a:t>¿Alguna vez has soñado con ir a la luna? En julio de 1969, dos astronautas </a:t>
            </a:r>
            <a:r>
              <a:rPr lang="es-MX" sz="1600" dirty="0" smtClean="0"/>
              <a:t>estadounidenses </a:t>
            </a:r>
            <a:r>
              <a:rPr lang="es-MX" sz="1600" dirty="0"/>
              <a:t>caminaron sobre la </a:t>
            </a:r>
            <a:r>
              <a:rPr lang="es-MX" sz="1600" dirty="0" smtClean="0"/>
              <a:t>Luna.  Sus </a:t>
            </a:r>
            <a:r>
              <a:rPr lang="es-MX" sz="1600" dirty="0"/>
              <a:t>nombres eran Neil Armstrong y </a:t>
            </a:r>
            <a:r>
              <a:rPr lang="es-MX" sz="1600" dirty="0" err="1"/>
              <a:t>Buzz</a:t>
            </a:r>
            <a:r>
              <a:rPr lang="es-MX" sz="1600" dirty="0"/>
              <a:t> </a:t>
            </a:r>
            <a:r>
              <a:rPr lang="es-MX" sz="1600" dirty="0" err="1" smtClean="0"/>
              <a:t>Aldrin</a:t>
            </a:r>
            <a:r>
              <a:rPr lang="es-MX" sz="1600" dirty="0" smtClean="0"/>
              <a:t>.  Si </a:t>
            </a:r>
            <a:r>
              <a:rPr lang="es-MX" sz="1600" dirty="0"/>
              <a:t>visitaras la luna hoy, ¡todavía podrías ver sus huellas! Ellos también dejaron atrás la bandera </a:t>
            </a:r>
            <a:r>
              <a:rPr lang="es-MX" sz="1600" dirty="0" smtClean="0"/>
              <a:t>de los </a:t>
            </a:r>
            <a:r>
              <a:rPr lang="es-MX" sz="1600" dirty="0"/>
              <a:t>Estados Unidos.</a:t>
            </a:r>
          </a:p>
          <a:p>
            <a:endParaRPr lang="es-MX" sz="1600" dirty="0"/>
          </a:p>
          <a:p>
            <a:r>
              <a:rPr lang="es-MX" sz="1600" b="1" u="sng" dirty="0"/>
              <a:t>Párrafo 2</a:t>
            </a:r>
          </a:p>
          <a:p>
            <a:r>
              <a:rPr lang="es-MX" sz="1600" dirty="0"/>
              <a:t>El ambiente en la luna es diferente al ambiente en la </a:t>
            </a:r>
            <a:r>
              <a:rPr lang="es-MX" sz="1600" dirty="0" smtClean="0"/>
              <a:t>Tierra.  Cuando </a:t>
            </a:r>
            <a:r>
              <a:rPr lang="es-MX" sz="1600" dirty="0"/>
              <a:t>los astronautas fueron a la luna, ellos necesitaron un equipo </a:t>
            </a:r>
            <a:r>
              <a:rPr lang="es-MX" sz="1600" dirty="0" smtClean="0"/>
              <a:t>especial.  Ellos vistieron </a:t>
            </a:r>
            <a:r>
              <a:rPr lang="es-MX" sz="1600" dirty="0"/>
              <a:t>trajes espaciales y cascos de protección, </a:t>
            </a:r>
            <a:r>
              <a:rPr lang="es-MX" sz="1600" dirty="0" smtClean="0"/>
              <a:t>porque algunos </a:t>
            </a:r>
            <a:r>
              <a:rPr lang="es-MX" sz="1600" dirty="0"/>
              <a:t>lugares en la luna son calientes y algunos son </a:t>
            </a:r>
            <a:r>
              <a:rPr lang="es-MX" sz="1600" dirty="0" smtClean="0"/>
              <a:t>fríos.  Los </a:t>
            </a:r>
            <a:r>
              <a:rPr lang="es-MX" sz="1600" dirty="0"/>
              <a:t>cascos también los ayudaban a respirar porque en la luna no hay </a:t>
            </a:r>
            <a:r>
              <a:rPr lang="es-MX" sz="1600" dirty="0" smtClean="0"/>
              <a:t>aire.  Ellos </a:t>
            </a:r>
            <a:r>
              <a:rPr lang="es-MX" sz="1600" dirty="0"/>
              <a:t>usaron botas pesadas para evitar que </a:t>
            </a:r>
            <a:r>
              <a:rPr lang="es-MX" sz="1600" dirty="0" smtClean="0"/>
              <a:t>salieran flotando.  Si </a:t>
            </a:r>
            <a:r>
              <a:rPr lang="es-MX" sz="1600" dirty="0"/>
              <a:t>tu fueras de paseo a la luna, rebotarías con cada paso.</a:t>
            </a:r>
          </a:p>
          <a:p>
            <a:r>
              <a:rPr lang="es-MX" sz="1600" dirty="0"/>
              <a:t> </a:t>
            </a:r>
          </a:p>
          <a:p>
            <a:r>
              <a:rPr lang="es-MX" sz="1600" b="1" u="sng" dirty="0"/>
              <a:t>Párrafo 3</a:t>
            </a:r>
          </a:p>
          <a:p>
            <a:r>
              <a:rPr lang="es-MX" sz="1600" dirty="0"/>
              <a:t>La superficie de la luna es </a:t>
            </a:r>
            <a:r>
              <a:rPr lang="es-MX" sz="1600" b="1" u="sng" dirty="0" smtClean="0"/>
              <a:t>inusual</a:t>
            </a:r>
            <a:r>
              <a:rPr lang="es-MX" sz="1600" dirty="0" smtClean="0"/>
              <a:t>. Hay </a:t>
            </a:r>
            <a:r>
              <a:rPr lang="es-MX" sz="1600" dirty="0"/>
              <a:t>agujeros, llamados </a:t>
            </a:r>
            <a:r>
              <a:rPr lang="es-MX" sz="1600" b="1" u="sng" dirty="0"/>
              <a:t>cráteres</a:t>
            </a:r>
            <a:r>
              <a:rPr lang="es-MX" sz="1600" b="1" dirty="0"/>
              <a:t>, </a:t>
            </a:r>
            <a:r>
              <a:rPr lang="es-MX" sz="1600" dirty="0"/>
              <a:t>en la </a:t>
            </a:r>
            <a:r>
              <a:rPr lang="es-MX" sz="1600" dirty="0" smtClean="0"/>
              <a:t>luna.  Los </a:t>
            </a:r>
            <a:r>
              <a:rPr lang="es-MX" sz="1600" dirty="0"/>
              <a:t>cráteres fueron causados por grandes rocas del espacio llamados </a:t>
            </a:r>
            <a:r>
              <a:rPr lang="es-MX" sz="1600" b="1" u="sng" dirty="0"/>
              <a:t>meteoritos</a:t>
            </a:r>
            <a:r>
              <a:rPr lang="es-MX" sz="1600" dirty="0"/>
              <a:t>, chocando contra la </a:t>
            </a:r>
            <a:r>
              <a:rPr lang="es-MX" sz="1600" dirty="0" smtClean="0"/>
              <a:t>luna.  He </a:t>
            </a:r>
            <a:r>
              <a:rPr lang="es-MX" sz="1600" dirty="0"/>
              <a:t>aquí otro hecho interesante sobre la luna: ¿Sabías que la luna es como un espejo? Ella </a:t>
            </a:r>
            <a:r>
              <a:rPr lang="es-MX" sz="1600" b="1" u="sng" dirty="0"/>
              <a:t>refleja</a:t>
            </a:r>
            <a:r>
              <a:rPr lang="es-MX" sz="1600" dirty="0"/>
              <a:t> la luz del sol y la envía a la Tierra y hace que la luna se vea ¡brillante y hermosa! ¿No te parece que tenemos una luna hermosa?</a:t>
            </a:r>
          </a:p>
          <a:p>
            <a:endParaRPr lang="es-MX" sz="1500" dirty="0"/>
          </a:p>
          <a:p>
            <a:r>
              <a:rPr lang="es-MX" sz="1500" dirty="0"/>
              <a:t> </a:t>
            </a:r>
          </a:p>
        </p:txBody>
      </p:sp>
      <p:sp>
        <p:nvSpPr>
          <p:cNvPr id="2" name="Rectangle 1"/>
          <p:cNvSpPr/>
          <p:nvPr/>
        </p:nvSpPr>
        <p:spPr>
          <a:xfrm>
            <a:off x="3733800" y="152400"/>
            <a:ext cx="3886200" cy="990271"/>
          </a:xfrm>
          <a:prstGeom prst="rect">
            <a:avLst/>
          </a:prstGeom>
        </p:spPr>
        <p:txBody>
          <a:bodyPr>
            <a:spAutoFit/>
          </a:bodyPr>
          <a:lstStyle/>
          <a:p>
            <a:pPr lvl="0" algn="r"/>
            <a:r>
              <a:rPr lang="es-MX" sz="800" dirty="0" smtClean="0">
                <a:solidFill>
                  <a:prstClr val="black"/>
                </a:solidFill>
                <a:latin typeface="Helvetica" pitchFamily="34" charset="0"/>
              </a:rPr>
              <a:t>Equivalencia de grado: 4.9 </a:t>
            </a:r>
          </a:p>
          <a:p>
            <a:pPr lvl="0" algn="r"/>
            <a:r>
              <a:rPr lang="es-MX" sz="800" dirty="0" smtClean="0">
                <a:solidFill>
                  <a:prstClr val="black"/>
                </a:solidFill>
                <a:latin typeface="Helvetica" pitchFamily="34" charset="0"/>
              </a:rPr>
              <a:t>Escala </a:t>
            </a:r>
            <a:r>
              <a:rPr lang="es-MX" sz="800" i="1" dirty="0" smtClean="0">
                <a:solidFill>
                  <a:prstClr val="black"/>
                </a:solidFill>
                <a:latin typeface="Helvetica" pitchFamily="34" charset="0"/>
              </a:rPr>
              <a:t>Lexile</a:t>
            </a:r>
            <a:r>
              <a:rPr lang="es-MX" sz="800" dirty="0" smtClean="0">
                <a:solidFill>
                  <a:prstClr val="black"/>
                </a:solidFill>
                <a:latin typeface="Helvetica" pitchFamily="34" charset="0"/>
              </a:rPr>
              <a:t> : 760L</a:t>
            </a:r>
          </a:p>
          <a:p>
            <a:pPr lvl="0" algn="r"/>
            <a:r>
              <a:rPr lang="es-MX" sz="800" dirty="0" smtClean="0">
                <a:solidFill>
                  <a:prstClr val="black"/>
                </a:solidFill>
                <a:latin typeface="Helvetica" pitchFamily="34" charset="0"/>
              </a:rPr>
              <a:t>Promedio del largo der la oración: 12.11 </a:t>
            </a:r>
          </a:p>
          <a:p>
            <a:pPr lvl="0" algn="r"/>
            <a:r>
              <a:rPr lang="es-MX" sz="800" dirty="0" smtClean="0">
                <a:solidFill>
                  <a:prstClr val="black"/>
                </a:solidFill>
                <a:latin typeface="Helvetica" pitchFamily="34" charset="0"/>
              </a:rPr>
              <a:t>Promedio de la frecuencia de palabras: 3.67 </a:t>
            </a:r>
          </a:p>
          <a:p>
            <a:pPr lvl="0" algn="r"/>
            <a:r>
              <a:rPr lang="es-MX" sz="800" dirty="0" smtClean="0">
                <a:solidFill>
                  <a:prstClr val="black"/>
                </a:solidFill>
                <a:latin typeface="Helvetica" pitchFamily="34" charset="0"/>
              </a:rPr>
              <a:t>Número de palabras: 218</a:t>
            </a:r>
          </a:p>
          <a:p>
            <a:pPr lvl="0" algn="r">
              <a:lnSpc>
                <a:spcPct val="115000"/>
              </a:lnSpc>
            </a:pPr>
            <a:r>
              <a:rPr lang="es-MX" sz="900" b="1" i="1" dirty="0">
                <a:solidFill>
                  <a:prstClr val="black"/>
                </a:solidFill>
                <a:latin typeface="Helvetica"/>
                <a:ea typeface="Calibri"/>
                <a:cs typeface="Times New Roman"/>
              </a:rPr>
              <a:t>Nota: Basado en el texto original en inglés</a:t>
            </a:r>
            <a:endParaRPr lang="es-MX" sz="1200" b="1" i="1" dirty="0">
              <a:solidFill>
                <a:prstClr val="black"/>
              </a:solidFill>
              <a:ea typeface="Calibri"/>
              <a:cs typeface="Times New Roman"/>
            </a:endParaRPr>
          </a:p>
          <a:p>
            <a:pPr lvl="0" algn="r"/>
            <a:endParaRPr lang="es-MX" sz="800" dirty="0">
              <a:solidFill>
                <a:prstClr val="black"/>
              </a:solidFill>
              <a:latin typeface="Helvetica" pitchFamily="34" charset="0"/>
            </a:endParaRPr>
          </a:p>
        </p:txBody>
      </p:sp>
    </p:spTree>
    <p:extLst>
      <p:ext uri="{BB962C8B-B14F-4D97-AF65-F5344CB8AC3E}">
        <p14:creationId xmlns:p14="http://schemas.microsoft.com/office/powerpoint/2010/main" val="16320799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sp>
        <p:nvSpPr>
          <p:cNvPr id="5" name="Rectangle 4"/>
          <p:cNvSpPr/>
          <p:nvPr/>
        </p:nvSpPr>
        <p:spPr>
          <a:xfrm>
            <a:off x="563904" y="990600"/>
            <a:ext cx="5913096" cy="3796196"/>
          </a:xfrm>
          <a:prstGeom prst="rect">
            <a:avLst/>
          </a:prstGeom>
        </p:spPr>
        <p:txBody>
          <a:bodyPr wrap="square" lIns="101881" tIns="50941" rIns="101881" bIns="50941">
            <a:spAutoFit/>
          </a:bodyPr>
          <a:lstStyle/>
          <a:p>
            <a:pPr marL="287338" indent="-287338"/>
            <a:r>
              <a:rPr lang="x-none" sz="1600" b="1" dirty="0" smtClean="0">
                <a:latin typeface="Helvetica" pitchFamily="34" charset="0"/>
                <a:cs typeface="Helvetica" pitchFamily="34" charset="0"/>
              </a:rPr>
              <a:t>9.  En el párrafo 3 de </a:t>
            </a:r>
            <a:r>
              <a:rPr lang="x-none" sz="1600" b="1" i="1" dirty="0" smtClean="0">
                <a:latin typeface="Helvetica" panose="020B0604020202020204" pitchFamily="34" charset="0"/>
                <a:cs typeface="Helvetica" panose="020B0604020202020204" pitchFamily="34" charset="0"/>
              </a:rPr>
              <a:t>La luna hermosa</a:t>
            </a:r>
            <a:r>
              <a:rPr lang="x-none" sz="1600" b="1" dirty="0" smtClean="0">
                <a:latin typeface="Helvetica" panose="020B0604020202020204" pitchFamily="34" charset="0"/>
                <a:cs typeface="Helvetica" panose="020B0604020202020204" pitchFamily="34" charset="0"/>
              </a:rPr>
              <a:t>, el texto dice que “la superficie de la luna es inusual”.  ¿Qué </a:t>
            </a:r>
            <a:r>
              <a:rPr lang="en-US" sz="1600" b="1" dirty="0" err="1" smtClean="0">
                <a:latin typeface="Helvetica" panose="020B0604020202020204" pitchFamily="34" charset="0"/>
                <a:cs typeface="Helvetica" panose="020B0604020202020204" pitchFamily="34" charset="0"/>
              </a:rPr>
              <a:t>frase</a:t>
            </a:r>
            <a:r>
              <a:rPr lang="en-US" sz="1600" b="1" dirty="0" smtClean="0">
                <a:latin typeface="Helvetica" panose="020B0604020202020204" pitchFamily="34" charset="0"/>
                <a:cs typeface="Helvetica" panose="020B0604020202020204" pitchFamily="34" charset="0"/>
              </a:rPr>
              <a:t> dice </a:t>
            </a:r>
            <a:r>
              <a:rPr lang="en-US" sz="1600" b="1" dirty="0" err="1" smtClean="0">
                <a:latin typeface="Helvetica" panose="020B0604020202020204" pitchFamily="34" charset="0"/>
                <a:cs typeface="Helvetica" panose="020B0604020202020204" pitchFamily="34" charset="0"/>
              </a:rPr>
              <a:t>qué</a:t>
            </a:r>
            <a:r>
              <a:rPr lang="en-US" sz="1600" b="1" dirty="0" smtClean="0">
                <a:latin typeface="Helvetica" panose="020B0604020202020204" pitchFamily="34" charset="0"/>
                <a:cs typeface="Helvetica" panose="020B0604020202020204" pitchFamily="34" charset="0"/>
              </a:rPr>
              <a:t> </a:t>
            </a:r>
            <a:r>
              <a:rPr lang="x-none" sz="1600" b="1" dirty="0" smtClean="0">
                <a:latin typeface="Helvetica" panose="020B0604020202020204" pitchFamily="34" charset="0"/>
                <a:cs typeface="Helvetica" panose="020B0604020202020204" pitchFamily="34" charset="0"/>
              </a:rPr>
              <a:t>es </a:t>
            </a:r>
            <a:r>
              <a:rPr lang="x-none" sz="1600" b="1" u="sng" dirty="0" smtClean="0">
                <a:latin typeface="Helvetica" panose="020B0604020202020204" pitchFamily="34" charset="0"/>
                <a:cs typeface="Helvetica" panose="020B0604020202020204" pitchFamily="34" charset="0"/>
              </a:rPr>
              <a:t>inusual </a:t>
            </a:r>
            <a:r>
              <a:rPr lang="x-none" sz="1600" b="1" dirty="0" smtClean="0">
                <a:latin typeface="Helvetica" panose="020B0604020202020204" pitchFamily="34" charset="0"/>
                <a:cs typeface="Helvetica" panose="020B0604020202020204" pitchFamily="34" charset="0"/>
              </a:rPr>
              <a:t>sobre la superficie de la luna?  </a:t>
            </a:r>
          </a:p>
          <a:p>
            <a:pPr marL="342900" indent="-342900">
              <a:buFont typeface="+mj-lt"/>
              <a:buAutoNum type="alphaUcPeriod"/>
            </a:pPr>
            <a:endParaRPr lang="x-none" sz="1600" b="1" dirty="0" smtClean="0">
              <a:latin typeface="Helvetica"/>
              <a:cs typeface="Helvetica"/>
            </a:endParaRPr>
          </a:p>
          <a:p>
            <a:pPr marL="850900" lvl="1" indent="-225425">
              <a:buFont typeface="+mj-lt"/>
              <a:buAutoNum type="alphaUcPeriod"/>
            </a:pPr>
            <a:r>
              <a:rPr lang="en-US" sz="1600" dirty="0" smtClean="0">
                <a:latin typeface="Helvetica"/>
                <a:cs typeface="Helvetica"/>
              </a:rPr>
              <a:t>  </a:t>
            </a:r>
            <a:r>
              <a:rPr lang="x-none" sz="1600" dirty="0" smtClean="0">
                <a:latin typeface="Helvetica"/>
                <a:cs typeface="Helvetica"/>
              </a:rPr>
              <a:t>los cráteres</a:t>
            </a:r>
          </a:p>
          <a:p>
            <a:pPr marL="850900" lvl="1" indent="-225425">
              <a:buFont typeface="+mj-lt"/>
              <a:buAutoNum type="alphaUcPeriod"/>
            </a:pPr>
            <a:endParaRPr lang="x-none" sz="1600" dirty="0" smtClean="0">
              <a:latin typeface="Helvetica"/>
              <a:cs typeface="Helvetica"/>
            </a:endParaRPr>
          </a:p>
          <a:p>
            <a:pPr marL="850900" lvl="1" indent="-225425">
              <a:buFont typeface="+mj-lt"/>
              <a:buAutoNum type="alphaUcPeriod"/>
            </a:pPr>
            <a:r>
              <a:rPr lang="en-US" sz="1600" dirty="0" smtClean="0">
                <a:latin typeface="Helvetica"/>
                <a:cs typeface="Helvetica"/>
              </a:rPr>
              <a:t>  </a:t>
            </a:r>
            <a:r>
              <a:rPr lang="x-none" sz="1600" dirty="0" smtClean="0">
                <a:latin typeface="Helvetica"/>
                <a:cs typeface="Helvetica"/>
              </a:rPr>
              <a:t>las rocas</a:t>
            </a:r>
          </a:p>
          <a:p>
            <a:pPr marL="850900" lvl="1" indent="-225425">
              <a:buFont typeface="+mj-lt"/>
              <a:buAutoNum type="alphaUcPeriod"/>
            </a:pPr>
            <a:endParaRPr lang="x-none" sz="1600" dirty="0" smtClean="0">
              <a:latin typeface="Helvetica"/>
              <a:cs typeface="Helvetica"/>
            </a:endParaRPr>
          </a:p>
          <a:p>
            <a:pPr marL="850900" lvl="1" indent="-225425">
              <a:buFont typeface="+mj-lt"/>
              <a:buAutoNum type="alphaUcPeriod"/>
            </a:pPr>
            <a:r>
              <a:rPr lang="en-US" sz="1600" dirty="0" smtClean="0">
                <a:latin typeface="Helvetica"/>
                <a:cs typeface="Helvetica"/>
              </a:rPr>
              <a:t>  </a:t>
            </a:r>
            <a:r>
              <a:rPr lang="x-none" sz="1600" dirty="0" smtClean="0">
                <a:latin typeface="Helvetica"/>
                <a:cs typeface="Helvetica"/>
              </a:rPr>
              <a:t>el espacio</a:t>
            </a:r>
          </a:p>
          <a:p>
            <a:pPr marL="850900" lvl="1" indent="-225425">
              <a:buFont typeface="+mj-lt"/>
              <a:buAutoNum type="alphaUcPeriod"/>
            </a:pPr>
            <a:endParaRPr lang="x-none" sz="1600" dirty="0" smtClean="0">
              <a:latin typeface="Helvetica"/>
              <a:cs typeface="Helvetica"/>
            </a:endParaRPr>
          </a:p>
          <a:p>
            <a:pPr marL="850900" lvl="1" indent="-225425">
              <a:buFont typeface="+mj-lt"/>
              <a:buAutoNum type="alphaUcPeriod"/>
            </a:pPr>
            <a:r>
              <a:rPr lang="en-US" sz="1600" dirty="0" smtClean="0">
                <a:latin typeface="Helvetica"/>
                <a:cs typeface="Helvetica"/>
              </a:rPr>
              <a:t>  </a:t>
            </a:r>
            <a:r>
              <a:rPr lang="x-none" sz="1600" dirty="0" smtClean="0">
                <a:latin typeface="Helvetica"/>
                <a:cs typeface="Helvetica"/>
              </a:rPr>
              <a:t>la luna</a:t>
            </a:r>
          </a:p>
          <a:p>
            <a:pPr lvl="1"/>
            <a:endParaRPr lang="x-none" sz="1600" dirty="0" smtClean="0">
              <a:latin typeface="Helvetica"/>
              <a:cs typeface="Helvetica"/>
            </a:endParaRPr>
          </a:p>
          <a:p>
            <a:pPr marL="341313" indent="-341313"/>
            <a:endParaRPr lang="x-none" sz="1600" b="1" dirty="0" smtClean="0">
              <a:solidFill>
                <a:srgbClr val="FF0000"/>
              </a:solidFill>
              <a:latin typeface="Helvetica"/>
              <a:cs typeface="Helvetica"/>
            </a:endParaRPr>
          </a:p>
          <a:p>
            <a:pPr marL="341313" indent="-341313"/>
            <a:endParaRPr lang="x-none" sz="1600" b="1" dirty="0" smtClean="0">
              <a:solidFill>
                <a:srgbClr val="FF0000"/>
              </a:solidFill>
              <a:latin typeface="Helvetica"/>
              <a:cs typeface="Helvetica"/>
            </a:endParaRPr>
          </a:p>
          <a:p>
            <a:pPr marL="968798" indent="-361417">
              <a:buFont typeface="+mj-lt"/>
              <a:buAutoNum type="alphaUcPeriod" startAt="4"/>
            </a:pPr>
            <a:endParaRPr lang="x-none" sz="1600" dirty="0">
              <a:solidFill>
                <a:srgbClr val="FF0000"/>
              </a:solidFill>
              <a:latin typeface="Helvetica" pitchFamily="34" charset="0"/>
              <a:cs typeface="Helvetica" pitchFamily="34" charset="0"/>
            </a:endParaRPr>
          </a:p>
        </p:txBody>
      </p:sp>
      <p:cxnSp>
        <p:nvCxnSpPr>
          <p:cNvPr id="11" name="Straight Connector 10"/>
          <p:cNvCxnSpPr/>
          <p:nvPr/>
        </p:nvCxnSpPr>
        <p:spPr>
          <a:xfrm>
            <a:off x="410116" y="4949371"/>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63904" y="5664837"/>
            <a:ext cx="6227609" cy="3057532"/>
          </a:xfrm>
          <a:prstGeom prst="rect">
            <a:avLst/>
          </a:prstGeom>
        </p:spPr>
        <p:txBody>
          <a:bodyPr wrap="square" lIns="101881" tIns="50941" rIns="101881" bIns="50941">
            <a:spAutoFit/>
          </a:bodyPr>
          <a:lstStyle/>
          <a:p>
            <a:pPr marL="341313" indent="-341313"/>
            <a:r>
              <a:rPr lang="x-none" sz="1600" b="1" dirty="0" smtClean="0">
                <a:latin typeface="Helvetica" pitchFamily="34" charset="0"/>
                <a:cs typeface="Helvetica" pitchFamily="34" charset="0"/>
              </a:rPr>
              <a:t>10. Las diferentes formas que vemos se llaman las </a:t>
            </a:r>
            <a:r>
              <a:rPr lang="x-none" sz="1600" b="1" u="sng" dirty="0" smtClean="0">
                <a:latin typeface="Helvetica" pitchFamily="34" charset="0"/>
                <a:cs typeface="Helvetica" pitchFamily="34" charset="0"/>
              </a:rPr>
              <a:t>fases</a:t>
            </a:r>
            <a:r>
              <a:rPr lang="x-none" sz="1600" b="1" dirty="0" smtClean="0">
                <a:latin typeface="Helvetica" pitchFamily="34" charset="0"/>
                <a:cs typeface="Helvetica" pitchFamily="34" charset="0"/>
              </a:rPr>
              <a:t> de la luna.  ¿Qué palabra en la oración ayuda al lector a entender lo que significa </a:t>
            </a:r>
            <a:r>
              <a:rPr lang="x-none" sz="1600" b="1" u="sng" dirty="0" smtClean="0">
                <a:latin typeface="Helvetica" pitchFamily="34" charset="0"/>
                <a:cs typeface="Helvetica" pitchFamily="34" charset="0"/>
              </a:rPr>
              <a:t>fases</a:t>
            </a:r>
            <a:r>
              <a:rPr lang="x-none" sz="1600" b="1" dirty="0" smtClean="0">
                <a:latin typeface="Helvetica" pitchFamily="34" charset="0"/>
                <a:cs typeface="Helvetica" pitchFamily="34" charset="0"/>
              </a:rPr>
              <a:t>?</a:t>
            </a:r>
            <a:r>
              <a:rPr lang="x-none" sz="1600" b="1" dirty="0" smtClean="0">
                <a:latin typeface="Helvetica"/>
                <a:cs typeface="Helvetica"/>
              </a:rPr>
              <a:t> </a:t>
            </a:r>
          </a:p>
          <a:p>
            <a:endParaRPr lang="x-none" sz="1600" b="1" dirty="0" smtClean="0">
              <a:latin typeface="Helvetica"/>
              <a:cs typeface="Helvetica"/>
            </a:endParaRPr>
          </a:p>
          <a:p>
            <a:pPr marL="862013" lvl="1" indent="-234950">
              <a:buFont typeface="+mj-lt"/>
              <a:buAutoNum type="alphaUcPeriod"/>
            </a:pPr>
            <a:r>
              <a:rPr lang="en-US" sz="1600" dirty="0" smtClean="0">
                <a:latin typeface="Helvetica"/>
                <a:cs typeface="Helvetica"/>
              </a:rPr>
              <a:t>  </a:t>
            </a:r>
            <a:r>
              <a:rPr lang="x-none" sz="1600" dirty="0" smtClean="0">
                <a:latin typeface="Helvetica"/>
                <a:cs typeface="Helvetica"/>
              </a:rPr>
              <a:t>formas</a:t>
            </a:r>
          </a:p>
          <a:p>
            <a:pPr marL="862013" lvl="1" indent="-234950">
              <a:buFont typeface="+mj-lt"/>
              <a:buAutoNum type="alphaUcPeriod"/>
            </a:pPr>
            <a:endParaRPr lang="x-none" sz="1600" dirty="0" smtClean="0">
              <a:latin typeface="Helvetica"/>
              <a:cs typeface="Helvetica"/>
            </a:endParaRPr>
          </a:p>
          <a:p>
            <a:pPr marL="862013" lvl="1" indent="-234950">
              <a:buFont typeface="+mj-lt"/>
              <a:buAutoNum type="alphaUcPeriod"/>
            </a:pPr>
            <a:r>
              <a:rPr lang="en-US" sz="1600" dirty="0" smtClean="0">
                <a:latin typeface="Helvetica"/>
                <a:cs typeface="Helvetica"/>
              </a:rPr>
              <a:t>  </a:t>
            </a:r>
            <a:r>
              <a:rPr lang="x-none" sz="1600" dirty="0" smtClean="0">
                <a:latin typeface="Helvetica"/>
                <a:cs typeface="Helvetica"/>
              </a:rPr>
              <a:t>luna</a:t>
            </a:r>
          </a:p>
          <a:p>
            <a:pPr marL="862013" lvl="1" indent="-234950">
              <a:buFont typeface="+mj-lt"/>
              <a:buAutoNum type="alphaUcPeriod"/>
            </a:pPr>
            <a:endParaRPr lang="x-none" sz="1600" dirty="0" smtClean="0">
              <a:latin typeface="Helvetica"/>
              <a:cs typeface="Helvetica"/>
            </a:endParaRPr>
          </a:p>
          <a:p>
            <a:pPr marL="862013" lvl="1" indent="-234950">
              <a:buFont typeface="+mj-lt"/>
              <a:buAutoNum type="alphaUcPeriod"/>
            </a:pPr>
            <a:r>
              <a:rPr lang="en-US" sz="1600" dirty="0" smtClean="0">
                <a:latin typeface="Helvetica"/>
                <a:cs typeface="Helvetica"/>
              </a:rPr>
              <a:t>  </a:t>
            </a:r>
            <a:r>
              <a:rPr lang="x-none" sz="1600" dirty="0" smtClean="0">
                <a:latin typeface="Helvetica"/>
                <a:cs typeface="Helvetica"/>
              </a:rPr>
              <a:t>reflej</a:t>
            </a:r>
            <a:r>
              <a:rPr lang="en-US" sz="1600" dirty="0" smtClean="0">
                <a:latin typeface="Helvetica"/>
                <a:cs typeface="Helvetica"/>
              </a:rPr>
              <a:t>o</a:t>
            </a:r>
            <a:endParaRPr lang="x-none" sz="1600" dirty="0" smtClean="0">
              <a:latin typeface="Helvetica"/>
              <a:cs typeface="Helvetica"/>
            </a:endParaRPr>
          </a:p>
          <a:p>
            <a:pPr marL="862013" lvl="1" indent="-234950">
              <a:buFont typeface="+mj-lt"/>
              <a:buAutoNum type="alphaUcPeriod"/>
            </a:pPr>
            <a:endParaRPr lang="x-none" sz="1600" dirty="0" smtClean="0">
              <a:latin typeface="Helvetica"/>
              <a:cs typeface="Helvetica"/>
            </a:endParaRPr>
          </a:p>
          <a:p>
            <a:pPr marL="862013" lvl="1" indent="-234950">
              <a:buFont typeface="+mj-lt"/>
              <a:buAutoNum type="alphaUcPeriod"/>
            </a:pPr>
            <a:r>
              <a:rPr lang="en-US" sz="1600" dirty="0" smtClean="0">
                <a:latin typeface="Helvetica"/>
                <a:cs typeface="Helvetica"/>
              </a:rPr>
              <a:t>  </a:t>
            </a:r>
            <a:r>
              <a:rPr lang="x-none" sz="1600" dirty="0" smtClean="0">
                <a:latin typeface="Helvetica"/>
                <a:cs typeface="Helvetica"/>
              </a:rPr>
              <a:t>luz</a:t>
            </a:r>
          </a:p>
          <a:p>
            <a:pPr lvl="1"/>
            <a:endParaRPr lang="x-none" sz="1600" dirty="0">
              <a:latin typeface="Helvetica"/>
              <a:cs typeface="Helvetica"/>
            </a:endParaRPr>
          </a:p>
        </p:txBody>
      </p:sp>
      <p:graphicFrame>
        <p:nvGraphicFramePr>
          <p:cNvPr id="22" name="Table 21"/>
          <p:cNvGraphicFramePr>
            <a:graphicFrameLocks noGrp="1"/>
          </p:cNvGraphicFramePr>
          <p:nvPr>
            <p:extLst/>
          </p:nvPr>
        </p:nvGraphicFramePr>
        <p:xfrm>
          <a:off x="5096484" y="4690291"/>
          <a:ext cx="2057400" cy="518160"/>
        </p:xfrm>
        <a:graphic>
          <a:graphicData uri="http://schemas.openxmlformats.org/drawingml/2006/table">
            <a:tbl>
              <a:tblPr/>
              <a:tblGrid>
                <a:gridCol w="2057400"/>
              </a:tblGrid>
              <a:tr h="152400">
                <a:tc>
                  <a:txBody>
                    <a:bodyPr/>
                    <a:lstStyle/>
                    <a:p>
                      <a:pPr marL="0" marR="0" algn="l">
                        <a:lnSpc>
                          <a:spcPct val="100000"/>
                        </a:lnSpc>
                        <a:spcBef>
                          <a:spcPts val="0"/>
                        </a:spcBef>
                        <a:spcAft>
                          <a:spcPts val="0"/>
                        </a:spcAft>
                      </a:pPr>
                      <a:r>
                        <a:rPr lang="en-US" sz="800" b="1" dirty="0" smtClean="0">
                          <a:solidFill>
                            <a:schemeClr val="tx1"/>
                          </a:solidFill>
                          <a:latin typeface="+mn-lt"/>
                          <a:ea typeface="Times New Roman"/>
                          <a:cs typeface="Times New Roman"/>
                        </a:rPr>
                        <a:t>Estándar RI.2.4</a:t>
                      </a:r>
                      <a:endParaRPr lang="en-US" sz="800" dirty="0">
                        <a:solidFill>
                          <a:schemeClr val="tx1"/>
                        </a:solidFill>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24486">
                <a:tc>
                  <a:txBody>
                    <a:bodyPr/>
                    <a:lstStyle/>
                    <a:p>
                      <a:pPr marL="0" marR="0" algn="l">
                        <a:lnSpc>
                          <a:spcPct val="100000"/>
                        </a:lnSpc>
                        <a:spcBef>
                          <a:spcPts val="0"/>
                        </a:spcBef>
                        <a:spcAft>
                          <a:spcPts val="0"/>
                        </a:spcAft>
                      </a:pPr>
                      <a:r>
                        <a:rPr lang="x-none" sz="800" dirty="0" smtClean="0">
                          <a:solidFill>
                            <a:schemeClr val="tx1"/>
                          </a:solidFill>
                        </a:rPr>
                        <a:t>Determinan en un texto el significado de palabras y frases pertinentes a un tema o material de segundo grado.</a:t>
                      </a:r>
                      <a:endParaRPr lang="en-US" sz="800" b="0" dirty="0">
                        <a:solidFill>
                          <a:schemeClr val="tx1"/>
                        </a:solidFill>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23" name="Group 22"/>
          <p:cNvGrpSpPr/>
          <p:nvPr/>
        </p:nvGrpSpPr>
        <p:grpSpPr>
          <a:xfrm>
            <a:off x="898865" y="6705600"/>
            <a:ext cx="245252" cy="1685711"/>
            <a:chOff x="867417" y="1535369"/>
            <a:chExt cx="245252" cy="1685711"/>
          </a:xfrm>
        </p:grpSpPr>
        <p:sp>
          <p:nvSpPr>
            <p:cNvPr id="24" name="Shape 127"/>
            <p:cNvSpPr/>
            <p:nvPr/>
          </p:nvSpPr>
          <p:spPr>
            <a:xfrm>
              <a:off x="867417" y="248105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25" name="Shape 128"/>
            <p:cNvSpPr/>
            <p:nvPr/>
          </p:nvSpPr>
          <p:spPr>
            <a:xfrm>
              <a:off x="867417" y="200636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26" name="Shape 129"/>
            <p:cNvSpPr/>
            <p:nvPr/>
          </p:nvSpPr>
          <p:spPr>
            <a:xfrm>
              <a:off x="869778" y="2981592"/>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27" name="Shape 130"/>
            <p:cNvSpPr/>
            <p:nvPr/>
          </p:nvSpPr>
          <p:spPr>
            <a:xfrm>
              <a:off x="867417" y="1535369"/>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grpSp>
      <p:grpSp>
        <p:nvGrpSpPr>
          <p:cNvPr id="28" name="Group 27"/>
          <p:cNvGrpSpPr/>
          <p:nvPr/>
        </p:nvGrpSpPr>
        <p:grpSpPr>
          <a:xfrm>
            <a:off x="949954" y="2006859"/>
            <a:ext cx="245252" cy="1685711"/>
            <a:chOff x="867417" y="1535369"/>
            <a:chExt cx="245252" cy="1685711"/>
          </a:xfrm>
        </p:grpSpPr>
        <p:sp>
          <p:nvSpPr>
            <p:cNvPr id="29" name="Shape 127"/>
            <p:cNvSpPr/>
            <p:nvPr/>
          </p:nvSpPr>
          <p:spPr>
            <a:xfrm>
              <a:off x="867417" y="248105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30" name="Shape 128"/>
            <p:cNvSpPr/>
            <p:nvPr/>
          </p:nvSpPr>
          <p:spPr>
            <a:xfrm>
              <a:off x="867417" y="200636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31" name="Shape 129"/>
            <p:cNvSpPr/>
            <p:nvPr/>
          </p:nvSpPr>
          <p:spPr>
            <a:xfrm>
              <a:off x="869778" y="2981592"/>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32" name="Shape 130"/>
            <p:cNvSpPr/>
            <p:nvPr/>
          </p:nvSpPr>
          <p:spPr>
            <a:xfrm>
              <a:off x="867417" y="1535369"/>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grpSp>
    </p:spTree>
    <p:extLst>
      <p:ext uri="{BB962C8B-B14F-4D97-AF65-F5344CB8AC3E}">
        <p14:creationId xmlns:p14="http://schemas.microsoft.com/office/powerpoint/2010/main" val="4099170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04800" y="5280742"/>
            <a:ext cx="6477000" cy="2811311"/>
          </a:xfrm>
          <a:prstGeom prst="rect">
            <a:avLst/>
          </a:prstGeom>
        </p:spPr>
        <p:txBody>
          <a:bodyPr wrap="square" lIns="101881" tIns="50941" rIns="101881" bIns="50941">
            <a:spAutoFit/>
          </a:bodyPr>
          <a:lstStyle/>
          <a:p>
            <a:pPr marL="396875" indent="-396875"/>
            <a:r>
              <a:rPr lang="es-MX" sz="1600" b="1" dirty="0" smtClean="0">
                <a:latin typeface="Helvetica" pitchFamily="34" charset="0"/>
                <a:cs typeface="Helvetica" pitchFamily="34" charset="0"/>
              </a:rPr>
              <a:t>12. </a:t>
            </a:r>
            <a:r>
              <a:rPr lang="x-none" sz="1600" b="1" dirty="0">
                <a:latin typeface="Helvetica" pitchFamily="34" charset="0"/>
                <a:cs typeface="Helvetica" pitchFamily="34" charset="0"/>
              </a:rPr>
              <a:t>¿Qué oración del texto </a:t>
            </a:r>
            <a:r>
              <a:rPr lang="x-none" sz="1600" b="1" i="1" dirty="0">
                <a:latin typeface="Helvetica" pitchFamily="34" charset="0"/>
                <a:cs typeface="Helvetica" pitchFamily="34" charset="0"/>
              </a:rPr>
              <a:t>La luna</a:t>
            </a:r>
            <a:r>
              <a:rPr lang="x-none" sz="1600" b="1" dirty="0">
                <a:latin typeface="Helvetica" pitchFamily="34" charset="0"/>
                <a:cs typeface="Helvetica" pitchFamily="34" charset="0"/>
              </a:rPr>
              <a:t>, apoya el punto de que la luna tiene muchas características interesantes? </a:t>
            </a:r>
            <a:endParaRPr lang="x-none" sz="1600" b="1" dirty="0" smtClean="0">
              <a:latin typeface="Helvetica" pitchFamily="34" charset="0"/>
              <a:cs typeface="Helvetica" pitchFamily="34" charset="0"/>
            </a:endParaRPr>
          </a:p>
          <a:p>
            <a:pPr marL="396875" indent="-396875"/>
            <a:endParaRPr lang="es-MX" sz="1600" dirty="0">
              <a:latin typeface="Helvetica" pitchFamily="34" charset="0"/>
              <a:cs typeface="Helvetica" pitchFamily="34" charset="0"/>
            </a:endParaRPr>
          </a:p>
          <a:p>
            <a:pPr marL="862013" indent="-352425">
              <a:buFont typeface="+mj-lt"/>
              <a:buAutoNum type="alphaUcPeriod"/>
            </a:pPr>
            <a:r>
              <a:rPr lang="es-MX" sz="1600" dirty="0">
                <a:latin typeface="Helvetica" pitchFamily="34" charset="0"/>
                <a:cs typeface="Helvetica" pitchFamily="34" charset="0"/>
              </a:rPr>
              <a:t>La luna es el vecino más cercano de la Tierra. </a:t>
            </a:r>
          </a:p>
          <a:p>
            <a:pPr marL="862013" indent="-352425">
              <a:buFont typeface="+mj-lt"/>
              <a:buAutoNum type="alphaUcPeriod"/>
            </a:pPr>
            <a:endParaRPr lang="es-MX" sz="1600" dirty="0">
              <a:latin typeface="Helvetica" pitchFamily="34" charset="0"/>
              <a:cs typeface="Helvetica" pitchFamily="34" charset="0"/>
            </a:endParaRPr>
          </a:p>
          <a:p>
            <a:pPr marL="862013" indent="-352425">
              <a:buFont typeface="+mj-lt"/>
              <a:buAutoNum type="alphaUcPeriod"/>
            </a:pPr>
            <a:r>
              <a:rPr lang="es-MX" sz="1600" dirty="0">
                <a:latin typeface="Helvetica" pitchFamily="34" charset="0"/>
                <a:cs typeface="Helvetica" pitchFamily="34" charset="0"/>
              </a:rPr>
              <a:t>La luna está hecha de roca y polvo.</a:t>
            </a:r>
          </a:p>
          <a:p>
            <a:pPr marL="862013" indent="-352425">
              <a:buFont typeface="+mj-lt"/>
              <a:buAutoNum type="alphaUcPeriod"/>
            </a:pPr>
            <a:endParaRPr lang="es-MX" sz="1600" dirty="0">
              <a:latin typeface="Helvetica" pitchFamily="34" charset="0"/>
              <a:cs typeface="Helvetica" pitchFamily="34" charset="0"/>
            </a:endParaRPr>
          </a:p>
          <a:p>
            <a:pPr marL="862013" indent="-352425">
              <a:buFont typeface="+mj-lt"/>
              <a:buAutoNum type="alphaUcPeriod"/>
            </a:pPr>
            <a:r>
              <a:rPr lang="es-MX" sz="1600" dirty="0">
                <a:latin typeface="Helvetica" pitchFamily="34" charset="0"/>
                <a:cs typeface="Helvetica" pitchFamily="34" charset="0"/>
              </a:rPr>
              <a:t>Está sólo a 200,000 millas de distancia.</a:t>
            </a:r>
          </a:p>
          <a:p>
            <a:pPr marL="862013" indent="-352425">
              <a:buFont typeface="+mj-lt"/>
              <a:buAutoNum type="alphaUcPeriod"/>
            </a:pPr>
            <a:endParaRPr lang="es-MX" sz="1600" dirty="0">
              <a:latin typeface="Helvetica" pitchFamily="34" charset="0"/>
              <a:cs typeface="Helvetica" pitchFamily="34" charset="0"/>
            </a:endParaRPr>
          </a:p>
          <a:p>
            <a:pPr marL="862013" indent="-352425">
              <a:buFont typeface="+mj-lt"/>
              <a:buAutoNum type="alphaUcPeriod"/>
            </a:pPr>
            <a:r>
              <a:rPr lang="es-MX" sz="1600" dirty="0">
                <a:latin typeface="Helvetica" pitchFamily="34" charset="0"/>
                <a:cs typeface="Helvetica" pitchFamily="34" charset="0"/>
              </a:rPr>
              <a:t>Neil Armstrong y </a:t>
            </a:r>
            <a:r>
              <a:rPr lang="es-MX" sz="1600" dirty="0" err="1">
                <a:latin typeface="Helvetica" pitchFamily="34" charset="0"/>
                <a:cs typeface="Helvetica" pitchFamily="34" charset="0"/>
              </a:rPr>
              <a:t>Buzz</a:t>
            </a:r>
            <a:r>
              <a:rPr lang="es-MX" sz="1600" dirty="0">
                <a:latin typeface="Helvetica" pitchFamily="34" charset="0"/>
                <a:cs typeface="Helvetica" pitchFamily="34" charset="0"/>
              </a:rPr>
              <a:t> </a:t>
            </a:r>
            <a:r>
              <a:rPr lang="es-MX" sz="1600" dirty="0" err="1">
                <a:latin typeface="Helvetica" pitchFamily="34" charset="0"/>
                <a:cs typeface="Helvetica" pitchFamily="34" charset="0"/>
              </a:rPr>
              <a:t>Aldrin</a:t>
            </a:r>
            <a:r>
              <a:rPr lang="es-MX" sz="1600" dirty="0">
                <a:latin typeface="Helvetica" pitchFamily="34" charset="0"/>
                <a:cs typeface="Helvetica" pitchFamily="34" charset="0"/>
              </a:rPr>
              <a:t> caminaron sobre la luna.</a:t>
            </a:r>
          </a:p>
          <a:p>
            <a:pPr marL="473075" indent="-76200"/>
            <a:r>
              <a:rPr lang="es-MX" sz="1600" dirty="0">
                <a:latin typeface="Helvetica" pitchFamily="34" charset="0"/>
                <a:cs typeface="Helvetica" pitchFamily="34" charset="0"/>
              </a:rPr>
              <a:t>  </a:t>
            </a:r>
          </a:p>
        </p:txBody>
      </p:sp>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cxnSp>
        <p:nvCxnSpPr>
          <p:cNvPr id="10" name="Straight Connector 9"/>
          <p:cNvCxnSpPr/>
          <p:nvPr/>
        </p:nvCxnSpPr>
        <p:spPr>
          <a:xfrm>
            <a:off x="410116" y="4869543"/>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410116" y="392482"/>
            <a:ext cx="6962775" cy="2565089"/>
          </a:xfrm>
          <a:prstGeom prst="rect">
            <a:avLst/>
          </a:prstGeom>
          <a:noFill/>
          <a:ln>
            <a:noFill/>
          </a:ln>
        </p:spPr>
        <p:txBody>
          <a:bodyPr wrap="square" lIns="101881" tIns="50941" rIns="101881" bIns="50941">
            <a:spAutoFit/>
          </a:bodyPr>
          <a:lstStyle/>
          <a:p>
            <a:pPr marL="457200" indent="-457200"/>
            <a:r>
              <a:rPr lang="es-MX" sz="1600" b="1" dirty="0" smtClean="0">
                <a:latin typeface="Helvetica" pitchFamily="34" charset="0"/>
                <a:cs typeface="Helvetica" pitchFamily="34" charset="0"/>
              </a:rPr>
              <a:t>11. </a:t>
            </a:r>
            <a:r>
              <a:rPr lang="es-MX" sz="1600" b="1" dirty="0">
                <a:latin typeface="Helvetica" pitchFamily="34" charset="0"/>
                <a:cs typeface="Helvetica" pitchFamily="34" charset="0"/>
              </a:rPr>
              <a:t>¿Qué detalle del texto </a:t>
            </a:r>
            <a:r>
              <a:rPr lang="es-MX" sz="1600" b="1" i="1" dirty="0">
                <a:latin typeface="Helvetica" pitchFamily="34" charset="0"/>
                <a:cs typeface="Helvetica" pitchFamily="34" charset="0"/>
              </a:rPr>
              <a:t>La luna </a:t>
            </a:r>
            <a:r>
              <a:rPr lang="es-MX" sz="1600" b="1" i="1" dirty="0" smtClean="0">
                <a:latin typeface="Helvetica" pitchFamily="34" charset="0"/>
                <a:cs typeface="Helvetica" pitchFamily="34" charset="0"/>
              </a:rPr>
              <a:t>hermosa,  </a:t>
            </a:r>
            <a:r>
              <a:rPr lang="es-MX" sz="1600" b="1" dirty="0">
                <a:latin typeface="Helvetica" pitchFamily="34" charset="0"/>
                <a:cs typeface="Helvetica" pitchFamily="34" charset="0"/>
              </a:rPr>
              <a:t>apoya </a:t>
            </a:r>
            <a:r>
              <a:rPr lang="es-MX" sz="1600" b="1" dirty="0" smtClean="0">
                <a:latin typeface="Helvetica" pitchFamily="34" charset="0"/>
                <a:cs typeface="Helvetica" pitchFamily="34" charset="0"/>
              </a:rPr>
              <a:t>por </a:t>
            </a:r>
            <a:r>
              <a:rPr lang="es-MX" sz="1600" b="1" dirty="0">
                <a:latin typeface="Helvetica" pitchFamily="34" charset="0"/>
                <a:cs typeface="Helvetica" pitchFamily="34" charset="0"/>
              </a:rPr>
              <a:t>qué los astronautas necesitan botas pesadas? </a:t>
            </a:r>
          </a:p>
          <a:p>
            <a:pPr marL="361417" indent="-361417">
              <a:buFont typeface="+mj-lt"/>
              <a:buAutoNum type="arabicPeriod" startAt="9"/>
            </a:pPr>
            <a:endParaRPr lang="es-MX" sz="1600" dirty="0">
              <a:latin typeface="Helvetica" pitchFamily="34" charset="0"/>
              <a:cs typeface="Helvetica" pitchFamily="34" charset="0"/>
            </a:endParaRPr>
          </a:p>
          <a:p>
            <a:pPr marL="834940" indent="-361417">
              <a:buFont typeface="+mj-lt"/>
              <a:buAutoNum type="alphaUcPeriod"/>
            </a:pPr>
            <a:r>
              <a:rPr lang="es-MX" sz="1600" dirty="0">
                <a:latin typeface="Helvetica" pitchFamily="34" charset="0"/>
                <a:cs typeface="Helvetica" pitchFamily="34" charset="0"/>
              </a:rPr>
              <a:t>Las botas pesadas les </a:t>
            </a:r>
            <a:r>
              <a:rPr lang="es-MX" sz="1600" dirty="0" smtClean="0">
                <a:latin typeface="Helvetica" pitchFamily="34" charset="0"/>
                <a:cs typeface="Helvetica" pitchFamily="34" charset="0"/>
              </a:rPr>
              <a:t>ayudan </a:t>
            </a:r>
            <a:r>
              <a:rPr lang="es-MX" sz="1600" dirty="0">
                <a:latin typeface="Helvetica" pitchFamily="34" charset="0"/>
                <a:cs typeface="Helvetica" pitchFamily="34" charset="0"/>
              </a:rPr>
              <a:t>a respirar. </a:t>
            </a:r>
          </a:p>
          <a:p>
            <a:pPr marL="834940" indent="-361417"/>
            <a:endParaRPr lang="es-MX" sz="1600" dirty="0">
              <a:latin typeface="Helvetica" pitchFamily="34" charset="0"/>
              <a:cs typeface="Helvetica" pitchFamily="34" charset="0"/>
            </a:endParaRPr>
          </a:p>
          <a:p>
            <a:pPr marL="834940" indent="-361417"/>
            <a:r>
              <a:rPr lang="es-MX" sz="1600" dirty="0">
                <a:latin typeface="Helvetica" pitchFamily="34" charset="0"/>
                <a:cs typeface="Helvetica" pitchFamily="34" charset="0"/>
              </a:rPr>
              <a:t>B.   Las botas pesadas reflejan la luz.</a:t>
            </a:r>
          </a:p>
          <a:p>
            <a:pPr marL="834940" indent="-361417">
              <a:buFont typeface="+mj-lt"/>
              <a:buAutoNum type="alphaUcPeriod"/>
            </a:pPr>
            <a:endParaRPr lang="es-MX" sz="1600" dirty="0">
              <a:latin typeface="Helvetica" pitchFamily="34" charset="0"/>
              <a:cs typeface="Helvetica" pitchFamily="34" charset="0"/>
            </a:endParaRPr>
          </a:p>
          <a:p>
            <a:pPr marL="834940" indent="-361417"/>
            <a:r>
              <a:rPr lang="es-MX" sz="1600" dirty="0">
                <a:latin typeface="Helvetica" pitchFamily="34" charset="0"/>
                <a:cs typeface="Helvetica" pitchFamily="34" charset="0"/>
              </a:rPr>
              <a:t>C.   Las botas pesadas protegen sus pies del polvo.  </a:t>
            </a:r>
          </a:p>
          <a:p>
            <a:pPr marL="834940" indent="-361417">
              <a:buFont typeface="+mj-lt"/>
              <a:buAutoNum type="alphaUcPeriod"/>
            </a:pPr>
            <a:endParaRPr lang="es-MX" sz="1600" dirty="0">
              <a:latin typeface="Helvetica" pitchFamily="34" charset="0"/>
              <a:cs typeface="Helvetica" pitchFamily="34" charset="0"/>
            </a:endParaRPr>
          </a:p>
          <a:p>
            <a:pPr marL="834940" indent="-361417"/>
            <a:r>
              <a:rPr lang="es-MX" sz="1600" dirty="0">
                <a:latin typeface="Helvetica" pitchFamily="34" charset="0"/>
                <a:cs typeface="Helvetica" pitchFamily="34" charset="0"/>
              </a:rPr>
              <a:t>D.   Las botas pesadas evitan que </a:t>
            </a:r>
            <a:r>
              <a:rPr lang="es-MX" sz="1600" dirty="0" smtClean="0">
                <a:latin typeface="Helvetica" pitchFamily="34" charset="0"/>
                <a:cs typeface="Helvetica" pitchFamily="34" charset="0"/>
              </a:rPr>
              <a:t>salgan </a:t>
            </a:r>
            <a:r>
              <a:rPr lang="es-MX" sz="1600" dirty="0">
                <a:latin typeface="Helvetica" pitchFamily="34" charset="0"/>
                <a:cs typeface="Helvetica" pitchFamily="34" charset="0"/>
              </a:rPr>
              <a:t>flotando. </a:t>
            </a:r>
          </a:p>
        </p:txBody>
      </p:sp>
      <p:grpSp>
        <p:nvGrpSpPr>
          <p:cNvPr id="2" name="Group 1"/>
          <p:cNvGrpSpPr/>
          <p:nvPr/>
        </p:nvGrpSpPr>
        <p:grpSpPr>
          <a:xfrm>
            <a:off x="607218" y="1197216"/>
            <a:ext cx="259755" cy="1643185"/>
            <a:chOff x="656133" y="1301617"/>
            <a:chExt cx="259755" cy="1643185"/>
          </a:xfrm>
        </p:grpSpPr>
        <p:sp>
          <p:nvSpPr>
            <p:cNvPr id="32" name="Oval 31"/>
            <p:cNvSpPr/>
            <p:nvPr/>
          </p:nvSpPr>
          <p:spPr>
            <a:xfrm>
              <a:off x="656133" y="13016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59194" y="224297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656133" y="2705316"/>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pic>
          <p:nvPicPr>
            <p:cNvPr id="3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6133" y="1763957"/>
              <a:ext cx="259755" cy="256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aphicFrame>
        <p:nvGraphicFramePr>
          <p:cNvPr id="11" name="Table 10"/>
          <p:cNvGraphicFramePr>
            <a:graphicFrameLocks noGrp="1"/>
          </p:cNvGraphicFramePr>
          <p:nvPr>
            <p:extLst/>
          </p:nvPr>
        </p:nvGraphicFramePr>
        <p:xfrm>
          <a:off x="5257800" y="4558048"/>
          <a:ext cx="2138162" cy="518845"/>
        </p:xfrm>
        <a:graphic>
          <a:graphicData uri="http://schemas.openxmlformats.org/drawingml/2006/table">
            <a:tbl>
              <a:tblPr/>
              <a:tblGrid>
                <a:gridCol w="2138162"/>
              </a:tblGrid>
              <a:tr h="188355">
                <a:tc>
                  <a:txBody>
                    <a:bodyPr/>
                    <a:lstStyle/>
                    <a:p>
                      <a:pPr marL="0" marR="0" algn="l">
                        <a:lnSpc>
                          <a:spcPct val="115000"/>
                        </a:lnSpc>
                        <a:spcBef>
                          <a:spcPts val="0"/>
                        </a:spcBef>
                        <a:spcAft>
                          <a:spcPts val="0"/>
                        </a:spcAft>
                      </a:pPr>
                      <a:r>
                        <a:rPr lang="es-MX" sz="800" b="1" kern="1200" noProof="0" dirty="0"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RI.2.8</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0490">
                <a:tc>
                  <a:txBody>
                    <a:bodyPr/>
                    <a:lstStyle/>
                    <a:p>
                      <a:pPr marL="0" marR="0" algn="l">
                        <a:lnSpc>
                          <a:spcPct val="115000"/>
                        </a:lnSpc>
                        <a:spcBef>
                          <a:spcPts val="0"/>
                        </a:spcBef>
                        <a:spcAft>
                          <a:spcPts val="0"/>
                        </a:spcAft>
                      </a:pPr>
                      <a:r>
                        <a:rPr lang="es-MX" sz="800" dirty="0" smtClean="0"/>
                        <a:t>Describen cómo las razones apoyan los puntos específicos que el autor hace en un texto. </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18" name="Group 17"/>
          <p:cNvGrpSpPr/>
          <p:nvPr/>
        </p:nvGrpSpPr>
        <p:grpSpPr>
          <a:xfrm>
            <a:off x="611117" y="6096000"/>
            <a:ext cx="259755" cy="1643185"/>
            <a:chOff x="656133" y="1301617"/>
            <a:chExt cx="259755" cy="1643185"/>
          </a:xfrm>
        </p:grpSpPr>
        <p:sp>
          <p:nvSpPr>
            <p:cNvPr id="19" name="Oval 18"/>
            <p:cNvSpPr/>
            <p:nvPr/>
          </p:nvSpPr>
          <p:spPr>
            <a:xfrm>
              <a:off x="656133" y="13016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659194" y="224297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656133" y="2705316"/>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pic>
          <p:nvPicPr>
            <p:cNvPr id="2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6133" y="1763957"/>
              <a:ext cx="259755" cy="256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7609486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702752" y="5029197"/>
            <a:ext cx="6685189" cy="3349920"/>
          </a:xfrm>
          <a:prstGeom prst="rect">
            <a:avLst/>
          </a:prstGeom>
        </p:spPr>
        <p:txBody>
          <a:bodyPr wrap="square" lIns="101881" tIns="50941" rIns="101881" bIns="50941">
            <a:spAutoFit/>
          </a:bodyPr>
          <a:lstStyle/>
          <a:p>
            <a:pPr marL="457200" indent="-457200"/>
            <a:r>
              <a:rPr lang="x-none" sz="1600" b="1" dirty="0" smtClean="0">
                <a:latin typeface="Helvetica" pitchFamily="34" charset="0"/>
                <a:cs typeface="Helvetica" pitchFamily="34" charset="0"/>
              </a:rPr>
              <a:t>14. ¿Qué punto importante está incluido en solamente </a:t>
            </a:r>
            <a:r>
              <a:rPr lang="x-none" sz="1600" b="1" u="sng" dirty="0" smtClean="0">
                <a:latin typeface="Helvetica" pitchFamily="34" charset="0"/>
                <a:cs typeface="Helvetica" pitchFamily="34" charset="0"/>
              </a:rPr>
              <a:t>uno</a:t>
            </a:r>
            <a:r>
              <a:rPr lang="x-none" sz="1600" b="1" dirty="0" smtClean="0">
                <a:latin typeface="Helvetica" pitchFamily="34" charset="0"/>
                <a:cs typeface="Helvetica" pitchFamily="34" charset="0"/>
              </a:rPr>
              <a:t> de los textos?  </a:t>
            </a:r>
            <a:endParaRPr lang="x-none" sz="1600" dirty="0" smtClean="0">
              <a:latin typeface="Helvetica" pitchFamily="34" charset="0"/>
              <a:cs typeface="Helvetica" pitchFamily="34" charset="0"/>
            </a:endParaRPr>
          </a:p>
          <a:p>
            <a:pPr marL="834940" indent="-361417"/>
            <a:endParaRPr lang="x-none" sz="1600" dirty="0" smtClean="0">
              <a:latin typeface="Helvetica" pitchFamily="34" charset="0"/>
              <a:cs typeface="Helvetica" pitchFamily="34" charset="0"/>
            </a:endParaRPr>
          </a:p>
          <a:p>
            <a:pPr marL="685800" indent="-396875">
              <a:buAutoNum type="alphaUcPeriod"/>
            </a:pPr>
            <a:r>
              <a:rPr lang="x-none" sz="1600" dirty="0" smtClean="0">
                <a:latin typeface="Helvetica" pitchFamily="34" charset="0"/>
              </a:rPr>
              <a:t>Astronautas estadounidenses aterrizaron en la luna.</a:t>
            </a:r>
          </a:p>
          <a:p>
            <a:pPr marL="685800" indent="-396875">
              <a:buAutoNum type="alphaUcPeriod"/>
            </a:pPr>
            <a:endParaRPr lang="x-none" sz="1600" dirty="0" smtClean="0">
              <a:latin typeface="Helvetica" pitchFamily="34" charset="0"/>
            </a:endParaRPr>
          </a:p>
          <a:p>
            <a:pPr marL="685800" indent="-396875">
              <a:buAutoNum type="alphaUcPeriod"/>
            </a:pPr>
            <a:r>
              <a:rPr lang="x-none" sz="1600" dirty="0" smtClean="0">
                <a:latin typeface="Helvetica" pitchFamily="34" charset="0"/>
              </a:rPr>
              <a:t>La superficie de la luna tiene cráteres.</a:t>
            </a:r>
          </a:p>
          <a:p>
            <a:pPr marL="685800" indent="-396875">
              <a:buAutoNum type="alphaUcPeriod"/>
            </a:pPr>
            <a:endParaRPr lang="x-none" sz="1600" dirty="0" smtClean="0">
              <a:latin typeface="Helvetica" pitchFamily="34" charset="0"/>
            </a:endParaRPr>
          </a:p>
          <a:p>
            <a:pPr marL="685800" indent="-396875">
              <a:buAutoNum type="alphaUcPeriod"/>
            </a:pPr>
            <a:r>
              <a:rPr lang="x-none" sz="1600" dirty="0" smtClean="0">
                <a:latin typeface="Helvetica" pitchFamily="34" charset="0"/>
              </a:rPr>
              <a:t>Ellos necesitaron equipo especial para protección.  </a:t>
            </a:r>
          </a:p>
          <a:p>
            <a:pPr marL="685800" indent="-396875">
              <a:buAutoNum type="alphaUcPeriod"/>
            </a:pPr>
            <a:endParaRPr lang="x-none" sz="1600" dirty="0" smtClean="0">
              <a:latin typeface="Helvetica" pitchFamily="34" charset="0"/>
            </a:endParaRPr>
          </a:p>
          <a:p>
            <a:pPr marL="685800" indent="-396875">
              <a:buAutoNum type="alphaUcPeriod"/>
            </a:pPr>
            <a:r>
              <a:rPr lang="x-none" sz="1600" dirty="0" smtClean="0">
                <a:latin typeface="Helvetica" pitchFamily="34" charset="0"/>
              </a:rPr>
              <a:t>La luz del sol es reflejada en la luna.  </a:t>
            </a:r>
          </a:p>
          <a:p>
            <a:pPr marL="834940" indent="-361417">
              <a:buAutoNum type="alphaUcPeriod"/>
            </a:pPr>
            <a:endParaRPr lang="x-none" sz="1700" dirty="0" smtClean="0">
              <a:latin typeface="Helvetica" pitchFamily="34" charset="0"/>
            </a:endParaRPr>
          </a:p>
          <a:p>
            <a:pPr marL="834940" indent="-361417">
              <a:buAutoNum type="alphaUcPeriod"/>
            </a:pPr>
            <a:endParaRPr lang="x-none" sz="1700" dirty="0" smtClean="0">
              <a:latin typeface="Helvetica" pitchFamily="34" charset="0"/>
              <a:cs typeface="Helvetica" pitchFamily="34" charset="0"/>
            </a:endParaRPr>
          </a:p>
          <a:p>
            <a:pPr marL="834940" indent="-361417">
              <a:buAutoNum type="alphaUcPeriod"/>
            </a:pPr>
            <a:endParaRPr lang="x-none" sz="17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x-none" smtClean="0"/>
              <a:pPr/>
              <a:t>34</a:t>
            </a:fld>
            <a:endParaRPr lang="x-none" dirty="0"/>
          </a:p>
        </p:txBody>
      </p:sp>
      <p:cxnSp>
        <p:nvCxnSpPr>
          <p:cNvPr id="12" name="Straight Connector 11"/>
          <p:cNvCxnSpPr/>
          <p:nvPr/>
        </p:nvCxnSpPr>
        <p:spPr>
          <a:xfrm>
            <a:off x="323850" y="4550229"/>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40575" y="476067"/>
            <a:ext cx="6934962" cy="3596141"/>
          </a:xfrm>
          <a:prstGeom prst="rect">
            <a:avLst/>
          </a:prstGeom>
        </p:spPr>
        <p:txBody>
          <a:bodyPr wrap="square" lIns="101881" tIns="50941" rIns="101881" bIns="50941">
            <a:spAutoFit/>
          </a:bodyPr>
          <a:lstStyle/>
          <a:p>
            <a:pPr marL="509588" indent="-339725"/>
            <a:r>
              <a:rPr lang="x-none" sz="1600" b="1" dirty="0" smtClean="0">
                <a:latin typeface="Helvetica" pitchFamily="34" charset="0"/>
                <a:cs typeface="Helvetica" pitchFamily="34" charset="0"/>
              </a:rPr>
              <a:t>13. ¿Qué dos puntos importantes están incluidos tanto en </a:t>
            </a:r>
            <a:r>
              <a:rPr lang="x-none" sz="1600" b="1" i="1" dirty="0" smtClean="0">
                <a:latin typeface="Helvetica" pitchFamily="34" charset="0"/>
                <a:cs typeface="Helvetica" pitchFamily="34" charset="0"/>
              </a:rPr>
              <a:t>La luna hermosa</a:t>
            </a:r>
            <a:r>
              <a:rPr lang="x-none" sz="1600" b="1" dirty="0" smtClean="0">
                <a:latin typeface="Helvetica" pitchFamily="34" charset="0"/>
                <a:cs typeface="Helvetica" pitchFamily="34" charset="0"/>
              </a:rPr>
              <a:t> como en </a:t>
            </a:r>
            <a:r>
              <a:rPr lang="x-none" sz="1600" b="1" i="1" dirty="0" smtClean="0">
                <a:latin typeface="Helvetica" pitchFamily="34" charset="0"/>
                <a:cs typeface="Helvetica" pitchFamily="34" charset="0"/>
              </a:rPr>
              <a:t>La luna</a:t>
            </a:r>
            <a:r>
              <a:rPr lang="x-none" sz="1600" b="1" dirty="0" smtClean="0">
                <a:latin typeface="Helvetica" pitchFamily="34" charset="0"/>
                <a:cs typeface="Helvetica" pitchFamily="34" charset="0"/>
              </a:rPr>
              <a:t>?  Escoge las DOS mejores respuestas.</a:t>
            </a:r>
          </a:p>
          <a:p>
            <a:pPr marL="361417" indent="-361417"/>
            <a:endParaRPr lang="x-none" sz="1600" dirty="0" smtClean="0">
              <a:latin typeface="Helvetica" pitchFamily="34" charset="0"/>
              <a:cs typeface="Helvetica" pitchFamily="34" charset="0"/>
            </a:endParaRPr>
          </a:p>
          <a:p>
            <a:pPr marL="834940" indent="-361417">
              <a:buAutoNum type="alphaUcPeriod"/>
            </a:pPr>
            <a:r>
              <a:rPr lang="x-none" sz="1600" dirty="0" smtClean="0">
                <a:latin typeface="Helvetica" pitchFamily="34" charset="0"/>
              </a:rPr>
              <a:t>La luna es el vecino más cercano de la Tierra.  </a:t>
            </a:r>
          </a:p>
          <a:p>
            <a:pPr marL="834940" indent="-361417">
              <a:buAutoNum type="alphaUcPeriod"/>
            </a:pPr>
            <a:endParaRPr lang="x-none" sz="1600" dirty="0" smtClean="0">
              <a:latin typeface="Helvetica" pitchFamily="34" charset="0"/>
            </a:endParaRPr>
          </a:p>
          <a:p>
            <a:pPr marL="834940" indent="-361417">
              <a:buAutoNum type="alphaUcPeriod"/>
            </a:pPr>
            <a:r>
              <a:rPr lang="x-none" sz="1600" dirty="0" smtClean="0">
                <a:latin typeface="Helvetica" pitchFamily="34" charset="0"/>
              </a:rPr>
              <a:t>La superficie de la luna tiene cráteres.</a:t>
            </a:r>
          </a:p>
          <a:p>
            <a:pPr marL="834940" indent="-361417">
              <a:buAutoNum type="alphaUcPeriod"/>
            </a:pPr>
            <a:endParaRPr lang="x-none" sz="1600" dirty="0" smtClean="0">
              <a:latin typeface="Helvetica" pitchFamily="34" charset="0"/>
            </a:endParaRPr>
          </a:p>
          <a:p>
            <a:pPr marL="834940" indent="-361417">
              <a:buAutoNum type="alphaUcPeriod"/>
            </a:pPr>
            <a:r>
              <a:rPr lang="x-none" sz="1600" dirty="0" smtClean="0">
                <a:latin typeface="Helvetica" pitchFamily="34" charset="0"/>
              </a:rPr>
              <a:t>Astronautas estadounidenses aterrizaron en la luna.</a:t>
            </a:r>
          </a:p>
          <a:p>
            <a:pPr marL="834940" indent="-361417">
              <a:buAutoNum type="alphaUcPeriod"/>
            </a:pPr>
            <a:endParaRPr lang="x-none" sz="1600" dirty="0" smtClean="0">
              <a:latin typeface="Helvetica" pitchFamily="34" charset="0"/>
            </a:endParaRPr>
          </a:p>
          <a:p>
            <a:pPr marL="834940" indent="-361417">
              <a:buAutoNum type="alphaUcPeriod"/>
            </a:pPr>
            <a:r>
              <a:rPr lang="x-none" sz="1600" dirty="0" smtClean="0">
                <a:latin typeface="Helvetica" pitchFamily="34" charset="0"/>
              </a:rPr>
              <a:t>Los meteoritos chocaron contra la luna.  </a:t>
            </a:r>
          </a:p>
          <a:p>
            <a:pPr marL="834940" indent="-361417">
              <a:buAutoNum type="alphaUcPeriod"/>
            </a:pPr>
            <a:endParaRPr lang="x-none" sz="1700" dirty="0" smtClean="0">
              <a:solidFill>
                <a:srgbClr val="FF0000"/>
              </a:solidFill>
              <a:latin typeface="Helvetica" pitchFamily="34" charset="0"/>
            </a:endParaRPr>
          </a:p>
          <a:p>
            <a:pPr marL="473523"/>
            <a:endParaRPr lang="x-none" sz="1700" dirty="0" smtClean="0">
              <a:solidFill>
                <a:srgbClr val="FF0000"/>
              </a:solidFill>
              <a:latin typeface="Helvetica" pitchFamily="34" charset="0"/>
              <a:cs typeface="Helvetica" pitchFamily="34" charset="0"/>
            </a:endParaRPr>
          </a:p>
          <a:p>
            <a:pPr marL="473523"/>
            <a:endParaRPr lang="x-none" sz="1700" dirty="0">
              <a:solidFill>
                <a:srgbClr val="FF0000"/>
              </a:solidFill>
              <a:latin typeface="Helvetica" pitchFamily="34" charset="0"/>
              <a:cs typeface="Helvetica" pitchFamily="34" charset="0"/>
            </a:endParaRPr>
          </a:p>
        </p:txBody>
      </p:sp>
      <p:graphicFrame>
        <p:nvGraphicFramePr>
          <p:cNvPr id="19" name="Table 18"/>
          <p:cNvGraphicFramePr>
            <a:graphicFrameLocks noGrp="1"/>
          </p:cNvGraphicFramePr>
          <p:nvPr>
            <p:extLst/>
          </p:nvPr>
        </p:nvGraphicFramePr>
        <p:xfrm>
          <a:off x="5105400" y="4208184"/>
          <a:ext cx="2286552" cy="516216"/>
        </p:xfrm>
        <a:graphic>
          <a:graphicData uri="http://schemas.openxmlformats.org/drawingml/2006/table">
            <a:tbl>
              <a:tblPr/>
              <a:tblGrid>
                <a:gridCol w="2286552"/>
              </a:tblGrid>
              <a:tr h="142133">
                <a:tc>
                  <a:txBody>
                    <a:bodyPr/>
                    <a:lstStyle/>
                    <a:p>
                      <a:pPr marL="0" marR="0" algn="l">
                        <a:lnSpc>
                          <a:spcPct val="115000"/>
                        </a:lnSpc>
                        <a:spcBef>
                          <a:spcPts val="0"/>
                        </a:spcBef>
                        <a:spcAft>
                          <a:spcPts val="0"/>
                        </a:spcAft>
                      </a:pPr>
                      <a:r>
                        <a:rPr lang="es-MX" sz="800" b="1" kern="1200" noProof="0" dirty="0"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RI.2.9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74083">
                <a:tc>
                  <a:txBody>
                    <a:bodyPr/>
                    <a:lstStyle/>
                    <a:p>
                      <a:pPr marL="0" marR="0" algn="l">
                        <a:lnSpc>
                          <a:spcPct val="115000"/>
                        </a:lnSpc>
                        <a:spcBef>
                          <a:spcPts val="0"/>
                        </a:spcBef>
                        <a:spcAft>
                          <a:spcPts val="0"/>
                        </a:spcAft>
                      </a:pPr>
                      <a:r>
                        <a:rPr lang="es-MX" sz="800" dirty="0" smtClean="0"/>
                        <a:t>Comparan y contrastan los puntos más importantes que se presentan en dos textos sobre el mismo tema. </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20" name="Group 19"/>
          <p:cNvGrpSpPr/>
          <p:nvPr/>
        </p:nvGrpSpPr>
        <p:grpSpPr>
          <a:xfrm>
            <a:off x="751867" y="1515251"/>
            <a:ext cx="244333" cy="1684002"/>
            <a:chOff x="867416" y="1462738"/>
            <a:chExt cx="244333" cy="1684002"/>
          </a:xfrm>
        </p:grpSpPr>
        <p:sp>
          <p:nvSpPr>
            <p:cNvPr id="22" name="Shape 127"/>
            <p:cNvSpPr/>
            <p:nvPr/>
          </p:nvSpPr>
          <p:spPr>
            <a:xfrm>
              <a:off x="867416" y="2471990"/>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23" name="Shape 128"/>
            <p:cNvSpPr/>
            <p:nvPr/>
          </p:nvSpPr>
          <p:spPr>
            <a:xfrm>
              <a:off x="867417" y="1973865"/>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24" name="Shape 129"/>
            <p:cNvSpPr/>
            <p:nvPr/>
          </p:nvSpPr>
          <p:spPr>
            <a:xfrm>
              <a:off x="868858" y="2907252"/>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30" name="Shape 130"/>
            <p:cNvSpPr/>
            <p:nvPr/>
          </p:nvSpPr>
          <p:spPr>
            <a:xfrm>
              <a:off x="867417" y="1462738"/>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grpSp>
      <p:grpSp>
        <p:nvGrpSpPr>
          <p:cNvPr id="31" name="Group 30"/>
          <p:cNvGrpSpPr/>
          <p:nvPr/>
        </p:nvGrpSpPr>
        <p:grpSpPr>
          <a:xfrm>
            <a:off x="751867" y="5822881"/>
            <a:ext cx="245252" cy="1685711"/>
            <a:chOff x="867417" y="1535369"/>
            <a:chExt cx="245252" cy="1685711"/>
          </a:xfrm>
        </p:grpSpPr>
        <p:sp>
          <p:nvSpPr>
            <p:cNvPr id="32" name="Shape 127"/>
            <p:cNvSpPr/>
            <p:nvPr/>
          </p:nvSpPr>
          <p:spPr>
            <a:xfrm>
              <a:off x="867417" y="248105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33" name="Shape 128"/>
            <p:cNvSpPr/>
            <p:nvPr/>
          </p:nvSpPr>
          <p:spPr>
            <a:xfrm>
              <a:off x="867417" y="200636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34" name="Shape 129"/>
            <p:cNvSpPr/>
            <p:nvPr/>
          </p:nvSpPr>
          <p:spPr>
            <a:xfrm>
              <a:off x="869778" y="2981592"/>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35" name="Shape 130"/>
            <p:cNvSpPr/>
            <p:nvPr/>
          </p:nvSpPr>
          <p:spPr>
            <a:xfrm>
              <a:off x="867417" y="1535369"/>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grpSp>
    </p:spTree>
    <p:extLst>
      <p:ext uri="{BB962C8B-B14F-4D97-AF65-F5344CB8AC3E}">
        <p14:creationId xmlns:p14="http://schemas.microsoft.com/office/powerpoint/2010/main" val="15744885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35</a:t>
            </a:fld>
            <a:endParaRPr lang="en-US" dirty="0">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485716130"/>
              </p:ext>
            </p:extLst>
          </p:nvPr>
        </p:nvGraphicFramePr>
        <p:xfrm>
          <a:off x="304800" y="675060"/>
          <a:ext cx="7043738" cy="3626974"/>
        </p:xfrm>
        <a:graphic>
          <a:graphicData uri="http://schemas.openxmlformats.org/drawingml/2006/table">
            <a:tbl>
              <a:tblPr firstRow="1" bandRow="1">
                <a:tableStyleId>{5940675A-B579-460E-94D1-54222C63F5DA}</a:tableStyleId>
              </a:tblPr>
              <a:tblGrid>
                <a:gridCol w="7043738"/>
              </a:tblGrid>
              <a:tr h="676946">
                <a:tc>
                  <a:txBody>
                    <a:bodyPr/>
                    <a:lstStyle/>
                    <a:p>
                      <a:pPr marL="457200" marR="0" indent="-339725" algn="l" defTabSz="966612" rtl="0" eaLnBrk="1" latinLnBrk="0" hangingPunct="1">
                        <a:lnSpc>
                          <a:spcPct val="100000"/>
                        </a:lnSpc>
                        <a:spcBef>
                          <a:spcPts val="0"/>
                        </a:spcBef>
                        <a:spcAft>
                          <a:spcPts val="0"/>
                        </a:spcAft>
                        <a:buClrTx/>
                        <a:buSzTx/>
                        <a:buFontTx/>
                        <a:buNone/>
                        <a:tabLst/>
                        <a:defRPr/>
                      </a:pPr>
                      <a:r>
                        <a:rPr lang="en-US" sz="1600" b="1" dirty="0" smtClean="0">
                          <a:solidFill>
                            <a:schemeClr val="tx1"/>
                          </a:solidFill>
                          <a:latin typeface="Helvetica" panose="020B0604020202020204" pitchFamily="34" charset="0"/>
                          <a:cs typeface="Helvetica" panose="020B0604020202020204" pitchFamily="34" charset="0"/>
                        </a:rPr>
                        <a:t>15.</a:t>
                      </a:r>
                      <a:r>
                        <a:rPr lang="en-US" sz="1600" b="1" baseline="0" dirty="0" smtClean="0">
                          <a:solidFill>
                            <a:schemeClr val="tx1"/>
                          </a:solidFill>
                          <a:latin typeface="Helvetica" panose="020B0604020202020204" pitchFamily="34" charset="0"/>
                          <a:cs typeface="Helvetica" panose="020B0604020202020204" pitchFamily="34" charset="0"/>
                        </a:rPr>
                        <a:t> </a:t>
                      </a:r>
                      <a:r>
                        <a:rPr lang="x-none" sz="1600" b="1" dirty="0" smtClean="0">
                          <a:latin typeface="Helvetica" panose="020B0604020202020204" pitchFamily="34" charset="0"/>
                          <a:cs typeface="Helvetica" panose="020B0604020202020204" pitchFamily="34" charset="0"/>
                        </a:rPr>
                        <a:t>¿Cómo el autor apoya el punto que dice que la superficie de la luna está cubierta con muchas características inusuales?  Utiliza ejemplos de ambos pasajes</a:t>
                      </a:r>
                      <a:r>
                        <a:rPr lang="x-none" sz="1600" b="1" dirty="0" smtClean="0">
                          <a:latin typeface="+mn-lt"/>
                        </a:rPr>
                        <a:t>. </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454">
                <a:tc>
                  <a:txBody>
                    <a:bodyPr/>
                    <a:lstStyle/>
                    <a:p>
                      <a:endParaRPr lang="en-US" sz="1600" dirty="0">
                        <a:solidFill>
                          <a:schemeClr val="tx1"/>
                        </a:solidFill>
                        <a:latin typeface="+mn-lt"/>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914">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174">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4">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060">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9520">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76610338"/>
              </p:ext>
            </p:extLst>
          </p:nvPr>
        </p:nvGraphicFramePr>
        <p:xfrm>
          <a:off x="304800" y="5170860"/>
          <a:ext cx="7043738" cy="3601860"/>
        </p:xfrm>
        <a:graphic>
          <a:graphicData uri="http://schemas.openxmlformats.org/drawingml/2006/table">
            <a:tbl>
              <a:tblPr firstRow="1" bandRow="1">
                <a:tableStyleId>{5940675A-B579-460E-94D1-54222C63F5DA}</a:tableStyleId>
              </a:tblPr>
              <a:tblGrid>
                <a:gridCol w="7043738"/>
              </a:tblGrid>
              <a:tr h="696540">
                <a:tc>
                  <a:txBody>
                    <a:bodyPr/>
                    <a:lstStyle/>
                    <a:p>
                      <a:pPr marL="520700" marR="0" indent="-411163" algn="l" defTabSz="966612" rtl="0" eaLnBrk="1" fontAlgn="auto" latinLnBrk="0" hangingPunct="1">
                        <a:lnSpc>
                          <a:spcPct val="100000"/>
                        </a:lnSpc>
                        <a:spcBef>
                          <a:spcPts val="0"/>
                        </a:spcBef>
                        <a:spcAft>
                          <a:spcPts val="0"/>
                        </a:spcAft>
                        <a:buClrTx/>
                        <a:buSzTx/>
                        <a:buFont typeface="+mj-lt"/>
                        <a:buAutoNum type="arabicPeriod" startAt="16"/>
                        <a:tabLst/>
                        <a:defRPr/>
                      </a:pPr>
                      <a:r>
                        <a:rPr lang="es-ES_tradnl" sz="1600" b="1" baseline="0" dirty="0" smtClean="0">
                          <a:solidFill>
                            <a:schemeClr val="tx1"/>
                          </a:solidFill>
                          <a:latin typeface="Helvetica" panose="020B0604020202020204" pitchFamily="34" charset="0"/>
                          <a:cs typeface="Helvetica" panose="020B0604020202020204" pitchFamily="34" charset="0"/>
                        </a:rPr>
                        <a:t>¿Cómo cada texto describe a la luna de forma diferente? ¿Cómo cada texto</a:t>
                      </a:r>
                      <a:r>
                        <a:rPr lang="es-ES_tradnl" sz="1600" b="1" kern="1200" baseline="0" dirty="0" smtClean="0">
                          <a:solidFill>
                            <a:schemeClr val="tx1"/>
                          </a:solidFill>
                          <a:latin typeface="Helvetica" panose="020B0604020202020204" pitchFamily="34" charset="0"/>
                          <a:ea typeface="+mn-ea"/>
                          <a:cs typeface="Helvetica" panose="020B0604020202020204" pitchFamily="34" charset="0"/>
                        </a:rPr>
                        <a:t> </a:t>
                      </a:r>
                      <a:r>
                        <a:rPr lang="x-none" sz="1600" b="1" kern="1200" baseline="0" dirty="0" smtClean="0">
                          <a:solidFill>
                            <a:schemeClr val="tx1"/>
                          </a:solidFill>
                          <a:latin typeface="Helvetica" panose="020B0604020202020204" pitchFamily="34" charset="0"/>
                          <a:ea typeface="+mn-ea"/>
                          <a:cs typeface="Helvetica" panose="020B0604020202020204" pitchFamily="34" charset="0"/>
                        </a:rPr>
                        <a:t>describe </a:t>
                      </a:r>
                      <a:r>
                        <a:rPr lang="es-ES_tradnl" sz="1600" b="1" baseline="0" dirty="0" smtClean="0">
                          <a:solidFill>
                            <a:schemeClr val="tx1"/>
                          </a:solidFill>
                          <a:latin typeface="Helvetica" panose="020B0604020202020204" pitchFamily="34" charset="0"/>
                          <a:cs typeface="Helvetica" panose="020B0604020202020204" pitchFamily="34" charset="0"/>
                        </a:rPr>
                        <a:t>a la luna de forma similar? </a:t>
                      </a:r>
                      <a:r>
                        <a:rPr lang="es-ES_tradnl" sz="1600" b="1" kern="1200" noProof="0" dirty="0" smtClean="0">
                          <a:solidFill>
                            <a:schemeClr val="tx1"/>
                          </a:solidFill>
                          <a:latin typeface="Helvetica" panose="020B0604020202020204" pitchFamily="34" charset="0"/>
                          <a:ea typeface="+mn-ea"/>
                          <a:cs typeface="Helvetica" panose="020B0604020202020204" pitchFamily="34" charset="0"/>
                        </a:rPr>
                        <a:t>Utiliza ejemplos de </a:t>
                      </a:r>
                      <a:r>
                        <a:rPr lang="es-ES_tradnl" sz="1600" b="1" u="none" kern="1200" noProof="0" dirty="0" smtClean="0">
                          <a:solidFill>
                            <a:schemeClr val="tx1"/>
                          </a:solidFill>
                          <a:latin typeface="Helvetica" panose="020B0604020202020204" pitchFamily="34" charset="0"/>
                          <a:ea typeface="+mn-ea"/>
                          <a:cs typeface="Helvetica" panose="020B0604020202020204" pitchFamily="34" charset="0"/>
                        </a:rPr>
                        <a:t>ambos</a:t>
                      </a:r>
                      <a:r>
                        <a:rPr lang="es-ES_tradnl" sz="1600" b="1" kern="1200" noProof="0" dirty="0" smtClean="0">
                          <a:solidFill>
                            <a:schemeClr val="tx1"/>
                          </a:solidFill>
                          <a:latin typeface="Helvetica" panose="020B0604020202020204" pitchFamily="34" charset="0"/>
                          <a:ea typeface="+mn-ea"/>
                          <a:cs typeface="Helvetica" panose="020B0604020202020204" pitchFamily="34" charset="0"/>
                        </a:rPr>
                        <a:t> textos. </a:t>
                      </a:r>
                      <a:endParaRPr lang="es-ES_tradnl" sz="1600" b="1" baseline="0" dirty="0" smtClean="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endParaRPr lang="en-US" sz="1600" dirty="0"/>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060">
                <a:tc>
                  <a:txBody>
                    <a:bodyPr/>
                    <a:lstStyle/>
                    <a:p>
                      <a:endParaRPr lang="en-US" sz="1600" dirty="0"/>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20">
                <a:tc>
                  <a:txBody>
                    <a:bodyPr/>
                    <a:lstStyle/>
                    <a:p>
                      <a:endParaRPr lang="en-US" sz="1600" dirty="0"/>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580">
                <a:tc>
                  <a:txBody>
                    <a:bodyPr/>
                    <a:lstStyle/>
                    <a:p>
                      <a:endParaRPr lang="en-US" sz="1600" dirty="0"/>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40">
                <a:tc>
                  <a:txBody>
                    <a:bodyPr/>
                    <a:lstStyle/>
                    <a:p>
                      <a:endParaRPr lang="en-US" sz="1600" dirty="0"/>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900">
                <a:tc>
                  <a:txBody>
                    <a:bodyPr/>
                    <a:lstStyle/>
                    <a:p>
                      <a:endParaRPr lang="en-US" sz="1600" dirty="0"/>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6560">
                <a:tc>
                  <a:txBody>
                    <a:bodyPr/>
                    <a:lstStyle/>
                    <a:p>
                      <a:endParaRPr lang="en-US" sz="1600" dirty="0"/>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endParaRPr lang="en-US" sz="1600" dirty="0"/>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nvPr>
        </p:nvGraphicFramePr>
        <p:xfrm>
          <a:off x="5257800" y="4343400"/>
          <a:ext cx="2057400" cy="396240"/>
        </p:xfrm>
        <a:graphic>
          <a:graphicData uri="http://schemas.openxmlformats.org/drawingml/2006/table">
            <a:tbl>
              <a:tblPr/>
              <a:tblGrid>
                <a:gridCol w="2057400"/>
              </a:tblGrid>
              <a:tr h="152400">
                <a:tc>
                  <a:txBody>
                    <a:bodyPr/>
                    <a:lstStyle/>
                    <a:p>
                      <a:pPr marL="0" marR="0" algn="l">
                        <a:lnSpc>
                          <a:spcPct val="100000"/>
                        </a:lnSpc>
                        <a:spcBef>
                          <a:spcPts val="0"/>
                        </a:spcBef>
                        <a:spcAft>
                          <a:spcPts val="0"/>
                        </a:spcAft>
                      </a:pPr>
                      <a:r>
                        <a:rPr lang="en-US" sz="800" b="1" dirty="0" smtClean="0">
                          <a:solidFill>
                            <a:schemeClr val="tx1"/>
                          </a:solidFill>
                          <a:latin typeface="+mn-lt"/>
                          <a:ea typeface="Times New Roman"/>
                          <a:cs typeface="Times New Roman"/>
                        </a:rPr>
                        <a:t>Estándar RI.2.8</a:t>
                      </a:r>
                      <a:endParaRPr lang="en-US" sz="800" dirty="0">
                        <a:solidFill>
                          <a:schemeClr val="tx1"/>
                        </a:solidFill>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24486">
                <a:tc>
                  <a:txBody>
                    <a:bodyPr/>
                    <a:lstStyle/>
                    <a:p>
                      <a:pPr marL="0" marR="0" algn="l">
                        <a:lnSpc>
                          <a:spcPct val="100000"/>
                        </a:lnSpc>
                        <a:spcBef>
                          <a:spcPts val="0"/>
                        </a:spcBef>
                        <a:spcAft>
                          <a:spcPts val="0"/>
                        </a:spcAft>
                      </a:pPr>
                      <a:r>
                        <a:rPr lang="x-none" sz="800" dirty="0" smtClean="0">
                          <a:solidFill>
                            <a:schemeClr val="tx1"/>
                          </a:solidFill>
                        </a:rPr>
                        <a:t>Describen cómo las razones apoyan los puntos específicos que el autor hace en un texto.</a:t>
                      </a:r>
                      <a:endParaRPr lang="en-US" sz="800" b="0" dirty="0">
                        <a:solidFill>
                          <a:schemeClr val="tx1"/>
                        </a:solidFill>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8" name="Table 7"/>
          <p:cNvGraphicFramePr>
            <a:graphicFrameLocks noGrp="1"/>
          </p:cNvGraphicFramePr>
          <p:nvPr>
            <p:extLst/>
          </p:nvPr>
        </p:nvGraphicFramePr>
        <p:xfrm>
          <a:off x="5334000" y="8854440"/>
          <a:ext cx="2057400" cy="518160"/>
        </p:xfrm>
        <a:graphic>
          <a:graphicData uri="http://schemas.openxmlformats.org/drawingml/2006/table">
            <a:tbl>
              <a:tblPr/>
              <a:tblGrid>
                <a:gridCol w="2057400"/>
              </a:tblGrid>
              <a:tr h="152400">
                <a:tc>
                  <a:txBody>
                    <a:bodyPr/>
                    <a:lstStyle/>
                    <a:p>
                      <a:pPr marL="0" marR="0" algn="l">
                        <a:lnSpc>
                          <a:spcPct val="100000"/>
                        </a:lnSpc>
                        <a:spcBef>
                          <a:spcPts val="0"/>
                        </a:spcBef>
                        <a:spcAft>
                          <a:spcPts val="0"/>
                        </a:spcAft>
                      </a:pPr>
                      <a:r>
                        <a:rPr lang="en-US" sz="800" b="1" dirty="0" smtClean="0">
                          <a:solidFill>
                            <a:schemeClr val="tx1"/>
                          </a:solidFill>
                          <a:latin typeface="+mn-lt"/>
                          <a:ea typeface="Times New Roman"/>
                          <a:cs typeface="Times New Roman"/>
                        </a:rPr>
                        <a:t>Estándar RI.2.9</a:t>
                      </a:r>
                      <a:endParaRPr lang="en-US" sz="800" dirty="0">
                        <a:solidFill>
                          <a:schemeClr val="tx1"/>
                        </a:solidFill>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24486">
                <a:tc>
                  <a:txBody>
                    <a:bodyPr/>
                    <a:lstStyle/>
                    <a:p>
                      <a:pPr marL="0" marR="0" algn="l">
                        <a:lnSpc>
                          <a:spcPct val="100000"/>
                        </a:lnSpc>
                        <a:spcBef>
                          <a:spcPts val="0"/>
                        </a:spcBef>
                        <a:spcAft>
                          <a:spcPts val="0"/>
                        </a:spcAft>
                      </a:pPr>
                      <a:r>
                        <a:rPr lang="x-none" sz="800" dirty="0" smtClean="0">
                          <a:solidFill>
                            <a:schemeClr val="tx1"/>
                          </a:solidFill>
                        </a:rPr>
                        <a:t>Comparan y contrastan los puntos más importantes que se presentan en dos textos sobre el mismo tema. </a:t>
                      </a:r>
                      <a:endParaRPr lang="en-US" sz="800" b="0" dirty="0">
                        <a:solidFill>
                          <a:schemeClr val="tx1"/>
                        </a:solidFill>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6339563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982242688"/>
              </p:ext>
            </p:extLst>
          </p:nvPr>
        </p:nvGraphicFramePr>
        <p:xfrm>
          <a:off x="242888" y="656340"/>
          <a:ext cx="7157084" cy="5409180"/>
        </p:xfrm>
        <a:graphic>
          <a:graphicData uri="http://schemas.openxmlformats.org/drawingml/2006/table">
            <a:tbl>
              <a:tblPr firstRow="1" bandRow="1">
                <a:tableStyleId>{5940675A-B579-460E-94D1-54222C63F5DA}</a:tableStyleId>
              </a:tblPr>
              <a:tblGrid>
                <a:gridCol w="7157084"/>
              </a:tblGrid>
              <a:tr h="2592832">
                <a:tc>
                  <a:txBody>
                    <a:bodyPr/>
                    <a:lstStyle/>
                    <a:p>
                      <a:pPr marL="401638" marR="0" indent="-346075" algn="l" defTabSz="1018809" rtl="0" eaLnBrk="1" fontAlgn="auto" latinLnBrk="0" hangingPunct="1">
                        <a:lnSpc>
                          <a:spcPct val="100000"/>
                        </a:lnSpc>
                        <a:spcBef>
                          <a:spcPts val="0"/>
                        </a:spcBef>
                        <a:spcAft>
                          <a:spcPts val="0"/>
                        </a:spcAft>
                        <a:buClrTx/>
                        <a:buSzTx/>
                        <a:buFont typeface="+mj-lt"/>
                        <a:buNone/>
                        <a:tabLst/>
                        <a:defRPr/>
                      </a:pPr>
                      <a:r>
                        <a:rPr lang="en-US" sz="1600" b="1" dirty="0" smtClean="0">
                          <a:solidFill>
                            <a:schemeClr val="tx1"/>
                          </a:solidFill>
                          <a:latin typeface="Helvetica" panose="020B0604020202020204" pitchFamily="34" charset="0"/>
                          <a:cs typeface="Helvetica" panose="020B0604020202020204" pitchFamily="34" charset="0"/>
                        </a:rPr>
                        <a:t>17.  </a:t>
                      </a:r>
                      <a:r>
                        <a:rPr lang="es-ES_tradnl" sz="1600" b="1" noProof="0" dirty="0" smtClean="0">
                          <a:solidFill>
                            <a:schemeClr val="tx1"/>
                          </a:solidFill>
                          <a:latin typeface="Helvetica" panose="020B0604020202020204" pitchFamily="34" charset="0"/>
                          <a:cs typeface="Helvetica" panose="020B0604020202020204" pitchFamily="34" charset="0"/>
                        </a:rPr>
                        <a:t>Lee el cuento a continuación.</a:t>
                      </a:r>
                      <a:r>
                        <a:rPr lang="es-ES_tradnl" sz="1600" b="1" baseline="0" noProof="0" dirty="0" smtClean="0">
                          <a:solidFill>
                            <a:schemeClr val="tx1"/>
                          </a:solidFill>
                          <a:latin typeface="Helvetica" panose="020B0604020202020204" pitchFamily="34" charset="0"/>
                          <a:cs typeface="Helvetica" panose="020B0604020202020204" pitchFamily="34" charset="0"/>
                        </a:rPr>
                        <a:t>  </a:t>
                      </a:r>
                      <a:r>
                        <a:rPr lang="x-none" sz="1600" b="1" noProof="0" dirty="0" smtClean="0">
                          <a:solidFill>
                            <a:schemeClr val="tx1"/>
                          </a:solidFill>
                          <a:latin typeface="Helvetica" panose="020B0604020202020204" pitchFamily="34" charset="0"/>
                          <a:cs typeface="Helvetica" panose="020B0604020202020204" pitchFamily="34" charset="0"/>
                        </a:rPr>
                        <a:t>Escribe un final para el cuento que diga lo qué pasó después. </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s-ES_tradnl" sz="1700" b="1" i="0" u="sng" kern="1200" noProof="0" dirty="0" smtClean="0">
                        <a:solidFill>
                          <a:schemeClr val="tx1"/>
                        </a:solidFill>
                        <a:effectLst/>
                        <a:latin typeface="+mn-lt"/>
                        <a:ea typeface="Times New Roman"/>
                        <a:cs typeface="Times New Roman"/>
                      </a:endParaRP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s-ES_tradnl" sz="1700" b="0" i="1" u="none" kern="1200" noProof="0" dirty="0" smtClean="0">
                          <a:solidFill>
                            <a:schemeClr val="tx1"/>
                          </a:solidFill>
                          <a:effectLst/>
                          <a:latin typeface="+mn-lt"/>
                          <a:ea typeface="Times New Roman"/>
                          <a:cs typeface="Times New Roman"/>
                        </a:rPr>
                        <a:t>Tres amigos</a:t>
                      </a: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s-ES_tradnl" sz="800" b="1" i="0" kern="1200" noProof="0" dirty="0" smtClean="0">
                          <a:solidFill>
                            <a:schemeClr val="tx1"/>
                          </a:solidFill>
                          <a:effectLst/>
                          <a:latin typeface="+mn-lt"/>
                          <a:ea typeface="Times New Roman"/>
                          <a:cs typeface="Times New Roman"/>
                        </a:rPr>
                        <a:t>       </a:t>
                      </a:r>
                    </a:p>
                    <a:p>
                      <a:pPr marL="288925" marR="0" indent="-288925" algn="l" defTabSz="1018809" rtl="0" eaLnBrk="1" fontAlgn="auto" latinLnBrk="0" hangingPunct="1">
                        <a:lnSpc>
                          <a:spcPct val="100000"/>
                        </a:lnSpc>
                        <a:spcBef>
                          <a:spcPts val="0"/>
                        </a:spcBef>
                        <a:spcAft>
                          <a:spcPts val="0"/>
                        </a:spcAft>
                        <a:buClrTx/>
                        <a:buSzTx/>
                        <a:buFont typeface="+mj-lt"/>
                        <a:buNone/>
                        <a:tabLst/>
                        <a:defRPr/>
                      </a:pPr>
                      <a:r>
                        <a:rPr lang="es-ES_tradnl" sz="1700" b="0" i="0" kern="1200" noProof="0" dirty="0" smtClean="0">
                          <a:solidFill>
                            <a:schemeClr val="tx1"/>
                          </a:solidFill>
                          <a:effectLst/>
                          <a:latin typeface="+mn-lt"/>
                          <a:ea typeface="Times New Roman"/>
                          <a:cs typeface="Times New Roman"/>
                        </a:rPr>
                        <a:t>      Tres</a:t>
                      </a:r>
                      <a:r>
                        <a:rPr lang="es-ES_tradnl" sz="1700" b="0" i="0" kern="1200" baseline="0" noProof="0" dirty="0" smtClean="0">
                          <a:solidFill>
                            <a:schemeClr val="tx1"/>
                          </a:solidFill>
                          <a:effectLst/>
                          <a:latin typeface="+mn-lt"/>
                          <a:ea typeface="Times New Roman"/>
                          <a:cs typeface="Times New Roman"/>
                        </a:rPr>
                        <a:t> amigos, una serpiente, un león y un halcón, estaban afuera mirando la luna</a:t>
                      </a:r>
                      <a:r>
                        <a:rPr lang="es-ES_tradnl" sz="1700" b="0" i="0" kern="1200" noProof="0" dirty="0" smtClean="0">
                          <a:solidFill>
                            <a:schemeClr val="tx1"/>
                          </a:solidFill>
                          <a:effectLst/>
                          <a:latin typeface="+mn-lt"/>
                          <a:ea typeface="Times New Roman"/>
                          <a:cs typeface="Times New Roman"/>
                        </a:rPr>
                        <a:t>.  La luna les hizo sentir mucha</a:t>
                      </a:r>
                      <a:r>
                        <a:rPr lang="es-ES_tradnl" sz="1700" b="0" i="0" kern="1200" baseline="0" noProof="0" dirty="0" smtClean="0">
                          <a:solidFill>
                            <a:schemeClr val="tx1"/>
                          </a:solidFill>
                          <a:effectLst/>
                          <a:latin typeface="+mn-lt"/>
                          <a:ea typeface="Times New Roman"/>
                          <a:cs typeface="Times New Roman"/>
                        </a:rPr>
                        <a:t> hambre. Ellos discutían sobre lo que podrían comer. La serpiente y el halcón se quedaron dormidos.  El león no podía dormir porque tenía mucha hambre.  Luego, se fue caminando por el bosque</a:t>
                      </a:r>
                      <a:r>
                        <a:rPr lang="en-US" sz="1700" b="0" i="0" kern="1200" baseline="0" dirty="0" smtClean="0">
                          <a:solidFill>
                            <a:schemeClr val="tx1"/>
                          </a:solidFill>
                          <a:effectLst/>
                          <a:latin typeface="+mn-lt"/>
                          <a:ea typeface="Times New Roman"/>
                          <a:cs typeface="Times New Roman"/>
                        </a:rPr>
                        <a:t>.</a:t>
                      </a:r>
                    </a:p>
                    <a:p>
                      <a:pPr marL="288925" marR="0" indent="-288925" algn="l" defTabSz="1018809" rtl="0" eaLnBrk="1" fontAlgn="auto" latinLnBrk="0" hangingPunct="1">
                        <a:lnSpc>
                          <a:spcPct val="100000"/>
                        </a:lnSpc>
                        <a:spcBef>
                          <a:spcPts val="0"/>
                        </a:spcBef>
                        <a:spcAft>
                          <a:spcPts val="0"/>
                        </a:spcAft>
                        <a:buClrTx/>
                        <a:buSzTx/>
                        <a:buFont typeface="+mj-lt"/>
                        <a:buNone/>
                        <a:tabLst/>
                        <a:defRPr/>
                      </a:pPr>
                      <a:endParaRPr lang="en-US" sz="1700" b="1" baseline="0" dirty="0" smtClean="0">
                        <a:solidFill>
                          <a:srgbClr val="FF0000"/>
                        </a:solidFill>
                      </a:endParaRPr>
                    </a:p>
                    <a:p>
                      <a:pPr marL="0" marR="0" indent="0" algn="r" defTabSz="1018809" rtl="0" eaLnBrk="1" fontAlgn="auto" latinLnBrk="0" hangingPunct="1">
                        <a:lnSpc>
                          <a:spcPct val="100000"/>
                        </a:lnSpc>
                        <a:spcBef>
                          <a:spcPts val="0"/>
                        </a:spcBef>
                        <a:spcAft>
                          <a:spcPts val="0"/>
                        </a:spcAft>
                        <a:buClrTx/>
                        <a:buSzTx/>
                        <a:buFont typeface="+mj-lt"/>
                        <a:buNone/>
                        <a:tabLst/>
                        <a:defRPr/>
                      </a:pPr>
                      <a:r>
                        <a:rPr lang="en-US" sz="1000" b="1" i="1" dirty="0" err="1" smtClean="0">
                          <a:solidFill>
                            <a:schemeClr val="tx1"/>
                          </a:solidFill>
                          <a:latin typeface="+mn-lt"/>
                          <a:cs typeface="Helvetica" pitchFamily="34" charset="0"/>
                        </a:rPr>
                        <a:t>Escribir</a:t>
                      </a:r>
                      <a:r>
                        <a:rPr lang="en-US" sz="1000" b="1" i="1" dirty="0" smtClean="0">
                          <a:solidFill>
                            <a:schemeClr val="tx1"/>
                          </a:solidFill>
                          <a:latin typeface="+mn-lt"/>
                          <a:cs typeface="Helvetica" pitchFamily="34" charset="0"/>
                        </a:rPr>
                        <a:t> un </a:t>
                      </a:r>
                      <a:r>
                        <a:rPr lang="en-US" sz="1000" b="1" i="1" dirty="0" err="1" smtClean="0">
                          <a:solidFill>
                            <a:schemeClr val="tx1"/>
                          </a:solidFill>
                          <a:latin typeface="+mn-lt"/>
                          <a:cs typeface="Helvetica" pitchFamily="34" charset="0"/>
                        </a:rPr>
                        <a:t>texto</a:t>
                      </a:r>
                      <a:r>
                        <a:rPr lang="en-US" sz="1000" b="1" i="1" dirty="0" smtClean="0">
                          <a:solidFill>
                            <a:schemeClr val="tx1"/>
                          </a:solidFill>
                          <a:latin typeface="+mn-lt"/>
                          <a:cs typeface="Helvetica" pitchFamily="34" charset="0"/>
                        </a:rPr>
                        <a:t> breve</a:t>
                      </a:r>
                      <a:r>
                        <a:rPr lang="en-US" sz="1000" b="1" i="1" baseline="0" dirty="0" smtClean="0">
                          <a:solidFill>
                            <a:schemeClr val="tx1"/>
                          </a:solidFill>
                          <a:latin typeface="+mn-lt"/>
                          <a:cs typeface="Helvetica" pitchFamily="34" charset="0"/>
                        </a:rPr>
                        <a:t>, </a:t>
                      </a:r>
                      <a:r>
                        <a:rPr lang="en-US" sz="1000" b="1" i="1" baseline="0" dirty="0" err="1" smtClean="0">
                          <a:solidFill>
                            <a:schemeClr val="tx1"/>
                          </a:solidFill>
                          <a:latin typeface="+mn-lt"/>
                          <a:cs typeface="Helvetica" pitchFamily="34" charset="0"/>
                        </a:rPr>
                        <a:t>Organización</a:t>
                      </a:r>
                      <a:r>
                        <a:rPr lang="en-US" sz="1000" b="1" i="1" baseline="0" dirty="0" smtClean="0">
                          <a:solidFill>
                            <a:schemeClr val="tx1"/>
                          </a:solidFill>
                          <a:latin typeface="+mn-lt"/>
                          <a:cs typeface="Helvetica" pitchFamily="34" charset="0"/>
                        </a:rPr>
                        <a:t> W.2.3c , </a:t>
                      </a:r>
                      <a:r>
                        <a:rPr lang="en-US" sz="1000" b="1" i="1" baseline="0" dirty="0" err="1" smtClean="0">
                          <a:solidFill>
                            <a:schemeClr val="tx1"/>
                          </a:solidFill>
                          <a:latin typeface="+mn-lt"/>
                          <a:cs typeface="Helvetica" pitchFamily="34" charset="0"/>
                        </a:rPr>
                        <a:t>escribir</a:t>
                      </a:r>
                      <a:r>
                        <a:rPr lang="en-US" sz="1000" b="1" i="1" baseline="0" dirty="0" smtClean="0">
                          <a:solidFill>
                            <a:schemeClr val="tx1"/>
                          </a:solidFill>
                          <a:latin typeface="+mn-lt"/>
                          <a:cs typeface="Helvetica" pitchFamily="34" charset="0"/>
                        </a:rPr>
                        <a:t> </a:t>
                      </a:r>
                      <a:r>
                        <a:rPr lang="en-US" sz="1000" b="1" i="1" baseline="0" dirty="0" err="1" smtClean="0">
                          <a:solidFill>
                            <a:schemeClr val="tx1"/>
                          </a:solidFill>
                          <a:latin typeface="+mn-lt"/>
                          <a:cs typeface="Helvetica" pitchFamily="34" charset="0"/>
                        </a:rPr>
                        <a:t>una</a:t>
                      </a:r>
                      <a:r>
                        <a:rPr lang="en-US" sz="1000" b="1" i="1" baseline="0" dirty="0" smtClean="0">
                          <a:solidFill>
                            <a:schemeClr val="tx1"/>
                          </a:solidFill>
                          <a:latin typeface="+mn-lt"/>
                          <a:cs typeface="Helvetica" pitchFamily="34" charset="0"/>
                        </a:rPr>
                        <a:t> </a:t>
                      </a:r>
                      <a:r>
                        <a:rPr lang="en-US" sz="1000" b="1" i="1" baseline="0" dirty="0" err="1" smtClean="0">
                          <a:solidFill>
                            <a:schemeClr val="tx1"/>
                          </a:solidFill>
                          <a:latin typeface="+mn-lt"/>
                          <a:cs typeface="Helvetica" pitchFamily="34" charset="0"/>
                        </a:rPr>
                        <a:t>conclusión</a:t>
                      </a:r>
                      <a:r>
                        <a:rPr lang="en-US" sz="1000" b="1" i="1" baseline="0" dirty="0" smtClean="0">
                          <a:solidFill>
                            <a:schemeClr val="tx1"/>
                          </a:solidFill>
                          <a:latin typeface="+mn-lt"/>
                          <a:cs typeface="Helvetica" pitchFamily="34" charset="0"/>
                        </a:rPr>
                        <a:t>,</a:t>
                      </a:r>
                      <a:r>
                        <a:rPr lang="es-ES" sz="1000" b="1" i="1" baseline="0" noProof="0" dirty="0" smtClean="0">
                          <a:solidFill>
                            <a:schemeClr val="tx1"/>
                          </a:solidFill>
                          <a:latin typeface="+mn-lt"/>
                          <a:cs typeface="Helvetica" pitchFamily="34" charset="0"/>
                        </a:rPr>
                        <a:t> </a:t>
                      </a:r>
                      <a:r>
                        <a:rPr lang="en-US" sz="1000" b="1" i="1" baseline="0" dirty="0" err="1" smtClean="0">
                          <a:solidFill>
                            <a:schemeClr val="tx1"/>
                          </a:solidFill>
                          <a:latin typeface="+mn-lt"/>
                          <a:cs typeface="Helvetica" pitchFamily="34" charset="0"/>
                        </a:rPr>
                        <a:t>Objetivo</a:t>
                      </a:r>
                      <a:r>
                        <a:rPr lang="en-US" sz="1000" b="1" i="1" baseline="0" dirty="0" smtClean="0">
                          <a:solidFill>
                            <a:schemeClr val="tx1"/>
                          </a:solidFill>
                          <a:latin typeface="+mn-lt"/>
                          <a:cs typeface="Helvetica" pitchFamily="34" charset="0"/>
                        </a:rPr>
                        <a:t> 1a</a:t>
                      </a:r>
                    </a:p>
                    <a:p>
                      <a:pPr marL="0" marR="0" indent="0" algn="r" defTabSz="1018809" rtl="0" eaLnBrk="1" fontAlgn="auto" latinLnBrk="0" hangingPunct="1">
                        <a:lnSpc>
                          <a:spcPct val="100000"/>
                        </a:lnSpc>
                        <a:spcBef>
                          <a:spcPts val="0"/>
                        </a:spcBef>
                        <a:spcAft>
                          <a:spcPts val="0"/>
                        </a:spcAft>
                        <a:buClrTx/>
                        <a:buSzTx/>
                        <a:buFont typeface="+mj-lt"/>
                        <a:buNone/>
                        <a:tabLst/>
                        <a:defRPr/>
                      </a:pPr>
                      <a:r>
                        <a:rPr lang="en-US" sz="1000" b="1" i="1" baseline="0" dirty="0" smtClean="0">
                          <a:solidFill>
                            <a:schemeClr val="tx1"/>
                          </a:solidFill>
                          <a:latin typeface="+mn-lt"/>
                          <a:cs typeface="Helvetica" pitchFamily="34" charset="0"/>
                        </a:rPr>
                        <a:t> </a:t>
                      </a:r>
                    </a:p>
                    <a:p>
                      <a:pPr marL="0" marR="0" indent="0" algn="r" defTabSz="1018809" rtl="0" eaLnBrk="1" fontAlgn="auto" latinLnBrk="0" hangingPunct="1">
                        <a:lnSpc>
                          <a:spcPct val="100000"/>
                        </a:lnSpc>
                        <a:spcBef>
                          <a:spcPts val="0"/>
                        </a:spcBef>
                        <a:spcAft>
                          <a:spcPts val="0"/>
                        </a:spcAft>
                        <a:buClrTx/>
                        <a:buSzTx/>
                        <a:buFont typeface="+mj-lt"/>
                        <a:buNone/>
                        <a:tabLst/>
                        <a:defRPr/>
                      </a:pPr>
                      <a:endParaRPr lang="en-US" sz="1000" b="1" baseline="0" dirty="0" smtClean="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smtClean="0">
                        <a:solidFill>
                          <a:srgbClr val="FF0000"/>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rgbClr val="FF0000"/>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rgbClr val="FF0000"/>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rgbClr val="FF0000"/>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rgbClr val="FF0000"/>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rgbClr val="FF0000"/>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4"/>
          <p:cNvSpPr/>
          <p:nvPr/>
        </p:nvSpPr>
        <p:spPr>
          <a:xfrm>
            <a:off x="242889" y="1371600"/>
            <a:ext cx="7157084"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75995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34263993"/>
              </p:ext>
            </p:extLst>
          </p:nvPr>
        </p:nvGraphicFramePr>
        <p:xfrm>
          <a:off x="1066800" y="6553200"/>
          <a:ext cx="4648200" cy="435226"/>
        </p:xfrm>
        <a:graphic>
          <a:graphicData uri="http://schemas.openxmlformats.org/drawingml/2006/table">
            <a:tbl>
              <a:tblPr/>
              <a:tblGrid>
                <a:gridCol w="4648200"/>
              </a:tblGrid>
              <a:tr h="435226">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11" name="Rectangle 10"/>
          <p:cNvSpPr/>
          <p:nvPr/>
        </p:nvSpPr>
        <p:spPr>
          <a:xfrm>
            <a:off x="651904" y="6553200"/>
            <a:ext cx="6434696" cy="3180632"/>
          </a:xfrm>
          <a:prstGeom prst="rect">
            <a:avLst/>
          </a:prstGeom>
        </p:spPr>
        <p:txBody>
          <a:bodyPr wrap="square" lIns="101872" tIns="50936" rIns="101872" bIns="50936">
            <a:spAutoFit/>
          </a:bodyPr>
          <a:lstStyle/>
          <a:p>
            <a:pPr marL="400050" indent="-400050"/>
            <a:r>
              <a:rPr lang="en-US" sz="1600" b="1" dirty="0" smtClean="0">
                <a:latin typeface="Helvetica" panose="020B0604020202020204" pitchFamily="34" charset="0"/>
                <a:cs typeface="Helvetica" pitchFamily="34" charset="0"/>
              </a:rPr>
              <a:t>19. </a:t>
            </a:r>
            <a:r>
              <a:rPr lang="es-ES_tradnl" sz="1600" dirty="0" smtClean="0">
                <a:latin typeface="Helvetica" panose="020B0604020202020204" pitchFamily="34" charset="0"/>
                <a:cs typeface="Helvetica" pitchFamily="34" charset="0"/>
              </a:rPr>
              <a:t>La luna </a:t>
            </a:r>
            <a:r>
              <a:rPr lang="es-ES_tradnl" sz="1600" i="1" u="sng" dirty="0" smtClean="0">
                <a:latin typeface="Helvetica" panose="020B0604020202020204" pitchFamily="34" charset="0"/>
                <a:cs typeface="Helvetica" pitchFamily="34" charset="0"/>
              </a:rPr>
              <a:t>rota</a:t>
            </a:r>
            <a:r>
              <a:rPr lang="es-ES_tradnl" sz="1600" i="1" dirty="0" smtClean="0">
                <a:latin typeface="Helvetica" panose="020B0604020202020204" pitchFamily="34" charset="0"/>
                <a:cs typeface="Helvetica" pitchFamily="34" charset="0"/>
              </a:rPr>
              <a:t> </a:t>
            </a:r>
            <a:r>
              <a:rPr lang="es-ES_tradnl" sz="1600" dirty="0" smtClean="0">
                <a:latin typeface="Helvetica" panose="020B0604020202020204" pitchFamily="34" charset="0"/>
                <a:cs typeface="Helvetica" pitchFamily="34" charset="0"/>
              </a:rPr>
              <a:t>alrededor de la tierra una vez al mes. </a:t>
            </a:r>
          </a:p>
          <a:p>
            <a:pPr marL="400050" indent="-400050"/>
            <a:endParaRPr lang="es-ES_tradnl" sz="1600" b="1" dirty="0" smtClean="0">
              <a:latin typeface="Helvetica" panose="020B0604020202020204" pitchFamily="34" charset="0"/>
              <a:cs typeface="Helvetica" pitchFamily="34" charset="0"/>
            </a:endParaRPr>
          </a:p>
          <a:p>
            <a:pPr marL="400050" indent="-400050"/>
            <a:r>
              <a:rPr lang="es-ES_tradnl" sz="1600" b="1" dirty="0" smtClean="0">
                <a:latin typeface="Helvetica" panose="020B0604020202020204" pitchFamily="34" charset="0"/>
                <a:cs typeface="Helvetica" pitchFamily="34" charset="0"/>
              </a:rPr>
              <a:t>      ¿Qué frase se puede utilizar para remplazar la palabra </a:t>
            </a:r>
            <a:r>
              <a:rPr lang="es-ES_tradnl" sz="1600" b="1" i="1" u="sng" dirty="0" smtClean="0">
                <a:latin typeface="Helvetica" panose="020B0604020202020204" pitchFamily="34" charset="0"/>
                <a:cs typeface="Helvetica" pitchFamily="34" charset="0"/>
              </a:rPr>
              <a:t>rota</a:t>
            </a:r>
            <a:r>
              <a:rPr lang="es-ES_tradnl" sz="1600" b="1" dirty="0" smtClean="0">
                <a:latin typeface="Helvetica" panose="020B0604020202020204" pitchFamily="34" charset="0"/>
                <a:cs typeface="Helvetica" pitchFamily="34" charset="0"/>
              </a:rPr>
              <a:t> </a:t>
            </a:r>
          </a:p>
          <a:p>
            <a:pPr marL="461963" indent="-461963" algn="r"/>
            <a:endParaRPr lang="es-ES_tradnl" sz="600" b="1" dirty="0" smtClean="0">
              <a:solidFill>
                <a:srgbClr val="00B050"/>
              </a:solidFill>
              <a:latin typeface="Helvetica" panose="020B0604020202020204" pitchFamily="34" charset="0"/>
              <a:cs typeface="Helvetica" pitchFamily="34" charset="0"/>
            </a:endParaRPr>
          </a:p>
          <a:p>
            <a:pPr marL="461963" indent="-461963" algn="r"/>
            <a:r>
              <a:rPr lang="es-ES_tradnl" sz="900" b="1" dirty="0" smtClean="0">
                <a:solidFill>
                  <a:srgbClr val="00B050"/>
                </a:solidFill>
                <a:latin typeface="Helvetica" panose="020B0604020202020204" pitchFamily="34" charset="0"/>
                <a:cs typeface="Helvetica" pitchFamily="34" charset="0"/>
              </a:rPr>
              <a:t> </a:t>
            </a:r>
            <a:r>
              <a:rPr lang="x-none" sz="900" b="1" i="1" dirty="0">
                <a:latin typeface="Helvetica" pitchFamily="34" charset="0"/>
              </a:rPr>
              <a:t>Lenguaje y </a:t>
            </a:r>
            <a:r>
              <a:rPr lang="x-none" sz="900" b="1" i="1" dirty="0" smtClean="0">
                <a:latin typeface="Helvetica" pitchFamily="34" charset="0"/>
              </a:rPr>
              <a:t>Vocabulario</a:t>
            </a:r>
            <a:r>
              <a:rPr lang="es-ES_tradnl" sz="900" b="1" i="1" dirty="0" smtClean="0">
                <a:latin typeface="Helvetica" panose="020B0604020202020204" pitchFamily="34" charset="0"/>
                <a:cs typeface="Helvetica" panose="020B0604020202020204" pitchFamily="34" charset="0"/>
              </a:rPr>
              <a:t>: L.3a  Escribiendo para el público,</a:t>
            </a:r>
            <a:r>
              <a:rPr lang="en-US" sz="900" b="1" i="1" dirty="0" smtClean="0">
                <a:latin typeface="Helvetica" pitchFamily="34" charset="0"/>
              </a:rPr>
              <a:t> </a:t>
            </a:r>
            <a:r>
              <a:rPr lang="x-none" sz="900" b="1" i="1" dirty="0" smtClean="0">
                <a:latin typeface="Helvetica" pitchFamily="34" charset="0"/>
              </a:rPr>
              <a:t>Objetivo 8</a:t>
            </a:r>
            <a:endParaRPr lang="x-none" sz="500" b="1" dirty="0">
              <a:latin typeface="Helvetica" pitchFamily="34" charset="0"/>
            </a:endParaRPr>
          </a:p>
          <a:p>
            <a:pPr marL="400050" indent="-400050" algn="r"/>
            <a:endParaRPr lang="es-ES_tradnl" sz="900" i="1" dirty="0" smtClean="0">
              <a:solidFill>
                <a:srgbClr val="00B050"/>
              </a:solidFill>
              <a:latin typeface="Helvetica" panose="020B0604020202020204" pitchFamily="34" charset="0"/>
              <a:cs typeface="Helvetica" panose="020B0604020202020204" pitchFamily="34" charset="0"/>
            </a:endParaRPr>
          </a:p>
          <a:p>
            <a:pPr>
              <a:tabLst>
                <a:tab pos="1425575" algn="l"/>
              </a:tabLst>
            </a:pPr>
            <a:r>
              <a:rPr lang="es-ES_tradnl" sz="1600" dirty="0" smtClean="0">
                <a:solidFill>
                  <a:srgbClr val="FF0000"/>
                </a:solidFill>
                <a:latin typeface="Helvetica" panose="020B0604020202020204" pitchFamily="34" charset="0"/>
                <a:cs typeface="Helvetica" panose="020B0604020202020204" pitchFamily="34" charset="0"/>
              </a:rPr>
              <a:t>       </a:t>
            </a:r>
            <a:endParaRPr lang="es-ES_tradnl" sz="1600" dirty="0" smtClean="0">
              <a:latin typeface="Helvetica" pitchFamily="34" charset="0"/>
              <a:cs typeface="Helvetica" pitchFamily="34" charset="0"/>
            </a:endParaRPr>
          </a:p>
          <a:p>
            <a:pPr marL="519113" indent="-341313">
              <a:buFont typeface="+mj-lt"/>
              <a:buAutoNum type="alphaUcPeriod"/>
            </a:pPr>
            <a:r>
              <a:rPr lang="es-ES_tradnl" sz="1600" dirty="0" smtClean="0">
                <a:latin typeface="Helvetica" pitchFamily="34" charset="0"/>
                <a:cs typeface="Helvetica" pitchFamily="34" charset="0"/>
              </a:rPr>
              <a:t>se columpia</a:t>
            </a:r>
          </a:p>
          <a:p>
            <a:pPr marL="519113" indent="-341313">
              <a:buFont typeface="+mj-lt"/>
              <a:buAutoNum type="alphaUcPeriod"/>
            </a:pPr>
            <a:endParaRPr lang="es-ES_tradnl" sz="1600" dirty="0" smtClean="0">
              <a:latin typeface="Helvetica" pitchFamily="34" charset="0"/>
              <a:cs typeface="Helvetica" pitchFamily="34" charset="0"/>
            </a:endParaRPr>
          </a:p>
          <a:p>
            <a:pPr marL="519113" indent="-341313">
              <a:buFont typeface="+mj-lt"/>
              <a:buAutoNum type="alphaUcPeriod"/>
            </a:pPr>
            <a:r>
              <a:rPr lang="es-ES_tradnl" sz="1600" dirty="0" smtClean="0">
                <a:latin typeface="Helvetica" pitchFamily="34" charset="0"/>
                <a:cs typeface="Helvetica" pitchFamily="34" charset="0"/>
              </a:rPr>
              <a:t>cambia</a:t>
            </a:r>
          </a:p>
          <a:p>
            <a:pPr marL="519113" indent="-341313">
              <a:buFont typeface="+mj-lt"/>
              <a:buAutoNum type="alphaUcPeriod"/>
            </a:pPr>
            <a:endParaRPr lang="es-ES_tradnl" sz="1600" dirty="0" smtClean="0">
              <a:latin typeface="Helvetica" pitchFamily="34" charset="0"/>
              <a:cs typeface="Helvetica" pitchFamily="34" charset="0"/>
            </a:endParaRPr>
          </a:p>
          <a:p>
            <a:pPr marL="519113" indent="-341313">
              <a:buFont typeface="+mj-lt"/>
              <a:buAutoNum type="alphaUcPeriod"/>
            </a:pPr>
            <a:r>
              <a:rPr lang="es-ES_tradnl" sz="1600" dirty="0">
                <a:latin typeface="Helvetica" pitchFamily="34" charset="0"/>
                <a:cs typeface="Helvetica" pitchFamily="34" charset="0"/>
              </a:rPr>
              <a:t>s</a:t>
            </a:r>
            <a:r>
              <a:rPr lang="es-ES_tradnl" sz="1600" dirty="0" smtClean="0">
                <a:latin typeface="Helvetica" pitchFamily="34" charset="0"/>
                <a:cs typeface="Helvetica" pitchFamily="34" charset="0"/>
              </a:rPr>
              <a:t>e refleja</a:t>
            </a:r>
          </a:p>
          <a:p>
            <a:pPr marL="519113" indent="-341313">
              <a:buFont typeface="+mj-lt"/>
              <a:buAutoNum type="alphaUcPeriod"/>
            </a:pPr>
            <a:endParaRPr lang="es-ES_tradnl" sz="1600" dirty="0" smtClean="0">
              <a:latin typeface="Helvetica" pitchFamily="34" charset="0"/>
              <a:cs typeface="Helvetica" pitchFamily="34" charset="0"/>
            </a:endParaRPr>
          </a:p>
          <a:p>
            <a:pPr marL="519113" indent="-341313">
              <a:buFont typeface="+mj-lt"/>
              <a:buAutoNum type="alphaUcPeriod"/>
            </a:pPr>
            <a:r>
              <a:rPr lang="es-ES_tradnl" sz="1600" dirty="0">
                <a:latin typeface="Helvetica" pitchFamily="34" charset="0"/>
                <a:cs typeface="Helvetica" pitchFamily="34" charset="0"/>
              </a:rPr>
              <a:t>d</a:t>
            </a:r>
            <a:r>
              <a:rPr lang="es-ES_tradnl" sz="1600" dirty="0" smtClean="0">
                <a:latin typeface="Helvetica" pitchFamily="34" charset="0"/>
                <a:cs typeface="Helvetica" pitchFamily="34" charset="0"/>
              </a:rPr>
              <a:t>a una vuelta (gira)</a:t>
            </a:r>
            <a:endParaRPr lang="es-ES_tradnl"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sp>
        <p:nvSpPr>
          <p:cNvPr id="5" name="Rectangle 4"/>
          <p:cNvSpPr/>
          <p:nvPr/>
        </p:nvSpPr>
        <p:spPr>
          <a:xfrm>
            <a:off x="547688" y="381000"/>
            <a:ext cx="6767512" cy="5263508"/>
          </a:xfrm>
          <a:prstGeom prst="rect">
            <a:avLst/>
          </a:prstGeom>
          <a:noFill/>
        </p:spPr>
        <p:txBody>
          <a:bodyPr wrap="square" lIns="101869" tIns="50935" rIns="101869" bIns="50935">
            <a:spAutoFit/>
          </a:bodyPr>
          <a:lstStyle/>
          <a:p>
            <a:pPr marL="400050" indent="-400050"/>
            <a:r>
              <a:rPr lang="en-US" sz="1600" b="1" dirty="0" smtClean="0">
                <a:solidFill>
                  <a:srgbClr val="FF0000"/>
                </a:solidFill>
                <a:latin typeface="Helvetica" panose="020B0604020202020204" pitchFamily="34" charset="0"/>
                <a:ea typeface="Times New Roman"/>
                <a:cs typeface="Helvetica" panose="020B0604020202020204" pitchFamily="34" charset="0"/>
              </a:rPr>
              <a:t> </a:t>
            </a:r>
            <a:r>
              <a:rPr lang="es-ES_tradnl" sz="1600" b="1" dirty="0" smtClean="0">
                <a:latin typeface="Helvetica" panose="020B0604020202020204" pitchFamily="34" charset="0"/>
                <a:ea typeface="Times New Roman"/>
                <a:cs typeface="Helvetica" panose="020B0604020202020204" pitchFamily="34" charset="0"/>
              </a:rPr>
              <a:t>18. Un estudiante está escribiendo </a:t>
            </a:r>
            <a:r>
              <a:rPr lang="es-ES_tradnl" sz="1600" b="1" dirty="0">
                <a:latin typeface="Helvetica" panose="020B0604020202020204" pitchFamily="34" charset="0"/>
                <a:ea typeface="Times New Roman"/>
                <a:cs typeface="Helvetica" panose="020B0604020202020204" pitchFamily="34" charset="0"/>
              </a:rPr>
              <a:t>para su clase un </a:t>
            </a:r>
            <a:r>
              <a:rPr lang="es-ES_tradnl" sz="1600" b="1" dirty="0" smtClean="0">
                <a:latin typeface="Helvetica" panose="020B0604020202020204" pitchFamily="34" charset="0"/>
                <a:ea typeface="Times New Roman"/>
                <a:cs typeface="Helvetica" panose="020B0604020202020204" pitchFamily="34" charset="0"/>
              </a:rPr>
              <a:t>cuento que  </a:t>
            </a:r>
            <a:r>
              <a:rPr lang="es-ES_tradnl" sz="1600" b="1" u="sng" dirty="0" smtClean="0">
                <a:latin typeface="Helvetica" panose="020B0604020202020204" pitchFamily="34" charset="0"/>
                <a:ea typeface="Times New Roman"/>
                <a:cs typeface="Helvetica" panose="020B0604020202020204" pitchFamily="34" charset="0"/>
              </a:rPr>
              <a:t>describa</a:t>
            </a:r>
            <a:r>
              <a:rPr lang="es-ES_tradnl" sz="1600" b="1" dirty="0" smtClean="0">
                <a:latin typeface="Helvetica" panose="020B0604020202020204" pitchFamily="34" charset="0"/>
                <a:ea typeface="Times New Roman"/>
                <a:cs typeface="Helvetica" panose="020B0604020202020204" pitchFamily="34" charset="0"/>
              </a:rPr>
              <a:t> una visita a la luna.  Ella quiere revisar el cuento.  Lee el cuento en el recuadro a continuación. </a:t>
            </a:r>
            <a:endParaRPr lang="es-ES_tradnl" sz="1600" i="1" dirty="0" smtClean="0">
              <a:latin typeface="Helvetica" panose="020B0604020202020204" pitchFamily="34" charset="0"/>
              <a:ea typeface="Times New Roman"/>
              <a:cs typeface="Helvetica" panose="020B0604020202020204" pitchFamily="34" charset="0"/>
            </a:endParaRPr>
          </a:p>
          <a:p>
            <a:pPr algn="r"/>
            <a:r>
              <a:rPr lang="x-none" sz="1000" b="1" i="1" dirty="0">
                <a:cs typeface="Helvetica" pitchFamily="34" charset="0"/>
              </a:rPr>
              <a:t>Revisar un texto, W.2.3b elaboración sensorial detallada, Objetivo de Escritura 1b</a:t>
            </a:r>
          </a:p>
          <a:p>
            <a:pPr marL="400050" indent="-400050"/>
            <a:endParaRPr lang="es-ES_tradnl" sz="1000" dirty="0" smtClean="0">
              <a:solidFill>
                <a:srgbClr val="FF0000"/>
              </a:solidFill>
              <a:latin typeface="Helvetica" panose="020B0604020202020204" pitchFamily="34" charset="0"/>
              <a:cs typeface="Helvetica" panose="020B0604020202020204" pitchFamily="34" charset="0"/>
            </a:endParaRPr>
          </a:p>
          <a:p>
            <a:r>
              <a:rPr lang="es-ES_tradnl" sz="1600" dirty="0" smtClean="0"/>
              <a:t>Volé a la luna para poder caminar sobre ella.  Cuando salí de la nave espacial, caminé por el suelo.  __________________.  Tenía un traje espacial y un casco. Las botas eran muy pesadas para que no me fuera flotando.  Rebotaba con cada paso que daba.  ¡Fue una aventura!</a:t>
            </a:r>
            <a:endParaRPr lang="es-ES_tradnl" sz="1600" b="1" dirty="0" smtClean="0">
              <a:solidFill>
                <a:srgbClr val="FF0000"/>
              </a:solidFill>
              <a:ea typeface="Times New Roman"/>
              <a:cs typeface="Times New Roman" pitchFamily="18" charset="0"/>
            </a:endParaRPr>
          </a:p>
          <a:p>
            <a:pPr lvl="0" defTabSz="914400" eaLnBrk="0" fontAlgn="base" hangingPunct="0">
              <a:spcBef>
                <a:spcPct val="0"/>
              </a:spcBef>
              <a:spcAft>
                <a:spcPct val="0"/>
              </a:spcAft>
            </a:pPr>
            <a:endParaRPr lang="es-ES_tradnl" sz="900" b="1" dirty="0" smtClean="0">
              <a:latin typeface="Helvetica" panose="020B0604020202020204" pitchFamily="34" charset="0"/>
              <a:ea typeface="Times New Roman"/>
              <a:cs typeface="Helvetica" panose="020B0604020202020204" pitchFamily="34" charset="0"/>
            </a:endParaRPr>
          </a:p>
          <a:p>
            <a:pPr marL="282575">
              <a:lnSpc>
                <a:spcPct val="115000"/>
              </a:lnSpc>
            </a:pPr>
            <a:r>
              <a:rPr lang="es-ES_tradnl" sz="1600" b="1" dirty="0" smtClean="0">
                <a:latin typeface="Helvetica" panose="020B0604020202020204" pitchFamily="34" charset="0"/>
                <a:ea typeface="Times New Roman"/>
                <a:cs typeface="Helvetica" panose="020B0604020202020204" pitchFamily="34" charset="0"/>
              </a:rPr>
              <a:t>¿Qué oración se podría añadir en el blanco para describir mejor a la luna?</a:t>
            </a:r>
          </a:p>
          <a:p>
            <a:pPr marL="627063" indent="-339725">
              <a:lnSpc>
                <a:spcPct val="115000"/>
              </a:lnSpc>
            </a:pPr>
            <a:endParaRPr lang="es-ES_tradnl" sz="900" b="1" dirty="0" smtClean="0">
              <a:solidFill>
                <a:srgbClr val="FF0000"/>
              </a:solidFill>
              <a:latin typeface="Helvetica" panose="020B0604020202020204" pitchFamily="34" charset="0"/>
              <a:ea typeface="Times New Roman"/>
              <a:cs typeface="Helvetica" panose="020B0604020202020204" pitchFamily="34" charset="0"/>
            </a:endParaRPr>
          </a:p>
          <a:p>
            <a:pPr marL="627063" indent="-339725">
              <a:lnSpc>
                <a:spcPct val="115000"/>
              </a:lnSpc>
              <a:buFont typeface="+mj-lt"/>
              <a:buAutoNum type="alphaUcPeriod"/>
            </a:pPr>
            <a:r>
              <a:rPr lang="es-ES_tradnl" sz="1600" dirty="0" smtClean="0"/>
              <a:t>La luna es un ambiente diferente.</a:t>
            </a:r>
            <a:endParaRPr lang="es-ES_tradnl" sz="1600" dirty="0" smtClean="0">
              <a:solidFill>
                <a:srgbClr val="FF0000"/>
              </a:solidFill>
              <a:latin typeface="Helvetica" panose="020B0604020202020204" pitchFamily="34" charset="0"/>
              <a:ea typeface="Times New Roman"/>
              <a:cs typeface="Helvetica" panose="020B0604020202020204" pitchFamily="34" charset="0"/>
            </a:endParaRPr>
          </a:p>
          <a:p>
            <a:pPr marL="287338">
              <a:lnSpc>
                <a:spcPct val="115000"/>
              </a:lnSpc>
            </a:pPr>
            <a:endParaRPr lang="es-ES_tradnl" sz="1600" dirty="0" smtClean="0">
              <a:solidFill>
                <a:srgbClr val="FF0000"/>
              </a:solidFill>
              <a:latin typeface="Helvetica" panose="020B0604020202020204" pitchFamily="34" charset="0"/>
              <a:ea typeface="Times New Roman"/>
              <a:cs typeface="Helvetica" panose="020B0604020202020204" pitchFamily="34" charset="0"/>
            </a:endParaRPr>
          </a:p>
          <a:p>
            <a:pPr marL="627063" indent="-339725">
              <a:lnSpc>
                <a:spcPct val="115000"/>
              </a:lnSpc>
              <a:buFont typeface="+mj-lt"/>
              <a:buAutoNum type="alphaUcPeriod" startAt="2"/>
            </a:pPr>
            <a:r>
              <a:rPr lang="es-ES_tradnl" sz="1600" dirty="0" smtClean="0"/>
              <a:t>La luna refleja la luz.</a:t>
            </a:r>
          </a:p>
          <a:p>
            <a:pPr marL="287338">
              <a:lnSpc>
                <a:spcPct val="115000"/>
              </a:lnSpc>
            </a:pPr>
            <a:endParaRPr lang="es-ES_tradnl" sz="1600" dirty="0" smtClean="0"/>
          </a:p>
          <a:p>
            <a:pPr marL="287338">
              <a:lnSpc>
                <a:spcPct val="115000"/>
              </a:lnSpc>
            </a:pPr>
            <a:r>
              <a:rPr lang="es-ES_tradnl" sz="1600" dirty="0" smtClean="0"/>
              <a:t>C.    Hay agujeros, llamados cráteres, hechos por grandes rocas. </a:t>
            </a:r>
          </a:p>
          <a:p>
            <a:pPr marL="287338">
              <a:lnSpc>
                <a:spcPct val="115000"/>
              </a:lnSpc>
            </a:pPr>
            <a:endParaRPr lang="es-ES_tradnl" sz="1600" dirty="0" smtClean="0">
              <a:solidFill>
                <a:srgbClr val="FF0000"/>
              </a:solidFill>
              <a:latin typeface="Helvetica" panose="020B0604020202020204" pitchFamily="34" charset="0"/>
              <a:ea typeface="Times New Roman"/>
              <a:cs typeface="Helvetica" panose="020B0604020202020204" pitchFamily="34" charset="0"/>
            </a:endParaRPr>
          </a:p>
          <a:p>
            <a:pPr marL="287338">
              <a:lnSpc>
                <a:spcPct val="115000"/>
              </a:lnSpc>
            </a:pPr>
            <a:r>
              <a:rPr lang="es-ES_tradnl" sz="1600" dirty="0" smtClean="0"/>
              <a:t>D.    Pienso que la luna es hermosa.</a:t>
            </a:r>
          </a:p>
          <a:p>
            <a:pPr marL="287338">
              <a:lnSpc>
                <a:spcPct val="115000"/>
              </a:lnSpc>
            </a:pPr>
            <a:endParaRPr lang="en-US" sz="1600" dirty="0" smtClean="0">
              <a:solidFill>
                <a:srgbClr val="FF0000"/>
              </a:solidFill>
              <a:latin typeface="Helvetica" panose="020B0604020202020204" pitchFamily="34" charset="0"/>
              <a:ea typeface="Times New Roman"/>
              <a:cs typeface="Helvetica" panose="020B0604020202020204" pitchFamily="34" charset="0"/>
            </a:endParaRPr>
          </a:p>
        </p:txBody>
      </p:sp>
      <p:sp>
        <p:nvSpPr>
          <p:cNvPr id="10" name="Rectangle 9"/>
          <p:cNvSpPr/>
          <p:nvPr/>
        </p:nvSpPr>
        <p:spPr>
          <a:xfrm>
            <a:off x="615381" y="1371600"/>
            <a:ext cx="6623620" cy="10667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cxnSp>
        <p:nvCxnSpPr>
          <p:cNvPr id="12" name="Straight Connector 11"/>
          <p:cNvCxnSpPr/>
          <p:nvPr/>
        </p:nvCxnSpPr>
        <p:spPr>
          <a:xfrm>
            <a:off x="308579" y="6019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615381" y="3321031"/>
            <a:ext cx="242893" cy="1923489"/>
            <a:chOff x="867414" y="1398564"/>
            <a:chExt cx="242893" cy="1923489"/>
          </a:xfrm>
        </p:grpSpPr>
        <p:sp>
          <p:nvSpPr>
            <p:cNvPr id="18" name="Shape 127"/>
            <p:cNvSpPr/>
            <p:nvPr/>
          </p:nvSpPr>
          <p:spPr>
            <a:xfrm>
              <a:off x="867415" y="2507264"/>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19" name="Shape 128"/>
            <p:cNvSpPr/>
            <p:nvPr/>
          </p:nvSpPr>
          <p:spPr>
            <a:xfrm>
              <a:off x="867414" y="1931963"/>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20" name="Shape 129"/>
            <p:cNvSpPr/>
            <p:nvPr/>
          </p:nvSpPr>
          <p:spPr>
            <a:xfrm>
              <a:off x="867415" y="3082565"/>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21" name="Shape 130"/>
            <p:cNvSpPr/>
            <p:nvPr/>
          </p:nvSpPr>
          <p:spPr>
            <a:xfrm>
              <a:off x="867416" y="1398564"/>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grpSp>
      <p:grpSp>
        <p:nvGrpSpPr>
          <p:cNvPr id="22" name="Group 21"/>
          <p:cNvGrpSpPr/>
          <p:nvPr/>
        </p:nvGrpSpPr>
        <p:grpSpPr>
          <a:xfrm>
            <a:off x="610805" y="7950195"/>
            <a:ext cx="247465" cy="1684766"/>
            <a:chOff x="862840" y="1475641"/>
            <a:chExt cx="247465" cy="1684766"/>
          </a:xfrm>
        </p:grpSpPr>
        <p:sp>
          <p:nvSpPr>
            <p:cNvPr id="23" name="Shape 127"/>
            <p:cNvSpPr/>
            <p:nvPr/>
          </p:nvSpPr>
          <p:spPr>
            <a:xfrm>
              <a:off x="867413" y="2425882"/>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24" name="Shape 128"/>
            <p:cNvSpPr/>
            <p:nvPr/>
          </p:nvSpPr>
          <p:spPr>
            <a:xfrm>
              <a:off x="867414" y="1931963"/>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25" name="Shape 129"/>
            <p:cNvSpPr/>
            <p:nvPr/>
          </p:nvSpPr>
          <p:spPr>
            <a:xfrm>
              <a:off x="867413" y="2920919"/>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26" name="Shape 130"/>
            <p:cNvSpPr/>
            <p:nvPr/>
          </p:nvSpPr>
          <p:spPr>
            <a:xfrm>
              <a:off x="862840" y="147564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grpSp>
    </p:spTree>
    <p:extLst>
      <p:ext uri="{BB962C8B-B14F-4D97-AF65-F5344CB8AC3E}">
        <p14:creationId xmlns:p14="http://schemas.microsoft.com/office/powerpoint/2010/main" val="11888764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609600" y="880914"/>
            <a:ext cx="6400800" cy="3600986"/>
          </a:xfrm>
          <a:prstGeom prst="rect">
            <a:avLst/>
          </a:prstGeom>
          <a:noFill/>
        </p:spPr>
        <p:txBody>
          <a:bodyPr wrap="square" rtlCol="0">
            <a:spAutoFit/>
          </a:bodyPr>
          <a:lstStyle/>
          <a:p>
            <a:pPr marL="461963" lvl="0" indent="-461963"/>
            <a:r>
              <a:rPr lang="en-US" sz="1600" b="1" dirty="0" smtClean="0">
                <a:latin typeface="Helvetica" pitchFamily="34" charset="0"/>
              </a:rPr>
              <a:t>20. Lee </a:t>
            </a:r>
            <a:r>
              <a:rPr lang="x-none" sz="1600" b="1" dirty="0" smtClean="0">
                <a:latin typeface="Helvetica" pitchFamily="34" charset="0"/>
              </a:rPr>
              <a:t>la oración a continuación</a:t>
            </a:r>
            <a:endParaRPr lang="x-none" sz="1400" b="1" dirty="0">
              <a:latin typeface="Helvetica" pitchFamily="34" charset="0"/>
            </a:endParaRPr>
          </a:p>
          <a:p>
            <a:pPr marL="461963" lvl="0" indent="-461963"/>
            <a:r>
              <a:rPr lang="x-none" sz="900" b="1" i="1" dirty="0" smtClean="0">
                <a:latin typeface="Helvetica" pitchFamily="34" charset="0"/>
              </a:rPr>
              <a:t>Editar y Clarificar L.2.1c  Pronombres Reflexivos  Objetivo 9</a:t>
            </a:r>
          </a:p>
          <a:p>
            <a:pPr marL="461963" lvl="0" indent="-461963"/>
            <a:endParaRPr lang="x-none" sz="900" b="1" i="1" dirty="0" smtClean="0">
              <a:latin typeface="Helvetica" pitchFamily="34" charset="0"/>
            </a:endParaRPr>
          </a:p>
          <a:p>
            <a:pPr marL="461963" lvl="0" indent="-461963" algn="r"/>
            <a:endParaRPr lang="x-none" sz="900" b="1" i="1" dirty="0" smtClean="0">
              <a:latin typeface="Helvetica" pitchFamily="34" charset="0"/>
            </a:endParaRPr>
          </a:p>
          <a:p>
            <a:pPr marL="461963" lvl="0" indent="-461963" algn="r"/>
            <a:endParaRPr lang="x-none" sz="900" b="1" i="1" dirty="0" smtClean="0">
              <a:latin typeface="Helvetica" pitchFamily="34" charset="0"/>
            </a:endParaRPr>
          </a:p>
          <a:p>
            <a:pPr marL="461963" lvl="0" indent="-461963" algn="ctr"/>
            <a:r>
              <a:rPr lang="x-none" sz="1600" dirty="0" smtClean="0">
                <a:latin typeface="Helvetica" pitchFamily="34" charset="0"/>
              </a:rPr>
              <a:t>La niña trató de volar a la luna por ella. </a:t>
            </a:r>
          </a:p>
          <a:p>
            <a:pPr marL="461963" lvl="0" indent="-461963" algn="ctr"/>
            <a:endParaRPr lang="x-none" sz="1600" b="1" dirty="0" smtClean="0">
              <a:latin typeface="Helvetica" pitchFamily="34" charset="0"/>
            </a:endParaRPr>
          </a:p>
          <a:p>
            <a:r>
              <a:rPr lang="x-none" sz="1600" b="1" dirty="0" smtClean="0">
                <a:latin typeface="Helvetica" pitchFamily="34" charset="0"/>
              </a:rPr>
              <a:t>       ¿Cuál es la forma correcta de escribir esta oración?</a:t>
            </a:r>
          </a:p>
          <a:p>
            <a:endParaRPr lang="x-none" sz="1600" b="1" dirty="0" smtClean="0">
              <a:latin typeface="Helvetica" pitchFamily="34" charset="0"/>
            </a:endParaRPr>
          </a:p>
          <a:p>
            <a:pPr lvl="0"/>
            <a:r>
              <a:rPr lang="x-none" sz="1600" dirty="0" smtClean="0">
                <a:latin typeface="Helvetica" pitchFamily="34" charset="0"/>
              </a:rPr>
              <a:t>       A. La niña trató de volar a la luna por si.</a:t>
            </a:r>
          </a:p>
          <a:p>
            <a:endParaRPr lang="x-none" sz="1600" dirty="0" smtClean="0">
              <a:latin typeface="Helvetica" pitchFamily="34" charset="0"/>
            </a:endParaRPr>
          </a:p>
          <a:p>
            <a:r>
              <a:rPr lang="x-none" sz="1600" dirty="0" smtClean="0">
                <a:latin typeface="Helvetica" pitchFamily="34" charset="0"/>
              </a:rPr>
              <a:t>       B. La niña se trató de volar a la luna por ella. </a:t>
            </a:r>
          </a:p>
          <a:p>
            <a:endParaRPr lang="x-none" sz="1600" dirty="0" smtClean="0">
              <a:latin typeface="Helvetica" pitchFamily="34" charset="0"/>
            </a:endParaRPr>
          </a:p>
          <a:p>
            <a:r>
              <a:rPr lang="x-none" sz="1600" dirty="0" smtClean="0">
                <a:latin typeface="Helvetica" pitchFamily="34" charset="0"/>
              </a:rPr>
              <a:t>       C. La niña trató de volar a la luna por sí misma.</a:t>
            </a:r>
          </a:p>
          <a:p>
            <a:endParaRPr lang="x-none" sz="1600" dirty="0" smtClean="0">
              <a:latin typeface="Helvetica" pitchFamily="34" charset="0"/>
            </a:endParaRPr>
          </a:p>
          <a:p>
            <a:r>
              <a:rPr lang="x-none" sz="1600" dirty="0" smtClean="0">
                <a:latin typeface="Helvetica" pitchFamily="34" charset="0"/>
              </a:rPr>
              <a:t>       D. La niña trató de volarse a la luna por ella misma.</a:t>
            </a:r>
          </a:p>
        </p:txBody>
      </p:sp>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grpSp>
        <p:nvGrpSpPr>
          <p:cNvPr id="9" name="Group 8"/>
          <p:cNvGrpSpPr/>
          <p:nvPr/>
        </p:nvGrpSpPr>
        <p:grpSpPr>
          <a:xfrm>
            <a:off x="762000" y="2743200"/>
            <a:ext cx="242893" cy="1644306"/>
            <a:chOff x="865034" y="1414282"/>
            <a:chExt cx="242893" cy="1644306"/>
          </a:xfrm>
        </p:grpSpPr>
        <p:sp>
          <p:nvSpPr>
            <p:cNvPr id="10" name="Shape 127"/>
            <p:cNvSpPr/>
            <p:nvPr/>
          </p:nvSpPr>
          <p:spPr>
            <a:xfrm>
              <a:off x="865035" y="2309800"/>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11" name="Shape 128"/>
            <p:cNvSpPr/>
            <p:nvPr/>
          </p:nvSpPr>
          <p:spPr>
            <a:xfrm>
              <a:off x="865036" y="186204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15" name="Shape 129"/>
            <p:cNvSpPr/>
            <p:nvPr/>
          </p:nvSpPr>
          <p:spPr>
            <a:xfrm>
              <a:off x="865034" y="2819100"/>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sp>
          <p:nvSpPr>
            <p:cNvPr id="16" name="Shape 130"/>
            <p:cNvSpPr/>
            <p:nvPr/>
          </p:nvSpPr>
          <p:spPr>
            <a:xfrm>
              <a:off x="865034" y="1414282"/>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x-none" dirty="0"/>
            </a:p>
          </p:txBody>
        </p:sp>
      </p:grpSp>
      <p:graphicFrame>
        <p:nvGraphicFramePr>
          <p:cNvPr id="2" name="Table 1"/>
          <p:cNvGraphicFramePr>
            <a:graphicFrameLocks noGrp="1"/>
          </p:cNvGraphicFramePr>
          <p:nvPr>
            <p:extLst>
              <p:ext uri="{D42A27DB-BD31-4B8C-83A1-F6EECF244321}">
                <p14:modId xmlns:p14="http://schemas.microsoft.com/office/powerpoint/2010/main" val="1209024452"/>
              </p:ext>
            </p:extLst>
          </p:nvPr>
        </p:nvGraphicFramePr>
        <p:xfrm>
          <a:off x="1676400" y="1562986"/>
          <a:ext cx="4038600" cy="494414"/>
        </p:xfrm>
        <a:graphic>
          <a:graphicData uri="http://schemas.openxmlformats.org/drawingml/2006/table">
            <a:tbl>
              <a:tblPr/>
              <a:tblGrid>
                <a:gridCol w="4038600"/>
              </a:tblGrid>
              <a:tr h="494414">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32151332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sp>
        <p:nvSpPr>
          <p:cNvPr id="5" name="TextBox 4"/>
          <p:cNvSpPr txBox="1"/>
          <p:nvPr/>
        </p:nvSpPr>
        <p:spPr>
          <a:xfrm>
            <a:off x="457199" y="304799"/>
            <a:ext cx="6781801" cy="4524303"/>
          </a:xfrm>
          <a:prstGeom prst="rect">
            <a:avLst/>
          </a:prstGeom>
          <a:noFill/>
        </p:spPr>
        <p:txBody>
          <a:bodyPr wrap="square" lIns="91426" tIns="45714" rIns="91426" bIns="45714" rtlCol="0">
            <a:spAutoFit/>
          </a:bodyPr>
          <a:lstStyle/>
          <a:p>
            <a:r>
              <a:rPr lang="x-none" sz="1800" b="1" u="sng" dirty="0" smtClean="0"/>
              <a:t>Instrucciones para el estudiante:</a:t>
            </a:r>
          </a:p>
          <a:p>
            <a:endParaRPr lang="x-none" sz="1800" u="sng" dirty="0" smtClean="0"/>
          </a:p>
          <a:p>
            <a:r>
              <a:rPr lang="x-none" sz="1600" b="1" u="sng" dirty="0" smtClean="0"/>
              <a:t>Parte 2 </a:t>
            </a:r>
          </a:p>
          <a:p>
            <a:r>
              <a:rPr lang="x-none" sz="1600" b="1" u="sng" dirty="0" smtClean="0"/>
              <a:t>Tarea de rendimiento:</a:t>
            </a:r>
          </a:p>
          <a:p>
            <a:r>
              <a:rPr lang="x-none" sz="1200" dirty="0" smtClean="0"/>
              <a:t>Vas a escribir un cuento narrativo. Esto significa que tiene un principio, un medio (desarrollo) y un final. Este es un cuento imaginario. En tu cuento escribirás sobre unos personajes que van a ir en un viaje a la luna.  Utilizarás detalles de los textos que leíste para ayudarte a escribir tu cuento. Incluye lo siguiente en tu cuento:</a:t>
            </a:r>
          </a:p>
          <a:p>
            <a:pPr marL="228600" lvl="0" indent="-228600">
              <a:buFont typeface="+mj-lt"/>
              <a:buAutoNum type="arabicPeriod"/>
            </a:pPr>
            <a:r>
              <a:rPr lang="x-none" sz="1200" dirty="0" smtClean="0"/>
              <a:t>Describe el ambiente o escenario.  </a:t>
            </a:r>
          </a:p>
          <a:p>
            <a:pPr marL="228600" lvl="0" indent="-228600">
              <a:buFont typeface="+mj-lt"/>
              <a:buAutoNum type="arabicPeriod"/>
            </a:pPr>
            <a:r>
              <a:rPr lang="x-none" sz="1200" dirty="0" smtClean="0"/>
              <a:t>Nombra a los personajes.</a:t>
            </a:r>
          </a:p>
          <a:p>
            <a:pPr marL="228600" lvl="0" indent="-228600">
              <a:buFont typeface="+mj-lt"/>
              <a:buAutoNum type="arabicPeriod"/>
            </a:pPr>
            <a:r>
              <a:rPr lang="x-none" sz="1200" dirty="0" smtClean="0"/>
              <a:t>Incluye una secuencia de acontecimientos donde los personajes describan lo que vieron, escucharon y sintieron. </a:t>
            </a:r>
          </a:p>
          <a:p>
            <a:pPr marL="228600" lvl="0" indent="-228600">
              <a:buFont typeface="+mj-lt"/>
              <a:buAutoNum type="arabicPeriod"/>
            </a:pPr>
            <a:r>
              <a:rPr lang="x-none" sz="1200" dirty="0" smtClean="0"/>
              <a:t>Utiliza adverbios de tiempo (palabras que describen el tiempo cronológico), tales como: primero, luego, después y por último, para señalar el orden de los eventos.</a:t>
            </a:r>
          </a:p>
          <a:p>
            <a:pPr lvl="0"/>
            <a:endParaRPr lang="x-none" sz="1200" dirty="0" smtClean="0"/>
          </a:p>
          <a:p>
            <a:r>
              <a:rPr lang="x-none" sz="1200" dirty="0" smtClean="0"/>
              <a:t> </a:t>
            </a:r>
          </a:p>
          <a:p>
            <a:r>
              <a:rPr lang="x-none" sz="1200" dirty="0" smtClean="0"/>
              <a:t>Recuerda:</a:t>
            </a:r>
          </a:p>
          <a:p>
            <a:pPr marL="174625" indent="-174625">
              <a:buFont typeface="Arial" panose="020B0604020202020204" pitchFamily="34" charset="0"/>
              <a:buChar char="•"/>
            </a:pPr>
            <a:r>
              <a:rPr lang="x-none" sz="1200" dirty="0" smtClean="0"/>
              <a:t>Planificar tu escrito. Puedes utilizar tus notas y respuestas.</a:t>
            </a:r>
          </a:p>
          <a:p>
            <a:pPr marL="171450" lvl="0" indent="-171450">
              <a:buFont typeface="Arial" panose="020B0604020202020204" pitchFamily="34" charset="0"/>
              <a:buChar char="•"/>
            </a:pPr>
            <a:r>
              <a:rPr lang="x-none" sz="1200" dirty="0" smtClean="0"/>
              <a:t>Escribir un borrador.</a:t>
            </a:r>
          </a:p>
          <a:p>
            <a:pPr marL="171450" lvl="0" indent="-171450">
              <a:buFont typeface="Arial" panose="020B0604020202020204" pitchFamily="34" charset="0"/>
              <a:buChar char="•"/>
            </a:pPr>
            <a:r>
              <a:rPr lang="x-none" sz="1200" dirty="0" smtClean="0"/>
              <a:t>Revisar y editar tu borrador.</a:t>
            </a:r>
          </a:p>
          <a:p>
            <a:pPr marL="171450" lvl="0" indent="-171450">
              <a:buFont typeface="Arial" panose="020B0604020202020204" pitchFamily="34" charset="0"/>
              <a:buChar char="•"/>
            </a:pPr>
            <a:r>
              <a:rPr lang="x-none" sz="1200" dirty="0" smtClean="0"/>
              <a:t>Escribir tu versión final sobre los personajes que van a ir en un viaje a la luna.</a:t>
            </a:r>
          </a:p>
          <a:p>
            <a:endParaRPr lang="x-none" sz="1600" b="1" dirty="0"/>
          </a:p>
        </p:txBody>
      </p:sp>
      <p:sp>
        <p:nvSpPr>
          <p:cNvPr id="2" name="Rectangle 1"/>
          <p:cNvSpPr/>
          <p:nvPr/>
        </p:nvSpPr>
        <p:spPr>
          <a:xfrm>
            <a:off x="2910514" y="4724400"/>
            <a:ext cx="2026517" cy="338554"/>
          </a:xfrm>
          <a:prstGeom prst="rect">
            <a:avLst/>
          </a:prstGeom>
        </p:spPr>
        <p:txBody>
          <a:bodyPr wrap="none">
            <a:spAutoFit/>
          </a:bodyPr>
          <a:lstStyle/>
          <a:p>
            <a:pPr algn="ctr"/>
            <a:r>
              <a:rPr lang="x-none" sz="1600" b="1" i="1" dirty="0" smtClean="0"/>
              <a:t>Cómo </a:t>
            </a:r>
            <a:r>
              <a:rPr lang="x-none" sz="1600" b="1" i="1" dirty="0"/>
              <a:t>serás </a:t>
            </a:r>
            <a:r>
              <a:rPr lang="x-none" sz="1600" b="1" i="1" dirty="0" smtClean="0"/>
              <a:t>calificado</a:t>
            </a:r>
            <a:endParaRPr lang="en-US" sz="1600" b="1" i="1" dirty="0"/>
          </a:p>
        </p:txBody>
      </p:sp>
      <p:graphicFrame>
        <p:nvGraphicFramePr>
          <p:cNvPr id="8" name="Table 7"/>
          <p:cNvGraphicFramePr>
            <a:graphicFrameLocks noGrp="1"/>
          </p:cNvGraphicFramePr>
          <p:nvPr>
            <p:extLst>
              <p:ext uri="{D42A27DB-BD31-4B8C-83A1-F6EECF244321}">
                <p14:modId xmlns:p14="http://schemas.microsoft.com/office/powerpoint/2010/main" val="624887096"/>
              </p:ext>
            </p:extLst>
          </p:nvPr>
        </p:nvGraphicFramePr>
        <p:xfrm>
          <a:off x="685800" y="5257800"/>
          <a:ext cx="6172201" cy="2514600"/>
        </p:xfrm>
        <a:graphic>
          <a:graphicData uri="http://schemas.openxmlformats.org/drawingml/2006/table">
            <a:tbl>
              <a:tblPr firstRow="1" bandRow="1">
                <a:tableStyleId>{5940675A-B579-460E-94D1-54222C63F5DA}</a:tableStyleId>
              </a:tblPr>
              <a:tblGrid>
                <a:gridCol w="2190137"/>
                <a:gridCol w="3982064"/>
              </a:tblGrid>
              <a:tr h="507015">
                <a:tc>
                  <a:txBody>
                    <a:bodyPr/>
                    <a:lstStyle/>
                    <a:p>
                      <a:pPr algn="r"/>
                      <a:r>
                        <a:rPr lang="x-none" sz="1100" b="0" noProof="0" dirty="0" smtClean="0"/>
                        <a:t>Propósito</a:t>
                      </a:r>
                      <a:endParaRPr lang="x-none" sz="1100" b="0" noProof="0" dirty="0"/>
                    </a:p>
                  </a:txBody>
                  <a:tcPr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x-none" sz="1300" b="1" i="0" u="none" strike="noStrike" kern="1200" cap="none" spc="0" normalizeH="0" baseline="0" noProof="0" dirty="0" smtClean="0">
                          <a:ln>
                            <a:noFill/>
                          </a:ln>
                          <a:solidFill>
                            <a:prstClr val="black"/>
                          </a:solidFill>
                          <a:effectLst/>
                          <a:uLnTx/>
                          <a:uFillTx/>
                          <a:latin typeface="+mn-lt"/>
                          <a:ea typeface="+mn-ea"/>
                          <a:cs typeface="+mn-cs"/>
                        </a:rPr>
                        <a:t>¿Escribiste </a:t>
                      </a:r>
                      <a:r>
                        <a:rPr kumimoji="0" lang="en-US" sz="1300" b="1" i="0" u="none" strike="noStrike" kern="1200" cap="none" spc="0" normalizeH="0" baseline="0" noProof="0" dirty="0" err="1" smtClean="0">
                          <a:ln>
                            <a:noFill/>
                          </a:ln>
                          <a:solidFill>
                            <a:prstClr val="black"/>
                          </a:solidFill>
                          <a:effectLst/>
                          <a:uLnTx/>
                          <a:uFillTx/>
                          <a:latin typeface="+mn-lt"/>
                          <a:ea typeface="+mn-ea"/>
                          <a:cs typeface="+mn-cs"/>
                        </a:rPr>
                        <a:t>únicamente</a:t>
                      </a:r>
                      <a:r>
                        <a:rPr kumimoji="0" lang="x-none" sz="1300" b="1" i="0" u="none" strike="noStrike" kern="1200" cap="none" spc="0" normalizeH="0" baseline="0" noProof="0" dirty="0" smtClean="0">
                          <a:ln>
                            <a:noFill/>
                          </a:ln>
                          <a:solidFill>
                            <a:prstClr val="black"/>
                          </a:solidFill>
                          <a:effectLst/>
                          <a:uLnTx/>
                          <a:uFillTx/>
                          <a:latin typeface="+mn-lt"/>
                          <a:ea typeface="+mn-ea"/>
                          <a:cs typeface="+mn-cs"/>
                        </a:rPr>
                        <a:t> sobre el tema?</a:t>
                      </a:r>
                    </a:p>
                  </a:txBody>
                  <a:tcPr anchor="ctr">
                    <a:lnB w="12700" cap="flat" cmpd="sng" algn="ctr">
                      <a:solidFill>
                        <a:schemeClr val="bg1">
                          <a:lumMod val="50000"/>
                        </a:schemeClr>
                      </a:solidFill>
                      <a:prstDash val="solid"/>
                      <a:round/>
                      <a:headEnd type="none" w="med" len="med"/>
                      <a:tailEnd type="none" w="med" len="med"/>
                    </a:lnB>
                    <a:solidFill>
                      <a:schemeClr val="bg2"/>
                    </a:solidFill>
                  </a:tcPr>
                </a:tc>
              </a:tr>
              <a:tr h="381187">
                <a:tc>
                  <a:txBody>
                    <a:bodyPr/>
                    <a:lstStyle/>
                    <a:p>
                      <a:pPr algn="r"/>
                      <a:r>
                        <a:rPr lang="x-none" sz="1100" b="0" noProof="0" dirty="0" smtClean="0"/>
                        <a:t>Organización</a:t>
                      </a:r>
                      <a:endParaRPr lang="x-none" sz="1100" b="0" noProof="0" dirty="0"/>
                    </a:p>
                  </a:txBody>
                  <a:tcPr anchor="ctr">
                    <a:lnT w="12700" cap="flat" cmpd="sng" algn="ctr">
                      <a:noFill/>
                      <a:prstDash val="solid"/>
                      <a:round/>
                      <a:headEnd type="none" w="med" len="med"/>
                      <a:tailEnd type="none" w="med" len="med"/>
                    </a:lnT>
                    <a:solidFill>
                      <a:schemeClr val="bg2"/>
                    </a:solidFill>
                  </a:tcPr>
                </a:tc>
                <a:tc>
                  <a:txBody>
                    <a:bodyPr/>
                    <a:lstStyle/>
                    <a:p>
                      <a:r>
                        <a:rPr lang="x-none" sz="1300" b="1" noProof="0" dirty="0" smtClean="0"/>
                        <a:t>¿Están tus</a:t>
                      </a:r>
                      <a:r>
                        <a:rPr lang="x-none" sz="1300" b="1" baseline="0" noProof="0" dirty="0" smtClean="0"/>
                        <a:t> ideas relacionadas?  ¿</a:t>
                      </a:r>
                      <a:r>
                        <a:rPr lang="x-none" sz="1300" b="1" baseline="0" noProof="0" dirty="0" smtClean="0">
                          <a:solidFill>
                            <a:schemeClr val="tx1"/>
                          </a:solidFill>
                        </a:rPr>
                        <a:t>Tienen</a:t>
                      </a:r>
                      <a:r>
                        <a:rPr lang="x-none" sz="1300" b="1" baseline="0" noProof="0" dirty="0" smtClean="0"/>
                        <a:t> sentido?</a:t>
                      </a:r>
                      <a:endParaRPr lang="x-none" sz="1300" b="1" noProof="0" dirty="0" smtClean="0"/>
                    </a:p>
                  </a:txBody>
                  <a:tcPr anchor="ctr">
                    <a:lnT w="12700" cap="flat" cmpd="sng" algn="ctr">
                      <a:solidFill>
                        <a:schemeClr val="bg1">
                          <a:lumMod val="50000"/>
                        </a:schemeClr>
                      </a:solidFill>
                      <a:prstDash val="solid"/>
                      <a:round/>
                      <a:headEnd type="none" w="med" len="med"/>
                      <a:tailEnd type="none" w="med" len="med"/>
                    </a:lnT>
                    <a:solidFill>
                      <a:schemeClr val="bg2"/>
                    </a:solidFill>
                  </a:tcPr>
                </a:tc>
              </a:tr>
              <a:tr h="406600">
                <a:tc>
                  <a:txBody>
                    <a:bodyPr/>
                    <a:lstStyle/>
                    <a:p>
                      <a:pPr algn="r"/>
                      <a:r>
                        <a:rPr lang="x-none" sz="1100" b="0" noProof="0" dirty="0" smtClean="0"/>
                        <a:t>Elaboración de evidencia</a:t>
                      </a:r>
                    </a:p>
                  </a:txBody>
                  <a:tcPr anchor="ctr">
                    <a:lnB w="12700" cap="flat" cmpd="sng" algn="ctr">
                      <a:noFill/>
                      <a:prstDash val="solid"/>
                      <a:round/>
                      <a:headEnd type="none" w="med" len="med"/>
                      <a:tailEnd type="none" w="med" len="med"/>
                    </a:lnB>
                    <a:solidFill>
                      <a:schemeClr val="bg1">
                        <a:lumMod val="95000"/>
                      </a:schemeClr>
                    </a:solidFill>
                  </a:tcPr>
                </a:tc>
                <a:tc>
                  <a:txBody>
                    <a:bodyPr/>
                    <a:lstStyle/>
                    <a:p>
                      <a:r>
                        <a:rPr lang="x-none" sz="1300" b="1" noProof="0" dirty="0" smtClean="0"/>
                        <a:t>¿Mostraste evidencia para hablar de tu tema?</a:t>
                      </a:r>
                    </a:p>
                  </a:txBody>
                  <a:tcPr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609899">
                <a:tc>
                  <a:txBody>
                    <a:bodyPr/>
                    <a:lstStyle/>
                    <a:p>
                      <a:pPr algn="r"/>
                      <a:r>
                        <a:rPr lang="x-none" sz="1100" b="0" noProof="0" dirty="0" smtClean="0"/>
                        <a:t>Elaboración</a:t>
                      </a:r>
                      <a:r>
                        <a:rPr lang="x-none" sz="1100" b="0" baseline="0" noProof="0" dirty="0" smtClean="0"/>
                        <a:t> de lenguaje y vocabulario</a:t>
                      </a:r>
                      <a:endParaRPr lang="x-none" sz="1100" b="0" noProof="0" dirty="0"/>
                    </a:p>
                  </a:txBody>
                  <a:tcPr anchor="ctr">
                    <a:lnT w="12700" cap="flat" cmpd="sng" algn="ctr">
                      <a:noFill/>
                      <a:prstDash val="solid"/>
                      <a:round/>
                      <a:headEnd type="none" w="med" len="med"/>
                      <a:tailEnd type="none" w="med" len="med"/>
                    </a:lnT>
                    <a:solidFill>
                      <a:schemeClr val="bg1">
                        <a:lumMod val="95000"/>
                      </a:schemeClr>
                    </a:solidFill>
                  </a:tcPr>
                </a:tc>
                <a:tc>
                  <a:txBody>
                    <a:bodyPr/>
                    <a:lstStyle/>
                    <a:p>
                      <a:r>
                        <a:rPr lang="x-none" sz="1300" b="1" noProof="0" dirty="0" smtClean="0"/>
                        <a:t>¿Utilizaste palabras</a:t>
                      </a:r>
                      <a:r>
                        <a:rPr lang="x-none" sz="1300" b="1" baseline="0" noProof="0" dirty="0" smtClean="0"/>
                        <a:t> relacionadas con el tema?  ¿Son tus oraciones fáciles de leer y entender?</a:t>
                      </a:r>
                      <a:endParaRPr lang="x-none" sz="1300" b="1" noProof="0" dirty="0" smtClean="0"/>
                    </a:p>
                  </a:txBody>
                  <a:tcPr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609899">
                <a:tc>
                  <a:txBody>
                    <a:bodyPr/>
                    <a:lstStyle/>
                    <a:p>
                      <a:pPr algn="r"/>
                      <a:r>
                        <a:rPr lang="x-none" sz="1100" b="0" noProof="0" dirty="0" smtClean="0"/>
                        <a:t>Convenciones</a:t>
                      </a:r>
                      <a:endParaRPr lang="x-none" sz="1100" b="0" noProof="0" dirty="0"/>
                    </a:p>
                  </a:txBody>
                  <a:tcPr anchor="ctr">
                    <a:solidFill>
                      <a:schemeClr val="accent6">
                        <a:lumMod val="20000"/>
                        <a:lumOff val="80000"/>
                      </a:schemeClr>
                    </a:solidFill>
                  </a:tcPr>
                </a:tc>
                <a:tc>
                  <a:txBody>
                    <a:bodyPr/>
                    <a:lstStyle/>
                    <a:p>
                      <a:r>
                        <a:rPr lang="x-none" sz="1300" b="1" noProof="0" dirty="0" smtClean="0"/>
                        <a:t>¿Seguiste las reglas del uso de letras</a:t>
                      </a:r>
                      <a:r>
                        <a:rPr lang="x-none" sz="1300" b="1" baseline="0" noProof="0" dirty="0" smtClean="0"/>
                        <a:t> mayúsculas, puntuación y ortografía? </a:t>
                      </a:r>
                      <a:endParaRPr lang="x-none" sz="1300" b="1" noProof="0" dirty="0" smtClean="0"/>
                    </a:p>
                  </a:txBody>
                  <a:tcPr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1454484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p:nvPr/>
        </p:nvSpPr>
        <p:spPr>
          <a:xfrm>
            <a:off x="304800" y="251461"/>
            <a:ext cx="7086599" cy="9625109"/>
          </a:xfrm>
          <a:prstGeom prst="rect">
            <a:avLst/>
          </a:prstGeom>
          <a:noFill/>
          <a:ln>
            <a:noFill/>
          </a:ln>
        </p:spPr>
        <p:txBody>
          <a:bodyPr lIns="100568" tIns="50270" rIns="100568" bIns="50270" anchor="t" anchorCtr="0">
            <a:noAutofit/>
          </a:bodyPr>
          <a:lstStyle/>
          <a:p>
            <a:pPr algn="ctr"/>
            <a:r>
              <a:rPr lang="es-MX" sz="2200" b="1" dirty="0" smtClean="0">
                <a:solidFill>
                  <a:schemeClr val="dk1"/>
                </a:solidFill>
                <a:latin typeface="Calibri"/>
                <a:ea typeface="Calibri"/>
                <a:cs typeface="Calibri"/>
                <a:sym typeface="Calibri"/>
              </a:rPr>
              <a:t>Secuencia del cuento</a:t>
            </a:r>
          </a:p>
          <a:p>
            <a:pPr algn="ctr"/>
            <a:endParaRPr lang="es-MX" sz="1150" b="1" dirty="0" smtClean="0">
              <a:solidFill>
                <a:schemeClr val="dk1"/>
              </a:solidFill>
              <a:latin typeface="+mj-lt"/>
              <a:ea typeface="Calibri"/>
              <a:cs typeface="Calibri"/>
              <a:sym typeface="Calibri"/>
            </a:endParaRPr>
          </a:p>
          <a:p>
            <a:pPr>
              <a:buSzPct val="25000"/>
            </a:pPr>
            <a:r>
              <a:rPr lang="es-MX" sz="1100" i="1" dirty="0" smtClean="0">
                <a:solidFill>
                  <a:prstClr val="black"/>
                </a:solidFill>
                <a:latin typeface="+mj-lt"/>
              </a:rPr>
              <a:t>Esta pre-actividad para la clase sigue el diseño general de elementos contextuales, recursos, objetivos de aprendizaje, términos clave y propósito del </a:t>
            </a:r>
            <a:r>
              <a:rPr lang="es-MX" sz="1100" i="1" dirty="0" err="1" smtClean="0">
                <a:solidFill>
                  <a:schemeClr val="dk1"/>
                </a:solidFill>
                <a:latin typeface="+mj-lt"/>
                <a:ea typeface="Calibri"/>
                <a:cs typeface="Calibri"/>
                <a:sym typeface="Calibri"/>
              </a:rPr>
              <a:t>Smarter</a:t>
            </a:r>
            <a:r>
              <a:rPr lang="es-MX" sz="1100" i="1" dirty="0" smtClean="0">
                <a:solidFill>
                  <a:schemeClr val="dk1"/>
                </a:solidFill>
                <a:latin typeface="+mj-lt"/>
                <a:ea typeface="Calibri"/>
                <a:cs typeface="Calibri"/>
                <a:sym typeface="Calibri"/>
              </a:rPr>
              <a:t> </a:t>
            </a:r>
            <a:r>
              <a:rPr lang="es-MX" sz="1100" i="1" dirty="0" err="1" smtClean="0">
                <a:solidFill>
                  <a:schemeClr val="dk1"/>
                </a:solidFill>
                <a:latin typeface="+mj-lt"/>
                <a:ea typeface="Calibri"/>
                <a:cs typeface="Calibri"/>
                <a:sym typeface="Calibri"/>
              </a:rPr>
              <a:t>Balanced</a:t>
            </a:r>
            <a:r>
              <a:rPr lang="es-MX" sz="1100" i="1" dirty="0" smtClean="0">
                <a:solidFill>
                  <a:schemeClr val="dk1"/>
                </a:solidFill>
                <a:latin typeface="+mj-lt"/>
                <a:ea typeface="Calibri"/>
                <a:cs typeface="Calibri"/>
                <a:sym typeface="Calibri"/>
              </a:rPr>
              <a:t> </a:t>
            </a:r>
            <a:r>
              <a:rPr lang="es-MX" sz="1100" i="1" dirty="0" err="1" smtClean="0">
                <a:solidFill>
                  <a:schemeClr val="dk1"/>
                </a:solidFill>
                <a:latin typeface="+mj-lt"/>
                <a:ea typeface="Calibri"/>
                <a:cs typeface="Calibri"/>
                <a:sym typeface="Calibri"/>
              </a:rPr>
              <a:t>Assessment</a:t>
            </a:r>
            <a:r>
              <a:rPr lang="es-MX" sz="1100" i="1" dirty="0" smtClean="0">
                <a:solidFill>
                  <a:schemeClr val="dk1"/>
                </a:solidFill>
                <a:latin typeface="+mj-lt"/>
                <a:ea typeface="Calibri"/>
                <a:cs typeface="Calibri"/>
                <a:sym typeface="Calibri"/>
              </a:rPr>
              <a:t> </a:t>
            </a:r>
            <a:r>
              <a:rPr lang="es-MX" sz="1100" i="1" dirty="0" err="1" smtClean="0">
                <a:solidFill>
                  <a:schemeClr val="dk1"/>
                </a:solidFill>
                <a:latin typeface="+mj-lt"/>
                <a:ea typeface="Calibri"/>
                <a:cs typeface="Calibri"/>
                <a:sym typeface="Calibri"/>
              </a:rPr>
              <a:t>Consortium</a:t>
            </a:r>
            <a:r>
              <a:rPr lang="es-MX" sz="1100" i="1" dirty="0" smtClean="0">
                <a:solidFill>
                  <a:prstClr val="black"/>
                </a:solidFill>
                <a:latin typeface="+mj-lt"/>
              </a:rPr>
              <a:t>  [</a:t>
            </a:r>
            <a:r>
              <a:rPr lang="es-MX" sz="1100" i="1" dirty="0" smtClean="0">
                <a:solidFill>
                  <a:prstClr val="black"/>
                </a:solidFill>
                <a:latin typeface="+mj-lt"/>
                <a:hlinkClick r:id="rId3"/>
              </a:rPr>
              <a:t>http://oaksportal.org/resources/</a:t>
            </a:r>
            <a:r>
              <a:rPr lang="es-MX" sz="1100" i="1" dirty="0" smtClean="0">
                <a:solidFill>
                  <a:prstClr val="black"/>
                </a:solidFill>
                <a:latin typeface="+mj-lt"/>
              </a:rPr>
              <a:t>]. La actividad fue escrita por </a:t>
            </a:r>
            <a:r>
              <a:rPr lang="es-MX" sz="1100" i="1" dirty="0" err="1" smtClean="0">
                <a:solidFill>
                  <a:prstClr val="black"/>
                </a:solidFill>
                <a:latin typeface="+mj-lt"/>
              </a:rPr>
              <a:t>Gretchen</a:t>
            </a:r>
            <a:r>
              <a:rPr lang="es-MX" sz="1100" i="1" dirty="0" smtClean="0">
                <a:solidFill>
                  <a:prstClr val="black"/>
                </a:solidFill>
                <a:latin typeface="+mj-lt"/>
              </a:rPr>
              <a:t> </a:t>
            </a:r>
            <a:r>
              <a:rPr lang="es-MX" sz="1100" i="1" dirty="0" err="1" smtClean="0">
                <a:solidFill>
                  <a:prstClr val="black"/>
                </a:solidFill>
                <a:latin typeface="+mj-lt"/>
              </a:rPr>
              <a:t>Erlandsen</a:t>
            </a:r>
            <a:r>
              <a:rPr lang="es-MX" sz="1100" i="1" dirty="0" smtClean="0">
                <a:solidFill>
                  <a:prstClr val="black"/>
                </a:solidFill>
                <a:latin typeface="+mj-lt"/>
              </a:rPr>
              <a:t>.</a:t>
            </a:r>
          </a:p>
          <a:p>
            <a:pPr>
              <a:buSzPct val="25000"/>
            </a:pPr>
            <a:endParaRPr lang="es-MX" sz="1150" i="1" dirty="0" smtClean="0">
              <a:solidFill>
                <a:schemeClr val="dk1"/>
              </a:solidFill>
              <a:latin typeface="+mj-lt"/>
              <a:ea typeface="Calibri"/>
              <a:cs typeface="Calibri"/>
              <a:sym typeface="Calibri"/>
            </a:endParaRPr>
          </a:p>
          <a:p>
            <a:r>
              <a:rPr lang="es-MX" sz="1150" dirty="0" smtClean="0">
                <a:solidFill>
                  <a:prstClr val="black"/>
                </a:solidFill>
                <a:latin typeface="+mj-lt"/>
              </a:rPr>
              <a:t>La actividad en el salón de clase introduce a los estudiantes al contexto de una tarea de rendimiento, para que no estén en desventaja al demostrar las destrezas que la tarea intenta evaluar. </a:t>
            </a:r>
          </a:p>
          <a:p>
            <a:endParaRPr lang="es-MX" sz="1150" dirty="0" smtClean="0">
              <a:solidFill>
                <a:prstClr val="black"/>
              </a:solidFill>
              <a:latin typeface="+mj-lt"/>
            </a:endParaRPr>
          </a:p>
          <a:p>
            <a:r>
              <a:rPr lang="es-MX" sz="1150" dirty="0" smtClean="0">
                <a:solidFill>
                  <a:prstClr val="black"/>
                </a:solidFill>
                <a:latin typeface="+mj-lt"/>
              </a:rPr>
              <a:t>Los elementos contextuales incluyen:</a:t>
            </a:r>
          </a:p>
          <a:p>
            <a:endParaRPr lang="es-MX" sz="1150" dirty="0" smtClean="0">
              <a:solidFill>
                <a:prstClr val="black"/>
              </a:solidFill>
              <a:latin typeface="+mj-lt"/>
            </a:endParaRPr>
          </a:p>
          <a:p>
            <a:pPr marL="261067" indent="-261067">
              <a:buFontTx/>
              <a:buAutoNum type="arabicPeriod"/>
            </a:pPr>
            <a:r>
              <a:rPr lang="es-MX" sz="1150" dirty="0" smtClean="0">
                <a:solidFill>
                  <a:prstClr val="black"/>
                </a:solidFill>
                <a:latin typeface="+mj-lt"/>
              </a:rPr>
              <a:t>Un </a:t>
            </a:r>
            <a:r>
              <a:rPr lang="es-MX" sz="1150" b="1" dirty="0" smtClean="0">
                <a:solidFill>
                  <a:prstClr val="black"/>
                </a:solidFill>
                <a:latin typeface="+mj-lt"/>
              </a:rPr>
              <a:t>entendimiento del escenario/ambiente o de la situación </a:t>
            </a:r>
            <a:r>
              <a:rPr lang="es-MX" sz="1150" dirty="0" smtClean="0">
                <a:solidFill>
                  <a:prstClr val="black"/>
                </a:solidFill>
                <a:latin typeface="+mj-lt"/>
              </a:rPr>
              <a:t>en la que se sitúa la tarea. </a:t>
            </a:r>
          </a:p>
          <a:p>
            <a:r>
              <a:rPr lang="es-MX" sz="1150" dirty="0" smtClean="0">
                <a:solidFill>
                  <a:prstClr val="black"/>
                </a:solidFill>
                <a:latin typeface="+mj-lt"/>
              </a:rPr>
              <a:t>2.    </a:t>
            </a:r>
            <a:r>
              <a:rPr lang="es-MX" sz="1150" b="1" dirty="0" smtClean="0">
                <a:solidFill>
                  <a:prstClr val="black"/>
                </a:solidFill>
                <a:latin typeface="+mj-lt"/>
              </a:rPr>
              <a:t>Conceptos potencialmente desconocidos </a:t>
            </a:r>
            <a:r>
              <a:rPr lang="es-MX" sz="1150" dirty="0" smtClean="0">
                <a:solidFill>
                  <a:prstClr val="black"/>
                </a:solidFill>
                <a:latin typeface="+mj-lt"/>
              </a:rPr>
              <a:t>que están asociados al escenario/ambiente</a:t>
            </a:r>
            <a:r>
              <a:rPr lang="es-MX" sz="1150" b="1" dirty="0" smtClean="0">
                <a:solidFill>
                  <a:prstClr val="black"/>
                </a:solidFill>
                <a:latin typeface="+mj-lt"/>
              </a:rPr>
              <a:t>.</a:t>
            </a:r>
          </a:p>
          <a:p>
            <a:pPr marL="301015" indent="-301015"/>
            <a:r>
              <a:rPr lang="es-MX" sz="1150" dirty="0" smtClean="0">
                <a:solidFill>
                  <a:prstClr val="black"/>
                </a:solidFill>
                <a:latin typeface="+mj-lt"/>
              </a:rPr>
              <a:t>3.    </a:t>
            </a:r>
            <a:r>
              <a:rPr lang="es-MX" sz="1150" b="1" dirty="0" smtClean="0">
                <a:solidFill>
                  <a:prstClr val="black"/>
                </a:solidFill>
                <a:latin typeface="+mj-lt"/>
              </a:rPr>
              <a:t>Términos</a:t>
            </a:r>
            <a:r>
              <a:rPr lang="es-MX" sz="1150" dirty="0" smtClean="0">
                <a:solidFill>
                  <a:prstClr val="black"/>
                </a:solidFill>
                <a:latin typeface="+mj-lt"/>
              </a:rPr>
              <a:t> </a:t>
            </a:r>
            <a:r>
              <a:rPr lang="es-MX" sz="1150" b="1" dirty="0" smtClean="0">
                <a:solidFill>
                  <a:prstClr val="black"/>
                </a:solidFill>
                <a:latin typeface="+mj-lt"/>
              </a:rPr>
              <a:t>clave o vocabulario </a:t>
            </a:r>
            <a:r>
              <a:rPr lang="es-MX" sz="1150" dirty="0" smtClean="0">
                <a:solidFill>
                  <a:prstClr val="black"/>
                </a:solidFill>
                <a:latin typeface="+mj-lt"/>
              </a:rPr>
              <a:t>que los estudiantes necesitarán entender con el fin de participar de manera significativa y completar la tarea de rendimiento.</a:t>
            </a:r>
          </a:p>
          <a:p>
            <a:pPr marL="261067" indent="-261067">
              <a:buFontTx/>
              <a:buAutoNum type="arabicPeriod"/>
            </a:pPr>
            <a:endParaRPr lang="es-MX" sz="1150" dirty="0" smtClean="0">
              <a:solidFill>
                <a:prstClr val="black"/>
              </a:solidFill>
              <a:latin typeface="+mj-lt"/>
            </a:endParaRPr>
          </a:p>
          <a:p>
            <a:r>
              <a:rPr lang="es-MX" sz="1150" dirty="0" smtClean="0">
                <a:solidFill>
                  <a:prstClr val="black"/>
                </a:solidFill>
                <a:latin typeface="+mj-lt"/>
              </a:rPr>
              <a:t>Con la actividad en el salón de clase también se pretende generar el interés de los estudiantes hacia una mayor exploración de la idea clave (las ideas claves). La actividad debe ser fácil de implementar con instrucciones claras. </a:t>
            </a:r>
          </a:p>
          <a:p>
            <a:endParaRPr lang="es-MX" sz="1150" dirty="0" smtClean="0">
              <a:solidFill>
                <a:prstClr val="black"/>
              </a:solidFill>
              <a:latin typeface="+mj-lt"/>
            </a:endParaRPr>
          </a:p>
          <a:p>
            <a:r>
              <a:rPr lang="es-MX" sz="1150" dirty="0" smtClean="0">
                <a:solidFill>
                  <a:prstClr val="black"/>
                </a:solidFill>
                <a:latin typeface="+mj-lt"/>
              </a:rPr>
              <a:t>Por favor, lea toda la actividad antes de comenzarla con los estudiantes,  para asegurar que se complete con antelación cualquier preparación en el salón. A lo largo de la actividad, se permite pausar y preguntar a los estudiantes si tienen pregunta</a:t>
            </a:r>
            <a:r>
              <a:rPr lang="es-MX" sz="1150" dirty="0" smtClean="0">
                <a:solidFill>
                  <a:prstClr val="black"/>
                </a:solidFill>
                <a:latin typeface="+mj-lt"/>
                <a:sym typeface="Calibri"/>
              </a:rPr>
              <a:t>s.</a:t>
            </a:r>
            <a:endParaRPr lang="es-MX" sz="1150" dirty="0" smtClean="0">
              <a:solidFill>
                <a:prstClr val="black"/>
              </a:solidFill>
              <a:latin typeface="+mj-lt"/>
              <a:ea typeface="Calibri"/>
              <a:cs typeface="Calibri"/>
              <a:sym typeface="Calibri"/>
            </a:endParaRPr>
          </a:p>
          <a:p>
            <a:endParaRPr lang="es-MX" sz="1150" dirty="0" smtClean="0">
              <a:solidFill>
                <a:schemeClr val="dk1"/>
              </a:solidFill>
              <a:latin typeface="+mj-lt"/>
              <a:ea typeface="Calibri"/>
              <a:cs typeface="Calibri"/>
              <a:sym typeface="Calibri"/>
            </a:endParaRPr>
          </a:p>
          <a:p>
            <a:pPr>
              <a:buSzPct val="25000"/>
            </a:pPr>
            <a:r>
              <a:rPr lang="es-MX" sz="1150" b="1" dirty="0" smtClean="0">
                <a:solidFill>
                  <a:prstClr val="black"/>
                </a:solidFill>
                <a:latin typeface="+mj-lt"/>
                <a:ea typeface="Calibri"/>
                <a:cs typeface="Calibri"/>
                <a:sym typeface="Calibri"/>
              </a:rPr>
              <a:t>Recursos necesarios:</a:t>
            </a:r>
          </a:p>
          <a:p>
            <a:endParaRPr lang="es-MX" sz="1150" b="1" dirty="0" smtClean="0">
              <a:solidFill>
                <a:schemeClr val="dk1"/>
              </a:solidFill>
              <a:latin typeface="+mj-lt"/>
              <a:ea typeface="Calibri"/>
              <a:cs typeface="Calibri"/>
              <a:sym typeface="Calibri"/>
            </a:endParaRPr>
          </a:p>
          <a:p>
            <a:r>
              <a:rPr lang="es-MX" sz="1150" dirty="0" smtClean="0">
                <a:solidFill>
                  <a:schemeClr val="dk1"/>
                </a:solidFill>
                <a:latin typeface="+mj-lt"/>
                <a:ea typeface="Calibri"/>
                <a:cs typeface="Calibri"/>
                <a:sym typeface="Calibri"/>
              </a:rPr>
              <a:t>*Un ejemplar del cuento </a:t>
            </a:r>
            <a:r>
              <a:rPr lang="es-MX" sz="1150" i="1" dirty="0" smtClean="0">
                <a:solidFill>
                  <a:schemeClr val="dk1"/>
                </a:solidFill>
                <a:latin typeface="+mj-lt"/>
                <a:ea typeface="Calibri"/>
                <a:cs typeface="Calibri"/>
                <a:sym typeface="Calibri"/>
              </a:rPr>
              <a:t>Henry y </a:t>
            </a:r>
            <a:r>
              <a:rPr lang="es-MX" sz="1150" i="1" dirty="0" err="1" smtClean="0">
                <a:solidFill>
                  <a:schemeClr val="dk1"/>
                </a:solidFill>
                <a:latin typeface="+mj-lt"/>
                <a:ea typeface="Calibri"/>
                <a:cs typeface="Calibri"/>
                <a:sym typeface="Calibri"/>
              </a:rPr>
              <a:t>Mudge</a:t>
            </a:r>
            <a:r>
              <a:rPr lang="es-MX" sz="1150" i="1" dirty="0" smtClean="0">
                <a:solidFill>
                  <a:schemeClr val="dk1"/>
                </a:solidFill>
                <a:latin typeface="+mj-lt"/>
                <a:ea typeface="Calibri"/>
                <a:cs typeface="Calibri"/>
                <a:sym typeface="Calibri"/>
              </a:rPr>
              <a:t> el primer libro </a:t>
            </a:r>
            <a:r>
              <a:rPr lang="es-MX" sz="1150" dirty="0" smtClean="0">
                <a:solidFill>
                  <a:schemeClr val="dk1"/>
                </a:solidFill>
                <a:latin typeface="+mj-lt"/>
                <a:ea typeface="Calibri"/>
                <a:cs typeface="Calibri"/>
                <a:sym typeface="Calibri"/>
              </a:rPr>
              <a:t>(</a:t>
            </a:r>
            <a:r>
              <a:rPr lang="es-MX" sz="1150" b="1" i="1" dirty="0" smtClean="0">
                <a:solidFill>
                  <a:schemeClr val="dk1"/>
                </a:solidFill>
                <a:latin typeface="+mj-lt"/>
                <a:ea typeface="Calibri"/>
                <a:cs typeface="Calibri"/>
                <a:sym typeface="Calibri"/>
              </a:rPr>
              <a:t>Henry and </a:t>
            </a:r>
            <a:r>
              <a:rPr lang="es-MX" sz="1150" b="1" i="1" dirty="0" err="1" smtClean="0">
                <a:solidFill>
                  <a:schemeClr val="dk1"/>
                </a:solidFill>
                <a:latin typeface="+mj-lt"/>
                <a:ea typeface="Calibri"/>
                <a:cs typeface="Calibri"/>
                <a:sym typeface="Calibri"/>
              </a:rPr>
              <a:t>Mudge</a:t>
            </a:r>
            <a:r>
              <a:rPr lang="es-MX" sz="1150" b="1" i="1" dirty="0" smtClean="0">
                <a:solidFill>
                  <a:schemeClr val="dk1"/>
                </a:solidFill>
                <a:latin typeface="+mj-lt"/>
                <a:ea typeface="Calibri"/>
                <a:cs typeface="Calibri"/>
                <a:sym typeface="Calibri"/>
              </a:rPr>
              <a:t> </a:t>
            </a:r>
            <a:r>
              <a:rPr lang="es-MX" sz="1150" b="1" i="1" dirty="0" err="1" smtClean="0">
                <a:solidFill>
                  <a:schemeClr val="dk1"/>
                </a:solidFill>
                <a:latin typeface="+mj-lt"/>
                <a:ea typeface="Calibri"/>
                <a:cs typeface="Calibri"/>
                <a:sym typeface="Calibri"/>
              </a:rPr>
              <a:t>the</a:t>
            </a:r>
            <a:r>
              <a:rPr lang="es-MX" sz="1150" b="1" i="1" dirty="0" smtClean="0">
                <a:solidFill>
                  <a:schemeClr val="dk1"/>
                </a:solidFill>
                <a:latin typeface="+mj-lt"/>
                <a:ea typeface="Calibri"/>
                <a:cs typeface="Calibri"/>
                <a:sym typeface="Calibri"/>
              </a:rPr>
              <a:t> </a:t>
            </a:r>
            <a:r>
              <a:rPr lang="es-MX" sz="1150" b="1" i="1" dirty="0" err="1" smtClean="0">
                <a:solidFill>
                  <a:schemeClr val="dk1"/>
                </a:solidFill>
                <a:latin typeface="+mj-lt"/>
                <a:ea typeface="Calibri"/>
                <a:cs typeface="Calibri"/>
                <a:sym typeface="Calibri"/>
              </a:rPr>
              <a:t>First</a:t>
            </a:r>
            <a:r>
              <a:rPr lang="es-MX" sz="1150" b="1" i="1" dirty="0" smtClean="0">
                <a:solidFill>
                  <a:schemeClr val="dk1"/>
                </a:solidFill>
                <a:latin typeface="+mj-lt"/>
                <a:ea typeface="Calibri"/>
                <a:cs typeface="Calibri"/>
                <a:sym typeface="Calibri"/>
              </a:rPr>
              <a:t> Book</a:t>
            </a:r>
            <a:r>
              <a:rPr lang="es-MX" sz="1150" i="1" dirty="0" smtClean="0">
                <a:solidFill>
                  <a:schemeClr val="dk1"/>
                </a:solidFill>
                <a:latin typeface="+mj-lt"/>
                <a:ea typeface="Calibri"/>
                <a:cs typeface="Calibri"/>
                <a:sym typeface="Calibri"/>
              </a:rPr>
              <a:t>)</a:t>
            </a:r>
          </a:p>
          <a:p>
            <a:r>
              <a:rPr lang="es-MX" sz="1150" dirty="0" smtClean="0">
                <a:solidFill>
                  <a:schemeClr val="dk1"/>
                </a:solidFill>
                <a:latin typeface="+mj-lt"/>
                <a:ea typeface="Calibri"/>
                <a:cs typeface="Calibri"/>
                <a:sym typeface="Calibri"/>
              </a:rPr>
              <a:t>*Una conjunto de párrafos del cuento y palabras de secuencia para cada estudiante, par de estudiantes, o grupos pequeños de estudiantes, dependiendo de lo que considere que sea mejor para su clase, para completar esta actividad. Usted puede encontrar estos en el material complementario.</a:t>
            </a:r>
          </a:p>
          <a:p>
            <a:r>
              <a:rPr lang="es-MX" sz="1150" dirty="0" smtClean="0">
                <a:solidFill>
                  <a:schemeClr val="dk1"/>
                </a:solidFill>
                <a:latin typeface="+mj-lt"/>
                <a:ea typeface="Calibri"/>
                <a:cs typeface="Calibri"/>
                <a:sym typeface="Calibri"/>
              </a:rPr>
              <a:t>*Un conjunto de oraciones con palabras de secuencia adjuntas. Usted necesitará esto para la parte final de la actividad.</a:t>
            </a:r>
          </a:p>
          <a:p>
            <a:endParaRPr lang="es-MX" sz="1150" dirty="0" smtClean="0">
              <a:solidFill>
                <a:schemeClr val="dk1"/>
              </a:solidFill>
              <a:latin typeface="+mj-lt"/>
              <a:ea typeface="Calibri"/>
              <a:cs typeface="Calibri"/>
              <a:sym typeface="Calibri"/>
            </a:endParaRPr>
          </a:p>
          <a:p>
            <a:pPr defTabSz="1012623"/>
            <a:r>
              <a:rPr lang="es-MX" sz="1150" b="1" dirty="0" smtClean="0">
                <a:solidFill>
                  <a:prstClr val="black"/>
                </a:solidFill>
                <a:latin typeface="+mj-lt"/>
              </a:rPr>
              <a:t>Metas de aprendizaje:</a:t>
            </a:r>
          </a:p>
          <a:p>
            <a:endParaRPr lang="es-MX" sz="1150" dirty="0" smtClean="0">
              <a:solidFill>
                <a:schemeClr val="dk1"/>
              </a:solidFill>
              <a:latin typeface="+mj-lt"/>
              <a:ea typeface="Calibri"/>
              <a:cs typeface="Calibri"/>
              <a:sym typeface="Calibri"/>
            </a:endParaRPr>
          </a:p>
          <a:p>
            <a:r>
              <a:rPr lang="es-MX" sz="1150" dirty="0" smtClean="0">
                <a:solidFill>
                  <a:schemeClr val="dk1"/>
                </a:solidFill>
                <a:latin typeface="+mj-lt"/>
                <a:ea typeface="Calibri"/>
                <a:cs typeface="Calibri"/>
                <a:sym typeface="Calibri"/>
              </a:rPr>
              <a:t>Los estudiantes entenderán la importancia de contar un cuento en la secuencia correcta.</a:t>
            </a:r>
          </a:p>
          <a:p>
            <a:r>
              <a:rPr lang="es-MX" sz="1150" dirty="0" smtClean="0">
                <a:solidFill>
                  <a:schemeClr val="dk1"/>
                </a:solidFill>
                <a:latin typeface="+mj-lt"/>
                <a:ea typeface="Calibri"/>
                <a:cs typeface="Calibri"/>
                <a:sym typeface="Calibri"/>
              </a:rPr>
              <a:t>Los estudiantes aprenderán un grupo básico de palabras de secuencia para utilizar al narrar un cuento.</a:t>
            </a:r>
          </a:p>
          <a:p>
            <a:pPr marL="188595" indent="-6985"/>
            <a:endParaRPr lang="es-MX" sz="1150" dirty="0" smtClean="0">
              <a:solidFill>
                <a:schemeClr val="dk1"/>
              </a:solidFill>
              <a:latin typeface="+mj-lt"/>
              <a:ea typeface="Calibri"/>
              <a:cs typeface="Calibri"/>
              <a:sym typeface="Calibri"/>
            </a:endParaRPr>
          </a:p>
          <a:p>
            <a:pPr lvl="0" defTabSz="1018809"/>
            <a:r>
              <a:rPr lang="es-MX" sz="1150" dirty="0" smtClean="0">
                <a:solidFill>
                  <a:prstClr val="black"/>
                </a:solidFill>
                <a:latin typeface="+mj-lt"/>
              </a:rPr>
              <a:t>Los estudiantes entenderán los términos clave:</a:t>
            </a:r>
          </a:p>
          <a:p>
            <a:pPr lvl="0" defTabSz="1018809"/>
            <a:r>
              <a:rPr lang="es-MX" sz="1100" i="1" dirty="0" smtClean="0">
                <a:solidFill>
                  <a:prstClr val="black"/>
                </a:solidFill>
                <a:latin typeface="+mj-lt"/>
              </a:rPr>
              <a:t>Nota: Las definiciones que se proporcionan aquí son para la conveniencia de los facilitadores. Se espera que los estudiantes entiendan estos términos clave en el contexto de la tarea, no que se memoricen las definiciones.</a:t>
            </a:r>
            <a:endParaRPr lang="es-MX" sz="1100" dirty="0" smtClean="0">
              <a:solidFill>
                <a:prstClr val="black"/>
              </a:solidFill>
              <a:latin typeface="+mj-lt"/>
            </a:endParaRPr>
          </a:p>
          <a:p>
            <a:endParaRPr lang="es-MX" sz="1150" b="1" dirty="0" smtClean="0">
              <a:solidFill>
                <a:schemeClr val="dk1"/>
              </a:solidFill>
              <a:latin typeface="+mj-lt"/>
              <a:ea typeface="Calibri"/>
              <a:cs typeface="Calibri"/>
              <a:sym typeface="Calibri"/>
            </a:endParaRPr>
          </a:p>
          <a:p>
            <a:r>
              <a:rPr lang="es-MX" sz="1150" dirty="0">
                <a:solidFill>
                  <a:schemeClr val="dk1"/>
                </a:solidFill>
                <a:latin typeface="+mj-lt"/>
                <a:ea typeface="Calibri"/>
                <a:cs typeface="Calibri"/>
                <a:sym typeface="Calibri"/>
              </a:rPr>
              <a:t>s</a:t>
            </a:r>
            <a:r>
              <a:rPr lang="es-MX" sz="1150" dirty="0" smtClean="0">
                <a:solidFill>
                  <a:schemeClr val="dk1"/>
                </a:solidFill>
                <a:latin typeface="+mj-lt"/>
                <a:ea typeface="Calibri"/>
                <a:cs typeface="Calibri"/>
                <a:sym typeface="Calibri"/>
              </a:rPr>
              <a:t>ecuencia: El orden de acontecimientos en un cuento.</a:t>
            </a:r>
          </a:p>
          <a:p>
            <a:r>
              <a:rPr lang="es-MX" sz="1150" dirty="0" smtClean="0">
                <a:solidFill>
                  <a:schemeClr val="dk1"/>
                </a:solidFill>
                <a:latin typeface="+mj-lt"/>
                <a:ea typeface="Calibri"/>
                <a:cs typeface="Calibri"/>
                <a:sym typeface="Calibri"/>
              </a:rPr>
              <a:t>primero, luego</a:t>
            </a:r>
            <a:r>
              <a:rPr lang="es-MX" sz="1150" dirty="0">
                <a:solidFill>
                  <a:schemeClr val="dk1"/>
                </a:solidFill>
                <a:latin typeface="+mj-lt"/>
                <a:ea typeface="Calibri"/>
                <a:cs typeface="Calibri"/>
                <a:sym typeface="Calibri"/>
              </a:rPr>
              <a:t>, </a:t>
            </a:r>
            <a:r>
              <a:rPr lang="es-MX" sz="1150" dirty="0" smtClean="0">
                <a:solidFill>
                  <a:schemeClr val="dk1"/>
                </a:solidFill>
                <a:latin typeface="+mj-lt"/>
                <a:ea typeface="Calibri"/>
                <a:cs typeface="Calibri"/>
                <a:sym typeface="Calibri"/>
              </a:rPr>
              <a:t>después, entonces, </a:t>
            </a:r>
            <a:r>
              <a:rPr lang="es-MX" sz="1150" dirty="0">
                <a:solidFill>
                  <a:schemeClr val="dk1"/>
                </a:solidFill>
                <a:latin typeface="+mj-lt"/>
                <a:ea typeface="Calibri"/>
                <a:cs typeface="Calibri"/>
                <a:sym typeface="Calibri"/>
              </a:rPr>
              <a:t>p</a:t>
            </a:r>
            <a:r>
              <a:rPr lang="es-MX" sz="1150" dirty="0" smtClean="0">
                <a:solidFill>
                  <a:schemeClr val="dk1"/>
                </a:solidFill>
                <a:latin typeface="+mj-lt"/>
                <a:ea typeface="Calibri"/>
                <a:cs typeface="Calibri"/>
                <a:sym typeface="Calibri"/>
              </a:rPr>
              <a:t>or último (palabras de secuencia básicas) </a:t>
            </a:r>
          </a:p>
          <a:p>
            <a:pPr marL="627063"/>
            <a:r>
              <a:rPr lang="es-MX" sz="1150" dirty="0" smtClean="0">
                <a:solidFill>
                  <a:schemeClr val="dk1"/>
                </a:solidFill>
                <a:latin typeface="+mj-lt"/>
                <a:ea typeface="Calibri"/>
                <a:cs typeface="Calibri"/>
                <a:sym typeface="Calibri"/>
              </a:rPr>
              <a:t>[Puede modificar esta lista o añadirle palabras, si lo estima necesario para sus estudiantes. Si decide hacerlo, entonces necesitará hacer sus propias tarjetas de palabras de secuencia.]</a:t>
            </a:r>
          </a:p>
          <a:p>
            <a:pPr marL="188595" indent="-188595">
              <a:buClr>
                <a:schemeClr val="dk1"/>
              </a:buClr>
            </a:pPr>
            <a:endParaRPr lang="es-MX" sz="1150" b="1" dirty="0" smtClean="0">
              <a:solidFill>
                <a:schemeClr val="dk1"/>
              </a:solidFill>
              <a:latin typeface="+mj-lt"/>
              <a:ea typeface="Calibri"/>
              <a:cs typeface="Calibri"/>
              <a:sym typeface="Calibri"/>
            </a:endParaRPr>
          </a:p>
          <a:p>
            <a:pPr marL="188595" indent="-188595">
              <a:buClr>
                <a:schemeClr val="dk1"/>
              </a:buClr>
            </a:pPr>
            <a:endParaRPr lang="es-MX" sz="1150" b="1" dirty="0" smtClean="0">
              <a:solidFill>
                <a:schemeClr val="dk1"/>
              </a:solidFill>
              <a:latin typeface="+mj-lt"/>
              <a:ea typeface="Calibri"/>
              <a:cs typeface="Calibri"/>
              <a:sym typeface="Calibri"/>
            </a:endParaRPr>
          </a:p>
          <a:p>
            <a:pPr>
              <a:buSzPct val="25000"/>
            </a:pPr>
            <a:r>
              <a:rPr lang="es-MX" sz="1150" dirty="0" smtClean="0">
                <a:solidFill>
                  <a:schemeClr val="dk1"/>
                </a:solidFill>
                <a:latin typeface="+mj-lt"/>
                <a:ea typeface="Calibri"/>
                <a:cs typeface="Calibri"/>
                <a:sym typeface="Calibri"/>
              </a:rPr>
              <a:t>Objetivo: La meta del facilitador es ayudar a los estudiantes a entender la importancia de narrar un cuento en orden secuencial.</a:t>
            </a:r>
            <a:endParaRPr lang="es-MX" sz="1320" dirty="0" smtClean="0">
              <a:solidFill>
                <a:schemeClr val="dk1"/>
              </a:solidFill>
              <a:latin typeface="Calibri"/>
              <a:ea typeface="Calibri"/>
              <a:cs typeface="Calibri"/>
              <a:sym typeface="Calibri"/>
            </a:endParaRPr>
          </a:p>
          <a:p>
            <a:endParaRPr lang="es-MX" sz="1320" dirty="0" smtClean="0">
              <a:solidFill>
                <a:schemeClr val="dk1"/>
              </a:solidFill>
              <a:latin typeface="Calibri"/>
              <a:ea typeface="Calibri"/>
              <a:cs typeface="Calibri"/>
              <a:sym typeface="Calibri"/>
            </a:endParaRPr>
          </a:p>
          <a:p>
            <a:pPr defTabSz="1012623"/>
            <a:r>
              <a:rPr lang="es-MX" sz="1000" dirty="0" smtClean="0">
                <a:solidFill>
                  <a:prstClr val="black"/>
                </a:solidFill>
              </a:rPr>
              <a:t>*Los facilitadores pueden decidir si quieren mostrar materiales complementarios utilizando un proyector o una computadora/Smartboard, o si quieren hacer copias y entregarlas a los estudiantes.</a:t>
            </a:r>
            <a:endParaRPr lang="es-MX" sz="1000" dirty="0">
              <a:solidFill>
                <a:prstClr val="black"/>
              </a:solidFill>
            </a:endParaRPr>
          </a:p>
        </p:txBody>
      </p:sp>
      <p:sp>
        <p:nvSpPr>
          <p:cNvPr id="3" name="Rectangle 2"/>
          <p:cNvSpPr/>
          <p:nvPr/>
        </p:nvSpPr>
        <p:spPr>
          <a:xfrm>
            <a:off x="3497580" y="9712041"/>
            <a:ext cx="3886200" cy="241824"/>
          </a:xfrm>
          <a:prstGeom prst="rect">
            <a:avLst/>
          </a:prstGeom>
        </p:spPr>
        <p:txBody>
          <a:bodyPr lIns="96378" tIns="48189" rIns="96378" bIns="48189">
            <a:spAutoFit/>
          </a:bodyPr>
          <a:lstStyle/>
          <a:p>
            <a:pPr defTabSz="1018809"/>
            <a:r>
              <a:rPr lang="en-US" sz="900" dirty="0" smtClean="0">
                <a:solidFill>
                  <a:prstClr val="black"/>
                </a:solidFill>
              </a:rPr>
              <a:t>Rev. Control:  07/06/2015 HSD – OSP and Susan Richmond</a:t>
            </a:r>
            <a:endParaRPr lang="en-US" sz="900" dirty="0">
              <a:solidFill>
                <a:prstClr val="black"/>
              </a:solidFill>
            </a:endParaRPr>
          </a:p>
        </p:txBody>
      </p:sp>
      <p:sp>
        <p:nvSpPr>
          <p:cNvPr id="2" name="Slide Number Placeholder 1"/>
          <p:cNvSpPr>
            <a:spLocks noGrp="1"/>
          </p:cNvSpPr>
          <p:nvPr>
            <p:ph type="sldNum" sz="quarter" idx="12"/>
          </p:nvPr>
        </p:nvSpPr>
        <p:spPr/>
        <p:txBody>
          <a:bodyPr/>
          <a:lstStyle/>
          <a:p>
            <a:fld id="{F177B04D-AEB5-43ED-B9BA-B3D1EC9C9067}"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3713040460"/>
      </p:ext>
    </p:extLst>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65790046"/>
              </p:ext>
            </p:extLst>
          </p:nvPr>
        </p:nvGraphicFramePr>
        <p:xfrm>
          <a:off x="566739" y="381001"/>
          <a:ext cx="6638925" cy="8138160"/>
        </p:xfrm>
        <a:graphic>
          <a:graphicData uri="http://schemas.openxmlformats.org/drawingml/2006/table">
            <a:tbl>
              <a:tblPr firstRow="1" bandRow="1">
                <a:tableStyleId>{5940675A-B579-460E-94D1-54222C63F5DA}</a:tableStyleId>
              </a:tblPr>
              <a:tblGrid>
                <a:gridCol w="6638925"/>
              </a:tblGrid>
              <a:tr h="731520">
                <a:tc>
                  <a:txBody>
                    <a:bodyPr/>
                    <a:lstStyle/>
                    <a:p>
                      <a:r>
                        <a:rPr lang="en-US" sz="2100" dirty="0" smtClean="0"/>
                        <a:t>Nombre____________________________</a:t>
                      </a:r>
                    </a:p>
                    <a:p>
                      <a:endParaRPr lang="en-US" sz="21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411480">
                <a:tc>
                  <a:txBody>
                    <a:bodyPr/>
                    <a:lstStyle/>
                    <a:p>
                      <a:pPr algn="ctr"/>
                      <a:endParaRPr lang="en-US" sz="2100" b="1" u="sng"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8872097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60851609"/>
              </p:ext>
            </p:extLst>
          </p:nvPr>
        </p:nvGraphicFramePr>
        <p:xfrm>
          <a:off x="566739" y="381001"/>
          <a:ext cx="6638925" cy="8138160"/>
        </p:xfrm>
        <a:graphic>
          <a:graphicData uri="http://schemas.openxmlformats.org/drawingml/2006/table">
            <a:tbl>
              <a:tblPr firstRow="1" bandRow="1">
                <a:tableStyleId>{5940675A-B579-460E-94D1-54222C63F5DA}</a:tableStyleId>
              </a:tblPr>
              <a:tblGrid>
                <a:gridCol w="6638925"/>
              </a:tblGrid>
              <a:tr h="731520">
                <a:tc>
                  <a:txBody>
                    <a:bodyPr/>
                    <a:lstStyle/>
                    <a:p>
                      <a:r>
                        <a:rPr lang="en-US" sz="2100" dirty="0" smtClean="0"/>
                        <a:t>Nombre____________________________</a:t>
                      </a:r>
                    </a:p>
                    <a:p>
                      <a:endParaRPr lang="en-US" sz="21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411480">
                <a:tc>
                  <a:txBody>
                    <a:bodyPr/>
                    <a:lstStyle/>
                    <a:p>
                      <a:pPr algn="ctr"/>
                      <a:endParaRPr lang="en-US" sz="2100" b="1" u="sng"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4965186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8826" y="1277257"/>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362528"/>
            <a:ext cx="4495800" cy="4379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058" y="6226629"/>
            <a:ext cx="6303131"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14495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7891" y="9522886"/>
            <a:ext cx="922202" cy="535517"/>
          </a:xfrm>
        </p:spPr>
        <p:txBody>
          <a:bodyPr/>
          <a:lstStyle/>
          <a:p>
            <a:fld id="{F177B04D-AEB5-43ED-B9BA-B3D1EC9C9067}" type="slidenum">
              <a:rPr lang="x-none" smtClean="0"/>
              <a:pPr/>
              <a:t>43</a:t>
            </a:fld>
            <a:endParaRPr lang="x-none" dirty="0"/>
          </a:p>
        </p:txBody>
      </p:sp>
      <p:graphicFrame>
        <p:nvGraphicFramePr>
          <p:cNvPr id="5" name="Table 4"/>
          <p:cNvGraphicFramePr>
            <a:graphicFrameLocks noGrp="1"/>
          </p:cNvGraphicFramePr>
          <p:nvPr>
            <p:extLst>
              <p:ext uri="{D42A27DB-BD31-4B8C-83A1-F6EECF244321}">
                <p14:modId xmlns:p14="http://schemas.microsoft.com/office/powerpoint/2010/main" val="4173033846"/>
              </p:ext>
            </p:extLst>
          </p:nvPr>
        </p:nvGraphicFramePr>
        <p:xfrm>
          <a:off x="304800" y="4001588"/>
          <a:ext cx="7010399" cy="3452946"/>
        </p:xfrm>
        <a:graphic>
          <a:graphicData uri="http://schemas.openxmlformats.org/drawingml/2006/table">
            <a:tbl>
              <a:tblPr firstRow="1" bandRow="1">
                <a:tableStyleId>{5940675A-B579-460E-94D1-54222C63F5DA}</a:tableStyleId>
              </a:tblPr>
              <a:tblGrid>
                <a:gridCol w="834570"/>
                <a:gridCol w="4423229"/>
                <a:gridCol w="751114"/>
                <a:gridCol w="500743"/>
                <a:gridCol w="500743"/>
              </a:tblGrid>
              <a:tr h="324394">
                <a:tc gridSpan="5">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x-none" sz="1500" b="1" noProof="0" dirty="0" smtClean="0"/>
                        <a:t>Texto informativo</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47918">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000" b="0" dirty="0" smtClean="0">
                          <a:latin typeface="+mj-lt"/>
                        </a:rPr>
                        <a:t>En el párrafo 3</a:t>
                      </a:r>
                      <a:r>
                        <a:rPr lang="x-none" sz="1000" b="0" dirty="0" smtClean="0">
                          <a:latin typeface="+mj-lt"/>
                          <a:cs typeface="Helvetica"/>
                        </a:rPr>
                        <a:t> </a:t>
                      </a:r>
                      <a:r>
                        <a:rPr lang="x-none" sz="1000" b="0" i="0" u="none" dirty="0" smtClean="0">
                          <a:latin typeface="+mj-lt"/>
                          <a:cs typeface="Helvetica"/>
                        </a:rPr>
                        <a:t>de </a:t>
                      </a:r>
                      <a:r>
                        <a:rPr lang="x-none" sz="1000" b="0" i="1" u="none" dirty="0" smtClean="0">
                          <a:latin typeface="+mj-lt"/>
                          <a:cs typeface="Helvetica"/>
                        </a:rPr>
                        <a:t>La luna hermosa</a:t>
                      </a:r>
                      <a:r>
                        <a:rPr lang="x-none" sz="1000" b="0" i="0" u="none" dirty="0" smtClean="0">
                          <a:latin typeface="+mj-lt"/>
                          <a:cs typeface="Helvetica"/>
                        </a:rPr>
                        <a:t>, </a:t>
                      </a:r>
                      <a:r>
                        <a:rPr lang="x-none" sz="1000" b="0" dirty="0" smtClean="0">
                          <a:latin typeface="+mj-lt"/>
                          <a:cs typeface="Helvetica"/>
                        </a:rPr>
                        <a:t>el texto dice que “la superficie de la luna es inusual”. ¿Qué frase dice qué es </a:t>
                      </a:r>
                      <a:r>
                        <a:rPr lang="x-none" sz="1000" b="1" i="0" u="sng" dirty="0" smtClean="0">
                          <a:latin typeface="+mj-lt"/>
                          <a:cs typeface="Helvetica"/>
                        </a:rPr>
                        <a:t>inusual</a:t>
                      </a:r>
                      <a:r>
                        <a:rPr lang="x-none" sz="1000" b="0" dirty="0" smtClean="0">
                          <a:latin typeface="+mj-lt"/>
                          <a:cs typeface="Helvetica"/>
                        </a:rPr>
                        <a:t> sobre la superficie de la luna? </a:t>
                      </a:r>
                      <a:r>
                        <a:rPr lang="en-US" sz="1000" b="0" i="1" u="none" baseline="0" dirty="0" smtClean="0">
                          <a:solidFill>
                            <a:srgbClr val="000000"/>
                          </a:solidFill>
                          <a:effectLst/>
                          <a:latin typeface="+mn-lt"/>
                          <a:ea typeface="Times New Roman"/>
                          <a:cs typeface="Times New Roman"/>
                        </a:rPr>
                        <a:t>R</a:t>
                      </a:r>
                      <a:r>
                        <a:rPr lang="en-US" sz="1000" b="0" i="1" u="none" baseline="0" dirty="0" smtClean="0">
                          <a:solidFill>
                            <a:srgbClr val="000000"/>
                          </a:solidFill>
                          <a:latin typeface="+mn-lt"/>
                          <a:ea typeface="Times New Roman"/>
                          <a:cs typeface="Times New Roman"/>
                        </a:rPr>
                        <a:t>I</a:t>
                      </a:r>
                      <a:r>
                        <a:rPr lang="en-US" sz="1000" b="0" i="1" baseline="0" dirty="0" smtClean="0">
                          <a:solidFill>
                            <a:srgbClr val="000000"/>
                          </a:solidFill>
                          <a:latin typeface="+mn-lt"/>
                          <a:ea typeface="Times New Roman"/>
                          <a:cs typeface="Times New Roman"/>
                        </a:rPr>
                        <a:t>.2.4</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28324">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2">
                  <a:txBody>
                    <a:bodyPr/>
                    <a:lstStyle/>
                    <a:p>
                      <a:pPr marL="341313" indent="-341313"/>
                      <a:r>
                        <a:rPr lang="x-none" sz="1000" b="0" dirty="0" smtClean="0">
                          <a:latin typeface="+mj-lt"/>
                          <a:cs typeface="Helvetica" pitchFamily="34" charset="0"/>
                        </a:rPr>
                        <a:t>Las diferentes formas que vemos se llaman las </a:t>
                      </a:r>
                      <a:r>
                        <a:rPr lang="x-none" sz="1000" b="0" u="sng" dirty="0" smtClean="0">
                          <a:latin typeface="+mj-lt"/>
                          <a:cs typeface="Helvetica" pitchFamily="34" charset="0"/>
                        </a:rPr>
                        <a:t>fases</a:t>
                      </a:r>
                      <a:r>
                        <a:rPr lang="x-none" sz="1000" b="0" dirty="0" smtClean="0">
                          <a:latin typeface="+mj-lt"/>
                          <a:cs typeface="Helvetica" pitchFamily="34" charset="0"/>
                        </a:rPr>
                        <a:t> de la luna. </a:t>
                      </a:r>
                    </a:p>
                    <a:p>
                      <a:pPr marL="0" indent="0"/>
                      <a:r>
                        <a:rPr lang="x-none" sz="1000" b="0" dirty="0" smtClean="0">
                          <a:latin typeface="+mj-lt"/>
                          <a:cs typeface="Helvetica" pitchFamily="34" charset="0"/>
                        </a:rPr>
                        <a:t>¿Qué palabra en la oración ayuda al lector a entender lo que significa </a:t>
                      </a:r>
                      <a:r>
                        <a:rPr lang="x-none" sz="1000" b="0" u="sng" dirty="0" smtClean="0">
                          <a:latin typeface="+mj-lt"/>
                          <a:cs typeface="Helvetica" pitchFamily="34" charset="0"/>
                        </a:rPr>
                        <a:t>fases</a:t>
                      </a:r>
                      <a:r>
                        <a:rPr lang="x-none" sz="1000" b="0" dirty="0" smtClean="0">
                          <a:latin typeface="+mj-lt"/>
                          <a:cs typeface="Helvetica" pitchFamily="34" charset="0"/>
                        </a:rPr>
                        <a:t>?</a:t>
                      </a:r>
                      <a:r>
                        <a:rPr lang="x-none" sz="1000" b="0" dirty="0" smtClean="0">
                          <a:latin typeface="+mj-lt"/>
                          <a:cs typeface="Helvetica"/>
                        </a:rPr>
                        <a:t> </a:t>
                      </a:r>
                      <a:r>
                        <a:rPr lang="en-US" sz="1000" b="0" dirty="0" smtClean="0">
                          <a:latin typeface="+mj-lt"/>
                          <a:cs typeface="Helvetica"/>
                        </a:rPr>
                        <a:t>  </a:t>
                      </a:r>
                      <a:r>
                        <a:rPr lang="en-US" sz="1000" b="0" i="1" u="none" baseline="0" dirty="0" smtClean="0">
                          <a:solidFill>
                            <a:srgbClr val="000000"/>
                          </a:solidFill>
                          <a:effectLst/>
                          <a:latin typeface="+mn-lt"/>
                          <a:ea typeface="Times New Roman"/>
                          <a:cs typeface="Times New Roman"/>
                        </a:rPr>
                        <a:t>R</a:t>
                      </a:r>
                      <a:r>
                        <a:rPr lang="en-US" sz="1000" b="0" i="1" u="none" dirty="0" smtClean="0">
                          <a:solidFill>
                            <a:srgbClr val="000000"/>
                          </a:solidFill>
                          <a:latin typeface="+mn-lt"/>
                          <a:ea typeface="Times New Roman"/>
                          <a:cs typeface="Times New Roman"/>
                        </a:rPr>
                        <a:t>I</a:t>
                      </a:r>
                      <a:r>
                        <a:rPr lang="en-US" sz="1000" b="0" i="1" dirty="0" smtClean="0">
                          <a:solidFill>
                            <a:srgbClr val="000000"/>
                          </a:solidFill>
                          <a:latin typeface="+mn-lt"/>
                          <a:ea typeface="Times New Roman"/>
                          <a:cs typeface="Times New Roman"/>
                        </a:rPr>
                        <a:t>.2.4</a:t>
                      </a:r>
                      <a:endParaRPr lang="en-US" sz="1000" b="0" i="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08730">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2">
                  <a:txBody>
                    <a:bodyPr/>
                    <a:lstStyle/>
                    <a:p>
                      <a:pPr marL="0" indent="0"/>
                      <a:r>
                        <a:rPr lang="es-MX" sz="1000" b="0" dirty="0" smtClean="0">
                          <a:latin typeface="+mj-lt"/>
                          <a:cs typeface="Helvetica" pitchFamily="34" charset="0"/>
                        </a:rPr>
                        <a:t>¿Qué detalle del </a:t>
                      </a:r>
                      <a:r>
                        <a:rPr lang="es-MX" sz="1000" b="0" u="none" dirty="0" smtClean="0">
                          <a:latin typeface="+mj-lt"/>
                          <a:cs typeface="Helvetica" pitchFamily="34" charset="0"/>
                        </a:rPr>
                        <a:t>texto </a:t>
                      </a:r>
                      <a:r>
                        <a:rPr lang="es-MX" sz="1000" b="0" i="1" u="none" dirty="0" smtClean="0">
                          <a:latin typeface="+mj-lt"/>
                          <a:cs typeface="Helvetica" pitchFamily="34" charset="0"/>
                        </a:rPr>
                        <a:t>La luna hermosa,  </a:t>
                      </a:r>
                      <a:r>
                        <a:rPr lang="es-MX" sz="1000" b="0" u="none" dirty="0" smtClean="0">
                          <a:latin typeface="+mj-lt"/>
                          <a:cs typeface="Helvetica" pitchFamily="34" charset="0"/>
                        </a:rPr>
                        <a:t>apoya </a:t>
                      </a:r>
                      <a:r>
                        <a:rPr lang="es-MX" sz="1000" b="0" dirty="0" smtClean="0">
                          <a:latin typeface="+mj-lt"/>
                          <a:cs typeface="Helvetica" pitchFamily="34" charset="0"/>
                        </a:rPr>
                        <a:t>por qué los astronautas necesitan botas pesadas? </a:t>
                      </a:r>
                      <a:r>
                        <a:rPr lang="en-US" sz="1000" b="0" i="1" u="none" baseline="0" dirty="0" smtClean="0">
                          <a:solidFill>
                            <a:schemeClr val="dk1"/>
                          </a:solidFill>
                          <a:effectLst/>
                          <a:latin typeface="+mn-lt"/>
                          <a:ea typeface="Calibri"/>
                          <a:cs typeface="Times New Roman"/>
                        </a:rPr>
                        <a:t>R</a:t>
                      </a:r>
                      <a:r>
                        <a:rPr lang="en-US" sz="1000" b="0" i="1" dirty="0" smtClean="0">
                          <a:latin typeface="+mn-lt"/>
                          <a:ea typeface="Calibri"/>
                          <a:cs typeface="Times New Roman"/>
                        </a:rPr>
                        <a:t>I.2.8</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24394">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000" b="0" i="0" dirty="0" smtClean="0">
                          <a:latin typeface="+mj-lt"/>
                          <a:cs typeface="Helvetica" pitchFamily="34" charset="0"/>
                        </a:rPr>
                        <a:t>¿Qué oración del texto </a:t>
                      </a:r>
                      <a:r>
                        <a:rPr lang="x-none" sz="1000" b="0" i="1" u="none" dirty="0" smtClean="0">
                          <a:latin typeface="+mj-lt"/>
                          <a:cs typeface="Helvetica" pitchFamily="34" charset="0"/>
                        </a:rPr>
                        <a:t>La luna</a:t>
                      </a:r>
                      <a:r>
                        <a:rPr lang="x-none" sz="1000" b="0" i="0" dirty="0" smtClean="0">
                          <a:latin typeface="+mj-lt"/>
                          <a:cs typeface="Helvetica" pitchFamily="34" charset="0"/>
                        </a:rPr>
                        <a:t>, apoya el punto de que la luna tiene muchas características interesantes? </a:t>
                      </a:r>
                      <a:r>
                        <a:rPr lang="en-US" sz="1000" b="0" i="1" u="none" baseline="0" dirty="0" smtClean="0">
                          <a:solidFill>
                            <a:schemeClr val="tx1"/>
                          </a:solidFill>
                          <a:effectLst/>
                          <a:latin typeface="+mn-lt"/>
                        </a:rPr>
                        <a:t>Rl.2.8</a:t>
                      </a:r>
                      <a:endParaRPr lang="en-US" sz="1000" b="0" i="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75410">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2">
                  <a:txBody>
                    <a:bodyPr/>
                    <a:lstStyle/>
                    <a:p>
                      <a:pPr marL="0" indent="0"/>
                      <a:r>
                        <a:rPr lang="x-none" sz="1000" b="0" dirty="0" smtClean="0">
                          <a:latin typeface="+mj-lt"/>
                          <a:cs typeface="Helvetica" pitchFamily="34" charset="0"/>
                        </a:rPr>
                        <a:t>¿Qué </a:t>
                      </a:r>
                      <a:r>
                        <a:rPr lang="x-none" sz="1000" b="0" u="none" dirty="0" smtClean="0">
                          <a:latin typeface="+mj-lt"/>
                          <a:cs typeface="Helvetica" pitchFamily="34" charset="0"/>
                        </a:rPr>
                        <a:t>dos </a:t>
                      </a:r>
                      <a:r>
                        <a:rPr lang="x-none" sz="1000" b="0" dirty="0" smtClean="0">
                          <a:latin typeface="+mj-lt"/>
                          <a:cs typeface="Helvetica" pitchFamily="34" charset="0"/>
                        </a:rPr>
                        <a:t>puntos importantes están incluidos tanto </a:t>
                      </a:r>
                      <a:r>
                        <a:rPr lang="x-none" sz="1000" b="0" u="none" dirty="0" smtClean="0">
                          <a:latin typeface="+mj-lt"/>
                          <a:cs typeface="Helvetica" pitchFamily="34" charset="0"/>
                        </a:rPr>
                        <a:t>en </a:t>
                      </a:r>
                      <a:r>
                        <a:rPr lang="x-none" sz="1000" b="0" i="1" u="none" dirty="0" smtClean="0">
                          <a:latin typeface="+mj-lt"/>
                          <a:cs typeface="Helvetica" pitchFamily="34" charset="0"/>
                        </a:rPr>
                        <a:t>La luna hermosa</a:t>
                      </a:r>
                      <a:r>
                        <a:rPr lang="x-none" sz="1000" b="0" u="none" dirty="0" smtClean="0">
                          <a:latin typeface="+mj-lt"/>
                          <a:cs typeface="Helvetica" pitchFamily="34" charset="0"/>
                        </a:rPr>
                        <a:t> como en </a:t>
                      </a:r>
                      <a:r>
                        <a:rPr lang="x-none" sz="1000" b="0" i="1" u="none" dirty="0" smtClean="0">
                          <a:latin typeface="+mj-lt"/>
                          <a:cs typeface="Helvetica" pitchFamily="34" charset="0"/>
                        </a:rPr>
                        <a:t>La luna</a:t>
                      </a:r>
                      <a:r>
                        <a:rPr lang="x-none" sz="1000" b="0" dirty="0" smtClean="0">
                          <a:latin typeface="+mj-lt"/>
                          <a:cs typeface="Helvetica" pitchFamily="34" charset="0"/>
                        </a:rPr>
                        <a:t>?  Escoge las </a:t>
                      </a:r>
                      <a:r>
                        <a:rPr lang="x-none" sz="1000" b="1" u="none" dirty="0" smtClean="0">
                          <a:latin typeface="+mj-lt"/>
                          <a:cs typeface="Helvetica" pitchFamily="34" charset="0"/>
                        </a:rPr>
                        <a:t>DOS</a:t>
                      </a:r>
                      <a:r>
                        <a:rPr lang="x-none" sz="1000" b="0" dirty="0" smtClean="0">
                          <a:latin typeface="+mj-lt"/>
                          <a:cs typeface="Helvetica" pitchFamily="34" charset="0"/>
                        </a:rPr>
                        <a:t> mejores respuestas.  </a:t>
                      </a:r>
                      <a:r>
                        <a:rPr kumimoji="0" lang="en-US" sz="1000" b="0" i="1" u="none" strike="noStrike" kern="1200" cap="none" spc="0" normalizeH="0" baseline="0" noProof="0" dirty="0" smtClean="0">
                          <a:ln>
                            <a:noFill/>
                          </a:ln>
                          <a:solidFill>
                            <a:srgbClr val="000000"/>
                          </a:solidFill>
                          <a:effectLst/>
                          <a:uLnTx/>
                          <a:uFillTx/>
                          <a:latin typeface="+mn-lt"/>
                          <a:ea typeface="Times New Roman"/>
                          <a:cs typeface="Times New Roman"/>
                        </a:rPr>
                        <a:t>Rl.2.9</a:t>
                      </a:r>
                      <a:endParaRPr lang="en-US" sz="1000" b="0" i="1" dirty="0" smtClean="0">
                        <a:latin typeface="+mn-lt"/>
                        <a:cs typeface="Helvetica" pitchFamily="34" charset="0"/>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79616">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MX" sz="1000" b="0" dirty="0" smtClean="0">
                          <a:latin typeface="+mj-lt"/>
                          <a:cs typeface="Helvetica" pitchFamily="34" charset="0"/>
                        </a:rPr>
                        <a:t>¿Qué punto importante está incluido en solamente </a:t>
                      </a:r>
                      <a:r>
                        <a:rPr lang="es-MX" sz="1000" b="1" u="none" dirty="0" smtClean="0">
                          <a:latin typeface="+mj-lt"/>
                          <a:cs typeface="Helvetica" pitchFamily="34" charset="0"/>
                        </a:rPr>
                        <a:t>uno</a:t>
                      </a:r>
                      <a:r>
                        <a:rPr lang="es-MX" sz="1000" b="0" dirty="0" smtClean="0">
                          <a:latin typeface="+mj-lt"/>
                          <a:cs typeface="Helvetica" pitchFamily="34" charset="0"/>
                        </a:rPr>
                        <a:t> de los pasajes? </a:t>
                      </a:r>
                      <a:r>
                        <a:rPr kumimoji="0" lang="en-US" sz="1000" b="0" i="1" u="none" strike="noStrike" kern="1200" cap="none" spc="0" normalizeH="0" baseline="0" noProof="0" dirty="0" smtClean="0">
                          <a:ln>
                            <a:noFill/>
                          </a:ln>
                          <a:solidFill>
                            <a:prstClr val="black"/>
                          </a:solidFill>
                          <a:effectLst/>
                          <a:uLnTx/>
                          <a:uFillTx/>
                          <a:latin typeface="+mn-lt"/>
                          <a:ea typeface="Calibri"/>
                          <a:cs typeface="Times New Roman"/>
                        </a:rPr>
                        <a:t>RI.2.9</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400594">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000" b="0" kern="1200" noProof="0" dirty="0" smtClean="0">
                          <a:solidFill>
                            <a:schemeClr val="tx1"/>
                          </a:solidFill>
                          <a:latin typeface="+mn-lt"/>
                          <a:ea typeface="+mn-ea"/>
                          <a:cs typeface="+mn-cs"/>
                        </a:rPr>
                        <a:t>¿Cómo el autor apoya el punto que dice que la superficie de la luna está cubierta con muchas características inusuales? Usa ejemplos de </a:t>
                      </a:r>
                      <a:r>
                        <a:rPr lang="x-none" sz="1000" b="0" u="none" kern="1200" noProof="0" dirty="0" smtClean="0">
                          <a:solidFill>
                            <a:schemeClr val="tx1"/>
                          </a:solidFill>
                          <a:latin typeface="+mn-lt"/>
                          <a:ea typeface="+mn-ea"/>
                          <a:cs typeface="+mn-cs"/>
                        </a:rPr>
                        <a:t>ambos </a:t>
                      </a:r>
                      <a:r>
                        <a:rPr lang="x-none" sz="1000" b="0" kern="1200" noProof="0" dirty="0" smtClean="0">
                          <a:solidFill>
                            <a:schemeClr val="tx1"/>
                          </a:solidFill>
                          <a:latin typeface="+mn-lt"/>
                          <a:ea typeface="+mn-ea"/>
                          <a:cs typeface="+mn-cs"/>
                        </a:rPr>
                        <a:t>pasajes.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RI.2.8</a:t>
                      </a:r>
                      <a:endParaRPr lang="en-US" sz="1000" b="0" i="1" dirty="0" smtClean="0">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324394">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000" b="0" kern="1200" baseline="0" dirty="0" smtClean="0">
                          <a:solidFill>
                            <a:schemeClr val="tx1"/>
                          </a:solidFill>
                          <a:latin typeface="+mn-lt"/>
                          <a:ea typeface="+mn-ea"/>
                          <a:cs typeface="Helvetica" pitchFamily="34" charset="0"/>
                        </a:rPr>
                        <a:t>¿Cómo cada texto describe a la luna de forma diferente? ¿Cómo cada texto describe a la luna de forma similar? </a:t>
                      </a:r>
                      <a:r>
                        <a:rPr lang="es-ES_tradnl" sz="1000" b="0" kern="1200" noProof="0" dirty="0" smtClean="0">
                          <a:solidFill>
                            <a:schemeClr val="tx1"/>
                          </a:solidFill>
                          <a:latin typeface="+mn-lt"/>
                          <a:ea typeface="+mn-ea"/>
                          <a:cs typeface="+mn-cs"/>
                        </a:rPr>
                        <a:t>Usa ejemplos </a:t>
                      </a:r>
                      <a:r>
                        <a:rPr lang="es-ES_tradnl" sz="1000" b="0" u="none" kern="1200" noProof="0" dirty="0" smtClean="0">
                          <a:solidFill>
                            <a:schemeClr val="tx1"/>
                          </a:solidFill>
                          <a:latin typeface="+mn-lt"/>
                          <a:ea typeface="+mn-ea"/>
                          <a:cs typeface="+mn-cs"/>
                        </a:rPr>
                        <a:t>de ambos </a:t>
                      </a:r>
                      <a:r>
                        <a:rPr lang="es-ES_tradnl" sz="1000" b="0" kern="1200" noProof="0" dirty="0" smtClean="0">
                          <a:solidFill>
                            <a:schemeClr val="tx1"/>
                          </a:solidFill>
                          <a:latin typeface="+mn-lt"/>
                          <a:ea typeface="+mn-ea"/>
                          <a:cs typeface="+mn-cs"/>
                        </a:rPr>
                        <a:t>textos</a:t>
                      </a:r>
                      <a:r>
                        <a:rPr lang="en-US" sz="1000" b="0" kern="1200" dirty="0" smtClean="0">
                          <a:solidFill>
                            <a:schemeClr val="tx1"/>
                          </a:solidFill>
                          <a:effectLst/>
                          <a:latin typeface="+mn-lt"/>
                          <a:ea typeface="+mn-ea"/>
                          <a:cs typeface="+mn-cs"/>
                        </a:rPr>
                        <a:t>. </a:t>
                      </a:r>
                      <a:r>
                        <a:rPr lang="en-US" sz="1000" b="0" i="1" kern="1200" dirty="0" smtClean="0">
                          <a:solidFill>
                            <a:schemeClr val="tx1"/>
                          </a:solidFill>
                          <a:effectLst/>
                          <a:latin typeface="+mn-lt"/>
                          <a:ea typeface="+mn-ea"/>
                          <a:cs typeface="+mn-cs"/>
                        </a:rPr>
                        <a:t>RI.2.9</a:t>
                      </a:r>
                    </a:p>
                  </a:txBody>
                  <a:tcPr marL="97155" marR="97155" marT="47897" marB="47897" anchor="ctr">
                    <a:solidFill>
                      <a:schemeClr val="bg1"/>
                    </a:solidFill>
                  </a:tcPr>
                </a:tc>
                <a:tc>
                  <a:txBody>
                    <a:bodyPr/>
                    <a:lstStyle/>
                    <a:p>
                      <a:pPr algn="ctr"/>
                      <a:r>
                        <a:rPr lang="en-US" sz="1500" b="1" i="0" dirty="0" smtClean="0">
                          <a:effectLst>
                            <a:outerShdw blurRad="38100" dist="38100" dir="2700000" algn="tl">
                              <a:srgbClr val="000000">
                                <a:alpha val="43137"/>
                              </a:srgbClr>
                            </a:outerShdw>
                          </a:effectLst>
                        </a:rPr>
                        <a:t>2</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20703270"/>
              </p:ext>
            </p:extLst>
          </p:nvPr>
        </p:nvGraphicFramePr>
        <p:xfrm>
          <a:off x="304801" y="381000"/>
          <a:ext cx="7010402" cy="3620588"/>
        </p:xfrm>
        <a:graphic>
          <a:graphicData uri="http://schemas.openxmlformats.org/drawingml/2006/table">
            <a:tbl>
              <a:tblPr firstRow="1" bandRow="1">
                <a:tableStyleId>{5940675A-B579-460E-94D1-54222C63F5DA}</a:tableStyleId>
              </a:tblPr>
              <a:tblGrid>
                <a:gridCol w="834570"/>
                <a:gridCol w="3839029"/>
                <a:gridCol w="584200"/>
                <a:gridCol w="751117"/>
                <a:gridCol w="500743"/>
                <a:gridCol w="500743"/>
              </a:tblGrid>
              <a:tr h="324394">
                <a:tc gridSpan="6">
                  <a:txBody>
                    <a:bodyPr/>
                    <a:lstStyle/>
                    <a:p>
                      <a:pPr algn="ctr">
                        <a:lnSpc>
                          <a:spcPct val="100000"/>
                        </a:lnSpc>
                        <a:spcAft>
                          <a:spcPts val="0"/>
                        </a:spcAft>
                      </a:pPr>
                      <a:r>
                        <a:rPr lang="x-none" sz="1500" b="1" noProof="0" dirty="0" smtClean="0"/>
                        <a:t>Texto literario</a:t>
                      </a:r>
                      <a:endParaRPr lang="x-none" sz="1500" b="1" noProof="0"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60365">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x-none" sz="1000" b="0" dirty="0" smtClean="0">
                          <a:latin typeface="+mj-lt"/>
                          <a:cs typeface="Helvetica" panose="020B0604020202020204" pitchFamily="34" charset="0"/>
                          <a:sym typeface="Helvetica"/>
                        </a:rPr>
                        <a:t>¿Qué significa en el pasaje la palabra </a:t>
                      </a:r>
                      <a:r>
                        <a:rPr lang="x-none" sz="1000" b="1" u="sng" dirty="0" smtClean="0">
                          <a:latin typeface="+mj-lt"/>
                          <a:cs typeface="Helvetica" panose="020B0604020202020204" pitchFamily="34" charset="0"/>
                          <a:sym typeface="Helvetica"/>
                        </a:rPr>
                        <a:t>discutir</a:t>
                      </a:r>
                      <a:r>
                        <a:rPr lang="x-none" sz="1000" b="0" dirty="0" smtClean="0">
                          <a:latin typeface="+mj-lt"/>
                          <a:cs typeface="Helvetica" panose="020B0604020202020204" pitchFamily="34" charset="0"/>
                          <a:sym typeface="Helvetica"/>
                        </a:rPr>
                        <a:t>? </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RL.2.4</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000" b="1" dirty="0" smtClean="0"/>
                    </a:p>
                  </a:txBody>
                  <a:tcPr marL="97155" marR="97155" marT="47897" marB="47897" anchor="ctr">
                    <a:solidFill>
                      <a:schemeClr val="bg1"/>
                    </a:solidFill>
                  </a:tcPr>
                </a:tc>
                <a:tc hMerge="1">
                  <a:txBody>
                    <a:bodyPr/>
                    <a:lstStyle/>
                    <a:p>
                      <a:endParaRPr lang="en-US"/>
                    </a:p>
                  </a:txBody>
                  <a:tcPr/>
                </a:tc>
              </a:tr>
              <a:tr h="140771">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x-none" sz="1000" b="0" dirty="0" smtClean="0">
                          <a:latin typeface="+mn-lt"/>
                          <a:cs typeface="Helvetica" panose="020B0604020202020204" pitchFamily="34" charset="0"/>
                          <a:sym typeface="Helvetica"/>
                        </a:rPr>
                        <a:t>¿Cómo </a:t>
                      </a:r>
                      <a:r>
                        <a:rPr lang="x-none" sz="1000" b="1" u="sng" kern="1200" dirty="0" smtClean="0">
                          <a:solidFill>
                            <a:schemeClr val="tx1"/>
                          </a:solidFill>
                          <a:latin typeface="+mn-lt"/>
                          <a:ea typeface="+mn-ea"/>
                          <a:cs typeface="Helvetica" panose="020B0604020202020204" pitchFamily="34" charset="0"/>
                          <a:sym typeface="Helvetica"/>
                        </a:rPr>
                        <a:t>trabajaron juntos </a:t>
                      </a:r>
                      <a:r>
                        <a:rPr lang="x-none" sz="1000" b="0" dirty="0" smtClean="0">
                          <a:latin typeface="+mn-lt"/>
                          <a:cs typeface="Helvetica" panose="020B0604020202020204" pitchFamily="34" charset="0"/>
                          <a:sym typeface="Helvetica"/>
                        </a:rPr>
                        <a:t>el halcón y la serpiente para buscar a la luna? </a:t>
                      </a:r>
                      <a:r>
                        <a:rPr lang="es-ES" sz="1000" b="0" baseline="0" dirty="0" smtClean="0">
                          <a:latin typeface="+mn-lt"/>
                          <a:cs typeface="Helvetica" panose="020B0604020202020204" pitchFamily="34" charset="0"/>
                          <a:sym typeface="Helvetica"/>
                        </a:rPr>
                        <a:t> </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RL.2.4</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000" b="1" dirty="0" smtClean="0"/>
                    </a:p>
                  </a:txBody>
                  <a:tcPr marL="97155" marR="97155" marT="47897" marB="47897" anchor="ctr">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 sz="1000" b="0" dirty="0" smtClean="0">
                          <a:latin typeface="+mj-lt"/>
                          <a:cs typeface="Helvetica" panose="020B0604020202020204" pitchFamily="34" charset="0"/>
                          <a:sym typeface="Helvetica"/>
                        </a:rPr>
                        <a:t>¿Cómo la ilustración muestra que parece como que</a:t>
                      </a:r>
                      <a:r>
                        <a:rPr lang="es-ES" sz="1000" b="0" baseline="0" dirty="0" smtClean="0">
                          <a:latin typeface="+mj-lt"/>
                          <a:cs typeface="Helvetica" panose="020B0604020202020204" pitchFamily="34" charset="0"/>
                          <a:sym typeface="Helvetica"/>
                        </a:rPr>
                        <a:t> la serpiente le ha dado un mordisco a </a:t>
                      </a:r>
                      <a:r>
                        <a:rPr lang="es-ES" sz="1000" b="0" dirty="0" smtClean="0">
                          <a:latin typeface="+mj-lt"/>
                          <a:cs typeface="Helvetica" panose="020B0604020202020204" pitchFamily="34" charset="0"/>
                          <a:sym typeface="Helvetica"/>
                        </a:rPr>
                        <a:t>la luna?</a:t>
                      </a:r>
                      <a:r>
                        <a:rPr lang="es-ES" sz="1000" b="0" baseline="0" dirty="0" smtClean="0">
                          <a:latin typeface="+mj-lt"/>
                          <a:cs typeface="Helvetica" panose="020B0604020202020204" pitchFamily="34" charset="0"/>
                          <a:sym typeface="Helvetica"/>
                        </a:rPr>
                        <a:t> </a:t>
                      </a:r>
                      <a:r>
                        <a:rPr lang="en-US" sz="1000" b="0" i="1" u="none" baseline="0" dirty="0" smtClean="0">
                          <a:solidFill>
                            <a:schemeClr val="dk1"/>
                          </a:solidFill>
                          <a:effectLst/>
                          <a:latin typeface="+mn-lt"/>
                        </a:rPr>
                        <a:t>RL</a:t>
                      </a:r>
                      <a:r>
                        <a:rPr lang="en-US" sz="1000" b="0" i="1" dirty="0" smtClean="0">
                          <a:latin typeface="+mn-lt"/>
                        </a:rPr>
                        <a:t>.2.7</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000" b="1" dirty="0"/>
                    </a:p>
                  </a:txBody>
                  <a:tcPr marL="97155" marR="97155" marT="47897" marB="47897" anchor="ctr">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x-none" sz="1000" b="0" dirty="0" smtClean="0">
                          <a:latin typeface="+mj-lt"/>
                          <a:cs typeface="Helvetica" panose="020B0604020202020204" pitchFamily="34" charset="0"/>
                          <a:sym typeface="Helvetica"/>
                        </a:rPr>
                        <a:t>¿Cómo se sentía el halcón cuando dijo, — Si te comes a la luna, no tendremos luz en la noche”?</a:t>
                      </a:r>
                    </a:p>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RL.2.7</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000" b="1" dirty="0" smtClean="0"/>
                    </a:p>
                  </a:txBody>
                  <a:tcPr marL="97155" marR="97155" marT="47897" marB="47897" anchor="ctr">
                    <a:solidFill>
                      <a:schemeClr val="bg1"/>
                    </a:solidFill>
                  </a:tcPr>
                </a:tc>
                <a:tc hMerge="1">
                  <a:txBody>
                    <a:bodyPr/>
                    <a:lstStyle/>
                    <a:p>
                      <a:endParaRPr lang="en-US"/>
                    </a:p>
                  </a:txBody>
                  <a:tcPr/>
                </a:tc>
              </a:tr>
              <a:tr h="158189">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15000"/>
                        </a:lnSpc>
                        <a:spcBef>
                          <a:spcPts val="0"/>
                        </a:spcBef>
                        <a:spcAft>
                          <a:spcPts val="0"/>
                        </a:spcAft>
                        <a:buClrTx/>
                        <a:buSzTx/>
                        <a:buFontTx/>
                        <a:buNone/>
                        <a:tabLst/>
                        <a:defRPr sz="1800" b="0" i="0"/>
                      </a:pPr>
                      <a:r>
                        <a:rPr kumimoji="0" lang="x-none" sz="1000" b="0" i="0" u="none" strike="noStrike" kern="1200" cap="none" spc="0" normalizeH="0" baseline="0" noProof="0" dirty="0" smtClean="0">
                          <a:ln>
                            <a:noFill/>
                          </a:ln>
                          <a:solidFill>
                            <a:prstClr val="black"/>
                          </a:solidFill>
                          <a:effectLst/>
                          <a:uLnTx/>
                          <a:uFillTx/>
                          <a:latin typeface="+mn-lt"/>
                          <a:ea typeface="+mn-ea"/>
                          <a:cs typeface="+mn-cs"/>
                        </a:rPr>
                        <a:t>¿Cómo </a:t>
                      </a:r>
                      <a:r>
                        <a:rPr kumimoji="0" lang="x-none" sz="1000" b="0" i="1" u="none" strike="noStrike" kern="1200" cap="none" spc="0" normalizeH="0" baseline="0" noProof="0" dirty="0" smtClean="0">
                          <a:ln>
                            <a:noFill/>
                          </a:ln>
                          <a:solidFill>
                            <a:prstClr val="black"/>
                          </a:solidFill>
                          <a:effectLst/>
                          <a:uLnTx/>
                          <a:uFillTx/>
                          <a:latin typeface="+mn-lt"/>
                          <a:ea typeface="+mn-ea"/>
                          <a:cs typeface="+mn-cs"/>
                        </a:rPr>
                        <a:t>Los tres amigos y la luna es </a:t>
                      </a:r>
                      <a:r>
                        <a:rPr kumimoji="0" lang="x-none" sz="1000" b="0" i="0" u="none" strike="noStrike" kern="1200" cap="none" spc="0" normalizeH="0" baseline="0" noProof="0" dirty="0" smtClean="0">
                          <a:ln>
                            <a:noFill/>
                          </a:ln>
                          <a:solidFill>
                            <a:prstClr val="black"/>
                          </a:solidFill>
                          <a:effectLst/>
                          <a:uLnTx/>
                          <a:uFillTx/>
                          <a:latin typeface="+mn-lt"/>
                          <a:ea typeface="+mn-ea"/>
                          <a:cs typeface="+mn-cs"/>
                        </a:rPr>
                        <a:t>diferente a </a:t>
                      </a:r>
                      <a:r>
                        <a:rPr kumimoji="0" lang="x-none" sz="1000" b="0" i="1" u="none" strike="noStrike" kern="1200" cap="none" spc="0" normalizeH="0" baseline="0" noProof="0" dirty="0" smtClean="0">
                          <a:ln>
                            <a:noFill/>
                          </a:ln>
                          <a:solidFill>
                            <a:prstClr val="black"/>
                          </a:solidFill>
                          <a:effectLst/>
                          <a:uLnTx/>
                          <a:uFillTx/>
                          <a:latin typeface="+mn-lt"/>
                          <a:ea typeface="+mn-ea"/>
                          <a:cs typeface="+mn-cs"/>
                        </a:rPr>
                        <a:t>Amistad</a:t>
                      </a:r>
                      <a:r>
                        <a:rPr kumimoji="0" lang="x-none" sz="10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RL.2.9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000" b="1" dirty="0"/>
                    </a:p>
                  </a:txBody>
                  <a:tcPr marL="97155" marR="97155" marT="47897" marB="47897" anchor="ctr">
                    <a:solidFill>
                      <a:schemeClr val="bg1"/>
                    </a:solidFill>
                  </a:tcPr>
                </a:tc>
                <a:tc hMerge="1">
                  <a:txBody>
                    <a:bodyPr/>
                    <a:lstStyle/>
                    <a:p>
                      <a:endParaRPr lang="en-US"/>
                    </a:p>
                  </a:txBody>
                  <a:tcPr/>
                </a:tc>
              </a:tr>
              <a:tr h="415836">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lvl="0" indent="0">
                        <a:buNone/>
                        <a:defRPr sz="1800"/>
                      </a:pPr>
                      <a:r>
                        <a:rPr lang="x-none" sz="1000" b="0" u="none" dirty="0" smtClean="0">
                          <a:solidFill>
                            <a:schemeClr val="tx1"/>
                          </a:solidFill>
                          <a:effectLst/>
                        </a:rPr>
                        <a:t>¿En qué DOS maneras son iguales el león y el viejo sabio?  Escoge las DOS mejores respuestas.</a:t>
                      </a:r>
                    </a:p>
                    <a:p>
                      <a:pPr marL="0" lvl="0" indent="0">
                        <a:buNone/>
                        <a:defRPr sz="1800"/>
                      </a:pPr>
                      <a:r>
                        <a:rPr lang="en-US" sz="1000" b="0" i="1" u="none" baseline="0" dirty="0" smtClean="0">
                          <a:solidFill>
                            <a:schemeClr val="tx1"/>
                          </a:solidFill>
                          <a:effectLst/>
                        </a:rPr>
                        <a:t>RL</a:t>
                      </a:r>
                      <a:r>
                        <a:rPr lang="en-US" sz="1000" b="0" i="1" u="none" dirty="0" smtClean="0">
                          <a:solidFill>
                            <a:schemeClr val="tx1"/>
                          </a:solidFill>
                          <a:effectLst/>
                        </a:rPr>
                        <a:t>.2.9</a:t>
                      </a:r>
                    </a:p>
                  </a:txBody>
                  <a:tcPr marL="97155" marR="97155" marT="47897" marB="47897" anchor="ctr">
                    <a:solidFill>
                      <a:schemeClr val="bg1"/>
                    </a:solidFill>
                  </a:tcPr>
                </a:tc>
                <a:tc hMerge="1">
                  <a:txBody>
                    <a:bodyPr/>
                    <a:lstStyle/>
                    <a:p>
                      <a:endParaRPr lang="en-US"/>
                    </a:p>
                  </a:txBody>
                  <a:tcPr/>
                </a:tc>
                <a:tc hMerge="1">
                  <a:txBody>
                    <a:bodyPr/>
                    <a:lstStyle/>
                    <a:p>
                      <a:endParaRPr lang="en-US" dirty="0"/>
                    </a:p>
                  </a:txBody>
                  <a:tcPr/>
                </a:tc>
                <a:tc gridSpan="2">
                  <a:txBody>
                    <a:bodyPr/>
                    <a:lstStyle/>
                    <a:p>
                      <a:pPr algn="ctr">
                        <a:lnSpc>
                          <a:spcPct val="100000"/>
                        </a:lnSpc>
                        <a:spcAft>
                          <a:spcPts val="0"/>
                        </a:spcAft>
                      </a:pPr>
                      <a:endParaRPr lang="en-US" sz="1000" b="1" dirty="0"/>
                    </a:p>
                  </a:txBody>
                  <a:tcPr marL="97155" marR="97155" marT="47897" marB="47897" anchor="ctr">
                    <a:solidFill>
                      <a:schemeClr val="bg1"/>
                    </a:solidFill>
                  </a:tcPr>
                </a:tc>
                <a:tc hMerge="1">
                  <a:txBody>
                    <a:bodyPr/>
                    <a:lstStyle/>
                    <a:p>
                      <a:endParaRPr lang="en-US"/>
                    </a:p>
                  </a:txBody>
                  <a:tcPr/>
                </a:tc>
              </a:tr>
              <a:tr h="400594">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000" b="0" i="0" kern="1200" baseline="0" noProof="0" dirty="0" smtClean="0">
                          <a:solidFill>
                            <a:schemeClr val="tx1"/>
                          </a:solidFill>
                          <a:effectLst/>
                          <a:latin typeface="+mn-lt"/>
                          <a:ea typeface="+mn-ea"/>
                          <a:cs typeface="+mn-cs"/>
                        </a:rPr>
                        <a:t>¿Cómo la ilustración del texto, </a:t>
                      </a:r>
                      <a:r>
                        <a:rPr lang="x-none" sz="1000" b="0" i="1" u="none" kern="1200" baseline="0" noProof="0" dirty="0" smtClean="0">
                          <a:solidFill>
                            <a:schemeClr val="tx1"/>
                          </a:solidFill>
                          <a:effectLst/>
                          <a:latin typeface="+mn-lt"/>
                          <a:ea typeface="+mn-ea"/>
                          <a:cs typeface="+mn-cs"/>
                        </a:rPr>
                        <a:t>Amistad</a:t>
                      </a:r>
                      <a:r>
                        <a:rPr lang="x-none" sz="1000" b="0" i="0" kern="1200" baseline="0" noProof="0" dirty="0" smtClean="0">
                          <a:solidFill>
                            <a:schemeClr val="tx1"/>
                          </a:solidFill>
                          <a:effectLst/>
                          <a:latin typeface="+mn-lt"/>
                          <a:ea typeface="+mn-ea"/>
                          <a:cs typeface="+mn-cs"/>
                        </a:rPr>
                        <a:t>, apoya la conclusión del cuento? Utiliza información de la ilustración y los detalles de apoyo del pasaje, en  tu respuesta. </a:t>
                      </a:r>
                      <a:r>
                        <a:rPr lang="en-US" sz="1000" b="0" i="1" dirty="0" smtClean="0">
                          <a:effectLst/>
                          <a:latin typeface="+mn-lt"/>
                          <a:ea typeface="Calibri"/>
                          <a:cs typeface="Times New Roman"/>
                        </a:rPr>
                        <a:t>RL.2.7</a:t>
                      </a:r>
                      <a:endParaRPr lang="en-US" sz="1000" b="1" dirty="0" smtClean="0">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400594">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x-none" sz="1000" b="0" i="0" kern="1200" noProof="0" dirty="0" smtClean="0">
                          <a:solidFill>
                            <a:schemeClr val="tx1"/>
                          </a:solidFill>
                          <a:effectLst/>
                          <a:latin typeface="+mn-lt"/>
                          <a:ea typeface="+mn-ea"/>
                          <a:cs typeface="+mn-cs"/>
                        </a:rPr>
                        <a:t>Explica por qué los personajes discutían en los pasajes </a:t>
                      </a:r>
                      <a:r>
                        <a:rPr lang="x-none" sz="1000" b="0" i="1" u="none" kern="1200" noProof="0" dirty="0" smtClean="0">
                          <a:solidFill>
                            <a:schemeClr val="tx1"/>
                          </a:solidFill>
                          <a:effectLst/>
                          <a:latin typeface="+mn-lt"/>
                          <a:ea typeface="+mn-ea"/>
                          <a:cs typeface="+mn-cs"/>
                        </a:rPr>
                        <a:t>Tres amigos y la luna</a:t>
                      </a:r>
                      <a:r>
                        <a:rPr lang="x-none" sz="1000" b="0" i="0" u="none" kern="1200" noProof="0" dirty="0" smtClean="0">
                          <a:solidFill>
                            <a:schemeClr val="tx1"/>
                          </a:solidFill>
                          <a:effectLst/>
                          <a:latin typeface="+mn-lt"/>
                          <a:ea typeface="+mn-ea"/>
                          <a:cs typeface="+mn-cs"/>
                        </a:rPr>
                        <a:t> y </a:t>
                      </a:r>
                      <a:r>
                        <a:rPr lang="x-none" sz="1000" b="0" i="1" u="none" kern="1200" noProof="0" dirty="0" smtClean="0">
                          <a:solidFill>
                            <a:schemeClr val="tx1"/>
                          </a:solidFill>
                          <a:effectLst/>
                          <a:latin typeface="+mn-lt"/>
                          <a:ea typeface="+mn-ea"/>
                          <a:cs typeface="+mn-cs"/>
                        </a:rPr>
                        <a:t>Amistad</a:t>
                      </a:r>
                      <a:r>
                        <a:rPr lang="x-none" sz="1000" b="0" i="0" u="none" kern="1200" noProof="0" dirty="0" smtClean="0">
                          <a:solidFill>
                            <a:schemeClr val="tx1"/>
                          </a:solidFill>
                          <a:effectLst/>
                          <a:latin typeface="+mn-lt"/>
                          <a:ea typeface="+mn-ea"/>
                          <a:cs typeface="+mn-cs"/>
                        </a:rPr>
                        <a:t>. </a:t>
                      </a:r>
                      <a:r>
                        <a:rPr lang="x-none" sz="1000" b="0" i="0" kern="1200" noProof="0" dirty="0" smtClean="0">
                          <a:solidFill>
                            <a:schemeClr val="tx1"/>
                          </a:solidFill>
                          <a:effectLst/>
                          <a:latin typeface="+mn-lt"/>
                          <a:ea typeface="+mn-ea"/>
                          <a:cs typeface="+mn-cs"/>
                        </a:rPr>
                        <a:t>¿Cómo las discusiones fueron iguales o diferentes en los dos cuentos? Utiliza detalles de ambos pasajes. </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600" b="1" i="0"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228601" y="126325"/>
            <a:ext cx="7167336" cy="281985"/>
          </a:xfrm>
          <a:prstGeom prst="rect">
            <a:avLst/>
          </a:prstGeom>
          <a:noFill/>
        </p:spPr>
        <p:txBody>
          <a:bodyPr wrap="square" lIns="96378" tIns="48189" rIns="96378" bIns="48189" rtlCol="0">
            <a:spAutoFit/>
          </a:bodyPr>
          <a:lstStyle/>
          <a:p>
            <a:r>
              <a:rPr lang="es-ES" sz="1200" b="1" dirty="0"/>
              <a:t>Colorea la casilla de verde si tu respuesta fue correcta. </a:t>
            </a:r>
            <a:r>
              <a:rPr lang="es-ES" sz="1200" b="1" dirty="0" smtClean="0"/>
              <a:t>Colorea </a:t>
            </a:r>
            <a:r>
              <a:rPr lang="es-ES" sz="1200" b="1" dirty="0"/>
              <a:t>la casilla de rojo si tu respuesta fue incorrecta.</a:t>
            </a:r>
          </a:p>
        </p:txBody>
      </p:sp>
      <p:sp>
        <p:nvSpPr>
          <p:cNvPr id="7" name="Curved Down Arrow 6"/>
          <p:cNvSpPr/>
          <p:nvPr/>
        </p:nvSpPr>
        <p:spPr>
          <a:xfrm rot="1021836">
            <a:off x="5986694" y="440015"/>
            <a:ext cx="961412" cy="25428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x-none"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291006497"/>
              </p:ext>
            </p:extLst>
          </p:nvPr>
        </p:nvGraphicFramePr>
        <p:xfrm>
          <a:off x="302079" y="7455526"/>
          <a:ext cx="7010400" cy="1698170"/>
        </p:xfrm>
        <a:graphic>
          <a:graphicData uri="http://schemas.openxmlformats.org/drawingml/2006/table">
            <a:tbl>
              <a:tblPr firstRow="1" bandRow="1">
                <a:tableStyleId>{5940675A-B579-460E-94D1-54222C63F5DA}</a:tableStyleId>
              </a:tblPr>
              <a:tblGrid>
                <a:gridCol w="834571"/>
                <a:gridCol w="4423229"/>
                <a:gridCol w="751114"/>
                <a:gridCol w="500743"/>
                <a:gridCol w="500743"/>
              </a:tblGrid>
              <a:tr h="319314">
                <a:tc gridSpan="5">
                  <a:txBody>
                    <a:bodyPr/>
                    <a:lstStyle/>
                    <a:p>
                      <a:pPr marL="0" marR="0" indent="0" algn="ctr" defTabSz="1018737" rtl="0" eaLnBrk="1" fontAlgn="auto" latinLnBrk="0" hangingPunct="1">
                        <a:lnSpc>
                          <a:spcPct val="100000"/>
                        </a:lnSpc>
                        <a:spcBef>
                          <a:spcPts val="0"/>
                        </a:spcBef>
                        <a:spcAft>
                          <a:spcPts val="0"/>
                        </a:spcAft>
                        <a:buClrTx/>
                        <a:buSzTx/>
                        <a:buFontTx/>
                        <a:buNone/>
                        <a:tabLst/>
                        <a:defRPr/>
                      </a:pPr>
                      <a:r>
                        <a:rPr lang="x-none" sz="1500" b="1" noProof="0" dirty="0" smtClean="0"/>
                        <a:t>Escritura</a:t>
                      </a: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230775">
                <a:tc>
                  <a:txBody>
                    <a:bodyPr/>
                    <a:lstStyle/>
                    <a:p>
                      <a:pPr algn="ctr">
                        <a:lnSpc>
                          <a:spcPct val="100000"/>
                        </a:lnSpc>
                        <a:spcAft>
                          <a:spcPts val="0"/>
                        </a:spcAft>
                      </a:pPr>
                      <a:r>
                        <a:rPr lang="en-US" sz="1500" b="1" dirty="0" smtClean="0">
                          <a:solidFill>
                            <a:schemeClr val="tx1"/>
                          </a:solidFill>
                        </a:rPr>
                        <a:t>17</a:t>
                      </a:r>
                      <a:endParaRPr lang="en-US" sz="1500" b="1" dirty="0">
                        <a:solidFill>
                          <a:schemeClr val="tx1"/>
                        </a:solidFill>
                      </a:endParaRPr>
                    </a:p>
                  </a:txBody>
                  <a:tcPr marL="97155" marR="97155" marT="47897" marB="47897" anchor="ctr">
                    <a:solidFill>
                      <a:schemeClr val="bg1"/>
                    </a:solidFill>
                  </a:tcPr>
                </a:tc>
                <a:tc>
                  <a:txBody>
                    <a:bodyPr/>
                    <a:lstStyle/>
                    <a:p>
                      <a:r>
                        <a:rPr lang="es-ES_tradnl" sz="1000" b="0" noProof="0" dirty="0" smtClean="0">
                          <a:solidFill>
                            <a:schemeClr val="tx1"/>
                          </a:solidFill>
                        </a:rPr>
                        <a:t>Lee el cuento a continuación. </a:t>
                      </a:r>
                      <a:r>
                        <a:rPr lang="x-none" sz="1000" b="0" noProof="0" dirty="0" smtClean="0">
                          <a:solidFill>
                            <a:schemeClr val="tx1"/>
                          </a:solidFill>
                        </a:rPr>
                        <a:t>Escribe un final para el cuento que</a:t>
                      </a:r>
                      <a:r>
                        <a:rPr lang="x-none" sz="1000" b="0" baseline="0" noProof="0" dirty="0" smtClean="0">
                          <a:solidFill>
                            <a:schemeClr val="tx1"/>
                          </a:solidFill>
                        </a:rPr>
                        <a:t> diga lo </a:t>
                      </a:r>
                      <a:r>
                        <a:rPr lang="x-none" sz="1000" b="0" noProof="0" dirty="0" smtClean="0">
                          <a:solidFill>
                            <a:schemeClr val="tx1"/>
                          </a:solidFill>
                        </a:rPr>
                        <a:t>qué pasó después. </a:t>
                      </a:r>
                      <a:r>
                        <a:rPr lang="en-US" sz="1000" baseline="0" dirty="0" smtClean="0">
                          <a:solidFill>
                            <a:schemeClr val="tx1"/>
                          </a:solidFill>
                        </a:rPr>
                        <a:t>W.2.3c</a:t>
                      </a:r>
                      <a:endParaRPr lang="en-US" sz="1000" dirty="0" smtClean="0">
                        <a:solidFill>
                          <a:schemeClr val="tx1"/>
                        </a:solidFill>
                      </a:endParaRP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189412">
                <a:tc>
                  <a:txBody>
                    <a:bodyPr/>
                    <a:lstStyle/>
                    <a:p>
                      <a:pPr algn="ctr">
                        <a:lnSpc>
                          <a:spcPct val="100000"/>
                        </a:lnSpc>
                        <a:spcAft>
                          <a:spcPts val="0"/>
                        </a:spcAft>
                      </a:pPr>
                      <a:r>
                        <a:rPr lang="en-US" sz="1500" b="1" dirty="0" smtClean="0">
                          <a:solidFill>
                            <a:schemeClr val="tx1"/>
                          </a:solidFill>
                        </a:rPr>
                        <a:t>18</a:t>
                      </a:r>
                      <a:endParaRPr lang="en-US" sz="1500" b="1" dirty="0">
                        <a:solidFill>
                          <a:schemeClr val="tx1"/>
                        </a:solidFill>
                      </a:endParaRPr>
                    </a:p>
                  </a:txBody>
                  <a:tcPr marL="97155" marR="97155" marT="47897" marB="47897" anchor="ctr">
                    <a:solidFill>
                      <a:schemeClr val="bg1"/>
                    </a:solidFill>
                  </a:tcPr>
                </a:tc>
                <a:tc gridSpan="2">
                  <a:txBody>
                    <a:bodyPr/>
                    <a:lstStyle/>
                    <a:p>
                      <a:pPr marL="0" marR="0" indent="0" algn="l" defTabSz="1018737" rtl="0" eaLnBrk="1" fontAlgn="auto" latinLnBrk="0" hangingPunct="1">
                        <a:lnSpc>
                          <a:spcPct val="100000"/>
                        </a:lnSpc>
                        <a:spcBef>
                          <a:spcPts val="0"/>
                        </a:spcBef>
                        <a:spcAft>
                          <a:spcPts val="0"/>
                        </a:spcAft>
                        <a:buClrTx/>
                        <a:buSzTx/>
                        <a:buFontTx/>
                        <a:buNone/>
                        <a:tabLst/>
                        <a:defRPr/>
                      </a:pPr>
                      <a:r>
                        <a:rPr lang="es-ES" sz="1000" b="0" dirty="0" smtClean="0">
                          <a:solidFill>
                            <a:schemeClr val="tx1"/>
                          </a:solidFill>
                          <a:latin typeface="+mj-lt"/>
                          <a:ea typeface="Times New Roman"/>
                          <a:cs typeface="Helvetica" panose="020B0604020202020204" pitchFamily="34" charset="0"/>
                        </a:rPr>
                        <a:t>¿Qué oración se podría añadir en el blanco para describir mejor a la luna?</a:t>
                      </a:r>
                      <a:r>
                        <a:rPr lang="en-US" sz="1000" dirty="0" smtClean="0">
                          <a:solidFill>
                            <a:schemeClr val="tx1"/>
                          </a:solidFill>
                        </a:rPr>
                        <a:t>W.2.3b</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0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solidFill>
                            <a:schemeClr val="tx1"/>
                          </a:solidFill>
                        </a:rPr>
                        <a:t>19</a:t>
                      </a:r>
                      <a:endParaRPr lang="en-US" sz="1500" b="1" dirty="0">
                        <a:solidFill>
                          <a:schemeClr val="tx1"/>
                        </a:solidFill>
                      </a:endParaRPr>
                    </a:p>
                  </a:txBody>
                  <a:tcPr marL="97155" marR="97155" marT="47897" marB="47897" anchor="ctr">
                    <a:solidFill>
                      <a:schemeClr val="bg1"/>
                    </a:solidFill>
                  </a:tcPr>
                </a:tc>
                <a:tc gridSpan="2">
                  <a:txBody>
                    <a:bodyPr/>
                    <a:lstStyle/>
                    <a:p>
                      <a:pPr marL="0" marR="0" indent="0" algn="l" defTabSz="1018737" rtl="0" eaLnBrk="1" fontAlgn="auto" latinLnBrk="0" hangingPunct="1">
                        <a:lnSpc>
                          <a:spcPct val="100000"/>
                        </a:lnSpc>
                        <a:spcBef>
                          <a:spcPts val="0"/>
                        </a:spcBef>
                        <a:spcAft>
                          <a:spcPts val="0"/>
                        </a:spcAft>
                        <a:buClrTx/>
                        <a:buSzTx/>
                        <a:buFontTx/>
                        <a:buNone/>
                        <a:tabLst/>
                        <a:defRPr/>
                      </a:pPr>
                      <a:r>
                        <a:rPr lang="es-ES_tradnl" sz="1000" b="0" dirty="0" smtClean="0">
                          <a:latin typeface="+mj-lt"/>
                          <a:cs typeface="Helvetica" pitchFamily="34" charset="0"/>
                        </a:rPr>
                        <a:t>¿Qué frase se puede usar para remplazar la palabra </a:t>
                      </a:r>
                      <a:r>
                        <a:rPr lang="es-ES_tradnl" sz="1000" b="0" i="1" u="sng" dirty="0" smtClean="0">
                          <a:latin typeface="+mj-lt"/>
                          <a:cs typeface="Helvetica" pitchFamily="34" charset="0"/>
                        </a:rPr>
                        <a:t>rota</a:t>
                      </a:r>
                      <a:r>
                        <a:rPr lang="es-ES_tradnl" sz="1000" b="0" dirty="0" smtClean="0">
                          <a:latin typeface="+mj-lt"/>
                          <a:cs typeface="Helvetica" pitchFamily="34" charset="0"/>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L.2.3a</a:t>
                      </a:r>
                      <a:endParaRPr lang="en-US" sz="1000" dirty="0">
                        <a:solidFill>
                          <a:schemeClr val="tx1"/>
                        </a:solidFill>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0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150224">
                <a:tc>
                  <a:txBody>
                    <a:bodyPr/>
                    <a:lstStyle/>
                    <a:p>
                      <a:pPr algn="ctr">
                        <a:lnSpc>
                          <a:spcPct val="100000"/>
                        </a:lnSpc>
                        <a:spcAft>
                          <a:spcPts val="0"/>
                        </a:spcAft>
                      </a:pPr>
                      <a:r>
                        <a:rPr lang="en-US" sz="1500" b="1" dirty="0" smtClean="0">
                          <a:solidFill>
                            <a:schemeClr val="tx1"/>
                          </a:solidFill>
                        </a:rPr>
                        <a:t>20</a:t>
                      </a:r>
                      <a:endParaRPr lang="en-US" sz="1500" b="1" dirty="0">
                        <a:solidFill>
                          <a:schemeClr val="tx1"/>
                        </a:solidFill>
                      </a:endParaRPr>
                    </a:p>
                  </a:txBody>
                  <a:tcPr marL="97155" marR="97155" marT="47897" marB="47897"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000" b="0" dirty="0" smtClean="0">
                          <a:latin typeface="+mj-lt"/>
                        </a:rPr>
                        <a:t> </a:t>
                      </a:r>
                      <a:r>
                        <a:rPr lang="es-ES" sz="1000" b="0" dirty="0" smtClean="0">
                          <a:latin typeface="+mj-lt"/>
                        </a:rPr>
                        <a:t>¿Cuál es la forma correcta de escribir esta oración?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L .2.1c</a:t>
                      </a: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0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
        <p:nvSpPr>
          <p:cNvPr id="10" name="Curved Down Arrow 9"/>
          <p:cNvSpPr/>
          <p:nvPr/>
        </p:nvSpPr>
        <p:spPr>
          <a:xfrm rot="1021836">
            <a:off x="6048294" y="4129123"/>
            <a:ext cx="961412" cy="25428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x-none" dirty="0">
              <a:solidFill>
                <a:schemeClr val="tx1"/>
              </a:solidFill>
            </a:endParaRPr>
          </a:p>
        </p:txBody>
      </p:sp>
    </p:spTree>
    <p:extLst>
      <p:ext uri="{BB962C8B-B14F-4D97-AF65-F5344CB8AC3E}">
        <p14:creationId xmlns:p14="http://schemas.microsoft.com/office/powerpoint/2010/main" val="234825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p:nvPr/>
        </p:nvSpPr>
        <p:spPr>
          <a:xfrm>
            <a:off x="264836" y="238921"/>
            <a:ext cx="7118944" cy="9731699"/>
          </a:xfrm>
          <a:prstGeom prst="rect">
            <a:avLst/>
          </a:prstGeom>
          <a:noFill/>
          <a:ln>
            <a:noFill/>
          </a:ln>
        </p:spPr>
        <p:txBody>
          <a:bodyPr lIns="100568" tIns="50270" rIns="100568" bIns="50270" anchor="t" anchorCtr="0">
            <a:noAutofit/>
          </a:bodyPr>
          <a:lstStyle/>
          <a:p>
            <a:r>
              <a:rPr lang="en-US" sz="2200" b="1" dirty="0" err="1" smtClean="0">
                <a:solidFill>
                  <a:schemeClr val="dk1"/>
                </a:solidFill>
                <a:ea typeface="Calibri"/>
                <a:cs typeface="Calibri"/>
                <a:sym typeface="Calibri"/>
              </a:rPr>
              <a:t>Actividad</a:t>
            </a:r>
            <a:r>
              <a:rPr lang="en-US" sz="2200" b="1" dirty="0" smtClean="0">
                <a:solidFill>
                  <a:schemeClr val="dk1"/>
                </a:solidFill>
                <a:ea typeface="Calibri"/>
                <a:cs typeface="Calibri"/>
                <a:sym typeface="Calibri"/>
              </a:rPr>
              <a:t>: </a:t>
            </a:r>
            <a:r>
              <a:rPr lang="es-MX" sz="2200" b="1" dirty="0">
                <a:solidFill>
                  <a:schemeClr val="dk1"/>
                </a:solidFill>
                <a:ea typeface="Calibri"/>
                <a:cs typeface="Calibri"/>
                <a:sym typeface="Calibri"/>
              </a:rPr>
              <a:t>Secuencia del </a:t>
            </a:r>
            <a:r>
              <a:rPr lang="es-MX" sz="2200" b="1" dirty="0" smtClean="0">
                <a:solidFill>
                  <a:schemeClr val="dk1"/>
                </a:solidFill>
                <a:ea typeface="Calibri"/>
                <a:cs typeface="Calibri"/>
                <a:sym typeface="Calibri"/>
              </a:rPr>
              <a:t>cuento </a:t>
            </a:r>
            <a:r>
              <a:rPr lang="en-US" sz="1320" i="1" dirty="0" err="1" smtClean="0">
                <a:solidFill>
                  <a:schemeClr val="dk1"/>
                </a:solidFill>
                <a:latin typeface="Calibri"/>
                <a:ea typeface="Calibri"/>
                <a:cs typeface="Calibri"/>
                <a:sym typeface="Calibri"/>
              </a:rPr>
              <a:t>continuación</a:t>
            </a:r>
            <a:r>
              <a:rPr lang="en-US" sz="1320" i="1" dirty="0" smtClean="0">
                <a:solidFill>
                  <a:schemeClr val="dk1"/>
                </a:solidFill>
                <a:latin typeface="Calibri"/>
                <a:ea typeface="Calibri"/>
                <a:cs typeface="Calibri"/>
                <a:sym typeface="Calibri"/>
              </a:rPr>
              <a:t>…</a:t>
            </a:r>
            <a:endParaRPr lang="en-US" sz="1320" i="1" dirty="0">
              <a:solidFill>
                <a:schemeClr val="dk1"/>
              </a:solidFill>
              <a:latin typeface="Calibri"/>
              <a:ea typeface="Calibri"/>
              <a:cs typeface="Calibri"/>
              <a:sym typeface="Calibri"/>
            </a:endParaRPr>
          </a:p>
          <a:p>
            <a:endParaRPr sz="1320" i="1" dirty="0">
              <a:solidFill>
                <a:schemeClr val="dk1"/>
              </a:solidFill>
              <a:latin typeface="Calibri"/>
              <a:ea typeface="Calibri"/>
              <a:cs typeface="Calibri"/>
              <a:sym typeface="Calibri"/>
            </a:endParaRPr>
          </a:p>
          <a:p>
            <a:pPr>
              <a:buSzPct val="25000"/>
            </a:pPr>
            <a:r>
              <a:rPr lang="es-ES" sz="1250" b="1" dirty="0" smtClean="0">
                <a:solidFill>
                  <a:schemeClr val="dk1"/>
                </a:solidFill>
                <a:latin typeface="Calibri"/>
                <a:ea typeface="Calibri"/>
                <a:cs typeface="Calibri"/>
                <a:sym typeface="Calibri"/>
              </a:rPr>
              <a:t>El facilitador dice: </a:t>
            </a:r>
            <a:r>
              <a:rPr lang="es-ES" sz="1250" b="1" i="1" dirty="0" smtClean="0">
                <a:solidFill>
                  <a:schemeClr val="dk1"/>
                </a:solidFill>
                <a:latin typeface="Calibri"/>
                <a:ea typeface="Calibri"/>
                <a:cs typeface="Calibri"/>
                <a:sym typeface="Calibri"/>
              </a:rPr>
              <a:t>Hoy vamos a aprender más sobre la secuencia de un cuento y de las palabras que podemos utilizar para indicar al lector que está sucediendo una </a:t>
            </a:r>
            <a:r>
              <a:rPr lang="es-ES" sz="1250" b="1" i="1" dirty="0" smtClean="0">
                <a:solidFill>
                  <a:schemeClr val="dk1"/>
                </a:solidFill>
                <a:ea typeface="Calibri"/>
                <a:cs typeface="Calibri"/>
                <a:sym typeface="Calibri"/>
              </a:rPr>
              <a:t>parte nueva en el </a:t>
            </a:r>
            <a:r>
              <a:rPr lang="es-ES" sz="1250" b="1" i="1" dirty="0" smtClean="0">
                <a:solidFill>
                  <a:schemeClr val="dk1"/>
                </a:solidFill>
                <a:latin typeface="Calibri"/>
                <a:ea typeface="Calibri"/>
                <a:cs typeface="Calibri"/>
                <a:sym typeface="Calibri"/>
              </a:rPr>
              <a:t>cuento.</a:t>
            </a:r>
          </a:p>
          <a:p>
            <a:pPr>
              <a:buSzPct val="25000"/>
            </a:pPr>
            <a:endParaRPr lang="es-ES" sz="1250" b="1" dirty="0">
              <a:solidFill>
                <a:schemeClr val="dk1"/>
              </a:solidFill>
              <a:latin typeface="Calibri"/>
              <a:ea typeface="Calibri"/>
              <a:cs typeface="Calibri"/>
              <a:sym typeface="Calibri"/>
            </a:endParaRPr>
          </a:p>
          <a:p>
            <a:pPr>
              <a:buSzPct val="25000"/>
            </a:pPr>
            <a:r>
              <a:rPr lang="es-ES" sz="1250" b="1" dirty="0" smtClean="0">
                <a:solidFill>
                  <a:schemeClr val="dk1"/>
                </a:solidFill>
                <a:latin typeface="Calibri"/>
                <a:ea typeface="Calibri"/>
                <a:cs typeface="Calibri"/>
                <a:sym typeface="Calibri"/>
              </a:rPr>
              <a:t>Pregunta de discusión: </a:t>
            </a:r>
            <a:r>
              <a:rPr lang="es-ES" sz="1250" b="1" i="1" dirty="0" smtClean="0">
                <a:solidFill>
                  <a:schemeClr val="dk1"/>
                </a:solidFill>
                <a:latin typeface="Calibri"/>
                <a:ea typeface="Calibri"/>
                <a:cs typeface="Calibri"/>
                <a:sym typeface="Calibri"/>
              </a:rPr>
              <a:t>¿Qué me pueden decir sobre las palabras de secuencia? </a:t>
            </a:r>
          </a:p>
          <a:p>
            <a:pPr>
              <a:buSzPct val="25000"/>
            </a:pPr>
            <a:r>
              <a:rPr lang="es-ES" sz="1250" b="1" dirty="0" smtClean="0">
                <a:solidFill>
                  <a:schemeClr val="dk1"/>
                </a:solidFill>
                <a:latin typeface="Calibri"/>
                <a:ea typeface="Calibri"/>
                <a:cs typeface="Calibri"/>
                <a:sym typeface="Calibri"/>
              </a:rPr>
              <a:t>[Dé a los estudiantes un tiempo para compartir con un compañero si lo cree necesario, antes de llamar a estudiantes para responder.] </a:t>
            </a:r>
          </a:p>
          <a:p>
            <a:pPr>
              <a:buSzPct val="25000"/>
            </a:pPr>
            <a:endParaRPr lang="es-ES" sz="1250" b="1" dirty="0" smtClean="0">
              <a:solidFill>
                <a:schemeClr val="dk1"/>
              </a:solidFill>
              <a:latin typeface="Calibri"/>
              <a:ea typeface="Calibri"/>
              <a:cs typeface="Calibri"/>
              <a:sym typeface="Calibri"/>
            </a:endParaRPr>
          </a:p>
          <a:p>
            <a:pPr>
              <a:buSzPct val="25000"/>
            </a:pPr>
            <a:r>
              <a:rPr lang="es-ES" sz="1250" b="1" dirty="0" smtClean="0">
                <a:solidFill>
                  <a:schemeClr val="dk1"/>
                </a:solidFill>
                <a:latin typeface="Calibri"/>
                <a:ea typeface="Calibri"/>
                <a:cs typeface="Calibri"/>
                <a:sym typeface="Calibri"/>
              </a:rPr>
              <a:t>Posibles respuestas de los estudiantes:</a:t>
            </a:r>
          </a:p>
          <a:p>
            <a:pPr>
              <a:buSzPct val="25000"/>
            </a:pPr>
            <a:r>
              <a:rPr lang="es-ES" sz="1250" b="1" dirty="0" smtClean="0">
                <a:solidFill>
                  <a:schemeClr val="dk1"/>
                </a:solidFill>
                <a:latin typeface="Calibri"/>
                <a:ea typeface="Calibri"/>
                <a:cs typeface="Calibri"/>
                <a:sym typeface="Calibri"/>
              </a:rPr>
              <a:t>“Cuando dices un cuento”.</a:t>
            </a:r>
          </a:p>
          <a:p>
            <a:pPr>
              <a:buSzPct val="25000"/>
            </a:pPr>
            <a:r>
              <a:rPr lang="es-ES" sz="1250" b="1" dirty="0" smtClean="0">
                <a:solidFill>
                  <a:schemeClr val="dk1"/>
                </a:solidFill>
                <a:latin typeface="Calibri"/>
                <a:ea typeface="Calibri"/>
                <a:cs typeface="Calibri"/>
                <a:sym typeface="Calibri"/>
              </a:rPr>
              <a:t>“Es el orden del cuento”.</a:t>
            </a:r>
          </a:p>
          <a:p>
            <a:pPr>
              <a:buSzPct val="25000"/>
            </a:pPr>
            <a:r>
              <a:rPr lang="es-ES" sz="1250" b="1" dirty="0" smtClean="0">
                <a:solidFill>
                  <a:schemeClr val="dk1"/>
                </a:solidFill>
                <a:latin typeface="Calibri"/>
                <a:ea typeface="Calibri"/>
                <a:cs typeface="Calibri"/>
                <a:sym typeface="Calibri"/>
              </a:rPr>
              <a:t>“En el principio...”.</a:t>
            </a:r>
          </a:p>
          <a:p>
            <a:pPr>
              <a:buSzPct val="25000"/>
            </a:pPr>
            <a:r>
              <a:rPr lang="es-ES" sz="1250" b="1" dirty="0" smtClean="0">
                <a:solidFill>
                  <a:schemeClr val="dk1"/>
                </a:solidFill>
                <a:latin typeface="Calibri"/>
                <a:ea typeface="Calibri"/>
                <a:cs typeface="Calibri"/>
                <a:sym typeface="Calibri"/>
              </a:rPr>
              <a:t>“Cómo sucede el cuento”.</a:t>
            </a:r>
          </a:p>
          <a:p>
            <a:pPr>
              <a:buSzPct val="25000"/>
            </a:pPr>
            <a:endParaRPr lang="es-ES" sz="1250" b="1" dirty="0" smtClean="0">
              <a:solidFill>
                <a:schemeClr val="dk1"/>
              </a:solidFill>
              <a:latin typeface="Calibri"/>
              <a:ea typeface="Calibri"/>
              <a:cs typeface="Calibri"/>
              <a:sym typeface="Calibri"/>
            </a:endParaRPr>
          </a:p>
          <a:p>
            <a:pPr>
              <a:buSzPct val="25000"/>
            </a:pPr>
            <a:r>
              <a:rPr lang="es-ES" sz="1250" b="1" dirty="0">
                <a:solidFill>
                  <a:schemeClr val="dk1"/>
                </a:solidFill>
                <a:ea typeface="Calibri"/>
                <a:cs typeface="Calibri"/>
                <a:sym typeface="Calibri"/>
              </a:rPr>
              <a:t>El facilitador dice: </a:t>
            </a:r>
            <a:r>
              <a:rPr lang="es-ES" sz="1250" b="1" i="1" dirty="0" smtClean="0">
                <a:solidFill>
                  <a:schemeClr val="dk1"/>
                </a:solidFill>
                <a:ea typeface="Calibri"/>
                <a:cs typeface="Calibri"/>
                <a:sym typeface="Calibri"/>
              </a:rPr>
              <a:t>La </a:t>
            </a:r>
            <a:r>
              <a:rPr lang="es-ES" sz="1250" b="1" i="1" dirty="0" smtClean="0">
                <a:solidFill>
                  <a:schemeClr val="dk1"/>
                </a:solidFill>
                <a:latin typeface="Calibri"/>
                <a:ea typeface="Calibri"/>
                <a:cs typeface="Calibri"/>
                <a:sym typeface="Calibri"/>
              </a:rPr>
              <a:t>secuencia es el orden de los acontecimientos (eventos) en un cuento. Cuando narramos un cuento, a menudo utilizamos palabras como primero, después, luego, por último, para indicar al lector que una nueva parte del cuento está por ocurrir.</a:t>
            </a:r>
            <a:r>
              <a:rPr lang="es-ES" sz="1250" b="1" dirty="0" smtClean="0">
                <a:solidFill>
                  <a:schemeClr val="dk1"/>
                </a:solidFill>
                <a:latin typeface="Calibri"/>
                <a:ea typeface="Calibri"/>
                <a:cs typeface="Calibri"/>
                <a:sym typeface="Calibri"/>
              </a:rPr>
              <a:t> [Es aquí donde toman parte los diferente estilos de enseñanza individuales. Muchos de ustedes quizás ya tengan colgado en el salón de clase un gráfico visual de la estructura de una secuencia, o tal vez quieran crear uno en este momento.]</a:t>
            </a:r>
          </a:p>
          <a:p>
            <a:pPr>
              <a:buSzPct val="25000"/>
            </a:pPr>
            <a:r>
              <a:rPr lang="es-ES" sz="1250" b="1" i="1" dirty="0" smtClean="0">
                <a:solidFill>
                  <a:schemeClr val="dk1"/>
                </a:solidFill>
                <a:latin typeface="Calibri"/>
                <a:ea typeface="Calibri"/>
                <a:cs typeface="Calibri"/>
                <a:sym typeface="Calibri"/>
              </a:rPr>
              <a:t>Vamos a escuchar el cuento </a:t>
            </a:r>
            <a:r>
              <a:rPr lang="es-ES" sz="1250" i="1" dirty="0" smtClean="0">
                <a:solidFill>
                  <a:schemeClr val="dk1"/>
                </a:solidFill>
                <a:latin typeface="Calibri"/>
                <a:ea typeface="Calibri"/>
                <a:cs typeface="Calibri"/>
                <a:sym typeface="Calibri"/>
              </a:rPr>
              <a:t>Henry y </a:t>
            </a:r>
            <a:r>
              <a:rPr lang="es-ES" sz="1250" i="1" dirty="0" err="1" smtClean="0">
                <a:solidFill>
                  <a:schemeClr val="dk1"/>
                </a:solidFill>
                <a:latin typeface="Calibri"/>
                <a:ea typeface="Calibri"/>
                <a:cs typeface="Calibri"/>
                <a:sym typeface="Calibri"/>
              </a:rPr>
              <a:t>Mudge</a:t>
            </a:r>
            <a:r>
              <a:rPr lang="es-ES" sz="1250" i="1" dirty="0" smtClean="0">
                <a:solidFill>
                  <a:schemeClr val="dk1"/>
                </a:solidFill>
                <a:latin typeface="Calibri"/>
                <a:ea typeface="Calibri"/>
                <a:cs typeface="Calibri"/>
                <a:sym typeface="Calibri"/>
              </a:rPr>
              <a:t> el primer libro </a:t>
            </a:r>
            <a:r>
              <a:rPr lang="es-ES" sz="1250" b="1" i="1" dirty="0" smtClean="0">
                <a:solidFill>
                  <a:schemeClr val="dk1"/>
                </a:solidFill>
                <a:latin typeface="Calibri"/>
                <a:ea typeface="Calibri"/>
                <a:cs typeface="Calibri"/>
                <a:sym typeface="Calibri"/>
              </a:rPr>
              <a:t>(Henry and </a:t>
            </a:r>
            <a:r>
              <a:rPr lang="es-ES" sz="1250" b="1" i="1" dirty="0" err="1" smtClean="0">
                <a:solidFill>
                  <a:schemeClr val="dk1"/>
                </a:solidFill>
                <a:latin typeface="Calibri"/>
                <a:ea typeface="Calibri"/>
                <a:cs typeface="Calibri"/>
                <a:sym typeface="Calibri"/>
              </a:rPr>
              <a:t>Mudge</a:t>
            </a:r>
            <a:r>
              <a:rPr lang="es-ES" sz="1250" b="1" i="1" dirty="0" smtClean="0">
                <a:solidFill>
                  <a:schemeClr val="dk1"/>
                </a:solidFill>
                <a:latin typeface="Calibri"/>
                <a:ea typeface="Calibri"/>
                <a:cs typeface="Calibri"/>
                <a:sym typeface="Calibri"/>
              </a:rPr>
              <a:t> </a:t>
            </a:r>
            <a:r>
              <a:rPr lang="es-ES" sz="1250" b="1" i="1" dirty="0" err="1" smtClean="0">
                <a:solidFill>
                  <a:schemeClr val="dk1"/>
                </a:solidFill>
                <a:latin typeface="Calibri"/>
                <a:ea typeface="Calibri"/>
                <a:cs typeface="Calibri"/>
                <a:sym typeface="Calibri"/>
              </a:rPr>
              <a:t>the</a:t>
            </a:r>
            <a:r>
              <a:rPr lang="es-ES" sz="1250" b="1" i="1" dirty="0" smtClean="0">
                <a:solidFill>
                  <a:schemeClr val="dk1"/>
                </a:solidFill>
                <a:latin typeface="Calibri"/>
                <a:ea typeface="Calibri"/>
                <a:cs typeface="Calibri"/>
                <a:sym typeface="Calibri"/>
              </a:rPr>
              <a:t> </a:t>
            </a:r>
            <a:r>
              <a:rPr lang="es-ES" sz="1250" b="1" i="1" dirty="0" err="1" smtClean="0">
                <a:solidFill>
                  <a:schemeClr val="dk1"/>
                </a:solidFill>
                <a:latin typeface="Calibri"/>
                <a:ea typeface="Calibri"/>
                <a:cs typeface="Calibri"/>
                <a:sym typeface="Calibri"/>
              </a:rPr>
              <a:t>First</a:t>
            </a:r>
            <a:r>
              <a:rPr lang="es-ES" sz="1250" b="1" i="1" dirty="0" smtClean="0">
                <a:solidFill>
                  <a:schemeClr val="dk1"/>
                </a:solidFill>
                <a:latin typeface="Calibri"/>
                <a:ea typeface="Calibri"/>
                <a:cs typeface="Calibri"/>
                <a:sym typeface="Calibri"/>
              </a:rPr>
              <a:t> Book)</a:t>
            </a:r>
          </a:p>
          <a:p>
            <a:pPr>
              <a:buSzPct val="25000"/>
            </a:pPr>
            <a:r>
              <a:rPr lang="es-ES" sz="1250" b="1" dirty="0" smtClean="0">
                <a:solidFill>
                  <a:schemeClr val="dk1"/>
                </a:solidFill>
                <a:latin typeface="Calibri"/>
                <a:ea typeface="Calibri"/>
                <a:cs typeface="Calibri"/>
                <a:sym typeface="Calibri"/>
              </a:rPr>
              <a:t>[El maestro lee el cuento mostrando las imágenes en el proyector ELMO, </a:t>
            </a:r>
            <a:r>
              <a:rPr lang="es-ES" sz="1250" b="1" dirty="0" err="1" smtClean="0">
                <a:solidFill>
                  <a:schemeClr val="dk1"/>
                </a:solidFill>
                <a:latin typeface="Calibri"/>
                <a:ea typeface="Calibri"/>
                <a:cs typeface="Calibri"/>
                <a:sym typeface="Calibri"/>
              </a:rPr>
              <a:t>SmartBoard</a:t>
            </a:r>
            <a:r>
              <a:rPr lang="es-ES" sz="1250" b="1" dirty="0" smtClean="0">
                <a:solidFill>
                  <a:schemeClr val="dk1"/>
                </a:solidFill>
                <a:latin typeface="Calibri"/>
                <a:ea typeface="Calibri"/>
                <a:cs typeface="Calibri"/>
                <a:sym typeface="Calibri"/>
              </a:rPr>
              <a:t> o sentados en  la alfombra.]</a:t>
            </a:r>
          </a:p>
          <a:p>
            <a:pPr>
              <a:buSzPct val="25000"/>
            </a:pPr>
            <a:endParaRPr lang="es-ES" sz="1250" b="1" dirty="0" smtClean="0">
              <a:solidFill>
                <a:schemeClr val="dk1"/>
              </a:solidFill>
              <a:latin typeface="Calibri"/>
              <a:ea typeface="Calibri"/>
              <a:cs typeface="Calibri"/>
              <a:sym typeface="Calibri"/>
            </a:endParaRPr>
          </a:p>
          <a:p>
            <a:pPr>
              <a:buSzPct val="25000"/>
            </a:pPr>
            <a:r>
              <a:rPr lang="es-ES" sz="1250" b="1" dirty="0" smtClean="0">
                <a:solidFill>
                  <a:schemeClr val="dk1"/>
                </a:solidFill>
                <a:latin typeface="Calibri"/>
                <a:ea typeface="Calibri"/>
                <a:cs typeface="Calibri"/>
                <a:sym typeface="Calibri"/>
              </a:rPr>
              <a:t>— </a:t>
            </a:r>
            <a:r>
              <a:rPr lang="es-ES" sz="1250" b="1" i="1" dirty="0" smtClean="0">
                <a:solidFill>
                  <a:schemeClr val="dk1"/>
                </a:solidFill>
                <a:latin typeface="Calibri"/>
                <a:ea typeface="Calibri"/>
                <a:cs typeface="Calibri"/>
                <a:sym typeface="Calibri"/>
              </a:rPr>
              <a:t>Ahora voy a darles un grupo de oraciones, y con su  compañero </a:t>
            </a:r>
            <a:r>
              <a:rPr lang="es-ES" sz="1250" b="1" dirty="0" smtClean="0">
                <a:solidFill>
                  <a:schemeClr val="dk1"/>
                </a:solidFill>
                <a:latin typeface="Calibri"/>
                <a:ea typeface="Calibri"/>
                <a:cs typeface="Calibri"/>
                <a:sym typeface="Calibri"/>
              </a:rPr>
              <a:t>[o cómo usted decida realizar esta actividad] </a:t>
            </a:r>
            <a:r>
              <a:rPr lang="es-ES" sz="1250" b="1" i="1" dirty="0" smtClean="0">
                <a:solidFill>
                  <a:schemeClr val="dk1"/>
                </a:solidFill>
                <a:latin typeface="Calibri"/>
                <a:ea typeface="Calibri"/>
                <a:cs typeface="Calibri"/>
                <a:sym typeface="Calibri"/>
              </a:rPr>
              <a:t>van a ver y a leer las oraciones. Luego, tratarán y decidirán en que orden deben ir estas oraciones. Cuando hayan terminado, lean las oraciones para que se aseguren que el cuento tenga sentido.</a:t>
            </a:r>
          </a:p>
          <a:p>
            <a:pPr>
              <a:buSzPct val="25000"/>
            </a:pPr>
            <a:endParaRPr lang="es-ES" sz="1250" b="1" dirty="0" smtClean="0">
              <a:solidFill>
                <a:schemeClr val="dk1"/>
              </a:solidFill>
              <a:latin typeface="Calibri"/>
              <a:ea typeface="Calibri"/>
              <a:cs typeface="Calibri"/>
              <a:sym typeface="Calibri"/>
            </a:endParaRPr>
          </a:p>
          <a:p>
            <a:pPr>
              <a:buSzPct val="25000"/>
            </a:pPr>
            <a:r>
              <a:rPr lang="es-ES" sz="1250" b="1" dirty="0" smtClean="0">
                <a:solidFill>
                  <a:schemeClr val="dk1"/>
                </a:solidFill>
                <a:latin typeface="Calibri"/>
                <a:ea typeface="Calibri"/>
                <a:cs typeface="Calibri"/>
                <a:sym typeface="Calibri"/>
              </a:rPr>
              <a:t>Pregunta de discusión: ¿Cuáles fueron </a:t>
            </a:r>
            <a:r>
              <a:rPr lang="es-ES" sz="1250" b="1" dirty="0">
                <a:solidFill>
                  <a:schemeClr val="dk1"/>
                </a:solidFill>
                <a:ea typeface="Calibri"/>
                <a:cs typeface="Calibri"/>
                <a:sym typeface="Calibri"/>
              </a:rPr>
              <a:t>esas </a:t>
            </a:r>
            <a:r>
              <a:rPr lang="es-ES" sz="1250" b="1" dirty="0" smtClean="0">
                <a:solidFill>
                  <a:schemeClr val="dk1"/>
                </a:solidFill>
                <a:ea typeface="Calibri"/>
                <a:cs typeface="Calibri"/>
                <a:sym typeface="Calibri"/>
              </a:rPr>
              <a:t>palabras especiales que indican secuencia de las </a:t>
            </a:r>
            <a:r>
              <a:rPr lang="es-ES" sz="1250" b="1" dirty="0" smtClean="0">
                <a:solidFill>
                  <a:schemeClr val="dk1"/>
                </a:solidFill>
                <a:latin typeface="Calibri"/>
                <a:ea typeface="Calibri"/>
                <a:cs typeface="Calibri"/>
                <a:sym typeface="Calibri"/>
              </a:rPr>
              <a:t>que hemos hablado, que ayudan al lector a saber que algo nuevo está por ocurrir en el cuento? [Compartan en pareja, si lo desea.] </a:t>
            </a:r>
          </a:p>
          <a:p>
            <a:pPr>
              <a:buSzPct val="25000"/>
            </a:pPr>
            <a:endParaRPr lang="es-ES" sz="1250" b="1" dirty="0">
              <a:solidFill>
                <a:schemeClr val="dk1"/>
              </a:solidFill>
              <a:latin typeface="Calibri"/>
              <a:ea typeface="Calibri"/>
              <a:cs typeface="Calibri"/>
              <a:sym typeface="Calibri"/>
            </a:endParaRPr>
          </a:p>
          <a:p>
            <a:pPr>
              <a:buSzPct val="25000"/>
            </a:pPr>
            <a:r>
              <a:rPr lang="es-ES" sz="1250" b="1" dirty="0" smtClean="0">
                <a:solidFill>
                  <a:schemeClr val="dk1"/>
                </a:solidFill>
                <a:latin typeface="Calibri"/>
                <a:ea typeface="Calibri"/>
                <a:cs typeface="Calibri"/>
                <a:sym typeface="Calibri"/>
              </a:rPr>
              <a:t>Posibles respuestas de los estudiantes:</a:t>
            </a:r>
          </a:p>
          <a:p>
            <a:pPr>
              <a:buSzPct val="25000"/>
            </a:pPr>
            <a:r>
              <a:rPr lang="es-ES" sz="1250" b="1" dirty="0" smtClean="0">
                <a:solidFill>
                  <a:schemeClr val="dk1"/>
                </a:solidFill>
                <a:latin typeface="+mj-lt"/>
                <a:ea typeface="Calibri"/>
                <a:cs typeface="Calibri"/>
                <a:sym typeface="Calibri"/>
              </a:rPr>
              <a:t>“Primero”</a:t>
            </a:r>
          </a:p>
          <a:p>
            <a:pPr>
              <a:buSzPct val="25000"/>
            </a:pPr>
            <a:r>
              <a:rPr lang="es-ES" sz="1250" b="1" dirty="0" smtClean="0">
                <a:solidFill>
                  <a:schemeClr val="dk1"/>
                </a:solidFill>
                <a:latin typeface="+mj-lt"/>
                <a:ea typeface="Calibri"/>
                <a:cs typeface="Calibri"/>
                <a:sym typeface="Calibri"/>
              </a:rPr>
              <a:t>“Por último”</a:t>
            </a:r>
          </a:p>
          <a:p>
            <a:pPr>
              <a:buSzPct val="25000"/>
            </a:pPr>
            <a:r>
              <a:rPr lang="es-ES" sz="1250" b="1" dirty="0" smtClean="0">
                <a:solidFill>
                  <a:schemeClr val="dk1"/>
                </a:solidFill>
                <a:latin typeface="+mj-lt"/>
                <a:ea typeface="Calibri"/>
                <a:cs typeface="Calibri"/>
                <a:sym typeface="Calibri"/>
              </a:rPr>
              <a:t>“A mitad”</a:t>
            </a:r>
          </a:p>
          <a:p>
            <a:pPr>
              <a:buSzPct val="25000"/>
            </a:pPr>
            <a:r>
              <a:rPr lang="es-ES" sz="1250" b="1" dirty="0" smtClean="0">
                <a:solidFill>
                  <a:schemeClr val="dk1"/>
                </a:solidFill>
                <a:latin typeface="+mj-lt"/>
                <a:ea typeface="Calibri"/>
                <a:cs typeface="Calibri"/>
                <a:sym typeface="Calibri"/>
              </a:rPr>
              <a:t>“Al principio”</a:t>
            </a:r>
          </a:p>
          <a:p>
            <a:pPr>
              <a:buSzPct val="25000"/>
            </a:pPr>
            <a:endParaRPr lang="es-ES" sz="1250" b="1" dirty="0" smtClean="0">
              <a:solidFill>
                <a:schemeClr val="dk1"/>
              </a:solidFill>
              <a:latin typeface="Calibri"/>
              <a:ea typeface="Calibri"/>
              <a:cs typeface="Calibri"/>
              <a:sym typeface="Calibri"/>
            </a:endParaRPr>
          </a:p>
          <a:p>
            <a:pPr>
              <a:buSzPct val="25000"/>
            </a:pPr>
            <a:r>
              <a:rPr lang="es-ES" sz="1250" b="1" dirty="0" smtClean="0">
                <a:solidFill>
                  <a:schemeClr val="dk1"/>
                </a:solidFill>
                <a:latin typeface="Calibri"/>
                <a:ea typeface="Calibri"/>
                <a:cs typeface="Calibri"/>
                <a:sym typeface="Calibri"/>
              </a:rPr>
              <a:t>El facilitador dice: </a:t>
            </a:r>
            <a:r>
              <a:rPr lang="es-ES" sz="1250" b="1" i="1" dirty="0" smtClean="0">
                <a:solidFill>
                  <a:schemeClr val="dk1"/>
                </a:solidFill>
                <a:latin typeface="Calibri"/>
                <a:ea typeface="Calibri"/>
                <a:cs typeface="Calibri"/>
                <a:sym typeface="Calibri"/>
              </a:rPr>
              <a:t>Voy a entregarles un conjunto de palabras de secuencia que ustedes van a  unir con la parte del cuento correspondiente.</a:t>
            </a:r>
            <a:r>
              <a:rPr lang="es-ES" sz="1250" b="1" dirty="0" smtClean="0">
                <a:solidFill>
                  <a:schemeClr val="dk1"/>
                </a:solidFill>
                <a:latin typeface="Calibri"/>
                <a:ea typeface="Calibri"/>
                <a:cs typeface="Calibri"/>
                <a:sym typeface="Calibri"/>
              </a:rPr>
              <a:t> [Dé tiempo a los estudiantes para hacer esto.]</a:t>
            </a:r>
          </a:p>
          <a:p>
            <a:pPr>
              <a:buSzPct val="25000"/>
            </a:pPr>
            <a:r>
              <a:rPr lang="es-ES" sz="1250" b="1" i="1" dirty="0" smtClean="0">
                <a:solidFill>
                  <a:schemeClr val="dk1"/>
                </a:solidFill>
                <a:latin typeface="Calibri"/>
                <a:ea typeface="Calibri"/>
                <a:cs typeface="Calibri"/>
                <a:sym typeface="Calibri"/>
              </a:rPr>
              <a:t>En este momento discutan el orden del cuento, con las oraciones y palabras de secuencia para asegurarse que están en el orden correcto. </a:t>
            </a:r>
            <a:r>
              <a:rPr lang="es-ES" sz="1250" b="1" dirty="0" smtClean="0">
                <a:solidFill>
                  <a:schemeClr val="dk1"/>
                </a:solidFill>
                <a:latin typeface="Calibri"/>
                <a:ea typeface="Calibri"/>
                <a:cs typeface="Calibri"/>
                <a:sym typeface="Calibri"/>
              </a:rPr>
              <a:t>[En este momento, ponga sus tarjetas (preparadas con anticipación) en la pizarra o en el suelo, si está en la alfombra]</a:t>
            </a:r>
          </a:p>
          <a:p>
            <a:pPr>
              <a:buSzPct val="25000"/>
            </a:pPr>
            <a:endParaRPr lang="es-ES" sz="1250" b="1" dirty="0">
              <a:solidFill>
                <a:schemeClr val="dk1"/>
              </a:solidFill>
              <a:latin typeface="Calibri"/>
              <a:ea typeface="Calibri"/>
              <a:cs typeface="Calibri"/>
              <a:sym typeface="Calibri"/>
            </a:endParaRPr>
          </a:p>
          <a:p>
            <a:pPr>
              <a:buSzPct val="25000"/>
            </a:pPr>
            <a:r>
              <a:rPr lang="es-ES" sz="1250" b="1" dirty="0" smtClean="0">
                <a:solidFill>
                  <a:schemeClr val="dk1"/>
                </a:solidFill>
                <a:latin typeface="Calibri"/>
                <a:ea typeface="Calibri"/>
                <a:cs typeface="Calibri"/>
                <a:sym typeface="Calibri"/>
              </a:rPr>
              <a:t>Pregunta de discusión: ¿Qué pasaría si narrara el cuento en este orden? [Vuelva a ordenar sus tarjetas]</a:t>
            </a:r>
            <a:endParaRPr sz="1250" b="1" dirty="0">
              <a:solidFill>
                <a:schemeClr val="dk1"/>
              </a:solidFill>
              <a:latin typeface="Calibri"/>
              <a:ea typeface="Calibri"/>
              <a:cs typeface="Calibri"/>
              <a:sym typeface="Calibri"/>
            </a:endParaRPr>
          </a:p>
          <a:p>
            <a:endParaRPr sz="1320" dirty="0">
              <a:solidFill>
                <a:schemeClr val="dk1"/>
              </a:solidFill>
              <a:latin typeface="Calibri"/>
              <a:ea typeface="Calibri"/>
              <a:cs typeface="Calibri"/>
              <a:sym typeface="Calibri"/>
            </a:endParaRPr>
          </a:p>
        </p:txBody>
      </p:sp>
      <p:sp>
        <p:nvSpPr>
          <p:cNvPr id="3" name="Rectangle 2"/>
          <p:cNvSpPr/>
          <p:nvPr/>
        </p:nvSpPr>
        <p:spPr>
          <a:xfrm>
            <a:off x="3497580" y="9712041"/>
            <a:ext cx="3886200" cy="241824"/>
          </a:xfrm>
          <a:prstGeom prst="rect">
            <a:avLst/>
          </a:prstGeom>
        </p:spPr>
        <p:txBody>
          <a:bodyPr lIns="96378" tIns="48189" rIns="96378" bIns="48189">
            <a:spAutoFit/>
          </a:bodyPr>
          <a:lstStyle/>
          <a:p>
            <a:pPr defTabSz="1018809"/>
            <a:r>
              <a:rPr lang="en-US" sz="900" dirty="0" smtClean="0">
                <a:solidFill>
                  <a:prstClr val="black"/>
                </a:solidFill>
              </a:rPr>
              <a:t>Rev. Control:  07/06/2015 HSD – OSP and Susan Richmond</a:t>
            </a:r>
            <a:endParaRPr lang="en-US" sz="900" dirty="0">
              <a:solidFill>
                <a:prstClr val="black"/>
              </a:solidFill>
            </a:endParaRPr>
          </a:p>
        </p:txBody>
      </p:sp>
      <p:sp>
        <p:nvSpPr>
          <p:cNvPr id="2" name="Slide Number Placeholder 1"/>
          <p:cNvSpPr>
            <a:spLocks noGrp="1"/>
          </p:cNvSpPr>
          <p:nvPr>
            <p:ph type="sldNum" sz="quarter" idx="12"/>
          </p:nvPr>
        </p:nvSpPr>
        <p:spPr/>
        <p:txBody>
          <a:bodyPr/>
          <a:lstStyle/>
          <a:p>
            <a:fld id="{F177B04D-AEB5-43ED-B9BA-B3D1EC9C9067}"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1962725168"/>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p:nvPr/>
        </p:nvSpPr>
        <p:spPr>
          <a:xfrm>
            <a:off x="333778" y="282178"/>
            <a:ext cx="7267919" cy="8609699"/>
          </a:xfrm>
          <a:prstGeom prst="rect">
            <a:avLst/>
          </a:prstGeom>
          <a:noFill/>
          <a:ln>
            <a:noFill/>
          </a:ln>
        </p:spPr>
        <p:txBody>
          <a:bodyPr lIns="100568" tIns="100568" rIns="100568" bIns="100568" anchor="t" anchorCtr="0">
            <a:noAutofit/>
          </a:bodyPr>
          <a:lstStyle/>
          <a:p>
            <a:pPr>
              <a:buSzPct val="25000"/>
            </a:pPr>
            <a:r>
              <a:rPr lang="en-US" sz="1400" b="1" dirty="0" err="1">
                <a:solidFill>
                  <a:schemeClr val="dk1"/>
                </a:solidFill>
                <a:ea typeface="Calibri"/>
                <a:cs typeface="Calibri"/>
                <a:sym typeface="Calibri"/>
              </a:rPr>
              <a:t>Actividad</a:t>
            </a:r>
            <a:r>
              <a:rPr lang="en-US" sz="1400" b="1" dirty="0">
                <a:solidFill>
                  <a:schemeClr val="dk1"/>
                </a:solidFill>
                <a:ea typeface="Calibri"/>
                <a:cs typeface="Calibri"/>
                <a:sym typeface="Calibri"/>
              </a:rPr>
              <a:t>: </a:t>
            </a:r>
            <a:r>
              <a:rPr lang="es-MX" sz="1400" b="1" dirty="0">
                <a:solidFill>
                  <a:schemeClr val="dk1"/>
                </a:solidFill>
                <a:ea typeface="Calibri"/>
                <a:cs typeface="Calibri"/>
                <a:sym typeface="Calibri"/>
              </a:rPr>
              <a:t>Secuencia del cuento </a:t>
            </a:r>
            <a:r>
              <a:rPr lang="en-US" sz="1050" i="1" dirty="0" err="1">
                <a:solidFill>
                  <a:schemeClr val="dk1"/>
                </a:solidFill>
                <a:ea typeface="Calibri"/>
                <a:cs typeface="Calibri"/>
                <a:sym typeface="Calibri"/>
              </a:rPr>
              <a:t>continuación</a:t>
            </a:r>
            <a:r>
              <a:rPr lang="en-US" sz="1050" i="1" dirty="0">
                <a:solidFill>
                  <a:schemeClr val="dk1"/>
                </a:solidFill>
                <a:ea typeface="Calibri"/>
                <a:cs typeface="Calibri"/>
                <a:sym typeface="Calibri"/>
              </a:rPr>
              <a:t>…</a:t>
            </a:r>
          </a:p>
          <a:p>
            <a:pPr>
              <a:buSzPct val="25000"/>
            </a:pPr>
            <a:endParaRPr lang="es-ES" sz="1320" b="1" dirty="0" smtClean="0">
              <a:solidFill>
                <a:schemeClr val="dk1"/>
              </a:solidFill>
              <a:ea typeface="Calibri"/>
              <a:cs typeface="Calibri"/>
              <a:sym typeface="Calibri"/>
            </a:endParaRPr>
          </a:p>
          <a:p>
            <a:pPr>
              <a:buSzPct val="25000"/>
            </a:pPr>
            <a:r>
              <a:rPr lang="es-ES" sz="1320" b="1" dirty="0" smtClean="0">
                <a:solidFill>
                  <a:schemeClr val="dk1"/>
                </a:solidFill>
                <a:ea typeface="Calibri"/>
                <a:cs typeface="Calibri"/>
                <a:sym typeface="Calibri"/>
              </a:rPr>
              <a:t>Posibles </a:t>
            </a:r>
            <a:r>
              <a:rPr lang="es-ES" sz="1320" b="1" dirty="0">
                <a:solidFill>
                  <a:schemeClr val="dk1"/>
                </a:solidFill>
                <a:ea typeface="Calibri"/>
                <a:cs typeface="Calibri"/>
                <a:sym typeface="Calibri"/>
              </a:rPr>
              <a:t>respuestas de los estudiantes:</a:t>
            </a:r>
          </a:p>
          <a:p>
            <a:r>
              <a:rPr lang="es-ES" sz="1320" b="1" dirty="0" smtClean="0">
                <a:solidFill>
                  <a:schemeClr val="dk1"/>
                </a:solidFill>
                <a:ea typeface="Calibri"/>
                <a:cs typeface="Calibri"/>
                <a:sym typeface="Calibri"/>
              </a:rPr>
              <a:t>“El cuento estaría en desorden”.</a:t>
            </a:r>
          </a:p>
          <a:p>
            <a:r>
              <a:rPr lang="es-ES" sz="1320" b="1" dirty="0" smtClean="0">
                <a:solidFill>
                  <a:schemeClr val="dk1"/>
                </a:solidFill>
                <a:ea typeface="Calibri"/>
                <a:cs typeface="Calibri"/>
                <a:sym typeface="Calibri"/>
              </a:rPr>
              <a:t>“No tendría sentido”.</a:t>
            </a:r>
          </a:p>
          <a:p>
            <a:r>
              <a:rPr lang="es-ES" sz="1320" b="1" dirty="0" smtClean="0">
                <a:solidFill>
                  <a:schemeClr val="dk1"/>
                </a:solidFill>
                <a:ea typeface="Calibri"/>
                <a:cs typeface="Calibri"/>
                <a:sym typeface="Calibri"/>
              </a:rPr>
              <a:t>“Me confundiría”.  </a:t>
            </a:r>
          </a:p>
          <a:p>
            <a:endParaRPr lang="es-ES" sz="1320" b="1" dirty="0">
              <a:solidFill>
                <a:schemeClr val="dk1"/>
              </a:solidFill>
              <a:ea typeface="Calibri"/>
              <a:cs typeface="Calibri"/>
              <a:sym typeface="Calibri"/>
            </a:endParaRPr>
          </a:p>
          <a:p>
            <a:r>
              <a:rPr lang="es-ES" sz="1320" b="1" dirty="0" smtClean="0">
                <a:solidFill>
                  <a:schemeClr val="dk1"/>
                </a:solidFill>
                <a:ea typeface="Calibri"/>
                <a:cs typeface="Calibri"/>
                <a:sym typeface="Calibri"/>
              </a:rPr>
              <a:t>El facilitador dice: </a:t>
            </a:r>
            <a:r>
              <a:rPr lang="es-ES" sz="1320" b="1" i="1" dirty="0" smtClean="0">
                <a:solidFill>
                  <a:schemeClr val="dk1"/>
                </a:solidFill>
                <a:ea typeface="Calibri"/>
                <a:cs typeface="Calibri"/>
                <a:sym typeface="Calibri"/>
              </a:rPr>
              <a:t>Si no narro el cuento en el orden correcto puede ser confuso para el lector. </a:t>
            </a:r>
            <a:r>
              <a:rPr lang="es-ES" sz="1320" b="1" dirty="0" smtClean="0">
                <a:solidFill>
                  <a:schemeClr val="dk1"/>
                </a:solidFill>
                <a:ea typeface="Calibri"/>
                <a:cs typeface="Calibri"/>
                <a:sym typeface="Calibri"/>
              </a:rPr>
              <a:t>[Su discusión sobre esta idea puede dirigirse hacia diferentes direcciones. Permita que le lleve hacia donde sus estudiantes lo necesiten para que ellos entiendan la importancia de narrar un cuento en el orden correcto y  la importancia de utilizar palabras de secuencia como ayudas.] </a:t>
            </a:r>
          </a:p>
          <a:p>
            <a:endParaRPr lang="es-ES" sz="1320" b="1" dirty="0">
              <a:solidFill>
                <a:schemeClr val="dk1"/>
              </a:solidFill>
              <a:ea typeface="Calibri"/>
              <a:cs typeface="Calibri"/>
              <a:sym typeface="Calibri"/>
            </a:endParaRPr>
          </a:p>
          <a:p>
            <a:pPr>
              <a:buSzPct val="25000"/>
            </a:pPr>
            <a:r>
              <a:rPr lang="es-ES" sz="1320" b="1" dirty="0" smtClean="0">
                <a:solidFill>
                  <a:schemeClr val="dk1"/>
                </a:solidFill>
                <a:ea typeface="Calibri"/>
                <a:cs typeface="Calibri"/>
                <a:sym typeface="Calibri"/>
              </a:rPr>
              <a:t>El facilitador dice: </a:t>
            </a:r>
            <a:r>
              <a:rPr lang="es-ES" sz="1320" b="1" i="1" dirty="0" smtClean="0">
                <a:solidFill>
                  <a:schemeClr val="dk1"/>
                </a:solidFill>
                <a:ea typeface="Calibri"/>
                <a:cs typeface="Calibri"/>
                <a:sym typeface="Calibri"/>
              </a:rPr>
              <a:t>En su tarea de rendimiento, aprenderán más sobre cómo narrar un cuento utilizando palabras de secuencia. </a:t>
            </a:r>
            <a:r>
              <a:rPr lang="es-PY" sz="1320" b="1" i="1" dirty="0" smtClean="0">
                <a:solidFill>
                  <a:schemeClr val="dk1"/>
                </a:solidFill>
                <a:ea typeface="Calibri"/>
                <a:cs typeface="Calibri"/>
                <a:sym typeface="Calibri"/>
              </a:rPr>
              <a:t>El </a:t>
            </a:r>
            <a:r>
              <a:rPr lang="es-PY" sz="1320" b="1" i="1" dirty="0">
                <a:solidFill>
                  <a:schemeClr val="dk1"/>
                </a:solidFill>
                <a:ea typeface="Calibri"/>
                <a:cs typeface="Calibri"/>
                <a:sym typeface="Calibri"/>
              </a:rPr>
              <a:t>trabajo en grupo que hicieron hoy debe prepararlos para la investigación y el escrito que estarán realizando en su tarea de rendimiento. </a:t>
            </a:r>
          </a:p>
          <a:p>
            <a:endParaRPr lang="es-PY" sz="1320" b="1" dirty="0">
              <a:solidFill>
                <a:schemeClr val="dk1"/>
              </a:solidFill>
              <a:ea typeface="Calibri"/>
              <a:cs typeface="Calibri"/>
              <a:sym typeface="Calibri"/>
            </a:endParaRPr>
          </a:p>
          <a:p>
            <a:pPr>
              <a:buSzPct val="25000"/>
            </a:pPr>
            <a:r>
              <a:rPr lang="es-PY" sz="1320" b="1" dirty="0">
                <a:solidFill>
                  <a:schemeClr val="dk1"/>
                </a:solidFill>
                <a:ea typeface="Calibri"/>
                <a:cs typeface="Calibri"/>
                <a:sym typeface="Calibri"/>
              </a:rPr>
              <a:t>Nota: El facilitador debe recoger las notas de los </a:t>
            </a:r>
            <a:r>
              <a:rPr lang="es-PY" sz="1320" b="1" dirty="0" smtClean="0">
                <a:solidFill>
                  <a:schemeClr val="dk1"/>
                </a:solidFill>
                <a:ea typeface="Calibri"/>
                <a:cs typeface="Calibri"/>
                <a:sym typeface="Calibri"/>
              </a:rPr>
              <a:t>estudiantes de esta </a:t>
            </a:r>
            <a:r>
              <a:rPr lang="es-PY" sz="1320" b="1" dirty="0">
                <a:solidFill>
                  <a:schemeClr val="dk1"/>
                </a:solidFill>
                <a:ea typeface="Calibri"/>
                <a:cs typeface="Calibri"/>
                <a:sym typeface="Calibri"/>
              </a:rPr>
              <a:t>actividad.</a:t>
            </a:r>
            <a:endParaRPr lang="en-US" sz="1320" b="1" dirty="0">
              <a:solidFill>
                <a:schemeClr val="dk1"/>
              </a:solidFill>
              <a:ea typeface="Calibri"/>
              <a:cs typeface="Calibri"/>
              <a:sym typeface="Calibri"/>
            </a:endParaRPr>
          </a:p>
        </p:txBody>
      </p:sp>
      <p:sp>
        <p:nvSpPr>
          <p:cNvPr id="3" name="Rectangle 2"/>
          <p:cNvSpPr/>
          <p:nvPr/>
        </p:nvSpPr>
        <p:spPr>
          <a:xfrm>
            <a:off x="3497580" y="9712041"/>
            <a:ext cx="3886200" cy="241824"/>
          </a:xfrm>
          <a:prstGeom prst="rect">
            <a:avLst/>
          </a:prstGeom>
        </p:spPr>
        <p:txBody>
          <a:bodyPr lIns="96378" tIns="48189" rIns="96378" bIns="48189">
            <a:spAutoFit/>
          </a:bodyPr>
          <a:lstStyle/>
          <a:p>
            <a:pPr defTabSz="1018809"/>
            <a:r>
              <a:rPr lang="en-US" sz="900" dirty="0" smtClean="0">
                <a:solidFill>
                  <a:prstClr val="black"/>
                </a:solidFill>
              </a:rPr>
              <a:t>Rev. Control:  07/06/2015 HSD – OSP and Susan Richmond</a:t>
            </a:r>
            <a:endParaRPr lang="en-US" sz="900" dirty="0">
              <a:solidFill>
                <a:prstClr val="black"/>
              </a:solidFill>
            </a:endParaRPr>
          </a:p>
        </p:txBody>
      </p:sp>
      <p:sp>
        <p:nvSpPr>
          <p:cNvPr id="2" name="Slide Number Placeholder 1"/>
          <p:cNvSpPr>
            <a:spLocks noGrp="1"/>
          </p:cNvSpPr>
          <p:nvPr>
            <p:ph type="sldNum" sz="quarter" idx="12"/>
          </p:nvPr>
        </p:nvSpPr>
        <p:spPr/>
        <p:txBody>
          <a:bodyPr/>
          <a:lstStyle/>
          <a:p>
            <a:fld id="{F177B04D-AEB5-43ED-B9BA-B3D1EC9C9067}"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2163121107"/>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p:nvPr/>
        </p:nvSpPr>
        <p:spPr>
          <a:xfrm>
            <a:off x="304800" y="609600"/>
            <a:ext cx="7038812" cy="8534400"/>
          </a:xfrm>
          <a:prstGeom prst="rect">
            <a:avLst/>
          </a:prstGeom>
          <a:noFill/>
          <a:ln>
            <a:noFill/>
          </a:ln>
        </p:spPr>
        <p:txBody>
          <a:bodyPr lIns="100568" tIns="50270" rIns="100568" bIns="50270" anchor="t" anchorCtr="0">
            <a:noAutofit/>
          </a:bodyPr>
          <a:lstStyle/>
          <a:p>
            <a:pPr algn="ctr">
              <a:buSzPct val="25000"/>
            </a:pPr>
            <a:r>
              <a:rPr lang="es-MX" sz="1800" i="1" dirty="0" smtClean="0">
                <a:solidFill>
                  <a:schemeClr val="dk1"/>
                </a:solidFill>
                <a:latin typeface="Calibri"/>
                <a:ea typeface="Calibri"/>
                <a:cs typeface="Calibri"/>
                <a:sym typeface="Calibri"/>
              </a:rPr>
              <a:t>Henry y </a:t>
            </a:r>
            <a:r>
              <a:rPr lang="es-MX" sz="1800" i="1" dirty="0" err="1" smtClean="0">
                <a:solidFill>
                  <a:schemeClr val="dk1"/>
                </a:solidFill>
                <a:latin typeface="Calibri"/>
                <a:ea typeface="Calibri"/>
                <a:cs typeface="Calibri"/>
                <a:sym typeface="Calibri"/>
              </a:rPr>
              <a:t>Mudge</a:t>
            </a:r>
            <a:endParaRPr lang="es-MX" sz="1800" i="1" dirty="0" smtClean="0">
              <a:solidFill>
                <a:schemeClr val="dk1"/>
              </a:solidFill>
              <a:latin typeface="Calibri"/>
              <a:ea typeface="Calibri"/>
              <a:cs typeface="Calibri"/>
              <a:sym typeface="Calibri"/>
            </a:endParaRPr>
          </a:p>
          <a:p>
            <a:pPr algn="ctr"/>
            <a:endParaRPr lang="es-MX" sz="1800" dirty="0" smtClean="0">
              <a:solidFill>
                <a:schemeClr val="dk1"/>
              </a:solidFill>
              <a:latin typeface="Calibri"/>
              <a:ea typeface="Calibri"/>
              <a:cs typeface="Calibri"/>
              <a:sym typeface="Calibri"/>
            </a:endParaRPr>
          </a:p>
          <a:p>
            <a:r>
              <a:rPr lang="es-MX" sz="1800" dirty="0" smtClean="0">
                <a:solidFill>
                  <a:schemeClr val="dk1"/>
                </a:solidFill>
                <a:latin typeface="Calibri"/>
                <a:ea typeface="Calibri"/>
                <a:cs typeface="Calibri"/>
                <a:sym typeface="Calibri"/>
              </a:rPr>
              <a:t>Había un niño llamado Henry. Él era el único niño que vivía en esa calle y no tenía un hermano ni una hermana. Le pidió a sus padres un hermano, ellos dijeron que no. Le pidió a sus padres que se mudaran, ellos dijeron que no. Les pidió un perro, ¡ellos dijeron que sí!</a:t>
            </a:r>
          </a:p>
          <a:p>
            <a:endParaRPr lang="es-MX" sz="1800" dirty="0" smtClean="0">
              <a:solidFill>
                <a:schemeClr val="dk1"/>
              </a:solidFill>
              <a:latin typeface="Calibri"/>
              <a:ea typeface="Calibri"/>
              <a:cs typeface="Calibri"/>
              <a:sym typeface="Calibri"/>
            </a:endParaRPr>
          </a:p>
          <a:p>
            <a:r>
              <a:rPr lang="es-MX" sz="1800" dirty="0" smtClean="0">
                <a:solidFill>
                  <a:schemeClr val="dk1"/>
                </a:solidFill>
                <a:latin typeface="Calibri"/>
                <a:ea typeface="Calibri"/>
                <a:cs typeface="Calibri"/>
                <a:sym typeface="Calibri"/>
              </a:rPr>
              <a:t>Henry buscó el perro perfecto. Él no quería un perro pequeño, ni uno con pelo rizado o con orejas puntiagudas. </a:t>
            </a:r>
            <a:r>
              <a:rPr lang="es-MX" sz="1800" dirty="0" err="1" smtClean="0">
                <a:solidFill>
                  <a:schemeClr val="dk1"/>
                </a:solidFill>
                <a:latin typeface="Calibri"/>
                <a:ea typeface="Calibri"/>
                <a:cs typeface="Calibri"/>
                <a:sym typeface="Calibri"/>
              </a:rPr>
              <a:t>Mudge</a:t>
            </a:r>
            <a:r>
              <a:rPr lang="es-MX" sz="1800" dirty="0" smtClean="0">
                <a:solidFill>
                  <a:schemeClr val="dk1"/>
                </a:solidFill>
                <a:latin typeface="Calibri"/>
                <a:ea typeface="Calibri"/>
                <a:cs typeface="Calibri"/>
                <a:sym typeface="Calibri"/>
              </a:rPr>
              <a:t> tenía el pelo lacio y las orejas caídas y era pequeño porque era un cachorro. Henry sabía que crecería. </a:t>
            </a:r>
            <a:r>
              <a:rPr lang="es-MX" sz="1800" dirty="0" err="1" smtClean="0">
                <a:solidFill>
                  <a:schemeClr val="dk1"/>
                </a:solidFill>
                <a:latin typeface="Calibri"/>
                <a:ea typeface="Calibri"/>
                <a:cs typeface="Calibri"/>
                <a:sym typeface="Calibri"/>
              </a:rPr>
              <a:t>Mudge</a:t>
            </a:r>
            <a:r>
              <a:rPr lang="es-MX" sz="1800" dirty="0" smtClean="0">
                <a:solidFill>
                  <a:schemeClr val="dk1"/>
                </a:solidFill>
                <a:latin typeface="Calibri"/>
                <a:ea typeface="Calibri"/>
                <a:cs typeface="Calibri"/>
                <a:sym typeface="Calibri"/>
              </a:rPr>
              <a:t> creció y creció hasta ser un perro grande. </a:t>
            </a:r>
            <a:r>
              <a:rPr lang="es-MX" sz="1800" dirty="0" err="1" smtClean="0">
                <a:solidFill>
                  <a:schemeClr val="dk1"/>
                </a:solidFill>
                <a:latin typeface="Calibri"/>
                <a:ea typeface="Calibri"/>
                <a:cs typeface="Calibri"/>
                <a:sym typeface="Calibri"/>
              </a:rPr>
              <a:t>Mudge</a:t>
            </a:r>
            <a:r>
              <a:rPr lang="es-MX" sz="1800" dirty="0" smtClean="0">
                <a:solidFill>
                  <a:schemeClr val="dk1"/>
                </a:solidFill>
                <a:latin typeface="Calibri"/>
                <a:ea typeface="Calibri"/>
                <a:cs typeface="Calibri"/>
                <a:sym typeface="Calibri"/>
              </a:rPr>
              <a:t> quería mucho a Henry y Henry quería mucho a </a:t>
            </a:r>
            <a:r>
              <a:rPr lang="es-MX" sz="1800" dirty="0" err="1" smtClean="0">
                <a:solidFill>
                  <a:schemeClr val="dk1"/>
                </a:solidFill>
                <a:latin typeface="Calibri"/>
                <a:ea typeface="Calibri"/>
                <a:cs typeface="Calibri"/>
                <a:sym typeface="Calibri"/>
              </a:rPr>
              <a:t>Mudge</a:t>
            </a:r>
            <a:r>
              <a:rPr lang="es-MX" sz="1800" dirty="0" smtClean="0">
                <a:solidFill>
                  <a:schemeClr val="dk1"/>
                </a:solidFill>
                <a:latin typeface="Calibri"/>
                <a:ea typeface="Calibri"/>
                <a:cs typeface="Calibri"/>
                <a:sym typeface="Calibri"/>
              </a:rPr>
              <a:t>.</a:t>
            </a:r>
          </a:p>
          <a:p>
            <a:endParaRPr lang="es-MX" sz="1800" dirty="0" smtClean="0">
              <a:solidFill>
                <a:schemeClr val="dk1"/>
              </a:solidFill>
              <a:latin typeface="Calibri"/>
              <a:ea typeface="Calibri"/>
              <a:cs typeface="Calibri"/>
              <a:sym typeface="Calibri"/>
            </a:endParaRPr>
          </a:p>
          <a:p>
            <a:r>
              <a:rPr lang="es-MX" sz="1800" dirty="0" smtClean="0">
                <a:solidFill>
                  <a:schemeClr val="dk1"/>
                </a:solidFill>
                <a:latin typeface="Calibri"/>
                <a:ea typeface="Calibri"/>
                <a:cs typeface="Calibri"/>
                <a:sym typeface="Calibri"/>
              </a:rPr>
              <a:t>Henry solía tener miedo de caminar a la escuela solo. Ahora él tiene a </a:t>
            </a:r>
            <a:r>
              <a:rPr lang="es-MX" sz="1800" dirty="0" err="1" smtClean="0">
                <a:solidFill>
                  <a:schemeClr val="dk1"/>
                </a:solidFill>
                <a:latin typeface="Calibri"/>
                <a:ea typeface="Calibri"/>
                <a:cs typeface="Calibri"/>
                <a:sym typeface="Calibri"/>
              </a:rPr>
              <a:t>Mudge</a:t>
            </a:r>
            <a:r>
              <a:rPr lang="es-MX" sz="1800" dirty="0" smtClean="0">
                <a:solidFill>
                  <a:schemeClr val="dk1"/>
                </a:solidFill>
                <a:latin typeface="Calibri"/>
                <a:ea typeface="Calibri"/>
                <a:cs typeface="Calibri"/>
                <a:sym typeface="Calibri"/>
              </a:rPr>
              <a:t> para hacerlo sentirse seguro y feliz. A </a:t>
            </a:r>
            <a:r>
              <a:rPr lang="es-MX" sz="1800" dirty="0" err="1" smtClean="0">
                <a:solidFill>
                  <a:schemeClr val="dk1"/>
                </a:solidFill>
                <a:latin typeface="Calibri"/>
                <a:ea typeface="Calibri"/>
                <a:cs typeface="Calibri"/>
                <a:sym typeface="Calibri"/>
              </a:rPr>
              <a:t>Mudge</a:t>
            </a:r>
            <a:r>
              <a:rPr lang="es-MX" sz="1800" dirty="0" smtClean="0">
                <a:solidFill>
                  <a:schemeClr val="dk1"/>
                </a:solidFill>
                <a:latin typeface="Calibri"/>
                <a:ea typeface="Calibri"/>
                <a:cs typeface="Calibri"/>
                <a:sym typeface="Calibri"/>
              </a:rPr>
              <a:t> le encantaba dormir en la cama con Henry. Le encantaba oler todos los olores diferentes de Henry. Entonces, un día </a:t>
            </a:r>
            <a:r>
              <a:rPr lang="es-MX" sz="1800" dirty="0" err="1" smtClean="0">
                <a:solidFill>
                  <a:schemeClr val="dk1"/>
                </a:solidFill>
                <a:latin typeface="Calibri"/>
                <a:ea typeface="Calibri"/>
                <a:cs typeface="Calibri"/>
                <a:sym typeface="Calibri"/>
              </a:rPr>
              <a:t>Mudge</a:t>
            </a:r>
            <a:r>
              <a:rPr lang="es-MX" sz="1800" dirty="0" smtClean="0">
                <a:solidFill>
                  <a:schemeClr val="dk1"/>
                </a:solidFill>
                <a:latin typeface="Calibri"/>
                <a:ea typeface="Calibri"/>
                <a:cs typeface="Calibri"/>
                <a:sym typeface="Calibri"/>
              </a:rPr>
              <a:t> decidió salirse de casa sin Henry. Él se divirtió </a:t>
            </a:r>
            <a:r>
              <a:rPr lang="es-MX" sz="1800" dirty="0">
                <a:solidFill>
                  <a:schemeClr val="dk1"/>
                </a:solidFill>
                <a:latin typeface="Calibri"/>
                <a:ea typeface="Calibri"/>
                <a:cs typeface="Calibri"/>
                <a:sym typeface="Calibri"/>
              </a:rPr>
              <a:t>o</a:t>
            </a:r>
            <a:r>
              <a:rPr lang="es-MX" sz="1800" dirty="0" smtClean="0">
                <a:solidFill>
                  <a:schemeClr val="dk1"/>
                </a:solidFill>
                <a:latin typeface="Calibri"/>
                <a:ea typeface="Calibri"/>
                <a:cs typeface="Calibri"/>
                <a:sym typeface="Calibri"/>
              </a:rPr>
              <a:t>liendo nuevos olores y explorando. Luego, después de un rato, </a:t>
            </a:r>
            <a:r>
              <a:rPr lang="es-MX" sz="1800" dirty="0" err="1" smtClean="0">
                <a:solidFill>
                  <a:schemeClr val="dk1"/>
                </a:solidFill>
                <a:latin typeface="Calibri"/>
                <a:ea typeface="Calibri"/>
                <a:cs typeface="Calibri"/>
                <a:sym typeface="Calibri"/>
              </a:rPr>
              <a:t>Mudge</a:t>
            </a:r>
            <a:r>
              <a:rPr lang="es-MX" sz="1800" dirty="0" smtClean="0">
                <a:solidFill>
                  <a:schemeClr val="dk1"/>
                </a:solidFill>
                <a:latin typeface="Calibri"/>
                <a:ea typeface="Calibri"/>
                <a:cs typeface="Calibri"/>
                <a:sym typeface="Calibri"/>
              </a:rPr>
              <a:t> se dio cuenta que estaba perdido. Él no podía oler ninguno de sus olores favoritos y estaba triste.</a:t>
            </a:r>
          </a:p>
          <a:p>
            <a:endParaRPr lang="es-MX" sz="1800" dirty="0" smtClean="0">
              <a:solidFill>
                <a:schemeClr val="dk1"/>
              </a:solidFill>
              <a:latin typeface="Calibri"/>
              <a:ea typeface="Calibri"/>
              <a:cs typeface="Calibri"/>
              <a:sym typeface="Calibri"/>
            </a:endParaRPr>
          </a:p>
          <a:p>
            <a:r>
              <a:rPr lang="es-MX" sz="1800" dirty="0" smtClean="0">
                <a:solidFill>
                  <a:schemeClr val="dk1"/>
                </a:solidFill>
                <a:latin typeface="Calibri"/>
                <a:ea typeface="Calibri"/>
                <a:cs typeface="Calibri"/>
                <a:sym typeface="Calibri"/>
              </a:rPr>
              <a:t>Henry se dio cuenta de que </a:t>
            </a:r>
            <a:r>
              <a:rPr lang="es-MX" sz="1800" dirty="0" err="1" smtClean="0">
                <a:solidFill>
                  <a:schemeClr val="dk1"/>
                </a:solidFill>
                <a:latin typeface="Calibri"/>
                <a:ea typeface="Calibri"/>
                <a:cs typeface="Calibri"/>
                <a:sym typeface="Calibri"/>
              </a:rPr>
              <a:t>Mudge</a:t>
            </a:r>
            <a:r>
              <a:rPr lang="es-MX" sz="1800" dirty="0" smtClean="0">
                <a:solidFill>
                  <a:schemeClr val="dk1"/>
                </a:solidFill>
                <a:latin typeface="Calibri"/>
                <a:ea typeface="Calibri"/>
                <a:cs typeface="Calibri"/>
                <a:sym typeface="Calibri"/>
              </a:rPr>
              <a:t> se había ido y dedujo que </a:t>
            </a:r>
            <a:r>
              <a:rPr lang="es-MX" sz="1800" dirty="0" err="1" smtClean="0">
                <a:solidFill>
                  <a:schemeClr val="dk1"/>
                </a:solidFill>
                <a:latin typeface="Calibri"/>
                <a:ea typeface="Calibri"/>
                <a:cs typeface="Calibri"/>
                <a:sym typeface="Calibri"/>
              </a:rPr>
              <a:t>Mudge</a:t>
            </a:r>
            <a:r>
              <a:rPr lang="es-MX" sz="1800" dirty="0" smtClean="0">
                <a:solidFill>
                  <a:schemeClr val="dk1"/>
                </a:solidFill>
                <a:latin typeface="Calibri"/>
                <a:ea typeface="Calibri"/>
                <a:cs typeface="Calibri"/>
                <a:sym typeface="Calibri"/>
              </a:rPr>
              <a:t> debía estar perdido porque ambos se </a:t>
            </a:r>
            <a:r>
              <a:rPr lang="es-MX" sz="1800" dirty="0" smtClean="0">
                <a:solidFill>
                  <a:schemeClr val="dk1"/>
                </a:solidFill>
                <a:ea typeface="Calibri"/>
                <a:cs typeface="Calibri"/>
                <a:sym typeface="Calibri"/>
              </a:rPr>
              <a:t>querían demasiado. </a:t>
            </a:r>
            <a:r>
              <a:rPr lang="es-MX" sz="1800" dirty="0" smtClean="0">
                <a:solidFill>
                  <a:schemeClr val="dk1"/>
                </a:solidFill>
                <a:latin typeface="Calibri"/>
                <a:ea typeface="Calibri"/>
                <a:cs typeface="Calibri"/>
                <a:sym typeface="Calibri"/>
              </a:rPr>
              <a:t>Henry miró y buscó por mucho tiempo. Incluso gritó el nombre de </a:t>
            </a:r>
            <a:r>
              <a:rPr lang="es-MX" sz="1800" dirty="0" err="1" smtClean="0">
                <a:solidFill>
                  <a:schemeClr val="dk1"/>
                </a:solidFill>
                <a:latin typeface="Calibri"/>
                <a:ea typeface="Calibri"/>
                <a:cs typeface="Calibri"/>
                <a:sym typeface="Calibri"/>
              </a:rPr>
              <a:t>Mudge</a:t>
            </a:r>
            <a:r>
              <a:rPr lang="es-MX" sz="1800" dirty="0" smtClean="0">
                <a:solidFill>
                  <a:schemeClr val="dk1"/>
                </a:solidFill>
                <a:latin typeface="Calibri"/>
                <a:ea typeface="Calibri"/>
                <a:cs typeface="Calibri"/>
                <a:sym typeface="Calibri"/>
              </a:rPr>
              <a:t>. Finalmente, él encontró a </a:t>
            </a:r>
            <a:r>
              <a:rPr lang="es-MX" sz="1800" dirty="0" err="1" smtClean="0">
                <a:solidFill>
                  <a:schemeClr val="dk1"/>
                </a:solidFill>
                <a:latin typeface="Calibri"/>
                <a:ea typeface="Calibri"/>
                <a:cs typeface="Calibri"/>
                <a:sym typeface="Calibri"/>
              </a:rPr>
              <a:t>Mudge</a:t>
            </a:r>
            <a:r>
              <a:rPr lang="es-MX" sz="1800" dirty="0" smtClean="0">
                <a:solidFill>
                  <a:schemeClr val="dk1"/>
                </a:solidFill>
                <a:latin typeface="Calibri"/>
                <a:ea typeface="Calibri"/>
                <a:cs typeface="Calibri"/>
                <a:sym typeface="Calibri"/>
              </a:rPr>
              <a:t> entre los pinos. Desde ese día, Henry y </a:t>
            </a:r>
            <a:r>
              <a:rPr lang="es-MX" sz="1800" dirty="0" err="1" smtClean="0">
                <a:solidFill>
                  <a:schemeClr val="dk1"/>
                </a:solidFill>
                <a:latin typeface="Calibri"/>
                <a:ea typeface="Calibri"/>
                <a:cs typeface="Calibri"/>
                <a:sym typeface="Calibri"/>
              </a:rPr>
              <a:t>Mudge</a:t>
            </a:r>
            <a:r>
              <a:rPr lang="es-MX" sz="1800" dirty="0" smtClean="0">
                <a:solidFill>
                  <a:schemeClr val="dk1"/>
                </a:solidFill>
                <a:latin typeface="Calibri"/>
                <a:ea typeface="Calibri"/>
                <a:cs typeface="Calibri"/>
                <a:sym typeface="Calibri"/>
              </a:rPr>
              <a:t> hicieron todo juntos. </a:t>
            </a:r>
            <a:r>
              <a:rPr lang="es-MX" sz="1800" dirty="0" err="1" smtClean="0">
                <a:solidFill>
                  <a:schemeClr val="dk1"/>
                </a:solidFill>
                <a:latin typeface="Calibri"/>
                <a:ea typeface="Calibri"/>
                <a:cs typeface="Calibri"/>
                <a:sym typeface="Calibri"/>
              </a:rPr>
              <a:t>Mudge</a:t>
            </a:r>
            <a:r>
              <a:rPr lang="es-MX" sz="1800" dirty="0" smtClean="0">
                <a:solidFill>
                  <a:schemeClr val="dk1"/>
                </a:solidFill>
                <a:latin typeface="Calibri"/>
                <a:ea typeface="Calibri"/>
                <a:cs typeface="Calibri"/>
                <a:sym typeface="Calibri"/>
              </a:rPr>
              <a:t> nunca más se separó de Henry, y Henry nunca se preocupó de que perdería a </a:t>
            </a:r>
            <a:r>
              <a:rPr lang="es-MX" sz="1800" dirty="0" err="1" smtClean="0">
                <a:solidFill>
                  <a:schemeClr val="dk1"/>
                </a:solidFill>
                <a:latin typeface="Calibri"/>
                <a:ea typeface="Calibri"/>
                <a:cs typeface="Calibri"/>
                <a:sym typeface="Calibri"/>
              </a:rPr>
              <a:t>Mudge</a:t>
            </a:r>
            <a:r>
              <a:rPr lang="es-MX" sz="1800" dirty="0" smtClean="0">
                <a:solidFill>
                  <a:schemeClr val="dk1"/>
                </a:solidFill>
                <a:latin typeface="Calibri"/>
                <a:ea typeface="Calibri"/>
                <a:cs typeface="Calibri"/>
                <a:sym typeface="Calibri"/>
              </a:rPr>
              <a:t> otra vez.</a:t>
            </a:r>
          </a:p>
          <a:p>
            <a:endParaRPr lang="es-MX" sz="3300" dirty="0" smtClean="0">
              <a:solidFill>
                <a:schemeClr val="dk1"/>
              </a:solidFill>
              <a:latin typeface="Calibri"/>
              <a:ea typeface="Calibri"/>
              <a:cs typeface="Calibri"/>
              <a:sym typeface="Calibri"/>
            </a:endParaRPr>
          </a:p>
          <a:p>
            <a:pPr algn="ctr">
              <a:buSzPct val="25000"/>
            </a:pPr>
            <a:r>
              <a:rPr lang="es-MX" sz="3300" dirty="0" smtClean="0">
                <a:solidFill>
                  <a:schemeClr val="dk1"/>
                </a:solidFill>
                <a:latin typeface="Calibri"/>
                <a:ea typeface="Calibri"/>
                <a:cs typeface="Calibri"/>
                <a:sym typeface="Calibri"/>
              </a:rPr>
              <a:t>Primero    Luego    Entonces   Por último</a:t>
            </a:r>
          </a:p>
          <a:p>
            <a:endParaRPr lang="es-MX" sz="1980" dirty="0">
              <a:solidFill>
                <a:schemeClr val="dk1"/>
              </a:solidFill>
              <a:latin typeface="Calibri"/>
              <a:ea typeface="Calibri"/>
              <a:cs typeface="Calibri"/>
              <a:sym typeface="Calibri"/>
            </a:endParaRPr>
          </a:p>
        </p:txBody>
      </p:sp>
      <p:sp>
        <p:nvSpPr>
          <p:cNvPr id="2" name="Slide Number Placeholder 1"/>
          <p:cNvSpPr>
            <a:spLocks noGrp="1"/>
          </p:cNvSpPr>
          <p:nvPr>
            <p:ph type="sldNum" sz="quarter" idx="12"/>
          </p:nvPr>
        </p:nvSpPr>
        <p:spPr/>
        <p:txBody>
          <a:bodyPr/>
          <a:lstStyle/>
          <a:p>
            <a:fld id="{F177B04D-AEB5-43ED-B9BA-B3D1EC9C9067}"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3040430188"/>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947705" y="9497862"/>
            <a:ext cx="677581" cy="535517"/>
          </a:xfrm>
        </p:spPr>
        <p:txBody>
          <a:bodyPr/>
          <a:lstStyle/>
          <a:p>
            <a:fld id="{F177B04D-AEB5-43ED-B9BA-B3D1EC9C9067}" type="slidenum">
              <a:rPr lang="en-US" smtClean="0"/>
              <a:pPr/>
              <a:t>8</a:t>
            </a:fld>
            <a:endParaRPr lang="en-US" dirty="0"/>
          </a:p>
        </p:txBody>
      </p:sp>
      <p:sp>
        <p:nvSpPr>
          <p:cNvPr id="3" name="TextBox 2"/>
          <p:cNvSpPr txBox="1"/>
          <p:nvPr/>
        </p:nvSpPr>
        <p:spPr>
          <a:xfrm>
            <a:off x="404418" y="436210"/>
            <a:ext cx="6882078" cy="8135565"/>
          </a:xfrm>
          <a:prstGeom prst="rect">
            <a:avLst/>
          </a:prstGeom>
          <a:noFill/>
        </p:spPr>
        <p:txBody>
          <a:bodyPr wrap="square" lIns="93221" tIns="46611" rIns="93221" bIns="46611" rtlCol="0">
            <a:spAutoFit/>
          </a:bodyPr>
          <a:lstStyle/>
          <a:p>
            <a:pPr algn="ctr"/>
            <a:r>
              <a:rPr lang="x-none" sz="1463" b="1" dirty="0"/>
              <a:t>Determinando textos a nivel de grado</a:t>
            </a:r>
          </a:p>
          <a:p>
            <a:pPr algn="ctr"/>
            <a:endParaRPr lang="x-none" sz="778" b="1" dirty="0"/>
          </a:p>
          <a:p>
            <a:r>
              <a:rPr lang="x-none" sz="1463" dirty="0"/>
              <a:t>El nivel de grado de un texto se determina utilizando una combinación tanto de las nuevas escalas cuantitativas como de las medidas cualitativas de los CCSS.</a:t>
            </a:r>
          </a:p>
          <a:p>
            <a:endParaRPr lang="x-none" sz="1463" dirty="0"/>
          </a:p>
          <a:p>
            <a:r>
              <a:rPr lang="x-none" sz="1463" b="1" dirty="0"/>
              <a:t>Ejemplo</a:t>
            </a:r>
            <a:r>
              <a:rPr lang="x-none" sz="1463" dirty="0"/>
              <a:t>:  Si el grado equivalente de un texto es </a:t>
            </a:r>
            <a:r>
              <a:rPr lang="x-none" sz="1738" b="1" dirty="0">
                <a:solidFill>
                  <a:srgbClr val="0070C0"/>
                </a:solidFill>
              </a:rPr>
              <a:t>6.8</a:t>
            </a:r>
            <a:r>
              <a:rPr lang="x-none" sz="1463" dirty="0"/>
              <a:t> y tiene una medida </a:t>
            </a:r>
            <a:r>
              <a:rPr lang="x-none" sz="1463" i="1" dirty="0" err="1"/>
              <a:t>lexile</a:t>
            </a:r>
            <a:r>
              <a:rPr lang="x-none" sz="1463" dirty="0"/>
              <a:t> de </a:t>
            </a:r>
            <a:r>
              <a:rPr lang="x-none" sz="1738" b="1" dirty="0">
                <a:solidFill>
                  <a:srgbClr val="0070C0"/>
                </a:solidFill>
              </a:rPr>
              <a:t>970</a:t>
            </a:r>
            <a:r>
              <a:rPr lang="x-none" sz="1463" dirty="0"/>
              <a:t>, los datos cuantitativos muestran que la ubicación debe ser </a:t>
            </a:r>
            <a:r>
              <a:rPr lang="x-none" sz="1463" b="1" dirty="0"/>
              <a:t>entre los grados  4 y 8.</a:t>
            </a:r>
          </a:p>
          <a:p>
            <a:endParaRPr lang="x-none" sz="1463" dirty="0"/>
          </a:p>
          <a:p>
            <a:endParaRPr lang="x-none" sz="1463" dirty="0"/>
          </a:p>
          <a:p>
            <a:endParaRPr lang="x-none" sz="1463" dirty="0"/>
          </a:p>
          <a:p>
            <a:endParaRPr lang="x-none" sz="1463" dirty="0"/>
          </a:p>
          <a:p>
            <a:endParaRPr lang="x-none" sz="1463" dirty="0"/>
          </a:p>
          <a:p>
            <a:endParaRPr lang="x-none" sz="1463" dirty="0"/>
          </a:p>
          <a:p>
            <a:endParaRPr lang="x-none" sz="1463" dirty="0"/>
          </a:p>
          <a:p>
            <a:endParaRPr lang="x-none" sz="1463" dirty="0"/>
          </a:p>
          <a:p>
            <a:endParaRPr lang="x-none" sz="1463" dirty="0"/>
          </a:p>
          <a:p>
            <a:r>
              <a:rPr lang="x-none" sz="1463" b="1" dirty="0"/>
              <a:t>Cuatro medidas cualitativas</a:t>
            </a:r>
            <a:r>
              <a:rPr lang="x-none" sz="1463" dirty="0"/>
              <a:t> pueden examinarse desde la banda inferior de 4</a:t>
            </a:r>
            <a:r>
              <a:rPr lang="x-none" sz="1463" baseline="30000" dirty="0"/>
              <a:t>to</a:t>
            </a:r>
            <a:r>
              <a:rPr lang="x-none" sz="1463" dirty="0"/>
              <a:t> grado  hasta la banda superior de 8</a:t>
            </a:r>
            <a:r>
              <a:rPr lang="x-none" sz="1463" baseline="30000" dirty="0"/>
              <a:t>vo</a:t>
            </a:r>
            <a:r>
              <a:rPr lang="x-none" sz="1463" dirty="0"/>
              <a:t> grado para determinar la legibilidad a nivel de grado.</a:t>
            </a:r>
          </a:p>
          <a:p>
            <a:endParaRPr lang="x-none" sz="1463" dirty="0"/>
          </a:p>
          <a:p>
            <a:endParaRPr lang="x-none" sz="1463" dirty="0"/>
          </a:p>
          <a:p>
            <a:endParaRPr lang="x-none" sz="1463" dirty="0"/>
          </a:p>
          <a:p>
            <a:endParaRPr lang="x-none" sz="1463" dirty="0"/>
          </a:p>
          <a:p>
            <a:endParaRPr lang="x-none" sz="1463" dirty="0"/>
          </a:p>
          <a:p>
            <a:endParaRPr lang="x-none" sz="1463" dirty="0"/>
          </a:p>
          <a:p>
            <a:endParaRPr lang="x-none" sz="1463" dirty="0"/>
          </a:p>
          <a:p>
            <a:endParaRPr lang="x-none" sz="1463" dirty="0"/>
          </a:p>
          <a:p>
            <a:endParaRPr lang="x-none" sz="1463" dirty="0"/>
          </a:p>
          <a:p>
            <a:endParaRPr lang="x-none" sz="1463" dirty="0"/>
          </a:p>
          <a:p>
            <a:endParaRPr lang="x-none" sz="1463" dirty="0"/>
          </a:p>
          <a:p>
            <a:endParaRPr lang="x-none" sz="1463" dirty="0"/>
          </a:p>
          <a:p>
            <a:endParaRPr lang="x-none" sz="1463" dirty="0"/>
          </a:p>
          <a:p>
            <a:endParaRPr lang="x-none" sz="1463" dirty="0"/>
          </a:p>
          <a:p>
            <a:endParaRPr lang="x-none" sz="1463" dirty="0"/>
          </a:p>
          <a:p>
            <a:r>
              <a:rPr lang="x-none" sz="1463" dirty="0"/>
              <a:t>La combinación de la escala </a:t>
            </a:r>
            <a:r>
              <a:rPr lang="x-none" sz="1463" b="1" dirty="0"/>
              <a:t>cuantitativa</a:t>
            </a:r>
            <a:r>
              <a:rPr lang="x-none" sz="1463" dirty="0"/>
              <a:t> y las medidas </a:t>
            </a:r>
            <a:r>
              <a:rPr lang="x-none" sz="1463" b="1" dirty="0"/>
              <a:t>cualitativas</a:t>
            </a:r>
            <a:r>
              <a:rPr lang="x-none" sz="1463" dirty="0"/>
              <a:t>, para este texto en particular, muestra que el mejor nivel de legibilidad para este texto sería 6</a:t>
            </a:r>
            <a:r>
              <a:rPr lang="x-none" sz="1463" baseline="30000" dirty="0"/>
              <a:t>to </a:t>
            </a:r>
            <a:r>
              <a:rPr lang="x-none" sz="1463" dirty="0"/>
              <a:t>grado.</a:t>
            </a:r>
          </a:p>
          <a:p>
            <a:endParaRPr lang="x-none" sz="1463" dirty="0"/>
          </a:p>
        </p:txBody>
      </p:sp>
      <p:graphicFrame>
        <p:nvGraphicFramePr>
          <p:cNvPr id="10" name="Table 9"/>
          <p:cNvGraphicFramePr>
            <a:graphicFrameLocks noGrp="1"/>
          </p:cNvGraphicFramePr>
          <p:nvPr>
            <p:extLst/>
          </p:nvPr>
        </p:nvGraphicFramePr>
        <p:xfrm>
          <a:off x="626661" y="2022982"/>
          <a:ext cx="5847418" cy="1856662"/>
        </p:xfrm>
        <a:graphic>
          <a:graphicData uri="http://schemas.openxmlformats.org/drawingml/2006/table">
            <a:tbl>
              <a:tblPr/>
              <a:tblGrid>
                <a:gridCol w="2065693"/>
                <a:gridCol w="1890533"/>
                <a:gridCol w="1891192"/>
              </a:tblGrid>
              <a:tr h="467200">
                <a:tc>
                  <a:txBody>
                    <a:bodyPr/>
                    <a:lstStyle/>
                    <a:p>
                      <a:pPr marL="0" marR="0" algn="ctr" fontAlgn="ctr">
                        <a:lnSpc>
                          <a:spcPct val="107000"/>
                        </a:lnSpc>
                        <a:spcBef>
                          <a:spcPts val="0"/>
                        </a:spcBef>
                        <a:spcAft>
                          <a:spcPts val="0"/>
                        </a:spcAft>
                      </a:pPr>
                      <a:r>
                        <a:rPr lang="en-US" sz="9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9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9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9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9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9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93358">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690">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78021">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351">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042">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110826" y="2787298"/>
            <a:ext cx="3160767" cy="536866"/>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p>
          </p:txBody>
        </p:sp>
      </p:grpSp>
      <p:graphicFrame>
        <p:nvGraphicFramePr>
          <p:cNvPr id="14" name="Table 13"/>
          <p:cNvGraphicFramePr>
            <a:graphicFrameLocks noGrp="1"/>
          </p:cNvGraphicFramePr>
          <p:nvPr>
            <p:extLst/>
          </p:nvPr>
        </p:nvGraphicFramePr>
        <p:xfrm>
          <a:off x="355029" y="4598052"/>
          <a:ext cx="6716629" cy="3051841"/>
        </p:xfrm>
        <a:graphic>
          <a:graphicData uri="http://schemas.openxmlformats.org/drawingml/2006/table">
            <a:tbl>
              <a:tblPr firstRow="1" bandRow="1">
                <a:tableStyleId>{5940675A-B579-460E-94D1-54222C63F5DA}</a:tableStyleId>
              </a:tblPr>
              <a:tblGrid>
                <a:gridCol w="1343326"/>
                <a:gridCol w="1410725"/>
                <a:gridCol w="1354946"/>
                <a:gridCol w="1027249"/>
                <a:gridCol w="839579"/>
                <a:gridCol w="740804"/>
              </a:tblGrid>
              <a:tr h="306782">
                <a:tc rowSpan="2">
                  <a:txBody>
                    <a:bodyPr/>
                    <a:lstStyle/>
                    <a:p>
                      <a:pPr algn="ctr"/>
                      <a:endParaRPr lang="x-none" sz="800" noProof="0" dirty="0" smtClean="0">
                        <a:solidFill>
                          <a:srgbClr val="002060"/>
                        </a:solidFill>
                      </a:endParaRPr>
                    </a:p>
                    <a:p>
                      <a:pPr algn="ctr"/>
                      <a:r>
                        <a:rPr lang="x-none" sz="800" b="1" u="sng" noProof="0" dirty="0" smtClean="0">
                          <a:solidFill>
                            <a:srgbClr val="002060"/>
                          </a:solidFill>
                          <a:effectLst>
                            <a:outerShdw blurRad="38100" dist="38100" dir="2700000" algn="tl">
                              <a:srgbClr val="000000">
                                <a:alpha val="43137"/>
                              </a:srgbClr>
                            </a:outerShdw>
                          </a:effectLst>
                        </a:rPr>
                        <a:t>4 factores cualitativos</a:t>
                      </a:r>
                      <a:endParaRPr lang="x-none" sz="800" b="1" u="sng" noProof="0" dirty="0">
                        <a:solidFill>
                          <a:srgbClr val="002060"/>
                        </a:solidFill>
                        <a:effectLst>
                          <a:outerShdw blurRad="38100" dist="38100" dir="2700000" algn="tl">
                            <a:srgbClr val="000000">
                              <a:alpha val="43137"/>
                            </a:srgbClr>
                          </a:outerShdw>
                        </a:effectLst>
                      </a:endParaRPr>
                    </a:p>
                  </a:txBody>
                  <a:tcPr marL="94823" marR="94823" marT="46018" marB="46018" anchor="ctr"/>
                </a:tc>
                <a:tc gridSpan="5">
                  <a:txBody>
                    <a:bodyPr/>
                    <a:lstStyle/>
                    <a:p>
                      <a:pPr algn="ctr"/>
                      <a:r>
                        <a:rPr lang="x-none" sz="1400" b="1" noProof="0" dirty="0" smtClean="0">
                          <a:solidFill>
                            <a:srgbClr val="002060"/>
                          </a:solidFill>
                        </a:rPr>
                        <a:t>Clasifica el texto desde más</a:t>
                      </a:r>
                      <a:r>
                        <a:rPr lang="x-none" sz="1400" b="1" baseline="0" noProof="0" dirty="0" smtClean="0">
                          <a:solidFill>
                            <a:srgbClr val="002060"/>
                          </a:solidFill>
                        </a:rPr>
                        <a:t> fácil hasta más difícil, </a:t>
                      </a:r>
                      <a:r>
                        <a:rPr lang="x-none" sz="1400" b="1" u="sng" baseline="0" noProof="0" dirty="0" smtClean="0">
                          <a:solidFill>
                            <a:srgbClr val="002060"/>
                          </a:solidFill>
                        </a:rPr>
                        <a:t>entre las bandas</a:t>
                      </a:r>
                      <a:r>
                        <a:rPr lang="x-none" sz="1400" b="1" baseline="0" noProof="0" dirty="0" smtClean="0">
                          <a:solidFill>
                            <a:srgbClr val="002060"/>
                          </a:solidFill>
                        </a:rPr>
                        <a:t>.</a:t>
                      </a:r>
                      <a:endParaRPr lang="x-none" sz="1400" b="1"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4679">
                <a:tc vMerge="1">
                  <a:txBody>
                    <a:bodyPr/>
                    <a:lstStyle/>
                    <a:p>
                      <a:endParaRPr lang="en-US" sz="1400" dirty="0"/>
                    </a:p>
                  </a:txBody>
                  <a:tcPr/>
                </a:tc>
                <a:tc>
                  <a:txBody>
                    <a:bodyPr/>
                    <a:lstStyle/>
                    <a:p>
                      <a:pPr algn="ctr"/>
                      <a:r>
                        <a:rPr lang="x-none" sz="800" b="1" noProof="0" dirty="0" smtClean="0">
                          <a:solidFill>
                            <a:srgbClr val="002060"/>
                          </a:solidFill>
                        </a:rPr>
                        <a:t>Principio del grado inferior  (banda)</a:t>
                      </a:r>
                      <a:endParaRPr lang="x-none" sz="800" b="1" noProof="0" dirty="0">
                        <a:solidFill>
                          <a:srgbClr val="002060"/>
                        </a:solidFill>
                      </a:endParaRPr>
                    </a:p>
                  </a:txBody>
                  <a:tcPr marL="94823" marR="94823" marT="46018" marB="46018" anchor="ctr">
                    <a:solidFill>
                      <a:schemeClr val="bg1">
                        <a:lumMod val="95000"/>
                      </a:schemeClr>
                    </a:solidFill>
                  </a:tcPr>
                </a:tc>
                <a:tc>
                  <a:txBody>
                    <a:bodyPr/>
                    <a:lstStyle/>
                    <a:p>
                      <a:pPr algn="ctr"/>
                      <a:r>
                        <a:rPr lang="x-none" sz="800" b="1" noProof="0" dirty="0" smtClean="0">
                          <a:solidFill>
                            <a:srgbClr val="002060"/>
                          </a:solidFill>
                        </a:rPr>
                        <a:t>Fin del grado inferior (banda) </a:t>
                      </a:r>
                      <a:endParaRPr lang="x-none" sz="800" b="1" noProof="0" dirty="0">
                        <a:solidFill>
                          <a:srgbClr val="002060"/>
                        </a:solidFill>
                      </a:endParaRPr>
                    </a:p>
                  </a:txBody>
                  <a:tcPr marL="94823" marR="94823" marT="46018" marB="46018" anchor="ctr">
                    <a:solidFill>
                      <a:schemeClr val="bg1">
                        <a:lumMod val="85000"/>
                      </a:schemeClr>
                    </a:solidFill>
                  </a:tcPr>
                </a:tc>
                <a:tc>
                  <a:txBody>
                    <a:bodyPr/>
                    <a:lstStyle/>
                    <a:p>
                      <a:pPr algn="ctr"/>
                      <a:r>
                        <a:rPr lang="x-none" sz="800" b="1" noProof="0" dirty="0" smtClean="0">
                          <a:solidFill>
                            <a:srgbClr val="002060"/>
                          </a:solidFill>
                        </a:rPr>
                        <a:t>Principio de un grado</a:t>
                      </a:r>
                      <a:r>
                        <a:rPr lang="x-none" sz="800" b="1" baseline="0" noProof="0" dirty="0" smtClean="0">
                          <a:solidFill>
                            <a:srgbClr val="002060"/>
                          </a:solidFill>
                        </a:rPr>
                        <a:t> </a:t>
                      </a:r>
                      <a:r>
                        <a:rPr lang="x-none" sz="800" b="1" noProof="0" dirty="0" smtClean="0">
                          <a:solidFill>
                            <a:srgbClr val="002060"/>
                          </a:solidFill>
                        </a:rPr>
                        <a:t>más alto (banda) hasta la mitad </a:t>
                      </a:r>
                      <a:endParaRPr lang="x-none" sz="800" b="1" noProof="0" dirty="0">
                        <a:solidFill>
                          <a:srgbClr val="002060"/>
                        </a:solidFill>
                      </a:endParaRPr>
                    </a:p>
                  </a:txBody>
                  <a:tcPr marL="94823" marR="94823" marT="46018" marB="46018" anchor="ctr">
                    <a:solidFill>
                      <a:schemeClr val="accent1">
                        <a:lumMod val="20000"/>
                        <a:lumOff val="80000"/>
                      </a:schemeClr>
                    </a:solidFill>
                  </a:tcPr>
                </a:tc>
                <a:tc>
                  <a:txBody>
                    <a:bodyPr/>
                    <a:lstStyle/>
                    <a:p>
                      <a:pPr algn="ctr"/>
                      <a:r>
                        <a:rPr lang="x-none" sz="800" b="1" noProof="0" dirty="0" smtClean="0">
                          <a:solidFill>
                            <a:srgbClr val="002060"/>
                          </a:solidFill>
                        </a:rPr>
                        <a:t>Fin de un   grado (banda) más alto</a:t>
                      </a:r>
                      <a:endParaRPr lang="x-none" sz="800" b="1" noProof="0" dirty="0">
                        <a:solidFill>
                          <a:srgbClr val="002060"/>
                        </a:solidFill>
                      </a:endParaRPr>
                    </a:p>
                  </a:txBody>
                  <a:tcPr marL="94823" marR="94823" marT="46018" marB="46018" anchor="ctr">
                    <a:solidFill>
                      <a:schemeClr val="accent1">
                        <a:lumMod val="40000"/>
                        <a:lumOff val="60000"/>
                      </a:schemeClr>
                    </a:solidFill>
                  </a:tcPr>
                </a:tc>
                <a:tc>
                  <a:txBody>
                    <a:bodyPr/>
                    <a:lstStyle/>
                    <a:p>
                      <a:pPr algn="ctr"/>
                      <a:r>
                        <a:rPr lang="x-none" sz="800" b="1" noProof="0" dirty="0" smtClean="0">
                          <a:solidFill>
                            <a:srgbClr val="002060"/>
                          </a:solidFill>
                        </a:rPr>
                        <a:t>No es adecuado</a:t>
                      </a:r>
                      <a:r>
                        <a:rPr lang="x-none" sz="800" b="1" baseline="0" noProof="0" dirty="0" smtClean="0">
                          <a:solidFill>
                            <a:srgbClr val="002060"/>
                          </a:solidFill>
                        </a:rPr>
                        <a:t> para banda</a:t>
                      </a:r>
                      <a:endParaRPr lang="x-none" sz="800" b="1" noProof="0" dirty="0">
                        <a:solidFill>
                          <a:srgbClr val="002060"/>
                        </a:solidFill>
                      </a:endParaRPr>
                    </a:p>
                  </a:txBody>
                  <a:tcPr marL="94823" marR="94823" marT="46018" marB="46018" anchor="ctr">
                    <a:solidFill>
                      <a:schemeClr val="accent6">
                        <a:lumMod val="20000"/>
                        <a:lumOff val="80000"/>
                      </a:schemeClr>
                    </a:solidFill>
                  </a:tcPr>
                </a:tc>
              </a:tr>
              <a:tr h="411350">
                <a:tc>
                  <a:txBody>
                    <a:bodyPr/>
                    <a:lstStyle/>
                    <a:p>
                      <a:r>
                        <a:rPr lang="x-none" sz="800" noProof="0" dirty="0" smtClean="0">
                          <a:solidFill>
                            <a:srgbClr val="002060"/>
                          </a:solidFill>
                        </a:rPr>
                        <a:t>Propósito/significado</a:t>
                      </a:r>
                      <a:endParaRPr lang="x-none" sz="800" noProof="0" dirty="0">
                        <a:solidFill>
                          <a:srgbClr val="002060"/>
                        </a:solidFill>
                      </a:endParaRPr>
                    </a:p>
                  </a:txBody>
                  <a:tcPr marL="94823" marR="94823" marT="46018" marB="46018"/>
                </a:tc>
                <a:tc gridSpan="5">
                  <a:txBody>
                    <a:bodyPr/>
                    <a:lstStyle/>
                    <a:p>
                      <a:endParaRPr lang="x-none" sz="2100"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1350">
                <a:tc>
                  <a:txBody>
                    <a:bodyPr/>
                    <a:lstStyle/>
                    <a:p>
                      <a:r>
                        <a:rPr lang="x-none" sz="800" noProof="0" dirty="0" smtClean="0">
                          <a:solidFill>
                            <a:srgbClr val="002060"/>
                          </a:solidFill>
                        </a:rPr>
                        <a:t>Estructura</a:t>
                      </a:r>
                      <a:endParaRPr lang="x-none" sz="800" noProof="0" dirty="0">
                        <a:solidFill>
                          <a:srgbClr val="002060"/>
                        </a:solidFill>
                      </a:endParaRPr>
                    </a:p>
                  </a:txBody>
                  <a:tcPr marL="94823" marR="94823" marT="46018" marB="46018"/>
                </a:tc>
                <a:tc gridSpan="5">
                  <a:txBody>
                    <a:bodyPr/>
                    <a:lstStyle/>
                    <a:p>
                      <a:endParaRPr lang="x-none" sz="2100"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1350">
                <a:tc>
                  <a:txBody>
                    <a:bodyPr/>
                    <a:lstStyle/>
                    <a:p>
                      <a:r>
                        <a:rPr lang="x-none" sz="800" noProof="0" dirty="0" smtClean="0">
                          <a:solidFill>
                            <a:srgbClr val="002060"/>
                          </a:solidFill>
                        </a:rPr>
                        <a:t>Claridad del lenguaje</a:t>
                      </a:r>
                      <a:endParaRPr lang="x-none" sz="800" noProof="0" dirty="0">
                        <a:solidFill>
                          <a:srgbClr val="002060"/>
                        </a:solidFill>
                      </a:endParaRPr>
                    </a:p>
                  </a:txBody>
                  <a:tcPr marL="94823" marR="94823" marT="46018" marB="46018"/>
                </a:tc>
                <a:tc gridSpan="5">
                  <a:txBody>
                    <a:bodyPr/>
                    <a:lstStyle/>
                    <a:p>
                      <a:endParaRPr lang="x-none" sz="2100"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1350">
                <a:tc>
                  <a:txBody>
                    <a:bodyPr/>
                    <a:lstStyle/>
                    <a:p>
                      <a:r>
                        <a:rPr lang="x-none" sz="800" noProof="0" dirty="0" smtClean="0">
                          <a:solidFill>
                            <a:srgbClr val="002060"/>
                          </a:solidFill>
                        </a:rPr>
                        <a:t>Lenguaje </a:t>
                      </a:r>
                      <a:endParaRPr lang="x-none" sz="800" noProof="0" dirty="0">
                        <a:solidFill>
                          <a:srgbClr val="002060"/>
                        </a:solidFill>
                      </a:endParaRPr>
                    </a:p>
                  </a:txBody>
                  <a:tcPr marL="94823" marR="94823" marT="46018" marB="46018"/>
                </a:tc>
                <a:tc gridSpan="5">
                  <a:txBody>
                    <a:bodyPr/>
                    <a:lstStyle/>
                    <a:p>
                      <a:endParaRPr lang="x-none" sz="2100"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1350">
                <a:tc>
                  <a:txBody>
                    <a:bodyPr/>
                    <a:lstStyle/>
                    <a:p>
                      <a:r>
                        <a:rPr lang="x-none" sz="800" noProof="0" dirty="0" smtClean="0">
                          <a:solidFill>
                            <a:srgbClr val="002060"/>
                          </a:solidFill>
                        </a:rPr>
                        <a:t>Ubicación general</a:t>
                      </a:r>
                      <a:endParaRPr lang="x-none" sz="800" noProof="0" dirty="0">
                        <a:solidFill>
                          <a:srgbClr val="002060"/>
                        </a:solidFill>
                      </a:endParaRPr>
                    </a:p>
                  </a:txBody>
                  <a:tcPr marL="94823" marR="94823" marT="46018" marB="46018"/>
                </a:tc>
                <a:tc gridSpan="5">
                  <a:txBody>
                    <a:bodyPr/>
                    <a:lstStyle/>
                    <a:p>
                      <a:endParaRPr lang="x-none" sz="2100"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65048" y="5695927"/>
            <a:ext cx="4741151" cy="1767472"/>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p>
          </p:txBody>
        </p:sp>
      </p:grpSp>
      <p:sp>
        <p:nvSpPr>
          <p:cNvPr id="28" name="Rectangle 27"/>
          <p:cNvSpPr/>
          <p:nvPr/>
        </p:nvSpPr>
        <p:spPr>
          <a:xfrm>
            <a:off x="241228" y="8665842"/>
            <a:ext cx="6611684" cy="410241"/>
          </a:xfrm>
          <a:prstGeom prst="rect">
            <a:avLst/>
          </a:prstGeom>
        </p:spPr>
        <p:txBody>
          <a:bodyPr wrap="square">
            <a:spAutoFit/>
          </a:bodyPr>
          <a:lstStyle/>
          <a:p>
            <a:pPr algn="ctr"/>
            <a:r>
              <a:rPr lang="x-none" sz="1033" b="1" dirty="0">
                <a:solidFill>
                  <a:schemeClr val="tx2"/>
                </a:solidFill>
              </a:rPr>
              <a:t>Para ver más detalles sobre cada una de las medidas cualitativas, favor de ir a la diapositiva 6 de:</a:t>
            </a:r>
          </a:p>
          <a:p>
            <a:pPr algn="ctr"/>
            <a:r>
              <a:rPr lang="x-none" sz="1033" dirty="0"/>
              <a:t> </a:t>
            </a:r>
            <a:r>
              <a:rPr lang="x-none" sz="1033" b="1" dirty="0">
                <a:solidFill>
                  <a:srgbClr val="002060"/>
                </a:solidFill>
                <a:hlinkClick r:id="rId2"/>
              </a:rPr>
              <a:t>http://www.corestandards.org/assets/Appendix_A.pdf</a:t>
            </a:r>
            <a:endParaRPr lang="x-none" sz="1033" dirty="0"/>
          </a:p>
        </p:txBody>
      </p:sp>
      <p:sp>
        <p:nvSpPr>
          <p:cNvPr id="30" name="Rectangle 29"/>
          <p:cNvSpPr/>
          <p:nvPr/>
        </p:nvSpPr>
        <p:spPr>
          <a:xfrm>
            <a:off x="3497580" y="9712041"/>
            <a:ext cx="3886200" cy="241824"/>
          </a:xfrm>
          <a:prstGeom prst="rect">
            <a:avLst/>
          </a:prstGeom>
        </p:spPr>
        <p:txBody>
          <a:bodyPr lIns="96378" tIns="48189" rIns="96378" bIns="48189">
            <a:spAutoFit/>
          </a:bodyPr>
          <a:lstStyle/>
          <a:p>
            <a:pPr defTabSz="1018809"/>
            <a:r>
              <a:rPr lang="en-US" sz="900" dirty="0" smtClean="0">
                <a:solidFill>
                  <a:prstClr val="black"/>
                </a:solidFill>
              </a:rPr>
              <a:t>Rev. Control:  07/06/2015 HSD – OSP and Susan Richmond</a:t>
            </a:r>
            <a:endParaRPr lang="en-US" sz="900" dirty="0">
              <a:solidFill>
                <a:prstClr val="black"/>
              </a:solidFill>
            </a:endParaRPr>
          </a:p>
        </p:txBody>
      </p:sp>
    </p:spTree>
    <p:extLst>
      <p:ext uri="{BB962C8B-B14F-4D97-AF65-F5344CB8AC3E}">
        <p14:creationId xmlns:p14="http://schemas.microsoft.com/office/powerpoint/2010/main" val="1718395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3571" y="381000"/>
            <a:ext cx="6945086" cy="1827631"/>
          </a:xfrm>
          <a:prstGeom prst="rect">
            <a:avLst/>
          </a:prstGeom>
          <a:noFill/>
        </p:spPr>
        <p:txBody>
          <a:bodyPr wrap="square" lIns="101231" tIns="50617" rIns="101231" bIns="50617" rtlCol="0">
            <a:spAutoFit/>
          </a:bodyPr>
          <a:lstStyle/>
          <a:p>
            <a:pPr lvl="0"/>
            <a:r>
              <a:rPr lang="es-ES" sz="1781" b="1" u="sng" dirty="0">
                <a:solidFill>
                  <a:prstClr val="black"/>
                </a:solidFill>
              </a:rPr>
              <a:t>Instrucciones</a:t>
            </a:r>
            <a:endParaRPr lang="es-ES" sz="1571" dirty="0"/>
          </a:p>
          <a:p>
            <a:r>
              <a:rPr lang="es-ES" sz="1048" dirty="0"/>
              <a:t>Las evaluaciones del HSD para las escuela primarias no son programadas, ni por tiempo. Son una herramienta que proveen información para la toma de decisiones de instrucción. No es la intención de estas evaluaciones que los estudiantes "adivinen y comprueben" las respuestas sólo para terminar una evaluación.</a:t>
            </a:r>
            <a:br>
              <a:rPr lang="es-ES" sz="1048" dirty="0"/>
            </a:br>
            <a:r>
              <a:rPr lang="es-ES" sz="1048" dirty="0"/>
              <a:t/>
            </a:r>
            <a:br>
              <a:rPr lang="es-ES" sz="1048" dirty="0"/>
            </a:br>
            <a:r>
              <a:rPr lang="es-ES" sz="1048" dirty="0"/>
              <a:t>Todos los estudiantes deben </a:t>
            </a:r>
            <a:r>
              <a:rPr lang="es-ES" sz="1048" dirty="0" smtClean="0"/>
              <a:t>progresar hacia </a:t>
            </a:r>
            <a:r>
              <a:rPr lang="es-ES" sz="1048" dirty="0"/>
              <a:t>tomar las evaluaciones independientemente, pero muchos necesitarán estrategias que los ayuden a desarrollar académicamente. Si los estudiantes </a:t>
            </a:r>
            <a:r>
              <a:rPr lang="es-ES" sz="1048" b="1" dirty="0"/>
              <a:t>no están </a:t>
            </a:r>
            <a:r>
              <a:rPr lang="es-ES" sz="1048" dirty="0"/>
              <a:t>leyendo al nivel de grado y no pueden leer el texto, </a:t>
            </a:r>
            <a:r>
              <a:rPr lang="es-ES" sz="1048" b="1" dirty="0"/>
              <a:t>por favor, lea los cuentos </a:t>
            </a:r>
            <a:r>
              <a:rPr lang="es-ES" sz="1048" dirty="0"/>
              <a:t>a los estudiantes y haga las preguntas. Permita a los estudiantes leer las partes del texto que puedan. Favor de tomar en cuenta el nivel de diferenciación que un estudiante necesita.</a:t>
            </a:r>
          </a:p>
          <a:p>
            <a:endParaRPr lang="es-ES" sz="1048" dirty="0"/>
          </a:p>
        </p:txBody>
      </p:sp>
      <p:sp>
        <p:nvSpPr>
          <p:cNvPr id="2" name="Rectangle 1"/>
          <p:cNvSpPr/>
          <p:nvPr/>
        </p:nvSpPr>
        <p:spPr>
          <a:xfrm>
            <a:off x="613228" y="2873828"/>
            <a:ext cx="6786994" cy="646331"/>
          </a:xfrm>
          <a:prstGeom prst="rect">
            <a:avLst/>
          </a:prstGeom>
        </p:spPr>
        <p:txBody>
          <a:bodyPr wrap="square" lIns="90880" tIns="45440" rIns="90880" bIns="45440">
            <a:spAutoFit/>
          </a:bodyPr>
          <a:lstStyle/>
          <a:p>
            <a:pPr algn="ctr"/>
            <a:r>
              <a:rPr lang="es-ES" sz="1362" b="1" dirty="0" err="1"/>
              <a:t>About</a:t>
            </a:r>
            <a:r>
              <a:rPr lang="es-ES" sz="1362" b="1" dirty="0"/>
              <a:t> </a:t>
            </a:r>
            <a:r>
              <a:rPr lang="es-ES" sz="1362" b="1" dirty="0" err="1"/>
              <a:t>this</a:t>
            </a:r>
            <a:r>
              <a:rPr lang="es-ES" sz="1362" b="1" dirty="0"/>
              <a:t> </a:t>
            </a:r>
            <a:r>
              <a:rPr lang="es-ES" sz="1362" b="1" dirty="0" err="1"/>
              <a:t>Assessment</a:t>
            </a:r>
            <a:endParaRPr lang="es-ES" sz="1362" b="1" dirty="0"/>
          </a:p>
          <a:p>
            <a:endParaRPr lang="es-ES" sz="1048" b="1" dirty="0"/>
          </a:p>
          <a:p>
            <a:r>
              <a:rPr lang="es-ES" sz="1048" b="1" dirty="0" err="1"/>
              <a:t>This</a:t>
            </a:r>
            <a:r>
              <a:rPr lang="es-ES" sz="1048" b="1" dirty="0"/>
              <a:t> </a:t>
            </a:r>
            <a:r>
              <a:rPr lang="es-ES" sz="1048" b="1" dirty="0" err="1"/>
              <a:t>assessment</a:t>
            </a:r>
            <a:r>
              <a:rPr lang="es-ES" sz="1048" b="1" dirty="0"/>
              <a:t> </a:t>
            </a:r>
            <a:r>
              <a:rPr lang="es-ES" sz="1048" b="1" dirty="0" err="1"/>
              <a:t>includes</a:t>
            </a:r>
            <a:r>
              <a:rPr lang="es-ES" sz="1048" b="1" dirty="0"/>
              <a:t>:  </a:t>
            </a:r>
            <a:r>
              <a:rPr lang="es-ES" sz="1048" dirty="0" err="1"/>
              <a:t>Selected</a:t>
            </a:r>
            <a:r>
              <a:rPr lang="es-ES" sz="1048" dirty="0"/>
              <a:t>-Response, </a:t>
            </a:r>
            <a:r>
              <a:rPr lang="es-ES" sz="1048" dirty="0" err="1"/>
              <a:t>Constructed</a:t>
            </a:r>
            <a:r>
              <a:rPr lang="es-ES" sz="1048" dirty="0"/>
              <a:t>-Response, and a Performance </a:t>
            </a:r>
            <a:r>
              <a:rPr lang="es-ES" sz="1048" dirty="0" err="1"/>
              <a:t>Task</a:t>
            </a:r>
            <a:r>
              <a:rPr lang="es-ES" sz="1048" dirty="0"/>
              <a:t>.</a:t>
            </a:r>
          </a:p>
        </p:txBody>
      </p:sp>
      <p:graphicFrame>
        <p:nvGraphicFramePr>
          <p:cNvPr id="3" name="Table 2"/>
          <p:cNvGraphicFramePr>
            <a:graphicFrameLocks noGrp="1"/>
          </p:cNvGraphicFramePr>
          <p:nvPr>
            <p:extLst>
              <p:ext uri="{D42A27DB-BD31-4B8C-83A1-F6EECF244321}">
                <p14:modId xmlns:p14="http://schemas.microsoft.com/office/powerpoint/2010/main" val="1822887678"/>
              </p:ext>
            </p:extLst>
          </p:nvPr>
        </p:nvGraphicFramePr>
        <p:xfrm>
          <a:off x="533400" y="2554514"/>
          <a:ext cx="6705600" cy="1460863"/>
        </p:xfrm>
        <a:graphic>
          <a:graphicData uri="http://schemas.openxmlformats.org/drawingml/2006/table">
            <a:tbl>
              <a:tblPr firstRow="1" bandRow="1">
                <a:tableStyleId>{5940675A-B579-460E-94D1-54222C63F5DA}</a:tableStyleId>
              </a:tblPr>
              <a:tblGrid>
                <a:gridCol w="1995714"/>
                <a:gridCol w="3033486"/>
                <a:gridCol w="1676400"/>
              </a:tblGrid>
              <a:tr h="411480">
                <a:tc gridSpan="3">
                  <a:txBody>
                    <a:bodyPr/>
                    <a:lstStyle/>
                    <a:p>
                      <a:pPr algn="ctr"/>
                      <a:r>
                        <a:rPr lang="es-ES" sz="1200" b="1" noProof="0" dirty="0" smtClean="0"/>
                        <a:t>Tipos de rúbricas de respuestas construidas de SBAC en esta evaluación</a:t>
                      </a:r>
                      <a:endParaRPr lang="es-ES" sz="1200" b="1" baseline="0" noProof="0" dirty="0" smtClean="0"/>
                    </a:p>
                    <a:p>
                      <a:pPr algn="ctr"/>
                      <a:r>
                        <a:rPr lang="es-ES" sz="900" b="1" baseline="0" noProof="0" dirty="0" smtClean="0">
                          <a:hlinkClick r:id="rId3"/>
                        </a:rPr>
                        <a:t>http://www.livebinders.com/play/play?id=774846</a:t>
                      </a:r>
                      <a:endParaRPr lang="es-ES" sz="900" b="1" baseline="0" noProof="0" dirty="0" smtClean="0"/>
                    </a:p>
                  </a:txBody>
                  <a:tcPr marL="90159" marR="90159" anchor="ctr">
                    <a:solidFill>
                      <a:schemeClr val="bg1"/>
                    </a:solidFill>
                  </a:tcPr>
                </a:tc>
                <a:tc hMerge="1">
                  <a:txBody>
                    <a:bodyPr/>
                    <a:lstStyle/>
                    <a:p>
                      <a:endParaRPr lang="en-US"/>
                    </a:p>
                  </a:txBody>
                  <a:tcPr/>
                </a:tc>
                <a:tc hMerge="1">
                  <a:txBody>
                    <a:bodyPr/>
                    <a:lstStyle/>
                    <a:p>
                      <a:endParaRPr lang="en-US" dirty="0"/>
                    </a:p>
                  </a:txBody>
                  <a:tcPr/>
                </a:tc>
              </a:tr>
              <a:tr h="1049383">
                <a:tc>
                  <a:txBody>
                    <a:bodyPr/>
                    <a:lstStyle/>
                    <a:p>
                      <a:pPr algn="l"/>
                      <a:r>
                        <a:rPr lang="es-ES" sz="1000" b="1" noProof="0" dirty="0" smtClean="0"/>
                        <a:t>Lectura</a:t>
                      </a:r>
                    </a:p>
                    <a:p>
                      <a:pPr marL="57150" indent="-57150" algn="l">
                        <a:buFont typeface="Arial" panose="020B0604020202020204" pitchFamily="34" charset="0"/>
                        <a:buChar char="•"/>
                      </a:pPr>
                      <a:r>
                        <a:rPr lang="es-ES" sz="1000" b="0" noProof="0" dirty="0" smtClean="0"/>
                        <a:t>2 Puntos por respuesta corta</a:t>
                      </a:r>
                    </a:p>
                    <a:p>
                      <a:pPr marL="57150" indent="-57150" algn="l">
                        <a:buFont typeface="Arial" panose="020B0604020202020204" pitchFamily="34" charset="0"/>
                        <a:buChar char="•"/>
                      </a:pPr>
                      <a:r>
                        <a:rPr lang="es-ES" sz="1000" b="0" noProof="0" dirty="0" smtClean="0"/>
                        <a:t>3 Puntos por respuesta extendida</a:t>
                      </a:r>
                    </a:p>
                  </a:txBody>
                  <a:tcPr marL="90159" marR="90159">
                    <a:solidFill>
                      <a:schemeClr val="bg1"/>
                    </a:solidFill>
                  </a:tcPr>
                </a:tc>
                <a:tc>
                  <a:txBody>
                    <a:bodyPr/>
                    <a:lstStyle/>
                    <a:p>
                      <a:pPr algn="l"/>
                      <a:r>
                        <a:rPr lang="es-ES" sz="1000" b="1" noProof="0" dirty="0" smtClean="0"/>
                        <a:t>Escritura</a:t>
                      </a:r>
                    </a:p>
                    <a:p>
                      <a:pPr marL="114300" indent="-114300" algn="l">
                        <a:buFont typeface="Arial" panose="020B0604020202020204" pitchFamily="34" charset="0"/>
                        <a:buChar char="•"/>
                      </a:pPr>
                      <a:r>
                        <a:rPr lang="es-ES" sz="1000" b="0" noProof="0" dirty="0" smtClean="0"/>
                        <a:t>Rúbrica de 4 puntos:</a:t>
                      </a:r>
                      <a:r>
                        <a:rPr lang="es-ES" sz="1000" b="0" baseline="0" noProof="0" dirty="0" smtClean="0"/>
                        <a:t> Composición completa (Tarea de rendimiento)</a:t>
                      </a:r>
                      <a:endParaRPr lang="es-ES" sz="1000" b="0" noProof="0" dirty="0" smtClean="0"/>
                    </a:p>
                    <a:p>
                      <a:pPr marL="114300" indent="-114300" algn="l">
                        <a:buFont typeface="Arial" panose="020B0604020202020204" pitchFamily="34" charset="0"/>
                        <a:buChar char="•"/>
                      </a:pPr>
                      <a:r>
                        <a:rPr lang="es-ES" sz="1000" b="0" noProof="0" dirty="0" smtClean="0"/>
                        <a:t>Rúbrica de 3 puntos:</a:t>
                      </a:r>
                      <a:r>
                        <a:rPr lang="es-ES" sz="1000" b="0" baseline="0" noProof="0" dirty="0" smtClean="0"/>
                        <a:t> Escrito breve (1-2 párrafos)</a:t>
                      </a:r>
                    </a:p>
                    <a:p>
                      <a:pPr marL="114300" indent="-114300" algn="l">
                        <a:buFont typeface="Arial" panose="020B0604020202020204" pitchFamily="34" charset="0"/>
                        <a:buChar char="•"/>
                      </a:pPr>
                      <a:r>
                        <a:rPr lang="es-ES" sz="1000" b="0" noProof="0" dirty="0" smtClean="0"/>
                        <a:t>Rúbrica de 3 puntos</a:t>
                      </a:r>
                      <a:r>
                        <a:rPr lang="es-ES" sz="1000" b="0" baseline="0" noProof="0" dirty="0" smtClean="0"/>
                        <a:t>: Escribir para revisar (cuando sea necesario)</a:t>
                      </a:r>
                      <a:endParaRPr lang="es-ES" sz="1000" b="0" noProof="0" dirty="0" smtClean="0"/>
                    </a:p>
                  </a:txBody>
                  <a:tcPr marL="90159" marR="90159">
                    <a:solidFill>
                      <a:schemeClr val="bg1"/>
                    </a:solidFill>
                  </a:tcPr>
                </a:tc>
                <a:tc>
                  <a:txBody>
                    <a:bodyPr/>
                    <a:lstStyle/>
                    <a:p>
                      <a:pPr algn="l"/>
                      <a:r>
                        <a:rPr lang="es-ES" sz="1000" b="1" noProof="0" dirty="0" smtClean="0"/>
                        <a:t>Investigación</a:t>
                      </a:r>
                    </a:p>
                    <a:p>
                      <a:pPr marL="114300" indent="-114300" algn="l">
                        <a:buFont typeface="Arial" panose="020B0604020202020204" pitchFamily="34" charset="0"/>
                        <a:buChar char="•"/>
                      </a:pPr>
                      <a:r>
                        <a:rPr lang="es-ES" sz="1000" b="0" noProof="0" dirty="0" smtClean="0"/>
                        <a:t>Rúbrica de 2</a:t>
                      </a:r>
                      <a:r>
                        <a:rPr lang="es-ES" sz="1000" b="0" baseline="0" noProof="0" dirty="0" smtClean="0"/>
                        <a:t> p</a:t>
                      </a:r>
                      <a:r>
                        <a:rPr lang="es-ES" sz="1000" b="0" noProof="0" dirty="0" smtClean="0"/>
                        <a:t>untos: Midiendo el uso de la destreza de Investigación</a:t>
                      </a:r>
                      <a:endParaRPr lang="es-ES" sz="1000" b="0" noProof="0" dirty="0"/>
                    </a:p>
                  </a:txBody>
                  <a:tcPr marL="90159" marR="90159">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552404715"/>
              </p:ext>
            </p:extLst>
          </p:nvPr>
        </p:nvGraphicFramePr>
        <p:xfrm>
          <a:off x="533400" y="4151086"/>
          <a:ext cx="6785429" cy="4966789"/>
        </p:xfrm>
        <a:graphic>
          <a:graphicData uri="http://schemas.openxmlformats.org/drawingml/2006/table">
            <a:tbl>
              <a:tblPr firstRow="1" bandRow="1">
                <a:tableStyleId>{5940675A-B579-460E-94D1-54222C63F5DA}</a:tableStyleId>
              </a:tblPr>
              <a:tblGrid>
                <a:gridCol w="3653693"/>
                <a:gridCol w="3131736"/>
              </a:tblGrid>
              <a:tr h="609600">
                <a:tc gridSpan="2">
                  <a:txBody>
                    <a:bodyPr/>
                    <a:lstStyle/>
                    <a:p>
                      <a:pPr algn="ctr"/>
                      <a:r>
                        <a:rPr lang="es-ES" sz="1400" b="1" noProof="0" dirty="0" smtClean="0"/>
                        <a:t>Trimestre</a:t>
                      </a:r>
                      <a:r>
                        <a:rPr lang="es-ES" sz="1400" b="1" baseline="0" noProof="0" dirty="0" smtClean="0"/>
                        <a:t> 3: Tarea de Rendimiento</a:t>
                      </a:r>
                      <a:endParaRPr lang="es-ES" sz="1400" b="1" noProof="0" dirty="0" smtClean="0"/>
                    </a:p>
                    <a:p>
                      <a:pPr algn="ctr"/>
                      <a:r>
                        <a:rPr lang="es-ES" sz="1000" b="1" baseline="0" noProof="0" dirty="0" smtClean="0">
                          <a:solidFill>
                            <a:srgbClr val="C00000"/>
                          </a:solidFill>
                        </a:rPr>
                        <a:t>Las secciones subrayadas son calificadas por SBAC.   </a:t>
                      </a:r>
                    </a:p>
                    <a:p>
                      <a:pPr algn="ctr"/>
                      <a:r>
                        <a:rPr lang="es-ES" sz="900" b="1" baseline="0" noProof="0" dirty="0" smtClean="0">
                          <a:solidFill>
                            <a:srgbClr val="002060"/>
                          </a:solidFill>
                        </a:rPr>
                        <a:t>Por favor, tome </a:t>
                      </a:r>
                      <a:r>
                        <a:rPr lang="es-ES" sz="900" b="1" u="sng" baseline="0" noProof="0" dirty="0" smtClean="0">
                          <a:solidFill>
                            <a:srgbClr val="002060"/>
                          </a:solidFill>
                          <a:effectLst>
                            <a:outerShdw blurRad="38100" dist="38100" dir="2700000" algn="tl">
                              <a:srgbClr val="000000">
                                <a:alpha val="43137"/>
                              </a:srgbClr>
                            </a:outerShdw>
                          </a:effectLst>
                        </a:rPr>
                        <a:t>2 días</a:t>
                      </a:r>
                      <a:r>
                        <a:rPr lang="es-ES" sz="900" b="1" u="none" baseline="0" noProof="0" dirty="0" smtClean="0">
                          <a:solidFill>
                            <a:srgbClr val="002060"/>
                          </a:solidFill>
                          <a:effectLst>
                            <a:outerShdw blurRad="38100" dist="38100" dir="2700000" algn="tl">
                              <a:srgbClr val="000000">
                                <a:alpha val="43137"/>
                              </a:srgbClr>
                            </a:outerShdw>
                          </a:effectLst>
                        </a:rPr>
                        <a:t> </a:t>
                      </a:r>
                      <a:r>
                        <a:rPr lang="es-ES" sz="900" b="1" baseline="0" noProof="0" dirty="0" smtClean="0">
                          <a:solidFill>
                            <a:srgbClr val="002060"/>
                          </a:solidFill>
                        </a:rPr>
                        <a:t> para completar las tareas de rendimiento.</a:t>
                      </a:r>
                      <a:endParaRPr lang="es-ES" sz="900" b="1" noProof="0" dirty="0">
                        <a:solidFill>
                          <a:srgbClr val="002060"/>
                        </a:solidFill>
                      </a:endParaRPr>
                    </a:p>
                  </a:txBody>
                  <a:tcPr marL="95794" marR="957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74320">
                <a:tc>
                  <a:txBody>
                    <a:bodyPr/>
                    <a:lstStyle/>
                    <a:p>
                      <a:pPr algn="ctr"/>
                      <a:r>
                        <a:rPr lang="es-ES" sz="1200" b="1" u="sng" noProof="0" dirty="0" smtClean="0"/>
                        <a:t>Parte 1</a:t>
                      </a:r>
                      <a:endParaRPr lang="es-ES" sz="1200" b="1" u="sng" noProof="0" dirty="0"/>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ES" sz="1200" b="1" u="sng" noProof="0" smtClean="0"/>
                        <a:t>Parte 2</a:t>
                      </a:r>
                      <a:endParaRPr lang="es-ES" sz="1200" b="1" u="sng" noProof="0"/>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82869">
                <a:tc>
                  <a:txBody>
                    <a:bodyPr/>
                    <a:lstStyle/>
                    <a:p>
                      <a:pPr>
                        <a:buFont typeface="Arial" pitchFamily="34" charset="0"/>
                        <a:buChar char="•"/>
                      </a:pPr>
                      <a:r>
                        <a:rPr lang="es-ES" sz="1000" noProof="0" dirty="0" smtClean="0"/>
                        <a:t>     Actividad del salón de clase si se desea o se necesita</a:t>
                      </a:r>
                    </a:p>
                    <a:p>
                      <a:pPr>
                        <a:buFont typeface="Arial" pitchFamily="34" charset="0"/>
                        <a:buChar char="•"/>
                      </a:pPr>
                      <a:r>
                        <a:rPr lang="es-ES" sz="1000" noProof="0" dirty="0" smtClean="0"/>
                        <a:t>     Leer</a:t>
                      </a:r>
                      <a:r>
                        <a:rPr lang="es-ES" sz="1000" baseline="0" noProof="0" dirty="0" smtClean="0"/>
                        <a:t> dos pasajes relacionados</a:t>
                      </a:r>
                    </a:p>
                    <a:p>
                      <a:pPr>
                        <a:buFont typeface="Arial" pitchFamily="34" charset="0"/>
                        <a:buChar char="•"/>
                      </a:pPr>
                      <a:r>
                        <a:rPr lang="es-ES" sz="1000" baseline="0" noProof="0" dirty="0" smtClean="0"/>
                        <a:t>     Tomar notas mientras leen</a:t>
                      </a:r>
                    </a:p>
                    <a:p>
                      <a:pPr>
                        <a:buFont typeface="Arial" pitchFamily="34" charset="0"/>
                        <a:buChar char="•"/>
                      </a:pPr>
                      <a:r>
                        <a:rPr lang="es-ES" sz="1000" baseline="0" noProof="0" dirty="0" smtClean="0"/>
                        <a:t>     </a:t>
                      </a:r>
                      <a:r>
                        <a:rPr lang="es-ES" sz="1000" b="1" u="sng" kern="1200" baseline="0" noProof="0" dirty="0" smtClean="0">
                          <a:solidFill>
                            <a:srgbClr val="C00000"/>
                          </a:solidFill>
                          <a:latin typeface="+mn-lt"/>
                          <a:ea typeface="+mn-ea"/>
                          <a:cs typeface="+mn-cs"/>
                        </a:rPr>
                        <a:t>Contestar preguntas de respuestas múltiples (</a:t>
                      </a:r>
                      <a:r>
                        <a:rPr lang="es-ES" sz="1000" b="1" u="sng" baseline="0" noProof="0" dirty="0" smtClean="0">
                          <a:solidFill>
                            <a:srgbClr val="C00000"/>
                          </a:solidFill>
                        </a:rPr>
                        <a:t>SR) y preguntas de investigación de respuestas construidas (CR) sobre las fuentes. </a:t>
                      </a:r>
                    </a:p>
                    <a:p>
                      <a:pPr>
                        <a:buFont typeface="Arial" pitchFamily="34" charset="0"/>
                        <a:buNone/>
                      </a:pPr>
                      <a:endParaRPr lang="es-ES" sz="600" b="1" u="sng" baseline="0" noProof="0" dirty="0" smtClean="0">
                        <a:solidFill>
                          <a:srgbClr val="C00000"/>
                        </a:solidFill>
                      </a:endParaRPr>
                    </a:p>
                    <a:p>
                      <a:pPr>
                        <a:buFont typeface="Arial" pitchFamily="34" charset="0"/>
                        <a:buNone/>
                      </a:pPr>
                      <a:r>
                        <a:rPr lang="es-ES" sz="1000" b="1" u="sng" baseline="0" noProof="0" dirty="0" smtClean="0">
                          <a:solidFill>
                            <a:srgbClr val="002060"/>
                          </a:solidFill>
                        </a:rPr>
                        <a:t>Componentes de la parte 1</a:t>
                      </a:r>
                    </a:p>
                    <a:p>
                      <a:pPr marL="182361" indent="-182361"/>
                      <a:r>
                        <a:rPr lang="es-ES" sz="900" b="1" u="sng" noProof="0" dirty="0" smtClean="0">
                          <a:solidFill>
                            <a:srgbClr val="002060"/>
                          </a:solidFill>
                        </a:rPr>
                        <a:t>Toma de nota:</a:t>
                      </a:r>
                      <a:r>
                        <a:rPr lang="es-ES" sz="900" b="1" noProof="0" dirty="0" smtClean="0">
                          <a:solidFill>
                            <a:srgbClr val="002060"/>
                          </a:solidFill>
                        </a:rPr>
                        <a:t> </a:t>
                      </a:r>
                    </a:p>
                    <a:p>
                      <a:pPr marL="182361" marR="0" lvl="0" indent="-182361" algn="l" defTabSz="966612" rtl="0" eaLnBrk="1" fontAlgn="auto" latinLnBrk="0" hangingPunct="1">
                        <a:lnSpc>
                          <a:spcPct val="100000"/>
                        </a:lnSpc>
                        <a:spcBef>
                          <a:spcPts val="0"/>
                        </a:spcBef>
                        <a:spcAft>
                          <a:spcPts val="0"/>
                        </a:spcAft>
                        <a:buClrTx/>
                        <a:buSzTx/>
                        <a:buFontTx/>
                        <a:buNone/>
                        <a:tabLst/>
                        <a:defRPr/>
                      </a:pPr>
                      <a:r>
                        <a:rPr lang="es-ES" sz="900" b="0" noProof="0" dirty="0" smtClean="0">
                          <a:solidFill>
                            <a:schemeClr val="tx1"/>
                          </a:solidFill>
                        </a:rPr>
                        <a:t>       </a:t>
                      </a:r>
                      <a:r>
                        <a:rPr lang="es-ES" sz="900" noProof="0" dirty="0" smtClean="0">
                          <a:solidFill>
                            <a:prstClr val="black"/>
                          </a:solidFill>
                        </a:rPr>
                        <a:t>Los estudiantes toman notas/apuntes mientras leen pasajes para recopilar información sobre sus fuentes. A los estudiantes se les es permitido usar sus notas para más tarde escribir una composición completa (ensayo). Las estrategias de toma de notas deben ser enseñadas como lecciones estructuradas durante el año escolar en los grados K - 6. </a:t>
                      </a:r>
                      <a:r>
                        <a:rPr lang="es-ES" sz="900" b="1" noProof="0" dirty="0" smtClean="0">
                          <a:solidFill>
                            <a:srgbClr val="C00000"/>
                          </a:solidFill>
                          <a:effectLst>
                            <a:outerShdw blurRad="38100" dist="38100" dir="2700000" algn="tl">
                              <a:srgbClr val="000000">
                                <a:alpha val="43137"/>
                              </a:srgbClr>
                            </a:outerShdw>
                          </a:effectLst>
                        </a:rPr>
                        <a:t>En esta evaluación se provee una hoja para tomar notas con instrucciones para los maestros y una hoja</a:t>
                      </a:r>
                      <a:r>
                        <a:rPr lang="es-ES" sz="900" b="1" baseline="0" noProof="0" dirty="0" smtClean="0">
                          <a:solidFill>
                            <a:srgbClr val="C00000"/>
                          </a:solidFill>
                          <a:effectLst>
                            <a:outerShdw blurRad="38100" dist="38100" dir="2700000" algn="tl">
                              <a:srgbClr val="000000">
                                <a:alpha val="43137"/>
                              </a:srgbClr>
                            </a:outerShdw>
                          </a:effectLst>
                        </a:rPr>
                        <a:t> para tomar notas </a:t>
                      </a:r>
                      <a:r>
                        <a:rPr lang="es-ES" sz="900" b="1" noProof="0" dirty="0" smtClean="0">
                          <a:solidFill>
                            <a:srgbClr val="C00000"/>
                          </a:solidFill>
                          <a:effectLst>
                            <a:outerShdw blurRad="38100" dist="38100" dir="2700000" algn="tl">
                              <a:srgbClr val="000000">
                                <a:alpha val="43137"/>
                              </a:srgbClr>
                            </a:outerShdw>
                          </a:effectLst>
                        </a:rPr>
                        <a:t>para los estudiantes, o usted puede usar cualquier formato que haya usado con éxito en el pasado</a:t>
                      </a:r>
                      <a:r>
                        <a:rPr lang="es-ES" sz="700" noProof="0" dirty="0" smtClean="0">
                          <a:solidFill>
                            <a:prstClr val="black"/>
                          </a:solidFill>
                        </a:rPr>
                        <a:t>. </a:t>
                      </a:r>
                      <a:r>
                        <a:rPr lang="es-ES" sz="900" noProof="0" dirty="0" smtClean="0">
                          <a:solidFill>
                            <a:prstClr val="black"/>
                          </a:solidFill>
                        </a:rPr>
                        <a:t>Por favor, haga que los estudiantes practiquen usando la página de tomar notas en este</a:t>
                      </a:r>
                      <a:r>
                        <a:rPr lang="es-ES" sz="900" noProof="0" dirty="0" smtClean="0">
                          <a:solidFill>
                            <a:prstClr val="black"/>
                          </a:solidFill>
                          <a:effectLst>
                            <a:outerShdw blurRad="38100" dist="38100" dir="2700000" algn="tl">
                              <a:srgbClr val="000000">
                                <a:alpha val="43137"/>
                              </a:srgbClr>
                            </a:outerShdw>
                          </a:effectLst>
                        </a:rPr>
                        <a:t> </a:t>
                      </a:r>
                      <a:r>
                        <a:rPr lang="es-ES" sz="900" noProof="0" dirty="0" smtClean="0">
                          <a:solidFill>
                            <a:prstClr val="black"/>
                          </a:solidFill>
                        </a:rPr>
                        <a:t>documento</a:t>
                      </a:r>
                      <a:r>
                        <a:rPr lang="es-ES" sz="900" noProof="0" dirty="0" smtClean="0">
                          <a:solidFill>
                            <a:prstClr val="black"/>
                          </a:solidFill>
                          <a:effectLst>
                            <a:outerShdw blurRad="38100" dist="38100" dir="2700000" algn="tl">
                              <a:srgbClr val="000000">
                                <a:alpha val="43137"/>
                              </a:srgbClr>
                            </a:outerShdw>
                          </a:effectLst>
                        </a:rPr>
                        <a:t> </a:t>
                      </a:r>
                      <a:r>
                        <a:rPr lang="es-ES" sz="900" b="1" u="sng" noProof="0" dirty="0" smtClean="0">
                          <a:solidFill>
                            <a:prstClr val="black"/>
                          </a:solidFill>
                          <a:effectLst>
                            <a:outerShdw blurRad="38100" dist="38100" dir="2700000" algn="tl">
                              <a:srgbClr val="000000">
                                <a:alpha val="43137"/>
                              </a:srgbClr>
                            </a:outerShdw>
                          </a:effectLst>
                        </a:rPr>
                        <a:t>antes </a:t>
                      </a:r>
                      <a:r>
                        <a:rPr lang="es-ES" sz="900" noProof="0" dirty="0" smtClean="0">
                          <a:solidFill>
                            <a:prstClr val="black"/>
                          </a:solidFill>
                        </a:rPr>
                        <a:t>de la evaluación, si es que decide usarla.   </a:t>
                      </a:r>
                    </a:p>
                    <a:p>
                      <a:pPr marL="182361" indent="-182361"/>
                      <a:endParaRPr lang="es-ES" sz="300" i="1" noProof="0" dirty="0" smtClean="0"/>
                    </a:p>
                    <a:p>
                      <a:pPr marL="182361" indent="-182361"/>
                      <a:r>
                        <a:rPr lang="es-ES" sz="900" b="1" u="sng" noProof="0" dirty="0" smtClean="0">
                          <a:solidFill>
                            <a:srgbClr val="002060"/>
                          </a:solidFill>
                        </a:rPr>
                        <a:t>Investigación</a:t>
                      </a:r>
                      <a:r>
                        <a:rPr lang="es-ES" sz="900" b="1" noProof="0" dirty="0" smtClean="0">
                          <a:solidFill>
                            <a:srgbClr val="002060"/>
                          </a:solidFill>
                        </a:rPr>
                        <a:t>: </a:t>
                      </a:r>
                    </a:p>
                    <a:p>
                      <a:pPr marL="182361" indent="-182361"/>
                      <a:r>
                        <a:rPr lang="es-ES" sz="900" b="1" noProof="0" dirty="0" smtClean="0">
                          <a:solidFill>
                            <a:srgbClr val="002060"/>
                          </a:solidFill>
                        </a:rPr>
                        <a:t>       </a:t>
                      </a:r>
                      <a:r>
                        <a:rPr lang="es-ES" sz="900" noProof="0" dirty="0" smtClean="0"/>
                        <a:t>En la </a:t>
                      </a:r>
                      <a:r>
                        <a:rPr lang="es-ES" sz="900" b="1" u="sng" noProof="0" dirty="0" smtClean="0"/>
                        <a:t>Parte 1</a:t>
                      </a:r>
                      <a:r>
                        <a:rPr lang="es-ES" sz="900" noProof="0" dirty="0" smtClean="0"/>
                        <a:t> de una tarea de rendimiento los estudiantes contestan por escrito preguntas de respuestas construidas (CR) para medir su habilidad de utilizar las  </a:t>
                      </a:r>
                      <a:r>
                        <a:rPr lang="es-ES" sz="900" b="1" u="sng" noProof="0" dirty="0" smtClean="0"/>
                        <a:t>destrezas de investigación </a:t>
                      </a:r>
                      <a:r>
                        <a:rPr lang="es-ES" sz="900" b="0" u="none" noProof="0" dirty="0" smtClean="0"/>
                        <a:t>necesarias para completar dicha tarea de rendimiento.</a:t>
                      </a:r>
                      <a:r>
                        <a:rPr lang="es-ES" sz="900" noProof="0" dirty="0" smtClean="0"/>
                        <a:t> Estas preguntas CR </a:t>
                      </a:r>
                      <a:r>
                        <a:rPr lang="es-ES" sz="900" b="1" u="sng" noProof="0" dirty="0" smtClean="0">
                          <a:solidFill>
                            <a:srgbClr val="C00000"/>
                          </a:solidFill>
                        </a:rPr>
                        <a:t>son calificadas</a:t>
                      </a:r>
                      <a:r>
                        <a:rPr lang="es-ES" sz="900" b="1" noProof="0" dirty="0" smtClean="0">
                          <a:solidFill>
                            <a:srgbClr val="C00000"/>
                          </a:solidFill>
                        </a:rPr>
                        <a:t> </a:t>
                      </a:r>
                      <a:r>
                        <a:rPr lang="es-ES" sz="900" noProof="0" dirty="0" smtClean="0"/>
                        <a:t>usando las Rúbricas de Investigación SBAC en lugar de las rúbricas de respuestas</a:t>
                      </a:r>
                      <a:r>
                        <a:rPr lang="es-ES" sz="900" baseline="0" noProof="0" dirty="0" smtClean="0"/>
                        <a:t> de lectura.  </a:t>
                      </a:r>
                      <a:endParaRPr lang="es-ES" sz="900" b="1" u="sng" baseline="0" noProof="0" dirty="0" smtClean="0">
                        <a:solidFill>
                          <a:srgbClr val="C00000"/>
                        </a:solidFill>
                      </a:endParaRPr>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s-ES" sz="1000" baseline="0" noProof="0" dirty="0" smtClean="0"/>
                        <a:t>     </a:t>
                      </a:r>
                      <a:r>
                        <a:rPr lang="es-ES" sz="1000" noProof="0" dirty="0" smtClean="0"/>
                        <a:t>Planificar tu ensayo</a:t>
                      </a:r>
                      <a:r>
                        <a:rPr lang="es-ES" sz="1000" baseline="0" noProof="0" dirty="0" smtClean="0"/>
                        <a:t> (escribir las ideas)</a:t>
                      </a:r>
                      <a:endParaRPr lang="es-ES" sz="1000" b="1" u="sng" noProof="0" dirty="0" smtClean="0"/>
                    </a:p>
                    <a:p>
                      <a:pPr>
                        <a:buFont typeface="Arial" pitchFamily="34" charset="0"/>
                        <a:buChar char="•"/>
                      </a:pPr>
                      <a:r>
                        <a:rPr lang="es-ES" sz="1000" baseline="0" noProof="0" dirty="0" smtClean="0"/>
                        <a:t>     Escribir, Revisar y Editar (W.5)</a:t>
                      </a:r>
                    </a:p>
                    <a:p>
                      <a:pPr>
                        <a:buFont typeface="Arial" pitchFamily="34" charset="0"/>
                        <a:buChar char="•"/>
                      </a:pPr>
                      <a:r>
                        <a:rPr lang="es-ES" sz="1000" b="1" u="none" kern="1200" baseline="0" noProof="0" dirty="0" smtClean="0">
                          <a:solidFill>
                            <a:schemeClr val="tx1"/>
                          </a:solidFill>
                          <a:latin typeface="+mn-lt"/>
                          <a:ea typeface="+mn-ea"/>
                          <a:cs typeface="+mn-cs"/>
                        </a:rPr>
                        <a:t>     </a:t>
                      </a:r>
                      <a:r>
                        <a:rPr lang="es-ES" sz="1000" b="1" u="sng" kern="1200" baseline="0" noProof="0" dirty="0" smtClean="0">
                          <a:solidFill>
                            <a:srgbClr val="C00000"/>
                          </a:solidFill>
                          <a:latin typeface="+mn-lt"/>
                          <a:ea typeface="+mn-ea"/>
                          <a:cs typeface="+mn-cs"/>
                        </a:rPr>
                        <a:t>Escribir una composición completa o un discurso </a:t>
                      </a:r>
                    </a:p>
                    <a:p>
                      <a:pPr>
                        <a:buFont typeface="Arial" pitchFamily="34" charset="0"/>
                        <a:buNone/>
                      </a:pPr>
                      <a:endParaRPr lang="es-ES" sz="1000" b="1" u="sng" noProof="0" dirty="0" smtClean="0">
                        <a:solidFill>
                          <a:srgbClr val="C0000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s-ES" sz="1000" b="1" u="sng" baseline="0" noProof="0" dirty="0" smtClean="0">
                          <a:solidFill>
                            <a:srgbClr val="002060"/>
                          </a:solidFill>
                        </a:rPr>
                        <a:t>Componentes de la parte 2</a:t>
                      </a:r>
                    </a:p>
                    <a:p>
                      <a:pPr>
                        <a:buFont typeface="Arial" pitchFamily="34" charset="0"/>
                        <a:buNone/>
                      </a:pPr>
                      <a:r>
                        <a:rPr lang="es-ES" sz="900" b="1" i="0" u="sng" noProof="0" dirty="0" smtClean="0">
                          <a:solidFill>
                            <a:srgbClr val="002060"/>
                          </a:solidFill>
                          <a:effectLst/>
                        </a:rPr>
                        <a:t>Planificar</a:t>
                      </a:r>
                      <a:endParaRPr lang="es-ES" sz="900" noProof="0" dirty="0" smtClean="0">
                        <a:solidFill>
                          <a:srgbClr val="C00000"/>
                        </a:solidFill>
                      </a:endParaRPr>
                    </a:p>
                    <a:p>
                      <a:pPr marL="171450" indent="0">
                        <a:buFont typeface="Arial" pitchFamily="34" charset="0"/>
                        <a:buNone/>
                      </a:pPr>
                      <a:r>
                        <a:rPr lang="es-ES" sz="900" noProof="0" dirty="0" smtClean="0">
                          <a:solidFill>
                            <a:schemeClr val="tx1"/>
                          </a:solidFill>
                        </a:rPr>
                        <a:t>Los estudiantes revisan notas y fuentes, y planifican su composición. </a:t>
                      </a:r>
                      <a:endParaRPr lang="es-ES" sz="900" noProof="0" dirty="0" smtClean="0">
                        <a:solidFill>
                          <a:srgbClr val="C00000"/>
                        </a:solidFill>
                      </a:endParaRPr>
                    </a:p>
                    <a:p>
                      <a:pPr>
                        <a:buFont typeface="Arial" pitchFamily="34" charset="0"/>
                        <a:buNone/>
                      </a:pPr>
                      <a:r>
                        <a:rPr lang="es-ES" sz="900" b="1" u="sng" noProof="0" dirty="0" smtClean="0">
                          <a:solidFill>
                            <a:srgbClr val="002060"/>
                          </a:solidFill>
                        </a:rPr>
                        <a:t>Escribir,</a:t>
                      </a:r>
                      <a:r>
                        <a:rPr lang="es-ES" sz="900" b="1" u="sng" baseline="0" noProof="0" dirty="0" smtClean="0">
                          <a:solidFill>
                            <a:srgbClr val="002060"/>
                          </a:solidFill>
                        </a:rPr>
                        <a:t> Revisar y Editar</a:t>
                      </a:r>
                      <a:endParaRPr lang="es-ES" sz="900" b="1" u="sng" noProof="0" dirty="0" smtClean="0">
                        <a:solidFill>
                          <a:srgbClr val="002060"/>
                        </a:solidFill>
                      </a:endParaRPr>
                    </a:p>
                    <a:p>
                      <a:pPr marL="169863" indent="-169863">
                        <a:buFont typeface="Arial" pitchFamily="34" charset="0"/>
                        <a:buNone/>
                      </a:pPr>
                      <a:r>
                        <a:rPr lang="es-ES" sz="900" b="0" u="none" baseline="0" noProof="0" dirty="0" smtClean="0">
                          <a:solidFill>
                            <a:schemeClr val="tx1"/>
                          </a:solidFill>
                        </a:rPr>
                        <a:t>       Los estudiantes  escriben un borrador, revisan y editan su escrito. </a:t>
                      </a:r>
                    </a:p>
                    <a:p>
                      <a:pPr marL="171450" indent="0">
                        <a:buFont typeface="Arial" pitchFamily="34" charset="0"/>
                        <a:buNone/>
                      </a:pPr>
                      <a:r>
                        <a:rPr lang="es-ES" sz="900" b="0" u="none" baseline="0" noProof="0" dirty="0" smtClean="0">
                          <a:solidFill>
                            <a:schemeClr val="tx1"/>
                          </a:solidFill>
                        </a:rPr>
                        <a:t>Las herramientas de procesadores de palabras deben estar disponible para verificar la ortografía (pero no la gramática).</a:t>
                      </a:r>
                    </a:p>
                    <a:p>
                      <a:pPr marL="171450" indent="0">
                        <a:buFont typeface="Arial" pitchFamily="34" charset="0"/>
                        <a:buNone/>
                      </a:pPr>
                      <a:endParaRPr lang="es-ES" sz="900" b="0" u="none" baseline="0" noProof="0" dirty="0" smtClean="0">
                        <a:solidFill>
                          <a:schemeClr val="tx1"/>
                        </a:solidFill>
                      </a:endParaRPr>
                    </a:p>
                    <a:p>
                      <a:pPr marL="171450" indent="0">
                        <a:buFont typeface="Arial" pitchFamily="34" charset="0"/>
                        <a:buNone/>
                      </a:pPr>
                      <a:r>
                        <a:rPr lang="es-ES" sz="900" b="0" u="none" baseline="0" noProof="0" dirty="0" smtClean="0">
                          <a:solidFill>
                            <a:schemeClr val="tx1"/>
                          </a:solidFill>
                        </a:rPr>
                        <a:t>Este protocolo se enfoca en los elementos clave de la </a:t>
                      </a:r>
                      <a:r>
                        <a:rPr lang="es-ES" sz="900" b="1" u="none" baseline="0" noProof="0" dirty="0" smtClean="0">
                          <a:solidFill>
                            <a:schemeClr val="tx1"/>
                          </a:solidFill>
                        </a:rPr>
                        <a:t>escritura narrativa:</a:t>
                      </a:r>
                      <a:endParaRPr lang="es-ES" sz="900" b="1" u="sng" noProof="0" dirty="0" smtClean="0">
                        <a:solidFill>
                          <a:schemeClr val="tx1"/>
                        </a:solidFill>
                      </a:endParaRPr>
                    </a:p>
                    <a:p>
                      <a:pPr marL="228600" lvl="0" indent="-228600">
                        <a:buFont typeface="+mj-lt"/>
                        <a:buAutoNum type="arabicPeriod"/>
                      </a:pPr>
                      <a:r>
                        <a:rPr lang="es-ES" sz="900" b="1" kern="1200" noProof="0" dirty="0" smtClean="0">
                          <a:solidFill>
                            <a:schemeClr val="tx1"/>
                          </a:solidFill>
                          <a:effectLst/>
                          <a:latin typeface="+mn-lt"/>
                          <a:ea typeface="+mn-ea"/>
                          <a:cs typeface="+mn-cs"/>
                        </a:rPr>
                        <a:t>introducción </a:t>
                      </a:r>
                      <a:r>
                        <a:rPr lang="es-ES" sz="900" kern="1200" noProof="0" dirty="0" smtClean="0">
                          <a:solidFill>
                            <a:schemeClr val="tx1"/>
                          </a:solidFill>
                          <a:effectLst/>
                          <a:latin typeface="+mn-lt"/>
                          <a:ea typeface="+mn-ea"/>
                          <a:cs typeface="+mn-cs"/>
                        </a:rPr>
                        <a:t>(narrador</a:t>
                      </a:r>
                      <a:r>
                        <a:rPr lang="es-ES" sz="900" kern="1200" baseline="0" noProof="0" dirty="0" smtClean="0">
                          <a:solidFill>
                            <a:schemeClr val="tx1"/>
                          </a:solidFill>
                          <a:effectLst/>
                          <a:latin typeface="+mn-lt"/>
                          <a:ea typeface="+mn-ea"/>
                          <a:cs typeface="+mn-cs"/>
                        </a:rPr>
                        <a:t> y/o ambiente y personajes)</a:t>
                      </a:r>
                      <a:endParaRPr lang="es-ES" sz="900" kern="1200" noProof="0" dirty="0" smtClean="0">
                        <a:solidFill>
                          <a:schemeClr val="tx1"/>
                        </a:solidFill>
                        <a:effectLst/>
                        <a:latin typeface="+mn-lt"/>
                        <a:ea typeface="+mn-ea"/>
                        <a:cs typeface="+mn-cs"/>
                      </a:endParaRPr>
                    </a:p>
                    <a:p>
                      <a:pPr marL="228600" lvl="0" indent="-228600">
                        <a:buFont typeface="+mj-lt"/>
                        <a:buAutoNum type="arabicPeriod"/>
                      </a:pPr>
                      <a:r>
                        <a:rPr lang="es-ES" sz="900" b="1" kern="1200" noProof="0" dirty="0" smtClean="0">
                          <a:solidFill>
                            <a:schemeClr val="tx1"/>
                          </a:solidFill>
                          <a:effectLst/>
                          <a:latin typeface="+mn-lt"/>
                          <a:ea typeface="+mn-ea"/>
                          <a:cs typeface="+mn-cs"/>
                        </a:rPr>
                        <a:t>organización </a:t>
                      </a:r>
                      <a:r>
                        <a:rPr lang="es-ES" sz="900" kern="1200" noProof="0" dirty="0" smtClean="0">
                          <a:solidFill>
                            <a:schemeClr val="tx1"/>
                          </a:solidFill>
                          <a:effectLst/>
                          <a:latin typeface="+mn-lt"/>
                          <a:ea typeface="+mn-ea"/>
                          <a:cs typeface="+mn-cs"/>
                        </a:rPr>
                        <a:t>(secuencia de acontecimientos)</a:t>
                      </a:r>
                    </a:p>
                    <a:p>
                      <a:pPr marL="228600" lvl="0" indent="-228600">
                        <a:buFont typeface="+mj-lt"/>
                        <a:buAutoNum type="arabicPeriod"/>
                      </a:pPr>
                      <a:r>
                        <a:rPr lang="es-ES" sz="900" b="1" kern="1200" noProof="0" dirty="0" smtClean="0">
                          <a:solidFill>
                            <a:schemeClr val="tx1"/>
                          </a:solidFill>
                          <a:effectLst/>
                          <a:latin typeface="+mn-lt"/>
                          <a:ea typeface="+mn-ea"/>
                          <a:cs typeface="+mn-cs"/>
                        </a:rPr>
                        <a:t>desarrollo </a:t>
                      </a:r>
                      <a:r>
                        <a:rPr lang="es-ES" sz="900" kern="1200" noProof="0" dirty="0" smtClean="0">
                          <a:solidFill>
                            <a:schemeClr val="tx1"/>
                          </a:solidFill>
                          <a:effectLst/>
                          <a:latin typeface="+mn-lt"/>
                          <a:ea typeface="+mn-ea"/>
                          <a:cs typeface="+mn-cs"/>
                        </a:rPr>
                        <a:t>(técnicas narrativas tales como</a:t>
                      </a:r>
                      <a:r>
                        <a:rPr lang="es-ES" sz="900" kern="1200" baseline="0" noProof="0" dirty="0" smtClean="0">
                          <a:solidFill>
                            <a:schemeClr val="tx1"/>
                          </a:solidFill>
                          <a:effectLst/>
                          <a:latin typeface="+mn-lt"/>
                          <a:ea typeface="+mn-ea"/>
                          <a:cs typeface="+mn-cs"/>
                        </a:rPr>
                        <a:t> diálogos, ritmo, descripciones, reflexiones y múltiples tramas</a:t>
                      </a:r>
                      <a:r>
                        <a:rPr lang="es-ES" sz="900" kern="1200" noProof="0" dirty="0" smtClean="0">
                          <a:solidFill>
                            <a:schemeClr val="tx1"/>
                          </a:solidFill>
                          <a:effectLst/>
                          <a:latin typeface="+mn-lt"/>
                          <a:ea typeface="+mn-ea"/>
                          <a:cs typeface="+mn-cs"/>
                        </a:rPr>
                        <a:t>)</a:t>
                      </a:r>
                    </a:p>
                    <a:p>
                      <a:pPr marL="228600" lvl="0" indent="-228600">
                        <a:buFont typeface="+mj-lt"/>
                        <a:buAutoNum type="arabicPeriod"/>
                      </a:pPr>
                      <a:r>
                        <a:rPr lang="es-ES" sz="900" b="1" kern="1200" noProof="0" dirty="0" smtClean="0">
                          <a:solidFill>
                            <a:schemeClr val="tx1"/>
                          </a:solidFill>
                          <a:effectLst/>
                          <a:latin typeface="+mn-lt"/>
                          <a:ea typeface="+mn-ea"/>
                          <a:cs typeface="+mn-cs"/>
                        </a:rPr>
                        <a:t>transiciones </a:t>
                      </a:r>
                      <a:r>
                        <a:rPr lang="es-ES" sz="900" kern="1200" noProof="0" dirty="0" smtClean="0">
                          <a:solidFill>
                            <a:schemeClr val="tx1"/>
                          </a:solidFill>
                          <a:effectLst/>
                          <a:latin typeface="+mn-lt"/>
                          <a:ea typeface="+mn-ea"/>
                          <a:cs typeface="+mn-cs"/>
                        </a:rPr>
                        <a:t>(para secuenciar</a:t>
                      </a:r>
                      <a:r>
                        <a:rPr lang="es-ES" sz="900" kern="1200" baseline="0" noProof="0" dirty="0" smtClean="0">
                          <a:solidFill>
                            <a:schemeClr val="tx1"/>
                          </a:solidFill>
                          <a:effectLst/>
                          <a:latin typeface="+mn-lt"/>
                          <a:ea typeface="+mn-ea"/>
                          <a:cs typeface="+mn-cs"/>
                        </a:rPr>
                        <a:t> acontecimientos</a:t>
                      </a:r>
                      <a:r>
                        <a:rPr lang="es-ES" sz="900" kern="1200" noProof="0" dirty="0" smtClean="0">
                          <a:solidFill>
                            <a:schemeClr val="tx1"/>
                          </a:solidFill>
                          <a:effectLst/>
                          <a:latin typeface="+mn-lt"/>
                          <a:ea typeface="+mn-ea"/>
                          <a:cs typeface="+mn-cs"/>
                        </a:rPr>
                        <a:t>)</a:t>
                      </a:r>
                    </a:p>
                    <a:p>
                      <a:pPr marL="228600" lvl="0" indent="-228600">
                        <a:buFont typeface="+mj-lt"/>
                        <a:buAutoNum type="arabicPeriod"/>
                      </a:pPr>
                      <a:r>
                        <a:rPr lang="es-ES" sz="900" b="1" kern="1200" noProof="0" dirty="0" smtClean="0">
                          <a:solidFill>
                            <a:schemeClr val="tx1"/>
                          </a:solidFill>
                          <a:effectLst/>
                          <a:latin typeface="+mn-lt"/>
                          <a:ea typeface="+mn-ea"/>
                          <a:cs typeface="+mn-cs"/>
                        </a:rPr>
                        <a:t>conclusión </a:t>
                      </a:r>
                      <a:endParaRPr lang="es-ES" sz="900" kern="1200" noProof="0" dirty="0" smtClean="0">
                        <a:solidFill>
                          <a:schemeClr val="tx1"/>
                        </a:solidFill>
                        <a:effectLst/>
                        <a:latin typeface="+mn-lt"/>
                        <a:ea typeface="+mn-ea"/>
                        <a:cs typeface="+mn-cs"/>
                      </a:endParaRPr>
                    </a:p>
                    <a:p>
                      <a:pPr marL="228600" lvl="0" indent="-228600">
                        <a:buFont typeface="+mj-lt"/>
                        <a:buAutoNum type="arabicPeriod"/>
                      </a:pPr>
                      <a:r>
                        <a:rPr lang="es-ES" sz="900" b="1" kern="1200" noProof="0" dirty="0" smtClean="0">
                          <a:solidFill>
                            <a:schemeClr val="tx1"/>
                          </a:solidFill>
                          <a:effectLst/>
                          <a:latin typeface="+mn-lt"/>
                          <a:ea typeface="+mn-ea"/>
                          <a:cs typeface="+mn-cs"/>
                        </a:rPr>
                        <a:t>convenciones</a:t>
                      </a:r>
                      <a:r>
                        <a:rPr lang="es-ES" sz="900" b="1" kern="1200" baseline="0" noProof="0" dirty="0" smtClean="0">
                          <a:solidFill>
                            <a:schemeClr val="tx1"/>
                          </a:solidFill>
                          <a:effectLst/>
                          <a:latin typeface="+mn-lt"/>
                          <a:ea typeface="+mn-ea"/>
                          <a:cs typeface="+mn-cs"/>
                        </a:rPr>
                        <a:t> del inglés estándar</a:t>
                      </a:r>
                      <a:r>
                        <a:rPr lang="es-ES" sz="900" kern="1200" noProof="0" dirty="0" smtClean="0">
                          <a:solidFill>
                            <a:schemeClr val="tx1"/>
                          </a:solidFill>
                          <a:effectLst/>
                          <a:latin typeface="+mn-lt"/>
                          <a:ea typeface="+mn-ea"/>
                          <a:cs typeface="+mn-cs"/>
                        </a:rPr>
                        <a:t>. </a:t>
                      </a:r>
                    </a:p>
                    <a:p>
                      <a:pPr>
                        <a:buFont typeface="Arial" pitchFamily="34" charset="0"/>
                        <a:buNone/>
                      </a:pPr>
                      <a:endParaRPr lang="es-ES" sz="900" b="1" u="sng" noProof="0" dirty="0" smtClean="0">
                        <a:solidFill>
                          <a:srgbClr val="002060"/>
                        </a:solidFill>
                      </a:endParaRPr>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453571" y="9180286"/>
            <a:ext cx="7104743" cy="547809"/>
          </a:xfrm>
          <a:prstGeom prst="rect">
            <a:avLst/>
          </a:prstGeom>
          <a:solidFill>
            <a:schemeClr val="bg1"/>
          </a:solidFill>
        </p:spPr>
        <p:txBody>
          <a:bodyPr wrap="square" lIns="90880" tIns="45440" rIns="90880" bIns="45440">
            <a:spAutoFit/>
          </a:bodyPr>
          <a:lstStyle/>
          <a:p>
            <a:r>
              <a:rPr lang="es-MX" sz="943" b="1" dirty="0"/>
              <a:t>No hay preguntas/elementos de tecnología (TE). Nota:  Se </a:t>
            </a:r>
            <a:r>
              <a:rPr lang="es-MX" sz="943" b="1" u="sng" dirty="0"/>
              <a:t>recomienda enfáticamente </a:t>
            </a:r>
            <a:r>
              <a:rPr lang="es-MX" sz="943" b="1" dirty="0"/>
              <a:t>que los estudiantes tengan experiencia con los siguientes tipos de tareas, en varios lugares de práctica educativa en línea (internet), ya que éstas no  están en las evaluaciones de primaria del HSD: </a:t>
            </a:r>
            <a:r>
              <a:rPr lang="es-MX" sz="943" i="1" dirty="0"/>
              <a:t>reordenar texto, seleccionar y cambiar texto, seleccionar texto, seleccionar de un menú desplegable (</a:t>
            </a:r>
            <a:r>
              <a:rPr lang="es-MX" sz="838" i="1" dirty="0" err="1"/>
              <a:t>drop-down</a:t>
            </a:r>
            <a:r>
              <a:rPr lang="es-MX" sz="943" i="1" dirty="0"/>
              <a:t>).</a:t>
            </a:r>
          </a:p>
        </p:txBody>
      </p:sp>
      <p:sp>
        <p:nvSpPr>
          <p:cNvPr id="9" name="Rectangle 8"/>
          <p:cNvSpPr/>
          <p:nvPr/>
        </p:nvSpPr>
        <p:spPr>
          <a:xfrm>
            <a:off x="533400" y="2075543"/>
            <a:ext cx="6786994" cy="285347"/>
          </a:xfrm>
          <a:prstGeom prst="rect">
            <a:avLst/>
          </a:prstGeom>
        </p:spPr>
        <p:txBody>
          <a:bodyPr wrap="square" lIns="90880" tIns="45440" rIns="90880" bIns="45440">
            <a:spAutoFit/>
          </a:bodyPr>
          <a:lstStyle/>
          <a:p>
            <a:endParaRPr lang="es-ES" sz="210" b="1" dirty="0"/>
          </a:p>
          <a:p>
            <a:r>
              <a:rPr lang="es-ES" sz="1048" b="1" dirty="0"/>
              <a:t>Esta evaluación incluye:  </a:t>
            </a:r>
            <a:r>
              <a:rPr lang="es-ES" sz="1048" dirty="0"/>
              <a:t>Respuestas de selección múltiple, Respuesta construida y una Tarea de Rendimiento.</a:t>
            </a:r>
          </a:p>
        </p:txBody>
      </p:sp>
      <p:sp>
        <p:nvSpPr>
          <p:cNvPr id="5" name="Slide Number Placeholder 4"/>
          <p:cNvSpPr>
            <a:spLocks noGrp="1"/>
          </p:cNvSpPr>
          <p:nvPr>
            <p:ph type="sldNum" sz="quarter" idx="12"/>
          </p:nvPr>
        </p:nvSpPr>
        <p:spPr/>
        <p:txBody>
          <a:bodyPr/>
          <a:lstStyle/>
          <a:p>
            <a:fld id="{F177B04D-AEB5-43ED-B9BA-B3D1EC9C9067}" type="slidenum">
              <a:rPr lang="en-US" smtClean="0"/>
              <a:pPr/>
              <a:t>9</a:t>
            </a:fld>
            <a:endParaRPr lang="en-US" dirty="0"/>
          </a:p>
        </p:txBody>
      </p:sp>
    </p:spTree>
    <p:extLst>
      <p:ext uri="{BB962C8B-B14F-4D97-AF65-F5344CB8AC3E}">
        <p14:creationId xmlns:p14="http://schemas.microsoft.com/office/powerpoint/2010/main" val="2211982345"/>
      </p:ext>
    </p:extLst>
  </p:cSld>
  <p:clrMapOvr>
    <a:masterClrMapping/>
  </p:clrMapOvr>
  <p:transition advTm="0"/>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16553</TotalTime>
  <Words>12517</Words>
  <Application>Microsoft Office PowerPoint</Application>
  <PresentationFormat>Custom</PresentationFormat>
  <Paragraphs>1518</Paragraphs>
  <Slides>43</Slides>
  <Notes>8</Notes>
  <HiddenSlides>0</HiddenSlides>
  <MMClips>0</MMClips>
  <ScaleCrop>false</ScaleCrop>
  <HeadingPairs>
    <vt:vector size="4" baseType="variant">
      <vt:variant>
        <vt:lpstr>Theme</vt:lpstr>
      </vt:variant>
      <vt:variant>
        <vt:i4>3</vt:i4>
      </vt:variant>
      <vt:variant>
        <vt:lpstr>Slide Titles</vt:lpstr>
      </vt:variant>
      <vt:variant>
        <vt:i4>43</vt:i4>
      </vt:variant>
    </vt:vector>
  </HeadingPairs>
  <TitlesOfParts>
    <vt:vector size="46" baseType="lpstr">
      <vt:lpstr>Office Theme</vt:lpstr>
      <vt:lpstr>1_Solstice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Susan Richmond</cp:lastModifiedBy>
  <cp:revision>710</cp:revision>
  <cp:lastPrinted>2016-03-04T18:49:56Z</cp:lastPrinted>
  <dcterms:created xsi:type="dcterms:W3CDTF">2013-06-13T16:49:22Z</dcterms:created>
  <dcterms:modified xsi:type="dcterms:W3CDTF">2016-04-05T16:40:59Z</dcterms:modified>
</cp:coreProperties>
</file>