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handoutMasterIdLst>
    <p:handoutMasterId r:id="rId48"/>
  </p:handoutMasterIdLst>
  <p:sldIdLst>
    <p:sldId id="487" r:id="rId2"/>
    <p:sldId id="566" r:id="rId3"/>
    <p:sldId id="522" r:id="rId4"/>
    <p:sldId id="559" r:id="rId5"/>
    <p:sldId id="560" r:id="rId6"/>
    <p:sldId id="561" r:id="rId7"/>
    <p:sldId id="562" r:id="rId8"/>
    <p:sldId id="563" r:id="rId9"/>
    <p:sldId id="564" r:id="rId10"/>
    <p:sldId id="565" r:id="rId11"/>
    <p:sldId id="523" r:id="rId12"/>
    <p:sldId id="567" r:id="rId13"/>
    <p:sldId id="525" r:id="rId14"/>
    <p:sldId id="568" r:id="rId15"/>
    <p:sldId id="527" r:id="rId16"/>
    <p:sldId id="528" r:id="rId17"/>
    <p:sldId id="529" r:id="rId18"/>
    <p:sldId id="557" r:id="rId19"/>
    <p:sldId id="530" r:id="rId20"/>
    <p:sldId id="531" r:id="rId21"/>
    <p:sldId id="532" r:id="rId22"/>
    <p:sldId id="569" r:id="rId23"/>
    <p:sldId id="534" r:id="rId24"/>
    <p:sldId id="558" r:id="rId25"/>
    <p:sldId id="536" r:id="rId26"/>
    <p:sldId id="537" r:id="rId27"/>
    <p:sldId id="538" r:id="rId28"/>
    <p:sldId id="539" r:id="rId29"/>
    <p:sldId id="540" r:id="rId30"/>
    <p:sldId id="541" r:id="rId31"/>
    <p:sldId id="542" r:id="rId32"/>
    <p:sldId id="543" r:id="rId33"/>
    <p:sldId id="544" r:id="rId34"/>
    <p:sldId id="545" r:id="rId35"/>
    <p:sldId id="546" r:id="rId36"/>
    <p:sldId id="547" r:id="rId37"/>
    <p:sldId id="548" r:id="rId38"/>
    <p:sldId id="549" r:id="rId39"/>
    <p:sldId id="550" r:id="rId40"/>
    <p:sldId id="551" r:id="rId41"/>
    <p:sldId id="552" r:id="rId42"/>
    <p:sldId id="553" r:id="rId43"/>
    <p:sldId id="554" r:id="rId44"/>
    <p:sldId id="555" r:id="rId45"/>
    <p:sldId id="556" r:id="rId46"/>
  </p:sldIdLst>
  <p:sldSz cx="7315200" cy="9601200"/>
  <p:notesSz cx="7010400" cy="9296400"/>
  <p:defaultText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024">
          <p15:clr>
            <a:srgbClr val="A4A3A4"/>
          </p15:clr>
        </p15:guide>
        <p15:guide id="2" pos="230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ndezBolanos, Martha" initials="M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47" autoAdjust="0"/>
    <p:restoredTop sz="99055" autoAdjust="0"/>
  </p:normalViewPr>
  <p:slideViewPr>
    <p:cSldViewPr>
      <p:cViewPr>
        <p:scale>
          <a:sx n="130" d="100"/>
          <a:sy n="130" d="100"/>
        </p:scale>
        <p:origin x="187" y="2083"/>
      </p:cViewPr>
      <p:guideLst>
        <p:guide orient="horz" pos="3024"/>
        <p:guide pos="2304"/>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03BBA2A-8788-4E3E-B85C-043146DE5216}" type="datetimeFigureOut">
              <a:rPr lang="en-US" smtClean="0"/>
              <a:t>4/5/2016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68E767E-EA66-4DAF-8CE1-1B8D3464DA28}" type="slidenum">
              <a:rPr lang="en-US" smtClean="0"/>
              <a:t>‹#›</a:t>
            </a:fld>
            <a:endParaRPr lang="en-US" dirty="0"/>
          </a:p>
        </p:txBody>
      </p:sp>
    </p:spTree>
    <p:extLst>
      <p:ext uri="{BB962C8B-B14F-4D97-AF65-F5344CB8AC3E}">
        <p14:creationId xmlns:p14="http://schemas.microsoft.com/office/powerpoint/2010/main" val="30431664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5812E32-FA1A-4F4E-BBE4-59F7E9A50687}" type="datetimeFigureOut">
              <a:rPr lang="en-US" smtClean="0"/>
              <a:pPr/>
              <a:t>4/5/2016</a:t>
            </a:fld>
            <a:endParaRPr lang="en-US" dirty="0"/>
          </a:p>
        </p:txBody>
      </p:sp>
      <p:sp>
        <p:nvSpPr>
          <p:cNvPr id="4" name="Slide Image Placeholder 3"/>
          <p:cNvSpPr>
            <a:spLocks noGrp="1" noRot="1" noChangeAspect="1"/>
          </p:cNvSpPr>
          <p:nvPr>
            <p:ph type="sldImg" idx="2"/>
          </p:nvPr>
        </p:nvSpPr>
        <p:spPr>
          <a:xfrm>
            <a:off x="2176463" y="696913"/>
            <a:ext cx="26574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EF0EC3-FE0B-4500-8F04-EC8B20A7C129}" type="slidenum">
              <a:rPr lang="en-US" smtClean="0"/>
              <a:pPr/>
              <a:t>‹#›</a:t>
            </a:fld>
            <a:endParaRPr lang="en-US" dirty="0"/>
          </a:p>
        </p:txBody>
      </p:sp>
    </p:spTree>
    <p:extLst>
      <p:ext uri="{BB962C8B-B14F-4D97-AF65-F5344CB8AC3E}">
        <p14:creationId xmlns:p14="http://schemas.microsoft.com/office/powerpoint/2010/main" val="4131208749"/>
      </p:ext>
    </p:extLst>
  </p:cSld>
  <p:clrMap bg1="lt1" tx1="dk1" bg2="lt2" tx2="dk2" accent1="accent1" accent2="accent2" accent3="accent3" accent4="accent4" accent5="accent5" accent6="accent6" hlink="hlink" folHlink="folHlink"/>
  <p:hf hdr="0" ftr="0" dt="0"/>
  <p:notesStyle>
    <a:lvl1pPr marL="0" algn="l" defTabSz="966612" rtl="0" eaLnBrk="1" latinLnBrk="0" hangingPunct="1">
      <a:defRPr sz="1300" kern="1200">
        <a:solidFill>
          <a:schemeClr val="tx1"/>
        </a:solidFill>
        <a:latin typeface="+mn-lt"/>
        <a:ea typeface="+mn-ea"/>
        <a:cs typeface="+mn-cs"/>
      </a:defRPr>
    </a:lvl1pPr>
    <a:lvl2pPr marL="483306" algn="l" defTabSz="966612" rtl="0" eaLnBrk="1" latinLnBrk="0" hangingPunct="1">
      <a:defRPr sz="1300" kern="1200">
        <a:solidFill>
          <a:schemeClr val="tx1"/>
        </a:solidFill>
        <a:latin typeface="+mn-lt"/>
        <a:ea typeface="+mn-ea"/>
        <a:cs typeface="+mn-cs"/>
      </a:defRPr>
    </a:lvl2pPr>
    <a:lvl3pPr marL="966612" algn="l" defTabSz="966612" rtl="0" eaLnBrk="1" latinLnBrk="0" hangingPunct="1">
      <a:defRPr sz="1300" kern="1200">
        <a:solidFill>
          <a:schemeClr val="tx1"/>
        </a:solidFill>
        <a:latin typeface="+mn-lt"/>
        <a:ea typeface="+mn-ea"/>
        <a:cs typeface="+mn-cs"/>
      </a:defRPr>
    </a:lvl3pPr>
    <a:lvl4pPr marL="1449918" algn="l" defTabSz="966612" rtl="0" eaLnBrk="1" latinLnBrk="0" hangingPunct="1">
      <a:defRPr sz="1300" kern="1200">
        <a:solidFill>
          <a:schemeClr val="tx1"/>
        </a:solidFill>
        <a:latin typeface="+mn-lt"/>
        <a:ea typeface="+mn-ea"/>
        <a:cs typeface="+mn-cs"/>
      </a:defRPr>
    </a:lvl4pPr>
    <a:lvl5pPr marL="1933224" algn="l" defTabSz="966612" rtl="0" eaLnBrk="1" latinLnBrk="0" hangingPunct="1">
      <a:defRPr sz="1300" kern="1200">
        <a:solidFill>
          <a:schemeClr val="tx1"/>
        </a:solidFill>
        <a:latin typeface="+mn-lt"/>
        <a:ea typeface="+mn-ea"/>
        <a:cs typeface="+mn-cs"/>
      </a:defRPr>
    </a:lvl5pPr>
    <a:lvl6pPr marL="2416531" algn="l" defTabSz="966612" rtl="0" eaLnBrk="1" latinLnBrk="0" hangingPunct="1">
      <a:defRPr sz="1300" kern="1200">
        <a:solidFill>
          <a:schemeClr val="tx1"/>
        </a:solidFill>
        <a:latin typeface="+mn-lt"/>
        <a:ea typeface="+mn-ea"/>
        <a:cs typeface="+mn-cs"/>
      </a:defRPr>
    </a:lvl6pPr>
    <a:lvl7pPr marL="2899837" algn="l" defTabSz="966612" rtl="0" eaLnBrk="1" latinLnBrk="0" hangingPunct="1">
      <a:defRPr sz="1300" kern="1200">
        <a:solidFill>
          <a:schemeClr val="tx1"/>
        </a:solidFill>
        <a:latin typeface="+mn-lt"/>
        <a:ea typeface="+mn-ea"/>
        <a:cs typeface="+mn-cs"/>
      </a:defRPr>
    </a:lvl7pPr>
    <a:lvl8pPr marL="3383143" algn="l" defTabSz="966612" rtl="0" eaLnBrk="1" latinLnBrk="0" hangingPunct="1">
      <a:defRPr sz="1300" kern="1200">
        <a:solidFill>
          <a:schemeClr val="tx1"/>
        </a:solidFill>
        <a:latin typeface="+mn-lt"/>
        <a:ea typeface="+mn-ea"/>
        <a:cs typeface="+mn-cs"/>
      </a:defRPr>
    </a:lvl8pPr>
    <a:lvl9pPr marL="3866449" algn="l" defTabSz="96661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EF0EC3-FE0B-4500-8F04-EC8B20A7C129}" type="slidenum">
              <a:rPr lang="en-US" smtClean="0"/>
              <a:pPr/>
              <a:t>4</a:t>
            </a:fld>
            <a:endParaRPr lang="en-US" dirty="0"/>
          </a:p>
        </p:txBody>
      </p:sp>
    </p:spTree>
    <p:extLst>
      <p:ext uri="{BB962C8B-B14F-4D97-AF65-F5344CB8AC3E}">
        <p14:creationId xmlns:p14="http://schemas.microsoft.com/office/powerpoint/2010/main" val="869048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EF0EC3-FE0B-4500-8F04-EC8B20A7C129}" type="slidenum">
              <a:rPr lang="en-US" smtClean="0"/>
              <a:pPr/>
              <a:t>10</a:t>
            </a:fld>
            <a:endParaRPr lang="en-US" dirty="0"/>
          </a:p>
        </p:txBody>
      </p:sp>
    </p:spTree>
    <p:extLst>
      <p:ext uri="{BB962C8B-B14F-4D97-AF65-F5344CB8AC3E}">
        <p14:creationId xmlns:p14="http://schemas.microsoft.com/office/powerpoint/2010/main" val="106956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12</a:t>
            </a:fld>
            <a:endParaRPr lang="en-US" dirty="0"/>
          </a:p>
        </p:txBody>
      </p:sp>
    </p:spTree>
    <p:extLst>
      <p:ext uri="{BB962C8B-B14F-4D97-AF65-F5344CB8AC3E}">
        <p14:creationId xmlns:p14="http://schemas.microsoft.com/office/powerpoint/2010/main" val="4145898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EF0EC3-FE0B-4500-8F04-EC8B20A7C129}" type="slidenum">
              <a:rPr lang="en-US" smtClean="0"/>
              <a:pPr/>
              <a:t>15</a:t>
            </a:fld>
            <a:endParaRPr lang="en-US" dirty="0"/>
          </a:p>
        </p:txBody>
      </p:sp>
    </p:spTree>
    <p:extLst>
      <p:ext uri="{BB962C8B-B14F-4D97-AF65-F5344CB8AC3E}">
        <p14:creationId xmlns:p14="http://schemas.microsoft.com/office/powerpoint/2010/main" val="3365818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982597"/>
            <a:ext cx="6217920" cy="2058035"/>
          </a:xfrm>
        </p:spPr>
        <p:txBody>
          <a:bodyPr/>
          <a:lstStyle/>
          <a:p>
            <a:r>
              <a:rPr lang="en-US" smtClean="0"/>
              <a:t>Click to edit Master title style</a:t>
            </a:r>
            <a:endParaRPr lang="en-US"/>
          </a:p>
        </p:txBody>
      </p:sp>
      <p:sp>
        <p:nvSpPr>
          <p:cNvPr id="3" name="Subtitle 2"/>
          <p:cNvSpPr>
            <a:spLocks noGrp="1"/>
          </p:cNvSpPr>
          <p:nvPr>
            <p:ph type="subTitle" idx="1"/>
          </p:nvPr>
        </p:nvSpPr>
        <p:spPr>
          <a:xfrm>
            <a:off x="1097280" y="5440680"/>
            <a:ext cx="5120640" cy="2453640"/>
          </a:xfrm>
          <a:prstGeom prst="rect">
            <a:avLst/>
          </a:prstGeom>
        </p:spPr>
        <p:txBody>
          <a:bodyPr/>
          <a:lstStyle>
            <a:lvl1pPr marL="0" indent="0" algn="ctr">
              <a:buNone/>
              <a:defRPr>
                <a:solidFill>
                  <a:schemeClr val="tx1">
                    <a:tint val="75000"/>
                  </a:schemeClr>
                </a:solidFill>
              </a:defRPr>
            </a:lvl1pPr>
            <a:lvl2pPr marL="483306" indent="0" algn="ctr">
              <a:buNone/>
              <a:defRPr>
                <a:solidFill>
                  <a:schemeClr val="tx1">
                    <a:tint val="75000"/>
                  </a:schemeClr>
                </a:solidFill>
              </a:defRPr>
            </a:lvl2pPr>
            <a:lvl3pPr marL="966612" indent="0" algn="ctr">
              <a:buNone/>
              <a:defRPr>
                <a:solidFill>
                  <a:schemeClr val="tx1">
                    <a:tint val="75000"/>
                  </a:schemeClr>
                </a:solidFill>
              </a:defRPr>
            </a:lvl3pPr>
            <a:lvl4pPr marL="1449918" indent="0" algn="ctr">
              <a:buNone/>
              <a:defRPr>
                <a:solidFill>
                  <a:schemeClr val="tx1">
                    <a:tint val="75000"/>
                  </a:schemeClr>
                </a:solidFill>
              </a:defRPr>
            </a:lvl4pPr>
            <a:lvl5pPr marL="1933224" indent="0" algn="ctr">
              <a:buNone/>
              <a:defRPr>
                <a:solidFill>
                  <a:schemeClr val="tx1">
                    <a:tint val="75000"/>
                  </a:schemeClr>
                </a:solidFill>
              </a:defRPr>
            </a:lvl5pPr>
            <a:lvl6pPr marL="2416531" indent="0" algn="ctr">
              <a:buNone/>
              <a:defRPr>
                <a:solidFill>
                  <a:schemeClr val="tx1">
                    <a:tint val="75000"/>
                  </a:schemeClr>
                </a:solidFill>
              </a:defRPr>
            </a:lvl6pPr>
            <a:lvl7pPr marL="2899837" indent="0" algn="ctr">
              <a:buNone/>
              <a:defRPr>
                <a:solidFill>
                  <a:schemeClr val="tx1">
                    <a:tint val="75000"/>
                  </a:schemeClr>
                </a:solidFill>
              </a:defRPr>
            </a:lvl7pPr>
            <a:lvl8pPr marL="3383143" indent="0" algn="ctr">
              <a:buNone/>
              <a:defRPr>
                <a:solidFill>
                  <a:schemeClr val="tx1">
                    <a:tint val="75000"/>
                  </a:schemeClr>
                </a:solidFill>
              </a:defRPr>
            </a:lvl8pPr>
            <a:lvl9pPr marL="386644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365760" y="8898891"/>
            <a:ext cx="1706880" cy="511175"/>
          </a:xfrm>
          <a:prstGeom prst="rect">
            <a:avLst/>
          </a:prstGeom>
        </p:spPr>
        <p:txBody>
          <a:bodyPr/>
          <a:lstStyle/>
          <a:p>
            <a:endParaRPr lang="en-US" dirty="0"/>
          </a:p>
        </p:txBody>
      </p:sp>
      <p:sp>
        <p:nvSpPr>
          <p:cNvPr id="5" name="Footer Placeholder 4"/>
          <p:cNvSpPr>
            <a:spLocks noGrp="1"/>
          </p:cNvSpPr>
          <p:nvPr>
            <p:ph type="ftr" sz="quarter" idx="11"/>
          </p:nvPr>
        </p:nvSpPr>
        <p:spPr>
          <a:xfrm>
            <a:off x="2499360" y="8898891"/>
            <a:ext cx="2316480" cy="51117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8898891"/>
            <a:ext cx="396240" cy="511175"/>
          </a:xfrm>
          <a:prstGeom prst="rect">
            <a:avLst/>
          </a:prstGeom>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5394239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365760" y="2240282"/>
            <a:ext cx="6583680" cy="633634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65760" y="8898891"/>
            <a:ext cx="1706880" cy="511175"/>
          </a:xfrm>
          <a:prstGeom prst="rect">
            <a:avLst/>
          </a:prstGeom>
        </p:spPr>
        <p:txBody>
          <a:bodyPr/>
          <a:lstStyle/>
          <a:p>
            <a:endParaRPr lang="en-US" dirty="0"/>
          </a:p>
        </p:txBody>
      </p:sp>
      <p:sp>
        <p:nvSpPr>
          <p:cNvPr id="5" name="Footer Placeholder 4"/>
          <p:cNvSpPr>
            <a:spLocks noGrp="1"/>
          </p:cNvSpPr>
          <p:nvPr>
            <p:ph type="ftr" sz="quarter" idx="11"/>
          </p:nvPr>
        </p:nvSpPr>
        <p:spPr>
          <a:xfrm>
            <a:off x="2499360" y="8898891"/>
            <a:ext cx="2316480" cy="51117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8898891"/>
            <a:ext cx="396240" cy="511175"/>
          </a:xfrm>
          <a:prstGeom prst="rect">
            <a:avLst/>
          </a:prstGeom>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3202312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977639" y="513399"/>
            <a:ext cx="1234441" cy="1092136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4320" y="513399"/>
            <a:ext cx="3581401" cy="1092136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365760" y="8898891"/>
            <a:ext cx="1706880" cy="511175"/>
          </a:xfrm>
          <a:prstGeom prst="rect">
            <a:avLst/>
          </a:prstGeom>
        </p:spPr>
        <p:txBody>
          <a:bodyPr/>
          <a:lstStyle/>
          <a:p>
            <a:endParaRPr lang="en-US" dirty="0"/>
          </a:p>
        </p:txBody>
      </p:sp>
      <p:sp>
        <p:nvSpPr>
          <p:cNvPr id="5" name="Footer Placeholder 4"/>
          <p:cNvSpPr>
            <a:spLocks noGrp="1"/>
          </p:cNvSpPr>
          <p:nvPr>
            <p:ph type="ftr" sz="quarter" idx="11"/>
          </p:nvPr>
        </p:nvSpPr>
        <p:spPr>
          <a:xfrm>
            <a:off x="2499360" y="8898891"/>
            <a:ext cx="2316480" cy="51117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8898891"/>
            <a:ext cx="396240" cy="511175"/>
          </a:xfrm>
          <a:prstGeom prst="rect">
            <a:avLst/>
          </a:prstGeom>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7218488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65760" y="2240282"/>
            <a:ext cx="6583680" cy="6336348"/>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486400" y="8874825"/>
            <a:ext cx="1676400" cy="51117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315126" y="8964612"/>
            <a:ext cx="792480" cy="511175"/>
          </a:xfrm>
          <a:prstGeom prst="rect">
            <a:avLst/>
          </a:prstGeom>
        </p:spPr>
        <p:txBody>
          <a:bodyPr/>
          <a:lstStyle>
            <a:lvl1pPr algn="r">
              <a:defRPr/>
            </a:lvl1pPr>
          </a:lstStyle>
          <a:p>
            <a:fld id="{F177B04D-AEB5-43ED-B9BA-B3D1EC9C9067}" type="slidenum">
              <a:rPr lang="en-US" smtClean="0"/>
              <a:pPr/>
              <a:t>‹#›</a:t>
            </a:fld>
            <a:endParaRPr lang="en-US" dirty="0"/>
          </a:p>
        </p:txBody>
      </p:sp>
      <p:sp>
        <p:nvSpPr>
          <p:cNvPr id="8" name="Rectangle 7"/>
          <p:cNvSpPr/>
          <p:nvPr userDrawn="1"/>
        </p:nvSpPr>
        <p:spPr>
          <a:xfrm>
            <a:off x="3276600" y="9220200"/>
            <a:ext cx="3657600" cy="230832"/>
          </a:xfrm>
          <a:prstGeom prst="rect">
            <a:avLst/>
          </a:prstGeom>
        </p:spPr>
        <p:txBody>
          <a:bodyPr>
            <a:spAutoFit/>
          </a:bodyPr>
          <a:lstStyle/>
          <a:p>
            <a:r>
              <a:rPr lang="en-US" sz="900" kern="1200" dirty="0" smtClean="0">
                <a:solidFill>
                  <a:schemeClr val="tx1"/>
                </a:solidFill>
                <a:latin typeface="+mn-lt"/>
                <a:ea typeface="+mn-ea"/>
                <a:cs typeface="+mn-cs"/>
              </a:rPr>
              <a:t>Rev. Control:  07/05/2015 HSD – OSP and Susan Richmond</a:t>
            </a:r>
            <a:endParaRPr lang="en-US" sz="900" dirty="0"/>
          </a:p>
        </p:txBody>
      </p:sp>
    </p:spTree>
    <p:extLst>
      <p:ext uri="{BB962C8B-B14F-4D97-AF65-F5344CB8AC3E}">
        <p14:creationId xmlns:p14="http://schemas.microsoft.com/office/powerpoint/2010/main" val="22011983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1" y="6169660"/>
            <a:ext cx="6217920" cy="1906905"/>
          </a:xfrm>
        </p:spPr>
        <p:txBody>
          <a:bodyPr anchor="t"/>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577851" y="4069400"/>
            <a:ext cx="6217920" cy="2100261"/>
          </a:xfrm>
          <a:prstGeom prst="rect">
            <a:avLst/>
          </a:prstGeom>
        </p:spPr>
        <p:txBody>
          <a:bodyPr anchor="b"/>
          <a:lstStyle>
            <a:lvl1pPr marL="0" indent="0">
              <a:buNone/>
              <a:defRPr sz="2100">
                <a:solidFill>
                  <a:schemeClr val="tx1">
                    <a:tint val="75000"/>
                  </a:schemeClr>
                </a:solidFill>
              </a:defRPr>
            </a:lvl1pPr>
            <a:lvl2pPr marL="483306" indent="0">
              <a:buNone/>
              <a:defRPr sz="1900">
                <a:solidFill>
                  <a:schemeClr val="tx1">
                    <a:tint val="75000"/>
                  </a:schemeClr>
                </a:solidFill>
              </a:defRPr>
            </a:lvl2pPr>
            <a:lvl3pPr marL="966612" indent="0">
              <a:buNone/>
              <a:defRPr sz="1700">
                <a:solidFill>
                  <a:schemeClr val="tx1">
                    <a:tint val="75000"/>
                  </a:schemeClr>
                </a:solidFill>
              </a:defRPr>
            </a:lvl3pPr>
            <a:lvl4pPr marL="1449918" indent="0">
              <a:buNone/>
              <a:defRPr sz="1500">
                <a:solidFill>
                  <a:schemeClr val="tx1">
                    <a:tint val="75000"/>
                  </a:schemeClr>
                </a:solidFill>
              </a:defRPr>
            </a:lvl4pPr>
            <a:lvl5pPr marL="1933224" indent="0">
              <a:buNone/>
              <a:defRPr sz="1500">
                <a:solidFill>
                  <a:schemeClr val="tx1">
                    <a:tint val="75000"/>
                  </a:schemeClr>
                </a:solidFill>
              </a:defRPr>
            </a:lvl5pPr>
            <a:lvl6pPr marL="2416531" indent="0">
              <a:buNone/>
              <a:defRPr sz="1500">
                <a:solidFill>
                  <a:schemeClr val="tx1">
                    <a:tint val="75000"/>
                  </a:schemeClr>
                </a:solidFill>
              </a:defRPr>
            </a:lvl6pPr>
            <a:lvl7pPr marL="2899837" indent="0">
              <a:buNone/>
              <a:defRPr sz="1500">
                <a:solidFill>
                  <a:schemeClr val="tx1">
                    <a:tint val="75000"/>
                  </a:schemeClr>
                </a:solidFill>
              </a:defRPr>
            </a:lvl7pPr>
            <a:lvl8pPr marL="3383143" indent="0">
              <a:buNone/>
              <a:defRPr sz="1500">
                <a:solidFill>
                  <a:schemeClr val="tx1">
                    <a:tint val="75000"/>
                  </a:schemeClr>
                </a:solidFill>
              </a:defRPr>
            </a:lvl8pPr>
            <a:lvl9pPr marL="3866449"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65760" y="8898891"/>
            <a:ext cx="1706880" cy="511175"/>
          </a:xfrm>
          <a:prstGeom prst="rect">
            <a:avLst/>
          </a:prstGeom>
        </p:spPr>
        <p:txBody>
          <a:bodyPr/>
          <a:lstStyle/>
          <a:p>
            <a:endParaRPr lang="en-US" dirty="0"/>
          </a:p>
        </p:txBody>
      </p:sp>
      <p:sp>
        <p:nvSpPr>
          <p:cNvPr id="5" name="Footer Placeholder 4"/>
          <p:cNvSpPr>
            <a:spLocks noGrp="1"/>
          </p:cNvSpPr>
          <p:nvPr>
            <p:ph type="ftr" sz="quarter" idx="11"/>
          </p:nvPr>
        </p:nvSpPr>
        <p:spPr>
          <a:xfrm>
            <a:off x="3634740" y="8964612"/>
            <a:ext cx="2316480" cy="51117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8898891"/>
            <a:ext cx="396240" cy="511175"/>
          </a:xfrm>
          <a:prstGeom prst="rect">
            <a:avLst/>
          </a:prstGeom>
        </p:spPr>
        <p:txBody>
          <a:bodyPr/>
          <a:lstStyle/>
          <a:p>
            <a:fld id="{F177B04D-AEB5-43ED-B9BA-B3D1EC9C9067}" type="slidenum">
              <a:rPr lang="en-US" smtClean="0"/>
              <a:pPr/>
              <a:t>‹#›</a:t>
            </a:fld>
            <a:endParaRPr lang="en-US" dirty="0"/>
          </a:p>
        </p:txBody>
      </p:sp>
      <p:sp>
        <p:nvSpPr>
          <p:cNvPr id="7" name="Rectangle 6"/>
          <p:cNvSpPr/>
          <p:nvPr userDrawn="1"/>
        </p:nvSpPr>
        <p:spPr>
          <a:xfrm>
            <a:off x="3276600" y="9220200"/>
            <a:ext cx="3657600" cy="230832"/>
          </a:xfrm>
          <a:prstGeom prst="rect">
            <a:avLst/>
          </a:prstGeom>
        </p:spPr>
        <p:txBody>
          <a:bodyPr>
            <a:spAutoFit/>
          </a:bodyPr>
          <a:lstStyle/>
          <a:p>
            <a:r>
              <a:rPr lang="en-US" sz="900" kern="1200" dirty="0" smtClean="0">
                <a:solidFill>
                  <a:schemeClr val="tx1"/>
                </a:solidFill>
                <a:latin typeface="+mn-lt"/>
                <a:ea typeface="+mn-ea"/>
                <a:cs typeface="+mn-cs"/>
              </a:rPr>
              <a:t>Rev. Control:  07/05/2015 HSD – OSP and Susan Richmond</a:t>
            </a:r>
            <a:endParaRPr lang="en-US" sz="900" dirty="0"/>
          </a:p>
        </p:txBody>
      </p:sp>
    </p:spTree>
    <p:extLst>
      <p:ext uri="{BB962C8B-B14F-4D97-AF65-F5344CB8AC3E}">
        <p14:creationId xmlns:p14="http://schemas.microsoft.com/office/powerpoint/2010/main" val="18300446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1" y="2987040"/>
            <a:ext cx="2407920" cy="8447724"/>
          </a:xfrm>
          <a:prstGeom prst="rect">
            <a:avLst/>
          </a:prstGeo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804161" y="2987040"/>
            <a:ext cx="2407920" cy="8447724"/>
          </a:xfrm>
          <a:prstGeom prst="rect">
            <a:avLst/>
          </a:prstGeo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365760" y="8898891"/>
            <a:ext cx="1706880" cy="511175"/>
          </a:xfrm>
          <a:prstGeom prst="rect">
            <a:avLst/>
          </a:prstGeom>
        </p:spPr>
        <p:txBody>
          <a:bodyPr/>
          <a:lstStyle/>
          <a:p>
            <a:endParaRPr lang="en-US" dirty="0"/>
          </a:p>
        </p:txBody>
      </p:sp>
      <p:sp>
        <p:nvSpPr>
          <p:cNvPr id="6" name="Footer Placeholder 5"/>
          <p:cNvSpPr>
            <a:spLocks noGrp="1"/>
          </p:cNvSpPr>
          <p:nvPr>
            <p:ph type="ftr" sz="quarter" idx="11"/>
          </p:nvPr>
        </p:nvSpPr>
        <p:spPr>
          <a:xfrm>
            <a:off x="3566161" y="8964612"/>
            <a:ext cx="2316480" cy="51117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736080" y="8918477"/>
            <a:ext cx="396240" cy="511175"/>
          </a:xfrm>
          <a:prstGeom prst="rect">
            <a:avLst/>
          </a:prstGeom>
        </p:spPr>
        <p:txBody>
          <a:bodyPr/>
          <a:lstStyle/>
          <a:p>
            <a:fld id="{F177B04D-AEB5-43ED-B9BA-B3D1EC9C9067}" type="slidenum">
              <a:rPr lang="en-US" smtClean="0"/>
              <a:pPr/>
              <a:t>‹#›</a:t>
            </a:fld>
            <a:endParaRPr lang="en-US" dirty="0"/>
          </a:p>
        </p:txBody>
      </p:sp>
      <p:sp>
        <p:nvSpPr>
          <p:cNvPr id="8" name="Rectangle 7"/>
          <p:cNvSpPr/>
          <p:nvPr userDrawn="1"/>
        </p:nvSpPr>
        <p:spPr>
          <a:xfrm>
            <a:off x="3276600" y="9220200"/>
            <a:ext cx="3657600" cy="230832"/>
          </a:xfrm>
          <a:prstGeom prst="rect">
            <a:avLst/>
          </a:prstGeom>
        </p:spPr>
        <p:txBody>
          <a:bodyPr>
            <a:spAutoFit/>
          </a:bodyPr>
          <a:lstStyle/>
          <a:p>
            <a:r>
              <a:rPr lang="en-US" sz="900" kern="1200" dirty="0" smtClean="0">
                <a:solidFill>
                  <a:schemeClr val="tx1"/>
                </a:solidFill>
                <a:latin typeface="+mn-lt"/>
                <a:ea typeface="+mn-ea"/>
                <a:cs typeface="+mn-cs"/>
              </a:rPr>
              <a:t>Rev. Control:  07/05/2015 HSD – OSP and Susan Richmond</a:t>
            </a:r>
            <a:endParaRPr lang="en-US" sz="900" dirty="0"/>
          </a:p>
        </p:txBody>
      </p:sp>
    </p:spTree>
    <p:extLst>
      <p:ext uri="{BB962C8B-B14F-4D97-AF65-F5344CB8AC3E}">
        <p14:creationId xmlns:p14="http://schemas.microsoft.com/office/powerpoint/2010/main" val="37988382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384493"/>
            <a:ext cx="6583680" cy="1600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5761" y="2149158"/>
            <a:ext cx="3232150" cy="895667"/>
          </a:xfrm>
          <a:prstGeom prst="rect">
            <a:avLst/>
          </a:prstGeom>
        </p:spPr>
        <p:txBody>
          <a:bodyPr anchor="b"/>
          <a:lstStyle>
            <a:lvl1pPr marL="0" indent="0">
              <a:buNone/>
              <a:defRPr sz="2500" b="1"/>
            </a:lvl1pPr>
            <a:lvl2pPr marL="483306" indent="0">
              <a:buNone/>
              <a:defRPr sz="2100" b="1"/>
            </a:lvl2pPr>
            <a:lvl3pPr marL="966612" indent="0">
              <a:buNone/>
              <a:defRPr sz="1900" b="1"/>
            </a:lvl3pPr>
            <a:lvl4pPr marL="1449918" indent="0">
              <a:buNone/>
              <a:defRPr sz="1700" b="1"/>
            </a:lvl4pPr>
            <a:lvl5pPr marL="1933224" indent="0">
              <a:buNone/>
              <a:defRPr sz="1700" b="1"/>
            </a:lvl5pPr>
            <a:lvl6pPr marL="2416531" indent="0">
              <a:buNone/>
              <a:defRPr sz="1700" b="1"/>
            </a:lvl6pPr>
            <a:lvl7pPr marL="2899837" indent="0">
              <a:buNone/>
              <a:defRPr sz="1700" b="1"/>
            </a:lvl7pPr>
            <a:lvl8pPr marL="3383143" indent="0">
              <a:buNone/>
              <a:defRPr sz="1700" b="1"/>
            </a:lvl8pPr>
            <a:lvl9pPr marL="3866449"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365761" y="3044825"/>
            <a:ext cx="3232150" cy="5531803"/>
          </a:xfrm>
          <a:prstGeom prst="rect">
            <a:avLst/>
          </a:prstGeo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716021" y="2149158"/>
            <a:ext cx="3233420" cy="895667"/>
          </a:xfrm>
          <a:prstGeom prst="rect">
            <a:avLst/>
          </a:prstGeom>
        </p:spPr>
        <p:txBody>
          <a:bodyPr anchor="b"/>
          <a:lstStyle>
            <a:lvl1pPr marL="0" indent="0">
              <a:buNone/>
              <a:defRPr sz="2500" b="1"/>
            </a:lvl1pPr>
            <a:lvl2pPr marL="483306" indent="0">
              <a:buNone/>
              <a:defRPr sz="2100" b="1"/>
            </a:lvl2pPr>
            <a:lvl3pPr marL="966612" indent="0">
              <a:buNone/>
              <a:defRPr sz="1900" b="1"/>
            </a:lvl3pPr>
            <a:lvl4pPr marL="1449918" indent="0">
              <a:buNone/>
              <a:defRPr sz="1700" b="1"/>
            </a:lvl4pPr>
            <a:lvl5pPr marL="1933224" indent="0">
              <a:buNone/>
              <a:defRPr sz="1700" b="1"/>
            </a:lvl5pPr>
            <a:lvl6pPr marL="2416531" indent="0">
              <a:buNone/>
              <a:defRPr sz="1700" b="1"/>
            </a:lvl6pPr>
            <a:lvl7pPr marL="2899837" indent="0">
              <a:buNone/>
              <a:defRPr sz="1700" b="1"/>
            </a:lvl7pPr>
            <a:lvl8pPr marL="3383143" indent="0">
              <a:buNone/>
              <a:defRPr sz="1700" b="1"/>
            </a:lvl8pPr>
            <a:lvl9pPr marL="3866449"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3716021" y="3044825"/>
            <a:ext cx="3233420" cy="5531803"/>
          </a:xfrm>
          <a:prstGeom prst="rect">
            <a:avLst/>
          </a:prstGeo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365760" y="8898891"/>
            <a:ext cx="1706880" cy="511175"/>
          </a:xfrm>
          <a:prstGeom prst="rect">
            <a:avLst/>
          </a:prstGeom>
        </p:spPr>
        <p:txBody>
          <a:bodyPr/>
          <a:lstStyle/>
          <a:p>
            <a:endParaRPr lang="en-US" dirty="0"/>
          </a:p>
        </p:txBody>
      </p:sp>
      <p:sp>
        <p:nvSpPr>
          <p:cNvPr id="8" name="Footer Placeholder 7"/>
          <p:cNvSpPr>
            <a:spLocks noGrp="1"/>
          </p:cNvSpPr>
          <p:nvPr>
            <p:ph type="ftr" sz="quarter" idx="11"/>
          </p:nvPr>
        </p:nvSpPr>
        <p:spPr>
          <a:xfrm>
            <a:off x="3597911" y="8961120"/>
            <a:ext cx="2316480" cy="51117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629400" y="8939857"/>
            <a:ext cx="396240" cy="511175"/>
          </a:xfrm>
          <a:prstGeom prst="rect">
            <a:avLst/>
          </a:prstGeom>
        </p:spPr>
        <p:txBody>
          <a:bodyPr/>
          <a:lstStyle/>
          <a:p>
            <a:fld id="{F177B04D-AEB5-43ED-B9BA-B3D1EC9C9067}" type="slidenum">
              <a:rPr lang="en-US" smtClean="0"/>
              <a:pPr/>
              <a:t>‹#›</a:t>
            </a:fld>
            <a:endParaRPr lang="en-US" dirty="0"/>
          </a:p>
        </p:txBody>
      </p:sp>
      <p:sp>
        <p:nvSpPr>
          <p:cNvPr id="10" name="Rectangle 9"/>
          <p:cNvSpPr/>
          <p:nvPr userDrawn="1"/>
        </p:nvSpPr>
        <p:spPr>
          <a:xfrm>
            <a:off x="3276600" y="9220200"/>
            <a:ext cx="3657600" cy="230832"/>
          </a:xfrm>
          <a:prstGeom prst="rect">
            <a:avLst/>
          </a:prstGeom>
        </p:spPr>
        <p:txBody>
          <a:bodyPr>
            <a:spAutoFit/>
          </a:bodyPr>
          <a:lstStyle/>
          <a:p>
            <a:r>
              <a:rPr lang="en-US" sz="900" kern="1200" dirty="0" smtClean="0">
                <a:solidFill>
                  <a:schemeClr val="tx1"/>
                </a:solidFill>
                <a:latin typeface="+mn-lt"/>
                <a:ea typeface="+mn-ea"/>
                <a:cs typeface="+mn-cs"/>
              </a:rPr>
              <a:t>Rev. Control:  07/05/2015 HSD – OSP and Susan Richmond</a:t>
            </a:r>
            <a:endParaRPr lang="en-US" sz="900" dirty="0"/>
          </a:p>
        </p:txBody>
      </p:sp>
    </p:spTree>
    <p:extLst>
      <p:ext uri="{BB962C8B-B14F-4D97-AF65-F5344CB8AC3E}">
        <p14:creationId xmlns:p14="http://schemas.microsoft.com/office/powerpoint/2010/main" val="29075181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365760" y="8898891"/>
            <a:ext cx="1706880" cy="511175"/>
          </a:xfrm>
          <a:prstGeom prst="rect">
            <a:avLst/>
          </a:prstGeom>
        </p:spPr>
        <p:txBody>
          <a:bodyPr/>
          <a:lstStyle/>
          <a:p>
            <a:endParaRPr lang="en-US" dirty="0"/>
          </a:p>
        </p:txBody>
      </p:sp>
      <p:sp>
        <p:nvSpPr>
          <p:cNvPr id="4" name="Footer Placeholder 3"/>
          <p:cNvSpPr>
            <a:spLocks noGrp="1"/>
          </p:cNvSpPr>
          <p:nvPr>
            <p:ph type="ftr" sz="quarter" idx="11"/>
          </p:nvPr>
        </p:nvSpPr>
        <p:spPr>
          <a:xfrm>
            <a:off x="3661611" y="8939857"/>
            <a:ext cx="2316480" cy="51117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751320" y="8964612"/>
            <a:ext cx="396240" cy="511175"/>
          </a:xfrm>
          <a:prstGeom prst="rect">
            <a:avLst/>
          </a:prstGeom>
        </p:spPr>
        <p:txBody>
          <a:bodyPr/>
          <a:lstStyle/>
          <a:p>
            <a:fld id="{F177B04D-AEB5-43ED-B9BA-B3D1EC9C9067}" type="slidenum">
              <a:rPr lang="en-US" smtClean="0"/>
              <a:pPr/>
              <a:t>‹#›</a:t>
            </a:fld>
            <a:endParaRPr lang="en-US" dirty="0"/>
          </a:p>
        </p:txBody>
      </p:sp>
      <p:sp>
        <p:nvSpPr>
          <p:cNvPr id="6" name="Rectangle 5"/>
          <p:cNvSpPr/>
          <p:nvPr userDrawn="1"/>
        </p:nvSpPr>
        <p:spPr>
          <a:xfrm>
            <a:off x="3276600" y="9220200"/>
            <a:ext cx="3657600" cy="230832"/>
          </a:xfrm>
          <a:prstGeom prst="rect">
            <a:avLst/>
          </a:prstGeom>
        </p:spPr>
        <p:txBody>
          <a:bodyPr>
            <a:spAutoFit/>
          </a:bodyPr>
          <a:lstStyle/>
          <a:p>
            <a:r>
              <a:rPr lang="en-US" sz="900" kern="1200" dirty="0" smtClean="0">
                <a:solidFill>
                  <a:schemeClr val="tx1"/>
                </a:solidFill>
                <a:latin typeface="+mn-lt"/>
                <a:ea typeface="+mn-ea"/>
                <a:cs typeface="+mn-cs"/>
              </a:rPr>
              <a:t>Rev. Control:  07/05/2015 HSD – OSP and Susan Richmond</a:t>
            </a:r>
            <a:endParaRPr lang="en-US" sz="900" dirty="0"/>
          </a:p>
        </p:txBody>
      </p:sp>
    </p:spTree>
    <p:extLst>
      <p:ext uri="{BB962C8B-B14F-4D97-AF65-F5344CB8AC3E}">
        <p14:creationId xmlns:p14="http://schemas.microsoft.com/office/powerpoint/2010/main" val="300114871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65760" y="8898891"/>
            <a:ext cx="1706880" cy="511175"/>
          </a:xfrm>
          <a:prstGeom prst="rect">
            <a:avLst/>
          </a:prstGeom>
        </p:spPr>
        <p:txBody>
          <a:bodyPr/>
          <a:lstStyle/>
          <a:p>
            <a:endParaRPr lang="en-US" dirty="0"/>
          </a:p>
        </p:txBody>
      </p:sp>
      <p:sp>
        <p:nvSpPr>
          <p:cNvPr id="3" name="Footer Placeholder 2"/>
          <p:cNvSpPr>
            <a:spLocks noGrp="1"/>
          </p:cNvSpPr>
          <p:nvPr>
            <p:ph type="ftr" sz="quarter" idx="11"/>
          </p:nvPr>
        </p:nvSpPr>
        <p:spPr>
          <a:xfrm>
            <a:off x="2499360" y="8898891"/>
            <a:ext cx="2316480" cy="51117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8898891"/>
            <a:ext cx="396240" cy="511175"/>
          </a:xfrm>
          <a:prstGeom prst="rect">
            <a:avLst/>
          </a:prstGeom>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38970347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 y="382270"/>
            <a:ext cx="2406651" cy="1626870"/>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2860040" y="382271"/>
            <a:ext cx="4089401" cy="8194359"/>
          </a:xfrm>
          <a:prstGeom prst="rect">
            <a:avLst/>
          </a:prstGeo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65760" y="2009141"/>
            <a:ext cx="2406651" cy="6567489"/>
          </a:xfrm>
          <a:prstGeom prst="rect">
            <a:avLst/>
          </a:prstGeom>
        </p:spPr>
        <p:txBody>
          <a:bodyPr/>
          <a:lstStyle>
            <a:lvl1pPr marL="0" indent="0">
              <a:buNone/>
              <a:defRPr sz="1500"/>
            </a:lvl1pPr>
            <a:lvl2pPr marL="483306" indent="0">
              <a:buNone/>
              <a:defRPr sz="1300"/>
            </a:lvl2pPr>
            <a:lvl3pPr marL="966612" indent="0">
              <a:buNone/>
              <a:defRPr sz="1100"/>
            </a:lvl3pPr>
            <a:lvl4pPr marL="1449918" indent="0">
              <a:buNone/>
              <a:defRPr sz="1000"/>
            </a:lvl4pPr>
            <a:lvl5pPr marL="1933224" indent="0">
              <a:buNone/>
              <a:defRPr sz="1000"/>
            </a:lvl5pPr>
            <a:lvl6pPr marL="2416531" indent="0">
              <a:buNone/>
              <a:defRPr sz="1000"/>
            </a:lvl6pPr>
            <a:lvl7pPr marL="2899837" indent="0">
              <a:buNone/>
              <a:defRPr sz="1000"/>
            </a:lvl7pPr>
            <a:lvl8pPr marL="3383143" indent="0">
              <a:buNone/>
              <a:defRPr sz="1000"/>
            </a:lvl8pPr>
            <a:lvl9pPr marL="3866449"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365760" y="8898891"/>
            <a:ext cx="1706880" cy="511175"/>
          </a:xfrm>
          <a:prstGeom prst="rect">
            <a:avLst/>
          </a:prstGeom>
        </p:spPr>
        <p:txBody>
          <a:bodyPr/>
          <a:lstStyle/>
          <a:p>
            <a:endParaRPr lang="en-US" dirty="0"/>
          </a:p>
        </p:txBody>
      </p:sp>
      <p:sp>
        <p:nvSpPr>
          <p:cNvPr id="6" name="Footer Placeholder 5"/>
          <p:cNvSpPr>
            <a:spLocks noGrp="1"/>
          </p:cNvSpPr>
          <p:nvPr>
            <p:ph type="ftr" sz="quarter" idx="11"/>
          </p:nvPr>
        </p:nvSpPr>
        <p:spPr>
          <a:xfrm>
            <a:off x="3760671" y="8918477"/>
            <a:ext cx="2316480" cy="51117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751321" y="8964612"/>
            <a:ext cx="396240" cy="511175"/>
          </a:xfrm>
          <a:prstGeom prst="rect">
            <a:avLst/>
          </a:prstGeom>
        </p:spPr>
        <p:txBody>
          <a:bodyPr/>
          <a:lstStyle/>
          <a:p>
            <a:fld id="{F177B04D-AEB5-43ED-B9BA-B3D1EC9C9067}" type="slidenum">
              <a:rPr lang="en-US" smtClean="0"/>
              <a:pPr/>
              <a:t>‹#›</a:t>
            </a:fld>
            <a:endParaRPr lang="en-US" dirty="0"/>
          </a:p>
        </p:txBody>
      </p:sp>
      <p:sp>
        <p:nvSpPr>
          <p:cNvPr id="8" name="Rectangle 7"/>
          <p:cNvSpPr/>
          <p:nvPr userDrawn="1"/>
        </p:nvSpPr>
        <p:spPr>
          <a:xfrm>
            <a:off x="3276600" y="9220200"/>
            <a:ext cx="3657600" cy="230832"/>
          </a:xfrm>
          <a:prstGeom prst="rect">
            <a:avLst/>
          </a:prstGeom>
        </p:spPr>
        <p:txBody>
          <a:bodyPr>
            <a:spAutoFit/>
          </a:bodyPr>
          <a:lstStyle/>
          <a:p>
            <a:r>
              <a:rPr lang="en-US" sz="900" kern="1200" dirty="0" smtClean="0">
                <a:solidFill>
                  <a:schemeClr val="tx1"/>
                </a:solidFill>
                <a:latin typeface="+mn-lt"/>
                <a:ea typeface="+mn-ea"/>
                <a:cs typeface="+mn-cs"/>
              </a:rPr>
              <a:t>Rev. Control:  07/05/2015 HSD – OSP and Susan Richmond</a:t>
            </a:r>
            <a:endParaRPr lang="en-US" sz="900" dirty="0"/>
          </a:p>
        </p:txBody>
      </p:sp>
    </p:spTree>
    <p:extLst>
      <p:ext uri="{BB962C8B-B14F-4D97-AF65-F5344CB8AC3E}">
        <p14:creationId xmlns:p14="http://schemas.microsoft.com/office/powerpoint/2010/main" val="2843929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0" y="6720840"/>
            <a:ext cx="4389120" cy="793434"/>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433830" y="857885"/>
            <a:ext cx="4389120" cy="5760720"/>
          </a:xfrm>
          <a:prstGeom prst="rect">
            <a:avLst/>
          </a:prstGeom>
        </p:spPr>
        <p:txBody>
          <a:bodyPr/>
          <a:lstStyle>
            <a:lvl1pPr marL="0" indent="0">
              <a:buNone/>
              <a:defRPr sz="3400"/>
            </a:lvl1pPr>
            <a:lvl2pPr marL="483306" indent="0">
              <a:buNone/>
              <a:defRPr sz="3000"/>
            </a:lvl2pPr>
            <a:lvl3pPr marL="966612" indent="0">
              <a:buNone/>
              <a:defRPr sz="2500"/>
            </a:lvl3pPr>
            <a:lvl4pPr marL="1449918" indent="0">
              <a:buNone/>
              <a:defRPr sz="2100"/>
            </a:lvl4pPr>
            <a:lvl5pPr marL="1933224" indent="0">
              <a:buNone/>
              <a:defRPr sz="2100"/>
            </a:lvl5pPr>
            <a:lvl6pPr marL="2416531" indent="0">
              <a:buNone/>
              <a:defRPr sz="2100"/>
            </a:lvl6pPr>
            <a:lvl7pPr marL="2899837" indent="0">
              <a:buNone/>
              <a:defRPr sz="2100"/>
            </a:lvl7pPr>
            <a:lvl8pPr marL="3383143" indent="0">
              <a:buNone/>
              <a:defRPr sz="2100"/>
            </a:lvl8pPr>
            <a:lvl9pPr marL="3866449" indent="0">
              <a:buNone/>
              <a:defRPr sz="2100"/>
            </a:lvl9pPr>
          </a:lstStyle>
          <a:p>
            <a:endParaRPr lang="en-US" dirty="0"/>
          </a:p>
        </p:txBody>
      </p:sp>
      <p:sp>
        <p:nvSpPr>
          <p:cNvPr id="4" name="Text Placeholder 3"/>
          <p:cNvSpPr>
            <a:spLocks noGrp="1"/>
          </p:cNvSpPr>
          <p:nvPr>
            <p:ph type="body" sz="half" idx="2"/>
          </p:nvPr>
        </p:nvSpPr>
        <p:spPr>
          <a:xfrm>
            <a:off x="1433830" y="7514274"/>
            <a:ext cx="4389120" cy="1126806"/>
          </a:xfrm>
          <a:prstGeom prst="rect">
            <a:avLst/>
          </a:prstGeom>
        </p:spPr>
        <p:txBody>
          <a:bodyPr/>
          <a:lstStyle>
            <a:lvl1pPr marL="0" indent="0">
              <a:buNone/>
              <a:defRPr sz="1500"/>
            </a:lvl1pPr>
            <a:lvl2pPr marL="483306" indent="0">
              <a:buNone/>
              <a:defRPr sz="1300"/>
            </a:lvl2pPr>
            <a:lvl3pPr marL="966612" indent="0">
              <a:buNone/>
              <a:defRPr sz="1100"/>
            </a:lvl3pPr>
            <a:lvl4pPr marL="1449918" indent="0">
              <a:buNone/>
              <a:defRPr sz="1000"/>
            </a:lvl4pPr>
            <a:lvl5pPr marL="1933224" indent="0">
              <a:buNone/>
              <a:defRPr sz="1000"/>
            </a:lvl5pPr>
            <a:lvl6pPr marL="2416531" indent="0">
              <a:buNone/>
              <a:defRPr sz="1000"/>
            </a:lvl6pPr>
            <a:lvl7pPr marL="2899837" indent="0">
              <a:buNone/>
              <a:defRPr sz="1000"/>
            </a:lvl7pPr>
            <a:lvl8pPr marL="3383143" indent="0">
              <a:buNone/>
              <a:defRPr sz="1000"/>
            </a:lvl8pPr>
            <a:lvl9pPr marL="3866449"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365760" y="8898891"/>
            <a:ext cx="1706880" cy="511175"/>
          </a:xfrm>
          <a:prstGeom prst="rect">
            <a:avLst/>
          </a:prstGeom>
        </p:spPr>
        <p:txBody>
          <a:bodyPr/>
          <a:lstStyle/>
          <a:p>
            <a:endParaRPr lang="en-US" dirty="0"/>
          </a:p>
        </p:txBody>
      </p:sp>
      <p:sp>
        <p:nvSpPr>
          <p:cNvPr id="6" name="Footer Placeholder 5"/>
          <p:cNvSpPr>
            <a:spLocks noGrp="1"/>
          </p:cNvSpPr>
          <p:nvPr>
            <p:ph type="ftr" sz="quarter" idx="11"/>
          </p:nvPr>
        </p:nvSpPr>
        <p:spPr>
          <a:xfrm>
            <a:off x="3772702" y="8964612"/>
            <a:ext cx="2316480" cy="51117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824111" y="8972166"/>
            <a:ext cx="396240" cy="511175"/>
          </a:xfrm>
          <a:prstGeom prst="rect">
            <a:avLst/>
          </a:prstGeom>
        </p:spPr>
        <p:txBody>
          <a:bodyPr/>
          <a:lstStyle/>
          <a:p>
            <a:fld id="{F177B04D-AEB5-43ED-B9BA-B3D1EC9C9067}" type="slidenum">
              <a:rPr lang="en-US" smtClean="0"/>
              <a:pPr/>
              <a:t>‹#›</a:t>
            </a:fld>
            <a:endParaRPr lang="en-US" dirty="0"/>
          </a:p>
        </p:txBody>
      </p:sp>
      <p:sp>
        <p:nvSpPr>
          <p:cNvPr id="8" name="Rectangle 7"/>
          <p:cNvSpPr/>
          <p:nvPr userDrawn="1"/>
        </p:nvSpPr>
        <p:spPr>
          <a:xfrm>
            <a:off x="3276600" y="9220200"/>
            <a:ext cx="3657600" cy="230832"/>
          </a:xfrm>
          <a:prstGeom prst="rect">
            <a:avLst/>
          </a:prstGeom>
        </p:spPr>
        <p:txBody>
          <a:bodyPr>
            <a:spAutoFit/>
          </a:bodyPr>
          <a:lstStyle/>
          <a:p>
            <a:r>
              <a:rPr lang="en-US" sz="900" kern="1200" dirty="0" smtClean="0">
                <a:solidFill>
                  <a:schemeClr val="tx1"/>
                </a:solidFill>
                <a:latin typeface="+mn-lt"/>
                <a:ea typeface="+mn-ea"/>
                <a:cs typeface="+mn-cs"/>
              </a:rPr>
              <a:t>Rev. Control:  07/05/2015 HSD – OSP and Susan Richmond</a:t>
            </a:r>
            <a:endParaRPr lang="en-US" sz="900" dirty="0"/>
          </a:p>
        </p:txBody>
      </p:sp>
    </p:spTree>
    <p:extLst>
      <p:ext uri="{BB962C8B-B14F-4D97-AF65-F5344CB8AC3E}">
        <p14:creationId xmlns:p14="http://schemas.microsoft.com/office/powerpoint/2010/main" val="41205203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84493"/>
            <a:ext cx="6583680" cy="1600200"/>
          </a:xfrm>
          <a:prstGeom prst="rect">
            <a:avLst/>
          </a:prstGeom>
        </p:spPr>
        <p:txBody>
          <a:bodyPr vert="horz" lIns="96661" tIns="48331" rIns="96661" bIns="48331" rtlCol="0" anchor="ctr">
            <a:normAutofit/>
          </a:bodyPr>
          <a:lstStyle/>
          <a:p>
            <a:r>
              <a:rPr lang="en-US" smtClean="0"/>
              <a:t>Click to edit Master title style</a:t>
            </a:r>
            <a:endParaRPr lang="en-US"/>
          </a:p>
        </p:txBody>
      </p:sp>
      <p:sp>
        <p:nvSpPr>
          <p:cNvPr id="10" name="Slide Number Placeholder 5"/>
          <p:cNvSpPr>
            <a:spLocks noGrp="1"/>
          </p:cNvSpPr>
          <p:nvPr>
            <p:ph type="sldNum" sz="quarter" idx="4"/>
          </p:nvPr>
        </p:nvSpPr>
        <p:spPr>
          <a:xfrm>
            <a:off x="5486400" y="8991600"/>
            <a:ext cx="1706880" cy="511175"/>
          </a:xfrm>
          <a:prstGeom prst="rect">
            <a:avLst/>
          </a:prstGeom>
        </p:spPr>
        <p:txBody>
          <a:bodyPr vert="horz" lIns="96661" tIns="48331" rIns="96661" bIns="48331" rtlCol="0" anchor="ctr"/>
          <a:lstStyle>
            <a:lvl1pPr algn="r">
              <a:defRPr sz="1300">
                <a:solidFill>
                  <a:schemeClr val="tx1">
                    <a:tint val="75000"/>
                  </a:schemeClr>
                </a:solidFill>
              </a:defRPr>
            </a:lvl1p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373304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66612" rtl="0" eaLnBrk="1" latinLnBrk="0" hangingPunct="1">
        <a:spcBef>
          <a:spcPct val="0"/>
        </a:spcBef>
        <a:buNone/>
        <a:defRPr sz="4700" kern="1200">
          <a:solidFill>
            <a:schemeClr val="tx1"/>
          </a:solidFill>
          <a:latin typeface="+mj-lt"/>
          <a:ea typeface="+mj-ea"/>
          <a:cs typeface="+mj-cs"/>
        </a:defRPr>
      </a:lvl1pPr>
    </p:titleStyle>
    <p:bodyStyle>
      <a:lvl1pPr marL="362480" indent="-362480" algn="l" defTabSz="966612"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85372" indent="-302066" algn="l" defTabSz="966612"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08265" indent="-241653" algn="l" defTabSz="966612"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91571"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74878"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58184"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41490"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24796"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08102"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moodle.kingsley.k12.mi.us/course/view.php?id=52" TargetMode="Externa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hyperlink" Target="http://www.corestandards.org/assets/Appendix_A.pdf"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hsd.k12.or.us/Departments/PrintShop/WebSubmissionForms.asp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livebinders.com/play/play?id=774846"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NUL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oaksportal.org/resourc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374001" y="565797"/>
            <a:ext cx="3240233" cy="2357903"/>
            <a:chOff x="3938156" y="232897"/>
            <a:chExt cx="3036281" cy="2586503"/>
          </a:xfrm>
        </p:grpSpPr>
        <p:grpSp>
          <p:nvGrpSpPr>
            <p:cNvPr id="31" name="Group 30"/>
            <p:cNvGrpSpPr/>
            <p:nvPr/>
          </p:nvGrpSpPr>
          <p:grpSpPr>
            <a:xfrm>
              <a:off x="3938156" y="678698"/>
              <a:ext cx="3036281" cy="2140702"/>
              <a:chOff x="3513083" y="274258"/>
              <a:chExt cx="3623568" cy="2568003"/>
            </a:xfrm>
          </p:grpSpPr>
          <p:grpSp>
            <p:nvGrpSpPr>
              <p:cNvPr id="33" name="Group 32"/>
              <p:cNvGrpSpPr/>
              <p:nvPr/>
            </p:nvGrpSpPr>
            <p:grpSpPr>
              <a:xfrm>
                <a:off x="3513083" y="274258"/>
                <a:ext cx="3623568" cy="2538281"/>
                <a:chOff x="3754558" y="937499"/>
                <a:chExt cx="3445410" cy="2329487"/>
              </a:xfrm>
            </p:grpSpPr>
            <p:sp>
              <p:nvSpPr>
                <p:cNvPr id="36" name="Parallelogram 35"/>
                <p:cNvSpPr/>
                <p:nvPr/>
              </p:nvSpPr>
              <p:spPr>
                <a:xfrm rot="1469992" flipH="1">
                  <a:off x="3754558" y="1059785"/>
                  <a:ext cx="3445410" cy="2207201"/>
                </a:xfrm>
                <a:prstGeom prst="parallelogram">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sp>
              <p:nvSpPr>
                <p:cNvPr id="37" name="Parallelogram 36"/>
                <p:cNvSpPr/>
                <p:nvPr/>
              </p:nvSpPr>
              <p:spPr>
                <a:xfrm>
                  <a:off x="4260432" y="937499"/>
                  <a:ext cx="2467607" cy="2028026"/>
                </a:xfrm>
                <a:prstGeom prst="parallelogram">
                  <a:avLst/>
                </a:prstGeom>
                <a:solidFill>
                  <a:srgbClr val="BA8CD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grpSp>
          <p:pic>
            <p:nvPicPr>
              <p:cNvPr id="34" name="Picture 2" descr="http://images-partners-tbn.google.com/images?q=tbn:ANd9GcSDUr2vK4W2TDygHktobuceelfcUzesZB8Q9EYo-dpZi4Qo6Z3Wvq_kS_tVIA:http://moodle.kingsley.k12.mi.us/pluginfile.php/3143/course/section/1521/FirstGrade.gif">
                <a:hlinkClick r:id="rId2"/>
              </p:cNvPr>
              <p:cNvPicPr>
                <a:picLocks noChangeAspect="1" noChangeArrowheads="1"/>
              </p:cNvPicPr>
              <p:nvPr/>
            </p:nvPicPr>
            <p:blipFill>
              <a:blip r:embed="rId3" cstate="print"/>
              <a:srcRect/>
              <a:stretch>
                <a:fillRect/>
              </a:stretch>
            </p:blipFill>
            <p:spPr bwMode="auto">
              <a:xfrm>
                <a:off x="5334000" y="1828800"/>
                <a:ext cx="1143000" cy="101346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5" name="Picture 6" descr="reading"/>
              <p:cNvPicPr>
                <a:picLocks noChangeAspect="1" noChangeArrowheads="1"/>
              </p:cNvPicPr>
              <p:nvPr/>
            </p:nvPicPr>
            <p:blipFill>
              <a:blip r:embed="rId4" cstate="print"/>
              <a:srcRect/>
              <a:stretch>
                <a:fillRect/>
              </a:stretch>
            </p:blipFill>
            <p:spPr bwMode="auto">
              <a:xfrm>
                <a:off x="4501915" y="535168"/>
                <a:ext cx="1820972" cy="1596664"/>
              </a:xfrm>
              <a:prstGeom prst="rect">
                <a:avLst/>
              </a:prstGeom>
              <a:noFill/>
            </p:spPr>
          </p:pic>
        </p:grpSp>
        <p:sp>
          <p:nvSpPr>
            <p:cNvPr id="32" name="Rectangle 31"/>
            <p:cNvSpPr/>
            <p:nvPr/>
          </p:nvSpPr>
          <p:spPr>
            <a:xfrm>
              <a:off x="4114800" y="232897"/>
              <a:ext cx="1143000" cy="1012847"/>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5400" b="1" cap="none" spc="0" dirty="0" smtClean="0">
                  <a:ln w="11430"/>
                  <a:effectLst>
                    <a:outerShdw blurRad="80000" dist="40000" dir="5040000" algn="tl">
                      <a:srgbClr val="000000">
                        <a:alpha val="30000"/>
                      </a:srgbClr>
                    </a:outerShdw>
                  </a:effectLst>
                </a:rPr>
                <a:t>1</a:t>
              </a:r>
              <a:r>
                <a:rPr lang="en-US" sz="5400" b="1" baseline="30000" dirty="0" smtClean="0">
                  <a:ln w="11430"/>
                  <a:effectLst>
                    <a:outerShdw blurRad="80000" dist="40000" dir="5040000" algn="tl">
                      <a:srgbClr val="000000">
                        <a:alpha val="30000"/>
                      </a:srgbClr>
                    </a:outerShdw>
                  </a:effectLst>
                </a:rPr>
                <a:t>ro</a:t>
              </a:r>
              <a:endParaRPr lang="en-US" sz="5400" b="1" cap="none" spc="0" dirty="0" smtClean="0">
                <a:ln w="11430"/>
                <a:effectLst>
                  <a:outerShdw blurRad="80000" dist="40000" dir="5040000" algn="tl">
                    <a:srgbClr val="000000">
                      <a:alpha val="30000"/>
                    </a:srgbClr>
                  </a:outerShdw>
                </a:effectLst>
              </a:endParaRPr>
            </a:p>
          </p:txBody>
        </p:sp>
      </p:grpSp>
      <p:graphicFrame>
        <p:nvGraphicFramePr>
          <p:cNvPr id="26" name="Table 25"/>
          <p:cNvGraphicFramePr>
            <a:graphicFrameLocks noGrp="1"/>
          </p:cNvGraphicFramePr>
          <p:nvPr>
            <p:extLst>
              <p:ext uri="{D42A27DB-BD31-4B8C-83A1-F6EECF244321}">
                <p14:modId xmlns:p14="http://schemas.microsoft.com/office/powerpoint/2010/main" val="2934668803"/>
              </p:ext>
            </p:extLst>
          </p:nvPr>
        </p:nvGraphicFramePr>
        <p:xfrm>
          <a:off x="1096025" y="6609431"/>
          <a:ext cx="5778542" cy="2119536"/>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37358"/>
                <a:gridCol w="2274259"/>
                <a:gridCol w="2449203"/>
                <a:gridCol w="617722"/>
              </a:tblGrid>
              <a:tr h="272034">
                <a:tc gridSpan="4">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ES_tradnl" sz="1100" b="1" noProof="0" dirty="0" smtClean="0"/>
                        <a:t>Escrito</a:t>
                      </a:r>
                      <a:r>
                        <a:rPr lang="es-ES_tradnl" sz="1100" b="1" baseline="0" noProof="0" dirty="0" smtClean="0"/>
                        <a:t> </a:t>
                      </a:r>
                      <a:r>
                        <a:rPr lang="es-ES_tradnl" sz="1100" b="1" noProof="0" dirty="0" smtClean="0"/>
                        <a:t>Narrativo </a:t>
                      </a:r>
                      <a:r>
                        <a:rPr lang="es-ES_tradnl" sz="1100" b="1" baseline="0" noProof="0" dirty="0" smtClean="0"/>
                        <a:t>y Lenguaje </a:t>
                      </a:r>
                      <a:endParaRPr lang="es-ES_tradnl" sz="1100" b="1" noProof="0" dirty="0">
                        <a:solidFill>
                          <a:schemeClr val="tx1"/>
                        </a:solidFill>
                      </a:endParaRPr>
                    </a:p>
                  </a:txBody>
                  <a:tcPr marL="97536" marR="97536" marT="48006" marB="48006">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70579">
                <a:tc gridSpan="2">
                  <a:txBody>
                    <a:bodyPr/>
                    <a:lstStyle/>
                    <a:p>
                      <a:pPr algn="ctr"/>
                      <a:r>
                        <a:rPr lang="x-none" sz="1100" b="1" noProof="0" dirty="0" smtClean="0"/>
                        <a:t>Objetivos</a:t>
                      </a:r>
                      <a:endParaRPr lang="x-none" sz="1100" b="1" noProof="0" dirty="0"/>
                    </a:p>
                  </a:txBody>
                  <a:tcPr marL="97536" marR="97536" marT="48006" marB="48006">
                    <a:solidFill>
                      <a:schemeClr val="bg1"/>
                    </a:solidFill>
                  </a:tcPr>
                </a:tc>
                <a:tc hMerge="1">
                  <a:txBody>
                    <a:bodyPr/>
                    <a:lstStyle/>
                    <a:p>
                      <a:endParaRPr lang="en-US" dirty="0"/>
                    </a:p>
                  </a:txBody>
                  <a:tcPr/>
                </a:tc>
                <a:tc>
                  <a:txBody>
                    <a:bodyPr/>
                    <a:lstStyle/>
                    <a:p>
                      <a:pPr algn="ctr"/>
                      <a:r>
                        <a:rPr lang="es-MX" sz="1100" b="1" noProof="0" dirty="0" smtClean="0"/>
                        <a:t>Estándares</a:t>
                      </a:r>
                      <a:endParaRPr lang="es-MX" sz="1100" b="1" noProof="0" dirty="0"/>
                    </a:p>
                  </a:txBody>
                  <a:tcPr marL="97536" marR="97536" marT="48006" marB="48006">
                    <a:solidFill>
                      <a:schemeClr val="bg1"/>
                    </a:solidFill>
                  </a:tcPr>
                </a:tc>
                <a:tc>
                  <a:txBody>
                    <a:bodyPr/>
                    <a:lstStyle/>
                    <a:p>
                      <a:pPr algn="ctr"/>
                      <a:r>
                        <a:rPr lang="en-US" sz="1100" b="1" dirty="0" smtClean="0"/>
                        <a:t>DOK</a:t>
                      </a:r>
                      <a:endParaRPr lang="en-US" sz="1100" b="1" dirty="0"/>
                    </a:p>
                  </a:txBody>
                  <a:tcPr marL="97536" marR="97536" marT="48006" marB="48006">
                    <a:solidFill>
                      <a:schemeClr val="bg1"/>
                    </a:solidFill>
                  </a:tcPr>
                </a:tc>
              </a:tr>
              <a:tr h="290945">
                <a:tc>
                  <a:txBody>
                    <a:bodyPr/>
                    <a:lstStyle/>
                    <a:p>
                      <a:r>
                        <a:rPr lang="en-US" sz="1100" b="1" dirty="0" smtClean="0"/>
                        <a:t>6a</a:t>
                      </a:r>
                      <a:endParaRPr lang="en-US" sz="1100" b="1" dirty="0"/>
                    </a:p>
                  </a:txBody>
                  <a:tcPr marL="97536" marR="97536" marT="48006" marB="48006">
                    <a:solidFill>
                      <a:srgbClr val="FFFFCC"/>
                    </a:solidFill>
                  </a:tcPr>
                </a:tc>
                <a:tc>
                  <a:txBody>
                    <a:bodyPr/>
                    <a:lstStyle/>
                    <a:p>
                      <a:r>
                        <a:rPr lang="x-none" sz="1100" b="1" noProof="0" dirty="0" smtClean="0"/>
                        <a:t>Escrito narrativo</a:t>
                      </a:r>
                      <a:r>
                        <a:rPr lang="x-none" sz="1100" b="1" baseline="0" noProof="0" dirty="0" smtClean="0"/>
                        <a:t> breve</a:t>
                      </a:r>
                      <a:endParaRPr lang="x-none" sz="1100" b="1" noProof="0" dirty="0"/>
                    </a:p>
                  </a:txBody>
                  <a:tcPr marL="97536" marR="97536" marT="48006" marB="48006">
                    <a:solidFill>
                      <a:srgbClr val="FFFFCC"/>
                    </a:solidFill>
                  </a:tcPr>
                </a:tc>
                <a:tc>
                  <a:txBody>
                    <a:bodyPr/>
                    <a:lstStyle/>
                    <a:p>
                      <a:r>
                        <a:rPr lang="en-US" sz="1100" b="1" dirty="0" smtClean="0"/>
                        <a:t>W.1.3a,</a:t>
                      </a:r>
                      <a:r>
                        <a:rPr lang="en-US" sz="1100" b="1" baseline="0" dirty="0" smtClean="0"/>
                        <a:t> W.1.3b,  W.1.3c, W.1.3d</a:t>
                      </a:r>
                      <a:endParaRPr lang="en-US" sz="1100" b="1" dirty="0"/>
                    </a:p>
                  </a:txBody>
                  <a:tcPr marL="97536" marR="97536" marT="48006" marB="48006">
                    <a:solidFill>
                      <a:srgbClr val="FFFFCC"/>
                    </a:solidFill>
                  </a:tcPr>
                </a:tc>
                <a:tc>
                  <a:txBody>
                    <a:bodyPr/>
                    <a:lstStyle/>
                    <a:p>
                      <a:pPr algn="ctr"/>
                      <a:r>
                        <a:rPr lang="en-US" sz="1100" b="1" dirty="0" smtClean="0"/>
                        <a:t>3</a:t>
                      </a:r>
                      <a:endParaRPr lang="en-US" sz="1100" b="1" dirty="0"/>
                    </a:p>
                  </a:txBody>
                  <a:tcPr marL="97536" marR="97536" marT="48006" marB="48006" anchor="ctr">
                    <a:solidFill>
                      <a:srgbClr val="FFFFCC"/>
                    </a:solidFill>
                  </a:tcPr>
                </a:tc>
              </a:tr>
              <a:tr h="290945">
                <a:tc>
                  <a:txBody>
                    <a:bodyPr/>
                    <a:lstStyle/>
                    <a:p>
                      <a:r>
                        <a:rPr lang="en-US" sz="1100" b="1" dirty="0" smtClean="0"/>
                        <a:t>6b</a:t>
                      </a:r>
                      <a:endParaRPr lang="en-US" sz="1100" b="1" dirty="0"/>
                    </a:p>
                  </a:txBody>
                  <a:tcPr marL="97536" marR="97536" marT="48006" marB="48006">
                    <a:solidFill>
                      <a:srgbClr val="FFFFCC"/>
                    </a:solidFill>
                  </a:tcPr>
                </a:tc>
                <a:tc>
                  <a:txBody>
                    <a:bodyPr/>
                    <a:lstStyle/>
                    <a:p>
                      <a:r>
                        <a:rPr lang="x-none" sz="1100" b="1" noProof="0" dirty="0" smtClean="0"/>
                        <a:t>Escribir-Revisar</a:t>
                      </a:r>
                      <a:r>
                        <a:rPr lang="en-US" sz="1100" b="1" noProof="0" dirty="0" smtClean="0"/>
                        <a:t>: </a:t>
                      </a:r>
                      <a:r>
                        <a:rPr lang="en-US" sz="1100" b="1" noProof="0" dirty="0" err="1" smtClean="0"/>
                        <a:t>Escrito</a:t>
                      </a:r>
                      <a:r>
                        <a:rPr lang="en-US" sz="1100" b="1" noProof="0" dirty="0" smtClean="0"/>
                        <a:t> </a:t>
                      </a:r>
                      <a:r>
                        <a:rPr lang="en-US" sz="1100" b="1" noProof="0" dirty="0" err="1" smtClean="0"/>
                        <a:t>Narrativo</a:t>
                      </a:r>
                      <a:endParaRPr lang="x-none" sz="1100" b="1" noProof="0" dirty="0"/>
                    </a:p>
                  </a:txBody>
                  <a:tcPr marL="97536" marR="97536" marT="48006" marB="48006">
                    <a:solidFill>
                      <a:srgbClr val="FFFFCC"/>
                    </a:solidFill>
                  </a:tcPr>
                </a:tc>
                <a:tc>
                  <a:txBody>
                    <a:bodyPr/>
                    <a:lstStyle/>
                    <a:p>
                      <a:r>
                        <a:rPr lang="en-US" sz="1100" b="1" dirty="0" smtClean="0"/>
                        <a:t>W.1.3a,</a:t>
                      </a:r>
                      <a:r>
                        <a:rPr lang="en-US" sz="1100" b="1" baseline="0" dirty="0" smtClean="0"/>
                        <a:t> W.1.3b,  W.1.3c, W.1.3d</a:t>
                      </a:r>
                      <a:endParaRPr lang="en-US" sz="1100" b="1" dirty="0"/>
                    </a:p>
                  </a:txBody>
                  <a:tcPr marL="97536" marR="97536" marT="48006" marB="48006">
                    <a:solidFill>
                      <a:srgbClr val="FFFFCC"/>
                    </a:solidFill>
                  </a:tcPr>
                </a:tc>
                <a:tc>
                  <a:txBody>
                    <a:bodyPr/>
                    <a:lstStyle/>
                    <a:p>
                      <a:pPr algn="ctr"/>
                      <a:r>
                        <a:rPr lang="en-US" sz="1100" b="1" dirty="0" smtClean="0"/>
                        <a:t>2</a:t>
                      </a:r>
                      <a:endParaRPr lang="en-US" sz="1100" b="1" dirty="0"/>
                    </a:p>
                  </a:txBody>
                  <a:tcPr marL="97536" marR="97536" marT="48006" marB="48006" anchor="ctr">
                    <a:solidFill>
                      <a:srgbClr val="FFFFCC"/>
                    </a:solidFill>
                  </a:tcPr>
                </a:tc>
              </a:tr>
              <a:tr h="450965">
                <a:tc>
                  <a:txBody>
                    <a:bodyPr/>
                    <a:lstStyle/>
                    <a:p>
                      <a:r>
                        <a:rPr lang="en-US" sz="1100" b="1" dirty="0" smtClean="0"/>
                        <a:t>2</a:t>
                      </a:r>
                      <a:endParaRPr lang="en-US" sz="1100" b="1" dirty="0"/>
                    </a:p>
                  </a:txBody>
                  <a:tcPr marL="97536" marR="97536" marT="48006" marB="48006">
                    <a:solidFill>
                      <a:srgbClr val="FFFFCC"/>
                    </a:solidFill>
                  </a:tcPr>
                </a:tc>
                <a:tc>
                  <a:txBody>
                    <a:bodyPr/>
                    <a:lstStyle/>
                    <a:p>
                      <a:r>
                        <a:rPr lang="x-none" sz="1100" b="1" noProof="0" dirty="0" smtClean="0"/>
                        <a:t>Composición completa narrativa</a:t>
                      </a:r>
                      <a:endParaRPr lang="x-none" sz="1100" b="1" noProof="0" dirty="0"/>
                    </a:p>
                  </a:txBody>
                  <a:tcPr marL="97536" marR="97536" marT="48006" marB="48006">
                    <a:solidFill>
                      <a:srgbClr val="FFFFCC"/>
                    </a:solidFill>
                  </a:tcPr>
                </a:tc>
                <a:tc>
                  <a:txBody>
                    <a:bodyPr/>
                    <a:lstStyle/>
                    <a:p>
                      <a:r>
                        <a:rPr lang="pl-PL" sz="1100" b="1" dirty="0" smtClean="0"/>
                        <a:t>W.1.</a:t>
                      </a:r>
                      <a:r>
                        <a:rPr lang="en-US" sz="1100" b="1" dirty="0" smtClean="0"/>
                        <a:t>3</a:t>
                      </a:r>
                      <a:r>
                        <a:rPr lang="pl-PL" sz="1100" b="1" dirty="0" smtClean="0"/>
                        <a:t>a, W.1.</a:t>
                      </a:r>
                      <a:r>
                        <a:rPr lang="en-US" sz="1100" b="1" dirty="0" smtClean="0"/>
                        <a:t>3</a:t>
                      </a:r>
                      <a:r>
                        <a:rPr lang="pl-PL" sz="1100" b="1" dirty="0" smtClean="0"/>
                        <a:t>b, W.1.</a:t>
                      </a:r>
                      <a:r>
                        <a:rPr lang="en-US" sz="1100" b="1" dirty="0" smtClean="0"/>
                        <a:t>3</a:t>
                      </a:r>
                      <a:r>
                        <a:rPr lang="pl-PL" sz="1100" b="1" dirty="0" smtClean="0"/>
                        <a:t>c, W.1.3</a:t>
                      </a:r>
                      <a:r>
                        <a:rPr lang="en-US" sz="1100" b="1" dirty="0" smtClean="0"/>
                        <a:t>d</a:t>
                      </a:r>
                      <a:r>
                        <a:rPr lang="pl-PL" sz="1100" b="1" dirty="0" smtClean="0"/>
                        <a:t>, </a:t>
                      </a:r>
                      <a:r>
                        <a:rPr lang="en-US" sz="1100" b="1" dirty="0" smtClean="0"/>
                        <a:t>   </a:t>
                      </a:r>
                      <a:r>
                        <a:rPr lang="pl-PL" sz="1100" b="1" dirty="0" smtClean="0"/>
                        <a:t>W.1.4, W.1.5, W.1.8</a:t>
                      </a:r>
                      <a:endParaRPr lang="en-US" sz="1100" b="1" dirty="0"/>
                    </a:p>
                  </a:txBody>
                  <a:tcPr marL="97536" marR="97536" marT="48006" marB="48006">
                    <a:solidFill>
                      <a:srgbClr val="FFFFCC"/>
                    </a:solidFill>
                  </a:tcPr>
                </a:tc>
                <a:tc>
                  <a:txBody>
                    <a:bodyPr/>
                    <a:lstStyle/>
                    <a:p>
                      <a:pPr algn="ctr"/>
                      <a:r>
                        <a:rPr lang="en-US" sz="1100" b="1" dirty="0" smtClean="0"/>
                        <a:t>4</a:t>
                      </a:r>
                      <a:endParaRPr lang="en-US" sz="1100" b="1" dirty="0"/>
                    </a:p>
                  </a:txBody>
                  <a:tcPr marL="97536" marR="97536" marT="48006" marB="48006" anchor="ctr">
                    <a:solidFill>
                      <a:srgbClr val="FFFFCC"/>
                    </a:solidFill>
                  </a:tcPr>
                </a:tc>
              </a:tr>
              <a:tr h="272034">
                <a:tc>
                  <a:txBody>
                    <a:bodyPr/>
                    <a:lstStyle/>
                    <a:p>
                      <a:r>
                        <a:rPr lang="en-US" sz="1100" b="1" dirty="0" smtClean="0"/>
                        <a:t>8</a:t>
                      </a:r>
                      <a:endParaRPr lang="en-US" sz="1100" b="1" dirty="0"/>
                    </a:p>
                  </a:txBody>
                  <a:tcPr marL="97536" marR="97536" marT="48006" marB="48006">
                    <a:solidFill>
                      <a:srgbClr val="FFFFCC"/>
                    </a:solidFill>
                  </a:tcPr>
                </a:tc>
                <a:tc>
                  <a:txBody>
                    <a:bodyPr/>
                    <a:lstStyle/>
                    <a:p>
                      <a:r>
                        <a:rPr lang="x-none" sz="1100" b="1" noProof="0" dirty="0" smtClean="0"/>
                        <a:t>Uso de lenguaje-vocabulario</a:t>
                      </a:r>
                      <a:endParaRPr lang="x-none" sz="1100" b="1" noProof="0" dirty="0"/>
                    </a:p>
                  </a:txBody>
                  <a:tcPr marL="97536" marR="97536" marT="48006" marB="48006">
                    <a:solidFill>
                      <a:srgbClr val="FFFFCC"/>
                    </a:solidFill>
                  </a:tcPr>
                </a:tc>
                <a:tc>
                  <a:txBody>
                    <a:bodyPr/>
                    <a:lstStyle/>
                    <a:p>
                      <a:r>
                        <a:rPr lang="en-US" sz="1100" b="1" dirty="0" smtClean="0">
                          <a:solidFill>
                            <a:schemeClr val="tx1"/>
                          </a:solidFill>
                        </a:rPr>
                        <a:t>L.1.6</a:t>
                      </a:r>
                      <a:endParaRPr lang="en-US" sz="1100" b="1" dirty="0">
                        <a:solidFill>
                          <a:srgbClr val="FF0000"/>
                        </a:solidFill>
                      </a:endParaRPr>
                    </a:p>
                  </a:txBody>
                  <a:tcPr marL="97536" marR="97536" marT="48006" marB="48006">
                    <a:solidFill>
                      <a:srgbClr val="FFFFCC"/>
                    </a:solidFill>
                  </a:tcPr>
                </a:tc>
                <a:tc>
                  <a:txBody>
                    <a:bodyPr/>
                    <a:lstStyle/>
                    <a:p>
                      <a:pPr algn="ctr"/>
                      <a:r>
                        <a:rPr lang="en-US" sz="1100" b="1" dirty="0" smtClean="0">
                          <a:solidFill>
                            <a:schemeClr val="tx1"/>
                          </a:solidFill>
                        </a:rPr>
                        <a:t>1-2</a:t>
                      </a:r>
                      <a:endParaRPr lang="en-US" sz="1100" b="1" dirty="0">
                        <a:solidFill>
                          <a:schemeClr val="tx1"/>
                        </a:solidFill>
                      </a:endParaRPr>
                    </a:p>
                  </a:txBody>
                  <a:tcPr marL="97536" marR="97536" marT="48006" marB="48006" anchor="ctr">
                    <a:solidFill>
                      <a:srgbClr val="FFFFCC"/>
                    </a:solidFill>
                  </a:tcPr>
                </a:tc>
              </a:tr>
              <a:tr h="272034">
                <a:tc>
                  <a:txBody>
                    <a:bodyPr/>
                    <a:lstStyle/>
                    <a:p>
                      <a:r>
                        <a:rPr lang="en-US" sz="1100" b="1" dirty="0" smtClean="0"/>
                        <a:t>9</a:t>
                      </a:r>
                      <a:endParaRPr lang="en-US" sz="1100" b="1" dirty="0"/>
                    </a:p>
                  </a:txBody>
                  <a:tcPr marL="97536" marR="97536" marT="48006" marB="48006">
                    <a:solidFill>
                      <a:srgbClr val="FFFFCC"/>
                    </a:solidFill>
                  </a:tcPr>
                </a:tc>
                <a:tc>
                  <a:txBody>
                    <a:bodyPr/>
                    <a:lstStyle/>
                    <a:p>
                      <a:r>
                        <a:rPr lang="es-ES_tradnl" sz="1100" b="1" noProof="0" dirty="0" smtClean="0"/>
                        <a:t>Editar y clarificar</a:t>
                      </a:r>
                      <a:endParaRPr lang="es-ES_tradnl" sz="1100" b="1" noProof="0" dirty="0"/>
                    </a:p>
                  </a:txBody>
                  <a:tcPr marL="97536" marR="97536" marT="48006" marB="48006">
                    <a:solidFill>
                      <a:srgbClr val="FFFFCC"/>
                    </a:solidFill>
                  </a:tcPr>
                </a:tc>
                <a:tc>
                  <a:txBody>
                    <a:bodyPr/>
                    <a:lstStyle/>
                    <a:p>
                      <a:r>
                        <a:rPr lang="en-US" sz="1100" b="1" dirty="0" smtClean="0">
                          <a:solidFill>
                            <a:schemeClr val="tx1"/>
                          </a:solidFill>
                        </a:rPr>
                        <a:t>L.1.1.d</a:t>
                      </a:r>
                      <a:endParaRPr lang="en-US" sz="1100" b="1" dirty="0">
                        <a:solidFill>
                          <a:schemeClr val="tx1"/>
                        </a:solidFill>
                      </a:endParaRPr>
                    </a:p>
                  </a:txBody>
                  <a:tcPr marL="97536" marR="97536" marT="48006" marB="48006">
                    <a:solidFill>
                      <a:srgbClr val="FFFFCC"/>
                    </a:solidFill>
                  </a:tcPr>
                </a:tc>
                <a:tc>
                  <a:txBody>
                    <a:bodyPr/>
                    <a:lstStyle/>
                    <a:p>
                      <a:pPr algn="ctr"/>
                      <a:r>
                        <a:rPr lang="en-US" sz="1100" b="1" dirty="0" smtClean="0">
                          <a:solidFill>
                            <a:schemeClr val="tx1"/>
                          </a:solidFill>
                        </a:rPr>
                        <a:t>1-2</a:t>
                      </a:r>
                      <a:endParaRPr lang="en-US" sz="1100" b="1" dirty="0">
                        <a:solidFill>
                          <a:schemeClr val="tx1"/>
                        </a:solidFill>
                      </a:endParaRPr>
                    </a:p>
                  </a:txBody>
                  <a:tcPr marL="97536" marR="97536" marT="48006" marB="48006" anchor="ctr">
                    <a:solidFill>
                      <a:srgbClr val="FFFFCC"/>
                    </a:solidFill>
                  </a:tcPr>
                </a:tc>
              </a:tr>
            </a:tbl>
          </a:graphicData>
        </a:graphic>
      </p:graphicFrame>
      <p:sp>
        <p:nvSpPr>
          <p:cNvPr id="7" name="TextBox 6"/>
          <p:cNvSpPr txBox="1"/>
          <p:nvPr/>
        </p:nvSpPr>
        <p:spPr>
          <a:xfrm>
            <a:off x="3570922" y="1619338"/>
            <a:ext cx="2673001" cy="86704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6655" tIns="48328" rIns="96655" bIns="48328" rtlCol="0">
            <a:spAutoFit/>
          </a:bodyPr>
          <a:lstStyle/>
          <a:p>
            <a:pPr algn="ctr"/>
            <a:r>
              <a:rPr lang="en-US" sz="2500" b="1" dirty="0" smtClean="0">
                <a:solidFill>
                  <a:schemeClr val="accent1">
                    <a:lumMod val="75000"/>
                  </a:schemeClr>
                </a:solidFill>
                <a:latin typeface="Bookman Old Style" pitchFamily="18" charset="0"/>
              </a:rPr>
              <a:t>Trimestre tres</a:t>
            </a:r>
          </a:p>
          <a:p>
            <a:pPr algn="ctr"/>
            <a:r>
              <a:rPr lang="en-US" sz="2300" b="1" dirty="0" smtClean="0">
                <a:latin typeface="Bookman Old Style" pitchFamily="18" charset="0"/>
              </a:rPr>
              <a:t>CFA</a:t>
            </a:r>
            <a:endParaRPr lang="en-US" b="1" dirty="0" smtClean="0">
              <a:latin typeface="Bookman Old Style" pitchFamily="18"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2661356253"/>
              </p:ext>
            </p:extLst>
          </p:nvPr>
        </p:nvGraphicFramePr>
        <p:xfrm>
          <a:off x="1568896" y="2906639"/>
          <a:ext cx="4675028" cy="1357260"/>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50399"/>
                <a:gridCol w="2618269"/>
                <a:gridCol w="1032796"/>
                <a:gridCol w="673564"/>
              </a:tblGrid>
              <a:tr h="272034">
                <a:tc gridSpan="4">
                  <a:txBody>
                    <a:bodyPr/>
                    <a:lstStyle/>
                    <a:p>
                      <a:pPr algn="ctr"/>
                      <a:r>
                        <a:rPr lang="es-MX" sz="1100" b="1" noProof="0" dirty="0" smtClean="0">
                          <a:solidFill>
                            <a:schemeClr val="tx1"/>
                          </a:solidFill>
                        </a:rPr>
                        <a:t>Lectura:</a:t>
                      </a:r>
                      <a:r>
                        <a:rPr lang="es-MX" sz="1100" b="1" baseline="0" noProof="0" dirty="0" smtClean="0">
                          <a:solidFill>
                            <a:schemeClr val="tx1"/>
                          </a:solidFill>
                        </a:rPr>
                        <a:t> Literaria</a:t>
                      </a:r>
                      <a:endParaRPr lang="es-MX" sz="1100" b="1" noProof="0" dirty="0">
                        <a:solidFill>
                          <a:schemeClr val="tx1"/>
                        </a:solidFill>
                      </a:endParaRPr>
                    </a:p>
                  </a:txBody>
                  <a:tcPr marL="97536" marR="97536" marT="48006" marB="48006">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70579">
                <a:tc gridSpan="2">
                  <a:txBody>
                    <a:bodyPr/>
                    <a:lstStyle/>
                    <a:p>
                      <a:pPr algn="ctr"/>
                      <a:r>
                        <a:rPr lang="es-MX" sz="1100" b="1" noProof="0" dirty="0" smtClean="0"/>
                        <a:t>Objetivos</a:t>
                      </a:r>
                      <a:endParaRPr lang="es-MX" sz="1100" b="1" noProof="0" dirty="0"/>
                    </a:p>
                  </a:txBody>
                  <a:tcPr marL="97536" marR="97536" marT="48006" marB="48006">
                    <a:solidFill>
                      <a:schemeClr val="bg1"/>
                    </a:solidFill>
                  </a:tcPr>
                </a:tc>
                <a:tc hMerge="1">
                  <a:txBody>
                    <a:bodyPr/>
                    <a:lstStyle/>
                    <a:p>
                      <a:endParaRPr lang="en-US" dirty="0"/>
                    </a:p>
                  </a:txBody>
                  <a:tcPr/>
                </a:tc>
                <a:tc>
                  <a:txBody>
                    <a:bodyPr/>
                    <a:lstStyle/>
                    <a:p>
                      <a:pPr algn="ctr"/>
                      <a:r>
                        <a:rPr lang="es-MX" sz="1100" b="1" noProof="0" dirty="0" smtClean="0"/>
                        <a:t>Estándares</a:t>
                      </a:r>
                      <a:endParaRPr lang="es-MX" sz="1100" b="1" noProof="0" dirty="0"/>
                    </a:p>
                  </a:txBody>
                  <a:tcPr marL="97536" marR="97536" marT="48006" marB="48006">
                    <a:solidFill>
                      <a:schemeClr val="bg1"/>
                    </a:solidFill>
                  </a:tcPr>
                </a:tc>
                <a:tc>
                  <a:txBody>
                    <a:bodyPr/>
                    <a:lstStyle/>
                    <a:p>
                      <a:pPr algn="ctr"/>
                      <a:r>
                        <a:rPr lang="es-MX" sz="1100" b="1" noProof="0" dirty="0" smtClean="0">
                          <a:solidFill>
                            <a:schemeClr val="tx1"/>
                          </a:solidFill>
                        </a:rPr>
                        <a:t>DOK</a:t>
                      </a:r>
                      <a:endParaRPr lang="es-MX" sz="1100" b="1" noProof="0" dirty="0">
                        <a:solidFill>
                          <a:schemeClr val="tx1"/>
                        </a:solidFill>
                      </a:endParaRPr>
                    </a:p>
                  </a:txBody>
                  <a:tcPr marL="97536" marR="97536" marT="48006" marB="48006">
                    <a:solidFill>
                      <a:schemeClr val="bg1"/>
                    </a:solidFill>
                  </a:tcPr>
                </a:tc>
              </a:tr>
              <a:tr h="272034">
                <a:tc>
                  <a:txBody>
                    <a:bodyPr/>
                    <a:lstStyle/>
                    <a:p>
                      <a:r>
                        <a:rPr lang="en-US" sz="1100" b="1" dirty="0" smtClean="0">
                          <a:solidFill>
                            <a:schemeClr val="tx1"/>
                          </a:solidFill>
                        </a:rPr>
                        <a:t>3</a:t>
                      </a:r>
                      <a:endParaRPr lang="en-US" sz="1100" b="1" dirty="0">
                        <a:solidFill>
                          <a:schemeClr val="tx1"/>
                        </a:solidFill>
                      </a:endParaRPr>
                    </a:p>
                  </a:txBody>
                  <a:tcPr marL="97536" marR="97536" marT="48006" marB="48006">
                    <a:solidFill>
                      <a:srgbClr val="FFFFCC"/>
                    </a:solidFill>
                  </a:tcPr>
                </a:tc>
                <a:tc>
                  <a:txBody>
                    <a:bodyPr/>
                    <a:lstStyle/>
                    <a:p>
                      <a:r>
                        <a:rPr lang="es-MX" sz="1100" b="1" noProof="0" dirty="0" smtClean="0">
                          <a:solidFill>
                            <a:schemeClr val="tx1"/>
                          </a:solidFill>
                        </a:rPr>
                        <a:t>Significado de palabras</a:t>
                      </a:r>
                      <a:endParaRPr lang="es-MX" sz="1100" b="1" noProof="0" dirty="0">
                        <a:solidFill>
                          <a:schemeClr val="tx1"/>
                        </a:solidFill>
                      </a:endParaRPr>
                    </a:p>
                  </a:txBody>
                  <a:tcPr marL="97536" marR="97536" marT="48006" marB="48006">
                    <a:solidFill>
                      <a:srgbClr val="FFFFCC"/>
                    </a:solidFill>
                  </a:tcPr>
                </a:tc>
                <a:tc>
                  <a:txBody>
                    <a:bodyPr/>
                    <a:lstStyle/>
                    <a:p>
                      <a:r>
                        <a:rPr lang="es-MX" sz="1100" b="1" noProof="0" dirty="0" smtClean="0">
                          <a:solidFill>
                            <a:schemeClr val="tx1"/>
                          </a:solidFill>
                        </a:rPr>
                        <a:t>RL.1.4</a:t>
                      </a:r>
                      <a:endParaRPr lang="es-MX" sz="1100" b="1" noProof="0" dirty="0">
                        <a:solidFill>
                          <a:schemeClr val="tx1"/>
                        </a:solidFill>
                      </a:endParaRPr>
                    </a:p>
                  </a:txBody>
                  <a:tcPr marL="97536" marR="97536" marT="48006" marB="48006">
                    <a:solidFill>
                      <a:srgbClr val="FFFFCC"/>
                    </a:solidFill>
                  </a:tcPr>
                </a:tc>
                <a:tc>
                  <a:txBody>
                    <a:bodyPr/>
                    <a:lstStyle/>
                    <a:p>
                      <a:pPr algn="ctr"/>
                      <a:r>
                        <a:rPr lang="es-MX" sz="1100" b="1" noProof="0" dirty="0" smtClean="0">
                          <a:solidFill>
                            <a:schemeClr val="tx1"/>
                          </a:solidFill>
                        </a:rPr>
                        <a:t>1-2</a:t>
                      </a:r>
                      <a:endParaRPr lang="es-MX" sz="1100" b="1" noProof="0" dirty="0">
                        <a:solidFill>
                          <a:schemeClr val="tx1"/>
                        </a:solidFill>
                      </a:endParaRPr>
                    </a:p>
                  </a:txBody>
                  <a:tcPr marL="97536" marR="97536" marT="48006" marB="48006" anchor="ctr">
                    <a:solidFill>
                      <a:srgbClr val="FFFFCC"/>
                    </a:solidFill>
                  </a:tcPr>
                </a:tc>
              </a:tr>
              <a:tr h="270579">
                <a:tc>
                  <a:txBody>
                    <a:bodyPr/>
                    <a:lstStyle/>
                    <a:p>
                      <a:r>
                        <a:rPr lang="en-US" sz="1100" b="1" dirty="0" smtClean="0">
                          <a:solidFill>
                            <a:schemeClr val="tx1"/>
                          </a:solidFill>
                        </a:rPr>
                        <a:t>6</a:t>
                      </a:r>
                      <a:endParaRPr lang="en-US" sz="1100" b="1" dirty="0">
                        <a:solidFill>
                          <a:schemeClr val="tx1"/>
                        </a:solidFill>
                      </a:endParaRPr>
                    </a:p>
                  </a:txBody>
                  <a:tcPr marL="97536" marR="97536" marT="48006" marB="48006">
                    <a:solidFill>
                      <a:srgbClr val="FFFFCC"/>
                    </a:solidFill>
                  </a:tcPr>
                </a:tc>
                <a:tc>
                  <a:txBody>
                    <a:bodyPr/>
                    <a:lstStyle/>
                    <a:p>
                      <a:r>
                        <a:rPr lang="es-MX" sz="1100" b="1" noProof="0" dirty="0" smtClean="0"/>
                        <a:t>Estructuras/Características del texto</a:t>
                      </a:r>
                      <a:endParaRPr lang="es-MX" sz="1100" b="1" noProof="0" dirty="0"/>
                    </a:p>
                  </a:txBody>
                  <a:tcPr marL="97536" marR="97536" marT="48006" marB="48006">
                    <a:solidFill>
                      <a:srgbClr val="FFFFCC"/>
                    </a:solidFill>
                  </a:tcPr>
                </a:tc>
                <a:tc>
                  <a:txBody>
                    <a:bodyPr/>
                    <a:lstStyle/>
                    <a:p>
                      <a:r>
                        <a:rPr lang="es-MX" sz="1100" b="1" noProof="0" dirty="0" smtClean="0">
                          <a:solidFill>
                            <a:schemeClr val="tx1"/>
                          </a:solidFill>
                        </a:rPr>
                        <a:t>RL.1.7</a:t>
                      </a:r>
                      <a:endParaRPr lang="es-MX" sz="1100" b="1" noProof="0" dirty="0">
                        <a:solidFill>
                          <a:schemeClr val="tx1"/>
                        </a:solidFill>
                      </a:endParaRPr>
                    </a:p>
                  </a:txBody>
                  <a:tcPr marL="97536" marR="97536" marT="48006" marB="48006">
                    <a:solidFill>
                      <a:srgbClr val="FFFFCC"/>
                    </a:solidFill>
                  </a:tcPr>
                </a:tc>
                <a:tc>
                  <a:txBody>
                    <a:bodyPr/>
                    <a:lstStyle/>
                    <a:p>
                      <a:pPr algn="ctr"/>
                      <a:r>
                        <a:rPr lang="es-MX" sz="1100" b="1" noProof="0" dirty="0" smtClean="0">
                          <a:solidFill>
                            <a:schemeClr val="tx1"/>
                          </a:solidFill>
                        </a:rPr>
                        <a:t>2</a:t>
                      </a:r>
                      <a:endParaRPr lang="es-MX" sz="1100" b="1" noProof="0" dirty="0">
                        <a:solidFill>
                          <a:schemeClr val="tx1"/>
                        </a:solidFill>
                      </a:endParaRPr>
                    </a:p>
                  </a:txBody>
                  <a:tcPr marL="97536" marR="97536" marT="48006" marB="48006" anchor="ctr">
                    <a:solidFill>
                      <a:srgbClr val="FFFFCC"/>
                    </a:solidFill>
                  </a:tcPr>
                </a:tc>
              </a:tr>
              <a:tr h="272034">
                <a:tc>
                  <a:txBody>
                    <a:bodyPr/>
                    <a:lstStyle/>
                    <a:p>
                      <a:r>
                        <a:rPr lang="en-US" sz="1100" b="1" dirty="0" smtClean="0"/>
                        <a:t>5</a:t>
                      </a:r>
                      <a:endParaRPr lang="en-US" sz="1100" b="1" dirty="0"/>
                    </a:p>
                  </a:txBody>
                  <a:tcPr marL="97536" marR="97536" marT="48006" marB="48006">
                    <a:solidFill>
                      <a:srgbClr val="FFFFCC"/>
                    </a:solidFill>
                  </a:tcPr>
                </a:tc>
                <a:tc>
                  <a:txBody>
                    <a:bodyPr/>
                    <a:lstStyle/>
                    <a:p>
                      <a:r>
                        <a:rPr lang="es-MX" sz="1100" b="1" noProof="0" dirty="0" smtClean="0"/>
                        <a:t>Análisis</a:t>
                      </a:r>
                      <a:r>
                        <a:rPr lang="es-MX" sz="1100" b="1" baseline="0" noProof="0" dirty="0" smtClean="0"/>
                        <a:t> dentro y a través de textos</a:t>
                      </a:r>
                      <a:endParaRPr lang="es-MX" sz="1100" b="1" noProof="0" dirty="0"/>
                    </a:p>
                  </a:txBody>
                  <a:tcPr marL="97536" marR="97536" marT="48006" marB="48006">
                    <a:solidFill>
                      <a:srgbClr val="FFFFCC"/>
                    </a:solidFill>
                  </a:tcPr>
                </a:tc>
                <a:tc>
                  <a:txBody>
                    <a:bodyPr/>
                    <a:lstStyle/>
                    <a:p>
                      <a:r>
                        <a:rPr lang="es-MX" sz="1100" b="1" noProof="0" dirty="0" smtClean="0">
                          <a:solidFill>
                            <a:schemeClr val="tx1"/>
                          </a:solidFill>
                        </a:rPr>
                        <a:t>RL.1.9</a:t>
                      </a:r>
                      <a:endParaRPr lang="es-MX" sz="1100" b="1" noProof="0" dirty="0">
                        <a:solidFill>
                          <a:schemeClr val="tx1"/>
                        </a:solidFill>
                      </a:endParaRPr>
                    </a:p>
                  </a:txBody>
                  <a:tcPr marL="97536" marR="97536" marT="48006" marB="48006">
                    <a:solidFill>
                      <a:srgbClr val="FFFFCC"/>
                    </a:solidFill>
                  </a:tcPr>
                </a:tc>
                <a:tc>
                  <a:txBody>
                    <a:bodyPr/>
                    <a:lstStyle/>
                    <a:p>
                      <a:pPr algn="ctr"/>
                      <a:r>
                        <a:rPr lang="es-MX" sz="1100" b="1" noProof="0" dirty="0" smtClean="0">
                          <a:solidFill>
                            <a:schemeClr val="tx1"/>
                          </a:solidFill>
                        </a:rPr>
                        <a:t>4</a:t>
                      </a:r>
                      <a:endParaRPr lang="es-MX" sz="1100" b="1" noProof="0" dirty="0">
                        <a:solidFill>
                          <a:schemeClr val="tx1"/>
                        </a:solidFill>
                      </a:endParaRPr>
                    </a:p>
                  </a:txBody>
                  <a:tcPr marL="97536" marR="97536" marT="48006" marB="48006" anchor="ctr">
                    <a:solidFill>
                      <a:srgbClr val="FFFFCC"/>
                    </a:solidFill>
                  </a:tcPr>
                </a:tc>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1271327348"/>
              </p:ext>
            </p:extLst>
          </p:nvPr>
        </p:nvGraphicFramePr>
        <p:xfrm>
          <a:off x="1545450" y="4520990"/>
          <a:ext cx="4698473" cy="1358715"/>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29503"/>
                <a:gridCol w="2597047"/>
                <a:gridCol w="990600"/>
                <a:gridCol w="681323"/>
              </a:tblGrid>
              <a:tr h="272034">
                <a:tc gridSpan="4">
                  <a:txBody>
                    <a:bodyPr/>
                    <a:lstStyle/>
                    <a:p>
                      <a:pPr algn="ctr"/>
                      <a:r>
                        <a:rPr lang="es-MX" sz="1100" b="1" noProof="0" dirty="0" smtClean="0">
                          <a:solidFill>
                            <a:schemeClr val="tx1"/>
                          </a:solidFill>
                        </a:rPr>
                        <a:t>Lectura: Informativa</a:t>
                      </a:r>
                      <a:endParaRPr lang="es-MX" sz="1100" b="1" noProof="0" dirty="0">
                        <a:solidFill>
                          <a:schemeClr val="tx1"/>
                        </a:solidFill>
                      </a:endParaRPr>
                    </a:p>
                  </a:txBody>
                  <a:tcPr marL="97536" marR="97536" marT="48006" marB="48006">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70579">
                <a:tc gridSpan="2">
                  <a:txBody>
                    <a:bodyPr/>
                    <a:lstStyle/>
                    <a:p>
                      <a:pPr algn="ctr"/>
                      <a:r>
                        <a:rPr lang="es-MX" sz="1100" b="1" noProof="0" dirty="0" smtClean="0"/>
                        <a:t>Objetivos</a:t>
                      </a:r>
                      <a:endParaRPr lang="es-MX" sz="1100" b="1" noProof="0" dirty="0"/>
                    </a:p>
                  </a:txBody>
                  <a:tcPr marL="97536" marR="97536" marT="48006" marB="48006">
                    <a:solidFill>
                      <a:schemeClr val="bg1"/>
                    </a:solidFill>
                  </a:tcPr>
                </a:tc>
                <a:tc hMerge="1">
                  <a:txBody>
                    <a:bodyPr/>
                    <a:lstStyle/>
                    <a:p>
                      <a:endParaRPr lang="en-US" dirty="0"/>
                    </a:p>
                  </a:txBody>
                  <a:tcPr/>
                </a:tc>
                <a:tc>
                  <a:txBody>
                    <a:bodyPr/>
                    <a:lstStyle/>
                    <a:p>
                      <a:pPr algn="ctr"/>
                      <a:r>
                        <a:rPr lang="es-MX" sz="1100" b="1" noProof="0" dirty="0" smtClean="0"/>
                        <a:t>Estándares</a:t>
                      </a:r>
                      <a:endParaRPr lang="es-MX" sz="1100" b="1" noProof="0" dirty="0"/>
                    </a:p>
                  </a:txBody>
                  <a:tcPr marL="97536" marR="97536" marT="48006" marB="48006">
                    <a:solidFill>
                      <a:schemeClr val="bg1"/>
                    </a:solidFill>
                  </a:tcPr>
                </a:tc>
                <a:tc>
                  <a:txBody>
                    <a:bodyPr/>
                    <a:lstStyle/>
                    <a:p>
                      <a:pPr algn="ctr"/>
                      <a:r>
                        <a:rPr lang="es-MX" sz="1100" b="1" noProof="0" dirty="0" smtClean="0">
                          <a:solidFill>
                            <a:schemeClr val="tx1"/>
                          </a:solidFill>
                        </a:rPr>
                        <a:t>DOK</a:t>
                      </a:r>
                      <a:endParaRPr lang="es-MX" sz="1100" b="1" noProof="0" dirty="0">
                        <a:solidFill>
                          <a:schemeClr val="tx1"/>
                        </a:solidFill>
                      </a:endParaRPr>
                    </a:p>
                  </a:txBody>
                  <a:tcPr marL="97536" marR="97536" marT="48006" marB="48006">
                    <a:solidFill>
                      <a:schemeClr val="bg1"/>
                    </a:solidFill>
                  </a:tcPr>
                </a:tc>
              </a:tr>
              <a:tr h="272034">
                <a:tc>
                  <a:txBody>
                    <a:bodyPr/>
                    <a:lstStyle/>
                    <a:p>
                      <a:r>
                        <a:rPr lang="en-US" sz="1100" b="1" dirty="0" smtClean="0">
                          <a:solidFill>
                            <a:schemeClr val="tx1"/>
                          </a:solidFill>
                        </a:rPr>
                        <a:t>10</a:t>
                      </a:r>
                      <a:endParaRPr lang="en-US" sz="1100" b="1" dirty="0">
                        <a:solidFill>
                          <a:schemeClr val="tx1"/>
                        </a:solidFill>
                      </a:endParaRPr>
                    </a:p>
                  </a:txBody>
                  <a:tcPr marL="97536" marR="97536" marT="48006" marB="48006">
                    <a:solidFill>
                      <a:srgbClr val="FFFFCC"/>
                    </a:solidFill>
                  </a:tcPr>
                </a:tc>
                <a:tc>
                  <a:txBody>
                    <a:bodyPr/>
                    <a:lstStyle/>
                    <a:p>
                      <a:r>
                        <a:rPr lang="es-MX" sz="1100" b="1" noProof="0" dirty="0" smtClean="0">
                          <a:solidFill>
                            <a:schemeClr val="tx1"/>
                          </a:solidFill>
                        </a:rPr>
                        <a:t>Significado de palabras</a:t>
                      </a:r>
                      <a:endParaRPr lang="es-MX" sz="1100" b="1" noProof="0" dirty="0">
                        <a:solidFill>
                          <a:schemeClr val="tx1"/>
                        </a:solidFill>
                      </a:endParaRPr>
                    </a:p>
                  </a:txBody>
                  <a:tcPr marL="97536" marR="97536" marT="48006" marB="48006">
                    <a:solidFill>
                      <a:srgbClr val="FFFFCC"/>
                    </a:solidFill>
                  </a:tcPr>
                </a:tc>
                <a:tc>
                  <a:txBody>
                    <a:bodyPr/>
                    <a:lstStyle/>
                    <a:p>
                      <a:r>
                        <a:rPr lang="es-MX" sz="1100" b="1" noProof="0" dirty="0" smtClean="0">
                          <a:solidFill>
                            <a:schemeClr val="tx1"/>
                          </a:solidFill>
                        </a:rPr>
                        <a:t>RI.1.4</a:t>
                      </a:r>
                      <a:endParaRPr lang="es-MX" sz="1100" b="1" noProof="0" dirty="0">
                        <a:solidFill>
                          <a:schemeClr val="tx1"/>
                        </a:solidFill>
                      </a:endParaRPr>
                    </a:p>
                  </a:txBody>
                  <a:tcPr marL="97536" marR="97536" marT="48006" marB="48006">
                    <a:solidFill>
                      <a:srgbClr val="FFFFCC"/>
                    </a:solidFill>
                  </a:tcPr>
                </a:tc>
                <a:tc>
                  <a:txBody>
                    <a:bodyPr/>
                    <a:lstStyle/>
                    <a:p>
                      <a:pPr algn="ctr"/>
                      <a:r>
                        <a:rPr lang="es-MX" sz="1100" b="1" noProof="0" dirty="0" smtClean="0">
                          <a:solidFill>
                            <a:schemeClr val="tx1"/>
                          </a:solidFill>
                        </a:rPr>
                        <a:t>1-2</a:t>
                      </a:r>
                      <a:endParaRPr lang="es-MX" sz="1100" b="1" noProof="0" dirty="0">
                        <a:solidFill>
                          <a:schemeClr val="tx1"/>
                        </a:solidFill>
                      </a:endParaRPr>
                    </a:p>
                  </a:txBody>
                  <a:tcPr marL="97536" marR="97536" marT="48006" marB="48006" anchor="ctr">
                    <a:solidFill>
                      <a:srgbClr val="FFFFCC"/>
                    </a:solidFill>
                  </a:tcPr>
                </a:tc>
              </a:tr>
              <a:tr h="272034">
                <a:tc>
                  <a:txBody>
                    <a:bodyPr/>
                    <a:lstStyle/>
                    <a:p>
                      <a:r>
                        <a:rPr lang="en-US" sz="1100" b="1" dirty="0" smtClean="0">
                          <a:solidFill>
                            <a:schemeClr val="tx1"/>
                          </a:solidFill>
                        </a:rPr>
                        <a:t>11</a:t>
                      </a:r>
                      <a:endParaRPr lang="en-US" sz="1100" b="1" dirty="0">
                        <a:solidFill>
                          <a:schemeClr val="tx1"/>
                        </a:solidFill>
                      </a:endParaRPr>
                    </a:p>
                  </a:txBody>
                  <a:tcPr marL="97536" marR="97536" marT="48006" marB="48006">
                    <a:solidFill>
                      <a:srgbClr val="FFFFCC"/>
                    </a:solidFill>
                  </a:tcPr>
                </a:tc>
                <a:tc>
                  <a:txBody>
                    <a:bodyPr/>
                    <a:lstStyle/>
                    <a:p>
                      <a:r>
                        <a:rPr lang="es-MX" sz="1100" b="1" noProof="0" dirty="0" smtClean="0">
                          <a:solidFill>
                            <a:schemeClr val="tx1"/>
                          </a:solidFill>
                        </a:rPr>
                        <a:t>Razonamiento y Evidencia</a:t>
                      </a:r>
                      <a:endParaRPr lang="es-MX" sz="1100" b="1" noProof="0" dirty="0">
                        <a:solidFill>
                          <a:schemeClr val="tx1"/>
                        </a:solidFill>
                      </a:endParaRPr>
                    </a:p>
                  </a:txBody>
                  <a:tcPr marL="97536" marR="97536" marT="48006" marB="48006">
                    <a:solidFill>
                      <a:srgbClr val="FFFFCC"/>
                    </a:solidFill>
                  </a:tcPr>
                </a:tc>
                <a:tc>
                  <a:txBody>
                    <a:bodyPr/>
                    <a:lstStyle/>
                    <a:p>
                      <a:r>
                        <a:rPr lang="es-MX" sz="1100" b="1" noProof="0" dirty="0" smtClean="0">
                          <a:solidFill>
                            <a:schemeClr val="tx1"/>
                          </a:solidFill>
                        </a:rPr>
                        <a:t>RI.1.8</a:t>
                      </a:r>
                      <a:endParaRPr lang="es-MX" sz="1100" b="1" noProof="0" dirty="0">
                        <a:solidFill>
                          <a:schemeClr val="tx1"/>
                        </a:solidFill>
                      </a:endParaRPr>
                    </a:p>
                  </a:txBody>
                  <a:tcPr marL="97536" marR="97536" marT="48006" marB="48006">
                    <a:solidFill>
                      <a:srgbClr val="FFFFCC"/>
                    </a:solidFill>
                  </a:tcPr>
                </a:tc>
                <a:tc>
                  <a:txBody>
                    <a:bodyPr/>
                    <a:lstStyle/>
                    <a:p>
                      <a:pPr algn="ctr"/>
                      <a:r>
                        <a:rPr lang="es-MX" sz="1100" b="1" noProof="0" dirty="0" smtClean="0">
                          <a:solidFill>
                            <a:schemeClr val="tx1"/>
                          </a:solidFill>
                        </a:rPr>
                        <a:t>3-4</a:t>
                      </a:r>
                      <a:endParaRPr lang="es-MX" sz="1100" b="1" noProof="0" dirty="0">
                        <a:solidFill>
                          <a:schemeClr val="tx1"/>
                        </a:solidFill>
                      </a:endParaRPr>
                    </a:p>
                  </a:txBody>
                  <a:tcPr marL="97536" marR="97536" marT="48006" marB="48006" anchor="ctr">
                    <a:solidFill>
                      <a:srgbClr val="FFFFCC"/>
                    </a:solidFill>
                  </a:tcPr>
                </a:tc>
              </a:tr>
              <a:tr h="272034">
                <a:tc>
                  <a:txBody>
                    <a:bodyPr/>
                    <a:lstStyle/>
                    <a:p>
                      <a:r>
                        <a:rPr lang="en-US" sz="1100" b="1" dirty="0" smtClean="0">
                          <a:solidFill>
                            <a:schemeClr val="tx1"/>
                          </a:solidFill>
                        </a:rPr>
                        <a:t>12</a:t>
                      </a:r>
                      <a:endParaRPr lang="en-US" sz="1100" b="1" dirty="0">
                        <a:solidFill>
                          <a:schemeClr val="tx1"/>
                        </a:solidFill>
                      </a:endParaRPr>
                    </a:p>
                  </a:txBody>
                  <a:tcPr marL="97536" marR="97536" marT="48006" marB="48006">
                    <a:solidFill>
                      <a:srgbClr val="FFFFCC"/>
                    </a:solidFill>
                  </a:tcPr>
                </a:tc>
                <a:tc>
                  <a:txBody>
                    <a:bodyPr/>
                    <a:lstStyle/>
                    <a:p>
                      <a:r>
                        <a:rPr lang="es-MX" sz="1100" b="1" noProof="0" dirty="0" smtClean="0"/>
                        <a:t>Análisis</a:t>
                      </a:r>
                      <a:r>
                        <a:rPr lang="es-MX" sz="1100" b="1" baseline="0" noProof="0" dirty="0" smtClean="0"/>
                        <a:t> dentro y a través de textos</a:t>
                      </a:r>
                      <a:endParaRPr lang="es-MX" sz="1100" b="1" noProof="0" dirty="0"/>
                    </a:p>
                  </a:txBody>
                  <a:tcPr marL="97536" marR="97536" marT="48006" marB="48006">
                    <a:solidFill>
                      <a:srgbClr val="FFFFCC"/>
                    </a:solidFill>
                  </a:tcPr>
                </a:tc>
                <a:tc>
                  <a:txBody>
                    <a:bodyPr/>
                    <a:lstStyle/>
                    <a:p>
                      <a:r>
                        <a:rPr lang="es-MX" sz="1100" b="1" noProof="0" dirty="0" smtClean="0">
                          <a:solidFill>
                            <a:schemeClr val="tx1"/>
                          </a:solidFill>
                        </a:rPr>
                        <a:t>RI.1.9</a:t>
                      </a:r>
                      <a:endParaRPr lang="es-MX" sz="1100" b="1" noProof="0" dirty="0">
                        <a:solidFill>
                          <a:schemeClr val="tx1"/>
                        </a:solidFill>
                      </a:endParaRPr>
                    </a:p>
                  </a:txBody>
                  <a:tcPr marL="97536" marR="97536" marT="48006" marB="48006">
                    <a:solidFill>
                      <a:srgbClr val="FFFFCC"/>
                    </a:solidFill>
                  </a:tcPr>
                </a:tc>
                <a:tc>
                  <a:txBody>
                    <a:bodyPr/>
                    <a:lstStyle/>
                    <a:p>
                      <a:pPr algn="ctr"/>
                      <a:r>
                        <a:rPr lang="es-MX" sz="1100" b="1" noProof="0" dirty="0" smtClean="0">
                          <a:solidFill>
                            <a:schemeClr val="tx1"/>
                          </a:solidFill>
                        </a:rPr>
                        <a:t>2-3-4</a:t>
                      </a:r>
                      <a:endParaRPr lang="es-MX" sz="1100" b="1" noProof="0" dirty="0">
                        <a:solidFill>
                          <a:schemeClr val="tx1"/>
                        </a:solidFill>
                      </a:endParaRPr>
                    </a:p>
                  </a:txBody>
                  <a:tcPr marL="97536" marR="97536" marT="48006" marB="48006" anchor="ctr">
                    <a:solidFill>
                      <a:srgbClr val="FFFFCC"/>
                    </a:solidFill>
                  </a:tcPr>
                </a:tc>
              </a:tr>
            </a:tbl>
          </a:graphicData>
        </a:graphic>
      </p:graphicFrame>
      <p:sp>
        <p:nvSpPr>
          <p:cNvPr id="2" name="Rectangle 1"/>
          <p:cNvSpPr/>
          <p:nvPr/>
        </p:nvSpPr>
        <p:spPr>
          <a:xfrm>
            <a:off x="4907422" y="7149820"/>
            <a:ext cx="502778" cy="27751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6749" tIns="43375" rIns="86749" bIns="43375" rtlCol="0" anchor="ctr"/>
          <a:lstStyle/>
          <a:p>
            <a:pPr algn="ctr"/>
            <a:endParaRPr lang="en-US"/>
          </a:p>
        </p:txBody>
      </p:sp>
      <p:sp>
        <p:nvSpPr>
          <p:cNvPr id="24" name="Rectangle 23"/>
          <p:cNvSpPr/>
          <p:nvPr/>
        </p:nvSpPr>
        <p:spPr>
          <a:xfrm>
            <a:off x="5334000" y="7473587"/>
            <a:ext cx="533400" cy="2317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6749" tIns="43375" rIns="86749" bIns="43375" rtlCol="0" anchor="ctr"/>
          <a:lstStyle/>
          <a:p>
            <a:pPr algn="ctr"/>
            <a:endParaRPr lang="en-US"/>
          </a:p>
        </p:txBody>
      </p:sp>
      <p:sp>
        <p:nvSpPr>
          <p:cNvPr id="29" name="Rectangle 28"/>
          <p:cNvSpPr/>
          <p:nvPr/>
        </p:nvSpPr>
        <p:spPr>
          <a:xfrm>
            <a:off x="3899264" y="7751565"/>
            <a:ext cx="2196736" cy="36368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6749" tIns="43375" rIns="86749" bIns="43375" rtlCol="0" anchor="ctr"/>
          <a:lstStyle/>
          <a:p>
            <a:pPr algn="ctr"/>
            <a:endParaRPr lang="en-US"/>
          </a:p>
        </p:txBody>
      </p:sp>
      <p:sp>
        <p:nvSpPr>
          <p:cNvPr id="18" name="TextBox 24"/>
          <p:cNvSpPr txBox="1"/>
          <p:nvPr/>
        </p:nvSpPr>
        <p:spPr>
          <a:xfrm>
            <a:off x="1096025" y="6072460"/>
            <a:ext cx="5917386" cy="410654"/>
          </a:xfrm>
          <a:prstGeom prst="rect">
            <a:avLst/>
          </a:prstGeom>
          <a:noFill/>
        </p:spPr>
        <p:txBody>
          <a:bodyPr wrap="square" lIns="101882" tIns="50941" rIns="101882" bIns="50941" rtlCol="0">
            <a:spAutoFit/>
          </a:bodyPr>
          <a:lst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a:lstStyle>
          <a:p>
            <a:pPr algn="ctr"/>
            <a:r>
              <a:rPr lang="x-none" sz="1000" b="1" i="1" dirty="0">
                <a:latin typeface="Calibri" panose="020F0502020204030204" pitchFamily="34" charset="0"/>
              </a:rPr>
              <a:t>Nota:  Puede haber más de un estándar por objetivo</a:t>
            </a:r>
            <a:r>
              <a:rPr lang="en-US" sz="1000" b="1" i="1" dirty="0" smtClean="0">
                <a:latin typeface="Calibri" panose="020F0502020204030204" pitchFamily="34" charset="0"/>
              </a:rPr>
              <a:t>.  </a:t>
            </a:r>
            <a:r>
              <a:rPr lang="es-PY" sz="1000" b="1" i="1" dirty="0" smtClean="0">
                <a:latin typeface="Calibri" panose="020F0502020204030204" pitchFamily="34" charset="0"/>
              </a:rPr>
              <a:t>Los estándares de escritura evaluados en esta evaluación aparecen en los recuadros.</a:t>
            </a:r>
            <a:endParaRPr lang="es-PY" sz="1000" b="1" i="1" dirty="0">
              <a:latin typeface="Calibri" panose="020F0502020204030204" pitchFamily="34" charset="0"/>
            </a:endParaRPr>
          </a:p>
        </p:txBody>
      </p:sp>
    </p:spTree>
    <p:extLst>
      <p:ext uri="{BB962C8B-B14F-4D97-AF65-F5344CB8AC3E}">
        <p14:creationId xmlns:p14="http://schemas.microsoft.com/office/powerpoint/2010/main" val="2334267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60070"/>
            <a:ext cx="6480810" cy="8236101"/>
          </a:xfrm>
          <a:prstGeom prst="rect">
            <a:avLst/>
          </a:prstGeom>
          <a:noFill/>
        </p:spPr>
        <p:txBody>
          <a:bodyPr wrap="square" rtlCol="0">
            <a:spAutoFit/>
          </a:bodyPr>
          <a:lstStyle/>
          <a:p>
            <a:r>
              <a:rPr lang="es-ES" sz="1260" b="1" dirty="0" smtClean="0"/>
              <a:t>Narrador: </a:t>
            </a:r>
            <a:r>
              <a:rPr lang="es-ES" sz="1260" dirty="0" smtClean="0"/>
              <a:t>Los duraznos maduros fueron enviados a un </a:t>
            </a:r>
            <a:r>
              <a:rPr lang="es-ES" sz="1260" b="1" dirty="0" smtClean="0"/>
              <a:t>almacén</a:t>
            </a:r>
            <a:r>
              <a:rPr lang="es-ES" sz="1260" dirty="0" smtClean="0"/>
              <a:t>. Un </a:t>
            </a:r>
            <a:r>
              <a:rPr lang="es-ES" sz="1260" b="1" dirty="0" smtClean="0"/>
              <a:t>almacén</a:t>
            </a:r>
            <a:r>
              <a:rPr lang="es-ES" sz="1260" dirty="0" smtClean="0"/>
              <a:t> es un edificio grande donde la fruta se guarda hasta que se envía a los supermercados.  </a:t>
            </a:r>
          </a:p>
          <a:p>
            <a:endParaRPr lang="es-ES" sz="1260" b="1" dirty="0"/>
          </a:p>
          <a:p>
            <a:r>
              <a:rPr lang="es-ES" sz="1260" b="1" dirty="0" smtClean="0"/>
              <a:t>Duraznos: </a:t>
            </a:r>
            <a:r>
              <a:rPr lang="es-ES" sz="1260" dirty="0" smtClean="0"/>
              <a:t>¡Qué increíble! Miren este </a:t>
            </a:r>
            <a:r>
              <a:rPr lang="es-ES" sz="1260" b="1" dirty="0" smtClean="0"/>
              <a:t>almacén</a:t>
            </a:r>
            <a:r>
              <a:rPr lang="es-ES" sz="1260" dirty="0" smtClean="0"/>
              <a:t>. Es muy grande y hay muchos duraznos aquí.  </a:t>
            </a:r>
          </a:p>
          <a:p>
            <a:endParaRPr lang="es-ES" sz="1260" b="1" dirty="0"/>
          </a:p>
          <a:p>
            <a:r>
              <a:rPr lang="es-ES" sz="1260" b="1" dirty="0" smtClean="0"/>
              <a:t>Narrador: </a:t>
            </a:r>
            <a:r>
              <a:rPr lang="es-ES" sz="1260" dirty="0" smtClean="0"/>
              <a:t>Muy pronto los duraznos fueron puestos en cajas y llevados al supermercado.                  </a:t>
            </a:r>
          </a:p>
          <a:p>
            <a:endParaRPr lang="es-ES" sz="1260" b="1" dirty="0"/>
          </a:p>
          <a:p>
            <a:endParaRPr lang="es-ES" sz="1260" b="1" dirty="0" smtClean="0"/>
          </a:p>
          <a:p>
            <a:endParaRPr lang="es-ES" sz="1260" b="1" dirty="0"/>
          </a:p>
          <a:p>
            <a:endParaRPr lang="es-ES" sz="1260" b="1" dirty="0" smtClean="0"/>
          </a:p>
          <a:p>
            <a:endParaRPr lang="es-ES" sz="1260" b="1" dirty="0"/>
          </a:p>
          <a:p>
            <a:endParaRPr lang="es-ES" sz="1260" b="1" dirty="0" smtClean="0"/>
          </a:p>
          <a:p>
            <a:endParaRPr lang="es-ES" sz="1260" b="1" dirty="0"/>
          </a:p>
          <a:p>
            <a:endParaRPr lang="es-ES" sz="1260" b="1" dirty="0" smtClean="0"/>
          </a:p>
          <a:p>
            <a:endParaRPr lang="es-ES" sz="1260" b="1" dirty="0"/>
          </a:p>
          <a:p>
            <a:endParaRPr lang="es-ES" sz="1260" b="1" dirty="0" smtClean="0"/>
          </a:p>
          <a:p>
            <a:endParaRPr lang="es-ES" sz="1260" b="1" dirty="0"/>
          </a:p>
          <a:p>
            <a:endParaRPr lang="es-ES" sz="1260" b="1" dirty="0" smtClean="0"/>
          </a:p>
          <a:p>
            <a:endParaRPr lang="es-ES" sz="1260" b="1" dirty="0"/>
          </a:p>
          <a:p>
            <a:endParaRPr lang="es-ES" sz="1260" b="1" dirty="0" smtClean="0"/>
          </a:p>
          <a:p>
            <a:endParaRPr lang="es-ES" sz="1260" b="1" dirty="0" smtClean="0"/>
          </a:p>
          <a:p>
            <a:endParaRPr lang="es-ES" sz="1260" b="1" dirty="0"/>
          </a:p>
          <a:p>
            <a:endParaRPr lang="es-ES" sz="1260" b="1" dirty="0" smtClean="0"/>
          </a:p>
          <a:p>
            <a:r>
              <a:rPr lang="es-ES" sz="1260" b="1" dirty="0" smtClean="0"/>
              <a:t>Duraznos: </a:t>
            </a:r>
            <a:r>
              <a:rPr lang="es-ES" sz="1260" dirty="0" smtClean="0"/>
              <a:t>¡Yupi! Estamos en el supermercado. Esperamos que la gente venga y nos compre. </a:t>
            </a:r>
          </a:p>
          <a:p>
            <a:endParaRPr lang="es-ES" sz="1260" b="1" dirty="0" smtClean="0"/>
          </a:p>
          <a:p>
            <a:r>
              <a:rPr lang="es-ES" sz="1260" b="1" dirty="0" smtClean="0"/>
              <a:t>Niño: </a:t>
            </a:r>
            <a:r>
              <a:rPr lang="es-ES" sz="1260" dirty="0" smtClean="0"/>
              <a:t>Mamá, ¿podemos comprar algunos duraznos?  </a:t>
            </a:r>
          </a:p>
          <a:p>
            <a:endParaRPr lang="es-ES" sz="1260" b="1" dirty="0"/>
          </a:p>
          <a:p>
            <a:r>
              <a:rPr lang="es-ES" sz="1260" b="1" dirty="0" smtClean="0"/>
              <a:t>Mamá: </a:t>
            </a:r>
            <a:r>
              <a:rPr lang="es-ES" sz="1260" dirty="0" smtClean="0"/>
              <a:t>¡Sí! ¡Esos duraznos se ven maduros y deliciosos!    </a:t>
            </a:r>
          </a:p>
          <a:p>
            <a:endParaRPr lang="es-ES" sz="1260" b="1" dirty="0"/>
          </a:p>
          <a:p>
            <a:r>
              <a:rPr lang="es-ES" sz="1260" b="1" dirty="0" smtClean="0"/>
              <a:t>Niño: </a:t>
            </a:r>
            <a:r>
              <a:rPr lang="es-ES" sz="1260" dirty="0" smtClean="0"/>
              <a:t>Gracias mamá. ¡No puedo esperar hasta que pueda comer esos duraznos!  </a:t>
            </a:r>
          </a:p>
          <a:p>
            <a:endParaRPr lang="es-ES" sz="1260" b="1" dirty="0"/>
          </a:p>
          <a:p>
            <a:r>
              <a:rPr lang="es-ES" sz="1260" b="1" dirty="0" smtClean="0"/>
              <a:t>Narrador: </a:t>
            </a:r>
            <a:r>
              <a:rPr lang="es-ES" sz="1260" dirty="0" smtClean="0"/>
              <a:t>¡Fin!</a:t>
            </a:r>
            <a:endParaRPr lang="en-US" sz="1260" dirty="0"/>
          </a:p>
          <a:p>
            <a:endParaRPr lang="en-US" sz="1260" dirty="0"/>
          </a:p>
          <a:p>
            <a:endParaRPr lang="en-US" sz="1260" dirty="0"/>
          </a:p>
          <a:p>
            <a:endParaRPr lang="en-US" sz="1260" dirty="0"/>
          </a:p>
          <a:p>
            <a:endParaRPr lang="en-US" sz="1260" dirty="0"/>
          </a:p>
          <a:p>
            <a:endParaRPr lang="en-US" sz="1260" dirty="0"/>
          </a:p>
          <a:p>
            <a:endParaRPr lang="en-US" sz="1260" dirty="0"/>
          </a:p>
          <a:p>
            <a:endParaRPr lang="en-US" sz="1260" dirty="0"/>
          </a:p>
          <a:p>
            <a:endParaRPr lang="en-US" sz="1260" dirty="0"/>
          </a:p>
          <a:p>
            <a:endParaRPr lang="en-US" sz="1260" dirty="0"/>
          </a:p>
          <a:p>
            <a:endParaRPr lang="en-US" sz="1260" dirty="0"/>
          </a:p>
        </p:txBody>
      </p:sp>
      <p:pic>
        <p:nvPicPr>
          <p:cNvPr id="3" name="Picture 2"/>
          <p:cNvPicPr>
            <a:picLocks noChangeAspect="1"/>
          </p:cNvPicPr>
          <p:nvPr/>
        </p:nvPicPr>
        <p:blipFill>
          <a:blip r:embed="rId3"/>
          <a:stretch>
            <a:fillRect/>
          </a:stretch>
        </p:blipFill>
        <p:spPr>
          <a:xfrm>
            <a:off x="1257300" y="1920241"/>
            <a:ext cx="2600325" cy="1730216"/>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37660" y="1944429"/>
            <a:ext cx="2220278" cy="2960370"/>
          </a:xfrm>
          <a:prstGeom prst="rect">
            <a:avLst/>
          </a:prstGeom>
        </p:spPr>
      </p:pic>
      <p:sp>
        <p:nvSpPr>
          <p:cNvPr id="5" name="Slide Number Placeholder 4"/>
          <p:cNvSpPr>
            <a:spLocks noGrp="1"/>
          </p:cNvSpPr>
          <p:nvPr>
            <p:ph type="sldNum" sz="quarter" idx="12"/>
          </p:nvPr>
        </p:nvSpPr>
        <p:spPr/>
        <p:txBody>
          <a:bodyPr/>
          <a:lstStyle/>
          <a:p>
            <a:fld id="{F177B04D-AEB5-43ED-B9BA-B3D1EC9C9067}" type="slidenum">
              <a:rPr lang="en-US" smtClean="0"/>
              <a:pPr/>
              <a:t>10</a:t>
            </a:fld>
            <a:endParaRPr lang="en-US" dirty="0"/>
          </a:p>
        </p:txBody>
      </p:sp>
      <p:sp>
        <p:nvSpPr>
          <p:cNvPr id="7" name="Rectangle 6"/>
          <p:cNvSpPr/>
          <p:nvPr/>
        </p:nvSpPr>
        <p:spPr>
          <a:xfrm>
            <a:off x="3406185" y="9179234"/>
            <a:ext cx="3147015" cy="230832"/>
          </a:xfrm>
          <a:prstGeom prst="rect">
            <a:avLst/>
          </a:prstGeom>
        </p:spPr>
        <p:txBody>
          <a:bodyPr wrap="square">
            <a:spAutoFit/>
          </a:bodyPr>
          <a:lstStyle/>
          <a:p>
            <a:r>
              <a:rPr lang="en-US" sz="900" kern="1200" dirty="0" smtClean="0">
                <a:solidFill>
                  <a:schemeClr val="tx1"/>
                </a:solidFill>
                <a:latin typeface="+mn-lt"/>
                <a:ea typeface="+mn-ea"/>
                <a:cs typeface="+mn-cs"/>
              </a:rPr>
              <a:t>Rev. Control:  07/05/2015 HSD – OSP and Susan Richmond</a:t>
            </a:r>
            <a:endParaRPr lang="en-US" sz="900" dirty="0"/>
          </a:p>
        </p:txBody>
      </p:sp>
    </p:spTree>
    <p:extLst>
      <p:ext uri="{BB962C8B-B14F-4D97-AF65-F5344CB8AC3E}">
        <p14:creationId xmlns:p14="http://schemas.microsoft.com/office/powerpoint/2010/main" val="356618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702686" y="8956908"/>
            <a:ext cx="396240" cy="511175"/>
          </a:xfrm>
        </p:spPr>
        <p:txBody>
          <a:bodyPr/>
          <a:lstStyle/>
          <a:p>
            <a:fld id="{F177B04D-AEB5-43ED-B9BA-B3D1EC9C9067}" type="slidenum">
              <a:rPr lang="en-US" smtClean="0">
                <a:solidFill>
                  <a:prstClr val="black">
                    <a:tint val="75000"/>
                  </a:prstClr>
                </a:solidFill>
              </a:rPr>
              <a:pPr/>
              <a:t>11</a:t>
            </a:fld>
            <a:endParaRPr lang="en-US" dirty="0">
              <a:solidFill>
                <a:prstClr val="black">
                  <a:tint val="75000"/>
                </a:prstClr>
              </a:solidFill>
            </a:endParaRPr>
          </a:p>
        </p:txBody>
      </p:sp>
      <p:sp>
        <p:nvSpPr>
          <p:cNvPr id="3" name="TextBox 2"/>
          <p:cNvSpPr txBox="1"/>
          <p:nvPr/>
        </p:nvSpPr>
        <p:spPr>
          <a:xfrm>
            <a:off x="339539" y="423583"/>
            <a:ext cx="6558467" cy="8573695"/>
          </a:xfrm>
          <a:prstGeom prst="rect">
            <a:avLst/>
          </a:prstGeom>
          <a:noFill/>
        </p:spPr>
        <p:txBody>
          <a:bodyPr wrap="square" lIns="88838" tIns="44419" rIns="88838" bIns="44419" rtlCol="0">
            <a:spAutoFit/>
          </a:bodyPr>
          <a:lstStyle/>
          <a:p>
            <a:pPr algn="ctr" defTabSz="960120"/>
            <a:r>
              <a:rPr lang="x-none" sz="1500" b="1" dirty="0">
                <a:solidFill>
                  <a:prstClr val="black"/>
                </a:solidFill>
              </a:rPr>
              <a:t>Determinando textos a nivel de grado</a:t>
            </a:r>
          </a:p>
          <a:p>
            <a:pPr algn="ctr" defTabSz="960120"/>
            <a:endParaRPr lang="x-none" sz="741" b="1" dirty="0">
              <a:solidFill>
                <a:prstClr val="black"/>
              </a:solidFill>
            </a:endParaRPr>
          </a:p>
          <a:p>
            <a:pPr defTabSz="960120"/>
            <a:r>
              <a:rPr lang="x-none" sz="1470" dirty="0">
                <a:solidFill>
                  <a:prstClr val="black"/>
                </a:solidFill>
              </a:rPr>
              <a:t>Un texto a nivel de grado se determina utilizando una combinación tanto de las nuevas escalas cuantitativas como de las medidas cualitativas de los CCSS.</a:t>
            </a:r>
          </a:p>
          <a:p>
            <a:pPr defTabSz="960120"/>
            <a:endParaRPr lang="x-none" sz="1395" dirty="0">
              <a:solidFill>
                <a:prstClr val="black"/>
              </a:solidFill>
            </a:endParaRPr>
          </a:p>
          <a:p>
            <a:pPr defTabSz="960120"/>
            <a:r>
              <a:rPr lang="x-none" sz="1470" b="1" dirty="0">
                <a:solidFill>
                  <a:prstClr val="black"/>
                </a:solidFill>
              </a:rPr>
              <a:t>Ejemplo</a:t>
            </a:r>
            <a:r>
              <a:rPr lang="x-none" sz="1470" dirty="0">
                <a:solidFill>
                  <a:prstClr val="black"/>
                </a:solidFill>
              </a:rPr>
              <a:t>:  Si el grado equivalente de un texto es </a:t>
            </a:r>
            <a:r>
              <a:rPr lang="x-none" sz="1680" b="1" dirty="0">
                <a:solidFill>
                  <a:srgbClr val="0070C0"/>
                </a:solidFill>
              </a:rPr>
              <a:t>6.8</a:t>
            </a:r>
            <a:r>
              <a:rPr lang="x-none" sz="1470" dirty="0">
                <a:solidFill>
                  <a:prstClr val="black"/>
                </a:solidFill>
              </a:rPr>
              <a:t> y tiene una medida </a:t>
            </a:r>
            <a:r>
              <a:rPr lang="x-none" sz="1470" i="1" dirty="0" err="1">
                <a:solidFill>
                  <a:prstClr val="black"/>
                </a:solidFill>
              </a:rPr>
              <a:t>lexile</a:t>
            </a:r>
            <a:r>
              <a:rPr lang="x-none" sz="1470" dirty="0">
                <a:solidFill>
                  <a:prstClr val="black"/>
                </a:solidFill>
              </a:rPr>
              <a:t> de </a:t>
            </a:r>
            <a:r>
              <a:rPr lang="x-none" sz="1680" b="1" dirty="0">
                <a:solidFill>
                  <a:srgbClr val="0070C0"/>
                </a:solidFill>
              </a:rPr>
              <a:t>970</a:t>
            </a:r>
            <a:r>
              <a:rPr lang="x-none" sz="1470" dirty="0">
                <a:solidFill>
                  <a:prstClr val="black"/>
                </a:solidFill>
              </a:rPr>
              <a:t>, los datos cuantitativos muestran que la ubicación debe ser </a:t>
            </a:r>
            <a:r>
              <a:rPr lang="x-none" sz="1470" b="1" dirty="0">
                <a:solidFill>
                  <a:prstClr val="black"/>
                </a:solidFill>
              </a:rPr>
              <a:t>entre los grados  4 y 8.</a:t>
            </a:r>
          </a:p>
          <a:p>
            <a:pPr defTabSz="960120"/>
            <a:endParaRPr lang="x-none" sz="1470" b="1" dirty="0">
              <a:solidFill>
                <a:prstClr val="black"/>
              </a:solidFill>
            </a:endParaRPr>
          </a:p>
          <a:p>
            <a:pPr defTabSz="960120"/>
            <a:endParaRPr lang="x-none" sz="1395" dirty="0">
              <a:solidFill>
                <a:prstClr val="black"/>
              </a:solidFill>
            </a:endParaRPr>
          </a:p>
          <a:p>
            <a:pPr defTabSz="960120"/>
            <a:endParaRPr lang="x-none" sz="1395" dirty="0">
              <a:solidFill>
                <a:prstClr val="black"/>
              </a:solidFill>
            </a:endParaRPr>
          </a:p>
          <a:p>
            <a:pPr defTabSz="960120"/>
            <a:endParaRPr lang="x-none" sz="1395" dirty="0">
              <a:solidFill>
                <a:prstClr val="black"/>
              </a:solidFill>
            </a:endParaRPr>
          </a:p>
          <a:p>
            <a:pPr defTabSz="960120"/>
            <a:endParaRPr lang="x-none" sz="1395" dirty="0">
              <a:solidFill>
                <a:prstClr val="black"/>
              </a:solidFill>
            </a:endParaRPr>
          </a:p>
          <a:p>
            <a:pPr defTabSz="960120"/>
            <a:endParaRPr lang="x-none" sz="1395" dirty="0">
              <a:solidFill>
                <a:prstClr val="black"/>
              </a:solidFill>
            </a:endParaRPr>
          </a:p>
          <a:p>
            <a:pPr defTabSz="960120"/>
            <a:endParaRPr lang="x-none" sz="1395" dirty="0">
              <a:solidFill>
                <a:prstClr val="black"/>
              </a:solidFill>
            </a:endParaRPr>
          </a:p>
          <a:p>
            <a:pPr defTabSz="960120"/>
            <a:endParaRPr lang="x-none" sz="1395" dirty="0">
              <a:solidFill>
                <a:prstClr val="black"/>
              </a:solidFill>
            </a:endParaRPr>
          </a:p>
          <a:p>
            <a:pPr defTabSz="960120"/>
            <a:endParaRPr lang="x-none" sz="1395" dirty="0">
              <a:solidFill>
                <a:prstClr val="black"/>
              </a:solidFill>
            </a:endParaRPr>
          </a:p>
          <a:p>
            <a:pPr defTabSz="960120"/>
            <a:endParaRPr lang="x-none" sz="1395" dirty="0">
              <a:solidFill>
                <a:prstClr val="black"/>
              </a:solidFill>
            </a:endParaRPr>
          </a:p>
          <a:p>
            <a:pPr defTabSz="960120"/>
            <a:r>
              <a:rPr lang="x-none" sz="1395" b="1" dirty="0">
                <a:solidFill>
                  <a:prstClr val="black"/>
                </a:solidFill>
              </a:rPr>
              <a:t>Cuatro medidas </a:t>
            </a:r>
            <a:r>
              <a:rPr lang="x-none" sz="1395" dirty="0">
                <a:solidFill>
                  <a:prstClr val="black"/>
                </a:solidFill>
              </a:rPr>
              <a:t>cualitativas pueden examinarse desde la banda inferior de 4</a:t>
            </a:r>
            <a:r>
              <a:rPr lang="x-none" sz="1395" baseline="30000" dirty="0">
                <a:solidFill>
                  <a:prstClr val="black"/>
                </a:solidFill>
              </a:rPr>
              <a:t>to</a:t>
            </a:r>
            <a:r>
              <a:rPr lang="x-none" sz="1395" dirty="0">
                <a:solidFill>
                  <a:prstClr val="black"/>
                </a:solidFill>
              </a:rPr>
              <a:t> grado  hasta la banda superior de 8</a:t>
            </a:r>
            <a:r>
              <a:rPr lang="x-none" sz="1395" baseline="30000" dirty="0">
                <a:solidFill>
                  <a:prstClr val="black"/>
                </a:solidFill>
              </a:rPr>
              <a:t>vo</a:t>
            </a:r>
            <a:r>
              <a:rPr lang="x-none" sz="1395" dirty="0">
                <a:solidFill>
                  <a:prstClr val="black"/>
                </a:solidFill>
              </a:rPr>
              <a:t> grado para determinar la legibilidad a nivel de grado.</a:t>
            </a:r>
          </a:p>
          <a:p>
            <a:pPr defTabSz="960120"/>
            <a:endParaRPr lang="x-none" sz="1395" dirty="0">
              <a:solidFill>
                <a:prstClr val="black"/>
              </a:solidFill>
            </a:endParaRPr>
          </a:p>
          <a:p>
            <a:pPr defTabSz="960120"/>
            <a:endParaRPr lang="x-none" sz="1395" dirty="0">
              <a:solidFill>
                <a:prstClr val="black"/>
              </a:solidFill>
            </a:endParaRPr>
          </a:p>
          <a:p>
            <a:pPr defTabSz="960120"/>
            <a:endParaRPr lang="x-none" sz="1395" dirty="0">
              <a:solidFill>
                <a:prstClr val="black"/>
              </a:solidFill>
            </a:endParaRPr>
          </a:p>
          <a:p>
            <a:pPr defTabSz="960120"/>
            <a:endParaRPr lang="x-none" sz="1395" dirty="0">
              <a:solidFill>
                <a:prstClr val="black"/>
              </a:solidFill>
            </a:endParaRPr>
          </a:p>
          <a:p>
            <a:pPr defTabSz="960120"/>
            <a:endParaRPr lang="x-none" sz="1395" dirty="0">
              <a:solidFill>
                <a:prstClr val="black"/>
              </a:solidFill>
            </a:endParaRPr>
          </a:p>
          <a:p>
            <a:pPr defTabSz="960120"/>
            <a:endParaRPr lang="x-none" sz="1395" dirty="0">
              <a:solidFill>
                <a:prstClr val="black"/>
              </a:solidFill>
            </a:endParaRPr>
          </a:p>
          <a:p>
            <a:pPr defTabSz="960120"/>
            <a:endParaRPr lang="x-none" sz="1395" dirty="0">
              <a:solidFill>
                <a:prstClr val="black"/>
              </a:solidFill>
            </a:endParaRPr>
          </a:p>
          <a:p>
            <a:pPr defTabSz="960120"/>
            <a:endParaRPr lang="x-none" sz="1395" dirty="0">
              <a:solidFill>
                <a:prstClr val="black"/>
              </a:solidFill>
            </a:endParaRPr>
          </a:p>
          <a:p>
            <a:pPr defTabSz="960120"/>
            <a:endParaRPr lang="x-none" sz="1395" dirty="0">
              <a:solidFill>
                <a:prstClr val="black"/>
              </a:solidFill>
            </a:endParaRPr>
          </a:p>
          <a:p>
            <a:pPr defTabSz="960120"/>
            <a:endParaRPr lang="x-none" sz="1395" dirty="0">
              <a:solidFill>
                <a:prstClr val="black"/>
              </a:solidFill>
            </a:endParaRPr>
          </a:p>
          <a:p>
            <a:pPr defTabSz="960120"/>
            <a:endParaRPr lang="x-none" sz="1395" dirty="0">
              <a:solidFill>
                <a:prstClr val="black"/>
              </a:solidFill>
            </a:endParaRPr>
          </a:p>
          <a:p>
            <a:pPr defTabSz="960120"/>
            <a:endParaRPr lang="x-none" sz="1395" dirty="0">
              <a:solidFill>
                <a:prstClr val="black"/>
              </a:solidFill>
            </a:endParaRPr>
          </a:p>
          <a:p>
            <a:pPr defTabSz="960120"/>
            <a:endParaRPr lang="x-none" sz="1395" dirty="0">
              <a:solidFill>
                <a:prstClr val="black"/>
              </a:solidFill>
            </a:endParaRPr>
          </a:p>
          <a:p>
            <a:pPr defTabSz="960120"/>
            <a:endParaRPr lang="x-none" sz="1395" dirty="0">
              <a:solidFill>
                <a:prstClr val="black"/>
              </a:solidFill>
            </a:endParaRPr>
          </a:p>
          <a:p>
            <a:pPr defTabSz="960120"/>
            <a:endParaRPr lang="x-none" sz="1395" dirty="0">
              <a:solidFill>
                <a:prstClr val="black"/>
              </a:solidFill>
            </a:endParaRPr>
          </a:p>
          <a:p>
            <a:pPr defTabSz="960120"/>
            <a:r>
              <a:rPr lang="x-none" sz="1470" dirty="0">
                <a:solidFill>
                  <a:prstClr val="black"/>
                </a:solidFill>
              </a:rPr>
              <a:t>La combinación de la escala </a:t>
            </a:r>
            <a:r>
              <a:rPr lang="x-none" sz="1470" b="1" dirty="0">
                <a:solidFill>
                  <a:prstClr val="black"/>
                </a:solidFill>
              </a:rPr>
              <a:t>cuantitativa</a:t>
            </a:r>
            <a:r>
              <a:rPr lang="x-none" sz="1470" dirty="0">
                <a:solidFill>
                  <a:prstClr val="black"/>
                </a:solidFill>
              </a:rPr>
              <a:t> y las medidas </a:t>
            </a:r>
            <a:r>
              <a:rPr lang="x-none" sz="1470" b="1" dirty="0">
                <a:solidFill>
                  <a:prstClr val="black"/>
                </a:solidFill>
              </a:rPr>
              <a:t>cualitativas</a:t>
            </a:r>
            <a:r>
              <a:rPr lang="x-none" sz="1470" dirty="0">
                <a:solidFill>
                  <a:prstClr val="black"/>
                </a:solidFill>
              </a:rPr>
              <a:t>, para este texto en particular, muestra que el mejor nivel de legibilidad para este texto sería 6</a:t>
            </a:r>
            <a:r>
              <a:rPr lang="x-none" sz="1470" baseline="30000" dirty="0">
                <a:solidFill>
                  <a:prstClr val="black"/>
                </a:solidFill>
              </a:rPr>
              <a:t>to </a:t>
            </a:r>
            <a:r>
              <a:rPr lang="x-none" sz="1470" dirty="0">
                <a:solidFill>
                  <a:prstClr val="black"/>
                </a:solidFill>
              </a:rPr>
              <a:t>grado.</a:t>
            </a:r>
          </a:p>
          <a:p>
            <a:pPr defTabSz="960120"/>
            <a:endParaRPr lang="x-none" sz="1395" dirty="0">
              <a:solidFill>
                <a:prstClr val="black"/>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431428219"/>
              </p:ext>
            </p:extLst>
          </p:nvPr>
        </p:nvGraphicFramePr>
        <p:xfrm>
          <a:off x="734881" y="2456094"/>
          <a:ext cx="5572461" cy="1775951"/>
        </p:xfrm>
        <a:graphic>
          <a:graphicData uri="http://schemas.openxmlformats.org/drawingml/2006/table">
            <a:tbl>
              <a:tblPr/>
              <a:tblGrid>
                <a:gridCol w="1968559"/>
                <a:gridCol w="1801637"/>
                <a:gridCol w="1802265"/>
              </a:tblGrid>
              <a:tr h="451822">
                <a:tc>
                  <a:txBody>
                    <a:bodyPr/>
                    <a:lstStyle/>
                    <a:p>
                      <a:pPr marL="0" marR="0" algn="ctr" fontAlgn="ctr">
                        <a:lnSpc>
                          <a:spcPct val="107000"/>
                        </a:lnSpc>
                        <a:spcBef>
                          <a:spcPts val="0"/>
                        </a:spcBef>
                        <a:spcAft>
                          <a:spcPts val="0"/>
                        </a:spcAft>
                      </a:pPr>
                      <a:r>
                        <a:rPr lang="x-none" sz="1100" b="1" i="1" kern="1200" noProof="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Common</a:t>
                      </a:r>
                      <a:r>
                        <a:rPr lang="x-none" sz="1100" b="1" i="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Core Band</a:t>
                      </a:r>
                    </a:p>
                    <a:p>
                      <a:pPr marL="0" marR="0" algn="ctr" defTabSz="1018809" rtl="0" eaLnBrk="1" fontAlgn="ctr" latinLnBrk="0" hangingPunct="1">
                        <a:lnSpc>
                          <a:spcPct val="107000"/>
                        </a:lnSpc>
                        <a:spcBef>
                          <a:spcPts val="0"/>
                        </a:spcBef>
                        <a:spcAft>
                          <a:spcPts val="0"/>
                        </a:spcAft>
                      </a:pPr>
                      <a:r>
                        <a:rPr lang="x-none" sz="800" b="1" i="0" kern="1200" noProof="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(Bandas</a:t>
                      </a:r>
                      <a:r>
                        <a:rPr lang="x-none" sz="800" b="1" i="0" kern="1200" baseline="0" noProof="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 basadas en los Estándares Fundamentales Comunes)</a:t>
                      </a:r>
                      <a:endParaRPr lang="x-none" sz="800" b="1" i="0" kern="1200" baseline="0" noProof="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903" marR="6903" marT="6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x-none" sz="1100" b="1" i="1" kern="1200" noProof="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Flesch-Kincaid</a:t>
                      </a:r>
                      <a:r>
                        <a:rPr lang="x-none" sz="1100" b="1" i="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p>
                    <a:p>
                      <a:pPr marL="0" marR="0" algn="ctr" fontAlgn="ctr">
                        <a:lnSpc>
                          <a:spcPct val="107000"/>
                        </a:lnSpc>
                        <a:spcBef>
                          <a:spcPts val="0"/>
                        </a:spcBef>
                        <a:spcAft>
                          <a:spcPts val="0"/>
                        </a:spcAft>
                      </a:pPr>
                      <a:r>
                        <a:rPr lang="x-none" sz="800" b="1" i="0" kern="1200" noProof="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(Prueba de legibilidad)</a:t>
                      </a:r>
                      <a:endParaRPr lang="x-none" sz="800" i="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903" marR="6903" marT="6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x-none" sz="1100" b="1" i="1" kern="1200" noProof="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a:t>
                      </a:r>
                      <a:r>
                        <a:rPr lang="x-none" sz="1100" b="1" i="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x-none" sz="1100" b="1" i="1" kern="1200" noProof="0" dirty="0" err="1"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Lexile</a:t>
                      </a:r>
                      <a:r>
                        <a:rPr lang="x-none" sz="1100" b="1" i="1" kern="1200" noProof="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Framework®</a:t>
                      </a:r>
                    </a:p>
                    <a:p>
                      <a:pPr marL="0" marR="0" algn="ctr" fontAlgn="ctr">
                        <a:lnSpc>
                          <a:spcPct val="107000"/>
                        </a:lnSpc>
                        <a:spcBef>
                          <a:spcPts val="0"/>
                        </a:spcBef>
                        <a:spcAft>
                          <a:spcPts val="0"/>
                        </a:spcAft>
                      </a:pPr>
                      <a:r>
                        <a:rPr lang="x-none" sz="800" b="1" i="0" kern="1200" noProof="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(Sistema </a:t>
                      </a:r>
                      <a:r>
                        <a:rPr lang="x-none" sz="800" b="1" i="0" kern="1200" noProof="0" dirty="0" err="1"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Lexile</a:t>
                      </a:r>
                      <a:r>
                        <a:rPr lang="x-none" sz="800" b="1" i="0" kern="1200" noProof="0" dirty="0" smtClean="0">
                          <a:solidFill>
                            <a:srgbClr val="000000"/>
                          </a:solidFill>
                          <a:effectLst/>
                          <a:latin typeface="Calibri" panose="020F0502020204030204" pitchFamily="34" charset="0"/>
                          <a:ea typeface="Calibri" panose="020F0502020204030204" pitchFamily="34" charset="0"/>
                          <a:cs typeface="Arial" panose="020B0604020202020204" pitchFamily="34" charset="0"/>
                        </a:rPr>
                        <a:t>)</a:t>
                      </a:r>
                      <a:endParaRPr lang="x-none" sz="800" i="0" noProof="0" dirty="0">
                        <a:effectLst/>
                        <a:latin typeface="Calibri" panose="020F0502020204030204" pitchFamily="34" charset="0"/>
                        <a:ea typeface="Calibri" panose="020F0502020204030204" pitchFamily="34" charset="0"/>
                        <a:cs typeface="Times New Roman" panose="02020603050405020304" pitchFamily="18" charset="0"/>
                      </a:endParaRPr>
                    </a:p>
                  </a:txBody>
                  <a:tcPr marL="6903" marR="6903" marT="6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r>
              <a:tr h="279565">
                <a:tc>
                  <a:txBody>
                    <a:bodyPr/>
                    <a:lstStyle/>
                    <a:p>
                      <a:pPr marL="0" marR="0" algn="ctr" fontAlgn="ctr">
                        <a:lnSpc>
                          <a:spcPct val="107000"/>
                        </a:lnSpc>
                        <a:spcBef>
                          <a:spcPts val="0"/>
                        </a:spcBef>
                        <a:spcAft>
                          <a:spcPts val="0"/>
                        </a:spcAft>
                      </a:pP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do</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3</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903" marR="6903" marT="6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1.98 - 5.34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903" marR="6903" marT="6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420 - 820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03" marR="6903" marT="6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257">
                <a:tc>
                  <a:txBody>
                    <a:bodyPr/>
                    <a:lstStyle/>
                    <a:p>
                      <a:pPr marL="0" marR="0" algn="ctr" fontAlgn="ctr">
                        <a:lnSpc>
                          <a:spcPct val="107000"/>
                        </a:lnSpc>
                        <a:spcBef>
                          <a:spcPts val="0"/>
                        </a:spcBef>
                        <a:spcAft>
                          <a:spcPts val="0"/>
                        </a:spcAft>
                      </a:pP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5</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903" marR="6903" marT="6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4.51 - 7.73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03" marR="6903" marT="6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740 - 1010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03" marR="6903" marT="6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r>
              <a:tr h="264948">
                <a:tc>
                  <a:txBody>
                    <a:bodyPr/>
                    <a:lstStyle/>
                    <a:p>
                      <a:pPr marL="0" marR="0" algn="ctr" fontAlgn="ctr">
                        <a:lnSpc>
                          <a:spcPct val="107000"/>
                        </a:lnSpc>
                        <a:spcBef>
                          <a:spcPts val="0"/>
                        </a:spcBef>
                        <a:spcAft>
                          <a:spcPts val="0"/>
                        </a:spcAft>
                      </a:pP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903" marR="6903" marT="6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6.51 - 10.34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903" marR="6903" marT="6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925 - 1185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903" marR="6903" marT="6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639">
                <a:tc>
                  <a:txBody>
                    <a:bodyPr/>
                    <a:lstStyle/>
                    <a:p>
                      <a:pPr marL="0" marR="0" algn="ctr" fontAlgn="ctr">
                        <a:lnSpc>
                          <a:spcPct val="107000"/>
                        </a:lnSpc>
                        <a:spcBef>
                          <a:spcPts val="0"/>
                        </a:spcBef>
                        <a:spcAft>
                          <a:spcPts val="0"/>
                        </a:spcAft>
                      </a:pP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no</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mo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903" marR="6903" marT="6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8.32 - 12.12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903" marR="6903" marT="6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10.50 - 1335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903" marR="6903" marT="6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720">
                <a:tc>
                  <a:txBody>
                    <a:bodyPr/>
                    <a:lstStyle/>
                    <a:p>
                      <a:pPr marL="0" marR="0" algn="ctr" fontAlgn="ctr">
                        <a:lnSpc>
                          <a:spcPct val="107000"/>
                        </a:lnSpc>
                        <a:spcBef>
                          <a:spcPts val="0"/>
                        </a:spcBef>
                        <a:spcAft>
                          <a:spcPts val="0"/>
                        </a:spcAft>
                      </a:pP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a:t>
                      </a:r>
                      <a:r>
                        <a:rPr lang="en-US" sz="1200" b="1" kern="1200" baseline="300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vo</a:t>
                      </a:r>
                      <a:r>
                        <a:rPr lang="en-US" sz="1200" b="1"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CCR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903" marR="6903" marT="6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10.34 - 14.20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903" marR="6903" marT="6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11.85 - 1385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903" marR="6903" marT="670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Rectangle 11"/>
          <p:cNvSpPr/>
          <p:nvPr/>
        </p:nvSpPr>
        <p:spPr>
          <a:xfrm>
            <a:off x="3102236" y="3184470"/>
            <a:ext cx="1204856" cy="51162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20"/>
            <a:endParaRPr lang="en-US" sz="1657">
              <a:solidFill>
                <a:prstClr val="white"/>
              </a:solidFill>
            </a:endParaRPr>
          </a:p>
        </p:txBody>
      </p:sp>
      <p:sp>
        <p:nvSpPr>
          <p:cNvPr id="13" name="Rectangle 12"/>
          <p:cNvSpPr/>
          <p:nvPr/>
        </p:nvSpPr>
        <p:spPr>
          <a:xfrm>
            <a:off x="4909521" y="3184470"/>
            <a:ext cx="1204856" cy="51162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20"/>
            <a:endParaRPr lang="en-US" sz="1657">
              <a:solidFill>
                <a:prstClr val="white"/>
              </a:solidFill>
            </a:endParaRPr>
          </a:p>
        </p:txBody>
      </p:sp>
      <p:graphicFrame>
        <p:nvGraphicFramePr>
          <p:cNvPr id="14" name="Table 13"/>
          <p:cNvGraphicFramePr>
            <a:graphicFrameLocks noGrp="1"/>
          </p:cNvGraphicFramePr>
          <p:nvPr>
            <p:extLst/>
          </p:nvPr>
        </p:nvGraphicFramePr>
        <p:xfrm>
          <a:off x="320712" y="4960746"/>
          <a:ext cx="6400800" cy="2918665"/>
        </p:xfrm>
        <a:graphic>
          <a:graphicData uri="http://schemas.openxmlformats.org/drawingml/2006/table">
            <a:tbl>
              <a:tblPr firstRow="1" bandRow="1">
                <a:tableStyleId>{5940675A-B579-460E-94D1-54222C63F5DA}</a:tableStyleId>
              </a:tblPr>
              <a:tblGrid>
                <a:gridCol w="1280160"/>
                <a:gridCol w="1344390"/>
                <a:gridCol w="1291234"/>
                <a:gridCol w="978945"/>
                <a:gridCol w="800100"/>
                <a:gridCol w="705971"/>
              </a:tblGrid>
              <a:tr h="292356">
                <a:tc rowSpan="2">
                  <a:txBody>
                    <a:bodyPr/>
                    <a:lstStyle/>
                    <a:p>
                      <a:pPr algn="ctr"/>
                      <a:endParaRPr lang="x-none" sz="900" noProof="0" dirty="0" smtClean="0">
                        <a:solidFill>
                          <a:srgbClr val="002060"/>
                        </a:solidFill>
                      </a:endParaRPr>
                    </a:p>
                    <a:p>
                      <a:pPr algn="ctr"/>
                      <a:r>
                        <a:rPr lang="x-none" sz="900" b="1" u="sng" noProof="0" dirty="0" smtClean="0">
                          <a:solidFill>
                            <a:srgbClr val="002060"/>
                          </a:solidFill>
                          <a:effectLst>
                            <a:outerShdw blurRad="38100" dist="38100" dir="2700000" algn="tl">
                              <a:srgbClr val="000000">
                                <a:alpha val="43137"/>
                              </a:srgbClr>
                            </a:outerShdw>
                          </a:effectLst>
                        </a:rPr>
                        <a:t>4 factores cualitativos</a:t>
                      </a:r>
                      <a:endParaRPr lang="x-none" sz="900" b="1" u="sng" noProof="0" dirty="0">
                        <a:solidFill>
                          <a:srgbClr val="002060"/>
                        </a:solidFill>
                        <a:effectLst>
                          <a:outerShdw blurRad="38100" dist="38100" dir="2700000" algn="tl">
                            <a:srgbClr val="000000">
                              <a:alpha val="43137"/>
                            </a:srgbClr>
                          </a:outerShdw>
                        </a:effectLst>
                      </a:endParaRPr>
                    </a:p>
                  </a:txBody>
                  <a:tcPr marL="90364" marR="90364" marT="43853" marB="43853" anchor="ctr"/>
                </a:tc>
                <a:tc gridSpan="5">
                  <a:txBody>
                    <a:bodyPr/>
                    <a:lstStyle/>
                    <a:p>
                      <a:pPr algn="ctr"/>
                      <a:r>
                        <a:rPr lang="x-none" sz="1300" b="1" noProof="0" dirty="0" smtClean="0">
                          <a:solidFill>
                            <a:srgbClr val="002060"/>
                          </a:solidFill>
                        </a:rPr>
                        <a:t>Clasifica el texto desde más</a:t>
                      </a:r>
                      <a:r>
                        <a:rPr lang="x-none" sz="1300" b="1" baseline="0" noProof="0" dirty="0" smtClean="0">
                          <a:solidFill>
                            <a:srgbClr val="002060"/>
                          </a:solidFill>
                        </a:rPr>
                        <a:t> fácil hasta más difícil, </a:t>
                      </a:r>
                      <a:r>
                        <a:rPr lang="x-none" sz="1300" b="1" u="sng" baseline="0" noProof="0" dirty="0" smtClean="0">
                          <a:solidFill>
                            <a:srgbClr val="002060"/>
                          </a:solidFill>
                        </a:rPr>
                        <a:t>entre las bandas</a:t>
                      </a:r>
                      <a:r>
                        <a:rPr lang="x-none" sz="1300" b="1" baseline="0" noProof="0" dirty="0" smtClean="0">
                          <a:solidFill>
                            <a:srgbClr val="002060"/>
                          </a:solidFill>
                        </a:rPr>
                        <a:t>.</a:t>
                      </a:r>
                      <a:endParaRPr lang="x-none" sz="1300" b="1" noProof="0" dirty="0">
                        <a:solidFill>
                          <a:srgbClr val="002060"/>
                        </a:solidFill>
                      </a:endParaRPr>
                    </a:p>
                  </a:txBody>
                  <a:tcPr marL="90364" marR="90364" marT="43853" marB="43853"/>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63779">
                <a:tc vMerge="1">
                  <a:txBody>
                    <a:bodyPr/>
                    <a:lstStyle/>
                    <a:p>
                      <a:endParaRPr lang="en-US" sz="1400" dirty="0"/>
                    </a:p>
                  </a:txBody>
                  <a:tcPr/>
                </a:tc>
                <a:tc>
                  <a:txBody>
                    <a:bodyPr/>
                    <a:lstStyle/>
                    <a:p>
                      <a:pPr algn="ctr"/>
                      <a:r>
                        <a:rPr lang="x-none" sz="900" b="1" noProof="0" dirty="0" smtClean="0">
                          <a:solidFill>
                            <a:srgbClr val="002060"/>
                          </a:solidFill>
                        </a:rPr>
                        <a:t>Principio del grado inferior  (banda)</a:t>
                      </a:r>
                      <a:endParaRPr lang="x-none" sz="900" b="1" noProof="0" dirty="0">
                        <a:solidFill>
                          <a:srgbClr val="002060"/>
                        </a:solidFill>
                      </a:endParaRPr>
                    </a:p>
                  </a:txBody>
                  <a:tcPr marL="90364" marR="90364" marT="43853" marB="43853" anchor="ctr">
                    <a:solidFill>
                      <a:schemeClr val="bg1">
                        <a:lumMod val="95000"/>
                      </a:schemeClr>
                    </a:solidFill>
                  </a:tcPr>
                </a:tc>
                <a:tc>
                  <a:txBody>
                    <a:bodyPr/>
                    <a:lstStyle/>
                    <a:p>
                      <a:pPr algn="ctr"/>
                      <a:r>
                        <a:rPr lang="x-none" sz="900" b="1" noProof="0" dirty="0" smtClean="0">
                          <a:solidFill>
                            <a:srgbClr val="002060"/>
                          </a:solidFill>
                        </a:rPr>
                        <a:t>Fin del grado inferior (banda) </a:t>
                      </a:r>
                      <a:endParaRPr lang="x-none" sz="900" b="1" noProof="0" dirty="0">
                        <a:solidFill>
                          <a:srgbClr val="002060"/>
                        </a:solidFill>
                      </a:endParaRPr>
                    </a:p>
                  </a:txBody>
                  <a:tcPr marL="90364" marR="90364" marT="43853" marB="43853" anchor="ctr">
                    <a:solidFill>
                      <a:schemeClr val="bg1">
                        <a:lumMod val="85000"/>
                      </a:schemeClr>
                    </a:solidFill>
                  </a:tcPr>
                </a:tc>
                <a:tc>
                  <a:txBody>
                    <a:bodyPr/>
                    <a:lstStyle/>
                    <a:p>
                      <a:pPr algn="ctr"/>
                      <a:r>
                        <a:rPr lang="x-none" sz="900" b="1" noProof="0" dirty="0" smtClean="0">
                          <a:solidFill>
                            <a:srgbClr val="002060"/>
                          </a:solidFill>
                        </a:rPr>
                        <a:t>Principio de un grado</a:t>
                      </a:r>
                      <a:r>
                        <a:rPr lang="x-none" sz="900" b="1" baseline="0" noProof="0" dirty="0" smtClean="0">
                          <a:solidFill>
                            <a:srgbClr val="002060"/>
                          </a:solidFill>
                        </a:rPr>
                        <a:t> </a:t>
                      </a:r>
                      <a:r>
                        <a:rPr lang="x-none" sz="900" b="1" noProof="0" dirty="0" smtClean="0">
                          <a:solidFill>
                            <a:srgbClr val="002060"/>
                          </a:solidFill>
                        </a:rPr>
                        <a:t>más alto (banda) hasta la mitad </a:t>
                      </a:r>
                      <a:endParaRPr lang="x-none" sz="900" b="1" noProof="0" dirty="0">
                        <a:solidFill>
                          <a:srgbClr val="002060"/>
                        </a:solidFill>
                      </a:endParaRPr>
                    </a:p>
                  </a:txBody>
                  <a:tcPr marL="90364" marR="90364" marT="43853" marB="43853" anchor="ctr">
                    <a:solidFill>
                      <a:schemeClr val="accent1">
                        <a:lumMod val="20000"/>
                        <a:lumOff val="80000"/>
                      </a:schemeClr>
                    </a:solidFill>
                  </a:tcPr>
                </a:tc>
                <a:tc>
                  <a:txBody>
                    <a:bodyPr/>
                    <a:lstStyle/>
                    <a:p>
                      <a:pPr algn="ctr"/>
                      <a:r>
                        <a:rPr lang="x-none" sz="900" b="1" noProof="0" dirty="0" smtClean="0">
                          <a:solidFill>
                            <a:srgbClr val="002060"/>
                          </a:solidFill>
                        </a:rPr>
                        <a:t>Fin de un   grado (banda) más alto</a:t>
                      </a:r>
                      <a:endParaRPr lang="x-none" sz="900" b="1" noProof="0" dirty="0">
                        <a:solidFill>
                          <a:srgbClr val="002060"/>
                        </a:solidFill>
                      </a:endParaRPr>
                    </a:p>
                  </a:txBody>
                  <a:tcPr marL="90364" marR="90364" marT="43853" marB="43853" anchor="ctr">
                    <a:solidFill>
                      <a:schemeClr val="accent1">
                        <a:lumMod val="40000"/>
                        <a:lumOff val="60000"/>
                      </a:schemeClr>
                    </a:solidFill>
                  </a:tcPr>
                </a:tc>
                <a:tc>
                  <a:txBody>
                    <a:bodyPr/>
                    <a:lstStyle/>
                    <a:p>
                      <a:pPr algn="ctr"/>
                      <a:r>
                        <a:rPr lang="x-none" sz="900" b="1" noProof="0" dirty="0" smtClean="0">
                          <a:solidFill>
                            <a:srgbClr val="002060"/>
                          </a:solidFill>
                        </a:rPr>
                        <a:t>No es adecuado</a:t>
                      </a:r>
                      <a:r>
                        <a:rPr lang="x-none" sz="900" b="1" baseline="0" noProof="0" dirty="0" smtClean="0">
                          <a:solidFill>
                            <a:srgbClr val="002060"/>
                          </a:solidFill>
                        </a:rPr>
                        <a:t> para banda</a:t>
                      </a:r>
                      <a:endParaRPr lang="x-none" sz="900" b="1" noProof="0" dirty="0">
                        <a:solidFill>
                          <a:srgbClr val="002060"/>
                        </a:solidFill>
                      </a:endParaRPr>
                    </a:p>
                  </a:txBody>
                  <a:tcPr marL="90364" marR="90364" marT="43853" marB="43853" anchor="ctr">
                    <a:solidFill>
                      <a:schemeClr val="accent6">
                        <a:lumMod val="20000"/>
                        <a:lumOff val="80000"/>
                      </a:schemeClr>
                    </a:solidFill>
                  </a:tcPr>
                </a:tc>
              </a:tr>
              <a:tr h="391745">
                <a:tc>
                  <a:txBody>
                    <a:bodyPr/>
                    <a:lstStyle/>
                    <a:p>
                      <a:r>
                        <a:rPr lang="x-none" sz="900" noProof="0" dirty="0" smtClean="0">
                          <a:solidFill>
                            <a:srgbClr val="002060"/>
                          </a:solidFill>
                        </a:rPr>
                        <a:t>Propósito/significado</a:t>
                      </a:r>
                      <a:endParaRPr lang="x-none" sz="900" noProof="0" dirty="0">
                        <a:solidFill>
                          <a:srgbClr val="002060"/>
                        </a:solidFill>
                      </a:endParaRPr>
                    </a:p>
                  </a:txBody>
                  <a:tcPr marL="90364" marR="90364" marT="43853" marB="43853"/>
                </a:tc>
                <a:tc gridSpan="5">
                  <a:txBody>
                    <a:bodyPr/>
                    <a:lstStyle/>
                    <a:p>
                      <a:endParaRPr lang="x-none" sz="2000" noProof="0" dirty="0">
                        <a:solidFill>
                          <a:srgbClr val="002060"/>
                        </a:solidFill>
                      </a:endParaRPr>
                    </a:p>
                  </a:txBody>
                  <a:tcPr marL="90364" marR="90364" marT="43853" marB="43853"/>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1745">
                <a:tc>
                  <a:txBody>
                    <a:bodyPr/>
                    <a:lstStyle/>
                    <a:p>
                      <a:r>
                        <a:rPr lang="x-none" sz="900" noProof="0" dirty="0" smtClean="0">
                          <a:solidFill>
                            <a:srgbClr val="002060"/>
                          </a:solidFill>
                        </a:rPr>
                        <a:t>Estructura</a:t>
                      </a:r>
                      <a:endParaRPr lang="x-none" sz="900" noProof="0" dirty="0">
                        <a:solidFill>
                          <a:srgbClr val="002060"/>
                        </a:solidFill>
                      </a:endParaRPr>
                    </a:p>
                  </a:txBody>
                  <a:tcPr marL="90364" marR="90364" marT="43853" marB="43853"/>
                </a:tc>
                <a:tc gridSpan="5">
                  <a:txBody>
                    <a:bodyPr/>
                    <a:lstStyle/>
                    <a:p>
                      <a:endParaRPr lang="x-none" sz="2000" noProof="0" dirty="0">
                        <a:solidFill>
                          <a:srgbClr val="002060"/>
                        </a:solidFill>
                      </a:endParaRPr>
                    </a:p>
                  </a:txBody>
                  <a:tcPr marL="90364" marR="90364" marT="43853" marB="43853"/>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1745">
                <a:tc>
                  <a:txBody>
                    <a:bodyPr/>
                    <a:lstStyle/>
                    <a:p>
                      <a:r>
                        <a:rPr lang="x-none" sz="900" noProof="0" dirty="0" smtClean="0">
                          <a:solidFill>
                            <a:srgbClr val="002060"/>
                          </a:solidFill>
                        </a:rPr>
                        <a:t>Claridad del lenguaje</a:t>
                      </a:r>
                      <a:endParaRPr lang="x-none" sz="900" noProof="0" dirty="0">
                        <a:solidFill>
                          <a:srgbClr val="002060"/>
                        </a:solidFill>
                      </a:endParaRPr>
                    </a:p>
                  </a:txBody>
                  <a:tcPr marL="90364" marR="90364" marT="43853" marB="43853"/>
                </a:tc>
                <a:tc gridSpan="5">
                  <a:txBody>
                    <a:bodyPr/>
                    <a:lstStyle/>
                    <a:p>
                      <a:endParaRPr lang="x-none" sz="2000" noProof="0" dirty="0">
                        <a:solidFill>
                          <a:srgbClr val="002060"/>
                        </a:solidFill>
                      </a:endParaRPr>
                    </a:p>
                  </a:txBody>
                  <a:tcPr marL="90364" marR="90364" marT="43853" marB="43853"/>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1745">
                <a:tc>
                  <a:txBody>
                    <a:bodyPr/>
                    <a:lstStyle/>
                    <a:p>
                      <a:r>
                        <a:rPr lang="x-none" sz="900" noProof="0" dirty="0" smtClean="0">
                          <a:solidFill>
                            <a:srgbClr val="002060"/>
                          </a:solidFill>
                        </a:rPr>
                        <a:t>Lenguaje </a:t>
                      </a:r>
                      <a:endParaRPr lang="x-none" sz="900" noProof="0" dirty="0">
                        <a:solidFill>
                          <a:srgbClr val="002060"/>
                        </a:solidFill>
                      </a:endParaRPr>
                    </a:p>
                  </a:txBody>
                  <a:tcPr marL="90364" marR="90364" marT="43853" marB="43853"/>
                </a:tc>
                <a:tc gridSpan="5">
                  <a:txBody>
                    <a:bodyPr/>
                    <a:lstStyle/>
                    <a:p>
                      <a:endParaRPr lang="x-none" sz="2000" noProof="0" dirty="0">
                        <a:solidFill>
                          <a:srgbClr val="002060"/>
                        </a:solidFill>
                      </a:endParaRPr>
                    </a:p>
                  </a:txBody>
                  <a:tcPr marL="90364" marR="90364" marT="43853" marB="43853"/>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1745">
                <a:tc>
                  <a:txBody>
                    <a:bodyPr/>
                    <a:lstStyle/>
                    <a:p>
                      <a:r>
                        <a:rPr lang="x-none" sz="900" noProof="0" dirty="0" smtClean="0">
                          <a:solidFill>
                            <a:srgbClr val="002060"/>
                          </a:solidFill>
                        </a:rPr>
                        <a:t>Ubicación general</a:t>
                      </a:r>
                      <a:endParaRPr lang="x-none" sz="900" noProof="0" dirty="0">
                        <a:solidFill>
                          <a:srgbClr val="002060"/>
                        </a:solidFill>
                      </a:endParaRPr>
                    </a:p>
                  </a:txBody>
                  <a:tcPr marL="90364" marR="90364" marT="43853" marB="43853"/>
                </a:tc>
                <a:tc gridSpan="5">
                  <a:txBody>
                    <a:bodyPr/>
                    <a:lstStyle/>
                    <a:p>
                      <a:endParaRPr lang="x-none" sz="2000" noProof="0" dirty="0">
                        <a:solidFill>
                          <a:srgbClr val="002060"/>
                        </a:solidFill>
                      </a:endParaRPr>
                    </a:p>
                  </a:txBody>
                  <a:tcPr marL="90364" marR="90364" marT="43853" marB="43853"/>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pSp>
        <p:nvGrpSpPr>
          <p:cNvPr id="15" name="Group 14"/>
          <p:cNvGrpSpPr/>
          <p:nvPr/>
        </p:nvGrpSpPr>
        <p:grpSpPr>
          <a:xfrm>
            <a:off x="1855021" y="6006995"/>
            <a:ext cx="4518212" cy="1684362"/>
            <a:chOff x="1752600" y="5922580"/>
            <a:chExt cx="4572000" cy="1756063"/>
          </a:xfrm>
        </p:grpSpPr>
        <p:grpSp>
          <p:nvGrpSpPr>
            <p:cNvPr id="16" name="Group 15"/>
            <p:cNvGrpSpPr/>
            <p:nvPr/>
          </p:nvGrpSpPr>
          <p:grpSpPr>
            <a:xfrm>
              <a:off x="1752600" y="6019800"/>
              <a:ext cx="4572000" cy="1544543"/>
              <a:chOff x="3657600" y="4426548"/>
              <a:chExt cx="3581400" cy="1544543"/>
            </a:xfrm>
          </p:grpSpPr>
          <p:cxnSp>
            <p:nvCxnSpPr>
              <p:cNvPr id="22" name="Straight Arrow Connector 21"/>
              <p:cNvCxnSpPr/>
              <p:nvPr/>
            </p:nvCxnSpPr>
            <p:spPr>
              <a:xfrm>
                <a:off x="3657600" y="4426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657600" y="4800600"/>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657600" y="5188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657600" y="5569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657600" y="5971091"/>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7" name="Oval 16"/>
            <p:cNvSpPr/>
            <p:nvPr/>
          </p:nvSpPr>
          <p:spPr>
            <a:xfrm>
              <a:off x="4490679" y="625891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20"/>
              <a:endParaRPr lang="en-US" sz="1657">
                <a:solidFill>
                  <a:prstClr val="white"/>
                </a:solidFill>
              </a:endParaRPr>
            </a:p>
          </p:txBody>
        </p:sp>
        <p:sp>
          <p:nvSpPr>
            <p:cNvPr id="18" name="Oval 17"/>
            <p:cNvSpPr/>
            <p:nvPr/>
          </p:nvSpPr>
          <p:spPr>
            <a:xfrm>
              <a:off x="4478248" y="592258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20"/>
              <a:endParaRPr lang="en-US" sz="1657">
                <a:solidFill>
                  <a:prstClr val="white"/>
                </a:solidFill>
              </a:endParaRPr>
            </a:p>
          </p:txBody>
        </p:sp>
        <p:sp>
          <p:nvSpPr>
            <p:cNvPr id="19" name="Oval 18"/>
            <p:cNvSpPr/>
            <p:nvPr/>
          </p:nvSpPr>
          <p:spPr>
            <a:xfrm>
              <a:off x="5524500" y="6667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20"/>
              <a:endParaRPr lang="en-US" sz="1657">
                <a:solidFill>
                  <a:prstClr val="white"/>
                </a:solidFill>
              </a:endParaRPr>
            </a:p>
          </p:txBody>
        </p:sp>
        <p:sp>
          <p:nvSpPr>
            <p:cNvPr id="20" name="Oval 19"/>
            <p:cNvSpPr/>
            <p:nvPr/>
          </p:nvSpPr>
          <p:spPr>
            <a:xfrm>
              <a:off x="4464355" y="7048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20"/>
              <a:endParaRPr lang="en-US" sz="1657">
                <a:solidFill>
                  <a:prstClr val="white"/>
                </a:solidFill>
              </a:endParaRPr>
            </a:p>
          </p:txBody>
        </p:sp>
        <p:sp>
          <p:nvSpPr>
            <p:cNvPr id="21" name="Oval 20"/>
            <p:cNvSpPr/>
            <p:nvPr/>
          </p:nvSpPr>
          <p:spPr>
            <a:xfrm>
              <a:off x="4464355" y="7450043"/>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60120"/>
              <a:endParaRPr lang="en-US" sz="1657">
                <a:solidFill>
                  <a:prstClr val="white"/>
                </a:solidFill>
              </a:endParaRPr>
            </a:p>
          </p:txBody>
        </p:sp>
      </p:grpSp>
      <p:sp>
        <p:nvSpPr>
          <p:cNvPr id="28" name="Rectangle 27"/>
          <p:cNvSpPr/>
          <p:nvPr/>
        </p:nvSpPr>
        <p:spPr>
          <a:xfrm>
            <a:off x="556036" y="8707889"/>
            <a:ext cx="5930153" cy="415498"/>
          </a:xfrm>
          <a:prstGeom prst="rect">
            <a:avLst/>
          </a:prstGeom>
        </p:spPr>
        <p:txBody>
          <a:bodyPr wrap="square">
            <a:spAutoFit/>
          </a:bodyPr>
          <a:lstStyle/>
          <a:p>
            <a:pPr algn="ctr" defTabSz="960120"/>
            <a:r>
              <a:rPr lang="x-none" sz="1050" b="1" dirty="0">
                <a:solidFill>
                  <a:srgbClr val="1F497D"/>
                </a:solidFill>
              </a:rPr>
              <a:t>Para ver más detalles sobre cada una de las medidas cualitativas, favor de ir a la diapositiva 6 de:</a:t>
            </a:r>
          </a:p>
          <a:p>
            <a:pPr algn="ctr" defTabSz="960120"/>
            <a:r>
              <a:rPr lang="x-none" sz="1050" dirty="0">
                <a:solidFill>
                  <a:prstClr val="black"/>
                </a:solidFill>
              </a:rPr>
              <a:t> </a:t>
            </a:r>
            <a:r>
              <a:rPr lang="x-none" sz="1050" b="1" dirty="0">
                <a:solidFill>
                  <a:srgbClr val="002060"/>
                </a:solidFill>
                <a:hlinkClick r:id="rId2"/>
              </a:rPr>
              <a:t>http://www.corestandards.org/assets/Appendix_A.pdf</a:t>
            </a:r>
            <a:endParaRPr lang="x-none" sz="1050" dirty="0">
              <a:solidFill>
                <a:prstClr val="black"/>
              </a:solidFill>
            </a:endParaRPr>
          </a:p>
        </p:txBody>
      </p:sp>
      <p:sp>
        <p:nvSpPr>
          <p:cNvPr id="27" name="Rectangle 26"/>
          <p:cNvSpPr/>
          <p:nvPr/>
        </p:nvSpPr>
        <p:spPr>
          <a:xfrm>
            <a:off x="3276600" y="9220200"/>
            <a:ext cx="3657600" cy="230832"/>
          </a:xfrm>
          <a:prstGeom prst="rect">
            <a:avLst/>
          </a:prstGeom>
        </p:spPr>
        <p:txBody>
          <a:bodyPr>
            <a:spAutoFit/>
          </a:bodyPr>
          <a:lstStyle/>
          <a:p>
            <a:r>
              <a:rPr lang="en-US" sz="900" kern="1200" dirty="0" smtClean="0">
                <a:solidFill>
                  <a:schemeClr val="tx1"/>
                </a:solidFill>
                <a:latin typeface="+mn-lt"/>
                <a:ea typeface="+mn-ea"/>
                <a:cs typeface="+mn-cs"/>
              </a:rPr>
              <a:t>Rev. Control:  07/05/2015 HSD – OSP and Susan Richmond</a:t>
            </a:r>
            <a:endParaRPr lang="en-US" sz="900" dirty="0"/>
          </a:p>
        </p:txBody>
      </p:sp>
    </p:spTree>
    <p:extLst>
      <p:ext uri="{BB962C8B-B14F-4D97-AF65-F5344CB8AC3E}">
        <p14:creationId xmlns:p14="http://schemas.microsoft.com/office/powerpoint/2010/main" val="1867818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8363" y="542519"/>
            <a:ext cx="6536552" cy="1719475"/>
          </a:xfrm>
          <a:prstGeom prst="rect">
            <a:avLst/>
          </a:prstGeom>
          <a:noFill/>
        </p:spPr>
        <p:txBody>
          <a:bodyPr wrap="square" lIns="95276" tIns="47640" rIns="95276" bIns="47640" rtlCol="0">
            <a:spAutoFit/>
          </a:bodyPr>
          <a:lstStyle/>
          <a:p>
            <a:pPr lvl="0"/>
            <a:r>
              <a:rPr lang="es-ES" sz="1676" b="1" u="sng" dirty="0">
                <a:solidFill>
                  <a:prstClr val="black"/>
                </a:solidFill>
              </a:rPr>
              <a:t>Instrucciones</a:t>
            </a:r>
            <a:endParaRPr lang="es-ES" sz="1479" dirty="0"/>
          </a:p>
          <a:p>
            <a:r>
              <a:rPr lang="x-none" sz="986" dirty="0"/>
              <a:t>Las Evaluaciones de HSD para las escuelas primarias no ofrecen un guion para el maestro, ni son por tiempo. Son una herramienta para tomar decisiones informadas relacionadas con la instrucción. La intención de estas evaluaciones no es que los estudiantes "adivinen y verifiquen" las respuestas sólo para terminar una evaluación. </a:t>
            </a:r>
          </a:p>
          <a:p>
            <a:r>
              <a:rPr lang="es-ES" sz="986" dirty="0"/>
              <a:t/>
            </a:r>
            <a:br>
              <a:rPr lang="es-ES" sz="986" dirty="0"/>
            </a:br>
            <a:r>
              <a:rPr lang="es-ES" sz="986" dirty="0"/>
              <a:t>Todos los estudiantes deben progresar hacia tomar las evaluaciones independientemente, pero muchos necesitarán estrategias que los ayude a desarrollar académicamente. Si los estudiantes </a:t>
            </a:r>
            <a:r>
              <a:rPr lang="es-ES" sz="986" b="1" dirty="0"/>
              <a:t>no están </a:t>
            </a:r>
            <a:r>
              <a:rPr lang="es-ES" sz="986" dirty="0"/>
              <a:t>leyendo al nivel de grado y no pueden leer el texto, </a:t>
            </a:r>
            <a:r>
              <a:rPr lang="es-ES" sz="986" b="1" dirty="0"/>
              <a:t>por favor, lea los cuentos </a:t>
            </a:r>
            <a:r>
              <a:rPr lang="es-ES" sz="986" dirty="0"/>
              <a:t>a los estudiantes y haga las preguntas. Permita a los estudiantes leer las partes del texto que puedan. Favor de tomar en cuenta el nivel de diferenciación que un estudiante necesita.</a:t>
            </a:r>
          </a:p>
          <a:p>
            <a:endParaRPr lang="es-ES" sz="986" dirty="0"/>
          </a:p>
        </p:txBody>
      </p:sp>
      <p:sp>
        <p:nvSpPr>
          <p:cNvPr id="6" name="Rectangle 5"/>
          <p:cNvSpPr/>
          <p:nvPr/>
        </p:nvSpPr>
        <p:spPr>
          <a:xfrm>
            <a:off x="4644344" y="209571"/>
            <a:ext cx="2469364" cy="554305"/>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0424" tIns="50212" rIns="100424" bIns="50212" rtlCol="0" anchor="t"/>
          <a:lstStyle/>
          <a:p>
            <a:r>
              <a:rPr lang="es-ES" sz="800" b="1" dirty="0">
                <a:solidFill>
                  <a:schemeClr val="tx1"/>
                </a:solidFill>
              </a:rPr>
              <a:t>Ordenar en la Imprenta de HSD…</a:t>
            </a:r>
          </a:p>
          <a:p>
            <a:r>
              <a:rPr lang="es-ES" sz="800" dirty="0">
                <a:solidFill>
                  <a:schemeClr val="tx1"/>
                </a:solidFill>
                <a:hlinkClick r:id="rId3"/>
              </a:rPr>
              <a:t>http://www.hsd.k12.or.us/Departments/PrintShop/WebSubmissionForms.aspx</a:t>
            </a:r>
            <a:endParaRPr lang="es-ES" sz="800" dirty="0">
              <a:solidFill>
                <a:schemeClr val="tx1"/>
              </a:solidFill>
            </a:endParaRPr>
          </a:p>
          <a:p>
            <a:endParaRPr lang="es-ES" sz="888" dirty="0">
              <a:solidFill>
                <a:schemeClr val="tx1"/>
              </a:solidFill>
            </a:endParaRPr>
          </a:p>
        </p:txBody>
      </p:sp>
      <p:sp>
        <p:nvSpPr>
          <p:cNvPr id="2" name="Rectangle 1"/>
          <p:cNvSpPr/>
          <p:nvPr/>
        </p:nvSpPr>
        <p:spPr>
          <a:xfrm>
            <a:off x="577156" y="2772015"/>
            <a:ext cx="6387759" cy="587084"/>
          </a:xfrm>
          <a:prstGeom prst="rect">
            <a:avLst/>
          </a:prstGeom>
        </p:spPr>
        <p:txBody>
          <a:bodyPr wrap="square" lIns="85534" tIns="42767" rIns="85534" bIns="42767">
            <a:spAutoFit/>
          </a:bodyPr>
          <a:lstStyle/>
          <a:p>
            <a:pPr algn="ctr"/>
            <a:r>
              <a:rPr lang="es-ES" sz="1282" b="1"/>
              <a:t>About this Assessment</a:t>
            </a:r>
          </a:p>
          <a:p>
            <a:endParaRPr lang="es-ES" sz="986" b="1"/>
          </a:p>
          <a:p>
            <a:r>
              <a:rPr lang="es-ES" sz="986" b="1"/>
              <a:t>This assessment includes:  </a:t>
            </a:r>
            <a:r>
              <a:rPr lang="es-ES" sz="986"/>
              <a:t>Selected-Response, Constructed-Response, and a Performance Task.</a:t>
            </a:r>
          </a:p>
        </p:txBody>
      </p:sp>
      <p:graphicFrame>
        <p:nvGraphicFramePr>
          <p:cNvPr id="3" name="Table 2"/>
          <p:cNvGraphicFramePr>
            <a:graphicFrameLocks noGrp="1"/>
          </p:cNvGraphicFramePr>
          <p:nvPr>
            <p:extLst/>
          </p:nvPr>
        </p:nvGraphicFramePr>
        <p:xfrm>
          <a:off x="502024" y="2609523"/>
          <a:ext cx="6311153" cy="1374930"/>
        </p:xfrm>
        <a:graphic>
          <a:graphicData uri="http://schemas.openxmlformats.org/drawingml/2006/table">
            <a:tbl>
              <a:tblPr firstRow="1" bandRow="1">
                <a:tableStyleId>{5940675A-B579-460E-94D1-54222C63F5DA}</a:tableStyleId>
              </a:tblPr>
              <a:tblGrid>
                <a:gridCol w="1878319"/>
                <a:gridCol w="2855046"/>
                <a:gridCol w="1577788"/>
              </a:tblGrid>
              <a:tr h="387275">
                <a:tc gridSpan="3">
                  <a:txBody>
                    <a:bodyPr/>
                    <a:lstStyle/>
                    <a:p>
                      <a:pPr algn="ctr"/>
                      <a:r>
                        <a:rPr lang="es-ES" sz="1100" b="1" noProof="0" dirty="0" smtClean="0"/>
                        <a:t>Tipos de rúbricas de respuestas construidas de SBAC en esta evaluación</a:t>
                      </a:r>
                      <a:endParaRPr lang="es-ES" sz="1100" b="1" baseline="0" noProof="0" dirty="0" smtClean="0"/>
                    </a:p>
                    <a:p>
                      <a:pPr algn="ctr"/>
                      <a:r>
                        <a:rPr lang="es-ES" sz="800" b="1" baseline="0" noProof="0" dirty="0" smtClean="0">
                          <a:hlinkClick r:id="rId4"/>
                        </a:rPr>
                        <a:t>http://www.livebinders.com/play/play?id=774846</a:t>
                      </a:r>
                      <a:endParaRPr lang="es-ES" sz="800" b="1" baseline="0" noProof="0" dirty="0" smtClean="0"/>
                    </a:p>
                  </a:txBody>
                  <a:tcPr marL="84856" marR="84856" marT="43031" marB="43031" anchor="ctr">
                    <a:solidFill>
                      <a:schemeClr val="bg1"/>
                    </a:solidFill>
                  </a:tcPr>
                </a:tc>
                <a:tc hMerge="1">
                  <a:txBody>
                    <a:bodyPr/>
                    <a:lstStyle/>
                    <a:p>
                      <a:endParaRPr lang="en-US"/>
                    </a:p>
                  </a:txBody>
                  <a:tcPr/>
                </a:tc>
                <a:tc hMerge="1">
                  <a:txBody>
                    <a:bodyPr/>
                    <a:lstStyle/>
                    <a:p>
                      <a:endParaRPr lang="en-US" dirty="0"/>
                    </a:p>
                  </a:txBody>
                  <a:tcPr/>
                </a:tc>
              </a:tr>
              <a:tr h="987655">
                <a:tc>
                  <a:txBody>
                    <a:bodyPr/>
                    <a:lstStyle/>
                    <a:p>
                      <a:pPr algn="l"/>
                      <a:r>
                        <a:rPr lang="es-ES" sz="900" b="1" noProof="0" smtClean="0"/>
                        <a:t>Lectura</a:t>
                      </a:r>
                    </a:p>
                    <a:p>
                      <a:pPr marL="114300" indent="-114300" algn="l">
                        <a:buFont typeface="Arial" panose="020B0604020202020204" pitchFamily="34" charset="0"/>
                        <a:buChar char="•"/>
                      </a:pPr>
                      <a:r>
                        <a:rPr lang="es-ES" sz="900" b="0" noProof="0" smtClean="0"/>
                        <a:t>2 Puntos por respuesta corta</a:t>
                      </a:r>
                    </a:p>
                    <a:p>
                      <a:pPr marL="114300" indent="-114300" algn="l">
                        <a:buFont typeface="Arial" panose="020B0604020202020204" pitchFamily="34" charset="0"/>
                        <a:buChar char="•"/>
                      </a:pPr>
                      <a:r>
                        <a:rPr lang="es-ES" sz="900" b="0" noProof="0" smtClean="0"/>
                        <a:t>3 Puntos por respuesta extendida</a:t>
                      </a:r>
                    </a:p>
                  </a:txBody>
                  <a:tcPr marL="84856" marR="84856" marT="43031" marB="43031">
                    <a:solidFill>
                      <a:schemeClr val="bg1"/>
                    </a:solidFill>
                  </a:tcPr>
                </a:tc>
                <a:tc>
                  <a:txBody>
                    <a:bodyPr/>
                    <a:lstStyle/>
                    <a:p>
                      <a:pPr algn="l"/>
                      <a:r>
                        <a:rPr lang="es-ES" sz="900" b="1" noProof="0" dirty="0" smtClean="0"/>
                        <a:t>Escritura</a:t>
                      </a:r>
                    </a:p>
                    <a:p>
                      <a:pPr marL="114300" indent="-114300" algn="l">
                        <a:buFont typeface="Arial" panose="020B0604020202020204" pitchFamily="34" charset="0"/>
                        <a:buChar char="•"/>
                      </a:pPr>
                      <a:r>
                        <a:rPr lang="es-ES" sz="900" b="0" noProof="0" dirty="0" smtClean="0"/>
                        <a:t>Rúbrica de 4 puntos –</a:t>
                      </a:r>
                      <a:r>
                        <a:rPr lang="es-ES" sz="900" b="0" baseline="0" noProof="0" dirty="0" smtClean="0"/>
                        <a:t> Composición completa (Tarea de Rendimiento)</a:t>
                      </a:r>
                      <a:endParaRPr lang="es-ES" sz="900" b="0" noProof="0" dirty="0" smtClean="0"/>
                    </a:p>
                    <a:p>
                      <a:pPr marL="114300" indent="-114300" algn="l">
                        <a:buFont typeface="Arial" panose="020B0604020202020204" pitchFamily="34" charset="0"/>
                        <a:buChar char="•"/>
                      </a:pPr>
                      <a:r>
                        <a:rPr lang="es-ES" sz="900" b="0" noProof="0" dirty="0" smtClean="0"/>
                        <a:t>Rúbrica de 3 puntos –</a:t>
                      </a:r>
                      <a:r>
                        <a:rPr lang="es-ES" sz="900" b="0" baseline="0" noProof="0" dirty="0" smtClean="0"/>
                        <a:t> Escrito breve (1-2 párrafos)</a:t>
                      </a:r>
                    </a:p>
                    <a:p>
                      <a:pPr marL="114300" indent="-114300" algn="l">
                        <a:buFont typeface="Arial" panose="020B0604020202020204" pitchFamily="34" charset="0"/>
                        <a:buChar char="•"/>
                      </a:pPr>
                      <a:r>
                        <a:rPr lang="es-ES" sz="900" b="0" noProof="0" dirty="0" smtClean="0"/>
                        <a:t>Rúbrica de 3 puntos</a:t>
                      </a:r>
                      <a:r>
                        <a:rPr lang="es-ES" sz="900" b="0" baseline="0" noProof="0" dirty="0" smtClean="0"/>
                        <a:t> – Escribir para revisar (cuando sea necesario)</a:t>
                      </a:r>
                      <a:endParaRPr lang="es-ES" sz="900" b="0" noProof="0" dirty="0" smtClean="0"/>
                    </a:p>
                  </a:txBody>
                  <a:tcPr marL="84856" marR="84856" marT="43031" marB="43031">
                    <a:solidFill>
                      <a:schemeClr val="bg1"/>
                    </a:solidFill>
                  </a:tcPr>
                </a:tc>
                <a:tc>
                  <a:txBody>
                    <a:bodyPr/>
                    <a:lstStyle/>
                    <a:p>
                      <a:pPr algn="l"/>
                      <a:r>
                        <a:rPr lang="es-ES" sz="900" b="1" noProof="0" dirty="0" smtClean="0"/>
                        <a:t>Investigación</a:t>
                      </a:r>
                    </a:p>
                    <a:p>
                      <a:pPr marL="114300" indent="-114300" algn="l">
                        <a:buFont typeface="Arial" panose="020B0604020202020204" pitchFamily="34" charset="0"/>
                        <a:buChar char="•"/>
                      </a:pPr>
                      <a:r>
                        <a:rPr lang="es-ES" sz="900" b="0" noProof="0" dirty="0" smtClean="0"/>
                        <a:t>Rúbrica de 2</a:t>
                      </a:r>
                      <a:r>
                        <a:rPr lang="es-ES" sz="900" b="0" baseline="0" noProof="0" dirty="0" smtClean="0"/>
                        <a:t> p</a:t>
                      </a:r>
                      <a:r>
                        <a:rPr lang="es-ES" sz="900" b="0" noProof="0" dirty="0" smtClean="0"/>
                        <a:t>untos: Midiendo el uso de la destreza de Investigación</a:t>
                      </a:r>
                      <a:endParaRPr lang="es-ES" sz="900" b="0" noProof="0" dirty="0"/>
                    </a:p>
                  </a:txBody>
                  <a:tcPr marL="84856" marR="84856" marT="43031" marB="43031">
                    <a:solidFill>
                      <a:schemeClr val="bg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524336387"/>
              </p:ext>
            </p:extLst>
          </p:nvPr>
        </p:nvGraphicFramePr>
        <p:xfrm>
          <a:off x="495235" y="4180299"/>
          <a:ext cx="6386286" cy="4301169"/>
        </p:xfrm>
        <a:graphic>
          <a:graphicData uri="http://schemas.openxmlformats.org/drawingml/2006/table">
            <a:tbl>
              <a:tblPr firstRow="1" bandRow="1">
                <a:tableStyleId>{5940675A-B579-460E-94D1-54222C63F5DA}</a:tableStyleId>
              </a:tblPr>
              <a:tblGrid>
                <a:gridCol w="3438770"/>
                <a:gridCol w="2947516"/>
              </a:tblGrid>
              <a:tr h="518651">
                <a:tc gridSpan="2">
                  <a:txBody>
                    <a:bodyPr/>
                    <a:lstStyle/>
                    <a:p>
                      <a:pPr algn="ctr"/>
                      <a:r>
                        <a:rPr lang="es-ES" sz="1300" b="1" noProof="0" dirty="0" smtClean="0"/>
                        <a:t>Trimestre</a:t>
                      </a:r>
                      <a:r>
                        <a:rPr lang="es-ES" sz="1300" b="1" baseline="0" noProof="0" dirty="0" smtClean="0"/>
                        <a:t> 3: Tarea de Rendimiento</a:t>
                      </a:r>
                      <a:endParaRPr lang="es-ES" sz="1300" b="1" noProof="0" dirty="0" smtClean="0"/>
                    </a:p>
                    <a:p>
                      <a:pPr algn="ctr"/>
                      <a:r>
                        <a:rPr lang="es-ES" sz="1000" b="1" baseline="0" noProof="0" dirty="0" smtClean="0">
                          <a:solidFill>
                            <a:srgbClr val="C00000"/>
                          </a:solidFill>
                        </a:rPr>
                        <a:t>Las secciones subrayadas son las que SBAC califica.</a:t>
                      </a:r>
                    </a:p>
                    <a:p>
                      <a:pPr algn="ctr"/>
                      <a:r>
                        <a:rPr lang="es-ES" sz="900" b="1" baseline="0" noProof="0" dirty="0" smtClean="0">
                          <a:solidFill>
                            <a:srgbClr val="002060"/>
                          </a:solidFill>
                        </a:rPr>
                        <a:t>Por favor, tome </a:t>
                      </a:r>
                      <a:r>
                        <a:rPr lang="es-ES" sz="900" b="1" u="sng" baseline="0" noProof="0" dirty="0" smtClean="0">
                          <a:solidFill>
                            <a:srgbClr val="002060"/>
                          </a:solidFill>
                          <a:effectLst>
                            <a:outerShdw blurRad="38100" dist="38100" dir="2700000" algn="tl">
                              <a:srgbClr val="000000">
                                <a:alpha val="43137"/>
                              </a:srgbClr>
                            </a:outerShdw>
                          </a:effectLst>
                        </a:rPr>
                        <a:t>2 días</a:t>
                      </a:r>
                      <a:r>
                        <a:rPr lang="es-ES" sz="900" b="1" u="none" baseline="0" noProof="0" dirty="0" smtClean="0">
                          <a:solidFill>
                            <a:srgbClr val="002060"/>
                          </a:solidFill>
                          <a:effectLst>
                            <a:outerShdw blurRad="38100" dist="38100" dir="2700000" algn="tl">
                              <a:srgbClr val="000000">
                                <a:alpha val="43137"/>
                              </a:srgbClr>
                            </a:outerShdw>
                          </a:effectLst>
                        </a:rPr>
                        <a:t> </a:t>
                      </a:r>
                      <a:r>
                        <a:rPr lang="es-ES" sz="900" b="1" baseline="0" noProof="0" dirty="0" smtClean="0">
                          <a:solidFill>
                            <a:srgbClr val="002060"/>
                          </a:solidFill>
                        </a:rPr>
                        <a:t> para completar las tareas de rendimiento.</a:t>
                      </a:r>
                      <a:endParaRPr lang="es-ES" sz="900" b="1" noProof="0" dirty="0">
                        <a:solidFill>
                          <a:srgbClr val="002060"/>
                        </a:solidFill>
                      </a:endParaRPr>
                    </a:p>
                  </a:txBody>
                  <a:tcPr marL="90159" marR="90159" marT="43031" marB="4303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b="1" dirty="0"/>
                    </a:p>
                  </a:txBody>
                  <a:tcPr/>
                </a:tc>
              </a:tr>
              <a:tr h="233393">
                <a:tc>
                  <a:txBody>
                    <a:bodyPr/>
                    <a:lstStyle/>
                    <a:p>
                      <a:pPr algn="ctr"/>
                      <a:r>
                        <a:rPr lang="es-ES" sz="1100" b="1" u="sng" noProof="0" dirty="0" smtClean="0"/>
                        <a:t>Parte 1</a:t>
                      </a:r>
                      <a:endParaRPr lang="es-ES" sz="1100" b="1" u="sng" noProof="0" dirty="0"/>
                    </a:p>
                  </a:txBody>
                  <a:tcPr marL="90159" marR="90159" marT="43031" marB="43031">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s-ES" sz="1100" b="1" u="sng" noProof="0" smtClean="0"/>
                        <a:t>Parte 2</a:t>
                      </a:r>
                      <a:endParaRPr lang="es-ES" sz="1100" b="1" u="sng" noProof="0"/>
                    </a:p>
                  </a:txBody>
                  <a:tcPr marL="90159" marR="90159" marT="43031" marB="43031">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473725">
                <a:tc>
                  <a:txBody>
                    <a:bodyPr/>
                    <a:lstStyle/>
                    <a:p>
                      <a:pPr>
                        <a:buFont typeface="Arial" pitchFamily="34" charset="0"/>
                        <a:buChar char="•"/>
                      </a:pPr>
                      <a:r>
                        <a:rPr lang="es-ES" sz="900" noProof="0" dirty="0" smtClean="0"/>
                        <a:t>     Actividad del salón de clase si lo desea/necesita</a:t>
                      </a:r>
                    </a:p>
                    <a:p>
                      <a:pPr>
                        <a:buFont typeface="Arial" pitchFamily="34" charset="0"/>
                        <a:buChar char="•"/>
                      </a:pPr>
                      <a:r>
                        <a:rPr lang="es-ES" sz="900" noProof="0" dirty="0" smtClean="0"/>
                        <a:t>     Leer</a:t>
                      </a:r>
                      <a:r>
                        <a:rPr lang="es-ES" sz="900" baseline="0" noProof="0" dirty="0" smtClean="0"/>
                        <a:t> dos pasajes relacionados.</a:t>
                      </a:r>
                    </a:p>
                    <a:p>
                      <a:pPr>
                        <a:buFont typeface="Arial" pitchFamily="34" charset="0"/>
                        <a:buChar char="•"/>
                      </a:pPr>
                      <a:r>
                        <a:rPr lang="es-ES" sz="900" baseline="0" noProof="0" dirty="0" smtClean="0"/>
                        <a:t>     Tomar notas mientras leen.</a:t>
                      </a:r>
                    </a:p>
                    <a:p>
                      <a:pPr>
                        <a:buFont typeface="Arial" pitchFamily="34" charset="0"/>
                        <a:buChar char="•"/>
                      </a:pPr>
                      <a:r>
                        <a:rPr lang="es-ES" sz="900" baseline="0" noProof="0" dirty="0" smtClean="0"/>
                        <a:t>     </a:t>
                      </a:r>
                      <a:r>
                        <a:rPr lang="es-ES" sz="900" b="1" u="sng" kern="1200" baseline="0" noProof="0" dirty="0" smtClean="0">
                          <a:solidFill>
                            <a:srgbClr val="C00000"/>
                          </a:solidFill>
                          <a:latin typeface="+mn-lt"/>
                          <a:ea typeface="+mn-ea"/>
                          <a:cs typeface="+mn-cs"/>
                        </a:rPr>
                        <a:t>Contestar peguntas de respuestas múltiples (</a:t>
                      </a:r>
                      <a:r>
                        <a:rPr lang="es-ES" sz="900" b="1" u="sng" baseline="0" noProof="0" dirty="0" smtClean="0">
                          <a:solidFill>
                            <a:srgbClr val="C00000"/>
                          </a:solidFill>
                        </a:rPr>
                        <a:t>SR) y preguntas de investigación de respuestas construidas (CR) sobre las fuentes. </a:t>
                      </a:r>
                    </a:p>
                    <a:p>
                      <a:pPr>
                        <a:buFont typeface="Arial" pitchFamily="34" charset="0"/>
                        <a:buNone/>
                      </a:pPr>
                      <a:endParaRPr lang="es-ES" sz="600" b="1" u="sng" baseline="0" noProof="0" dirty="0" smtClean="0">
                        <a:solidFill>
                          <a:srgbClr val="C00000"/>
                        </a:solidFill>
                      </a:endParaRPr>
                    </a:p>
                    <a:p>
                      <a:pPr>
                        <a:buFont typeface="Arial" pitchFamily="34" charset="0"/>
                        <a:buNone/>
                      </a:pPr>
                      <a:r>
                        <a:rPr lang="es-ES" sz="900" b="1" u="sng" baseline="0" noProof="0" dirty="0" smtClean="0">
                          <a:solidFill>
                            <a:srgbClr val="002060"/>
                          </a:solidFill>
                        </a:rPr>
                        <a:t>Componentes de la parte 1</a:t>
                      </a:r>
                    </a:p>
                    <a:p>
                      <a:pPr marL="182361" indent="-182361"/>
                      <a:r>
                        <a:rPr lang="es-ES" sz="800" b="1" u="sng" noProof="0" dirty="0" smtClean="0">
                          <a:solidFill>
                            <a:srgbClr val="002060"/>
                          </a:solidFill>
                        </a:rPr>
                        <a:t>Toma de nota:</a:t>
                      </a:r>
                      <a:r>
                        <a:rPr lang="es-ES" sz="800" b="1" noProof="0" dirty="0" smtClean="0">
                          <a:solidFill>
                            <a:srgbClr val="002060"/>
                          </a:solidFill>
                        </a:rPr>
                        <a:t> </a:t>
                      </a:r>
                    </a:p>
                    <a:p>
                      <a:pPr marL="182361" marR="0" lvl="0" indent="-182361" algn="l" defTabSz="966612" rtl="0" eaLnBrk="1" fontAlgn="auto" latinLnBrk="0" hangingPunct="1">
                        <a:lnSpc>
                          <a:spcPct val="100000"/>
                        </a:lnSpc>
                        <a:spcBef>
                          <a:spcPts val="0"/>
                        </a:spcBef>
                        <a:spcAft>
                          <a:spcPts val="0"/>
                        </a:spcAft>
                        <a:buClrTx/>
                        <a:buSzTx/>
                        <a:buFontTx/>
                        <a:buNone/>
                        <a:tabLst/>
                        <a:defRPr/>
                      </a:pPr>
                      <a:r>
                        <a:rPr lang="es-ES" sz="800" b="0" noProof="0" dirty="0" smtClean="0">
                          <a:solidFill>
                            <a:schemeClr val="tx1"/>
                          </a:solidFill>
                        </a:rPr>
                        <a:t>       </a:t>
                      </a:r>
                      <a:r>
                        <a:rPr lang="es-ES" sz="800" noProof="0" dirty="0" smtClean="0">
                          <a:solidFill>
                            <a:prstClr val="black"/>
                          </a:solidFill>
                        </a:rPr>
                        <a:t>Los estudiantes toman notas/apuntes mientras leen pasajes para recopilar información sobre sus fuentes. A los estudiantes se les es permitido usar sus notas para más tarde escribir una composición completa (ensayo). Las estrategias de toma de notas deben ser enseñadas como lecciones estructuradas durante el año escolar en los grados K - 6. </a:t>
                      </a:r>
                      <a:r>
                        <a:rPr lang="es-ES" sz="800" b="1" noProof="0" dirty="0" smtClean="0">
                          <a:solidFill>
                            <a:srgbClr val="C00000"/>
                          </a:solidFill>
                          <a:effectLst>
                            <a:outerShdw blurRad="38100" dist="38100" dir="2700000" algn="tl">
                              <a:srgbClr val="000000">
                                <a:alpha val="43137"/>
                              </a:srgbClr>
                            </a:outerShdw>
                          </a:effectLst>
                        </a:rPr>
                        <a:t>En esta evaluación se proporciona una página para tomar notas con instrucciones para los maestros y una página para los estudiantes, o usted puede usar cualquier formato que haya usado con éxito en el pasado</a:t>
                      </a:r>
                      <a:r>
                        <a:rPr lang="es-ES" sz="700" noProof="0" dirty="0" smtClean="0">
                          <a:solidFill>
                            <a:prstClr val="black"/>
                          </a:solidFill>
                        </a:rPr>
                        <a:t>. </a:t>
                      </a:r>
                      <a:r>
                        <a:rPr lang="es-ES" sz="800" noProof="0" dirty="0" smtClean="0">
                          <a:solidFill>
                            <a:prstClr val="black"/>
                          </a:solidFill>
                        </a:rPr>
                        <a:t>Por favor, haga que los estudiantes practiquen usando la página de tomar notas en este</a:t>
                      </a:r>
                      <a:r>
                        <a:rPr lang="es-ES" sz="800" noProof="0" dirty="0" smtClean="0">
                          <a:solidFill>
                            <a:prstClr val="black"/>
                          </a:solidFill>
                          <a:effectLst>
                            <a:outerShdw blurRad="38100" dist="38100" dir="2700000" algn="tl">
                              <a:srgbClr val="000000">
                                <a:alpha val="43137"/>
                              </a:srgbClr>
                            </a:outerShdw>
                          </a:effectLst>
                        </a:rPr>
                        <a:t> </a:t>
                      </a:r>
                      <a:r>
                        <a:rPr lang="es-ES" sz="800" noProof="0" dirty="0" smtClean="0">
                          <a:solidFill>
                            <a:prstClr val="black"/>
                          </a:solidFill>
                        </a:rPr>
                        <a:t>documento</a:t>
                      </a:r>
                      <a:r>
                        <a:rPr lang="es-ES" sz="800" noProof="0" dirty="0" smtClean="0">
                          <a:solidFill>
                            <a:prstClr val="black"/>
                          </a:solidFill>
                          <a:effectLst>
                            <a:outerShdw blurRad="38100" dist="38100" dir="2700000" algn="tl">
                              <a:srgbClr val="000000">
                                <a:alpha val="43137"/>
                              </a:srgbClr>
                            </a:outerShdw>
                          </a:effectLst>
                        </a:rPr>
                        <a:t> </a:t>
                      </a:r>
                      <a:r>
                        <a:rPr lang="es-ES" sz="800" b="1" u="sng" noProof="0" dirty="0" smtClean="0">
                          <a:solidFill>
                            <a:prstClr val="black"/>
                          </a:solidFill>
                          <a:effectLst>
                            <a:outerShdw blurRad="38100" dist="38100" dir="2700000" algn="tl">
                              <a:srgbClr val="000000">
                                <a:alpha val="43137"/>
                              </a:srgbClr>
                            </a:outerShdw>
                          </a:effectLst>
                        </a:rPr>
                        <a:t>antes </a:t>
                      </a:r>
                      <a:r>
                        <a:rPr lang="es-ES" sz="800" noProof="0" dirty="0" smtClean="0">
                          <a:solidFill>
                            <a:prstClr val="black"/>
                          </a:solidFill>
                        </a:rPr>
                        <a:t>de la evaluación, si es que decide usarla.   </a:t>
                      </a:r>
                    </a:p>
                    <a:p>
                      <a:pPr marL="182361" indent="-182361"/>
                      <a:endParaRPr lang="es-ES" sz="300" i="1" noProof="0" dirty="0" smtClean="0"/>
                    </a:p>
                    <a:p>
                      <a:pPr marL="182361" indent="-182361"/>
                      <a:r>
                        <a:rPr lang="es-ES" sz="800" b="1" u="sng" noProof="0" dirty="0" smtClean="0">
                          <a:solidFill>
                            <a:srgbClr val="002060"/>
                          </a:solidFill>
                        </a:rPr>
                        <a:t>Investigación</a:t>
                      </a:r>
                      <a:r>
                        <a:rPr lang="es-ES" sz="800" b="1" noProof="0" dirty="0" smtClean="0">
                          <a:solidFill>
                            <a:srgbClr val="002060"/>
                          </a:solidFill>
                        </a:rPr>
                        <a:t>: </a:t>
                      </a:r>
                    </a:p>
                    <a:p>
                      <a:pPr marL="182361" indent="-182361"/>
                      <a:r>
                        <a:rPr lang="es-ES" sz="800" b="1" noProof="0" dirty="0" smtClean="0">
                          <a:solidFill>
                            <a:srgbClr val="002060"/>
                          </a:solidFill>
                        </a:rPr>
                        <a:t>       </a:t>
                      </a:r>
                      <a:r>
                        <a:rPr lang="es-ES" sz="800" noProof="0" dirty="0" smtClean="0"/>
                        <a:t>En la </a:t>
                      </a:r>
                      <a:r>
                        <a:rPr lang="es-ES" sz="800" b="0" u="none" noProof="0" dirty="0" smtClean="0"/>
                        <a:t>Parte 1 </a:t>
                      </a:r>
                      <a:r>
                        <a:rPr lang="es-ES" sz="800" noProof="0" dirty="0" smtClean="0"/>
                        <a:t>de una tarea de rendimiento los estudiantes contestan por escrito preguntas de respuestas construidas (CR) para medir su habilidad de utilizar las </a:t>
                      </a:r>
                      <a:r>
                        <a:rPr lang="es-ES" sz="800" b="1" u="sng" noProof="0" dirty="0" smtClean="0"/>
                        <a:t>destrezas de investigación </a:t>
                      </a:r>
                      <a:r>
                        <a:rPr lang="es-ES" sz="800" b="0" u="none" noProof="0" dirty="0" smtClean="0"/>
                        <a:t>necesarias para completar dicha tarea de rendimiento.</a:t>
                      </a:r>
                      <a:r>
                        <a:rPr lang="es-ES" sz="800" noProof="0" dirty="0" smtClean="0"/>
                        <a:t> Estas preguntas CR </a:t>
                      </a:r>
                      <a:r>
                        <a:rPr lang="es-ES" sz="800" b="1" u="sng" noProof="0" dirty="0" smtClean="0">
                          <a:solidFill>
                            <a:srgbClr val="C00000"/>
                          </a:solidFill>
                        </a:rPr>
                        <a:t>son calificadas</a:t>
                      </a:r>
                      <a:r>
                        <a:rPr lang="es-ES" sz="800" b="1" noProof="0" dirty="0" smtClean="0">
                          <a:solidFill>
                            <a:srgbClr val="C00000"/>
                          </a:solidFill>
                        </a:rPr>
                        <a:t> </a:t>
                      </a:r>
                      <a:r>
                        <a:rPr lang="es-ES" sz="800" noProof="0" dirty="0" smtClean="0"/>
                        <a:t>usando las Rúbricas de Investigación SBAC, en lugar de las rúbricas de respuestas</a:t>
                      </a:r>
                      <a:r>
                        <a:rPr lang="es-ES" sz="800" baseline="0" noProof="0" dirty="0" smtClean="0"/>
                        <a:t> de lectura.  </a:t>
                      </a:r>
                      <a:endParaRPr lang="es-ES" sz="800" b="1" u="sng" baseline="0" noProof="0" dirty="0" smtClean="0">
                        <a:solidFill>
                          <a:srgbClr val="C00000"/>
                        </a:solidFill>
                      </a:endParaRPr>
                    </a:p>
                  </a:txBody>
                  <a:tcPr marL="90159" marR="90159" marT="43031" marB="43031">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buFont typeface="Arial" pitchFamily="34" charset="0"/>
                        <a:buChar char="•"/>
                      </a:pPr>
                      <a:r>
                        <a:rPr lang="es-ES" sz="900" noProof="0" dirty="0" smtClean="0"/>
                        <a:t>     Planifica tu ensayo</a:t>
                      </a:r>
                      <a:r>
                        <a:rPr lang="es-ES" sz="900" baseline="0" noProof="0" dirty="0" smtClean="0"/>
                        <a:t> (escribir las ideas).</a:t>
                      </a:r>
                      <a:endParaRPr lang="es-ES" sz="900" b="1" u="sng" noProof="0" dirty="0" smtClean="0"/>
                    </a:p>
                    <a:p>
                      <a:pPr>
                        <a:buFont typeface="Arial" pitchFamily="34" charset="0"/>
                        <a:buChar char="•"/>
                      </a:pPr>
                      <a:r>
                        <a:rPr lang="es-ES" sz="900" baseline="0" noProof="0" dirty="0" smtClean="0"/>
                        <a:t>     Escribir, Revisar y Editar (W.2.5)</a:t>
                      </a:r>
                    </a:p>
                    <a:p>
                      <a:pPr>
                        <a:buFont typeface="Arial" pitchFamily="34" charset="0"/>
                        <a:buChar char="•"/>
                      </a:pPr>
                      <a:r>
                        <a:rPr lang="es-ES" sz="900" b="1" u="none" kern="1200" baseline="0" noProof="0" dirty="0" smtClean="0">
                          <a:solidFill>
                            <a:schemeClr val="tx1"/>
                          </a:solidFill>
                          <a:latin typeface="+mn-lt"/>
                          <a:ea typeface="+mn-ea"/>
                          <a:cs typeface="+mn-cs"/>
                        </a:rPr>
                        <a:t>     </a:t>
                      </a:r>
                      <a:r>
                        <a:rPr lang="es-ES" sz="900" b="1" u="sng" kern="1200" baseline="0" noProof="0" dirty="0" smtClean="0">
                          <a:solidFill>
                            <a:srgbClr val="C00000"/>
                          </a:solidFill>
                          <a:latin typeface="+mn-lt"/>
                          <a:ea typeface="+mn-ea"/>
                          <a:cs typeface="+mn-cs"/>
                        </a:rPr>
                        <a:t>Escribir una Composición completa o un Discurso </a:t>
                      </a:r>
                    </a:p>
                    <a:p>
                      <a:pPr>
                        <a:buFont typeface="Arial" pitchFamily="34" charset="0"/>
                        <a:buNone/>
                      </a:pPr>
                      <a:endParaRPr lang="es-ES" sz="900" b="1" u="sng" noProof="0" dirty="0" smtClean="0">
                        <a:solidFill>
                          <a:srgbClr val="C00000"/>
                        </a:solidFill>
                      </a:endParaRP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endParaRPr lang="es-ES" sz="900" b="1" u="sng" baseline="0" noProof="0" dirty="0" smtClean="0">
                        <a:solidFill>
                          <a:srgbClr val="002060"/>
                        </a:solidFill>
                      </a:endParaRP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r>
                        <a:rPr lang="es-ES" sz="900" b="1" u="sng" baseline="0" noProof="0" dirty="0" smtClean="0">
                          <a:solidFill>
                            <a:srgbClr val="002060"/>
                          </a:solidFill>
                        </a:rPr>
                        <a:t>Componentes de la parte 2</a:t>
                      </a:r>
                    </a:p>
                    <a:p>
                      <a:pPr>
                        <a:buFont typeface="Arial" pitchFamily="34" charset="0"/>
                        <a:buNone/>
                      </a:pPr>
                      <a:r>
                        <a:rPr lang="es-ES" sz="800" b="1" i="0" u="sng" noProof="0" dirty="0" smtClean="0">
                          <a:solidFill>
                            <a:srgbClr val="002060"/>
                          </a:solidFill>
                          <a:effectLst/>
                        </a:rPr>
                        <a:t>Planificar</a:t>
                      </a:r>
                      <a:endParaRPr lang="es-ES" sz="800" noProof="0" dirty="0" smtClean="0">
                        <a:solidFill>
                          <a:srgbClr val="C00000"/>
                        </a:solidFill>
                      </a:endParaRPr>
                    </a:p>
                    <a:p>
                      <a:pPr marL="171450" indent="0">
                        <a:buFont typeface="Arial" pitchFamily="34" charset="0"/>
                        <a:buNone/>
                      </a:pPr>
                      <a:r>
                        <a:rPr lang="es-ES" sz="800" noProof="0" dirty="0" smtClean="0">
                          <a:solidFill>
                            <a:schemeClr val="tx1"/>
                          </a:solidFill>
                        </a:rPr>
                        <a:t>Los estudiantes revisan notas y fuentes, y planifican su composición. </a:t>
                      </a:r>
                      <a:endParaRPr lang="es-ES" sz="800" noProof="0" dirty="0" smtClean="0">
                        <a:solidFill>
                          <a:srgbClr val="C00000"/>
                        </a:solidFill>
                      </a:endParaRPr>
                    </a:p>
                    <a:p>
                      <a:pPr>
                        <a:buFont typeface="Arial" pitchFamily="34" charset="0"/>
                        <a:buNone/>
                      </a:pPr>
                      <a:r>
                        <a:rPr lang="es-ES" sz="800" b="1" u="sng" noProof="0" dirty="0" smtClean="0">
                          <a:solidFill>
                            <a:srgbClr val="002060"/>
                          </a:solidFill>
                        </a:rPr>
                        <a:t>Escribir,</a:t>
                      </a:r>
                      <a:r>
                        <a:rPr lang="es-ES" sz="800" b="1" u="sng" baseline="0" noProof="0" dirty="0" smtClean="0">
                          <a:solidFill>
                            <a:srgbClr val="002060"/>
                          </a:solidFill>
                        </a:rPr>
                        <a:t> Revisar, Editar</a:t>
                      </a:r>
                      <a:endParaRPr lang="es-ES" sz="800" b="1" u="sng" noProof="0" dirty="0" smtClean="0">
                        <a:solidFill>
                          <a:srgbClr val="002060"/>
                        </a:solidFill>
                      </a:endParaRPr>
                    </a:p>
                    <a:p>
                      <a:pPr marL="169863" indent="-169863">
                        <a:buFont typeface="Arial" pitchFamily="34" charset="0"/>
                        <a:buNone/>
                      </a:pPr>
                      <a:r>
                        <a:rPr lang="es-ES" sz="800" b="0" u="none" baseline="0" noProof="0" dirty="0" smtClean="0">
                          <a:solidFill>
                            <a:schemeClr val="tx1"/>
                          </a:solidFill>
                        </a:rPr>
                        <a:t>       Los estudiantes  escriben un borrador, revisan y editan su escrito. </a:t>
                      </a:r>
                    </a:p>
                    <a:p>
                      <a:pPr marL="171450" indent="0">
                        <a:buFont typeface="Arial" pitchFamily="34" charset="0"/>
                        <a:buNone/>
                      </a:pPr>
                      <a:r>
                        <a:rPr lang="es-ES" sz="800" b="0" u="none" baseline="0" noProof="0" dirty="0" smtClean="0">
                          <a:solidFill>
                            <a:schemeClr val="tx1"/>
                          </a:solidFill>
                        </a:rPr>
                        <a:t>Las herramientas de procesadores de palabras deben estar disponible para verificar la ortografía (pero no la gramática).</a:t>
                      </a:r>
                      <a:endParaRPr lang="es-ES" sz="800" b="1" u="sng" noProof="0" dirty="0" smtClean="0">
                        <a:solidFill>
                          <a:schemeClr val="tx1"/>
                        </a:solidFill>
                      </a:endParaRPr>
                    </a:p>
                    <a:p>
                      <a:pPr>
                        <a:buFont typeface="Arial" pitchFamily="34" charset="0"/>
                        <a:buNone/>
                      </a:pPr>
                      <a:r>
                        <a:rPr lang="es-ES" sz="800" b="1" u="sng" noProof="0" dirty="0" smtClean="0">
                          <a:solidFill>
                            <a:srgbClr val="002060"/>
                          </a:solidFill>
                        </a:rPr>
                        <a:t>Escribir una Composición Informativa Completa</a:t>
                      </a:r>
                    </a:p>
                    <a:p>
                      <a:pPr marL="171450" lvl="0" indent="-171450">
                        <a:buFont typeface="Arial" panose="020B0604020202020204" pitchFamily="34" charset="0"/>
                        <a:buChar char="•"/>
                      </a:pPr>
                      <a:r>
                        <a:rPr lang="es-ES" sz="800" b="1" kern="1200" noProof="0" dirty="0" smtClean="0">
                          <a:solidFill>
                            <a:schemeClr val="tx1"/>
                          </a:solidFill>
                          <a:effectLst/>
                          <a:latin typeface="+mn-lt"/>
                          <a:ea typeface="+mn-ea"/>
                          <a:cs typeface="+mn-cs"/>
                        </a:rPr>
                        <a:t>introducción </a:t>
                      </a:r>
                      <a:r>
                        <a:rPr lang="es-ES" sz="800" kern="1200" noProof="0" dirty="0" smtClean="0">
                          <a:solidFill>
                            <a:schemeClr val="tx1"/>
                          </a:solidFill>
                          <a:effectLst/>
                          <a:latin typeface="+mn-lt"/>
                          <a:ea typeface="+mn-ea"/>
                          <a:cs typeface="+mn-cs"/>
                        </a:rPr>
                        <a:t>(identifica el tema y ofrece un enfoque)</a:t>
                      </a:r>
                    </a:p>
                    <a:p>
                      <a:pPr marL="171450" lvl="0" indent="-171450">
                        <a:buFont typeface="Arial" panose="020B0604020202020204" pitchFamily="34" charset="0"/>
                        <a:buChar char="•"/>
                      </a:pPr>
                      <a:r>
                        <a:rPr lang="es-ES" sz="800" b="1" kern="1200" noProof="0" dirty="0" smtClean="0">
                          <a:solidFill>
                            <a:schemeClr val="tx1"/>
                          </a:solidFill>
                          <a:effectLst/>
                          <a:latin typeface="+mn-lt"/>
                          <a:ea typeface="+mn-ea"/>
                          <a:cs typeface="+mn-cs"/>
                        </a:rPr>
                        <a:t>organización </a:t>
                      </a:r>
                      <a:r>
                        <a:rPr lang="es-ES" sz="800" kern="1200" noProof="0" dirty="0" smtClean="0">
                          <a:solidFill>
                            <a:schemeClr val="tx1"/>
                          </a:solidFill>
                          <a:effectLst/>
                          <a:latin typeface="+mn-lt"/>
                          <a:ea typeface="+mn-ea"/>
                          <a:cs typeface="+mn-cs"/>
                        </a:rPr>
                        <a:t>(definición, clasificación, comparación/contraste, etc.)</a:t>
                      </a:r>
                    </a:p>
                    <a:p>
                      <a:pPr marL="171450" lvl="0" indent="-171450">
                        <a:buFont typeface="Arial" panose="020B0604020202020204" pitchFamily="34" charset="0"/>
                        <a:buChar char="•"/>
                      </a:pPr>
                      <a:r>
                        <a:rPr lang="es-ES" sz="800" b="1" kern="1200" noProof="0" dirty="0" smtClean="0">
                          <a:solidFill>
                            <a:schemeClr val="tx1"/>
                          </a:solidFill>
                          <a:effectLst/>
                          <a:latin typeface="+mn-lt"/>
                          <a:ea typeface="+mn-ea"/>
                          <a:cs typeface="+mn-cs"/>
                        </a:rPr>
                        <a:t>desarrollo </a:t>
                      </a:r>
                      <a:r>
                        <a:rPr lang="es-ES" sz="800" kern="1200" noProof="0" dirty="0" smtClean="0">
                          <a:solidFill>
                            <a:schemeClr val="tx1"/>
                          </a:solidFill>
                          <a:effectLst/>
                          <a:latin typeface="+mn-lt"/>
                          <a:ea typeface="+mn-ea"/>
                          <a:cs typeface="+mn-cs"/>
                        </a:rPr>
                        <a:t>(con hechos, detalles concretos, citas, otra información )</a:t>
                      </a:r>
                    </a:p>
                    <a:p>
                      <a:pPr marL="171450" lvl="0" indent="-171450">
                        <a:buFont typeface="Arial" panose="020B0604020202020204" pitchFamily="34" charset="0"/>
                        <a:buChar char="•"/>
                      </a:pPr>
                      <a:r>
                        <a:rPr lang="es-ES" sz="800" b="1" kern="1200" noProof="0" dirty="0" smtClean="0">
                          <a:solidFill>
                            <a:schemeClr val="tx1"/>
                          </a:solidFill>
                          <a:effectLst/>
                          <a:latin typeface="+mn-lt"/>
                          <a:ea typeface="+mn-ea"/>
                          <a:cs typeface="+mn-cs"/>
                        </a:rPr>
                        <a:t>transiciones </a:t>
                      </a:r>
                      <a:r>
                        <a:rPr lang="es-ES" sz="800" kern="1200" noProof="0" dirty="0" smtClean="0">
                          <a:solidFill>
                            <a:schemeClr val="tx1"/>
                          </a:solidFill>
                          <a:effectLst/>
                          <a:latin typeface="+mn-lt"/>
                          <a:ea typeface="+mn-ea"/>
                          <a:cs typeface="+mn-cs"/>
                        </a:rPr>
                        <a:t>(ideas</a:t>
                      </a:r>
                      <a:r>
                        <a:rPr lang="es-ES" sz="800" kern="1200" baseline="0" noProof="0" dirty="0" smtClean="0">
                          <a:solidFill>
                            <a:schemeClr val="tx1"/>
                          </a:solidFill>
                          <a:effectLst/>
                          <a:latin typeface="+mn-lt"/>
                          <a:ea typeface="+mn-ea"/>
                          <a:cs typeface="+mn-cs"/>
                        </a:rPr>
                        <a:t> de enlace</a:t>
                      </a:r>
                      <a:r>
                        <a:rPr lang="es-ES" sz="800" kern="1200" noProof="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s-ES" sz="800" b="1" kern="1200" noProof="0" dirty="0" smtClean="0">
                          <a:solidFill>
                            <a:schemeClr val="tx1"/>
                          </a:solidFill>
                          <a:effectLst/>
                          <a:latin typeface="+mn-lt"/>
                          <a:ea typeface="+mn-ea"/>
                          <a:cs typeface="+mn-cs"/>
                        </a:rPr>
                        <a:t>lenguaje preciso y dominio</a:t>
                      </a:r>
                      <a:r>
                        <a:rPr lang="es-ES" sz="800" b="1" kern="1200" baseline="0" noProof="0" dirty="0" smtClean="0">
                          <a:solidFill>
                            <a:schemeClr val="tx1"/>
                          </a:solidFill>
                          <a:effectLst/>
                          <a:latin typeface="+mn-lt"/>
                          <a:ea typeface="+mn-ea"/>
                          <a:cs typeface="+mn-cs"/>
                        </a:rPr>
                        <a:t> </a:t>
                      </a:r>
                      <a:r>
                        <a:rPr lang="es-ES" sz="800" b="1" kern="1200" noProof="0" dirty="0" smtClean="0">
                          <a:solidFill>
                            <a:schemeClr val="tx1"/>
                          </a:solidFill>
                          <a:effectLst/>
                          <a:latin typeface="+mn-lt"/>
                          <a:ea typeface="+mn-ea"/>
                          <a:cs typeface="+mn-cs"/>
                        </a:rPr>
                        <a:t>de vocabulario</a:t>
                      </a:r>
                      <a:r>
                        <a:rPr lang="es-ES" sz="800" b="1" kern="1200" baseline="0" noProof="0" dirty="0" smtClean="0">
                          <a:solidFill>
                            <a:schemeClr val="tx1"/>
                          </a:solidFill>
                          <a:effectLst/>
                          <a:latin typeface="+mn-lt"/>
                          <a:ea typeface="+mn-ea"/>
                          <a:cs typeface="+mn-cs"/>
                        </a:rPr>
                        <a:t> específico</a:t>
                      </a:r>
                    </a:p>
                    <a:p>
                      <a:pPr marL="171450" lvl="0" indent="-171450">
                        <a:buFont typeface="Arial" panose="020B0604020202020204" pitchFamily="34" charset="0"/>
                        <a:buChar char="•"/>
                      </a:pPr>
                      <a:r>
                        <a:rPr lang="es-ES" sz="800" b="1" kern="1200" noProof="0" dirty="0" smtClean="0">
                          <a:solidFill>
                            <a:schemeClr val="tx1"/>
                          </a:solidFill>
                          <a:effectLst/>
                          <a:latin typeface="+mn-lt"/>
                          <a:ea typeface="+mn-ea"/>
                          <a:cs typeface="+mn-cs"/>
                        </a:rPr>
                        <a:t>conclusión </a:t>
                      </a:r>
                      <a:r>
                        <a:rPr lang="es-ES" sz="800" kern="1200" noProof="0" dirty="0" smtClean="0">
                          <a:solidFill>
                            <a:schemeClr val="tx1"/>
                          </a:solidFill>
                          <a:effectLst/>
                          <a:latin typeface="+mn-lt"/>
                          <a:ea typeface="+mn-ea"/>
                          <a:cs typeface="+mn-cs"/>
                        </a:rPr>
                        <a:t>(cierre) </a:t>
                      </a:r>
                    </a:p>
                    <a:p>
                      <a:pPr marL="171450" lvl="0" indent="-171450">
                        <a:buFont typeface="Arial" panose="020B0604020202020204" pitchFamily="34" charset="0"/>
                        <a:buChar char="•"/>
                      </a:pPr>
                      <a:r>
                        <a:rPr lang="es-ES" sz="800" b="1" kern="1200" noProof="0" dirty="0" smtClean="0">
                          <a:solidFill>
                            <a:schemeClr val="tx1"/>
                          </a:solidFill>
                          <a:effectLst/>
                          <a:latin typeface="+mn-lt"/>
                          <a:ea typeface="+mn-ea"/>
                          <a:cs typeface="+mn-cs"/>
                        </a:rPr>
                        <a:t>convenciones</a:t>
                      </a:r>
                      <a:r>
                        <a:rPr lang="es-ES" sz="800" b="1" kern="1200" baseline="0" noProof="0" dirty="0" smtClean="0">
                          <a:solidFill>
                            <a:schemeClr val="tx1"/>
                          </a:solidFill>
                          <a:effectLst/>
                          <a:latin typeface="+mn-lt"/>
                          <a:ea typeface="+mn-ea"/>
                          <a:cs typeface="+mn-cs"/>
                        </a:rPr>
                        <a:t> del inglés estándar</a:t>
                      </a:r>
                      <a:r>
                        <a:rPr lang="es-ES" sz="800" kern="1200" noProof="0" dirty="0" smtClean="0">
                          <a:solidFill>
                            <a:schemeClr val="tx1"/>
                          </a:solidFill>
                          <a:effectLst/>
                          <a:latin typeface="+mn-lt"/>
                          <a:ea typeface="+mn-ea"/>
                          <a:cs typeface="+mn-cs"/>
                        </a:rPr>
                        <a:t>. </a:t>
                      </a:r>
                    </a:p>
                    <a:p>
                      <a:pPr>
                        <a:buFont typeface="Arial" pitchFamily="34" charset="0"/>
                        <a:buNone/>
                      </a:pPr>
                      <a:endParaRPr lang="es-ES" sz="800" b="1" u="sng" noProof="0" dirty="0" smtClean="0">
                        <a:solidFill>
                          <a:srgbClr val="002060"/>
                        </a:solidFill>
                      </a:endParaRPr>
                    </a:p>
                  </a:txBody>
                  <a:tcPr marL="90159" marR="90159" marT="43031" marB="43031">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8" name="Rectangle 7"/>
          <p:cNvSpPr/>
          <p:nvPr/>
        </p:nvSpPr>
        <p:spPr>
          <a:xfrm>
            <a:off x="426891" y="8618793"/>
            <a:ext cx="6686817" cy="496290"/>
          </a:xfrm>
          <a:prstGeom prst="rect">
            <a:avLst/>
          </a:prstGeom>
          <a:noFill/>
        </p:spPr>
        <p:txBody>
          <a:bodyPr wrap="square" lIns="85534" tIns="42767" rIns="85534" bIns="42767">
            <a:spAutoFit/>
          </a:bodyPr>
          <a:lstStyle/>
          <a:p>
            <a:r>
              <a:rPr lang="es-MX" sz="888" b="1" dirty="0"/>
              <a:t>No hay preguntas/elementos de tecnología (TE). Nota:  Se </a:t>
            </a:r>
            <a:r>
              <a:rPr lang="es-MX" sz="888" b="1" i="1" u="sng" dirty="0"/>
              <a:t>recomienda enfáticamente </a:t>
            </a:r>
            <a:r>
              <a:rPr lang="es-MX" sz="888" b="1" dirty="0"/>
              <a:t>que los estudiantes tengan experiencia con los siguientes tipos de tareas, en varios lugares de práctica educativa en línea (internet), ya que éstas no  están en las evaluaciones de primaria de HSD: </a:t>
            </a:r>
            <a:r>
              <a:rPr lang="es-MX" sz="888" i="1" dirty="0"/>
              <a:t>reordenar texto, seleccionar y cambiar texto, seleccionar texto, seleccionar de un menú desplegable (</a:t>
            </a:r>
            <a:r>
              <a:rPr lang="es-MX" sz="789" i="1" dirty="0" err="1"/>
              <a:t>drop-down</a:t>
            </a:r>
            <a:r>
              <a:rPr lang="es-MX" sz="888" i="1" dirty="0"/>
              <a:t>).</a:t>
            </a:r>
          </a:p>
        </p:txBody>
      </p:sp>
      <p:sp>
        <p:nvSpPr>
          <p:cNvPr id="9" name="Rectangle 8"/>
          <p:cNvSpPr/>
          <p:nvPr/>
        </p:nvSpPr>
        <p:spPr>
          <a:xfrm>
            <a:off x="500551" y="2128493"/>
            <a:ext cx="6387759" cy="465832"/>
          </a:xfrm>
          <a:prstGeom prst="rect">
            <a:avLst/>
          </a:prstGeom>
        </p:spPr>
        <p:txBody>
          <a:bodyPr wrap="square" lIns="85534" tIns="42767" rIns="85534" bIns="42767">
            <a:spAutoFit/>
          </a:bodyPr>
          <a:lstStyle/>
          <a:p>
            <a:pPr algn="ctr"/>
            <a:r>
              <a:rPr lang="es-ES" sz="1282" b="1" dirty="0"/>
              <a:t>Acerca de esta evaluación</a:t>
            </a:r>
          </a:p>
          <a:p>
            <a:endParaRPr lang="es-ES" sz="198" b="1" dirty="0"/>
          </a:p>
          <a:p>
            <a:r>
              <a:rPr lang="es-ES" sz="986" b="1" dirty="0"/>
              <a:t>Esta evaluación incluye:  </a:t>
            </a:r>
            <a:r>
              <a:rPr lang="es-ES" sz="986" dirty="0"/>
              <a:t>Respuestas de selección múltiple, Respuesta construida y una Tarea de Rendimiento.</a:t>
            </a:r>
          </a:p>
        </p:txBody>
      </p:sp>
      <p:sp>
        <p:nvSpPr>
          <p:cNvPr id="10" name="Slide Number Placeholder 2"/>
          <p:cNvSpPr>
            <a:spLocks noGrp="1"/>
          </p:cNvSpPr>
          <p:nvPr>
            <p:ph type="sldNum" sz="quarter" idx="12"/>
          </p:nvPr>
        </p:nvSpPr>
        <p:spPr>
          <a:xfrm>
            <a:off x="6172200" y="9029950"/>
            <a:ext cx="792480" cy="504016"/>
          </a:xfrm>
        </p:spPr>
        <p:txBody>
          <a:bodyPr/>
          <a:lstStyle/>
          <a:p>
            <a:r>
              <a:rPr lang="en-US" dirty="0"/>
              <a:t>5</a:t>
            </a:r>
          </a:p>
        </p:txBody>
      </p:sp>
    </p:spTree>
    <p:extLst>
      <p:ext uri="{BB962C8B-B14F-4D97-AF65-F5344CB8AC3E}">
        <p14:creationId xmlns:p14="http://schemas.microsoft.com/office/powerpoint/2010/main" val="197857839"/>
      </p:ext>
    </p:extLst>
  </p:cSld>
  <p:clrMapOvr>
    <a:masterClrMapping/>
  </p:clrMapOvr>
  <p:transition advTm="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Shape 65"/>
          <p:cNvSpPr>
            <a:spLocks noGrp="1"/>
          </p:cNvSpPr>
          <p:nvPr>
            <p:ph type="sldNum" sz="quarter" idx="12"/>
          </p:nvPr>
        </p:nvSpPr>
        <p:spPr>
          <a:xfrm>
            <a:off x="6210318" y="9130436"/>
            <a:ext cx="792481" cy="27411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a:defRPr sz="1800">
                <a:solidFill>
                  <a:srgbClr val="000000"/>
                </a:solidFill>
              </a:defRPr>
            </a:pPr>
            <a:fld id="{86CB4B4D-7CA3-9044-876B-883B54F8677D}" type="slidenum">
              <a:rPr sz="1600">
                <a:solidFill>
                  <a:srgbClr val="888888"/>
                </a:solidFill>
              </a:rPr>
              <a:pPr>
                <a:defRPr sz="1800">
                  <a:solidFill>
                    <a:srgbClr val="000000"/>
                  </a:solidFill>
                </a:defRPr>
              </a:pPr>
              <a:t>13</a:t>
            </a:fld>
            <a:endParaRPr sz="1600" dirty="0">
              <a:solidFill>
                <a:srgbClr val="888888"/>
              </a:solidFill>
            </a:endParaRPr>
          </a:p>
        </p:txBody>
      </p:sp>
      <p:sp>
        <p:nvSpPr>
          <p:cNvPr id="66" name="Shape 66"/>
          <p:cNvSpPr/>
          <p:nvPr/>
        </p:nvSpPr>
        <p:spPr>
          <a:xfrm>
            <a:off x="410210" y="795307"/>
            <a:ext cx="6819900" cy="38472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defRPr sz="1800"/>
            </a:pPr>
            <a:r>
              <a:rPr lang="es-MX" dirty="0" smtClean="0">
                <a:solidFill>
                  <a:prstClr val="black"/>
                </a:solidFill>
              </a:rPr>
              <a:t>Escribe una nueva </a:t>
            </a:r>
            <a:r>
              <a:rPr lang="es-MX" u="sng" dirty="0" smtClean="0">
                <a:solidFill>
                  <a:prstClr val="black"/>
                </a:solidFill>
              </a:rPr>
              <a:t>idea clave</a:t>
            </a:r>
            <a:r>
              <a:rPr lang="es-MX" dirty="0" smtClean="0">
                <a:solidFill>
                  <a:prstClr val="black"/>
                </a:solidFill>
              </a:rPr>
              <a:t> que aprendiste sobre el </a:t>
            </a:r>
            <a:r>
              <a:rPr lang="es-MX" u="sng" dirty="0" smtClean="0">
                <a:solidFill>
                  <a:prstClr val="black"/>
                </a:solidFill>
              </a:rPr>
              <a:t>tema principal</a:t>
            </a:r>
            <a:r>
              <a:rPr lang="es-MX" dirty="0" smtClean="0">
                <a:solidFill>
                  <a:prstClr val="black"/>
                </a:solidFill>
              </a:rPr>
              <a:t>.</a:t>
            </a:r>
            <a:endParaRPr lang="es-MX" dirty="0">
              <a:solidFill>
                <a:prstClr val="black"/>
              </a:solidFill>
            </a:endParaRPr>
          </a:p>
        </p:txBody>
      </p:sp>
      <p:graphicFrame>
        <p:nvGraphicFramePr>
          <p:cNvPr id="67" name="Table 67"/>
          <p:cNvGraphicFramePr/>
          <p:nvPr>
            <p:extLst/>
          </p:nvPr>
        </p:nvGraphicFramePr>
        <p:xfrm>
          <a:off x="457200" y="1381991"/>
          <a:ext cx="6324601" cy="1411087"/>
        </p:xfrm>
        <a:graphic>
          <a:graphicData uri="http://schemas.openxmlformats.org/drawingml/2006/table">
            <a:tbl>
              <a:tblPr/>
              <a:tblGrid>
                <a:gridCol w="6324601"/>
              </a:tblGrid>
              <a:tr h="349135">
                <a:tc>
                  <a:txBody>
                    <a:bodyPr/>
                    <a:lstStyle/>
                    <a:p>
                      <a:pPr lvl="0" algn="l">
                        <a:defRPr sz="1800" b="0" i="0"/>
                      </a:pPr>
                      <a:endParaRPr sz="1700" dirty="0"/>
                    </a:p>
                  </a:txBody>
                  <a:tcPr marL="45720" marR="45720" marT="43642" marB="43642" horzOverflow="overflow">
                    <a:lnL w="12700">
                      <a:miter lim="400000"/>
                    </a:lnL>
                    <a:lnR w="12700">
                      <a:miter lim="400000"/>
                    </a:lnR>
                    <a:lnT w="12700">
                      <a:solidFill>
                        <a:srgbClr val="000000"/>
                      </a:solidFill>
                      <a:round/>
                    </a:lnT>
                    <a:lnB w="12700">
                      <a:solidFill>
                        <a:srgbClr val="000000"/>
                      </a:solidFill>
                      <a:prstDash val="sysDash"/>
                      <a:round/>
                    </a:lnB>
                    <a:solidFill>
                      <a:srgbClr val="FFFFFF"/>
                    </a:solidFill>
                  </a:tcPr>
                </a:tc>
              </a:tr>
              <a:tr h="353984">
                <a:tc>
                  <a:txBody>
                    <a:bodyPr/>
                    <a:lstStyle/>
                    <a:p>
                      <a:pPr lvl="0" algn="l">
                        <a:defRPr sz="1800" b="0" i="0"/>
                      </a:pPr>
                      <a:endParaRPr sz="1700" dirty="0"/>
                    </a:p>
                  </a:txBody>
                  <a:tcPr marL="45720" marR="45720" marT="43642" marB="43642" horzOverflow="overflow">
                    <a:lnL w="12700">
                      <a:miter lim="400000"/>
                    </a:lnL>
                    <a:lnR w="12700">
                      <a:miter lim="400000"/>
                    </a:lnR>
                    <a:lnT w="12700">
                      <a:solidFill>
                        <a:srgbClr val="000000"/>
                      </a:solidFill>
                      <a:prstDash val="sysDash"/>
                      <a:round/>
                    </a:lnT>
                    <a:lnB w="12700">
                      <a:solidFill>
                        <a:srgbClr val="000000"/>
                      </a:solidFill>
                      <a:round/>
                    </a:lnB>
                  </a:tcPr>
                </a:tc>
              </a:tr>
              <a:tr h="353984">
                <a:tc>
                  <a:txBody>
                    <a:bodyPr/>
                    <a:lstStyle/>
                    <a:p>
                      <a:pPr lvl="0" algn="l">
                        <a:defRPr sz="1800" b="0" i="0"/>
                      </a:pPr>
                      <a:endParaRPr sz="1700" dirty="0"/>
                    </a:p>
                  </a:txBody>
                  <a:tcPr marL="45720" marR="45720" marT="43642" marB="43642" horzOverflow="overflow">
                    <a:lnL w="12700">
                      <a:miter lim="400000"/>
                    </a:lnL>
                    <a:lnR w="12700">
                      <a:miter lim="400000"/>
                    </a:lnR>
                    <a:lnT w="12700">
                      <a:solidFill>
                        <a:srgbClr val="000000"/>
                      </a:solidFill>
                      <a:round/>
                    </a:lnT>
                    <a:lnB w="12700">
                      <a:solidFill>
                        <a:srgbClr val="000000"/>
                      </a:solidFill>
                      <a:prstDash val="sysDash"/>
                      <a:round/>
                    </a:lnB>
                  </a:tcPr>
                </a:tc>
              </a:tr>
              <a:tr h="353984">
                <a:tc>
                  <a:txBody>
                    <a:bodyPr/>
                    <a:lstStyle/>
                    <a:p>
                      <a:pPr lvl="0" algn="l">
                        <a:defRPr sz="1800" b="0" i="0"/>
                      </a:pPr>
                      <a:endParaRPr sz="1700" dirty="0"/>
                    </a:p>
                  </a:txBody>
                  <a:tcPr marL="45720" marR="45720" marT="43642" marB="43642" horzOverflow="overflow">
                    <a:lnL w="12700">
                      <a:miter lim="400000"/>
                    </a:lnL>
                    <a:lnR w="12700">
                      <a:miter lim="400000"/>
                    </a:lnR>
                    <a:lnT w="12700">
                      <a:solidFill>
                        <a:srgbClr val="000000"/>
                      </a:solidFill>
                      <a:prstDash val="sysDash"/>
                      <a:round/>
                    </a:lnT>
                    <a:lnB w="12700">
                      <a:solidFill>
                        <a:srgbClr val="000000"/>
                      </a:solidFill>
                      <a:round/>
                    </a:lnB>
                  </a:tcPr>
                </a:tc>
              </a:tr>
            </a:tbl>
          </a:graphicData>
        </a:graphic>
      </p:graphicFrame>
      <p:sp>
        <p:nvSpPr>
          <p:cNvPr id="68" name="Shape 68"/>
          <p:cNvSpPr/>
          <p:nvPr/>
        </p:nvSpPr>
        <p:spPr>
          <a:xfrm>
            <a:off x="533399" y="3910931"/>
            <a:ext cx="6172203" cy="5035642"/>
          </a:xfrm>
          <a:prstGeom prst="rect">
            <a:avLst/>
          </a:prstGeom>
          <a:ln w="25400">
            <a:solidFill>
              <a:srgbClr val="3A5E8A"/>
            </a:solidFill>
          </a:ln>
        </p:spPr>
        <p:txBody>
          <a:bodyPr lIns="0" tIns="0" rIns="0" bIns="0" anchor="ctr"/>
          <a:lstStyle/>
          <a:p>
            <a:pPr algn="ctr">
              <a:defRPr>
                <a:solidFill>
                  <a:srgbClr val="FFFFFF"/>
                </a:solidFill>
              </a:defRPr>
            </a:pPr>
            <a:endParaRPr>
              <a:solidFill>
                <a:srgbClr val="FFFFFF"/>
              </a:solidFill>
            </a:endParaRPr>
          </a:p>
        </p:txBody>
      </p:sp>
      <p:sp>
        <p:nvSpPr>
          <p:cNvPr id="69" name="Shape 69"/>
          <p:cNvSpPr/>
          <p:nvPr/>
        </p:nvSpPr>
        <p:spPr>
          <a:xfrm>
            <a:off x="278853" y="1412503"/>
            <a:ext cx="2691374" cy="1692771"/>
          </a:xfrm>
          <a:prstGeom prst="rect">
            <a:avLst/>
          </a:prstGeom>
          <a:solidFill>
            <a:srgbClr val="F2F2F2"/>
          </a:solidFill>
          <a:ln>
            <a:solidFill>
              <a:srgbClr val="4F81BD"/>
            </a:solidFill>
          </a:ln>
          <a:effectLst>
            <a:outerShdw blurRad="152400" dist="250190" dir="8460000" rotWithShape="0">
              <a:srgbClr val="000000">
                <a:alpha val="28000"/>
              </a:srgbClr>
            </a:outerShdw>
          </a:effectLst>
          <a:extLst>
            <a:ext uri="{C572A759-6A51-4108-AA02-DFA0A04FC94B}">
              <ma14:wrappingTextBoxFlag xmlns="" xmlns:ma14="http://schemas.microsoft.com/office/mac/drawingml/2011/main" val="1"/>
            </a:ext>
          </a:extLst>
        </p:spPr>
        <p:txBody>
          <a:bodyPr wrap="square" lIns="0" tIns="0" rIns="0" bIns="0">
            <a:spAutoFit/>
          </a:bodyPr>
          <a:lstStyle/>
          <a:p>
            <a:pPr marL="112713">
              <a:defRPr sz="1800"/>
            </a:pPr>
            <a:r>
              <a:rPr lang="es-MX" sz="1100" b="1" dirty="0" smtClean="0">
                <a:solidFill>
                  <a:prstClr val="black"/>
                </a:solidFill>
              </a:rPr>
              <a:t>Instruya a los estudiantes a mirar en una </a:t>
            </a:r>
            <a:r>
              <a:rPr lang="es-MX" sz="1100" b="1" u="sng" dirty="0" smtClean="0">
                <a:solidFill>
                  <a:srgbClr val="C00000"/>
                </a:solidFill>
                <a:effectLst>
                  <a:outerShdw blurRad="38100" dist="38100" dir="2700000" rotWithShape="0">
                    <a:srgbClr val="000000">
                      <a:alpha val="43137"/>
                    </a:srgbClr>
                  </a:outerShdw>
                </a:effectLst>
              </a:rPr>
              <a:t>parte del pasaje </a:t>
            </a:r>
            <a:r>
              <a:rPr lang="es-MX" sz="1100" b="1" dirty="0" smtClean="0">
                <a:solidFill>
                  <a:prstClr val="black"/>
                </a:solidFill>
              </a:rPr>
              <a:t>que les gustó o uno que usted haya escogido para ellos (un párrafo o una sección). </a:t>
            </a:r>
          </a:p>
          <a:p>
            <a:pPr>
              <a:defRPr sz="1800"/>
            </a:pPr>
            <a:endParaRPr lang="es-MX" sz="1100" b="1" dirty="0" smtClean="0">
              <a:solidFill>
                <a:prstClr val="black"/>
              </a:solidFill>
            </a:endParaRPr>
          </a:p>
          <a:p>
            <a:pPr marL="112713">
              <a:defRPr sz="1800"/>
            </a:pPr>
            <a:r>
              <a:rPr lang="es-MX" sz="1100" b="1" dirty="0" smtClean="0">
                <a:solidFill>
                  <a:prstClr val="black"/>
                </a:solidFill>
              </a:rPr>
              <a:t>Pregunte a los estudiantes </a:t>
            </a:r>
            <a:r>
              <a:rPr lang="es-MX" sz="1100" b="1" i="1" dirty="0" smtClean="0">
                <a:solidFill>
                  <a:prstClr val="black"/>
                </a:solidFill>
              </a:rPr>
              <a:t>"¿Esta parte del párrafo o sección  dice </a:t>
            </a:r>
            <a:r>
              <a:rPr lang="es-MX" sz="1100" b="1" i="1" u="sng" dirty="0" smtClean="0">
                <a:solidFill>
                  <a:prstClr val="black"/>
                </a:solidFill>
              </a:rPr>
              <a:t>algo nuevo </a:t>
            </a:r>
            <a:r>
              <a:rPr lang="es-MX" sz="1100" b="1" i="1" dirty="0" smtClean="0">
                <a:solidFill>
                  <a:prstClr val="black"/>
                </a:solidFill>
              </a:rPr>
              <a:t>sobre el </a:t>
            </a:r>
            <a:r>
              <a:rPr lang="es-MX" sz="1100" b="1" i="1" u="sng" dirty="0" smtClean="0">
                <a:solidFill>
                  <a:srgbClr val="C00000"/>
                </a:solidFill>
                <a:effectLst>
                  <a:outerShdw blurRad="38100" dist="38100" dir="2700000" rotWithShape="0">
                    <a:srgbClr val="000000">
                      <a:alpha val="43137"/>
                    </a:srgbClr>
                  </a:outerShdw>
                </a:effectLst>
              </a:rPr>
              <a:t>tema principal</a:t>
            </a:r>
            <a:r>
              <a:rPr lang="es-MX" sz="1100" b="1" i="1" dirty="0" smtClean="0">
                <a:solidFill>
                  <a:prstClr val="black"/>
                </a:solidFill>
              </a:rPr>
              <a:t>? </a:t>
            </a:r>
            <a:r>
              <a:rPr lang="es-MX" sz="1100" b="1" dirty="0" smtClean="0">
                <a:solidFill>
                  <a:prstClr val="black"/>
                </a:solidFill>
              </a:rPr>
              <a:t>(recuérdeles el tema principal). </a:t>
            </a:r>
            <a:r>
              <a:rPr lang="es-MX" sz="1100" b="1" i="1" dirty="0" smtClean="0">
                <a:solidFill>
                  <a:prstClr val="black"/>
                </a:solidFill>
              </a:rPr>
              <a:t>Esta es una </a:t>
            </a:r>
            <a:r>
              <a:rPr lang="es-MX" sz="1100" b="1" i="1" u="sng" dirty="0" smtClean="0">
                <a:solidFill>
                  <a:srgbClr val="C00000"/>
                </a:solidFill>
                <a:effectLst>
                  <a:outerShdw blurRad="38100" dist="38100" dir="2700000" rotWithShape="0">
                    <a:srgbClr val="000000">
                      <a:alpha val="43137"/>
                    </a:srgbClr>
                  </a:outerShdw>
                </a:effectLst>
              </a:rPr>
              <a:t>idea clave </a:t>
            </a:r>
            <a:r>
              <a:rPr lang="es-MX" sz="1100" b="1" i="1" dirty="0" smtClean="0">
                <a:solidFill>
                  <a:prstClr val="black"/>
                </a:solidFill>
              </a:rPr>
              <a:t>sobre el </a:t>
            </a:r>
            <a:r>
              <a:rPr lang="es-MX" sz="1100" b="1" i="1" u="sng" dirty="0" smtClean="0">
                <a:solidFill>
                  <a:srgbClr val="C00000"/>
                </a:solidFill>
                <a:effectLst>
                  <a:outerShdw blurRad="38100" dist="38100" dir="2700000" rotWithShape="0">
                    <a:srgbClr val="000000">
                      <a:alpha val="43137"/>
                    </a:srgbClr>
                  </a:outerShdw>
                </a:effectLst>
              </a:rPr>
              <a:t>tema principal</a:t>
            </a:r>
            <a:r>
              <a:rPr lang="es-MX" sz="1100" b="1" i="1" dirty="0" smtClean="0">
                <a:solidFill>
                  <a:prstClr val="black"/>
                </a:solidFill>
              </a:rPr>
              <a:t>.”</a:t>
            </a:r>
            <a:endParaRPr lang="es-MX" sz="1100" b="1" i="1" dirty="0">
              <a:solidFill>
                <a:prstClr val="black"/>
              </a:solidFill>
            </a:endParaRPr>
          </a:p>
        </p:txBody>
      </p:sp>
      <p:sp>
        <p:nvSpPr>
          <p:cNvPr id="70" name="Shape 70"/>
          <p:cNvSpPr/>
          <p:nvPr/>
        </p:nvSpPr>
        <p:spPr>
          <a:xfrm>
            <a:off x="4114800" y="4114800"/>
            <a:ext cx="2931160" cy="2200602"/>
          </a:xfrm>
          <a:prstGeom prst="rect">
            <a:avLst/>
          </a:prstGeom>
          <a:solidFill>
            <a:srgbClr val="F2F2F2"/>
          </a:solidFill>
          <a:ln>
            <a:solidFill>
              <a:srgbClr val="4F81BD"/>
            </a:solidFill>
          </a:ln>
          <a:effectLst>
            <a:outerShdw blurRad="152400" dist="250190" dir="8460000" rotWithShape="0">
              <a:srgbClr val="000000">
                <a:alpha val="28000"/>
              </a:srgbClr>
            </a:outerShdw>
          </a:effectLst>
          <a:extLst>
            <a:ext uri="{C572A759-6A51-4108-AA02-DFA0A04FC94B}">
              <ma14:wrappingTextBoxFlag xmlns="" xmlns:ma14="http://schemas.microsoft.com/office/mac/drawingml/2011/main" val="1"/>
            </a:ext>
          </a:extLst>
        </p:spPr>
        <p:txBody>
          <a:bodyPr wrap="square" lIns="0" tIns="0" rIns="0" bIns="0">
            <a:spAutoFit/>
          </a:bodyPr>
          <a:lstStyle/>
          <a:p>
            <a:pPr marL="109538">
              <a:defRPr sz="1800"/>
            </a:pPr>
            <a:r>
              <a:rPr lang="es-MX" sz="1100" b="1" dirty="0" smtClean="0">
                <a:solidFill>
                  <a:prstClr val="black"/>
                </a:solidFill>
              </a:rPr>
              <a:t>Pida a los estudiantes que busquen </a:t>
            </a:r>
            <a:r>
              <a:rPr lang="es-MX" sz="1100" b="1" u="sng" dirty="0" smtClean="0">
                <a:solidFill>
                  <a:srgbClr val="C00000"/>
                </a:solidFill>
                <a:effectLst>
                  <a:outerShdw blurRad="38100" dist="38100" dir="2700000" rotWithShape="0">
                    <a:srgbClr val="000000">
                      <a:alpha val="43137"/>
                    </a:srgbClr>
                  </a:outerShdw>
                </a:effectLst>
              </a:rPr>
              <a:t>detalles clave</a:t>
            </a:r>
            <a:r>
              <a:rPr lang="es-MX" sz="1100" b="1" dirty="0" smtClean="0">
                <a:solidFill>
                  <a:prstClr val="black"/>
                </a:solidFill>
              </a:rPr>
              <a:t>  que  </a:t>
            </a:r>
            <a:r>
              <a:rPr lang="es-MX" sz="1100" b="1" u="sng" dirty="0" smtClean="0">
                <a:solidFill>
                  <a:prstClr val="black"/>
                </a:solidFill>
              </a:rPr>
              <a:t>expliquen más</a:t>
            </a:r>
            <a:r>
              <a:rPr lang="es-MX" sz="1100" b="1" dirty="0" smtClean="0">
                <a:solidFill>
                  <a:prstClr val="black"/>
                </a:solidFill>
              </a:rPr>
              <a:t> sobre “lo nuevo que aprendió”.  </a:t>
            </a:r>
          </a:p>
          <a:p>
            <a:pPr marL="109538">
              <a:defRPr sz="1800"/>
            </a:pPr>
            <a:endParaRPr lang="es-MX" sz="1100" b="1" dirty="0" smtClean="0">
              <a:solidFill>
                <a:prstClr val="black"/>
              </a:solidFill>
            </a:endParaRPr>
          </a:p>
          <a:p>
            <a:pPr marL="109538">
              <a:defRPr sz="1800"/>
            </a:pPr>
            <a:r>
              <a:rPr lang="es-MX" sz="1100" b="1" dirty="0" smtClean="0">
                <a:effectLst>
                  <a:outerShdw blurRad="38100" dist="38100" dir="2700000" rotWithShape="0">
                    <a:srgbClr val="000000">
                      <a:alpha val="43137"/>
                    </a:srgbClr>
                  </a:outerShdw>
                </a:effectLst>
              </a:rPr>
              <a:t>Los</a:t>
            </a:r>
            <a:r>
              <a:rPr lang="es-MX" sz="1100" b="1" u="sng" dirty="0" smtClean="0">
                <a:solidFill>
                  <a:srgbClr val="C00000"/>
                </a:solidFill>
                <a:effectLst>
                  <a:outerShdw blurRad="38100" dist="38100" dir="2700000" rotWithShape="0">
                    <a:srgbClr val="000000">
                      <a:alpha val="43137"/>
                    </a:srgbClr>
                  </a:outerShdw>
                </a:effectLst>
              </a:rPr>
              <a:t> detalles clave</a:t>
            </a:r>
            <a:r>
              <a:rPr lang="es-MX" sz="1100" b="1" dirty="0" smtClean="0">
                <a:solidFill>
                  <a:srgbClr val="C00000"/>
                </a:solidFill>
                <a:effectLst>
                  <a:outerShdw blurRad="38100" dist="38100" dir="2700000" rotWithShape="0">
                    <a:srgbClr val="000000">
                      <a:alpha val="43137"/>
                    </a:srgbClr>
                  </a:outerShdw>
                </a:effectLst>
              </a:rPr>
              <a:t>  </a:t>
            </a:r>
            <a:r>
              <a:rPr lang="es-MX" sz="1100" b="1" dirty="0" smtClean="0">
                <a:solidFill>
                  <a:prstClr val="black"/>
                </a:solidFill>
              </a:rPr>
              <a:t>ofrecen evidencia para apoyar una </a:t>
            </a:r>
            <a:r>
              <a:rPr lang="es-MX" sz="1100" b="1" u="sng" dirty="0" smtClean="0">
                <a:solidFill>
                  <a:srgbClr val="C00000"/>
                </a:solidFill>
                <a:effectLst>
                  <a:outerShdw blurRad="38100" dist="38100" dir="2700000" rotWithShape="0">
                    <a:srgbClr val="000000">
                      <a:alpha val="43137"/>
                    </a:srgbClr>
                  </a:outerShdw>
                </a:effectLst>
              </a:rPr>
              <a:t>idea clave</a:t>
            </a:r>
            <a:r>
              <a:rPr lang="es-MX" sz="1100" b="1" dirty="0" smtClean="0">
                <a:solidFill>
                  <a:srgbClr val="C00000"/>
                </a:solidFill>
                <a:effectLst>
                  <a:outerShdw blurRad="38100" dist="38100" dir="2700000" rotWithShape="0">
                    <a:srgbClr val="000000">
                      <a:alpha val="43137"/>
                    </a:srgbClr>
                  </a:outerShdw>
                </a:effectLst>
              </a:rPr>
              <a:t> </a:t>
            </a:r>
            <a:r>
              <a:rPr lang="es-MX" sz="1100" b="1" dirty="0" smtClean="0">
                <a:solidFill>
                  <a:prstClr val="black"/>
                </a:solidFill>
              </a:rPr>
              <a:t>(o idea).  </a:t>
            </a:r>
          </a:p>
          <a:p>
            <a:pPr marL="109538">
              <a:defRPr sz="1800"/>
            </a:pPr>
            <a:endParaRPr lang="es-MX" sz="1100" b="1" dirty="0" smtClean="0">
              <a:solidFill>
                <a:prstClr val="black"/>
              </a:solidFill>
            </a:endParaRPr>
          </a:p>
          <a:p>
            <a:pPr marL="109538">
              <a:defRPr sz="1800"/>
            </a:pPr>
            <a:r>
              <a:rPr lang="es-MX" sz="1100" b="1" dirty="0" smtClean="0">
                <a:solidFill>
                  <a:prstClr val="black"/>
                </a:solidFill>
              </a:rPr>
              <a:t>Ejemplo: si el tema principal es sobre perros y …</a:t>
            </a:r>
          </a:p>
          <a:p>
            <a:pPr marL="109538">
              <a:defRPr sz="1800"/>
            </a:pPr>
            <a:endParaRPr lang="es-MX" sz="1100" b="1" dirty="0" smtClean="0">
              <a:solidFill>
                <a:prstClr val="black"/>
              </a:solidFill>
            </a:endParaRPr>
          </a:p>
          <a:p>
            <a:pPr marL="109538">
              <a:defRPr sz="1800"/>
            </a:pPr>
            <a:r>
              <a:rPr lang="es-MX" sz="1100" b="1" dirty="0" smtClean="0">
                <a:solidFill>
                  <a:prstClr val="black"/>
                </a:solidFill>
              </a:rPr>
              <a:t>“Al perro le gusta jugar”, (es la </a:t>
            </a:r>
            <a:r>
              <a:rPr lang="es-MX" sz="1100" b="1" u="sng" dirty="0" smtClean="0">
                <a:solidFill>
                  <a:srgbClr val="C00000"/>
                </a:solidFill>
                <a:effectLst>
                  <a:outerShdw blurRad="38100" dist="38100" dir="2700000" rotWithShape="0">
                    <a:srgbClr val="000000">
                      <a:alpha val="43137"/>
                    </a:srgbClr>
                  </a:outerShdw>
                </a:effectLst>
              </a:rPr>
              <a:t>idea clave</a:t>
            </a:r>
            <a:r>
              <a:rPr lang="es-MX" sz="1100" b="1" dirty="0" smtClean="0">
                <a:solidFill>
                  <a:prstClr val="black"/>
                </a:solidFill>
              </a:rPr>
              <a:t>),</a:t>
            </a:r>
          </a:p>
          <a:p>
            <a:pPr marL="109538">
              <a:defRPr sz="1800"/>
            </a:pPr>
            <a:r>
              <a:rPr lang="es-MX" sz="1100" b="1" dirty="0" smtClean="0">
                <a:solidFill>
                  <a:prstClr val="black"/>
                </a:solidFill>
              </a:rPr>
              <a:t>Entonces, algunos </a:t>
            </a:r>
            <a:r>
              <a:rPr lang="es-MX" sz="1100" b="1" u="sng" dirty="0" smtClean="0">
                <a:solidFill>
                  <a:srgbClr val="C00000"/>
                </a:solidFill>
                <a:effectLst>
                  <a:outerShdw blurRad="38100" dist="38100" dir="2700000" rotWithShape="0">
                    <a:srgbClr val="000000">
                      <a:alpha val="43137"/>
                    </a:srgbClr>
                  </a:outerShdw>
                </a:effectLst>
              </a:rPr>
              <a:t>detalles clave </a:t>
            </a:r>
            <a:r>
              <a:rPr lang="es-MX" sz="1100" b="1" dirty="0" smtClean="0">
                <a:solidFill>
                  <a:prstClr val="black"/>
                </a:solidFill>
              </a:rPr>
              <a:t>podrían ser:  </a:t>
            </a:r>
          </a:p>
          <a:p>
            <a:pPr marL="284163">
              <a:buSzPct val="100000"/>
              <a:buFont typeface="Arial"/>
              <a:buChar char="•"/>
              <a:defRPr sz="1800"/>
            </a:pPr>
            <a:r>
              <a:rPr lang="es-MX" sz="1100" b="1" dirty="0" smtClean="0">
                <a:solidFill>
                  <a:prstClr val="black"/>
                </a:solidFill>
              </a:rPr>
              <a:t>al perro le gusta jugar a buscar cosas.</a:t>
            </a:r>
          </a:p>
          <a:p>
            <a:pPr marL="284163">
              <a:buSzPct val="100000"/>
              <a:buFont typeface="Arial"/>
              <a:buChar char="•"/>
              <a:defRPr sz="1800"/>
            </a:pPr>
            <a:r>
              <a:rPr lang="es-MX" sz="1100" b="1" dirty="0" smtClean="0">
                <a:solidFill>
                  <a:prstClr val="black"/>
                </a:solidFill>
              </a:rPr>
              <a:t>al perro le gusta jugar con la pelota.</a:t>
            </a:r>
            <a:endParaRPr lang="es-MX" sz="1100" b="1" dirty="0">
              <a:solidFill>
                <a:prstClr val="black"/>
              </a:solidFill>
            </a:endParaRPr>
          </a:p>
        </p:txBody>
      </p:sp>
      <p:sp>
        <p:nvSpPr>
          <p:cNvPr id="77" name="Shape 77"/>
          <p:cNvSpPr/>
          <p:nvPr/>
        </p:nvSpPr>
        <p:spPr>
          <a:xfrm>
            <a:off x="228601" y="195667"/>
            <a:ext cx="885713" cy="331078"/>
          </a:xfrm>
          <a:prstGeom prst="rect">
            <a:avLst/>
          </a:prstGeom>
          <a:solidFill>
            <a:srgbClr val="DDD9C3"/>
          </a:solidFill>
          <a:ln w="12700">
            <a:miter lim="400000"/>
          </a:ln>
          <a:extLst>
            <a:ext uri="{C572A759-6A51-4108-AA02-DFA0A04FC94B}">
              <ma14:wrappingTextBoxFlag xmlns="" xmlns:ma14="http://schemas.microsoft.com/office/mac/drawingml/2011/main" val="1"/>
            </a:ext>
          </a:extLst>
        </p:spPr>
        <p:txBody>
          <a:bodyPr lIns="49638" tIns="49638" rIns="49638" bIns="49638">
            <a:spAutoFit/>
          </a:bodyPr>
          <a:lstStyle>
            <a:lvl1pPr>
              <a:defRPr sz="1500" b="1"/>
            </a:lvl1pPr>
          </a:lstStyle>
          <a:p>
            <a:pPr>
              <a:defRPr sz="1800" b="0"/>
            </a:pPr>
            <a:r>
              <a:rPr dirty="0" err="1" smtClean="0">
                <a:solidFill>
                  <a:prstClr val="black"/>
                </a:solidFill>
              </a:rPr>
              <a:t>Grado</a:t>
            </a:r>
            <a:r>
              <a:rPr lang="en-US" dirty="0" smtClean="0">
                <a:solidFill>
                  <a:prstClr val="black"/>
                </a:solidFill>
              </a:rPr>
              <a:t> 1</a:t>
            </a:r>
            <a:endParaRPr dirty="0">
              <a:solidFill>
                <a:prstClr val="black"/>
              </a:solidFill>
            </a:endParaRPr>
          </a:p>
        </p:txBody>
      </p:sp>
      <p:sp>
        <p:nvSpPr>
          <p:cNvPr id="78" name="Shape 78"/>
          <p:cNvSpPr/>
          <p:nvPr/>
        </p:nvSpPr>
        <p:spPr>
          <a:xfrm>
            <a:off x="307609" y="3233523"/>
            <a:ext cx="6690907" cy="654243"/>
          </a:xfrm>
          <a:prstGeom prst="rect">
            <a:avLst/>
          </a:prstGeom>
          <a:ln w="12700">
            <a:miter lim="400000"/>
          </a:ln>
          <a:extLst>
            <a:ext uri="{C572A759-6A51-4108-AA02-DFA0A04FC94B}">
              <ma14:wrappingTextBoxFlag xmlns="" xmlns:ma14="http://schemas.microsoft.com/office/mac/drawingml/2011/main" val="1"/>
            </a:ext>
          </a:extLst>
        </p:spPr>
        <p:txBody>
          <a:bodyPr wrap="square" lIns="49638" tIns="49638" rIns="49638" bIns="49638">
            <a:spAutoFit/>
          </a:bodyPr>
          <a:lstStyle/>
          <a:p>
            <a:pPr>
              <a:defRPr sz="1800"/>
            </a:pPr>
            <a:r>
              <a:rPr lang="es-MX" dirty="0" smtClean="0">
                <a:solidFill>
                  <a:prstClr val="black"/>
                </a:solidFill>
              </a:rPr>
              <a:t>Explica más </a:t>
            </a:r>
            <a:r>
              <a:rPr lang="es-MX" u="sng" dirty="0" smtClean="0">
                <a:solidFill>
                  <a:prstClr val="black"/>
                </a:solidFill>
              </a:rPr>
              <a:t>detalles clave</a:t>
            </a:r>
            <a:r>
              <a:rPr lang="es-MX" dirty="0" smtClean="0">
                <a:solidFill>
                  <a:prstClr val="black"/>
                </a:solidFill>
              </a:rPr>
              <a:t> sobre la nueva </a:t>
            </a:r>
            <a:r>
              <a:rPr lang="es-MX" u="sng" dirty="0" smtClean="0">
                <a:solidFill>
                  <a:prstClr val="black"/>
                </a:solidFill>
              </a:rPr>
              <a:t>idea clave</a:t>
            </a:r>
            <a:r>
              <a:rPr lang="es-MX" dirty="0" smtClean="0">
                <a:solidFill>
                  <a:prstClr val="black"/>
                </a:solidFill>
              </a:rPr>
              <a:t> que aprendiste. Puedes utilizar palabras y dibujos para hablar sobre esto.</a:t>
            </a:r>
            <a:endParaRPr lang="es-MX" dirty="0">
              <a:solidFill>
                <a:prstClr val="black"/>
              </a:solidFill>
            </a:endParaRPr>
          </a:p>
        </p:txBody>
      </p:sp>
      <p:sp>
        <p:nvSpPr>
          <p:cNvPr id="79" name="Shape 79"/>
          <p:cNvSpPr/>
          <p:nvPr/>
        </p:nvSpPr>
        <p:spPr>
          <a:xfrm>
            <a:off x="487680" y="6138073"/>
            <a:ext cx="3332480" cy="3016210"/>
          </a:xfrm>
          <a:prstGeom prst="rect">
            <a:avLst/>
          </a:prstGeom>
          <a:solidFill>
            <a:srgbClr val="F2F2F2"/>
          </a:solidFill>
          <a:ln>
            <a:solidFill>
              <a:srgbClr val="4F81BD"/>
            </a:solidFill>
          </a:ln>
          <a:effectLst>
            <a:outerShdw blurRad="152400" dist="250190" dir="8460000" rotWithShape="0">
              <a:srgbClr val="000000">
                <a:alpha val="28000"/>
              </a:srgbClr>
            </a:outerShdw>
          </a:effectLst>
          <a:extLst>
            <a:ext uri="{C572A759-6A51-4108-AA02-DFA0A04FC94B}">
              <ma14:wrappingTextBoxFlag xmlns="" xmlns:ma14="http://schemas.microsoft.com/office/mac/drawingml/2011/main" val="1"/>
            </a:ext>
          </a:extLst>
        </p:spPr>
        <p:txBody>
          <a:bodyPr lIns="0" tIns="0" rIns="0" bIns="0">
            <a:spAutoFit/>
          </a:bodyPr>
          <a:lstStyle/>
          <a:p>
            <a:pPr marL="112713">
              <a:defRPr sz="1800"/>
            </a:pPr>
            <a:r>
              <a:rPr lang="es-MX" sz="1100" b="1" u="sng" dirty="0" smtClean="0">
                <a:solidFill>
                  <a:schemeClr val="bg2">
                    <a:lumMod val="10000"/>
                  </a:schemeClr>
                </a:solidFill>
              </a:rPr>
              <a:t>Diferenciación</a:t>
            </a:r>
            <a:r>
              <a:rPr lang="es-MX" sz="1100" b="1" dirty="0" smtClean="0">
                <a:solidFill>
                  <a:schemeClr val="bg2">
                    <a:lumMod val="10000"/>
                  </a:schemeClr>
                </a:solidFill>
              </a:rPr>
              <a:t>:</a:t>
            </a:r>
          </a:p>
          <a:p>
            <a:pPr marL="112713">
              <a:defRPr sz="1800"/>
            </a:pPr>
            <a:endParaRPr lang="es-MX" sz="900" b="1" dirty="0" smtClean="0">
              <a:solidFill>
                <a:schemeClr val="bg2">
                  <a:lumMod val="10000"/>
                </a:schemeClr>
              </a:solidFill>
            </a:endParaRPr>
          </a:p>
          <a:p>
            <a:pPr marL="112713">
              <a:defRPr sz="1800"/>
            </a:pPr>
            <a:r>
              <a:rPr lang="es-MX" sz="1100" b="1" dirty="0" smtClean="0">
                <a:solidFill>
                  <a:schemeClr val="bg2">
                    <a:lumMod val="10000"/>
                  </a:schemeClr>
                </a:solidFill>
              </a:rPr>
              <a:t>En primer grado usted puede desarrollar progresivamente al estudiante  empezando solamente escribiendo </a:t>
            </a:r>
            <a:r>
              <a:rPr lang="es-MX" sz="1100" b="1" u="sng" dirty="0" smtClean="0">
                <a:solidFill>
                  <a:schemeClr val="bg2">
                    <a:lumMod val="10000"/>
                  </a:schemeClr>
                </a:solidFill>
              </a:rPr>
              <a:t>una idea clave</a:t>
            </a:r>
            <a:r>
              <a:rPr lang="es-MX" sz="1100" b="1" dirty="0" smtClean="0">
                <a:solidFill>
                  <a:schemeClr val="bg2">
                    <a:lumMod val="10000"/>
                  </a:schemeClr>
                </a:solidFill>
              </a:rPr>
              <a:t> y luego avanzando a la escritura de </a:t>
            </a:r>
            <a:r>
              <a:rPr lang="es-MX" sz="1100" b="1" u="sng" dirty="0" smtClean="0">
                <a:solidFill>
                  <a:schemeClr val="bg2">
                    <a:lumMod val="10000"/>
                  </a:schemeClr>
                </a:solidFill>
              </a:rPr>
              <a:t>detalles clave</a:t>
            </a:r>
            <a:r>
              <a:rPr lang="es-MX" sz="1100" b="1" dirty="0" smtClean="0">
                <a:solidFill>
                  <a:schemeClr val="bg2">
                    <a:lumMod val="10000"/>
                  </a:schemeClr>
                </a:solidFill>
              </a:rPr>
              <a:t>.  Los estudiantes que se beneficiarían del enriquecimiento, pueden seguir adelante con más secciones o párrafos.  </a:t>
            </a:r>
          </a:p>
          <a:p>
            <a:pPr marL="112713">
              <a:defRPr sz="1800"/>
            </a:pPr>
            <a:endParaRPr lang="es-MX" sz="1100" b="1" dirty="0" smtClean="0">
              <a:solidFill>
                <a:schemeClr val="bg2">
                  <a:lumMod val="10000"/>
                </a:schemeClr>
              </a:solidFill>
            </a:endParaRPr>
          </a:p>
          <a:p>
            <a:pPr marL="112713">
              <a:defRPr sz="1800"/>
            </a:pPr>
            <a:r>
              <a:rPr lang="es-MX" sz="1100" b="1" dirty="0" smtClean="0">
                <a:solidFill>
                  <a:schemeClr val="bg2">
                    <a:lumMod val="10000"/>
                  </a:schemeClr>
                </a:solidFill>
              </a:rPr>
              <a:t>Para los estudiantes que necesitan instrucción más directa, enseñe cada parte en mini lecciones. Estos conceptos pueden enseñarse por separado: </a:t>
            </a:r>
          </a:p>
          <a:p>
            <a:pPr marL="398463">
              <a:buClr>
                <a:srgbClr val="002060"/>
              </a:buClr>
              <a:buSzPct val="100000"/>
              <a:buFont typeface="Arial"/>
              <a:buChar char="•"/>
              <a:defRPr sz="1800"/>
            </a:pPr>
            <a:r>
              <a:rPr lang="es-MX" sz="1100" b="1" dirty="0" smtClean="0">
                <a:solidFill>
                  <a:schemeClr val="bg2">
                    <a:lumMod val="10000"/>
                  </a:schemeClr>
                </a:solidFill>
              </a:rPr>
              <a:t>Tema principal </a:t>
            </a:r>
          </a:p>
          <a:p>
            <a:pPr marL="398463">
              <a:buClr>
                <a:srgbClr val="002060"/>
              </a:buClr>
              <a:buSzPct val="100000"/>
              <a:buFont typeface="Arial"/>
              <a:buChar char="•"/>
              <a:defRPr sz="1800"/>
            </a:pPr>
            <a:r>
              <a:rPr lang="es-MX" sz="1100" b="1" dirty="0" smtClean="0">
                <a:solidFill>
                  <a:schemeClr val="bg2">
                    <a:lumMod val="10000"/>
                  </a:schemeClr>
                </a:solidFill>
              </a:rPr>
              <a:t>Ideas </a:t>
            </a:r>
          </a:p>
          <a:p>
            <a:pPr marL="398463">
              <a:buClr>
                <a:srgbClr val="002060"/>
              </a:buClr>
              <a:buSzPct val="100000"/>
              <a:buFont typeface="Arial"/>
              <a:buChar char="•"/>
              <a:defRPr sz="1800"/>
            </a:pPr>
            <a:r>
              <a:rPr lang="es-MX" sz="1100" b="1" dirty="0" smtClean="0">
                <a:solidFill>
                  <a:schemeClr val="bg2">
                    <a:lumMod val="10000"/>
                  </a:schemeClr>
                </a:solidFill>
              </a:rPr>
              <a:t>Detalles </a:t>
            </a:r>
          </a:p>
          <a:p>
            <a:pPr marL="112713">
              <a:defRPr sz="1800"/>
            </a:pPr>
            <a:r>
              <a:rPr lang="es-MX" sz="1100" b="1" dirty="0" smtClean="0">
                <a:solidFill>
                  <a:schemeClr val="bg2">
                    <a:lumMod val="10000"/>
                  </a:schemeClr>
                </a:solidFill>
              </a:rPr>
              <a:t>Los estudiantes ELL pueden necesitar que cada parte sea enseñada usando una estructura del lenguaje (oración) que enfatice palabras de transición. </a:t>
            </a:r>
            <a:endParaRPr lang="es-MX" sz="1100" b="1" dirty="0">
              <a:solidFill>
                <a:schemeClr val="bg2">
                  <a:lumMod val="10000"/>
                </a:schemeClr>
              </a:solidFill>
            </a:endParaRPr>
          </a:p>
        </p:txBody>
      </p:sp>
      <p:sp>
        <p:nvSpPr>
          <p:cNvPr id="81" name="Shape 81"/>
          <p:cNvSpPr/>
          <p:nvPr/>
        </p:nvSpPr>
        <p:spPr>
          <a:xfrm>
            <a:off x="3594919" y="6137772"/>
            <a:ext cx="343805" cy="276999"/>
          </a:xfrm>
          <a:prstGeom prst="rect">
            <a:avLst/>
          </a:prstGeom>
          <a:noFill/>
          <a:ln w="12700" cap="flat">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miter lim="400000"/>
          </a:ln>
          <a:effectLst/>
          <a:extLst>
            <a:ext uri="{C572A759-6A51-4108-AA02-DFA0A04FC94B}">
              <ma14:wrappingTextBoxFlag xmlns="" xmlns:ma14="http://schemas.microsoft.com/office/mac/drawingml/2011/main" val="1"/>
            </a:ext>
          </a:extLst>
        </p:spPr>
        <p:txBody>
          <a:bodyPr wrap="square" lIns="0" tIns="0" rIns="0" bIns="0" numCol="1" anchor="ctr">
            <a:spAutoFit/>
          </a:bodyPr>
          <a:lstStyle>
            <a:lvl1pPr algn="ctr">
              <a:defRPr b="1">
                <a:solidFill>
                  <a:srgbClr val="FFFFFF"/>
                </a:solidFill>
                <a:effectLst>
                  <a:outerShdw blurRad="38100" dist="38100" dir="2700000" rotWithShape="0">
                    <a:srgbClr val="000000">
                      <a:alpha val="43137"/>
                    </a:srgbClr>
                  </a:outerShdw>
                </a:effectLst>
              </a:defRPr>
            </a:lvl1pPr>
          </a:lstStyle>
          <a:p>
            <a:pPr>
              <a:defRPr sz="1800" b="0">
                <a:solidFill>
                  <a:srgbClr val="000000"/>
                </a:solidFill>
                <a:effectLst/>
              </a:defRPr>
            </a:pPr>
            <a:r>
              <a:rPr dirty="0">
                <a:solidFill>
                  <a:schemeClr val="bg1"/>
                </a:solidFill>
              </a:rPr>
              <a:t>3</a:t>
            </a:r>
          </a:p>
        </p:txBody>
      </p:sp>
      <p:sp>
        <p:nvSpPr>
          <p:cNvPr id="83" name="Shape 83"/>
          <p:cNvSpPr/>
          <p:nvPr/>
        </p:nvSpPr>
        <p:spPr>
          <a:xfrm>
            <a:off x="1219201" y="4320541"/>
            <a:ext cx="2763521" cy="1269796"/>
          </a:xfrm>
          <a:prstGeom prst="rect">
            <a:avLst/>
          </a:prstGeom>
          <a:solidFill>
            <a:srgbClr val="EEECE1"/>
          </a:solidFill>
          <a:ln w="12700">
            <a:miter lim="400000"/>
          </a:ln>
          <a:effectLst>
            <a:outerShdw blurRad="152400" dist="250190" dir="8460000" rotWithShape="0">
              <a:srgbClr val="000000">
                <a:alpha val="28000"/>
              </a:srgbClr>
            </a:outerShdw>
          </a:effectLst>
          <a:extLst>
            <a:ext uri="{C572A759-6A51-4108-AA02-DFA0A04FC94B}">
              <ma14:wrappingTextBoxFlag xmlns="" xmlns:ma14="http://schemas.microsoft.com/office/mac/drawingml/2011/main" val="1"/>
            </a:ext>
          </a:extLst>
        </p:spPr>
        <p:txBody>
          <a:bodyPr lIns="49638" tIns="49638" rIns="49638" bIns="49638">
            <a:spAutoFit/>
          </a:bodyPr>
          <a:lstStyle/>
          <a:p>
            <a:pPr>
              <a:defRPr sz="1800"/>
            </a:pPr>
            <a:r>
              <a:rPr lang="x-none" dirty="0" smtClean="0">
                <a:solidFill>
                  <a:prstClr val="black"/>
                </a:solidFill>
              </a:rPr>
              <a:t>Recuerde que los estudiantes necesitarán tener una forma de toma de notas por </a:t>
            </a:r>
            <a:r>
              <a:rPr lang="x-none" u="sng" dirty="0" smtClean="0">
                <a:solidFill>
                  <a:prstClr val="black"/>
                </a:solidFill>
              </a:rPr>
              <a:t>cada</a:t>
            </a:r>
            <a:r>
              <a:rPr lang="x-none" dirty="0" smtClean="0">
                <a:solidFill>
                  <a:prstClr val="black"/>
                </a:solidFill>
              </a:rPr>
              <a:t> pasaje.</a:t>
            </a:r>
            <a:endParaRPr lang="x-none" dirty="0">
              <a:solidFill>
                <a:prstClr val="black"/>
              </a:solidFill>
            </a:endParaRPr>
          </a:p>
        </p:txBody>
      </p:sp>
      <p:graphicFrame>
        <p:nvGraphicFramePr>
          <p:cNvPr id="84" name="Table 84"/>
          <p:cNvGraphicFramePr/>
          <p:nvPr>
            <p:extLst/>
          </p:nvPr>
        </p:nvGraphicFramePr>
        <p:xfrm>
          <a:off x="1950722" y="65462"/>
          <a:ext cx="5242563" cy="712816"/>
        </p:xfrm>
        <a:graphic>
          <a:graphicData uri="http://schemas.openxmlformats.org/drawingml/2006/table">
            <a:tbl>
              <a:tblPr/>
              <a:tblGrid>
                <a:gridCol w="533401"/>
                <a:gridCol w="914400"/>
                <a:gridCol w="819150"/>
                <a:gridCol w="685801"/>
                <a:gridCol w="781050"/>
                <a:gridCol w="762000"/>
                <a:gridCol w="746761"/>
              </a:tblGrid>
              <a:tr h="286931">
                <a:tc rowSpan="2">
                  <a:txBody>
                    <a:bodyPr/>
                    <a:lstStyle/>
                    <a:p>
                      <a:pPr lvl="0" algn="ctr">
                        <a:defRPr sz="1800" b="0" i="0"/>
                      </a:pPr>
                      <a:r>
                        <a:rPr sz="1300" b="1" dirty="0"/>
                        <a:t>R E-</a:t>
                      </a:r>
                      <a:endParaRPr sz="1800" dirty="0"/>
                    </a:p>
                    <a:p>
                      <a:pPr lvl="0" algn="ctr">
                        <a:defRPr sz="1800" b="0" i="0"/>
                      </a:pPr>
                      <a:r>
                        <a:rPr sz="1100" b="1" i="1" dirty="0">
                          <a:solidFill>
                            <a:srgbClr val="FF0000"/>
                          </a:solidFill>
                        </a:rPr>
                        <a:t>LEE</a:t>
                      </a:r>
                    </a:p>
                  </a:txBody>
                  <a:tcPr marL="45720" marR="45720" marT="43642" marB="43642" horzOverflow="overflow">
                    <a:lnL w="12700">
                      <a:miter lim="400000"/>
                    </a:lnL>
                    <a:lnR w="6350">
                      <a:solidFill>
                        <a:srgbClr val="BFBFBF"/>
                      </a:solidFill>
                      <a:round/>
                    </a:lnR>
                    <a:lnT w="12700">
                      <a:miter lim="400000"/>
                    </a:lnT>
                    <a:lnB w="12700">
                      <a:miter lim="400000"/>
                    </a:lnB>
                    <a:solidFill>
                      <a:srgbClr val="FFFFFF"/>
                    </a:solidFill>
                  </a:tcPr>
                </a:tc>
                <a:tc>
                  <a:txBody>
                    <a:bodyPr/>
                    <a:lstStyle/>
                    <a:p>
                      <a:pPr lvl="0" algn="ctr">
                        <a:defRPr sz="1800" b="0" i="0"/>
                      </a:pPr>
                      <a:r>
                        <a:rPr sz="1000" b="1"/>
                        <a:t>S</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FFFFFF"/>
                    </a:solidFill>
                  </a:tcPr>
                </a:tc>
                <a:tc>
                  <a:txBody>
                    <a:bodyPr/>
                    <a:lstStyle/>
                    <a:p>
                      <a:pPr lvl="0" algn="ctr">
                        <a:defRPr sz="1800" b="0" i="0"/>
                      </a:pPr>
                      <a:r>
                        <a:rPr sz="1000" b="1"/>
                        <a:t>E</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FFFFFF"/>
                    </a:solidFill>
                  </a:tcPr>
                </a:tc>
                <a:tc>
                  <a:txBody>
                    <a:bodyPr/>
                    <a:lstStyle/>
                    <a:p>
                      <a:pPr lvl="0" algn="ctr">
                        <a:defRPr sz="1800" b="0" i="0"/>
                      </a:pPr>
                      <a:r>
                        <a:rPr sz="1000" b="1"/>
                        <a:t>A</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FFFFFF"/>
                    </a:solidFill>
                  </a:tcPr>
                </a:tc>
                <a:tc>
                  <a:txBody>
                    <a:bodyPr/>
                    <a:lstStyle/>
                    <a:p>
                      <a:pPr lvl="0" algn="ctr">
                        <a:defRPr sz="1800" b="0" i="0"/>
                      </a:pPr>
                      <a:r>
                        <a:rPr sz="1000" b="1"/>
                        <a:t>R</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FFFFFF"/>
                    </a:solidFill>
                  </a:tcPr>
                </a:tc>
                <a:tc>
                  <a:txBody>
                    <a:bodyPr/>
                    <a:lstStyle/>
                    <a:p>
                      <a:pPr lvl="0" algn="ctr">
                        <a:defRPr sz="1800" b="0" i="0"/>
                      </a:pPr>
                      <a:r>
                        <a:rPr sz="1000" b="1"/>
                        <a:t>C</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FFFFFF"/>
                    </a:solidFill>
                  </a:tcPr>
                </a:tc>
                <a:tc>
                  <a:txBody>
                    <a:bodyPr/>
                    <a:lstStyle/>
                    <a:p>
                      <a:pPr lvl="0" algn="ctr">
                        <a:defRPr sz="1800" b="0" i="0"/>
                      </a:pPr>
                      <a:r>
                        <a:rPr sz="1000" b="1"/>
                        <a:t>H</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FFFFFF"/>
                    </a:solidFill>
                  </a:tcPr>
                </a:tc>
              </a:tr>
              <a:tr h="425885">
                <a:tc vMerge="1">
                  <a:txBody>
                    <a:bodyPr/>
                    <a:lstStyle/>
                    <a:p>
                      <a:endParaRPr lang="es-MX"/>
                    </a:p>
                  </a:txBody>
                  <a:tcPr/>
                </a:tc>
                <a:tc>
                  <a:txBody>
                    <a:bodyPr/>
                    <a:lstStyle/>
                    <a:p>
                      <a:pPr lvl="0" algn="ctr">
                        <a:defRPr sz="1800" b="0" i="0"/>
                      </a:pPr>
                      <a:r>
                        <a:rPr sz="900" b="1" dirty="0"/>
                        <a:t>ALGO NUEVO</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F2DCDB"/>
                    </a:solidFill>
                  </a:tcPr>
                </a:tc>
                <a:tc>
                  <a:txBody>
                    <a:bodyPr/>
                    <a:lstStyle/>
                    <a:p>
                      <a:pPr lvl="0" algn="ctr">
                        <a:defRPr sz="1800" b="0" i="0"/>
                      </a:pPr>
                      <a:r>
                        <a:rPr sz="900" b="1" dirty="0"/>
                        <a:t>EXPLICA MÁS</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FCD5B5"/>
                    </a:solidFill>
                  </a:tcPr>
                </a:tc>
                <a:tc>
                  <a:txBody>
                    <a:bodyPr/>
                    <a:lstStyle/>
                    <a:p>
                      <a:pPr lvl="0" algn="ctr">
                        <a:defRPr sz="1800" b="0" i="0"/>
                      </a:pPr>
                      <a:r>
                        <a:rPr sz="900" b="1" dirty="0"/>
                        <a:t>UNA Y OTRA VEZ</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FFFF99"/>
                    </a:solidFill>
                  </a:tcPr>
                </a:tc>
                <a:tc>
                  <a:txBody>
                    <a:bodyPr/>
                    <a:lstStyle/>
                    <a:p>
                      <a:pPr lvl="0" algn="ctr">
                        <a:defRPr sz="1800" b="0" i="0"/>
                      </a:pPr>
                      <a:r>
                        <a:rPr sz="900" b="1" dirty="0"/>
                        <a:t>¿RELEVANTE O NO?</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D7E4BD"/>
                    </a:solidFill>
                  </a:tcPr>
                </a:tc>
                <a:tc>
                  <a:txBody>
                    <a:bodyPr/>
                    <a:lstStyle/>
                    <a:p>
                      <a:pPr lvl="0" algn="ctr">
                        <a:defRPr sz="1800" b="0" i="0"/>
                      </a:pPr>
                      <a:r>
                        <a:rPr sz="900" b="1" dirty="0"/>
                        <a:t>CONCLUYE</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B7DEE8"/>
                    </a:solidFill>
                  </a:tcPr>
                </a:tc>
                <a:tc>
                  <a:txBody>
                    <a:bodyPr/>
                    <a:lstStyle/>
                    <a:p>
                      <a:pPr lvl="0" algn="ctr">
                        <a:defRPr sz="1800" b="0" i="0"/>
                      </a:pPr>
                      <a:r>
                        <a:rPr sz="900" b="1" dirty="0"/>
                        <a:t>TIENE EVIDENCIA</a:t>
                      </a:r>
                    </a:p>
                  </a:txBody>
                  <a:tcPr marL="45720" marR="45720" marT="43642" marB="43642" anchor="ctr" horzOverflow="overflow">
                    <a:lnL w="6350">
                      <a:solidFill>
                        <a:srgbClr val="BFBFBF"/>
                      </a:solidFill>
                      <a:round/>
                    </a:lnL>
                    <a:lnR w="6350">
                      <a:solidFill>
                        <a:srgbClr val="BFBFBF"/>
                      </a:solidFill>
                      <a:round/>
                    </a:lnR>
                    <a:lnT w="6350">
                      <a:solidFill>
                        <a:srgbClr val="BFBFBF"/>
                      </a:solidFill>
                      <a:round/>
                    </a:lnT>
                    <a:lnB w="6350">
                      <a:solidFill>
                        <a:srgbClr val="BFBFBF"/>
                      </a:solidFill>
                      <a:round/>
                    </a:lnB>
                    <a:solidFill>
                      <a:srgbClr val="CCC1DA"/>
                    </a:solidFill>
                  </a:tcPr>
                </a:tc>
              </a:tr>
            </a:tbl>
          </a:graphicData>
        </a:graphic>
      </p:graphicFrame>
      <p:sp>
        <p:nvSpPr>
          <p:cNvPr id="22" name="Rounded Rectangle 21"/>
          <p:cNvSpPr/>
          <p:nvPr/>
        </p:nvSpPr>
        <p:spPr>
          <a:xfrm>
            <a:off x="3594919" y="6058062"/>
            <a:ext cx="381001" cy="436418"/>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86742" tIns="43372" rIns="86742" bIns="43372" rtlCol="0" anchor="ctr"/>
          <a:lstStyle/>
          <a:p>
            <a:pPr algn="ctr"/>
            <a:r>
              <a:rPr lang="en-US" b="1" dirty="0" smtClean="0">
                <a:effectLst>
                  <a:outerShdw blurRad="38100" dist="38100" dir="2700000" algn="tl">
                    <a:srgbClr val="000000">
                      <a:alpha val="43137"/>
                    </a:srgbClr>
                  </a:outerShdw>
                </a:effectLst>
              </a:rPr>
              <a:t>3</a:t>
            </a:r>
            <a:endParaRPr lang="en-US" b="1" dirty="0">
              <a:effectLst>
                <a:outerShdw blurRad="38100" dist="38100" dir="2700000" algn="tl">
                  <a:srgbClr val="000000">
                    <a:alpha val="43137"/>
                  </a:srgbClr>
                </a:outerShdw>
              </a:effectLst>
            </a:endParaRPr>
          </a:p>
        </p:txBody>
      </p:sp>
      <p:sp>
        <p:nvSpPr>
          <p:cNvPr id="23" name="Rounded Rectangle 22"/>
          <p:cNvSpPr/>
          <p:nvPr/>
        </p:nvSpPr>
        <p:spPr>
          <a:xfrm>
            <a:off x="2851702" y="1397164"/>
            <a:ext cx="406400" cy="436418"/>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86742" tIns="43372" rIns="86742" bIns="43372" rtlCol="0" anchor="ctr"/>
          <a:lstStyle/>
          <a:p>
            <a:pPr algn="ctr"/>
            <a:r>
              <a:rPr lang="en-US" b="1" dirty="0" smtClean="0">
                <a:effectLst>
                  <a:outerShdw blurRad="38100" dist="38100" dir="2700000" algn="tl">
                    <a:srgbClr val="000000">
                      <a:alpha val="43137"/>
                    </a:srgbClr>
                  </a:outerShdw>
                </a:effectLst>
              </a:rPr>
              <a:t>1</a:t>
            </a:r>
            <a:endParaRPr lang="en-US" b="1" dirty="0">
              <a:effectLst>
                <a:outerShdw blurRad="38100" dist="38100" dir="2700000" algn="tl">
                  <a:srgbClr val="000000">
                    <a:alpha val="43137"/>
                  </a:srgbClr>
                </a:outerShdw>
              </a:effectLst>
            </a:endParaRPr>
          </a:p>
        </p:txBody>
      </p:sp>
      <p:sp>
        <p:nvSpPr>
          <p:cNvPr id="24" name="Rounded Rectangle 23"/>
          <p:cNvSpPr/>
          <p:nvPr/>
        </p:nvSpPr>
        <p:spPr>
          <a:xfrm>
            <a:off x="6855459" y="4519021"/>
            <a:ext cx="381001" cy="436418"/>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86742" tIns="43372" rIns="86742" bIns="43372" rtlCol="0" anchor="ctr"/>
          <a:lstStyle/>
          <a:p>
            <a:pPr algn="ctr"/>
            <a:r>
              <a:rPr lang="en-US" b="1" dirty="0" smtClean="0">
                <a:effectLst>
                  <a:outerShdw blurRad="38100" dist="38100" dir="2700000" algn="tl">
                    <a:srgbClr val="000000">
                      <a:alpha val="43137"/>
                    </a:srgbClr>
                  </a:outerShdw>
                </a:effectLst>
              </a:rPr>
              <a:t>2</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3581527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type="sldNum" sz="quarter" idx="4294967295"/>
          </p:nvPr>
        </p:nvSpPr>
        <p:spPr>
          <a:xfrm>
            <a:off x="6172201" y="8952974"/>
            <a:ext cx="792481" cy="274110"/>
          </a:xfrm>
          <a:prstGeom prst="rect">
            <a:avLst/>
          </a:prstGeom>
          <a:extLst>
            <a:ext uri="{C572A759-6A51-4108-AA02-DFA0A04FC94B}">
              <ma14:wrappingTextBoxFlag xmlns="" xmlns:ma14="http://schemas.microsoft.com/office/mac/drawingml/2011/main" val="1"/>
            </a:ext>
          </a:extLst>
        </p:spPr>
        <p:txBody>
          <a:bodyPr lIns="0" tIns="0" rIns="0" bIns="0">
            <a:normAutofit/>
          </a:bodyPr>
          <a:lstStyle/>
          <a:p>
            <a:pPr lvl="0">
              <a:defRPr sz="1800">
                <a:solidFill>
                  <a:srgbClr val="000000"/>
                </a:solidFill>
              </a:defRPr>
            </a:pPr>
            <a:fld id="{86CB4B4D-7CA3-9044-876B-883B54F8677D}" type="slidenum">
              <a:rPr lang="es-MX" sz="1300" smtClean="0">
                <a:solidFill>
                  <a:srgbClr val="888888"/>
                </a:solidFill>
              </a:rPr>
              <a:pPr lvl="0">
                <a:defRPr sz="1800">
                  <a:solidFill>
                    <a:srgbClr val="000000"/>
                  </a:solidFill>
                </a:defRPr>
              </a:pPr>
              <a:t>14</a:t>
            </a:fld>
            <a:endParaRPr lang="es-MX" sz="1300" dirty="0">
              <a:solidFill>
                <a:srgbClr val="888888"/>
              </a:solidFill>
            </a:endParaRPr>
          </a:p>
        </p:txBody>
      </p:sp>
      <p:graphicFrame>
        <p:nvGraphicFramePr>
          <p:cNvPr id="87" name="Table 87"/>
          <p:cNvGraphicFramePr/>
          <p:nvPr>
            <p:extLst/>
          </p:nvPr>
        </p:nvGraphicFramePr>
        <p:xfrm>
          <a:off x="502920" y="1784465"/>
          <a:ext cx="6461762" cy="1415936"/>
        </p:xfrm>
        <a:graphic>
          <a:graphicData uri="http://schemas.openxmlformats.org/drawingml/2006/table">
            <a:tbl>
              <a:tblPr/>
              <a:tblGrid>
                <a:gridCol w="6461762"/>
              </a:tblGrid>
              <a:tr h="353984">
                <a:tc>
                  <a:txBody>
                    <a:bodyPr/>
                    <a:lstStyle/>
                    <a:p>
                      <a:pPr lvl="0" algn="l">
                        <a:defRPr sz="1800" b="0" i="0"/>
                      </a:pPr>
                      <a:endParaRPr sz="1700" dirty="0"/>
                    </a:p>
                  </a:txBody>
                  <a:tcPr marL="45720" marR="45720" marT="43642" marB="43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rgbClr val="000000"/>
                      </a:solidFill>
                      <a:prstDash val="sysDash"/>
                      <a:round/>
                    </a:lnB>
                    <a:solidFill>
                      <a:srgbClr val="FFFFFF"/>
                    </a:solidFill>
                  </a:tcPr>
                </a:tc>
              </a:tr>
              <a:tr h="353984">
                <a:tc>
                  <a:txBody>
                    <a:bodyPr/>
                    <a:lstStyle/>
                    <a:p>
                      <a:pPr lvl="0" algn="l">
                        <a:defRPr sz="1800" b="0" i="0"/>
                      </a:pPr>
                      <a:endParaRPr sz="1700" dirty="0"/>
                    </a:p>
                  </a:txBody>
                  <a:tcPr marL="45720" marR="45720" marT="43642" marB="43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000000"/>
                      </a:solidFill>
                      <a:prstDash val="sysDash"/>
                      <a:round/>
                    </a:lnT>
                    <a:lnB w="12700">
                      <a:solidFill>
                        <a:srgbClr val="000000"/>
                      </a:solidFill>
                      <a:round/>
                    </a:lnB>
                  </a:tcPr>
                </a:tc>
              </a:tr>
              <a:tr h="353984">
                <a:tc>
                  <a:txBody>
                    <a:bodyPr/>
                    <a:lstStyle/>
                    <a:p>
                      <a:pPr lvl="0" algn="l">
                        <a:defRPr sz="1800" b="0" i="0"/>
                      </a:pPr>
                      <a:endParaRPr sz="1700"/>
                    </a:p>
                  </a:txBody>
                  <a:tcPr marL="45720" marR="45720" marT="43642" marB="43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000000"/>
                      </a:solidFill>
                      <a:round/>
                    </a:lnT>
                    <a:lnB w="12700">
                      <a:solidFill>
                        <a:srgbClr val="000000"/>
                      </a:solidFill>
                      <a:prstDash val="sysDash"/>
                      <a:round/>
                    </a:lnB>
                  </a:tcPr>
                </a:tc>
              </a:tr>
              <a:tr h="353984">
                <a:tc>
                  <a:txBody>
                    <a:bodyPr/>
                    <a:lstStyle/>
                    <a:p>
                      <a:pPr lvl="0" algn="l">
                        <a:defRPr sz="1800" b="0" i="0"/>
                      </a:pPr>
                      <a:endParaRPr sz="1700" dirty="0"/>
                    </a:p>
                  </a:txBody>
                  <a:tcPr marL="45720" marR="45720" marT="43642" marB="4364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000000"/>
                      </a:solidFill>
                      <a:prstDash val="sysDash"/>
                      <a:round/>
                    </a:lnT>
                    <a:lnB w="12700" cap="flat" cmpd="sng" algn="ctr">
                      <a:solidFill>
                        <a:schemeClr val="tx1"/>
                      </a:solidFill>
                      <a:prstDash val="solid"/>
                      <a:round/>
                      <a:headEnd type="none" w="med" len="med"/>
                      <a:tailEnd type="none" w="med" len="med"/>
                    </a:lnB>
                  </a:tcPr>
                </a:tc>
              </a:tr>
            </a:tbl>
          </a:graphicData>
        </a:graphic>
      </p:graphicFrame>
      <p:grpSp>
        <p:nvGrpSpPr>
          <p:cNvPr id="3" name="Group 2"/>
          <p:cNvGrpSpPr/>
          <p:nvPr/>
        </p:nvGrpSpPr>
        <p:grpSpPr>
          <a:xfrm>
            <a:off x="406400" y="240028"/>
            <a:ext cx="6908800" cy="8995672"/>
            <a:chOff x="406400" y="240028"/>
            <a:chExt cx="6908800" cy="8995672"/>
          </a:xfrm>
        </p:grpSpPr>
        <p:sp>
          <p:nvSpPr>
            <p:cNvPr id="88" name="Shape 88"/>
            <p:cNvSpPr/>
            <p:nvPr/>
          </p:nvSpPr>
          <p:spPr>
            <a:xfrm>
              <a:off x="406400" y="240028"/>
              <a:ext cx="6908800" cy="149271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1800"/>
              </a:pPr>
              <a:r>
                <a:rPr lang="es-MX" b="1" u="sng" dirty="0"/>
                <a:t>Hoja para </a:t>
              </a:r>
              <a:r>
                <a:rPr lang="es-MX" sz="1800" b="1" u="sng" dirty="0"/>
                <a:t>tomar notas</a:t>
              </a:r>
            </a:p>
            <a:p>
              <a:pPr lvl="0">
                <a:defRPr sz="1800"/>
              </a:pPr>
              <a:endParaRPr lang="es-MX" dirty="0" smtClean="0"/>
            </a:p>
            <a:p>
              <a:pPr lvl="0">
                <a:defRPr sz="1800"/>
              </a:pPr>
              <a:r>
                <a:rPr lang="es-MX" dirty="0" smtClean="0"/>
                <a:t>Nombre_____________________ Pasaje________________________</a:t>
              </a:r>
            </a:p>
            <a:p>
              <a:pPr lvl="0">
                <a:defRPr sz="1800"/>
              </a:pPr>
              <a:endParaRPr lang="es-MX" dirty="0" smtClean="0"/>
            </a:p>
            <a:p>
              <a:pPr lvl="0">
                <a:defRPr sz="1800"/>
              </a:pPr>
              <a:r>
                <a:rPr lang="es-MX" sz="1900" dirty="0" smtClean="0"/>
                <a:t>Escribe una </a:t>
              </a:r>
              <a:r>
                <a:rPr lang="es-MX" sz="1900" u="sng" dirty="0" smtClean="0"/>
                <a:t>idea clave</a:t>
              </a:r>
              <a:r>
                <a:rPr lang="es-MX" sz="1900" dirty="0" smtClean="0"/>
                <a:t> nueva que aprendiste sobre el </a:t>
              </a:r>
              <a:r>
                <a:rPr lang="es-MX" sz="1900" u="sng" dirty="0" smtClean="0"/>
                <a:t>tema principal</a:t>
              </a:r>
              <a:r>
                <a:rPr lang="es-MX" sz="1900" dirty="0" smtClean="0"/>
                <a:t>.</a:t>
              </a:r>
              <a:endParaRPr lang="es-MX" sz="1900" dirty="0"/>
            </a:p>
          </p:txBody>
        </p:sp>
        <p:sp>
          <p:nvSpPr>
            <p:cNvPr id="89" name="Shape 89"/>
            <p:cNvSpPr/>
            <p:nvPr/>
          </p:nvSpPr>
          <p:spPr>
            <a:xfrm>
              <a:off x="429465" y="3418768"/>
              <a:ext cx="6819898" cy="67710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lvl="0">
                <a:defRPr sz="1800"/>
              </a:pPr>
              <a:r>
                <a:rPr lang="es-MX" sz="1900" dirty="0" smtClean="0"/>
                <a:t> Explica más </a:t>
              </a:r>
              <a:r>
                <a:rPr lang="es-MX" sz="1900" u="sng" dirty="0" smtClean="0"/>
                <a:t>detalles clave</a:t>
              </a:r>
              <a:r>
                <a:rPr lang="es-MX" sz="1900" dirty="0" smtClean="0"/>
                <a:t> sobre la nueva </a:t>
              </a:r>
              <a:r>
                <a:rPr lang="es-MX" sz="1900" u="sng" dirty="0" smtClean="0"/>
                <a:t>idea clave</a:t>
              </a:r>
              <a:r>
                <a:rPr lang="es-MX" sz="1900" dirty="0" smtClean="0"/>
                <a:t> que aprendiste. Puedes usar palabras y dibujos para hablar sobre esto.</a:t>
              </a:r>
              <a:endParaRPr lang="es-MX" sz="1900" dirty="0"/>
            </a:p>
          </p:txBody>
        </p:sp>
        <p:sp>
          <p:nvSpPr>
            <p:cNvPr id="90" name="Shape 90"/>
            <p:cNvSpPr/>
            <p:nvPr/>
          </p:nvSpPr>
          <p:spPr>
            <a:xfrm>
              <a:off x="533401" y="4071416"/>
              <a:ext cx="6431281" cy="5164284"/>
            </a:xfrm>
            <a:prstGeom prst="rect">
              <a:avLst/>
            </a:prstGeom>
            <a:noFill/>
            <a:ln w="254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lang="es-MX" dirty="0"/>
            </a:p>
          </p:txBody>
        </p:sp>
      </p:grpSp>
      <p:sp>
        <p:nvSpPr>
          <p:cNvPr id="92" name="Shape 92"/>
          <p:cNvSpPr/>
          <p:nvPr/>
        </p:nvSpPr>
        <p:spPr>
          <a:xfrm>
            <a:off x="406400" y="256070"/>
            <a:ext cx="841375" cy="331078"/>
          </a:xfrm>
          <a:prstGeom prst="rect">
            <a:avLst/>
          </a:prstGeom>
          <a:solidFill>
            <a:srgbClr val="DDD9C3"/>
          </a:solidFill>
          <a:ln w="12700">
            <a:miter lim="400000"/>
          </a:ln>
          <a:extLst>
            <a:ext uri="{C572A759-6A51-4108-AA02-DFA0A04FC94B}">
              <ma14:wrappingTextBoxFlag xmlns="" xmlns:ma14="http://schemas.microsoft.com/office/mac/drawingml/2011/main" val="1"/>
            </a:ext>
          </a:extLst>
        </p:spPr>
        <p:txBody>
          <a:bodyPr wrap="square" lIns="49638" tIns="49638" rIns="49638" bIns="49638">
            <a:spAutoFit/>
          </a:bodyPr>
          <a:lstStyle>
            <a:lvl1pPr>
              <a:defRPr sz="1500" b="1"/>
            </a:lvl1pPr>
          </a:lstStyle>
          <a:p>
            <a:pPr lvl="0">
              <a:defRPr sz="1800" b="0"/>
            </a:pPr>
            <a:r>
              <a:rPr lang="es-MX" sz="1500" b="1" dirty="0" smtClean="0"/>
              <a:t>Grado 1</a:t>
            </a:r>
            <a:endParaRPr lang="es-MX" sz="1500" b="1" dirty="0"/>
          </a:p>
        </p:txBody>
      </p:sp>
    </p:spTree>
    <p:extLst>
      <p:ext uri="{BB962C8B-B14F-4D97-AF65-F5344CB8AC3E}">
        <p14:creationId xmlns:p14="http://schemas.microsoft.com/office/powerpoint/2010/main" val="177798647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15</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1393170424"/>
              </p:ext>
            </p:extLst>
          </p:nvPr>
        </p:nvGraphicFramePr>
        <p:xfrm>
          <a:off x="456373" y="822428"/>
          <a:ext cx="6421120" cy="5870595"/>
        </p:xfrm>
        <a:graphic>
          <a:graphicData uri="http://schemas.openxmlformats.org/drawingml/2006/table">
            <a:tbl>
              <a:tblPr firstRow="1" bandRow="1">
                <a:tableStyleId>{5940675A-B579-460E-94D1-54222C63F5DA}</a:tableStyleId>
              </a:tblPr>
              <a:tblGrid>
                <a:gridCol w="508000"/>
                <a:gridCol w="5913120"/>
              </a:tblGrid>
              <a:tr h="160020">
                <a:tc gridSpan="2">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x-none" sz="1100" i="1" dirty="0" smtClean="0">
                          <a:solidFill>
                            <a:prstClr val="black"/>
                          </a:solidFill>
                        </a:rPr>
                        <a:t>Una nota sobre las respuestas construidas:  Las respuestas construidas no están escritas “en piedra.” No hay una manera perfecta en la que el estudiante deba responder. Busque la intención general de la pregunta y  la respuesta del estudiante y siga la rúbrica a continuación tanto como sea posible. Utilice su mejor juicio. A diferencia de las preguntas de  DOK-1 donde  hay una respuesta correcta o incorrecta,  las respuestas construidas son más difíciles de evaluar. La coherencia global de la intención del estudiante, basada en la mayor parte de sus respuestas, puede servirle de guía.</a:t>
                      </a:r>
                      <a:endParaRPr lang="x-none" sz="1400" b="1" u="sng" baseline="0" dirty="0" smtClean="0">
                        <a:solidFill>
                          <a:schemeClr val="tx1"/>
                        </a:solidFill>
                        <a:effectLst/>
                        <a:latin typeface="+mn-lt"/>
                      </a:endParaRPr>
                    </a:p>
                  </a:txBody>
                  <a:tcPr marL="97536" marR="97536" marT="48006" marB="48006"/>
                </a:tc>
                <a:tc hMerge="1">
                  <a:txBody>
                    <a:bodyPr/>
                    <a:lstStyle/>
                    <a:p>
                      <a:endParaRPr lang="en-US"/>
                    </a:p>
                  </a:txBody>
                  <a:tcPr/>
                </a:tc>
              </a:tr>
              <a:tr h="16002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s-ES_tradnl" sz="1400" b="1" dirty="0" smtClean="0">
                          <a:solidFill>
                            <a:schemeClr val="tx1"/>
                          </a:solidFill>
                          <a:effectLst/>
                          <a:latin typeface="+mn-lt"/>
                        </a:rPr>
                        <a:t>CFA Trimestre</a:t>
                      </a:r>
                      <a:r>
                        <a:rPr lang="es-ES_tradnl" sz="1400" b="1" baseline="0" dirty="0" smtClean="0">
                          <a:solidFill>
                            <a:schemeClr val="tx1"/>
                          </a:solidFill>
                          <a:effectLst/>
                          <a:latin typeface="+mn-lt"/>
                        </a:rPr>
                        <a:t> 3:  </a:t>
                      </a:r>
                      <a:r>
                        <a:rPr lang="x-none" sz="1400" b="1" noProof="0" dirty="0" smtClean="0">
                          <a:effectLst/>
                        </a:rPr>
                        <a:t>Clave para</a:t>
                      </a:r>
                      <a:r>
                        <a:rPr lang="x-none" sz="1400" b="1" baseline="0" noProof="0" dirty="0" smtClean="0">
                          <a:effectLst/>
                        </a:rPr>
                        <a:t> la </a:t>
                      </a:r>
                      <a:r>
                        <a:rPr lang="x-none" sz="1400" b="1" u="sng" noProof="0" dirty="0" smtClean="0">
                          <a:effectLst/>
                        </a:rPr>
                        <a:t>Respuesta construida de investigación</a:t>
                      </a:r>
                      <a:endParaRPr lang="x-none" sz="1400" b="1" u="sng" baseline="0" dirty="0" smtClean="0">
                        <a:solidFill>
                          <a:schemeClr val="tx1"/>
                        </a:solidFill>
                        <a:effectLst/>
                        <a:latin typeface="+mn-lt"/>
                      </a:endParaRPr>
                    </a:p>
                  </a:txBody>
                  <a:tcPr marL="97536" marR="97536" marT="48006" marB="48006"/>
                </a:tc>
                <a:tc hMerge="1">
                  <a:txBody>
                    <a:bodyPr/>
                    <a:lstStyle/>
                    <a:p>
                      <a:endParaRPr lang="en-US"/>
                    </a:p>
                  </a:txBody>
                  <a:tcPr/>
                </a:tc>
              </a:tr>
              <a:tr h="441960">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x-none" sz="1200" b="1" u="sng" dirty="0" smtClean="0">
                          <a:solidFill>
                            <a:schemeClr val="tx1"/>
                          </a:solidFill>
                        </a:rPr>
                        <a:t>Rúbricas para la Respuesta construida de investigación - Objetivo 3</a:t>
                      </a:r>
                    </a:p>
                    <a:p>
                      <a:pPr marL="0" marR="0" indent="0" algn="ctr" defTabSz="914318" rtl="0" eaLnBrk="1" fontAlgn="auto" latinLnBrk="0" hangingPunct="1">
                        <a:lnSpc>
                          <a:spcPct val="100000"/>
                        </a:lnSpc>
                        <a:spcBef>
                          <a:spcPts val="0"/>
                        </a:spcBef>
                        <a:spcAft>
                          <a:spcPts val="0"/>
                        </a:spcAft>
                        <a:buClrTx/>
                        <a:buSzTx/>
                        <a:buFontTx/>
                        <a:buNone/>
                        <a:tabLst/>
                        <a:defRPr/>
                      </a:pPr>
                      <a:r>
                        <a:rPr lang="x-none" sz="1100" b="1" kern="1200" baseline="0" noProof="0" dirty="0" smtClean="0">
                          <a:solidFill>
                            <a:schemeClr val="tx1"/>
                          </a:solidFill>
                          <a:latin typeface="+mn-lt"/>
                          <a:ea typeface="+mn-ea"/>
                          <a:cs typeface="+mn-cs"/>
                        </a:rPr>
                        <a:t>evidencia de la habilidad para distinguir información </a:t>
                      </a:r>
                      <a:r>
                        <a:rPr lang="x-none" sz="1100" b="1" u="sng" kern="1200" baseline="0" noProof="0" dirty="0" smtClean="0">
                          <a:solidFill>
                            <a:schemeClr val="tx1"/>
                          </a:solidFill>
                          <a:latin typeface="+mn-lt"/>
                          <a:ea typeface="+mn-ea"/>
                          <a:cs typeface="+mn-cs"/>
                        </a:rPr>
                        <a:t>relevante</a:t>
                      </a:r>
                      <a:r>
                        <a:rPr lang="x-none" sz="1100" b="1" kern="1200" baseline="0" noProof="0" dirty="0" smtClean="0">
                          <a:solidFill>
                            <a:schemeClr val="tx1"/>
                          </a:solidFill>
                          <a:latin typeface="+mn-lt"/>
                          <a:ea typeface="+mn-ea"/>
                          <a:cs typeface="+mn-cs"/>
                        </a:rPr>
                        <a:t> de la información irrelevante, </a:t>
                      </a:r>
                    </a:p>
                    <a:p>
                      <a:pPr marL="0" marR="0" indent="0" algn="ctr" defTabSz="914318" rtl="0" eaLnBrk="1" fontAlgn="auto" latinLnBrk="0" hangingPunct="1">
                        <a:lnSpc>
                          <a:spcPct val="100000"/>
                        </a:lnSpc>
                        <a:spcBef>
                          <a:spcPts val="0"/>
                        </a:spcBef>
                        <a:spcAft>
                          <a:spcPts val="0"/>
                        </a:spcAft>
                        <a:buClrTx/>
                        <a:buSzTx/>
                        <a:buFontTx/>
                        <a:buNone/>
                        <a:tabLst/>
                        <a:defRPr/>
                      </a:pPr>
                      <a:r>
                        <a:rPr lang="x-none" sz="1100" b="1" kern="1200" baseline="0" noProof="0" dirty="0" smtClean="0">
                          <a:solidFill>
                            <a:schemeClr val="tx1"/>
                          </a:solidFill>
                          <a:latin typeface="+mn-lt"/>
                          <a:ea typeface="+mn-ea"/>
                          <a:cs typeface="+mn-cs"/>
                        </a:rPr>
                        <a:t>como lo es distinguir un hecho de una opinión </a:t>
                      </a:r>
                    </a:p>
                  </a:txBody>
                  <a:tcPr marL="97536" marR="97536" marT="48006" marB="48006"/>
                </a:tc>
                <a:tc hMerge="1">
                  <a:txBody>
                    <a:bodyPr/>
                    <a:lstStyle/>
                    <a:p>
                      <a:endParaRPr lang="en-US"/>
                    </a:p>
                  </a:txBody>
                  <a:tcPr/>
                </a:tc>
              </a:tr>
              <a:tr h="390984">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sz="1800" b="0" i="0"/>
                      </a:pPr>
                      <a:r>
                        <a:rPr lang="es-ES_tradnl" sz="1400" b="1" dirty="0" smtClean="0">
                          <a:latin typeface="+mn-lt"/>
                        </a:rPr>
                        <a:t>Pregunta #7 RL.1.7: </a:t>
                      </a:r>
                      <a:r>
                        <a:rPr lang="x-none" sz="1400" b="1" i="0" kern="1200" noProof="0" dirty="0" smtClean="0">
                          <a:solidFill>
                            <a:schemeClr val="tx1"/>
                          </a:solidFill>
                          <a:effectLst/>
                          <a:latin typeface="+mn-lt"/>
                          <a:ea typeface="+mn-ea"/>
                          <a:cs typeface="Helvetica" panose="020B0604020202020204" pitchFamily="34" charset="0"/>
                        </a:rPr>
                        <a:t>Basándote en los detalles del texto</a:t>
                      </a:r>
                      <a:r>
                        <a:rPr lang="x-none" sz="1400" b="1" i="0" kern="1200" baseline="0" noProof="0" dirty="0" smtClean="0">
                          <a:solidFill>
                            <a:schemeClr val="tx1"/>
                          </a:solidFill>
                          <a:effectLst/>
                          <a:latin typeface="+mn-lt"/>
                          <a:ea typeface="+mn-ea"/>
                          <a:cs typeface="Helvetica" panose="020B0604020202020204" pitchFamily="34" charset="0"/>
                        </a:rPr>
                        <a:t> en </a:t>
                      </a:r>
                      <a:r>
                        <a:rPr lang="en-US" sz="1400" b="0" i="1" u="none" kern="1200" dirty="0" smtClean="0">
                          <a:solidFill>
                            <a:schemeClr val="tx1"/>
                          </a:solidFill>
                          <a:effectLst/>
                          <a:latin typeface="+mn-lt"/>
                          <a:ea typeface="+mn-ea"/>
                          <a:cs typeface="+mn-cs"/>
                        </a:rPr>
                        <a:t>Johnny</a:t>
                      </a:r>
                      <a:r>
                        <a:rPr lang="en-US" sz="1400" b="0" i="1" u="none" kern="1200" baseline="0" dirty="0" smtClean="0">
                          <a:solidFill>
                            <a:schemeClr val="tx1"/>
                          </a:solidFill>
                          <a:effectLst/>
                          <a:latin typeface="+mn-lt"/>
                          <a:ea typeface="+mn-ea"/>
                          <a:cs typeface="+mn-cs"/>
                        </a:rPr>
                        <a:t> Appleseed</a:t>
                      </a:r>
                      <a:r>
                        <a:rPr lang="x-none" sz="1400" b="1" i="0" kern="1200" noProof="0" dirty="0" smtClean="0">
                          <a:solidFill>
                            <a:schemeClr val="tx1"/>
                          </a:solidFill>
                          <a:effectLst/>
                          <a:latin typeface="+mn-lt"/>
                          <a:ea typeface="+mn-ea"/>
                          <a:cs typeface="Helvetica" panose="020B0604020202020204" pitchFamily="34" charset="0"/>
                        </a:rPr>
                        <a:t>, ¿qué puedes decir sobre el escenario o el ambiente de</a:t>
                      </a:r>
                      <a:r>
                        <a:rPr lang="x-none" sz="1400" b="1" i="0" kern="1200" baseline="0" noProof="0" dirty="0" smtClean="0">
                          <a:solidFill>
                            <a:schemeClr val="tx1"/>
                          </a:solidFill>
                          <a:effectLst/>
                          <a:latin typeface="+mn-lt"/>
                          <a:ea typeface="+mn-ea"/>
                          <a:cs typeface="Helvetica" panose="020B0604020202020204" pitchFamily="34" charset="0"/>
                        </a:rPr>
                        <a:t> este</a:t>
                      </a:r>
                      <a:r>
                        <a:rPr lang="x-none" sz="1400" b="1" i="0" kern="1200" noProof="0" dirty="0" smtClean="0">
                          <a:solidFill>
                            <a:schemeClr val="tx1"/>
                          </a:solidFill>
                          <a:effectLst/>
                          <a:latin typeface="+mn-lt"/>
                          <a:ea typeface="+mn-ea"/>
                          <a:cs typeface="Helvetica" panose="020B0604020202020204" pitchFamily="34" charset="0"/>
                        </a:rPr>
                        <a:t> cuento? </a:t>
                      </a:r>
                    </a:p>
                  </a:txBody>
                  <a:tcPr marL="97536" marR="97536" marT="48006" marB="48006"/>
                </a:tc>
                <a:tc hMerge="1">
                  <a:txBody>
                    <a:bodyPr/>
                    <a:lstStyle/>
                    <a:p>
                      <a:endParaRPr lang="en-US" dirty="0"/>
                    </a:p>
                  </a:txBody>
                  <a:tcPr/>
                </a:tc>
              </a:tr>
              <a:tr h="320040">
                <a:tc gridSpan="2">
                  <a:txBody>
                    <a:bodyPr/>
                    <a:lstStyle/>
                    <a:p>
                      <a:pPr marL="0" marR="0" lvl="0" indent="0" algn="ctr" defTabSz="914318" eaLnBrk="1" fontAlgn="auto" latinLnBrk="0" hangingPunct="1">
                        <a:lnSpc>
                          <a:spcPct val="100000"/>
                        </a:lnSpc>
                        <a:spcBef>
                          <a:spcPts val="0"/>
                        </a:spcBef>
                        <a:spcAft>
                          <a:spcPts val="0"/>
                        </a:spcAft>
                        <a:buClrTx/>
                        <a:buSzTx/>
                        <a:buFontTx/>
                        <a:buNone/>
                        <a:tabLst/>
                        <a:defRPr sz="1800" b="0" i="0"/>
                      </a:pPr>
                      <a:r>
                        <a:rPr kumimoji="0" lang="es-MX" sz="1400" b="1" i="0" u="none" strike="noStrike" kern="0" cap="none" spc="0" normalizeH="0" baseline="0" noProof="0" dirty="0" smtClean="0">
                          <a:ln>
                            <a:noFill/>
                          </a:ln>
                          <a:solidFill>
                            <a:srgbClr val="000000"/>
                          </a:solidFill>
                          <a:effectLst/>
                          <a:uLnTx/>
                          <a:uFillTx/>
                          <a:latin typeface="+mn-lt"/>
                          <a:sym typeface="Calibri"/>
                        </a:rPr>
                        <a:t>“Lenguaje de la respuesta” -  maestro/rúbrica </a:t>
                      </a:r>
                      <a:endParaRPr kumimoji="0" lang="es-MX" sz="1400" b="1" i="0" u="none" strike="noStrike" kern="0" cap="none" spc="0" normalizeH="0" baseline="0" noProof="0" dirty="0">
                        <a:ln>
                          <a:noFill/>
                        </a:ln>
                        <a:solidFill>
                          <a:srgbClr val="000000"/>
                        </a:solidFill>
                        <a:effectLst/>
                        <a:uLnTx/>
                        <a:uFillTx/>
                        <a:latin typeface="+mn-lt"/>
                        <a:sym typeface="Calibri"/>
                      </a:endParaRPr>
                    </a:p>
                  </a:txBody>
                  <a:tcPr marL="97536" marR="97536" marT="48006" marB="48006">
                    <a:solidFill>
                      <a:schemeClr val="bg1">
                        <a:lumMod val="85000"/>
                      </a:schemeClr>
                    </a:solidFill>
                  </a:tcPr>
                </a:tc>
                <a:tc hMerge="1">
                  <a:txBody>
                    <a:bodyPr/>
                    <a:lstStyle/>
                    <a:p>
                      <a:endParaRPr lang="en-US"/>
                    </a:p>
                  </a:txBody>
                  <a:tcPr/>
                </a:tc>
              </a:tr>
              <a:tr h="804819">
                <a:tc gridSpan="2">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s-ES_tradnl" sz="1100" b="1" u="sng" kern="1200" dirty="0" smtClean="0">
                          <a:solidFill>
                            <a:schemeClr val="tx1"/>
                          </a:solidFill>
                          <a:effectLst/>
                          <a:latin typeface="+mn-lt"/>
                          <a:ea typeface="+mn-ea"/>
                          <a:cs typeface="+mn-cs"/>
                        </a:rPr>
                        <a:t>La respuesta</a:t>
                      </a:r>
                      <a:r>
                        <a:rPr lang="es-ES_tradnl" sz="1100" b="1" kern="1200" dirty="0" smtClean="0">
                          <a:solidFill>
                            <a:schemeClr val="tx1"/>
                          </a:solidFill>
                          <a:effectLst/>
                          <a:latin typeface="+mn-lt"/>
                          <a:ea typeface="+mn-ea"/>
                          <a:cs typeface="+mn-cs"/>
                        </a:rPr>
                        <a:t> </a:t>
                      </a:r>
                      <a:r>
                        <a:rPr lang="es-ES_tradnl" sz="1100" b="0" kern="1200" dirty="0" smtClean="0">
                          <a:solidFill>
                            <a:schemeClr val="tx1"/>
                          </a:solidFill>
                          <a:effectLst/>
                          <a:latin typeface="+mn-lt"/>
                          <a:ea typeface="+mn-ea"/>
                          <a:cs typeface="+mn-cs"/>
                        </a:rPr>
                        <a:t>d</a:t>
                      </a:r>
                      <a:r>
                        <a:rPr lang="es-ES_tradnl" sz="1100" b="0" kern="1200" baseline="0" dirty="0" smtClean="0">
                          <a:solidFill>
                            <a:schemeClr val="tx1"/>
                          </a:solidFill>
                          <a:effectLst/>
                          <a:latin typeface="+mn-lt"/>
                          <a:ea typeface="+mn-ea"/>
                          <a:cs typeface="+mn-cs"/>
                        </a:rPr>
                        <a:t>a pruebas suficientes de la habilidad de distinguir entre la información relevante y la información irrelevante. La respuesta debe mostrar detalles del texto que apoyen el escenario/ambiente del cuento. Estos pueden incluir</a:t>
                      </a:r>
                      <a:r>
                        <a:rPr lang="es-ES_tradnl" sz="1100" kern="1200" dirty="0" smtClean="0">
                          <a:solidFill>
                            <a:schemeClr val="tx1"/>
                          </a:solidFill>
                          <a:effectLst/>
                          <a:latin typeface="+mn-lt"/>
                          <a:ea typeface="+mn-ea"/>
                          <a:cs typeface="+mn-cs"/>
                        </a:rPr>
                        <a:t>: (1) el escenario/ambiente</a:t>
                      </a:r>
                      <a:r>
                        <a:rPr lang="es-ES_tradnl" sz="1100" kern="1200" baseline="0" dirty="0" smtClean="0">
                          <a:solidFill>
                            <a:schemeClr val="tx1"/>
                          </a:solidFill>
                          <a:effectLst/>
                          <a:latin typeface="+mn-lt"/>
                          <a:ea typeface="+mn-ea"/>
                          <a:cs typeface="+mn-cs"/>
                        </a:rPr>
                        <a:t> es afuera</a:t>
                      </a:r>
                      <a:r>
                        <a:rPr lang="es-ES_tradnl" sz="1100" kern="1200" dirty="0" smtClean="0">
                          <a:solidFill>
                            <a:schemeClr val="tx1"/>
                          </a:solidFill>
                          <a:effectLst/>
                          <a:latin typeface="+mn-lt"/>
                          <a:ea typeface="+mn-ea"/>
                          <a:cs typeface="+mn-cs"/>
                        </a:rPr>
                        <a:t>, (2) es en</a:t>
                      </a:r>
                      <a:r>
                        <a:rPr lang="es-ES_tradnl" sz="1100" kern="1200" baseline="0" dirty="0" smtClean="0">
                          <a:solidFill>
                            <a:schemeClr val="tx1"/>
                          </a:solidFill>
                          <a:effectLst/>
                          <a:latin typeface="+mn-lt"/>
                          <a:ea typeface="+mn-ea"/>
                          <a:cs typeface="+mn-cs"/>
                        </a:rPr>
                        <a:t> el campo</a:t>
                      </a:r>
                      <a:r>
                        <a:rPr lang="es-ES_tradnl" sz="1100" kern="1200" dirty="0" smtClean="0">
                          <a:solidFill>
                            <a:schemeClr val="tx1"/>
                          </a:solidFill>
                          <a:effectLst/>
                          <a:latin typeface="+mn-lt"/>
                          <a:ea typeface="+mn-ea"/>
                          <a:cs typeface="+mn-cs"/>
                        </a:rPr>
                        <a:t>, (3) hay árboles</a:t>
                      </a:r>
                      <a:r>
                        <a:rPr lang="es-ES_tradnl" sz="1100" kern="1200" baseline="0" dirty="0" smtClean="0">
                          <a:solidFill>
                            <a:schemeClr val="tx1"/>
                          </a:solidFill>
                          <a:effectLst/>
                          <a:latin typeface="+mn-lt"/>
                          <a:ea typeface="+mn-ea"/>
                          <a:cs typeface="+mn-cs"/>
                        </a:rPr>
                        <a:t> de manzanas</a:t>
                      </a:r>
                      <a:r>
                        <a:rPr lang="es-ES_tradnl" sz="1100" kern="1200" dirty="0" smtClean="0">
                          <a:solidFill>
                            <a:schemeClr val="tx1"/>
                          </a:solidFill>
                          <a:effectLst/>
                          <a:latin typeface="+mn-lt"/>
                          <a:ea typeface="+mn-ea"/>
                          <a:cs typeface="+mn-cs"/>
                        </a:rPr>
                        <a:t> ,(4) puede estar lluvioso o nevoso, y (5) hay animales.</a:t>
                      </a:r>
                    </a:p>
                  </a:txBody>
                  <a:tcPr marL="97536" marR="97536" marT="48006" marB="48006"/>
                </a:tc>
                <a:tc hMerge="1">
                  <a:txBody>
                    <a:bodyPr/>
                    <a:lstStyle/>
                    <a:p>
                      <a:endParaRPr lang="en-US" sz="1200" baseline="0" dirty="0" smtClean="0"/>
                    </a:p>
                  </a:txBody>
                  <a:tcPr marL="97536" marR="97536" marT="50292" marB="50292"/>
                </a:tc>
              </a:tr>
              <a:tr h="288036">
                <a:tc gridSpan="2">
                  <a:txBody>
                    <a:bodyPr/>
                    <a:lstStyle/>
                    <a:p>
                      <a:pPr algn="ctr">
                        <a:lnSpc>
                          <a:spcPct val="100000"/>
                        </a:lnSpc>
                        <a:spcBef>
                          <a:spcPts val="0"/>
                        </a:spcBef>
                        <a:spcAft>
                          <a:spcPts val="0"/>
                        </a:spcAft>
                      </a:pPr>
                      <a:r>
                        <a:rPr lang="x-none" sz="1200" b="1" dirty="0" smtClean="0">
                          <a:solidFill>
                            <a:schemeClr val="tx1"/>
                          </a:solidFill>
                          <a:latin typeface="+mn-lt"/>
                        </a:rPr>
                        <a:t>Ejemplo de respuesta en el “lenguaje” del estudiante </a:t>
                      </a:r>
                    </a:p>
                  </a:txBody>
                  <a:tcPr marL="97536" marR="97536" marT="48006" marB="48006">
                    <a:solidFill>
                      <a:schemeClr val="bg1">
                        <a:lumMod val="85000"/>
                      </a:schemeClr>
                    </a:solidFill>
                  </a:tcPr>
                </a:tc>
                <a:tc hMerge="1">
                  <a:txBody>
                    <a:bodyPr/>
                    <a:lstStyle/>
                    <a:p>
                      <a:endParaRPr lang="en-US" sz="1000" dirty="0"/>
                    </a:p>
                  </a:txBody>
                  <a:tcPr/>
                </a:tc>
              </a:tr>
              <a:tr h="490044">
                <a:tc>
                  <a:txBody>
                    <a:bodyPr/>
                    <a:lstStyle/>
                    <a:p>
                      <a:pPr algn="ctr">
                        <a:lnSpc>
                          <a:spcPct val="100000"/>
                        </a:lnSpc>
                        <a:spcBef>
                          <a:spcPts val="0"/>
                        </a:spcBef>
                        <a:spcAft>
                          <a:spcPts val="0"/>
                        </a:spcAft>
                      </a:pPr>
                      <a:r>
                        <a:rPr lang="en-US" sz="1900" b="1" dirty="0" smtClean="0">
                          <a:latin typeface="+mn-lt"/>
                        </a:rPr>
                        <a:t>2</a:t>
                      </a:r>
                      <a:endParaRPr lang="en-US" sz="1900" b="1" dirty="0">
                        <a:latin typeface="+mn-lt"/>
                      </a:endParaRPr>
                    </a:p>
                  </a:txBody>
                  <a:tcPr marL="97536" marR="97536" marT="48006" marB="48006" anchor="ctr"/>
                </a:tc>
                <a:tc>
                  <a:txBody>
                    <a:bodyPr/>
                    <a:lstStyle/>
                    <a:p>
                      <a:pPr>
                        <a:lnSpc>
                          <a:spcPct val="100000"/>
                        </a:lnSpc>
                        <a:spcBef>
                          <a:spcPts val="0"/>
                        </a:spcBef>
                        <a:spcAft>
                          <a:spcPts val="0"/>
                        </a:spcAft>
                      </a:pPr>
                      <a:r>
                        <a:rPr lang="es-ES_tradnl" sz="1100" i="1" noProof="0" dirty="0" smtClean="0">
                          <a:effectLst/>
                          <a:latin typeface="+mn-lt"/>
                          <a:ea typeface="Times New Roman"/>
                          <a:cs typeface="Arial"/>
                        </a:rPr>
                        <a:t>El estudiante</a:t>
                      </a:r>
                      <a:r>
                        <a:rPr lang="es-ES_tradnl" sz="1100" i="1" baseline="0" noProof="0" dirty="0" smtClean="0">
                          <a:effectLst/>
                          <a:latin typeface="+mn-lt"/>
                          <a:ea typeface="Times New Roman"/>
                          <a:cs typeface="Arial"/>
                        </a:rPr>
                        <a:t> presenta </a:t>
                      </a:r>
                      <a:r>
                        <a:rPr lang="es-ES_tradnl" sz="1100" b="1" i="1" u="sng" baseline="0" noProof="0" dirty="0" smtClean="0">
                          <a:effectLst/>
                          <a:latin typeface="+mn-lt"/>
                          <a:ea typeface="Times New Roman"/>
                          <a:cs typeface="Arial"/>
                        </a:rPr>
                        <a:t>suficientes detalles relevantes </a:t>
                      </a:r>
                      <a:r>
                        <a:rPr lang="es-ES_tradnl" sz="1100" b="1" i="1" u="sng" noProof="0" dirty="0" smtClean="0">
                          <a:effectLst/>
                          <a:latin typeface="+mn-lt"/>
                          <a:ea typeface="Times New Roman"/>
                          <a:cs typeface="Arial"/>
                        </a:rPr>
                        <a:t>(4 o más)</a:t>
                      </a:r>
                      <a:r>
                        <a:rPr lang="es-ES_tradnl" sz="1100" b="1" i="1" u="none" noProof="0" dirty="0" smtClean="0">
                          <a:effectLst/>
                          <a:latin typeface="+mn-lt"/>
                          <a:ea typeface="Times New Roman"/>
                          <a:cs typeface="Arial"/>
                        </a:rPr>
                        <a:t> </a:t>
                      </a:r>
                      <a:r>
                        <a:rPr lang="es-ES_tradnl" sz="1100" i="1" noProof="0" dirty="0" smtClean="0">
                          <a:effectLst/>
                          <a:latin typeface="+mn-lt"/>
                          <a:ea typeface="Times New Roman"/>
                          <a:cs typeface="Arial"/>
                        </a:rPr>
                        <a:t>del texto que apoyan</a:t>
                      </a:r>
                      <a:r>
                        <a:rPr lang="es-ES_tradnl" sz="1100" i="1" baseline="0" noProof="0" dirty="0" smtClean="0">
                          <a:effectLst/>
                          <a:latin typeface="+mn-lt"/>
                          <a:ea typeface="Times New Roman"/>
                          <a:cs typeface="Arial"/>
                        </a:rPr>
                        <a:t> el escenario o ambiente del cuento.</a:t>
                      </a:r>
                      <a:endParaRPr lang="es-ES_tradnl" sz="1100" i="1" noProof="0" dirty="0" smtClean="0">
                        <a:effectLst/>
                        <a:latin typeface="+mn-lt"/>
                        <a:ea typeface="Times New Roman"/>
                        <a:cs typeface="Arial"/>
                      </a:endParaRPr>
                    </a:p>
                    <a:p>
                      <a:pPr>
                        <a:lnSpc>
                          <a:spcPct val="100000"/>
                        </a:lnSpc>
                        <a:spcBef>
                          <a:spcPts val="0"/>
                        </a:spcBef>
                        <a:spcAft>
                          <a:spcPts val="0"/>
                        </a:spcAft>
                      </a:pPr>
                      <a:r>
                        <a:rPr lang="es-ES_tradnl" sz="1100" kern="1200" dirty="0" smtClean="0">
                          <a:solidFill>
                            <a:schemeClr val="tx1"/>
                          </a:solidFill>
                          <a:effectLst/>
                          <a:latin typeface="+mn-lt"/>
                          <a:ea typeface="+mn-ea"/>
                          <a:cs typeface="+mn-cs"/>
                        </a:rPr>
                        <a:t>El escenario o ambiente de este cuento es afuera. Es en el campo y hay muchos árboles de manzana.</a:t>
                      </a:r>
                      <a:r>
                        <a:rPr lang="es-ES_tradnl" sz="1100" kern="1200" baseline="0" dirty="0" smtClean="0">
                          <a:solidFill>
                            <a:schemeClr val="tx1"/>
                          </a:solidFill>
                          <a:effectLst/>
                          <a:latin typeface="+mn-lt"/>
                          <a:ea typeface="+mn-ea"/>
                          <a:cs typeface="+mn-cs"/>
                        </a:rPr>
                        <a:t>  </a:t>
                      </a:r>
                      <a:r>
                        <a:rPr lang="es-ES_tradnl" sz="1100" kern="1200" dirty="0" smtClean="0">
                          <a:solidFill>
                            <a:schemeClr val="tx1"/>
                          </a:solidFill>
                          <a:effectLst/>
                          <a:latin typeface="+mn-lt"/>
                          <a:ea typeface="+mn-ea"/>
                          <a:cs typeface="+mn-cs"/>
                        </a:rPr>
                        <a:t>Hay osos.</a:t>
                      </a:r>
                      <a:r>
                        <a:rPr lang="es-ES_tradnl" sz="1100" kern="1200" baseline="0" dirty="0" smtClean="0">
                          <a:solidFill>
                            <a:schemeClr val="tx1"/>
                          </a:solidFill>
                          <a:effectLst/>
                          <a:latin typeface="+mn-lt"/>
                          <a:ea typeface="+mn-ea"/>
                          <a:cs typeface="+mn-cs"/>
                        </a:rPr>
                        <a:t>  </a:t>
                      </a:r>
                      <a:r>
                        <a:rPr lang="es-ES_tradnl" sz="1100" kern="1200" dirty="0" smtClean="0">
                          <a:solidFill>
                            <a:schemeClr val="tx1"/>
                          </a:solidFill>
                          <a:effectLst/>
                          <a:latin typeface="+mn-lt"/>
                          <a:ea typeface="+mn-ea"/>
                          <a:cs typeface="+mn-cs"/>
                        </a:rPr>
                        <a:t>Puede llover</a:t>
                      </a:r>
                      <a:r>
                        <a:rPr lang="es-ES_tradnl" sz="1100" kern="1200" baseline="0" dirty="0" smtClean="0">
                          <a:solidFill>
                            <a:schemeClr val="tx1"/>
                          </a:solidFill>
                          <a:effectLst/>
                          <a:latin typeface="+mn-lt"/>
                          <a:ea typeface="+mn-ea"/>
                          <a:cs typeface="+mn-cs"/>
                        </a:rPr>
                        <a:t> o nevar afuera en el </a:t>
                      </a:r>
                      <a:r>
                        <a:rPr lang="es-ES_tradnl" sz="1100" kern="1200" dirty="0" smtClean="0">
                          <a:solidFill>
                            <a:schemeClr val="tx1"/>
                          </a:solidFill>
                          <a:effectLst/>
                          <a:latin typeface="+mn-lt"/>
                          <a:ea typeface="+mn-ea"/>
                          <a:cs typeface="+mn-cs"/>
                        </a:rPr>
                        <a:t>invierno.</a:t>
                      </a:r>
                      <a:r>
                        <a:rPr lang="es-ES_tradnl" sz="1100" dirty="0" smtClean="0">
                          <a:effectLst/>
                          <a:latin typeface="+mn-lt"/>
                        </a:rPr>
                        <a:t> </a:t>
                      </a:r>
                      <a:endParaRPr lang="es-ES_tradnl" sz="1100" b="0" i="0" baseline="0" dirty="0" smtClean="0">
                        <a:latin typeface="+mn-lt"/>
                      </a:endParaRPr>
                    </a:p>
                  </a:txBody>
                  <a:tcPr marL="97536" marR="97536" marT="48006" marB="48006"/>
                </a:tc>
              </a:tr>
              <a:tr h="236757">
                <a:tc>
                  <a:txBody>
                    <a:bodyPr/>
                    <a:lstStyle/>
                    <a:p>
                      <a:pPr algn="ctr">
                        <a:lnSpc>
                          <a:spcPct val="100000"/>
                        </a:lnSpc>
                        <a:spcBef>
                          <a:spcPts val="0"/>
                        </a:spcBef>
                        <a:spcAft>
                          <a:spcPts val="0"/>
                        </a:spcAft>
                      </a:pPr>
                      <a:r>
                        <a:rPr lang="en-US" sz="1900" b="1" dirty="0" smtClean="0">
                          <a:latin typeface="+mn-lt"/>
                        </a:rPr>
                        <a:t>1</a:t>
                      </a:r>
                      <a:endParaRPr lang="en-US" sz="1900" b="1" dirty="0">
                        <a:latin typeface="+mn-lt"/>
                      </a:endParaRPr>
                    </a:p>
                  </a:txBody>
                  <a:tcPr marL="97536" marR="97536" marT="48006" marB="48006" anchor="ctr"/>
                </a:tc>
                <a:tc>
                  <a:txBody>
                    <a:bodyPr/>
                    <a:lstStyle/>
                    <a:p>
                      <a:pPr>
                        <a:lnSpc>
                          <a:spcPct val="100000"/>
                        </a:lnSpc>
                        <a:spcBef>
                          <a:spcPts val="0"/>
                        </a:spcBef>
                        <a:spcAft>
                          <a:spcPts val="0"/>
                        </a:spcAft>
                      </a:pPr>
                      <a:r>
                        <a:rPr lang="es-ES_tradnl" sz="1100" i="1" noProof="0" dirty="0" smtClean="0">
                          <a:effectLst/>
                          <a:latin typeface="+mn-lt"/>
                          <a:ea typeface="Times New Roman"/>
                          <a:cs typeface="Arial"/>
                        </a:rPr>
                        <a:t>El estudiante</a:t>
                      </a:r>
                      <a:r>
                        <a:rPr lang="es-ES_tradnl" sz="1100" i="1" baseline="0" noProof="0" dirty="0" smtClean="0">
                          <a:effectLst/>
                          <a:latin typeface="+mn-lt"/>
                          <a:ea typeface="Times New Roman"/>
                          <a:cs typeface="Arial"/>
                        </a:rPr>
                        <a:t> presenta </a:t>
                      </a:r>
                      <a:r>
                        <a:rPr lang="es-ES_tradnl" sz="1100" b="1" i="1" u="sng" baseline="0" noProof="0" dirty="0" smtClean="0">
                          <a:effectLst/>
                          <a:latin typeface="+mn-lt"/>
                          <a:ea typeface="Times New Roman"/>
                          <a:cs typeface="Arial"/>
                        </a:rPr>
                        <a:t>suficientes detalles relevantes </a:t>
                      </a:r>
                      <a:r>
                        <a:rPr lang="en-US" sz="1100" b="1" i="1" u="sng" kern="1200" baseline="0" dirty="0" smtClean="0">
                          <a:solidFill>
                            <a:schemeClr val="tx1"/>
                          </a:solidFill>
                          <a:effectLst/>
                          <a:latin typeface="+mn-lt"/>
                          <a:ea typeface="+mn-ea"/>
                          <a:cs typeface="+mn-cs"/>
                        </a:rPr>
                        <a:t>(de 2-3)</a:t>
                      </a:r>
                      <a:r>
                        <a:rPr lang="en-US" sz="1100" b="1" i="1" u="none" kern="1200" baseline="0" dirty="0" smtClean="0">
                          <a:solidFill>
                            <a:schemeClr val="tx1"/>
                          </a:solidFill>
                          <a:effectLst/>
                          <a:latin typeface="+mn-lt"/>
                          <a:ea typeface="+mn-ea"/>
                          <a:cs typeface="+mn-cs"/>
                        </a:rPr>
                        <a:t> </a:t>
                      </a:r>
                      <a:r>
                        <a:rPr lang="en-US" sz="1100" b="0" i="1" u="none" kern="1200" baseline="0" dirty="0" smtClean="0">
                          <a:solidFill>
                            <a:schemeClr val="tx1"/>
                          </a:solidFill>
                          <a:effectLst/>
                          <a:latin typeface="+mn-lt"/>
                          <a:ea typeface="+mn-ea"/>
                          <a:cs typeface="+mn-cs"/>
                        </a:rPr>
                        <a:t>del texto </a:t>
                      </a:r>
                      <a:r>
                        <a:rPr lang="es-ES_tradnl" sz="1100" i="1" noProof="0" dirty="0" smtClean="0">
                          <a:effectLst/>
                          <a:latin typeface="+mn-lt"/>
                          <a:ea typeface="Times New Roman"/>
                          <a:cs typeface="Arial"/>
                        </a:rPr>
                        <a:t>que apoyan</a:t>
                      </a:r>
                      <a:r>
                        <a:rPr lang="es-ES_tradnl" sz="1100" i="1" baseline="0" noProof="0" dirty="0" smtClean="0">
                          <a:effectLst/>
                          <a:latin typeface="+mn-lt"/>
                          <a:ea typeface="Times New Roman"/>
                          <a:cs typeface="Arial"/>
                        </a:rPr>
                        <a:t> el escenario o ambiente del cuento.</a:t>
                      </a:r>
                      <a:endParaRPr lang="es-ES_tradnl" sz="1100" i="1" noProof="0" dirty="0" smtClean="0">
                        <a:effectLst/>
                        <a:latin typeface="+mn-lt"/>
                        <a:ea typeface="Times New Roman"/>
                        <a:cs typeface="Arial"/>
                      </a:endParaRPr>
                    </a:p>
                    <a:p>
                      <a:pPr>
                        <a:lnSpc>
                          <a:spcPct val="100000"/>
                        </a:lnSpc>
                        <a:spcBef>
                          <a:spcPts val="0"/>
                        </a:spcBef>
                        <a:spcAft>
                          <a:spcPts val="0"/>
                        </a:spcAft>
                      </a:pPr>
                      <a:r>
                        <a:rPr lang="es-ES_tradnl" sz="1100" kern="1200" dirty="0" smtClean="0">
                          <a:solidFill>
                            <a:schemeClr val="tx1"/>
                          </a:solidFill>
                          <a:effectLst/>
                          <a:latin typeface="+mn-lt"/>
                          <a:ea typeface="+mn-ea"/>
                          <a:cs typeface="+mn-cs"/>
                        </a:rPr>
                        <a:t>El escenario de este cuento es afuera y hay muchos</a:t>
                      </a:r>
                      <a:r>
                        <a:rPr lang="es-ES_tradnl" sz="1100" kern="1200" baseline="0" dirty="0" smtClean="0">
                          <a:solidFill>
                            <a:schemeClr val="tx1"/>
                          </a:solidFill>
                          <a:effectLst/>
                          <a:latin typeface="+mn-lt"/>
                          <a:ea typeface="+mn-ea"/>
                          <a:cs typeface="+mn-cs"/>
                        </a:rPr>
                        <a:t> árboles de manzana. </a:t>
                      </a:r>
                      <a:endParaRPr lang="es-ES_tradnl" sz="1100" dirty="0">
                        <a:effectLst/>
                        <a:latin typeface="+mn-lt"/>
                        <a:ea typeface="Calibri"/>
                        <a:cs typeface="Times New Roman"/>
                      </a:endParaRPr>
                    </a:p>
                  </a:txBody>
                  <a:tcPr marL="121920" marR="121920" marT="34290" marB="34290"/>
                </a:tc>
              </a:tr>
              <a:tr h="224028">
                <a:tc>
                  <a:txBody>
                    <a:bodyPr/>
                    <a:lstStyle/>
                    <a:p>
                      <a:pPr algn="ctr">
                        <a:lnSpc>
                          <a:spcPct val="100000"/>
                        </a:lnSpc>
                        <a:spcBef>
                          <a:spcPts val="0"/>
                        </a:spcBef>
                        <a:spcAft>
                          <a:spcPts val="0"/>
                        </a:spcAft>
                      </a:pPr>
                      <a:r>
                        <a:rPr lang="en-US" sz="1900" b="1" dirty="0" smtClean="0">
                          <a:latin typeface="+mn-lt"/>
                        </a:rPr>
                        <a:t>0</a:t>
                      </a:r>
                      <a:endParaRPr lang="en-US" sz="1900" b="1" dirty="0">
                        <a:latin typeface="+mn-lt"/>
                      </a:endParaRPr>
                    </a:p>
                  </a:txBody>
                  <a:tcPr marL="97536" marR="97536" marT="48006" marB="48006" anchor="ct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_tradnl" sz="1100" i="1" noProof="0" dirty="0" smtClean="0">
                          <a:effectLst/>
                          <a:latin typeface="+mn-lt"/>
                          <a:ea typeface="Times New Roman"/>
                          <a:cs typeface="Arial"/>
                        </a:rPr>
                        <a:t>El estudiante </a:t>
                      </a:r>
                      <a:r>
                        <a:rPr lang="es-ES_tradnl" sz="1100" b="1" i="1" u="sng" noProof="0" dirty="0" smtClean="0">
                          <a:effectLst/>
                          <a:latin typeface="+mn-lt"/>
                          <a:ea typeface="Times New Roman"/>
                          <a:cs typeface="Arial"/>
                        </a:rPr>
                        <a:t>no </a:t>
                      </a:r>
                      <a:r>
                        <a:rPr lang="es-ES_tradnl" sz="1100" b="1" i="1" u="sng" baseline="0" noProof="0" dirty="0" smtClean="0">
                          <a:effectLst/>
                          <a:latin typeface="+mn-lt"/>
                          <a:ea typeface="Times New Roman"/>
                          <a:cs typeface="Arial"/>
                        </a:rPr>
                        <a:t> presenta suficientes detalles relevantes </a:t>
                      </a:r>
                      <a:r>
                        <a:rPr lang="en-US" sz="1100" b="0" i="1" u="none" kern="1200" baseline="0" dirty="0" smtClean="0">
                          <a:solidFill>
                            <a:schemeClr val="tx1"/>
                          </a:solidFill>
                          <a:effectLst/>
                          <a:latin typeface="+mn-lt"/>
                          <a:ea typeface="+mn-ea"/>
                          <a:cs typeface="+mn-cs"/>
                        </a:rPr>
                        <a:t> </a:t>
                      </a:r>
                      <a:r>
                        <a:rPr lang="es-ES_tradnl" sz="1100" i="1" noProof="0" dirty="0" smtClean="0">
                          <a:effectLst/>
                          <a:latin typeface="+mn-lt"/>
                          <a:ea typeface="Times New Roman"/>
                          <a:cs typeface="Arial"/>
                        </a:rPr>
                        <a:t>que apoyen</a:t>
                      </a:r>
                      <a:r>
                        <a:rPr lang="es-ES_tradnl" sz="1100" i="1" baseline="0" noProof="0" dirty="0" smtClean="0">
                          <a:effectLst/>
                          <a:latin typeface="+mn-lt"/>
                          <a:ea typeface="Times New Roman"/>
                          <a:cs typeface="Arial"/>
                        </a:rPr>
                        <a:t> el escenario o ambiente del cuento.</a:t>
                      </a:r>
                      <a:endParaRPr lang="es-ES_tradnl" sz="1100" i="1" noProof="0" dirty="0" smtClean="0">
                        <a:effectLst/>
                        <a:latin typeface="+mn-lt"/>
                        <a:ea typeface="Times New Roman"/>
                        <a:cs typeface="Arial"/>
                      </a:endParaRPr>
                    </a:p>
                    <a:p>
                      <a:pPr>
                        <a:lnSpc>
                          <a:spcPct val="100000"/>
                        </a:lnSpc>
                        <a:spcBef>
                          <a:spcPts val="0"/>
                        </a:spcBef>
                        <a:spcAft>
                          <a:spcPts val="0"/>
                        </a:spcAft>
                      </a:pPr>
                      <a:r>
                        <a:rPr lang="es-ES_tradnl" sz="1100" dirty="0" smtClean="0">
                          <a:effectLst/>
                          <a:latin typeface="+mn-lt"/>
                          <a:ea typeface="Times New Roman"/>
                          <a:cs typeface="Arial"/>
                        </a:rPr>
                        <a:t>Es afuera.</a:t>
                      </a:r>
                      <a:endParaRPr lang="es-ES_tradnl" sz="1100" dirty="0">
                        <a:effectLst/>
                        <a:latin typeface="+mn-lt"/>
                        <a:ea typeface="Calibri"/>
                        <a:cs typeface="Times New Roman"/>
                      </a:endParaRPr>
                    </a:p>
                  </a:txBody>
                  <a:tcPr marL="121920" marR="121920" marT="34290" marB="34290"/>
                </a:tc>
              </a:tr>
            </a:tbl>
          </a:graphicData>
        </a:graphic>
      </p:graphicFrame>
      <p:sp>
        <p:nvSpPr>
          <p:cNvPr id="5" name="Rectangle 4"/>
          <p:cNvSpPr/>
          <p:nvPr/>
        </p:nvSpPr>
        <p:spPr>
          <a:xfrm>
            <a:off x="4836042" y="6859321"/>
            <a:ext cx="2057400" cy="646331"/>
          </a:xfrm>
          <a:prstGeom prst="rect">
            <a:avLst/>
          </a:prstGeom>
          <a:solidFill>
            <a:schemeClr val="bg2"/>
          </a:solidFill>
        </p:spPr>
        <p:txBody>
          <a:bodyPr wrap="square">
            <a:spAutoFit/>
          </a:bodyPr>
          <a:lstStyle/>
          <a:p>
            <a:r>
              <a:rPr lang="en-US" sz="900" dirty="0" smtClean="0"/>
              <a:t>RL.1.7</a:t>
            </a:r>
            <a:r>
              <a:rPr lang="en-US" sz="900" dirty="0"/>
              <a:t/>
            </a:r>
            <a:br>
              <a:rPr lang="en-US" sz="900" dirty="0"/>
            </a:br>
            <a:r>
              <a:rPr lang="x-none" sz="900" dirty="0"/>
              <a:t>Usan las ilustraciones y detalles de un cuento para describir a los personajes, ambientes o acontecimientos.</a:t>
            </a:r>
          </a:p>
        </p:txBody>
      </p:sp>
    </p:spTree>
    <p:extLst>
      <p:ext uri="{BB962C8B-B14F-4D97-AF65-F5344CB8AC3E}">
        <p14:creationId xmlns:p14="http://schemas.microsoft.com/office/powerpoint/2010/main" val="21658917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701040" y="2285313"/>
            <a:ext cx="195275" cy="389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ctr" anchorCtr="0" compatLnSpc="1">
            <a:prstTxWarp prst="textNoShape">
              <a:avLst/>
            </a:prstTxWarp>
            <a:spAutoFit/>
          </a:bodyPr>
          <a:lstStyle/>
          <a:p>
            <a:pPr fontAlgn="base">
              <a:spcBef>
                <a:spcPct val="0"/>
              </a:spcBef>
              <a:spcAft>
                <a:spcPct val="0"/>
              </a:spcAft>
            </a:pPr>
            <a:endParaRPr lang="en-US" altLang="en-US" dirty="0">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850138546"/>
              </p:ext>
            </p:extLst>
          </p:nvPr>
        </p:nvGraphicFramePr>
        <p:xfrm>
          <a:off x="568960" y="562102"/>
          <a:ext cx="6289039" cy="6497574"/>
        </p:xfrm>
        <a:graphic>
          <a:graphicData uri="http://schemas.openxmlformats.org/drawingml/2006/table">
            <a:tbl>
              <a:tblPr firstRow="1" firstCol="1" bandRow="1"/>
              <a:tblGrid>
                <a:gridCol w="609485"/>
                <a:gridCol w="5679554"/>
              </a:tblGrid>
              <a:tr h="224028">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x-none" sz="1000" b="0" i="1" dirty="0" smtClean="0">
                        <a:solidFill>
                          <a:schemeClr val="tx1"/>
                        </a:solidFill>
                        <a:effectLst/>
                      </a:endParaRPr>
                    </a:p>
                  </a:txBody>
                  <a:tcPr marL="51999" marR="5199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r>
              <a:tr h="22860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endParaRPr lang="x-none" sz="1600" b="1" u="sng" noProof="0" dirty="0" smtClean="0">
                        <a:effectLst/>
                      </a:endParaRPr>
                    </a:p>
                  </a:txBody>
                  <a:tcPr marL="51999" marR="5199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06680">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1100" b="0" i="1" dirty="0" smtClean="0">
                          <a:solidFill>
                            <a:schemeClr val="tx1"/>
                          </a:solidFill>
                          <a:effectLst/>
                        </a:rPr>
                        <a:t>Una nota sobre las respuestas construidas:  Las respuestas construidas no están escritas “en piedra.” No hay una manera perfecta en la que el estudiante deba responder. Busque la intención general de la pregunta y  la respuesta del estudiante y siga la rúbrica a continuación tanto como sea posible. Utilice su mejor juicio. A diferencia de las preguntas de  DOK-1 donde  hay una respuesta correcta o incorrecta,  las respuestas construidas son más difíciles de evaluar. La coherencia global de la intención del estudiante, basada en la mayor parte de sus respuestas, puede servirle de guía.</a:t>
                      </a:r>
                      <a:endParaRPr lang="es-ES" sz="1400" b="1" u="sng" kern="1200" baseline="0" dirty="0" smtClean="0">
                        <a:solidFill>
                          <a:srgbClr val="000000"/>
                        </a:solidFill>
                        <a:effectLst/>
                        <a:latin typeface="+mn-lt"/>
                        <a:ea typeface="Times New Roman"/>
                        <a:cs typeface="Times New Roman"/>
                      </a:endParaRPr>
                    </a:p>
                  </a:txBody>
                  <a:tcPr marL="51999" marR="51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x-none"/>
                    </a:p>
                  </a:txBody>
                  <a:tcPr/>
                </a:tc>
              </a:tr>
              <a:tr h="106680">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ES_tradnl" sz="1600" b="1" dirty="0" smtClean="0">
                          <a:effectLst>
                            <a:outerShdw blurRad="38100" dist="38100" dir="2700000" algn="tl">
                              <a:srgbClr val="000000">
                                <a:alpha val="43137"/>
                              </a:srgbClr>
                            </a:outerShdw>
                          </a:effectLst>
                        </a:rPr>
                        <a:t>CFA Trimestre</a:t>
                      </a:r>
                      <a:r>
                        <a:rPr lang="es-ES_tradnl" sz="1600" b="1" baseline="0" dirty="0" smtClean="0">
                          <a:effectLst>
                            <a:outerShdw blurRad="38100" dist="38100" dir="2700000" algn="tl">
                              <a:srgbClr val="000000">
                                <a:alpha val="43137"/>
                              </a:srgbClr>
                            </a:outerShdw>
                          </a:effectLst>
                        </a:rPr>
                        <a:t> 3: </a:t>
                      </a:r>
                      <a:r>
                        <a:rPr lang="es-ES_tradnl" sz="1600" b="1" dirty="0" smtClean="0">
                          <a:effectLst>
                            <a:outerShdw blurRad="38100" dist="38100" dir="2700000" algn="tl">
                              <a:srgbClr val="000000">
                                <a:alpha val="43137"/>
                              </a:srgbClr>
                            </a:outerShdw>
                          </a:effectLst>
                        </a:rPr>
                        <a:t> </a:t>
                      </a:r>
                      <a:r>
                        <a:rPr lang="x-none" sz="1600" b="1" noProof="0" dirty="0" smtClean="0">
                          <a:effectLst/>
                        </a:rPr>
                        <a:t>Clave pa</a:t>
                      </a:r>
                      <a:r>
                        <a:rPr lang="x-none" sz="1600" b="1" baseline="0" noProof="0" dirty="0" smtClean="0">
                          <a:effectLst/>
                        </a:rPr>
                        <a:t>ra la</a:t>
                      </a:r>
                      <a:r>
                        <a:rPr lang="x-none" sz="1600" b="1" noProof="0" dirty="0" smtClean="0">
                          <a:effectLst/>
                        </a:rPr>
                        <a:t> </a:t>
                      </a:r>
                      <a:r>
                        <a:rPr lang="x-none" sz="1600" b="1" u="sng" noProof="0" dirty="0" smtClean="0">
                          <a:effectLst/>
                        </a:rPr>
                        <a:t>Respuesta construida</a:t>
                      </a:r>
                    </a:p>
                  </a:txBody>
                  <a:tcPr marL="51999" marR="51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0">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_tradnl" sz="1400" b="1" kern="1200" dirty="0" smtClean="0">
                          <a:solidFill>
                            <a:srgbClr val="000000"/>
                          </a:solidFill>
                          <a:effectLst/>
                          <a:latin typeface="+mn-lt"/>
                          <a:ea typeface="Times New Roman"/>
                          <a:cs typeface="Times New Roman"/>
                        </a:rPr>
                        <a:t>Estándar RL.1.9:   </a:t>
                      </a:r>
                      <a:r>
                        <a:rPr lang="es-ES" sz="1400" b="1" u="none" kern="1200" baseline="0" dirty="0" smtClean="0">
                          <a:solidFill>
                            <a:srgbClr val="000000"/>
                          </a:solidFill>
                          <a:effectLst/>
                          <a:latin typeface="+mn-lt"/>
                          <a:ea typeface="Times New Roman"/>
                          <a:cs typeface="Times New Roman"/>
                        </a:rPr>
                        <a:t>Rúbricas para la </a:t>
                      </a:r>
                      <a:r>
                        <a:rPr lang="es-ES" sz="1400" b="1" u="sng" kern="1200" baseline="0" dirty="0" smtClean="0">
                          <a:solidFill>
                            <a:srgbClr val="000000"/>
                          </a:solidFill>
                          <a:effectLst/>
                          <a:latin typeface="+mn-lt"/>
                          <a:ea typeface="Times New Roman"/>
                          <a:cs typeface="Times New Roman"/>
                        </a:rPr>
                        <a:t>Respuesta construida - Lectura </a:t>
                      </a:r>
                    </a:p>
                  </a:txBody>
                  <a:tcPr marL="51999" marR="51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49936">
                <a:tc gridSpan="2">
                  <a:txBody>
                    <a:bodyPr/>
                    <a:lstStyle/>
                    <a:p>
                      <a:pPr marL="1027113" marR="0" lvl="0" indent="-1027113" algn="l" defTabSz="966612" rtl="0" eaLnBrk="1" fontAlgn="auto" latinLnBrk="0" hangingPunct="1">
                        <a:lnSpc>
                          <a:spcPct val="100000"/>
                        </a:lnSpc>
                        <a:spcBef>
                          <a:spcPts val="0"/>
                        </a:spcBef>
                        <a:spcAft>
                          <a:spcPts val="0"/>
                        </a:spcAft>
                        <a:buClrTx/>
                        <a:buSzTx/>
                        <a:buFontTx/>
                        <a:buNone/>
                        <a:tabLst/>
                        <a:defRPr sz="1800" b="0" i="0"/>
                      </a:pPr>
                      <a:r>
                        <a:rPr lang="es-ES_tradnl" sz="1400" b="1" kern="1200" dirty="0" smtClean="0">
                          <a:solidFill>
                            <a:srgbClr val="000000"/>
                          </a:solidFill>
                          <a:effectLst/>
                          <a:latin typeface="+mn-lt"/>
                          <a:ea typeface="Times New Roman"/>
                          <a:cs typeface="Arial"/>
                        </a:rPr>
                        <a:t>Pregunta #8:</a:t>
                      </a:r>
                      <a:r>
                        <a:rPr lang="es-ES_tradnl" sz="1400" dirty="0" smtClean="0">
                          <a:solidFill>
                            <a:schemeClr val="tx1"/>
                          </a:solidFill>
                          <a:latin typeface="+mn-lt"/>
                          <a:cs typeface="Helvetica" panose="020B0604020202020204" pitchFamily="34" charset="0"/>
                        </a:rPr>
                        <a:t> </a:t>
                      </a:r>
                      <a:r>
                        <a:rPr lang="es-ES_tradnl" sz="1400" b="1" noProof="0" dirty="0" smtClean="0">
                          <a:latin typeface="+mn-lt"/>
                          <a:cs typeface="Helvetica" panose="020B0604020202020204" pitchFamily="34" charset="0"/>
                        </a:rPr>
                        <a:t>Del cuento </a:t>
                      </a:r>
                      <a:r>
                        <a:rPr lang="en-US" sz="1400" b="0" i="1" u="none" kern="1200" dirty="0" smtClean="0">
                          <a:solidFill>
                            <a:schemeClr val="tx1"/>
                          </a:solidFill>
                          <a:effectLst/>
                          <a:latin typeface="+mn-lt"/>
                          <a:ea typeface="+mn-ea"/>
                          <a:cs typeface="+mn-cs"/>
                        </a:rPr>
                        <a:t>Johnny</a:t>
                      </a:r>
                      <a:r>
                        <a:rPr lang="en-US" sz="1400" b="0" i="1" u="none" kern="1200" baseline="0" dirty="0" smtClean="0">
                          <a:solidFill>
                            <a:schemeClr val="tx1"/>
                          </a:solidFill>
                          <a:effectLst/>
                          <a:latin typeface="+mn-lt"/>
                          <a:ea typeface="+mn-ea"/>
                          <a:cs typeface="+mn-cs"/>
                        </a:rPr>
                        <a:t> Appleseed</a:t>
                      </a:r>
                      <a:r>
                        <a:rPr lang="es-ES_tradnl" sz="1400" b="1" noProof="0" dirty="0" smtClean="0">
                          <a:latin typeface="+mn-lt"/>
                          <a:cs typeface="Helvetica" panose="020B0604020202020204" pitchFamily="34" charset="0"/>
                        </a:rPr>
                        <a:t>, ¿qué</a:t>
                      </a:r>
                      <a:r>
                        <a:rPr lang="es-ES_tradnl" sz="1400" b="1" baseline="0" noProof="0" dirty="0" smtClean="0">
                          <a:latin typeface="+mn-lt"/>
                          <a:cs typeface="Helvetica" panose="020B0604020202020204" pitchFamily="34" charset="0"/>
                        </a:rPr>
                        <a:t> puedes decir acerca de su vida</a:t>
                      </a:r>
                      <a:r>
                        <a:rPr lang="es-ES_tradnl" sz="1400" b="1" noProof="0" dirty="0" smtClean="0">
                          <a:latin typeface="+mn-lt"/>
                          <a:cs typeface="Helvetica" panose="020B0604020202020204" pitchFamily="34" charset="0"/>
                        </a:rPr>
                        <a:t>?</a:t>
                      </a:r>
                      <a:r>
                        <a:rPr lang="es-ES_tradnl" sz="1400" b="1" dirty="0" smtClean="0">
                          <a:effectLst/>
                          <a:latin typeface="+mn-lt"/>
                        </a:rPr>
                        <a:t> </a:t>
                      </a:r>
                      <a:endParaRPr lang="es-ES_tradnl" sz="1400" b="1" dirty="0" smtClean="0">
                        <a:solidFill>
                          <a:schemeClr val="tx1"/>
                        </a:solidFill>
                        <a:latin typeface="+mn-lt"/>
                        <a:cs typeface="Helvetica" panose="020B0604020202020204" pitchFamily="34" charset="0"/>
                      </a:endParaRPr>
                    </a:p>
                  </a:txBody>
                  <a:tcPr marL="51999" marR="51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101852">
                <a:tc gridSpan="2">
                  <a:txBody>
                    <a:bodyPr/>
                    <a:lstStyle/>
                    <a:p>
                      <a:pPr algn="l">
                        <a:lnSpc>
                          <a:spcPct val="100000"/>
                        </a:lnSpc>
                        <a:spcAft>
                          <a:spcPts val="0"/>
                        </a:spcAft>
                      </a:pPr>
                      <a:r>
                        <a:rPr lang="es-ES_tradnl" sz="1100" b="1" u="sng" kern="1200" baseline="0" dirty="0" smtClean="0">
                          <a:solidFill>
                            <a:srgbClr val="000000"/>
                          </a:solidFill>
                          <a:effectLst/>
                          <a:latin typeface="+mn-lt"/>
                          <a:ea typeface="ＭＳ 明朝"/>
                          <a:cs typeface="Times New Roman"/>
                        </a:rPr>
                        <a:t>Instrucciones para calificar: </a:t>
                      </a:r>
                      <a:r>
                        <a:rPr lang="es-ES_tradnl" sz="1100" u="none" kern="1200" baseline="0" dirty="0" smtClean="0">
                          <a:solidFill>
                            <a:srgbClr val="000000"/>
                          </a:solidFill>
                          <a:effectLst/>
                          <a:latin typeface="+mn-lt"/>
                          <a:ea typeface="ＭＳ 明朝"/>
                          <a:cs typeface="Times New Roman"/>
                        </a:rPr>
                        <a:t>Escriba una visión general de lo que los estudiantes podrían incluir en una respuesta competente, </a:t>
                      </a:r>
                      <a:r>
                        <a:rPr lang="x-none" sz="1100" u="none" kern="1200" baseline="0" dirty="0" smtClean="0">
                          <a:solidFill>
                            <a:srgbClr val="000000"/>
                          </a:solidFill>
                          <a:effectLst/>
                          <a:latin typeface="+mn-lt"/>
                          <a:ea typeface="ＭＳ 明朝"/>
                          <a:cs typeface="Times New Roman"/>
                        </a:rPr>
                        <a:t>usando ejemplos del texto.  Sea bien específico y  “extenso”. </a:t>
                      </a:r>
                    </a:p>
                    <a:p>
                      <a:pPr algn="l">
                        <a:lnSpc>
                          <a:spcPct val="100000"/>
                        </a:lnSpc>
                        <a:spcAft>
                          <a:spcPts val="0"/>
                        </a:spcAft>
                      </a:pPr>
                      <a:r>
                        <a:rPr lang="es-ES_tradnl" sz="1100" b="1" u="sng" kern="1200" dirty="0" smtClean="0">
                          <a:solidFill>
                            <a:srgbClr val="000000"/>
                          </a:solidFill>
                          <a:effectLst/>
                          <a:latin typeface="+mn-lt"/>
                          <a:ea typeface="Times New Roman"/>
                          <a:cs typeface="Arial"/>
                        </a:rPr>
                        <a:t>Suficiente evidencia: </a:t>
                      </a:r>
                      <a:r>
                        <a:rPr lang="es-ES_tradnl" sz="1100" kern="1200" dirty="0" smtClean="0">
                          <a:solidFill>
                            <a:srgbClr val="000000"/>
                          </a:solidFill>
                          <a:effectLst/>
                          <a:latin typeface="+mn-lt"/>
                          <a:ea typeface="Times New Roman"/>
                          <a:cs typeface="Arial"/>
                        </a:rPr>
                        <a:t>sería una respuesta completa con una explicación incluyendo detalles concretos del cuento.</a:t>
                      </a:r>
                      <a:endParaRPr lang="es-ES_tradnl" sz="1100" dirty="0" smtClean="0">
                        <a:effectLst/>
                        <a:latin typeface="+mn-lt"/>
                        <a:ea typeface="Calibri"/>
                        <a:cs typeface="Times New Roman"/>
                      </a:endParaRPr>
                    </a:p>
                    <a:p>
                      <a:pPr algn="l">
                        <a:lnSpc>
                          <a:spcPct val="100000"/>
                        </a:lnSpc>
                        <a:spcAft>
                          <a:spcPts val="0"/>
                        </a:spcAft>
                      </a:pPr>
                      <a:r>
                        <a:rPr lang="es-ES_tradnl" sz="1100" b="1" u="sng" kern="1200" dirty="0" smtClean="0">
                          <a:solidFill>
                            <a:srgbClr val="000000"/>
                          </a:solidFill>
                          <a:effectLst/>
                          <a:latin typeface="+mn-lt"/>
                          <a:ea typeface="Times New Roman"/>
                          <a:cs typeface="Arial"/>
                        </a:rPr>
                        <a:t>Las identificaciones específicas </a:t>
                      </a:r>
                      <a:r>
                        <a:rPr lang="es-ES_tradnl" sz="1100" b="1" kern="1200" dirty="0" smtClean="0">
                          <a:solidFill>
                            <a:srgbClr val="000000"/>
                          </a:solidFill>
                          <a:effectLst/>
                          <a:latin typeface="+mn-lt"/>
                          <a:ea typeface="Times New Roman"/>
                          <a:cs typeface="Arial"/>
                        </a:rPr>
                        <a:t>(detalles de apoyo): </a:t>
                      </a:r>
                      <a:r>
                        <a:rPr lang="es-ES_tradnl" sz="1100" kern="1200" dirty="0" smtClean="0">
                          <a:solidFill>
                            <a:srgbClr val="000000"/>
                          </a:solidFill>
                          <a:effectLst/>
                          <a:latin typeface="+mn-lt"/>
                          <a:ea typeface="Times New Roman"/>
                          <a:cs typeface="Arial"/>
                        </a:rPr>
                        <a:t>Las respuestas deben incluir algo de lo siguiente: (1) él pasó su vida sembrando</a:t>
                      </a:r>
                      <a:r>
                        <a:rPr lang="es-ES_tradnl" sz="1100" kern="1200" baseline="0" dirty="0" smtClean="0">
                          <a:solidFill>
                            <a:srgbClr val="000000"/>
                          </a:solidFill>
                          <a:effectLst/>
                          <a:latin typeface="+mn-lt"/>
                          <a:ea typeface="Times New Roman"/>
                          <a:cs typeface="Arial"/>
                        </a:rPr>
                        <a:t> semillas de manzanas, </a:t>
                      </a:r>
                      <a:r>
                        <a:rPr lang="es-ES_tradnl" sz="1100" kern="1200" dirty="0" smtClean="0">
                          <a:solidFill>
                            <a:srgbClr val="000000"/>
                          </a:solidFill>
                          <a:effectLst/>
                          <a:latin typeface="+mn-lt"/>
                          <a:ea typeface="Times New Roman"/>
                          <a:cs typeface="Arial"/>
                        </a:rPr>
                        <a:t>(2) él no quería</a:t>
                      </a:r>
                      <a:r>
                        <a:rPr lang="es-ES_tradnl" sz="1100" kern="1200" baseline="0" dirty="0" smtClean="0">
                          <a:solidFill>
                            <a:srgbClr val="000000"/>
                          </a:solidFill>
                          <a:effectLst/>
                          <a:latin typeface="+mn-lt"/>
                          <a:ea typeface="Times New Roman"/>
                          <a:cs typeface="Arial"/>
                        </a:rPr>
                        <a:t> que las personas tuvieran hambre</a:t>
                      </a:r>
                      <a:r>
                        <a:rPr lang="es-ES_tradnl" sz="1100" kern="1200" dirty="0" smtClean="0">
                          <a:solidFill>
                            <a:srgbClr val="000000"/>
                          </a:solidFill>
                          <a:effectLst/>
                          <a:latin typeface="+mn-lt"/>
                          <a:ea typeface="Times New Roman"/>
                          <a:cs typeface="Arial"/>
                        </a:rPr>
                        <a:t>, (3) él era bondadoso</a:t>
                      </a:r>
                      <a:r>
                        <a:rPr lang="es-ES_tradnl" sz="1100" kern="1200" baseline="0" dirty="0" smtClean="0">
                          <a:solidFill>
                            <a:srgbClr val="000000"/>
                          </a:solidFill>
                          <a:effectLst/>
                          <a:latin typeface="+mn-lt"/>
                          <a:ea typeface="Times New Roman"/>
                          <a:cs typeface="Arial"/>
                        </a:rPr>
                        <a:t> con las personas y los animales </a:t>
                      </a:r>
                      <a:r>
                        <a:rPr lang="es-ES_tradnl" sz="1100" kern="1200" dirty="0" smtClean="0">
                          <a:solidFill>
                            <a:srgbClr val="000000"/>
                          </a:solidFill>
                          <a:effectLst/>
                          <a:latin typeface="+mn-lt"/>
                          <a:ea typeface="Times New Roman"/>
                          <a:cs typeface="Arial"/>
                        </a:rPr>
                        <a:t>, (4) a</a:t>
                      </a:r>
                      <a:r>
                        <a:rPr lang="es-ES_tradnl" sz="1100" kern="1200" baseline="0" dirty="0" smtClean="0">
                          <a:solidFill>
                            <a:srgbClr val="000000"/>
                          </a:solidFill>
                          <a:effectLst/>
                          <a:latin typeface="+mn-lt"/>
                          <a:ea typeface="Times New Roman"/>
                          <a:cs typeface="Arial"/>
                        </a:rPr>
                        <a:t> él le gustaba estar al aire libre y pasar mucho tiempo allí, y </a:t>
                      </a:r>
                      <a:r>
                        <a:rPr lang="es-ES_tradnl" sz="1100" kern="1200" dirty="0" smtClean="0">
                          <a:solidFill>
                            <a:srgbClr val="000000"/>
                          </a:solidFill>
                          <a:effectLst/>
                          <a:latin typeface="+mn-lt"/>
                          <a:ea typeface="Times New Roman"/>
                          <a:cs typeface="Arial"/>
                        </a:rPr>
                        <a:t>(5) él tenía</a:t>
                      </a:r>
                      <a:r>
                        <a:rPr lang="es-ES_tradnl" sz="1100" kern="1200" baseline="0" dirty="0" smtClean="0">
                          <a:solidFill>
                            <a:srgbClr val="000000"/>
                          </a:solidFill>
                          <a:effectLst/>
                          <a:latin typeface="+mn-lt"/>
                          <a:ea typeface="Times New Roman"/>
                          <a:cs typeface="Arial"/>
                        </a:rPr>
                        <a:t> muchos amigos, como personas y animales.</a:t>
                      </a:r>
                      <a:endParaRPr lang="es-ES_tradnl" sz="1100" dirty="0" smtClean="0">
                        <a:effectLst/>
                        <a:latin typeface="+mn-lt"/>
                        <a:ea typeface="Calibri"/>
                        <a:cs typeface="Times New Roman"/>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443925">
                <a:tc>
                  <a:txBody>
                    <a:bodyPr/>
                    <a:lstStyle/>
                    <a:p>
                      <a:pPr marL="0" marR="0" algn="ctr">
                        <a:lnSpc>
                          <a:spcPct val="100000"/>
                        </a:lnSpc>
                        <a:spcBef>
                          <a:spcPts val="0"/>
                        </a:spcBef>
                        <a:spcAft>
                          <a:spcPts val="0"/>
                        </a:spcAft>
                      </a:pPr>
                      <a:r>
                        <a:rPr lang="en-US" sz="2500" b="1" dirty="0" smtClean="0">
                          <a:effectLst/>
                          <a:latin typeface="+mn-lt"/>
                          <a:ea typeface="Calibri"/>
                          <a:cs typeface="Times New Roman"/>
                        </a:rPr>
                        <a:t>3</a:t>
                      </a:r>
                      <a:endParaRPr lang="en-US" sz="2500" b="1" dirty="0">
                        <a:effectLst/>
                        <a:latin typeface="+mn-lt"/>
                        <a:ea typeface="Calibri"/>
                        <a:cs typeface="Times New Roman"/>
                      </a:endParaRPr>
                    </a:p>
                  </a:txBody>
                  <a:tcPr marL="51999" marR="519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PA" sz="1100" i="1" noProof="0" dirty="0" smtClean="0">
                          <a:effectLst/>
                          <a:latin typeface="+mn-lt"/>
                          <a:ea typeface="Times New Roman"/>
                          <a:cs typeface="Arial"/>
                        </a:rPr>
                        <a:t>El estudiante</a:t>
                      </a:r>
                      <a:r>
                        <a:rPr lang="es-PA" sz="1100" i="1" baseline="0" noProof="0" dirty="0" smtClean="0">
                          <a:effectLst/>
                          <a:latin typeface="+mn-lt"/>
                          <a:ea typeface="Times New Roman"/>
                          <a:cs typeface="Arial"/>
                        </a:rPr>
                        <a:t> presenta una  explicación que proporciona </a:t>
                      </a:r>
                      <a:r>
                        <a:rPr lang="es-PA" sz="1100" b="1" i="1" u="sng" baseline="0" noProof="0" dirty="0" smtClean="0">
                          <a:effectLst/>
                          <a:latin typeface="+mn-lt"/>
                          <a:ea typeface="Times New Roman"/>
                          <a:cs typeface="Arial"/>
                        </a:rPr>
                        <a:t>suficientes detalles </a:t>
                      </a:r>
                      <a:r>
                        <a:rPr kumimoji="0" lang="es-PA" sz="1100" b="1" i="1" u="sng" strike="noStrike" kern="1200" cap="none" spc="0" normalizeH="0" baseline="0" noProof="0" dirty="0" smtClean="0">
                          <a:ln>
                            <a:noFill/>
                          </a:ln>
                          <a:solidFill>
                            <a:schemeClr val="tx1"/>
                          </a:solidFill>
                          <a:effectLst/>
                          <a:uLnTx/>
                          <a:uFillTx/>
                          <a:latin typeface="+mn-lt"/>
                          <a:ea typeface="Times New Roman"/>
                          <a:cs typeface="Arial"/>
                        </a:rPr>
                        <a:t>de apoyo </a:t>
                      </a:r>
                      <a:r>
                        <a:rPr kumimoji="0" lang="es-PA" sz="1100" b="1" i="1" u="sng" strike="noStrike" kern="1200" cap="none" spc="0" normalizeH="0" baseline="0" noProof="0" dirty="0" smtClean="0">
                          <a:ln>
                            <a:noFill/>
                          </a:ln>
                          <a:solidFill>
                            <a:prstClr val="black"/>
                          </a:solidFill>
                          <a:effectLst/>
                          <a:uLnTx/>
                          <a:uFillTx/>
                          <a:latin typeface="+mn-lt"/>
                          <a:ea typeface="Times New Roman"/>
                          <a:cs typeface="Arial"/>
                        </a:rPr>
                        <a:t>(3 o más </a:t>
                      </a:r>
                      <a:r>
                        <a:rPr kumimoji="0" lang="es-PA" sz="1100" b="1" i="1" u="sng" strike="noStrike" kern="1200" cap="none" spc="0" normalizeH="0" baseline="0" noProof="0" dirty="0" smtClean="0">
                          <a:ln>
                            <a:noFill/>
                          </a:ln>
                          <a:solidFill>
                            <a:schemeClr val="tx1"/>
                          </a:solidFill>
                          <a:effectLst/>
                          <a:uLnTx/>
                          <a:uFillTx/>
                          <a:latin typeface="+mn-lt"/>
                          <a:ea typeface="Times New Roman"/>
                          <a:cs typeface="Arial"/>
                        </a:rPr>
                        <a:t>) </a:t>
                      </a:r>
                      <a:r>
                        <a:rPr kumimoji="0" lang="es-PA" sz="1100" b="0" i="1" u="none" strike="noStrike" kern="1200" cap="none" spc="0" normalizeH="0" baseline="0" noProof="0" dirty="0" smtClean="0">
                          <a:ln>
                            <a:noFill/>
                          </a:ln>
                          <a:solidFill>
                            <a:schemeClr val="tx1"/>
                          </a:solidFill>
                          <a:effectLst/>
                          <a:uLnTx/>
                          <a:uFillTx/>
                          <a:latin typeface="+mn-lt"/>
                          <a:ea typeface="Times New Roman"/>
                          <a:cs typeface="Arial"/>
                        </a:rPr>
                        <a:t>tomados </a:t>
                      </a:r>
                      <a:r>
                        <a:rPr lang="es-PA" sz="1100" i="1" baseline="0" noProof="0" dirty="0" smtClean="0">
                          <a:effectLst/>
                          <a:latin typeface="+mn-lt"/>
                          <a:ea typeface="Times New Roman"/>
                          <a:cs typeface="Arial"/>
                        </a:rPr>
                        <a:t>del cuento.</a:t>
                      </a:r>
                      <a:endParaRPr lang="es-PA" sz="1100" i="1" noProof="0" dirty="0" smtClean="0">
                        <a:effectLst/>
                        <a:latin typeface="+mn-lt"/>
                        <a:ea typeface="Times New Roman"/>
                        <a:cs typeface="Arial"/>
                      </a:endParaRPr>
                    </a:p>
                    <a:p>
                      <a:pPr marL="0" marR="0" algn="l">
                        <a:lnSpc>
                          <a:spcPct val="100000"/>
                        </a:lnSpc>
                        <a:spcBef>
                          <a:spcPts val="0"/>
                        </a:spcBef>
                        <a:spcAft>
                          <a:spcPts val="0"/>
                        </a:spcAft>
                      </a:pPr>
                      <a:r>
                        <a:rPr lang="es-PA" sz="1100" i="0" kern="1200" dirty="0" smtClean="0">
                          <a:solidFill>
                            <a:schemeClr val="tx1"/>
                          </a:solidFill>
                          <a:effectLst/>
                          <a:latin typeface="+mn-lt"/>
                          <a:ea typeface="+mn-ea"/>
                          <a:cs typeface="+mn-cs"/>
                        </a:rPr>
                        <a:t>Johnny </a:t>
                      </a:r>
                      <a:r>
                        <a:rPr lang="es-PA" sz="1100" i="0" kern="1200" dirty="0" err="1" smtClean="0">
                          <a:solidFill>
                            <a:schemeClr val="tx1"/>
                          </a:solidFill>
                          <a:effectLst/>
                          <a:latin typeface="+mn-lt"/>
                          <a:ea typeface="+mn-ea"/>
                          <a:cs typeface="+mn-cs"/>
                        </a:rPr>
                        <a:t>Appleseed</a:t>
                      </a:r>
                      <a:r>
                        <a:rPr lang="es-PA" sz="1100" i="0" kern="1200" dirty="0" smtClean="0">
                          <a:solidFill>
                            <a:schemeClr val="tx1"/>
                          </a:solidFill>
                          <a:effectLst/>
                          <a:latin typeface="+mn-lt"/>
                          <a:ea typeface="+mn-ea"/>
                          <a:cs typeface="+mn-cs"/>
                        </a:rPr>
                        <a:t> </a:t>
                      </a:r>
                      <a:r>
                        <a:rPr lang="es-PA" sz="1100" kern="1200" dirty="0" smtClean="0">
                          <a:solidFill>
                            <a:schemeClr val="tx1"/>
                          </a:solidFill>
                          <a:effectLst/>
                          <a:latin typeface="+mn-lt"/>
                          <a:ea typeface="+mn-ea"/>
                          <a:cs typeface="+mn-cs"/>
                        </a:rPr>
                        <a:t>sembró semillas de manzanas, porque él</a:t>
                      </a:r>
                      <a:r>
                        <a:rPr lang="es-PA" sz="1100" kern="1200" baseline="0" dirty="0" smtClean="0">
                          <a:solidFill>
                            <a:schemeClr val="tx1"/>
                          </a:solidFill>
                          <a:effectLst/>
                          <a:latin typeface="+mn-lt"/>
                          <a:ea typeface="+mn-ea"/>
                          <a:cs typeface="+mn-cs"/>
                        </a:rPr>
                        <a:t> no quería que la gente tuviera hambre.  A él le gustaba estar al aire libre. Él dormía  y cocinaba</a:t>
                      </a:r>
                      <a:r>
                        <a:rPr lang="es-PA" sz="1100" kern="1200" dirty="0" smtClean="0">
                          <a:solidFill>
                            <a:schemeClr val="tx1"/>
                          </a:solidFill>
                          <a:effectLst/>
                          <a:latin typeface="+mn-lt"/>
                          <a:ea typeface="+mn-ea"/>
                          <a:cs typeface="+mn-cs"/>
                        </a:rPr>
                        <a:t> afuera. Todos</a:t>
                      </a:r>
                      <a:r>
                        <a:rPr lang="es-PA" sz="1100" kern="1200" baseline="0" dirty="0" smtClean="0">
                          <a:solidFill>
                            <a:schemeClr val="tx1"/>
                          </a:solidFill>
                          <a:effectLst/>
                          <a:latin typeface="+mn-lt"/>
                          <a:ea typeface="+mn-ea"/>
                          <a:cs typeface="+mn-cs"/>
                        </a:rPr>
                        <a:t> lo querían.  Él tenía amigos indígenas e incluso le sacó el diente a un oso y se hizo amigo de los osos. </a:t>
                      </a:r>
                      <a:endParaRPr lang="es-PA" sz="1100" b="1" dirty="0">
                        <a:effectLst/>
                        <a:latin typeface="+mn-lt"/>
                        <a:ea typeface="Calibri"/>
                        <a:cs typeface="Times New Roman"/>
                      </a:endParaRPr>
                    </a:p>
                  </a:txBody>
                  <a:tcPr marL="51999" marR="519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096">
                <a:tc>
                  <a:txBody>
                    <a:bodyPr/>
                    <a:lstStyle/>
                    <a:p>
                      <a:pPr marL="0" marR="0" algn="ctr">
                        <a:lnSpc>
                          <a:spcPct val="100000"/>
                        </a:lnSpc>
                        <a:spcBef>
                          <a:spcPts val="0"/>
                        </a:spcBef>
                        <a:spcAft>
                          <a:spcPts val="0"/>
                        </a:spcAft>
                      </a:pPr>
                      <a:r>
                        <a:rPr lang="en-US" sz="2500" b="1" dirty="0" smtClean="0">
                          <a:effectLst/>
                          <a:latin typeface="+mn-lt"/>
                          <a:ea typeface="Calibri"/>
                          <a:cs typeface="Times New Roman"/>
                        </a:rPr>
                        <a:t>2</a:t>
                      </a:r>
                      <a:endParaRPr lang="en-US" sz="2500" b="1" dirty="0">
                        <a:effectLst/>
                        <a:latin typeface="+mn-lt"/>
                        <a:ea typeface="Calibri"/>
                        <a:cs typeface="Times New Roman"/>
                      </a:endParaRPr>
                    </a:p>
                  </a:txBody>
                  <a:tcPr marL="51999" marR="519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PA" sz="1100" i="1" noProof="0" dirty="0" smtClean="0">
                          <a:effectLst/>
                          <a:latin typeface="+mn-lt"/>
                          <a:ea typeface="Times New Roman"/>
                          <a:cs typeface="Arial"/>
                        </a:rPr>
                        <a:t>El estudiante</a:t>
                      </a:r>
                      <a:r>
                        <a:rPr lang="es-PA" sz="1100" i="1" baseline="0" noProof="0" dirty="0" smtClean="0">
                          <a:effectLst/>
                          <a:latin typeface="+mn-lt"/>
                          <a:ea typeface="Times New Roman"/>
                          <a:cs typeface="Arial"/>
                        </a:rPr>
                        <a:t> presenta una  explicación que proporciona </a:t>
                      </a:r>
                      <a:r>
                        <a:rPr lang="es-PA" sz="1100" b="1" i="1" u="sng" kern="1200" baseline="0" dirty="0" smtClean="0">
                          <a:solidFill>
                            <a:schemeClr val="tx1"/>
                          </a:solidFill>
                          <a:effectLst/>
                          <a:latin typeface="+mn-lt"/>
                          <a:ea typeface="+mn-ea"/>
                          <a:cs typeface="+mn-cs"/>
                        </a:rPr>
                        <a:t>algunos detalles de apoyo (2)</a:t>
                      </a:r>
                      <a:r>
                        <a:rPr lang="es-PA" sz="1100" b="0" i="1" u="none" kern="1200" baseline="0" dirty="0" smtClean="0">
                          <a:solidFill>
                            <a:schemeClr val="tx1"/>
                          </a:solidFill>
                          <a:effectLst/>
                          <a:latin typeface="+mn-lt"/>
                          <a:ea typeface="+mn-ea"/>
                          <a:cs typeface="+mn-cs"/>
                        </a:rPr>
                        <a:t> </a:t>
                      </a:r>
                      <a:r>
                        <a:rPr kumimoji="0" lang="es-PA" sz="1100" b="0" i="1" u="none" strike="noStrike" kern="1200" cap="none" spc="0" normalizeH="0" baseline="0" noProof="0" dirty="0" smtClean="0">
                          <a:ln>
                            <a:noFill/>
                          </a:ln>
                          <a:solidFill>
                            <a:schemeClr val="tx1"/>
                          </a:solidFill>
                          <a:effectLst/>
                          <a:uLnTx/>
                          <a:uFillTx/>
                          <a:latin typeface="+mn-lt"/>
                          <a:ea typeface="Times New Roman"/>
                          <a:cs typeface="Arial"/>
                        </a:rPr>
                        <a:t>tomados </a:t>
                      </a:r>
                      <a:r>
                        <a:rPr lang="es-PA" sz="1100" i="1" baseline="0" noProof="0" dirty="0" smtClean="0">
                          <a:effectLst/>
                          <a:latin typeface="+mn-lt"/>
                          <a:ea typeface="Times New Roman"/>
                          <a:cs typeface="Arial"/>
                        </a:rPr>
                        <a:t>del cuento </a:t>
                      </a:r>
                    </a:p>
                    <a:p>
                      <a:pPr marL="0" marR="0" indent="0" algn="l" defTabSz="966612" rtl="0" eaLnBrk="1" fontAlgn="auto" latinLnBrk="0" hangingPunct="1">
                        <a:lnSpc>
                          <a:spcPct val="100000"/>
                        </a:lnSpc>
                        <a:spcBef>
                          <a:spcPts val="0"/>
                        </a:spcBef>
                        <a:spcAft>
                          <a:spcPts val="0"/>
                        </a:spcAft>
                        <a:buClrTx/>
                        <a:buSzTx/>
                        <a:buFontTx/>
                        <a:buNone/>
                        <a:tabLst/>
                        <a:defRPr/>
                      </a:pPr>
                      <a:r>
                        <a:rPr lang="es-PA" sz="1100" i="0" kern="1200" dirty="0" smtClean="0">
                          <a:solidFill>
                            <a:schemeClr val="tx1"/>
                          </a:solidFill>
                          <a:effectLst/>
                          <a:latin typeface="+mn-lt"/>
                          <a:ea typeface="+mn-ea"/>
                          <a:cs typeface="+mn-cs"/>
                        </a:rPr>
                        <a:t>Johnny </a:t>
                      </a:r>
                      <a:r>
                        <a:rPr lang="es-PA" sz="1100" i="0" kern="1200" dirty="0" err="1" smtClean="0">
                          <a:solidFill>
                            <a:schemeClr val="tx1"/>
                          </a:solidFill>
                          <a:effectLst/>
                          <a:latin typeface="+mn-lt"/>
                          <a:ea typeface="+mn-ea"/>
                          <a:cs typeface="+mn-cs"/>
                        </a:rPr>
                        <a:t>Appleseed</a:t>
                      </a:r>
                      <a:r>
                        <a:rPr lang="es-PA" sz="1100" i="0" kern="1200" dirty="0" smtClean="0">
                          <a:solidFill>
                            <a:schemeClr val="tx1"/>
                          </a:solidFill>
                          <a:effectLst/>
                          <a:latin typeface="+mn-lt"/>
                          <a:ea typeface="+mn-ea"/>
                          <a:cs typeface="+mn-cs"/>
                        </a:rPr>
                        <a:t> sembró </a:t>
                      </a:r>
                      <a:r>
                        <a:rPr lang="es-PA" sz="1100" kern="1200" dirty="0" smtClean="0">
                          <a:solidFill>
                            <a:schemeClr val="tx1"/>
                          </a:solidFill>
                          <a:effectLst/>
                          <a:latin typeface="+mn-lt"/>
                          <a:ea typeface="+mn-ea"/>
                          <a:cs typeface="+mn-cs"/>
                        </a:rPr>
                        <a:t>semillas de manzanas, porque él</a:t>
                      </a:r>
                      <a:r>
                        <a:rPr lang="es-PA" sz="1100" kern="1200" baseline="0" dirty="0" smtClean="0">
                          <a:solidFill>
                            <a:schemeClr val="tx1"/>
                          </a:solidFill>
                          <a:effectLst/>
                          <a:latin typeface="+mn-lt"/>
                          <a:ea typeface="+mn-ea"/>
                          <a:cs typeface="+mn-cs"/>
                        </a:rPr>
                        <a:t> no quería que la gente tuviera hambre.  A él le gustaba estar al aire libre. </a:t>
                      </a:r>
                      <a:endParaRPr lang="es-PA" sz="1100" dirty="0">
                        <a:effectLst/>
                        <a:latin typeface="+mn-lt"/>
                        <a:ea typeface="Calibri"/>
                        <a:cs typeface="Times New Roman"/>
                      </a:endParaRPr>
                    </a:p>
                  </a:txBody>
                  <a:tcPr marL="95885" marR="95885" marT="48895" marB="488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302">
                <a:tc>
                  <a:txBody>
                    <a:bodyPr/>
                    <a:lstStyle/>
                    <a:p>
                      <a:pPr marL="0" marR="0" algn="ctr">
                        <a:lnSpc>
                          <a:spcPct val="100000"/>
                        </a:lnSpc>
                        <a:spcBef>
                          <a:spcPts val="0"/>
                        </a:spcBef>
                        <a:spcAft>
                          <a:spcPts val="0"/>
                        </a:spcAft>
                      </a:pPr>
                      <a:r>
                        <a:rPr lang="en-US" sz="2500" b="1" dirty="0" smtClean="0">
                          <a:effectLst/>
                          <a:latin typeface="+mn-lt"/>
                          <a:ea typeface="Calibri"/>
                          <a:cs typeface="Times New Roman"/>
                        </a:rPr>
                        <a:t>1</a:t>
                      </a:r>
                      <a:endParaRPr lang="en-US" sz="2500" b="1" dirty="0">
                        <a:effectLst/>
                        <a:latin typeface="+mn-lt"/>
                        <a:ea typeface="Calibri"/>
                        <a:cs typeface="Times New Roman"/>
                      </a:endParaRPr>
                    </a:p>
                  </a:txBody>
                  <a:tcPr marL="51999" marR="519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es-PA" sz="1100" i="1" noProof="0" dirty="0" smtClean="0">
                          <a:effectLst/>
                          <a:latin typeface="+mn-lt"/>
                          <a:ea typeface="Times New Roman"/>
                          <a:cs typeface="Arial"/>
                        </a:rPr>
                        <a:t>El estudiante</a:t>
                      </a:r>
                      <a:r>
                        <a:rPr lang="es-PA" sz="1100" i="1" baseline="0" noProof="0" dirty="0" smtClean="0">
                          <a:effectLst/>
                          <a:latin typeface="+mn-lt"/>
                          <a:ea typeface="Times New Roman"/>
                          <a:cs typeface="Arial"/>
                        </a:rPr>
                        <a:t> presenta una  explicación que proporciona </a:t>
                      </a:r>
                      <a:r>
                        <a:rPr lang="es-PA" sz="1100" b="1" i="1" u="sng" kern="1200" baseline="0" noProof="0" dirty="0" smtClean="0">
                          <a:solidFill>
                            <a:schemeClr val="tx1"/>
                          </a:solidFill>
                          <a:effectLst/>
                          <a:latin typeface="+mn-lt"/>
                          <a:ea typeface="+mn-ea"/>
                          <a:cs typeface="+mn-cs"/>
                        </a:rPr>
                        <a:t>detalles limitados de apoyo </a:t>
                      </a:r>
                      <a:r>
                        <a:rPr lang="es-PA" sz="1100" b="1" i="1" u="sng" kern="1200" baseline="0" dirty="0" smtClean="0">
                          <a:solidFill>
                            <a:schemeClr val="tx1"/>
                          </a:solidFill>
                          <a:effectLst/>
                          <a:latin typeface="+mn-lt"/>
                          <a:ea typeface="+mn-ea"/>
                          <a:cs typeface="+mn-cs"/>
                        </a:rPr>
                        <a:t>(1) </a:t>
                      </a:r>
                      <a:r>
                        <a:rPr kumimoji="0" lang="es-PA" sz="1100" b="0" i="1" u="none" strike="noStrike" kern="1200" cap="none" spc="0" normalizeH="0" baseline="0" noProof="0" dirty="0" smtClean="0">
                          <a:ln>
                            <a:noFill/>
                          </a:ln>
                          <a:solidFill>
                            <a:schemeClr val="tx1"/>
                          </a:solidFill>
                          <a:effectLst/>
                          <a:uLnTx/>
                          <a:uFillTx/>
                          <a:latin typeface="+mn-lt"/>
                          <a:ea typeface="Times New Roman"/>
                          <a:cs typeface="Arial"/>
                        </a:rPr>
                        <a:t>tomados </a:t>
                      </a:r>
                      <a:r>
                        <a:rPr lang="es-PA" sz="1100" i="1" kern="1200" baseline="0" dirty="0" smtClean="0">
                          <a:solidFill>
                            <a:schemeClr val="tx1"/>
                          </a:solidFill>
                          <a:effectLst/>
                          <a:latin typeface="+mn-lt"/>
                          <a:ea typeface="+mn-ea"/>
                          <a:cs typeface="+mn-cs"/>
                        </a:rPr>
                        <a:t>del cuento.</a:t>
                      </a:r>
                    </a:p>
                    <a:p>
                      <a:pPr algn="l">
                        <a:lnSpc>
                          <a:spcPct val="100000"/>
                        </a:lnSpc>
                        <a:spcAft>
                          <a:spcPts val="0"/>
                        </a:spcAft>
                      </a:pPr>
                      <a:r>
                        <a:rPr lang="es-PA" sz="1100" i="0" kern="1200" baseline="0" dirty="0" smtClean="0">
                          <a:solidFill>
                            <a:schemeClr val="tx1"/>
                          </a:solidFill>
                          <a:effectLst/>
                          <a:latin typeface="+mn-lt"/>
                          <a:ea typeface="+mn-ea"/>
                          <a:cs typeface="+mn-cs"/>
                        </a:rPr>
                        <a:t>J</a:t>
                      </a:r>
                      <a:r>
                        <a:rPr lang="es-PA" sz="1100" i="0" kern="1200" dirty="0" smtClean="0">
                          <a:solidFill>
                            <a:schemeClr val="tx1"/>
                          </a:solidFill>
                          <a:effectLst/>
                          <a:latin typeface="+mn-lt"/>
                          <a:ea typeface="+mn-ea"/>
                          <a:cs typeface="+mn-cs"/>
                        </a:rPr>
                        <a:t>ohnny </a:t>
                      </a:r>
                      <a:r>
                        <a:rPr lang="es-PA" sz="1100" i="0" kern="1200" dirty="0" err="1" smtClean="0">
                          <a:solidFill>
                            <a:schemeClr val="tx1"/>
                          </a:solidFill>
                          <a:effectLst/>
                          <a:latin typeface="+mn-lt"/>
                          <a:ea typeface="+mn-ea"/>
                          <a:cs typeface="+mn-cs"/>
                        </a:rPr>
                        <a:t>Appleseed</a:t>
                      </a:r>
                      <a:r>
                        <a:rPr lang="es-PA" sz="1100" i="0" kern="1200" dirty="0" smtClean="0">
                          <a:solidFill>
                            <a:schemeClr val="tx1"/>
                          </a:solidFill>
                          <a:effectLst/>
                          <a:latin typeface="+mn-lt"/>
                          <a:ea typeface="+mn-ea"/>
                          <a:cs typeface="+mn-cs"/>
                        </a:rPr>
                        <a:t> </a:t>
                      </a:r>
                      <a:r>
                        <a:rPr lang="es-PA" sz="1100" kern="1200" dirty="0" smtClean="0">
                          <a:solidFill>
                            <a:schemeClr val="tx1"/>
                          </a:solidFill>
                          <a:effectLst/>
                          <a:latin typeface="+mn-lt"/>
                          <a:ea typeface="+mn-ea"/>
                          <a:cs typeface="+mn-cs"/>
                        </a:rPr>
                        <a:t>sembró semillas de manzanas, porque él</a:t>
                      </a:r>
                      <a:r>
                        <a:rPr lang="es-PA" sz="1100" kern="1200" baseline="0" dirty="0" smtClean="0">
                          <a:solidFill>
                            <a:schemeClr val="tx1"/>
                          </a:solidFill>
                          <a:effectLst/>
                          <a:latin typeface="+mn-lt"/>
                          <a:ea typeface="+mn-ea"/>
                          <a:cs typeface="+mn-cs"/>
                        </a:rPr>
                        <a:t> no quería que la gente tuviera hambre. </a:t>
                      </a:r>
                      <a:r>
                        <a:rPr lang="es-PA" sz="1100" dirty="0" smtClean="0">
                          <a:effectLst/>
                          <a:latin typeface="+mn-lt"/>
                          <a:ea typeface="Times New Roman"/>
                          <a:cs typeface="Arial"/>
                        </a:rPr>
                        <a:t>  </a:t>
                      </a:r>
                      <a:endParaRPr lang="es-PA" sz="1100" dirty="0">
                        <a:effectLst/>
                        <a:latin typeface="+mn-lt"/>
                        <a:ea typeface="Calibri"/>
                        <a:cs typeface="Times New Roman"/>
                      </a:endParaRPr>
                    </a:p>
                  </a:txBody>
                  <a:tcPr marL="95885" marR="95885" marT="48895" marB="488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102">
                <a:tc>
                  <a:txBody>
                    <a:bodyPr/>
                    <a:lstStyle/>
                    <a:p>
                      <a:pPr marL="0" marR="0" algn="ctr">
                        <a:lnSpc>
                          <a:spcPct val="100000"/>
                        </a:lnSpc>
                        <a:spcBef>
                          <a:spcPts val="0"/>
                        </a:spcBef>
                        <a:spcAft>
                          <a:spcPts val="0"/>
                        </a:spcAft>
                      </a:pPr>
                      <a:r>
                        <a:rPr lang="en-US" sz="2500" b="1" dirty="0" smtClean="0">
                          <a:effectLst/>
                          <a:latin typeface="+mn-lt"/>
                          <a:ea typeface="Calibri"/>
                          <a:cs typeface="Times New Roman"/>
                        </a:rPr>
                        <a:t>0</a:t>
                      </a:r>
                      <a:endParaRPr lang="en-US" sz="2500" b="1" dirty="0">
                        <a:effectLst/>
                        <a:latin typeface="+mn-lt"/>
                        <a:ea typeface="Calibri"/>
                        <a:cs typeface="Times New Roman"/>
                      </a:endParaRPr>
                    </a:p>
                  </a:txBody>
                  <a:tcPr marL="51999" marR="519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PA" sz="1100" i="1" dirty="0" smtClean="0">
                          <a:effectLst/>
                          <a:latin typeface="+mn-lt"/>
                          <a:ea typeface="Times New Roman"/>
                          <a:cs typeface="Arial"/>
                        </a:rPr>
                        <a:t>El estudiante</a:t>
                      </a:r>
                      <a:r>
                        <a:rPr lang="es-PA" sz="1100" i="1" kern="1200" dirty="0" smtClean="0">
                          <a:solidFill>
                            <a:schemeClr val="tx1"/>
                          </a:solidFill>
                          <a:effectLst/>
                          <a:latin typeface="+mn-lt"/>
                          <a:ea typeface="+mn-ea"/>
                          <a:cs typeface="+mn-cs"/>
                        </a:rPr>
                        <a:t> </a:t>
                      </a:r>
                      <a:r>
                        <a:rPr lang="es-PA" sz="1100" b="1" i="1" u="sng" kern="1200" dirty="0" smtClean="0">
                          <a:solidFill>
                            <a:schemeClr val="tx1"/>
                          </a:solidFill>
                          <a:effectLst/>
                          <a:latin typeface="+mn-lt"/>
                          <a:ea typeface="+mn-ea"/>
                          <a:cs typeface="+mn-cs"/>
                        </a:rPr>
                        <a:t>no presenta una explicación y/o</a:t>
                      </a:r>
                      <a:r>
                        <a:rPr lang="es-PA" sz="1100" b="1" i="1" u="sng" kern="1200" baseline="0" dirty="0" smtClean="0">
                          <a:solidFill>
                            <a:schemeClr val="tx1"/>
                          </a:solidFill>
                          <a:effectLst/>
                          <a:latin typeface="+mn-lt"/>
                          <a:ea typeface="+mn-ea"/>
                          <a:cs typeface="+mn-cs"/>
                        </a:rPr>
                        <a:t> suficientes detalles de apoyo</a:t>
                      </a:r>
                      <a:r>
                        <a:rPr lang="es-PA" sz="1100" b="1" i="1" u="none" kern="1200" baseline="0" dirty="0" smtClean="0">
                          <a:solidFill>
                            <a:schemeClr val="tx1"/>
                          </a:solidFill>
                          <a:effectLst/>
                          <a:latin typeface="+mn-lt"/>
                          <a:ea typeface="+mn-ea"/>
                          <a:cs typeface="+mn-cs"/>
                        </a:rPr>
                        <a:t>  </a:t>
                      </a:r>
                      <a:r>
                        <a:rPr kumimoji="0" lang="es-PA" sz="1100" b="0" i="1" u="none" strike="noStrike" kern="1200" cap="none" spc="0" normalizeH="0" baseline="0" noProof="0" dirty="0" smtClean="0">
                          <a:ln>
                            <a:noFill/>
                          </a:ln>
                          <a:solidFill>
                            <a:schemeClr val="tx1"/>
                          </a:solidFill>
                          <a:effectLst/>
                          <a:uLnTx/>
                          <a:uFillTx/>
                          <a:latin typeface="+mn-lt"/>
                          <a:ea typeface="Times New Roman"/>
                          <a:cs typeface="Arial"/>
                        </a:rPr>
                        <a:t>tomados </a:t>
                      </a:r>
                      <a:r>
                        <a:rPr lang="es-PA" sz="1100" i="1" kern="1200" baseline="0" dirty="0" smtClean="0">
                          <a:solidFill>
                            <a:schemeClr val="tx1"/>
                          </a:solidFill>
                          <a:effectLst/>
                          <a:latin typeface="+mn-lt"/>
                          <a:ea typeface="+mn-ea"/>
                          <a:cs typeface="+mn-cs"/>
                        </a:rPr>
                        <a:t>del cuento.  </a:t>
                      </a:r>
                    </a:p>
                    <a:p>
                      <a:pPr algn="l">
                        <a:lnSpc>
                          <a:spcPct val="100000"/>
                        </a:lnSpc>
                        <a:spcAft>
                          <a:spcPts val="0"/>
                        </a:spcAft>
                      </a:pPr>
                      <a:r>
                        <a:rPr lang="es-PA" sz="1100" dirty="0" smtClean="0">
                          <a:effectLst/>
                          <a:latin typeface="+mn-lt"/>
                          <a:ea typeface="Times New Roman"/>
                          <a:cs typeface="Arial"/>
                        </a:rPr>
                        <a:t>Él era bueno con los osos.</a:t>
                      </a:r>
                      <a:r>
                        <a:rPr lang="es-PA" sz="1100" baseline="0" dirty="0" smtClean="0">
                          <a:effectLst/>
                          <a:latin typeface="+mn-lt"/>
                          <a:ea typeface="Times New Roman"/>
                          <a:cs typeface="Arial"/>
                        </a:rPr>
                        <a:t> </a:t>
                      </a:r>
                      <a:r>
                        <a:rPr lang="es-PA" sz="1100" dirty="0" smtClean="0">
                          <a:effectLst/>
                          <a:latin typeface="+mn-lt"/>
                          <a:ea typeface="Times New Roman"/>
                          <a:cs typeface="Arial"/>
                        </a:rPr>
                        <a:t> </a:t>
                      </a:r>
                      <a:endParaRPr lang="es-PA" sz="1100" dirty="0">
                        <a:effectLst/>
                        <a:latin typeface="+mn-lt"/>
                        <a:ea typeface="Calibri"/>
                        <a:cs typeface="Times New Roman"/>
                      </a:endParaRPr>
                    </a:p>
                  </a:txBody>
                  <a:tcPr marL="95885" marR="95885" marT="48895" marB="488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4434843" y="7010400"/>
            <a:ext cx="2057400" cy="646331"/>
          </a:xfrm>
          <a:prstGeom prst="rect">
            <a:avLst/>
          </a:prstGeom>
          <a:solidFill>
            <a:schemeClr val="bg2"/>
          </a:solidFill>
        </p:spPr>
        <p:txBody>
          <a:bodyPr wrap="square">
            <a:spAutoFit/>
          </a:bodyPr>
          <a:lstStyle/>
          <a:p>
            <a:r>
              <a:rPr lang="en-US" sz="900" dirty="0" smtClean="0"/>
              <a:t>RL.1.9</a:t>
            </a:r>
            <a:r>
              <a:rPr lang="en-US" sz="900" dirty="0"/>
              <a:t/>
            </a:r>
            <a:br>
              <a:rPr lang="en-US" sz="900" dirty="0"/>
            </a:br>
            <a:r>
              <a:rPr lang="x-none" sz="900" dirty="0"/>
              <a:t>Comparan y contrastan las aventuras y experiencias de los personajes en los cuentos</a:t>
            </a:r>
            <a:r>
              <a:rPr lang="x-none" sz="900" dirty="0" smtClean="0"/>
              <a:t>.</a:t>
            </a:r>
            <a:endParaRPr lang="en-US" sz="900" dirty="0"/>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9925340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17</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3729330584"/>
              </p:ext>
            </p:extLst>
          </p:nvPr>
        </p:nvGraphicFramePr>
        <p:xfrm>
          <a:off x="362761" y="390984"/>
          <a:ext cx="6421120" cy="6940296"/>
        </p:xfrm>
        <a:graphic>
          <a:graphicData uri="http://schemas.openxmlformats.org/drawingml/2006/table">
            <a:tbl>
              <a:tblPr firstRow="1" bandRow="1">
                <a:tableStyleId>{5940675A-B579-460E-94D1-54222C63F5DA}</a:tableStyleId>
              </a:tblPr>
              <a:tblGrid>
                <a:gridCol w="508000"/>
                <a:gridCol w="5913120"/>
              </a:tblGrid>
              <a:tr h="320040">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endParaRPr kumimoji="0" lang="x-none" sz="1000" b="0" i="1" u="none" strike="noStrike" kern="1200" cap="none" spc="0" normalizeH="0" baseline="0" noProof="0" dirty="0" smtClean="0">
                        <a:ln>
                          <a:noFill/>
                        </a:ln>
                        <a:solidFill>
                          <a:prstClr val="black"/>
                        </a:solidFill>
                        <a:effectLst/>
                        <a:uLnTx/>
                        <a:uFillTx/>
                        <a:latin typeface="+mn-lt"/>
                        <a:ea typeface="+mn-ea"/>
                        <a:cs typeface="+mn-cs"/>
                      </a:endParaRPr>
                    </a:p>
                  </a:txBody>
                  <a:tcPr marL="97536" marR="97536" marT="48006" marB="48006">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r>
              <a:tr h="160020">
                <a:tc gridSpan="2">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kumimoji="0" lang="x-none" sz="1100" b="0" i="1" u="none" strike="noStrike" kern="1200" cap="none" spc="0" normalizeH="0" baseline="0" noProof="0" dirty="0" smtClean="0">
                          <a:ln>
                            <a:noFill/>
                          </a:ln>
                          <a:solidFill>
                            <a:prstClr val="black"/>
                          </a:solidFill>
                          <a:effectLst/>
                          <a:uLnTx/>
                          <a:uFillTx/>
                          <a:latin typeface="+mn-lt"/>
                          <a:ea typeface="+mn-ea"/>
                          <a:cs typeface="+mn-cs"/>
                        </a:rPr>
                        <a:t>Una nota sobre las respuestas construidas:  Las respuestas construidas no están escritas “en piedra.” No hay una manera perfecta en la que el estudiante deba responder. Busque la intención general de la pregunta y  la respuesta del estudiante y siga la rúbrica a continuación tanto como sea posible. Utilice su mejor juicio. A diferencia de las preguntas de  DOK-1 donde  hay una respuesta correcta o incorrecta,  las respuestas construidas son más difíciles de evaluar. La coherencia global de la intención del estudiante, basada en la mayor parte de sus respuestas, puede servirle de guía.</a:t>
                      </a:r>
                      <a:endParaRPr lang="x-none" sz="1100" b="1" u="sng" noProof="0" dirty="0" smtClean="0">
                        <a:effectLst/>
                      </a:endParaRPr>
                    </a:p>
                  </a:txBody>
                  <a:tcPr marL="97536" marR="97536" marT="48006" marB="48006">
                    <a:lnT w="12700" cap="flat" cmpd="sng" algn="ctr">
                      <a:solidFill>
                        <a:schemeClr val="tx1"/>
                      </a:solidFill>
                      <a:prstDash val="solid"/>
                      <a:round/>
                      <a:headEnd type="none" w="med" len="med"/>
                      <a:tailEnd type="none" w="med" len="med"/>
                    </a:lnT>
                  </a:tcPr>
                </a:tc>
                <a:tc hMerge="1">
                  <a:txBody>
                    <a:bodyPr/>
                    <a:lstStyle/>
                    <a:p>
                      <a:endParaRPr lang="en-US"/>
                    </a:p>
                  </a:txBody>
                  <a:tcPr/>
                </a:tc>
              </a:tr>
              <a:tr h="16002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x-none" sz="1400" b="1" dirty="0" smtClean="0">
                          <a:solidFill>
                            <a:schemeClr val="tx1"/>
                          </a:solidFill>
                          <a:effectLst/>
                        </a:rPr>
                        <a:t>CFA Trimestre 3: </a:t>
                      </a:r>
                      <a:r>
                        <a:rPr lang="x-none" sz="1400" b="1" noProof="0" dirty="0" smtClean="0">
                          <a:effectLst/>
                        </a:rPr>
                        <a:t>Clave  para la </a:t>
                      </a:r>
                      <a:r>
                        <a:rPr lang="x-none" sz="1400" b="1" u="sng" noProof="0" dirty="0" smtClean="0">
                          <a:effectLst/>
                        </a:rPr>
                        <a:t>Respuesta construida de Investigación</a:t>
                      </a:r>
                    </a:p>
                  </a:txBody>
                  <a:tcPr marL="97536" marR="97536" marT="48006" marB="48006"/>
                </a:tc>
                <a:tc hMerge="1">
                  <a:txBody>
                    <a:bodyPr/>
                    <a:lstStyle/>
                    <a:p>
                      <a:endParaRPr lang="en-US"/>
                    </a:p>
                  </a:txBody>
                  <a:tcPr/>
                </a:tc>
              </a:tr>
              <a:tr h="508176">
                <a:tc gridSpan="2">
                  <a:txBody>
                    <a:bodyPr/>
                    <a:lstStyle/>
                    <a:p>
                      <a:pPr marL="0" marR="0" lvl="0" indent="0" algn="ctr" defTabSz="966612" rtl="0" eaLnBrk="1" fontAlgn="auto" latinLnBrk="0" hangingPunct="1">
                        <a:lnSpc>
                          <a:spcPct val="100000"/>
                        </a:lnSpc>
                        <a:spcBef>
                          <a:spcPts val="0"/>
                        </a:spcBef>
                        <a:spcAft>
                          <a:spcPts val="0"/>
                        </a:spcAft>
                        <a:buClrTx/>
                        <a:buSzTx/>
                        <a:buFontTx/>
                        <a:buNone/>
                        <a:tabLst/>
                        <a:defRPr/>
                      </a:pPr>
                      <a:r>
                        <a:rPr kumimoji="0" lang="x-none" sz="1400" b="1" i="0" u="sng" strike="noStrike" kern="1200" cap="none" spc="0" normalizeH="0" baseline="0" noProof="0" dirty="0" smtClean="0">
                          <a:ln>
                            <a:noFill/>
                          </a:ln>
                          <a:solidFill>
                            <a:prstClr val="black"/>
                          </a:solidFill>
                          <a:effectLst/>
                          <a:uLnTx/>
                          <a:uFillTx/>
                          <a:latin typeface="+mn-lt"/>
                          <a:ea typeface="+mn-ea"/>
                          <a:cs typeface="+mn-cs"/>
                        </a:rPr>
                        <a:t>Rúbricas para la Respuesta construida de investigación - Objetivo 3</a:t>
                      </a:r>
                    </a:p>
                    <a:p>
                      <a:pPr marL="0" marR="0" lvl="0" indent="0" algn="ctr" defTabSz="914318" rtl="0" eaLnBrk="1" fontAlgn="auto" latinLnBrk="0" hangingPunct="1">
                        <a:lnSpc>
                          <a:spcPct val="100000"/>
                        </a:lnSpc>
                        <a:spcBef>
                          <a:spcPts val="0"/>
                        </a:spcBef>
                        <a:spcAft>
                          <a:spcPts val="0"/>
                        </a:spcAft>
                        <a:buClrTx/>
                        <a:buSzTx/>
                        <a:buFontTx/>
                        <a:buNone/>
                        <a:tabLst/>
                        <a:defRPr/>
                      </a:pPr>
                      <a:r>
                        <a:rPr kumimoji="0" lang="x-none" sz="1100" b="1" i="0" u="none" strike="noStrike" kern="1200" cap="none" spc="0" normalizeH="0" baseline="0" noProof="0" dirty="0" smtClean="0">
                          <a:ln>
                            <a:noFill/>
                          </a:ln>
                          <a:solidFill>
                            <a:prstClr val="black"/>
                          </a:solidFill>
                          <a:effectLst/>
                          <a:uLnTx/>
                          <a:uFillTx/>
                          <a:latin typeface="+mn-lt"/>
                          <a:ea typeface="+mn-ea"/>
                          <a:cs typeface="+mn-cs"/>
                        </a:rPr>
                        <a:t>evidencia de la habilidad para distinguir información </a:t>
                      </a:r>
                      <a:r>
                        <a:rPr kumimoji="0" lang="x-none" sz="1100" b="1" i="0" u="sng" strike="noStrike" kern="1200" cap="none" spc="0" normalizeH="0" baseline="0" noProof="0" dirty="0" smtClean="0">
                          <a:ln>
                            <a:noFill/>
                          </a:ln>
                          <a:solidFill>
                            <a:prstClr val="black"/>
                          </a:solidFill>
                          <a:effectLst/>
                          <a:uLnTx/>
                          <a:uFillTx/>
                          <a:latin typeface="+mn-lt"/>
                          <a:ea typeface="+mn-ea"/>
                          <a:cs typeface="+mn-cs"/>
                        </a:rPr>
                        <a:t>relevante</a:t>
                      </a:r>
                      <a:r>
                        <a:rPr kumimoji="0" lang="x-none" sz="1100" b="1" i="0" u="none" strike="noStrike" kern="1200" cap="none" spc="0" normalizeH="0" baseline="0" noProof="0" dirty="0" smtClean="0">
                          <a:ln>
                            <a:noFill/>
                          </a:ln>
                          <a:solidFill>
                            <a:prstClr val="black"/>
                          </a:solidFill>
                          <a:effectLst/>
                          <a:uLnTx/>
                          <a:uFillTx/>
                          <a:latin typeface="+mn-lt"/>
                          <a:ea typeface="+mn-ea"/>
                          <a:cs typeface="+mn-cs"/>
                        </a:rPr>
                        <a:t> de la información irrelevante, </a:t>
                      </a:r>
                    </a:p>
                    <a:p>
                      <a:pPr marL="0" marR="0" lvl="0" indent="0" algn="ctr" defTabSz="914318" rtl="0" eaLnBrk="1" fontAlgn="auto" latinLnBrk="0" hangingPunct="1">
                        <a:lnSpc>
                          <a:spcPct val="100000"/>
                        </a:lnSpc>
                        <a:spcBef>
                          <a:spcPts val="0"/>
                        </a:spcBef>
                        <a:spcAft>
                          <a:spcPts val="0"/>
                        </a:spcAft>
                        <a:buClrTx/>
                        <a:buSzTx/>
                        <a:buFontTx/>
                        <a:buNone/>
                        <a:tabLst/>
                        <a:defRPr/>
                      </a:pPr>
                      <a:r>
                        <a:rPr kumimoji="0" lang="x-none" sz="1100" b="1" i="0" u="none" strike="noStrike" kern="1200" cap="none" spc="0" normalizeH="0" baseline="0" noProof="0" dirty="0" smtClean="0">
                          <a:ln>
                            <a:noFill/>
                          </a:ln>
                          <a:solidFill>
                            <a:prstClr val="black"/>
                          </a:solidFill>
                          <a:effectLst/>
                          <a:uLnTx/>
                          <a:uFillTx/>
                          <a:latin typeface="+mn-lt"/>
                          <a:ea typeface="+mn-ea"/>
                          <a:cs typeface="+mn-cs"/>
                        </a:rPr>
                        <a:t>como lo es distinguir un hecho de una opinión </a:t>
                      </a:r>
                    </a:p>
                  </a:txBody>
                  <a:tcPr marL="97536" marR="97536" marT="48006" marB="48006"/>
                </a:tc>
                <a:tc hMerge="1">
                  <a:txBody>
                    <a:bodyPr/>
                    <a:lstStyle/>
                    <a:p>
                      <a:endParaRPr lang="en-US"/>
                    </a:p>
                  </a:txBody>
                  <a:tcPr/>
                </a:tc>
              </a:tr>
              <a:tr h="457200">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_tradnl" sz="1400" b="1" noProof="0" dirty="0" smtClean="0">
                          <a:latin typeface="+mn-lt"/>
                        </a:rPr>
                        <a:t>Pregunta #</a:t>
                      </a:r>
                      <a:r>
                        <a:rPr lang="es-ES_tradnl" sz="1400" b="1" noProof="0" dirty="0" smtClean="0">
                          <a:solidFill>
                            <a:schemeClr val="tx1"/>
                          </a:solidFill>
                          <a:latin typeface="+mn-lt"/>
                        </a:rPr>
                        <a:t>15 RI.1.8</a:t>
                      </a:r>
                      <a:r>
                        <a:rPr lang="es-ES_tradnl" sz="1400" b="1" noProof="0" dirty="0" smtClean="0">
                          <a:latin typeface="+mn-lt"/>
                        </a:rPr>
                        <a:t>: </a:t>
                      </a:r>
                      <a:r>
                        <a:rPr lang="x-none" sz="1400" b="1" kern="1200" noProof="0" dirty="0" smtClean="0">
                          <a:solidFill>
                            <a:schemeClr val="tx1"/>
                          </a:solidFill>
                          <a:effectLst/>
                          <a:latin typeface="+mn-lt"/>
                          <a:ea typeface="+mn-ea"/>
                          <a:cs typeface="+mn-cs"/>
                        </a:rPr>
                        <a:t>¿Qué detalles claves en </a:t>
                      </a:r>
                      <a:r>
                        <a:rPr lang="x-none" sz="1400" b="0" i="1" u="none" kern="1200" noProof="0" dirty="0" smtClean="0">
                          <a:solidFill>
                            <a:schemeClr val="tx1"/>
                          </a:solidFill>
                          <a:effectLst/>
                          <a:latin typeface="+mn-lt"/>
                          <a:ea typeface="+mn-ea"/>
                          <a:cs typeface="+mn-cs"/>
                        </a:rPr>
                        <a:t>Tiempo de cosechar manzanas </a:t>
                      </a:r>
                      <a:r>
                        <a:rPr lang="x-none" sz="1400" b="1" i="0" u="none" kern="1200" noProof="0" dirty="0" smtClean="0">
                          <a:solidFill>
                            <a:schemeClr val="tx1"/>
                          </a:solidFill>
                          <a:effectLst/>
                          <a:latin typeface="+mn-lt"/>
                          <a:ea typeface="+mn-ea"/>
                          <a:cs typeface="+mn-cs"/>
                        </a:rPr>
                        <a:t>y </a:t>
                      </a:r>
                      <a:r>
                        <a:rPr lang="x-none" sz="1400" b="1" i="1" u="none" kern="1200" noProof="0" dirty="0" smtClean="0">
                          <a:solidFill>
                            <a:schemeClr val="tx1"/>
                          </a:solidFill>
                          <a:effectLst/>
                          <a:latin typeface="+mn-lt"/>
                          <a:ea typeface="+mn-ea"/>
                          <a:cs typeface="+mn-cs"/>
                        </a:rPr>
                        <a:t> </a:t>
                      </a:r>
                      <a:r>
                        <a:rPr lang="x-none" sz="1400" b="0" i="1" u="none" kern="1200" noProof="0" dirty="0" smtClean="0">
                          <a:solidFill>
                            <a:schemeClr val="tx1"/>
                          </a:solidFill>
                          <a:effectLst/>
                          <a:latin typeface="+mn-lt"/>
                          <a:ea typeface="+mn-ea"/>
                          <a:cs typeface="+mn-cs"/>
                        </a:rPr>
                        <a:t>¿Cómo llegan a ti las manzanas?</a:t>
                      </a:r>
                      <a:r>
                        <a:rPr lang="x-none" sz="1400" b="0" i="0" u="none" kern="1200" noProof="0" dirty="0" smtClean="0">
                          <a:solidFill>
                            <a:schemeClr val="tx1"/>
                          </a:solidFill>
                          <a:effectLst/>
                          <a:latin typeface="+mn-lt"/>
                          <a:ea typeface="+mn-ea"/>
                          <a:cs typeface="+mn-cs"/>
                        </a:rPr>
                        <a:t>, </a:t>
                      </a:r>
                      <a:r>
                        <a:rPr lang="x-none" sz="1400" b="1" u="none" kern="1200" noProof="0" dirty="0" smtClean="0">
                          <a:solidFill>
                            <a:schemeClr val="tx1"/>
                          </a:solidFill>
                          <a:effectLst/>
                          <a:latin typeface="+mn-lt"/>
                          <a:ea typeface="+mn-ea"/>
                          <a:cs typeface="+mn-cs"/>
                        </a:rPr>
                        <a:t>explican cómo las manzanas son recogidas de los árboles? </a:t>
                      </a:r>
                    </a:p>
                  </a:txBody>
                  <a:tcPr marL="97536" marR="97536" marT="48006" marB="48006"/>
                </a:tc>
                <a:tc hMerge="1">
                  <a:txBody>
                    <a:bodyPr/>
                    <a:lstStyle/>
                    <a:p>
                      <a:endParaRPr lang="en-US" dirty="0"/>
                    </a:p>
                  </a:txBody>
                  <a:tcPr/>
                </a:tc>
              </a:tr>
              <a:tr h="320040">
                <a:tc gridSpan="2">
                  <a:txBody>
                    <a:bodyPr/>
                    <a:lstStyle/>
                    <a:p>
                      <a:pPr marL="0" marR="0" lvl="0" indent="0" algn="ctr" defTabSz="914318" eaLnBrk="1" fontAlgn="auto" latinLnBrk="0" hangingPunct="1">
                        <a:lnSpc>
                          <a:spcPct val="100000"/>
                        </a:lnSpc>
                        <a:spcBef>
                          <a:spcPts val="0"/>
                        </a:spcBef>
                        <a:spcAft>
                          <a:spcPts val="0"/>
                        </a:spcAft>
                        <a:buClrTx/>
                        <a:buSzTx/>
                        <a:buFontTx/>
                        <a:buNone/>
                        <a:tabLst/>
                        <a:defRPr sz="1800" b="0" i="0"/>
                      </a:pPr>
                      <a:r>
                        <a:rPr kumimoji="0" lang="es-MX" sz="1400" b="1" i="0" u="none" strike="noStrike" kern="0" cap="none" spc="0" normalizeH="0" baseline="0" noProof="0" dirty="0" smtClean="0">
                          <a:ln>
                            <a:noFill/>
                          </a:ln>
                          <a:solidFill>
                            <a:srgbClr val="000000"/>
                          </a:solidFill>
                          <a:effectLst/>
                          <a:uLnTx/>
                          <a:uFillTx/>
                          <a:latin typeface="+mn-lt"/>
                          <a:sym typeface="Calibri"/>
                        </a:rPr>
                        <a:t>“Lenguaje de la respuesta” -  maestro/rúbrica </a:t>
                      </a:r>
                      <a:endParaRPr kumimoji="0" lang="es-MX" sz="1400" b="1" i="0" u="none" strike="noStrike" kern="0" cap="none" spc="0" normalizeH="0" baseline="0" noProof="0" dirty="0">
                        <a:ln>
                          <a:noFill/>
                        </a:ln>
                        <a:solidFill>
                          <a:srgbClr val="000000"/>
                        </a:solidFill>
                        <a:effectLst/>
                        <a:uLnTx/>
                        <a:uFillTx/>
                        <a:latin typeface="+mn-lt"/>
                        <a:sym typeface="Calibri"/>
                      </a:endParaRPr>
                    </a:p>
                  </a:txBody>
                  <a:tcPr marL="97536" marR="97536" marT="48006" marB="48006">
                    <a:solidFill>
                      <a:schemeClr val="bg1">
                        <a:lumMod val="85000"/>
                      </a:schemeClr>
                    </a:solidFill>
                  </a:tcPr>
                </a:tc>
                <a:tc hMerge="1">
                  <a:txBody>
                    <a:bodyPr/>
                    <a:lstStyle/>
                    <a:p>
                      <a:endParaRPr lang="en-US"/>
                    </a:p>
                  </a:txBody>
                  <a:tcPr/>
                </a:tc>
              </a:tr>
              <a:tr h="1049343">
                <a:tc gridSpan="2">
                  <a:txBody>
                    <a:bodyPr/>
                    <a:lstStyle/>
                    <a:p>
                      <a:pPr>
                        <a:lnSpc>
                          <a:spcPct val="100000"/>
                        </a:lnSpc>
                        <a:spcBef>
                          <a:spcPts val="0"/>
                        </a:spcBef>
                        <a:spcAft>
                          <a:spcPts val="0"/>
                        </a:spcAft>
                      </a:pPr>
                      <a:r>
                        <a:rPr lang="es-ES_tradnl" sz="1200" b="1" u="sng" kern="1200" noProof="0" dirty="0" smtClean="0">
                          <a:solidFill>
                            <a:schemeClr val="tx1"/>
                          </a:solidFill>
                          <a:effectLst/>
                          <a:latin typeface="+mn-lt"/>
                          <a:ea typeface="+mn-ea"/>
                          <a:cs typeface="+mn-cs"/>
                        </a:rPr>
                        <a:t>La respuesta</a:t>
                      </a:r>
                      <a:r>
                        <a:rPr lang="es-ES_tradnl" sz="1200" b="1" kern="1200" baseline="0" noProof="0" dirty="0" smtClean="0">
                          <a:solidFill>
                            <a:schemeClr val="tx1"/>
                          </a:solidFill>
                          <a:effectLst/>
                          <a:latin typeface="+mn-lt"/>
                          <a:ea typeface="+mn-ea"/>
                          <a:cs typeface="+mn-cs"/>
                        </a:rPr>
                        <a:t> da pruebas suficientes </a:t>
                      </a:r>
                      <a:r>
                        <a:rPr lang="es-ES_tradnl" sz="1200" b="0" kern="1200" baseline="0" noProof="0" dirty="0" smtClean="0">
                          <a:solidFill>
                            <a:schemeClr val="tx1"/>
                          </a:solidFill>
                          <a:effectLst/>
                          <a:latin typeface="+mn-lt"/>
                          <a:ea typeface="+mn-ea"/>
                          <a:cs typeface="+mn-cs"/>
                        </a:rPr>
                        <a:t>de la habilidad de distinguir entre la información relevante  y la información irrelevante, con el fin de responder a la pregunta. </a:t>
                      </a:r>
                      <a:r>
                        <a:rPr lang="es-ES_tradnl" sz="1200" kern="1200" noProof="0" dirty="0" smtClean="0">
                          <a:solidFill>
                            <a:schemeClr val="tx1"/>
                          </a:solidFill>
                          <a:effectLst/>
                          <a:latin typeface="+mn-lt"/>
                          <a:ea typeface="+mn-ea"/>
                          <a:cs typeface="+mn-cs"/>
                        </a:rPr>
                        <a:t>El estudiante debe citar evidencia acerca de cómo las manzanas se recogen de los árboles. La evidencia de ambos textos debe incluir:</a:t>
                      </a:r>
                      <a:r>
                        <a:rPr lang="es-ES_tradnl" sz="1200" kern="1200" baseline="0" noProof="0" dirty="0" smtClean="0">
                          <a:solidFill>
                            <a:schemeClr val="tx1"/>
                          </a:solidFill>
                          <a:effectLst/>
                          <a:latin typeface="+mn-lt"/>
                          <a:ea typeface="+mn-ea"/>
                          <a:cs typeface="+mn-cs"/>
                        </a:rPr>
                        <a:t> </a:t>
                      </a:r>
                      <a:r>
                        <a:rPr lang="es-ES_tradnl" sz="1200" kern="1200" noProof="0" dirty="0" smtClean="0">
                          <a:solidFill>
                            <a:schemeClr val="tx1"/>
                          </a:solidFill>
                          <a:effectLst/>
                          <a:latin typeface="+mn-lt"/>
                          <a:ea typeface="+mn-ea"/>
                          <a:cs typeface="+mn-cs"/>
                        </a:rPr>
                        <a:t>(1) los trabajadores recogen manzanas, (2) las máquinas recogen manzanas, (3) los trabajadores</a:t>
                      </a:r>
                      <a:r>
                        <a:rPr lang="es-ES_tradnl" sz="1200" kern="1200" baseline="0" noProof="0" dirty="0" smtClean="0">
                          <a:solidFill>
                            <a:schemeClr val="tx1"/>
                          </a:solidFill>
                          <a:effectLst/>
                          <a:latin typeface="+mn-lt"/>
                          <a:ea typeface="+mn-ea"/>
                          <a:cs typeface="+mn-cs"/>
                        </a:rPr>
                        <a:t> suben escaleras para alcanzar las manzanas de los árboles altos</a:t>
                      </a:r>
                      <a:r>
                        <a:rPr lang="es-ES_tradnl" sz="1200" kern="1200" noProof="0" dirty="0" smtClean="0">
                          <a:solidFill>
                            <a:schemeClr val="tx1"/>
                          </a:solidFill>
                          <a:effectLst/>
                          <a:latin typeface="+mn-lt"/>
                          <a:ea typeface="+mn-ea"/>
                          <a:cs typeface="+mn-cs"/>
                        </a:rPr>
                        <a:t>, y (4) los trabajadores ponen</a:t>
                      </a:r>
                      <a:r>
                        <a:rPr lang="es-ES_tradnl" sz="1200" kern="1200" baseline="0" noProof="0" dirty="0" smtClean="0">
                          <a:solidFill>
                            <a:schemeClr val="tx1"/>
                          </a:solidFill>
                          <a:effectLst/>
                          <a:latin typeface="+mn-lt"/>
                          <a:ea typeface="+mn-ea"/>
                          <a:cs typeface="+mn-cs"/>
                        </a:rPr>
                        <a:t> las manzanas en sacos o bolsos. </a:t>
                      </a:r>
                      <a:r>
                        <a:rPr lang="es-ES_tradnl" sz="1200" kern="1200" noProof="0" dirty="0" smtClean="0">
                          <a:solidFill>
                            <a:schemeClr val="tx1"/>
                          </a:solidFill>
                          <a:effectLst/>
                          <a:latin typeface="+mn-lt"/>
                          <a:ea typeface="+mn-ea"/>
                          <a:cs typeface="+mn-cs"/>
                        </a:rPr>
                        <a:t>Los estudiantes pueden utilizar información para añadir significado (tal</a:t>
                      </a:r>
                      <a:r>
                        <a:rPr lang="es-ES_tradnl" sz="1200" kern="1200" baseline="0" noProof="0" dirty="0" smtClean="0">
                          <a:solidFill>
                            <a:schemeClr val="tx1"/>
                          </a:solidFill>
                          <a:effectLst/>
                          <a:latin typeface="+mn-lt"/>
                          <a:ea typeface="+mn-ea"/>
                          <a:cs typeface="+mn-cs"/>
                        </a:rPr>
                        <a:t> c</a:t>
                      </a:r>
                      <a:r>
                        <a:rPr lang="es-ES_tradnl" sz="1200" kern="1200" noProof="0" dirty="0" smtClean="0">
                          <a:solidFill>
                            <a:schemeClr val="tx1"/>
                          </a:solidFill>
                          <a:effectLst/>
                          <a:latin typeface="+mn-lt"/>
                          <a:ea typeface="+mn-ea"/>
                          <a:cs typeface="+mn-cs"/>
                        </a:rPr>
                        <a:t>omo, las manzanas se cosechan en el otoño), pero solamente</a:t>
                      </a:r>
                      <a:r>
                        <a:rPr lang="es-ES_tradnl" sz="1200" kern="1200" baseline="0" noProof="0" dirty="0" smtClean="0">
                          <a:solidFill>
                            <a:schemeClr val="tx1"/>
                          </a:solidFill>
                          <a:effectLst/>
                          <a:latin typeface="+mn-lt"/>
                          <a:ea typeface="+mn-ea"/>
                          <a:cs typeface="+mn-cs"/>
                        </a:rPr>
                        <a:t> se da </a:t>
                      </a:r>
                      <a:r>
                        <a:rPr lang="es-ES_tradnl" sz="1200" kern="1200" noProof="0" dirty="0" smtClean="0">
                          <a:solidFill>
                            <a:schemeClr val="tx1"/>
                          </a:solidFill>
                          <a:effectLst/>
                          <a:latin typeface="+mn-lt"/>
                          <a:ea typeface="+mn-ea"/>
                          <a:cs typeface="+mn-cs"/>
                        </a:rPr>
                        <a:t>crédito por la</a:t>
                      </a:r>
                      <a:r>
                        <a:rPr lang="es-ES_tradnl" sz="1200" kern="1200" baseline="0" noProof="0" dirty="0" smtClean="0">
                          <a:solidFill>
                            <a:schemeClr val="tx1"/>
                          </a:solidFill>
                          <a:effectLst/>
                          <a:latin typeface="+mn-lt"/>
                          <a:ea typeface="+mn-ea"/>
                          <a:cs typeface="+mn-cs"/>
                        </a:rPr>
                        <a:t> </a:t>
                      </a:r>
                      <a:r>
                        <a:rPr lang="es-ES_tradnl" sz="1200" kern="1200" noProof="0" dirty="0" smtClean="0">
                          <a:solidFill>
                            <a:schemeClr val="tx1"/>
                          </a:solidFill>
                          <a:effectLst/>
                          <a:latin typeface="+mn-lt"/>
                          <a:ea typeface="+mn-ea"/>
                          <a:cs typeface="+mn-cs"/>
                        </a:rPr>
                        <a:t>información específica a la pregunta.</a:t>
                      </a:r>
                    </a:p>
                  </a:txBody>
                  <a:tcPr marL="97536" marR="97536" marT="48006" marB="48006"/>
                </a:tc>
                <a:tc hMerge="1">
                  <a:txBody>
                    <a:bodyPr/>
                    <a:lstStyle/>
                    <a:p>
                      <a:endParaRPr lang="en-US" sz="1200" baseline="0" dirty="0" smtClean="0"/>
                    </a:p>
                  </a:txBody>
                  <a:tcPr marL="97536" marR="97536" marT="50292" marB="50292"/>
                </a:tc>
              </a:tr>
              <a:tr h="288036">
                <a:tc gridSpan="2">
                  <a:txBody>
                    <a:bodyPr/>
                    <a:lstStyle/>
                    <a:p>
                      <a:pPr algn="ctr">
                        <a:lnSpc>
                          <a:spcPct val="100000"/>
                        </a:lnSpc>
                        <a:spcBef>
                          <a:spcPts val="0"/>
                        </a:spcBef>
                        <a:spcAft>
                          <a:spcPts val="0"/>
                        </a:spcAft>
                      </a:pPr>
                      <a:r>
                        <a:rPr lang="x-none" sz="1200" b="1" dirty="0" smtClean="0">
                          <a:solidFill>
                            <a:schemeClr val="tx1"/>
                          </a:solidFill>
                          <a:latin typeface="+mn-lt"/>
                        </a:rPr>
                        <a:t>Ejemplo de respuesta en el “lenguaje” del estudiante </a:t>
                      </a:r>
                    </a:p>
                  </a:txBody>
                  <a:tcPr marL="97536" marR="97536" marT="48006" marB="48006">
                    <a:solidFill>
                      <a:schemeClr val="bg1">
                        <a:lumMod val="85000"/>
                      </a:schemeClr>
                    </a:solidFill>
                  </a:tcPr>
                </a:tc>
                <a:tc hMerge="1">
                  <a:txBody>
                    <a:bodyPr/>
                    <a:lstStyle/>
                    <a:p>
                      <a:endParaRPr lang="en-US" sz="1000" dirty="0"/>
                    </a:p>
                  </a:txBody>
                  <a:tcPr/>
                </a:tc>
              </a:tr>
              <a:tr h="595806">
                <a:tc>
                  <a:txBody>
                    <a:bodyPr/>
                    <a:lstStyle/>
                    <a:p>
                      <a:pPr algn="ctr">
                        <a:lnSpc>
                          <a:spcPct val="100000"/>
                        </a:lnSpc>
                        <a:spcBef>
                          <a:spcPts val="0"/>
                        </a:spcBef>
                        <a:spcAft>
                          <a:spcPts val="0"/>
                        </a:spcAft>
                      </a:pPr>
                      <a:r>
                        <a:rPr lang="en-US" sz="1900" b="1" dirty="0" smtClean="0"/>
                        <a:t>2</a:t>
                      </a:r>
                      <a:endParaRPr lang="en-US" sz="1900" b="1" dirty="0"/>
                    </a:p>
                  </a:txBody>
                  <a:tcPr marL="97536" marR="97536" marT="48006" marB="48006" anchor="ctr"/>
                </a:tc>
                <a:tc>
                  <a:txBody>
                    <a:bodyPr/>
                    <a:lstStyle/>
                    <a:p>
                      <a:pPr>
                        <a:lnSpc>
                          <a:spcPct val="100000"/>
                        </a:lnSpc>
                        <a:spcBef>
                          <a:spcPts val="0"/>
                        </a:spcBef>
                        <a:spcAft>
                          <a:spcPts val="0"/>
                        </a:spcAft>
                      </a:pPr>
                      <a:r>
                        <a:rPr lang="es-ES_tradnl" sz="1200" i="1" noProof="0" dirty="0" smtClean="0">
                          <a:effectLst/>
                          <a:latin typeface="Calibri"/>
                          <a:ea typeface="Times New Roman"/>
                          <a:cs typeface="Arial"/>
                        </a:rPr>
                        <a:t>El estudiante</a:t>
                      </a:r>
                      <a:r>
                        <a:rPr lang="es-ES_tradnl" sz="1200" i="1" baseline="0" noProof="0" dirty="0" smtClean="0">
                          <a:effectLst/>
                          <a:latin typeface="Calibri"/>
                          <a:ea typeface="Times New Roman"/>
                          <a:cs typeface="Arial"/>
                        </a:rPr>
                        <a:t> presenta </a:t>
                      </a:r>
                      <a:r>
                        <a:rPr lang="es-ES_tradnl" sz="1200" b="1" i="1" baseline="0" noProof="0" dirty="0" smtClean="0">
                          <a:effectLst/>
                          <a:latin typeface="Calibri"/>
                          <a:ea typeface="Times New Roman"/>
                          <a:cs typeface="Arial"/>
                        </a:rPr>
                        <a:t>suficientes</a:t>
                      </a:r>
                      <a:r>
                        <a:rPr lang="es-ES_tradnl" sz="1200" b="1" i="1" baseline="0" noProof="0" dirty="0" smtClean="0">
                          <a:effectLst/>
                          <a:latin typeface="+mn-lt"/>
                          <a:ea typeface="Times New Roman"/>
                          <a:cs typeface="Arial"/>
                        </a:rPr>
                        <a:t> </a:t>
                      </a:r>
                      <a:r>
                        <a:rPr lang="es-ES_tradnl" sz="1200" b="1" i="1" u="sng" baseline="0" noProof="0" dirty="0" smtClean="0">
                          <a:effectLst/>
                          <a:latin typeface="+mn-lt"/>
                          <a:ea typeface="Times New Roman"/>
                          <a:cs typeface="Arial"/>
                        </a:rPr>
                        <a:t>hechos relevantes </a:t>
                      </a:r>
                      <a:r>
                        <a:rPr lang="es-ES_tradnl" sz="1200" b="1" i="1" u="sng" noProof="0" dirty="0" smtClean="0">
                          <a:effectLst/>
                          <a:latin typeface="Calibri"/>
                          <a:ea typeface="Times New Roman"/>
                          <a:cs typeface="Arial"/>
                        </a:rPr>
                        <a:t>(3-4 hechos</a:t>
                      </a:r>
                      <a:r>
                        <a:rPr lang="es-ES_tradnl" sz="1200" i="1" noProof="0" dirty="0" smtClean="0">
                          <a:effectLst/>
                          <a:latin typeface="Calibri"/>
                          <a:ea typeface="Times New Roman"/>
                          <a:cs typeface="Arial"/>
                        </a:rPr>
                        <a:t>) de ambos textos.</a:t>
                      </a:r>
                      <a:endParaRPr lang="es-ES_tradnl" sz="1100" noProof="0" dirty="0" smtClean="0">
                        <a:effectLst/>
                        <a:latin typeface="Calibri"/>
                        <a:ea typeface="Calibri"/>
                        <a:cs typeface="Times New Roman"/>
                      </a:endParaRPr>
                    </a:p>
                    <a:p>
                      <a:pPr>
                        <a:lnSpc>
                          <a:spcPct val="100000"/>
                        </a:lnSpc>
                        <a:spcBef>
                          <a:spcPts val="0"/>
                        </a:spcBef>
                        <a:spcAft>
                          <a:spcPts val="0"/>
                        </a:spcAft>
                      </a:pPr>
                      <a:r>
                        <a:rPr lang="es-ES_tradnl" sz="1200" noProof="0" dirty="0" smtClean="0">
                          <a:effectLst/>
                          <a:latin typeface="+mn-lt"/>
                          <a:ea typeface="Times New Roman"/>
                          <a:cs typeface="Arial"/>
                        </a:rPr>
                        <a:t>Cuando es tiempo de recoger manzanas, las  personas suben escaleras. Las escaleras les ayuda a alcanzar las manzanas que están en lo alto de los árboles. Ellas ponen las manzanas en bolsas. A veces las máquinas recogen las manzanas.</a:t>
                      </a:r>
                      <a:endParaRPr lang="es-ES_tradnl" sz="1100" noProof="0" dirty="0">
                        <a:effectLst/>
                        <a:latin typeface="Calibri"/>
                        <a:ea typeface="Calibri"/>
                        <a:cs typeface="Times New Roman"/>
                      </a:endParaRPr>
                    </a:p>
                  </a:txBody>
                  <a:tcPr marL="121920" marR="121920" marT="34290" marB="34290"/>
                </a:tc>
              </a:tr>
              <a:tr h="457200">
                <a:tc>
                  <a:txBody>
                    <a:bodyPr/>
                    <a:lstStyle/>
                    <a:p>
                      <a:pPr algn="ctr">
                        <a:lnSpc>
                          <a:spcPct val="100000"/>
                        </a:lnSpc>
                        <a:spcBef>
                          <a:spcPts val="0"/>
                        </a:spcBef>
                        <a:spcAft>
                          <a:spcPts val="0"/>
                        </a:spcAft>
                      </a:pPr>
                      <a:r>
                        <a:rPr lang="en-US" sz="1900" b="1" dirty="0" smtClean="0"/>
                        <a:t>1</a:t>
                      </a:r>
                      <a:endParaRPr lang="en-US" sz="1900" b="1" dirty="0"/>
                    </a:p>
                  </a:txBody>
                  <a:tcPr marL="97536" marR="97536" marT="48006" marB="48006" anchor="ctr"/>
                </a:tc>
                <a:tc>
                  <a:txBody>
                    <a:bodyPr/>
                    <a:lstStyle/>
                    <a:p>
                      <a:pPr>
                        <a:lnSpc>
                          <a:spcPct val="100000"/>
                        </a:lnSpc>
                        <a:spcBef>
                          <a:spcPts val="0"/>
                        </a:spcBef>
                        <a:spcAft>
                          <a:spcPts val="0"/>
                        </a:spcAft>
                      </a:pPr>
                      <a:r>
                        <a:rPr lang="es-ES_tradnl" sz="1200" i="1" noProof="0" dirty="0" smtClean="0">
                          <a:effectLst/>
                          <a:latin typeface="Calibri"/>
                          <a:ea typeface="Times New Roman"/>
                          <a:cs typeface="Arial"/>
                        </a:rPr>
                        <a:t>El estudiante presenta </a:t>
                      </a:r>
                      <a:r>
                        <a:rPr lang="es-ES_tradnl" sz="1200" b="1" i="1" u="sng" noProof="0" dirty="0" smtClean="0">
                          <a:effectLst/>
                          <a:latin typeface="Calibri"/>
                          <a:ea typeface="Times New Roman"/>
                          <a:cs typeface="Arial"/>
                        </a:rPr>
                        <a:t>hechos relevantes (1-2 hechos)</a:t>
                      </a:r>
                      <a:r>
                        <a:rPr lang="es-ES_tradnl" sz="1200" b="1" i="1" noProof="0" dirty="0" smtClean="0">
                          <a:effectLst/>
                          <a:latin typeface="Calibri"/>
                          <a:ea typeface="Times New Roman"/>
                          <a:cs typeface="Arial"/>
                        </a:rPr>
                        <a:t> </a:t>
                      </a:r>
                      <a:r>
                        <a:rPr lang="es-ES_tradnl" sz="1200" b="0" i="1" noProof="0" dirty="0" smtClean="0">
                          <a:effectLst/>
                          <a:latin typeface="Calibri"/>
                          <a:ea typeface="Times New Roman"/>
                          <a:cs typeface="Arial"/>
                        </a:rPr>
                        <a:t>de</a:t>
                      </a:r>
                      <a:r>
                        <a:rPr lang="es-ES_tradnl" sz="1200" b="0" i="1" baseline="0" noProof="0" dirty="0" smtClean="0">
                          <a:effectLst/>
                          <a:latin typeface="Calibri"/>
                          <a:ea typeface="Times New Roman"/>
                          <a:cs typeface="Arial"/>
                        </a:rPr>
                        <a:t> ambos textos</a:t>
                      </a:r>
                      <a:r>
                        <a:rPr lang="es-ES_tradnl" sz="1200" i="1" noProof="0" dirty="0" smtClean="0">
                          <a:effectLst/>
                          <a:latin typeface="Calibri"/>
                          <a:ea typeface="Times New Roman"/>
                          <a:cs typeface="Arial"/>
                        </a:rPr>
                        <a:t>.</a:t>
                      </a:r>
                      <a:endParaRPr lang="es-ES_tradnl" sz="1100" noProof="0" dirty="0" smtClean="0">
                        <a:effectLst/>
                        <a:latin typeface="Calibri"/>
                        <a:ea typeface="Calibri"/>
                        <a:cs typeface="Times New Roman"/>
                      </a:endParaRPr>
                    </a:p>
                    <a:p>
                      <a:pPr>
                        <a:lnSpc>
                          <a:spcPct val="100000"/>
                        </a:lnSpc>
                        <a:spcBef>
                          <a:spcPts val="0"/>
                        </a:spcBef>
                        <a:spcAft>
                          <a:spcPts val="0"/>
                        </a:spcAft>
                      </a:pPr>
                      <a:r>
                        <a:rPr lang="es-ES_tradnl" sz="1200" noProof="0" dirty="0" smtClean="0">
                          <a:effectLst/>
                          <a:latin typeface="Calibri"/>
                          <a:ea typeface="Times New Roman"/>
                          <a:cs typeface="Arial"/>
                        </a:rPr>
                        <a:t>Las personas pueden recoger manzanas. Las máquinas</a:t>
                      </a:r>
                      <a:r>
                        <a:rPr lang="es-ES_tradnl" sz="1200" baseline="0" noProof="0" dirty="0" smtClean="0">
                          <a:effectLst/>
                          <a:latin typeface="Calibri"/>
                          <a:ea typeface="Times New Roman"/>
                          <a:cs typeface="Arial"/>
                        </a:rPr>
                        <a:t> pueden recoger manzanas. </a:t>
                      </a:r>
                      <a:endParaRPr lang="es-ES_tradnl" sz="1100" noProof="0" dirty="0">
                        <a:effectLst/>
                        <a:latin typeface="Calibri"/>
                        <a:ea typeface="Calibri"/>
                        <a:cs typeface="Times New Roman"/>
                      </a:endParaRPr>
                    </a:p>
                  </a:txBody>
                  <a:tcPr marL="121920" marR="121920" marT="34290" marB="34290"/>
                </a:tc>
              </a:tr>
              <a:tr h="450965">
                <a:tc>
                  <a:txBody>
                    <a:bodyPr/>
                    <a:lstStyle/>
                    <a:p>
                      <a:pPr algn="ctr">
                        <a:lnSpc>
                          <a:spcPct val="100000"/>
                        </a:lnSpc>
                        <a:spcBef>
                          <a:spcPts val="0"/>
                        </a:spcBef>
                        <a:spcAft>
                          <a:spcPts val="0"/>
                        </a:spcAft>
                      </a:pPr>
                      <a:r>
                        <a:rPr lang="en-US" sz="1900" b="1" dirty="0" smtClean="0"/>
                        <a:t>0</a:t>
                      </a:r>
                      <a:endParaRPr lang="en-US" sz="1900" b="1" dirty="0"/>
                    </a:p>
                  </a:txBody>
                  <a:tcPr marL="97536" marR="97536" marT="48006" marB="48006" anchor="ctr"/>
                </a:tc>
                <a:tc>
                  <a:txBody>
                    <a:bodyPr/>
                    <a:lstStyle/>
                    <a:p>
                      <a:pPr>
                        <a:lnSpc>
                          <a:spcPct val="100000"/>
                        </a:lnSpc>
                        <a:spcBef>
                          <a:spcPts val="0"/>
                        </a:spcBef>
                        <a:spcAft>
                          <a:spcPts val="0"/>
                        </a:spcAft>
                      </a:pPr>
                      <a:r>
                        <a:rPr lang="es-ES_tradnl" sz="1200" i="1" noProof="0" dirty="0" smtClean="0">
                          <a:effectLst/>
                          <a:latin typeface="Calibri"/>
                          <a:ea typeface="Times New Roman"/>
                          <a:cs typeface="Arial"/>
                        </a:rPr>
                        <a:t>El estudiante </a:t>
                      </a:r>
                      <a:r>
                        <a:rPr lang="es-ES_tradnl" sz="1200" b="1" i="1" u="sng" noProof="0" dirty="0" smtClean="0">
                          <a:effectLst/>
                          <a:latin typeface="Calibri"/>
                          <a:ea typeface="Times New Roman"/>
                          <a:cs typeface="Arial"/>
                        </a:rPr>
                        <a:t>no presenta evidencia</a:t>
                      </a:r>
                      <a:r>
                        <a:rPr lang="es-ES_tradnl" sz="1200" b="1" i="1" noProof="0" dirty="0" smtClean="0">
                          <a:effectLst/>
                          <a:latin typeface="Calibri"/>
                          <a:ea typeface="Times New Roman"/>
                          <a:cs typeface="Arial"/>
                        </a:rPr>
                        <a:t> </a:t>
                      </a:r>
                      <a:r>
                        <a:rPr lang="es-ES_tradnl" sz="1200" b="0" i="1" noProof="0" dirty="0" smtClean="0">
                          <a:effectLst/>
                          <a:latin typeface="Calibri"/>
                          <a:ea typeface="Times New Roman"/>
                          <a:cs typeface="Arial"/>
                        </a:rPr>
                        <a:t>para</a:t>
                      </a:r>
                      <a:r>
                        <a:rPr lang="es-ES_tradnl" sz="1200" b="0" i="1" baseline="0" noProof="0" dirty="0" smtClean="0">
                          <a:effectLst/>
                          <a:latin typeface="Calibri"/>
                          <a:ea typeface="Times New Roman"/>
                          <a:cs typeface="Arial"/>
                        </a:rPr>
                        <a:t> distinguir entre la información relevante y la información irrelevante sobre la pregunta. </a:t>
                      </a:r>
                      <a:endParaRPr lang="es-ES_tradnl" sz="1100" noProof="0" dirty="0" smtClean="0">
                        <a:effectLst/>
                        <a:latin typeface="Calibri"/>
                        <a:ea typeface="Calibri"/>
                        <a:cs typeface="Times New Roman"/>
                      </a:endParaRPr>
                    </a:p>
                    <a:p>
                      <a:pPr>
                        <a:lnSpc>
                          <a:spcPct val="100000"/>
                        </a:lnSpc>
                        <a:spcBef>
                          <a:spcPts val="0"/>
                        </a:spcBef>
                        <a:spcAft>
                          <a:spcPts val="0"/>
                        </a:spcAft>
                      </a:pPr>
                      <a:r>
                        <a:rPr lang="es-ES_tradnl" sz="1200" noProof="0" dirty="0" smtClean="0">
                          <a:effectLst/>
                          <a:latin typeface="Calibri"/>
                          <a:ea typeface="Times New Roman"/>
                          <a:cs typeface="Arial"/>
                        </a:rPr>
                        <a:t>Las</a:t>
                      </a:r>
                      <a:r>
                        <a:rPr lang="es-ES_tradnl" sz="1200" baseline="0" noProof="0" dirty="0" smtClean="0">
                          <a:effectLst/>
                          <a:latin typeface="Calibri"/>
                          <a:ea typeface="Times New Roman"/>
                          <a:cs typeface="Arial"/>
                        </a:rPr>
                        <a:t> manzanas son rojas y verdes</a:t>
                      </a:r>
                      <a:r>
                        <a:rPr lang="es-ES_tradnl" sz="1200" noProof="0" dirty="0" smtClean="0">
                          <a:effectLst/>
                          <a:latin typeface="Calibri"/>
                          <a:ea typeface="Times New Roman"/>
                          <a:cs typeface="Arial"/>
                        </a:rPr>
                        <a:t>.</a:t>
                      </a:r>
                      <a:endParaRPr lang="es-ES_tradnl" sz="1100" noProof="0" dirty="0">
                        <a:effectLst/>
                        <a:latin typeface="Calibri"/>
                        <a:ea typeface="Calibri"/>
                        <a:cs typeface="Times New Roman"/>
                      </a:endParaRPr>
                    </a:p>
                  </a:txBody>
                  <a:tcPr marL="121920" marR="121920" marT="34290" marB="34290"/>
                </a:tc>
              </a:tr>
            </a:tbl>
          </a:graphicData>
        </a:graphic>
      </p:graphicFrame>
      <p:sp>
        <p:nvSpPr>
          <p:cNvPr id="5" name="Rectangle 4"/>
          <p:cNvSpPr/>
          <p:nvPr/>
        </p:nvSpPr>
        <p:spPr>
          <a:xfrm>
            <a:off x="4231600" y="7696200"/>
            <a:ext cx="2514600" cy="507831"/>
          </a:xfrm>
          <a:prstGeom prst="rect">
            <a:avLst/>
          </a:prstGeom>
          <a:solidFill>
            <a:schemeClr val="bg2"/>
          </a:solidFill>
        </p:spPr>
        <p:txBody>
          <a:bodyPr wrap="square">
            <a:spAutoFit/>
          </a:bodyPr>
          <a:lstStyle/>
          <a:p>
            <a:pPr fontAlgn="ctr"/>
            <a:r>
              <a:rPr lang="en-US" sz="900" b="1" dirty="0" smtClean="0"/>
              <a:t>RI.1.8</a:t>
            </a:r>
            <a:endParaRPr lang="x-none" sz="900" dirty="0"/>
          </a:p>
          <a:p>
            <a:pPr fontAlgn="t"/>
            <a:r>
              <a:rPr lang="es-MX" sz="900" dirty="0"/>
              <a:t>Identifica las razones que un autor ofrece para apoyar los puntos en un texto. </a:t>
            </a:r>
            <a:endParaRPr lang="x-none" sz="900" dirty="0"/>
          </a:p>
        </p:txBody>
      </p:sp>
    </p:spTree>
    <p:extLst>
      <p:ext uri="{BB962C8B-B14F-4D97-AF65-F5344CB8AC3E}">
        <p14:creationId xmlns:p14="http://schemas.microsoft.com/office/powerpoint/2010/main" val="16460725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18</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927220970"/>
              </p:ext>
            </p:extLst>
          </p:nvPr>
        </p:nvGraphicFramePr>
        <p:xfrm>
          <a:off x="308507" y="574834"/>
          <a:ext cx="6402859" cy="7753176"/>
        </p:xfrm>
        <a:graphic>
          <a:graphicData uri="http://schemas.openxmlformats.org/drawingml/2006/table">
            <a:tbl>
              <a:tblPr firstRow="1" bandRow="1">
                <a:tableStyleId>{5940675A-B579-460E-94D1-54222C63F5DA}</a:tableStyleId>
              </a:tblPr>
              <a:tblGrid>
                <a:gridCol w="506555"/>
                <a:gridCol w="5896304"/>
              </a:tblGrid>
              <a:tr h="174965">
                <a:tc gridSpan="2">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lang="x-none" sz="1100" i="1" dirty="0" smtClean="0">
                          <a:solidFill>
                            <a:prstClr val="black"/>
                          </a:solidFill>
                        </a:rPr>
                        <a:t>Una nota sobre las respuestas construidas:  Las respuestas construidas no están escritas “en piedra.” No hay una manera perfecta en la que el estudiante deba responder. Busque la intención general de la pregunta y  la respuesta del estudiante y siga la rúbrica a continuación tanto como sea posible. Utilice su mejor juicio. A diferencia de las preguntas de  DOK-1 donde  hay una respuesta correcta o incorrecta,  las respuestas construidas son más difíciles de evaluar. La coherencia global de la intención del estudiante, basada en la mayor parte de sus respuestas, puede servirle de guía.</a:t>
                      </a:r>
                    </a:p>
                  </a:txBody>
                  <a:tcPr marL="97536" marR="97536" marT="48006" marB="48006"/>
                </a:tc>
                <a:tc hMerge="1">
                  <a:txBody>
                    <a:bodyPr/>
                    <a:lstStyle/>
                    <a:p>
                      <a:endParaRPr lang="en-US"/>
                    </a:p>
                  </a:txBody>
                  <a:tcPr/>
                </a:tc>
              </a:tr>
              <a:tr h="174965">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x-none" sz="1400" b="1" dirty="0" smtClean="0">
                          <a:solidFill>
                            <a:schemeClr val="tx1"/>
                          </a:solidFill>
                          <a:effectLst/>
                        </a:rPr>
                        <a:t>CFA Trimestre 3: </a:t>
                      </a:r>
                      <a:r>
                        <a:rPr kumimoji="0" lang="es-ES" sz="14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mn-ea"/>
                          <a:cs typeface="+mn-cs"/>
                        </a:rPr>
                        <a:t>Clave para la </a:t>
                      </a:r>
                      <a:r>
                        <a:rPr kumimoji="0" lang="es-ES" sz="1400" b="1"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mn-ea"/>
                          <a:cs typeface="+mn-cs"/>
                        </a:rPr>
                        <a:t>Respuesta construida de investigación</a:t>
                      </a:r>
                      <a:endParaRPr lang="x-none" sz="1400" b="1" u="sng" dirty="0" smtClean="0">
                        <a:solidFill>
                          <a:schemeClr val="tx1"/>
                        </a:solidFill>
                        <a:effectLst/>
                      </a:endParaRPr>
                    </a:p>
                  </a:txBody>
                  <a:tcPr marL="97536" marR="97536" marT="48006" marB="48006"/>
                </a:tc>
                <a:tc hMerge="1">
                  <a:txBody>
                    <a:bodyPr/>
                    <a:lstStyle/>
                    <a:p>
                      <a:endParaRPr lang="en-US"/>
                    </a:p>
                  </a:txBody>
                  <a:tcPr/>
                </a:tc>
              </a:tr>
              <a:tr h="499143">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s-ES" sz="1400" b="1" i="0" u="sng" strike="noStrike" kern="1200" cap="none" spc="0" normalizeH="0" baseline="0" noProof="0" dirty="0" smtClean="0">
                          <a:ln>
                            <a:noFill/>
                          </a:ln>
                          <a:solidFill>
                            <a:prstClr val="black"/>
                          </a:solidFill>
                          <a:effectLst/>
                          <a:uLnTx/>
                          <a:uFillTx/>
                          <a:latin typeface="+mn-lt"/>
                          <a:ea typeface="+mn-ea"/>
                          <a:cs typeface="+mn-cs"/>
                        </a:rPr>
                        <a:t>Rúbricas para la Respuesta construida de investigación - Objetivo 4</a:t>
                      </a:r>
                      <a:endParaRPr kumimoji="0" lang="es-ES" sz="1200" b="1"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ctr" defTabSz="914318"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smtClean="0">
                          <a:ln>
                            <a:noFill/>
                          </a:ln>
                          <a:solidFill>
                            <a:prstClr val="black"/>
                          </a:solidFill>
                          <a:effectLst/>
                          <a:uLnTx/>
                          <a:uFillTx/>
                          <a:latin typeface="+mn-lt"/>
                          <a:ea typeface="+mn-ea"/>
                          <a:cs typeface="+mn-cs"/>
                        </a:rPr>
                        <a:t>habilidad para citar evidencia que apoye opiniones y/o ideas </a:t>
                      </a:r>
                      <a:endParaRPr kumimoji="0" lang="en-US" sz="1050" b="1" i="0" u="none" strike="noStrike" kern="1200" cap="none" spc="0" normalizeH="0" baseline="0" noProof="0" dirty="0">
                        <a:ln>
                          <a:noFill/>
                        </a:ln>
                        <a:solidFill>
                          <a:prstClr val="black"/>
                        </a:solidFill>
                        <a:effectLst/>
                        <a:uLnTx/>
                        <a:uFillTx/>
                        <a:latin typeface="+mn-lt"/>
                        <a:ea typeface="+mn-ea"/>
                        <a:cs typeface="+mn-cs"/>
                      </a:endParaRPr>
                    </a:p>
                  </a:txBody>
                  <a:tcPr marL="97536" marR="97536" marT="48006" marB="48006"/>
                </a:tc>
                <a:tc hMerge="1">
                  <a:txBody>
                    <a:bodyPr/>
                    <a:lstStyle/>
                    <a:p>
                      <a:endParaRPr lang="en-US"/>
                    </a:p>
                  </a:txBody>
                  <a:tcPr/>
                </a:tc>
              </a:tr>
              <a:tr h="643857">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x-none" sz="1400" b="1" dirty="0" smtClean="0">
                          <a:latin typeface="+mn-lt"/>
                        </a:rPr>
                        <a:t>Pregunta </a:t>
                      </a:r>
                      <a:r>
                        <a:rPr lang="x-none" sz="1400" b="1" dirty="0" smtClean="0">
                          <a:solidFill>
                            <a:schemeClr val="tx1"/>
                          </a:solidFill>
                          <a:latin typeface="+mn-lt"/>
                        </a:rPr>
                        <a:t># 16 RI.1.9: </a:t>
                      </a:r>
                      <a:r>
                        <a:rPr lang="x-none" sz="1400" b="1" kern="1200" dirty="0" smtClean="0">
                          <a:solidFill>
                            <a:schemeClr val="tx1"/>
                          </a:solidFill>
                          <a:effectLst/>
                          <a:latin typeface="+mn-lt"/>
                          <a:ea typeface="+mn-ea"/>
                          <a:cs typeface="+mn-cs"/>
                        </a:rPr>
                        <a:t>¿Cómo llegan las manzanas de los árboles a tu hogar?  Usa ejemplos de ambos textos. </a:t>
                      </a:r>
                      <a:endParaRPr lang="x-none" sz="1400" b="1" dirty="0" smtClean="0">
                        <a:solidFill>
                          <a:schemeClr val="tx1"/>
                        </a:solidFill>
                        <a:latin typeface="+mn-lt"/>
                      </a:endParaRPr>
                    </a:p>
                  </a:txBody>
                  <a:tcPr marL="97536" marR="97536" marT="48006" marB="48006"/>
                </a:tc>
                <a:tc hMerge="1">
                  <a:txBody>
                    <a:bodyPr/>
                    <a:lstStyle/>
                    <a:p>
                      <a:endParaRPr lang="en-US" dirty="0"/>
                    </a:p>
                  </a:txBody>
                  <a:tcPr/>
                </a:tc>
              </a:tr>
              <a:tr h="322028">
                <a:tc gridSpan="2">
                  <a:txBody>
                    <a:bodyPr/>
                    <a:lstStyle/>
                    <a:p>
                      <a:pPr marL="0" marR="0" lvl="0" indent="0" algn="ctr" defTabSz="914318" eaLnBrk="1" fontAlgn="auto" latinLnBrk="0" hangingPunct="1">
                        <a:lnSpc>
                          <a:spcPct val="100000"/>
                        </a:lnSpc>
                        <a:spcBef>
                          <a:spcPts val="0"/>
                        </a:spcBef>
                        <a:spcAft>
                          <a:spcPts val="0"/>
                        </a:spcAft>
                        <a:buClrTx/>
                        <a:buSzTx/>
                        <a:buFontTx/>
                        <a:buNone/>
                        <a:tabLst/>
                        <a:defRPr sz="1800" b="0" i="0"/>
                      </a:pPr>
                      <a:r>
                        <a:rPr kumimoji="0" lang="es-MX" sz="1400" b="1" i="0" u="none" strike="noStrike" kern="0" cap="none" spc="0" normalizeH="0" baseline="0" noProof="0" dirty="0" smtClean="0">
                          <a:ln>
                            <a:noFill/>
                          </a:ln>
                          <a:solidFill>
                            <a:srgbClr val="000000"/>
                          </a:solidFill>
                          <a:effectLst/>
                          <a:uLnTx/>
                          <a:uFillTx/>
                          <a:latin typeface="+mn-lt"/>
                          <a:sym typeface="Calibri"/>
                        </a:rPr>
                        <a:t>“Lenguaje de la respuesta” -  maestro/rúbrica </a:t>
                      </a:r>
                      <a:endParaRPr kumimoji="0" lang="es-MX" sz="1400" b="1" i="0" u="none" strike="noStrike" kern="0" cap="none" spc="0" normalizeH="0" baseline="0" noProof="0" dirty="0">
                        <a:ln>
                          <a:noFill/>
                        </a:ln>
                        <a:solidFill>
                          <a:srgbClr val="000000"/>
                        </a:solidFill>
                        <a:effectLst/>
                        <a:uLnTx/>
                        <a:uFillTx/>
                        <a:latin typeface="+mn-lt"/>
                        <a:sym typeface="Calibri"/>
                      </a:endParaRPr>
                    </a:p>
                  </a:txBody>
                  <a:tcPr marL="97536" marR="97536" marT="48006" marB="48006">
                    <a:solidFill>
                      <a:schemeClr val="bg1">
                        <a:lumMod val="85000"/>
                      </a:schemeClr>
                    </a:solidFill>
                  </a:tcPr>
                </a:tc>
                <a:tc hMerge="1">
                  <a:txBody>
                    <a:bodyPr/>
                    <a:lstStyle/>
                    <a:p>
                      <a:endParaRPr lang="en-US"/>
                    </a:p>
                  </a:txBody>
                  <a:tcPr/>
                </a:tc>
              </a:tr>
              <a:tr h="1952103">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x-none" sz="1100" b="1" u="sng" kern="1200" noProof="0" dirty="0" smtClean="0">
                          <a:solidFill>
                            <a:schemeClr val="tx1"/>
                          </a:solidFill>
                          <a:effectLst/>
                          <a:latin typeface="+mn-lt"/>
                          <a:ea typeface="+mn-ea"/>
                          <a:cs typeface="+mn-cs"/>
                        </a:rPr>
                        <a:t>La respuesta</a:t>
                      </a:r>
                      <a:r>
                        <a:rPr lang="x-none" sz="1100" b="1" u="sng" kern="1200" baseline="0" noProof="0" dirty="0" smtClean="0">
                          <a:solidFill>
                            <a:schemeClr val="tx1"/>
                          </a:solidFill>
                          <a:effectLst/>
                          <a:latin typeface="+mn-lt"/>
                          <a:ea typeface="+mn-ea"/>
                          <a:cs typeface="+mn-cs"/>
                        </a:rPr>
                        <a:t> da pruebas suficientes </a:t>
                      </a:r>
                      <a:r>
                        <a:rPr lang="x-none" sz="1100" b="0" kern="1200" baseline="0" noProof="0" dirty="0" smtClean="0">
                          <a:solidFill>
                            <a:schemeClr val="tx1"/>
                          </a:solidFill>
                          <a:effectLst/>
                          <a:latin typeface="+mn-lt"/>
                          <a:ea typeface="+mn-ea"/>
                          <a:cs typeface="+mn-cs"/>
                        </a:rPr>
                        <a:t>de la habilidad de distinguir entre la información relevante  y la información irrelevante, con el fin de responder a la pregunta. </a:t>
                      </a:r>
                      <a:r>
                        <a:rPr lang="x-none" sz="1100" kern="1200" noProof="0" dirty="0" smtClean="0">
                          <a:solidFill>
                            <a:schemeClr val="tx1"/>
                          </a:solidFill>
                          <a:effectLst/>
                          <a:latin typeface="+mn-lt"/>
                          <a:ea typeface="+mn-ea"/>
                          <a:cs typeface="+mn-cs"/>
                        </a:rPr>
                        <a:t>El estudiante debe citar evidencia acerca de cómo llegan las manzanas de los árboles al hogar</a:t>
                      </a:r>
                      <a:r>
                        <a:rPr kumimoji="0" lang="x-none" sz="1100" b="0" i="0" u="none" strike="noStrike" kern="1200" cap="none" spc="0" normalizeH="0" baseline="0" noProof="0" dirty="0" smtClean="0">
                          <a:ln>
                            <a:noFill/>
                          </a:ln>
                          <a:solidFill>
                            <a:prstClr val="black"/>
                          </a:solidFill>
                          <a:effectLst/>
                          <a:uLnTx/>
                          <a:uFillTx/>
                          <a:latin typeface="+mn-lt"/>
                          <a:ea typeface="+mn-ea"/>
                          <a:cs typeface="+mn-cs"/>
                        </a:rPr>
                        <a:t>. </a:t>
                      </a:r>
                      <a:r>
                        <a:rPr lang="x-none" sz="1100" kern="1200" noProof="0" dirty="0" smtClean="0">
                          <a:solidFill>
                            <a:schemeClr val="tx1"/>
                          </a:solidFill>
                          <a:effectLst/>
                          <a:latin typeface="+mn-lt"/>
                          <a:ea typeface="+mn-ea"/>
                          <a:cs typeface="+mn-cs"/>
                        </a:rPr>
                        <a:t>La evidencia de ambos textos debe incluir:</a:t>
                      </a:r>
                      <a:r>
                        <a:rPr lang="x-none" sz="1100" kern="1200" baseline="0" noProof="0" dirty="0" smtClean="0">
                          <a:solidFill>
                            <a:schemeClr val="tx1"/>
                          </a:solidFill>
                          <a:effectLst/>
                          <a:latin typeface="+mn-lt"/>
                          <a:ea typeface="+mn-ea"/>
                          <a:cs typeface="+mn-cs"/>
                        </a:rPr>
                        <a:t> </a:t>
                      </a:r>
                      <a:r>
                        <a:rPr kumimoji="0" lang="x-none" sz="1100" b="0" i="0" u="none" strike="noStrike" kern="1200" cap="none" spc="0" normalizeH="0" baseline="0" noProof="0" dirty="0" smtClean="0">
                          <a:ln>
                            <a:noFill/>
                          </a:ln>
                          <a:solidFill>
                            <a:prstClr val="black"/>
                          </a:solidFill>
                          <a:effectLst/>
                          <a:uLnTx/>
                          <a:uFillTx/>
                          <a:latin typeface="+mn-lt"/>
                          <a:ea typeface="+mn-ea"/>
                          <a:cs typeface="+mn-cs"/>
                        </a:rPr>
                        <a:t>(1) las manzanas crecen en huertas, (2) los trabajadores o las máquinas recogen las manzanas, (3) las manzanas se llevan a un almacén, (4) las manzanas son clasificadas (un texto dice que las manzanas podridas se tiran o botan),</a:t>
                      </a:r>
                    </a:p>
                    <a:p>
                      <a:pPr marL="0" marR="0" lvl="0" indent="0" algn="l" defTabSz="966612" rtl="0" eaLnBrk="1" fontAlgn="auto" latinLnBrk="0" hangingPunct="1">
                        <a:lnSpc>
                          <a:spcPct val="100000"/>
                        </a:lnSpc>
                        <a:spcBef>
                          <a:spcPts val="0"/>
                        </a:spcBef>
                        <a:spcAft>
                          <a:spcPts val="0"/>
                        </a:spcAft>
                        <a:buClrTx/>
                        <a:buSzTx/>
                        <a:buFontTx/>
                        <a:buNone/>
                        <a:tabLst/>
                        <a:defRPr/>
                      </a:pPr>
                      <a:r>
                        <a:rPr kumimoji="0" lang="x-none" sz="1100" b="0" i="0" u="none" strike="noStrike" kern="1200" cap="none" spc="0" normalizeH="0" baseline="0" noProof="0" dirty="0" smtClean="0">
                          <a:ln>
                            <a:noFill/>
                          </a:ln>
                          <a:solidFill>
                            <a:prstClr val="black"/>
                          </a:solidFill>
                          <a:effectLst/>
                          <a:uLnTx/>
                          <a:uFillTx/>
                          <a:latin typeface="+mn-lt"/>
                          <a:ea typeface="+mn-ea"/>
                          <a:cs typeface="+mn-cs"/>
                        </a:rPr>
                        <a:t>(5) Un texto dice que las manzanas limpias son empacadas en cajas, (6) las manzanas son llevadas a la tienda (un texto dice que las manzanas se colocan en los estantes), y (6) las personas van a la tienda y compran las manzanas.</a:t>
                      </a:r>
                    </a:p>
                    <a:p>
                      <a:pPr marL="0" marR="0" lvl="0" indent="0" algn="l" defTabSz="966612" rtl="0" eaLnBrk="1" fontAlgn="auto" latinLnBrk="0" hangingPunct="1">
                        <a:lnSpc>
                          <a:spcPct val="100000"/>
                        </a:lnSpc>
                        <a:spcBef>
                          <a:spcPts val="0"/>
                        </a:spcBef>
                        <a:spcAft>
                          <a:spcPts val="0"/>
                        </a:spcAft>
                        <a:buClrTx/>
                        <a:buSzTx/>
                        <a:buFontTx/>
                        <a:buNone/>
                        <a:tabLst/>
                        <a:defRPr/>
                      </a:pPr>
                      <a:r>
                        <a:rPr lang="x-none" sz="1100" kern="1200" noProof="0" dirty="0" smtClean="0">
                          <a:solidFill>
                            <a:schemeClr val="tx1"/>
                          </a:solidFill>
                          <a:effectLst/>
                          <a:latin typeface="+mn-lt"/>
                          <a:ea typeface="+mn-ea"/>
                          <a:cs typeface="+mn-cs"/>
                        </a:rPr>
                        <a:t>Los estudiantes pueden utilizar información para añadir significado, pero solamente</a:t>
                      </a:r>
                      <a:r>
                        <a:rPr lang="x-none" sz="1100" kern="1200" baseline="0" noProof="0" dirty="0" smtClean="0">
                          <a:solidFill>
                            <a:schemeClr val="tx1"/>
                          </a:solidFill>
                          <a:effectLst/>
                          <a:latin typeface="+mn-lt"/>
                          <a:ea typeface="+mn-ea"/>
                          <a:cs typeface="+mn-cs"/>
                        </a:rPr>
                        <a:t> se da </a:t>
                      </a:r>
                      <a:r>
                        <a:rPr lang="x-none" sz="1100" kern="1200" noProof="0" dirty="0" smtClean="0">
                          <a:solidFill>
                            <a:schemeClr val="tx1"/>
                          </a:solidFill>
                          <a:effectLst/>
                          <a:latin typeface="+mn-lt"/>
                          <a:ea typeface="+mn-ea"/>
                          <a:cs typeface="+mn-cs"/>
                        </a:rPr>
                        <a:t>crédito por la</a:t>
                      </a:r>
                      <a:r>
                        <a:rPr lang="x-none" sz="1100" kern="1200" baseline="0" noProof="0" dirty="0" smtClean="0">
                          <a:solidFill>
                            <a:schemeClr val="tx1"/>
                          </a:solidFill>
                          <a:effectLst/>
                          <a:latin typeface="+mn-lt"/>
                          <a:ea typeface="+mn-ea"/>
                          <a:cs typeface="+mn-cs"/>
                        </a:rPr>
                        <a:t> </a:t>
                      </a:r>
                      <a:r>
                        <a:rPr lang="x-none" sz="1100" kern="1200" noProof="0" dirty="0" smtClean="0">
                          <a:solidFill>
                            <a:schemeClr val="tx1"/>
                          </a:solidFill>
                          <a:effectLst/>
                          <a:latin typeface="+mn-lt"/>
                          <a:ea typeface="+mn-ea"/>
                          <a:cs typeface="+mn-cs"/>
                        </a:rPr>
                        <a:t>información específica a la pregunta. La respuesta debe tener cierto orden secuencial</a:t>
                      </a:r>
                      <a:r>
                        <a:rPr lang="x-none" sz="1100" kern="1200" baseline="0" noProof="0" dirty="0" smtClean="0">
                          <a:solidFill>
                            <a:schemeClr val="tx1"/>
                          </a:solidFill>
                          <a:effectLst/>
                          <a:latin typeface="+mn-lt"/>
                          <a:ea typeface="+mn-ea"/>
                          <a:cs typeface="+mn-cs"/>
                        </a:rPr>
                        <a:t> (lo suficiente para que el proceso tenga sentido).</a:t>
                      </a:r>
                      <a:endParaRPr kumimoji="0" lang="x-none" sz="1100" b="0" i="0" u="none" strike="noStrike" kern="1200" cap="none" spc="0" normalizeH="0" baseline="0" noProof="0" dirty="0" smtClean="0">
                        <a:ln>
                          <a:noFill/>
                        </a:ln>
                        <a:solidFill>
                          <a:prstClr val="black"/>
                        </a:solidFill>
                        <a:effectLst/>
                        <a:uLnTx/>
                        <a:uFillTx/>
                        <a:latin typeface="+mn-lt"/>
                        <a:ea typeface="+mn-ea"/>
                        <a:cs typeface="+mn-cs"/>
                      </a:endParaRPr>
                    </a:p>
                  </a:txBody>
                  <a:tcPr marL="97536" marR="97536" marT="48006" marB="48006">
                    <a:noFill/>
                  </a:tcPr>
                </a:tc>
                <a:tc hMerge="1">
                  <a:txBody>
                    <a:bodyPr/>
                    <a:lstStyle/>
                    <a:p>
                      <a:endParaRPr lang="en-US" sz="1200" baseline="0" dirty="0" smtClean="0"/>
                    </a:p>
                  </a:txBody>
                  <a:tcPr marL="97536" marR="97536" marT="50292" marB="50292"/>
                </a:tc>
              </a:tr>
              <a:tr h="289825">
                <a:tc gridSpan="2">
                  <a:txBody>
                    <a:bodyPr/>
                    <a:lstStyle/>
                    <a:p>
                      <a:pPr algn="ctr">
                        <a:lnSpc>
                          <a:spcPct val="100000"/>
                        </a:lnSpc>
                        <a:spcBef>
                          <a:spcPts val="0"/>
                        </a:spcBef>
                        <a:spcAft>
                          <a:spcPts val="0"/>
                        </a:spcAft>
                      </a:pPr>
                      <a:r>
                        <a:rPr lang="x-none" sz="1200" b="1" dirty="0" smtClean="0">
                          <a:solidFill>
                            <a:schemeClr val="tx1"/>
                          </a:solidFill>
                          <a:latin typeface="+mn-lt"/>
                        </a:rPr>
                        <a:t>Ejemplo de respuesta en el “lenguaje” del estudiante </a:t>
                      </a:r>
                    </a:p>
                  </a:txBody>
                  <a:tcPr marL="97536" marR="97536" marT="48006" marB="48006">
                    <a:solidFill>
                      <a:schemeClr val="bg1">
                        <a:lumMod val="85000"/>
                      </a:schemeClr>
                    </a:solidFill>
                  </a:tcPr>
                </a:tc>
                <a:tc hMerge="1">
                  <a:txBody>
                    <a:bodyPr/>
                    <a:lstStyle/>
                    <a:p>
                      <a:endParaRPr lang="en-US" sz="1000" dirty="0"/>
                    </a:p>
                  </a:txBody>
                  <a:tcPr/>
                </a:tc>
              </a:tr>
              <a:tr h="1262043">
                <a:tc>
                  <a:txBody>
                    <a:bodyPr/>
                    <a:lstStyle/>
                    <a:p>
                      <a:pPr algn="ctr"/>
                      <a:r>
                        <a:rPr lang="x-none" sz="1300" b="1" dirty="0" smtClean="0"/>
                        <a:t>2</a:t>
                      </a:r>
                      <a:endParaRPr lang="x-none" sz="1300" b="1" dirty="0"/>
                    </a:p>
                  </a:txBody>
                  <a:tcPr marL="97536" marR="97536" marT="48006" marB="48006" anchor="ctr"/>
                </a:tc>
                <a:tc>
                  <a:txBody>
                    <a:bodyPr/>
                    <a:lstStyle/>
                    <a:p>
                      <a:r>
                        <a:rPr lang="x-none" sz="1100" i="1" dirty="0" smtClean="0"/>
                        <a:t>El estudiante presenta  </a:t>
                      </a:r>
                      <a:r>
                        <a:rPr lang="x-none" sz="1100" b="1" i="1" u="sng" dirty="0" smtClean="0"/>
                        <a:t>detalles relevantes y suficientes</a:t>
                      </a:r>
                      <a:r>
                        <a:rPr lang="x-none" sz="1100" b="1" i="1" u="sng" baseline="0" dirty="0" smtClean="0"/>
                        <a:t> (4-5)</a:t>
                      </a:r>
                      <a:r>
                        <a:rPr lang="x-none" sz="1100" b="1" i="1" u="none" dirty="0" smtClean="0"/>
                        <a:t> </a:t>
                      </a:r>
                      <a:r>
                        <a:rPr lang="x-none" sz="1100" i="1" dirty="0" smtClean="0"/>
                        <a:t>de ambos textos en orden secuencial.</a:t>
                      </a:r>
                      <a:endParaRPr lang="x-none" sz="1100" i="1" baseline="0" dirty="0" smtClean="0"/>
                    </a:p>
                    <a:p>
                      <a:r>
                        <a:rPr lang="x-none" sz="1100" i="0" baseline="0" dirty="0" smtClean="0"/>
                        <a:t>Las manzanas crecen en los árboles. Cuando es tiempo, las personas o máquinas recogen las manzanas y las ponen en contenedores. Los contenedores van a un almacén para mantener las manzanas frías y crujientes. Entonces las manzanas se clasifican. Las manzanas podridas se tiran y las manzanas limpias se empacan en cajas. Los camiones llevan las manzanas limpias a los supermercados. La gente pone las manzanas en los estantes. Nosotros vamos a la tienda y compramos manzanas. ¡Luego las llevamos a casa para comerlas!</a:t>
                      </a:r>
                    </a:p>
                  </a:txBody>
                  <a:tcPr marL="97536" marR="97536" marT="48006" marB="48006">
                    <a:noFill/>
                  </a:tcPr>
                </a:tc>
              </a:tr>
              <a:tr h="740664">
                <a:tc>
                  <a:txBody>
                    <a:bodyPr/>
                    <a:lstStyle/>
                    <a:p>
                      <a:pPr algn="ctr"/>
                      <a:r>
                        <a:rPr lang="x-none" sz="1300" b="1" dirty="0" smtClean="0"/>
                        <a:t>1</a:t>
                      </a:r>
                      <a:endParaRPr lang="x-none" sz="1300" b="1" dirty="0"/>
                    </a:p>
                  </a:txBody>
                  <a:tcPr marL="97536" marR="97536" marT="48006" marB="48006" anchor="ct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1100" i="1" dirty="0" smtClean="0"/>
                        <a:t>El estudiante presenta</a:t>
                      </a:r>
                      <a:r>
                        <a:rPr lang="x-none" sz="1100" i="1" baseline="0" dirty="0" smtClean="0"/>
                        <a:t> </a:t>
                      </a:r>
                      <a:r>
                        <a:rPr lang="x-none" sz="1100" i="1" dirty="0" smtClean="0"/>
                        <a:t> </a:t>
                      </a:r>
                      <a:r>
                        <a:rPr lang="x-none" sz="1100" b="1" i="1" u="sng" baseline="0" dirty="0" smtClean="0"/>
                        <a:t>detalles mínimos y relevantes (2-3)</a:t>
                      </a:r>
                      <a:r>
                        <a:rPr lang="x-none" sz="1100" b="1" i="1" u="none" baseline="0" dirty="0" smtClean="0"/>
                        <a:t> </a:t>
                      </a:r>
                      <a:r>
                        <a:rPr lang="x-none" sz="1100" b="0" i="1" u="none" baseline="0" dirty="0" smtClean="0"/>
                        <a:t>en orden secuencial, pero no es aparente que provengan de ambos textos.</a:t>
                      </a:r>
                      <a:endParaRPr lang="x-none" sz="1100" i="1" baseline="0" dirty="0" smtClean="0"/>
                    </a:p>
                    <a:p>
                      <a:pPr marL="0" marR="0" indent="0" algn="l" defTabSz="966612" rtl="0" eaLnBrk="1" fontAlgn="auto" latinLnBrk="0" hangingPunct="1">
                        <a:lnSpc>
                          <a:spcPct val="100000"/>
                        </a:lnSpc>
                        <a:spcBef>
                          <a:spcPts val="0"/>
                        </a:spcBef>
                        <a:spcAft>
                          <a:spcPts val="0"/>
                        </a:spcAft>
                        <a:buClrTx/>
                        <a:buSzTx/>
                        <a:buFontTx/>
                        <a:buNone/>
                        <a:tabLst/>
                        <a:defRPr/>
                      </a:pPr>
                      <a:r>
                        <a:rPr lang="x-none" sz="1100" i="0" baseline="0" dirty="0" smtClean="0"/>
                        <a:t>Las manzanas son buenas para comer en casa.  Después que se recogen las manzanas, las llevan a las tiendas.  Nosotros compramos las manzanas y las comemos.  </a:t>
                      </a:r>
                    </a:p>
                  </a:txBody>
                  <a:tcPr marL="97536" marR="97536" marT="48006" marB="48006">
                    <a:noFill/>
                  </a:tcPr>
                </a:tc>
              </a:tr>
              <a:tr h="571983">
                <a:tc>
                  <a:txBody>
                    <a:bodyPr/>
                    <a:lstStyle/>
                    <a:p>
                      <a:pPr algn="ctr"/>
                      <a:r>
                        <a:rPr lang="x-none" sz="1300" b="1" dirty="0" smtClean="0"/>
                        <a:t>0</a:t>
                      </a:r>
                      <a:endParaRPr lang="x-none" sz="1300" b="1" dirty="0"/>
                    </a:p>
                  </a:txBody>
                  <a:tcPr marL="97536" marR="97536" marT="48006" marB="48006" anchor="ctr"/>
                </a:tc>
                <a:tc>
                  <a:txBody>
                    <a:bodyPr/>
                    <a:lstStyle/>
                    <a:p>
                      <a:pPr>
                        <a:lnSpc>
                          <a:spcPct val="100000"/>
                        </a:lnSpc>
                        <a:spcBef>
                          <a:spcPts val="0"/>
                        </a:spcBef>
                        <a:spcAft>
                          <a:spcPts val="0"/>
                        </a:spcAft>
                      </a:pPr>
                      <a:r>
                        <a:rPr lang="es-ES_tradnl" sz="1100" i="1" noProof="0" dirty="0" smtClean="0">
                          <a:effectLst/>
                          <a:latin typeface="+mn-lt"/>
                          <a:ea typeface="Times New Roman"/>
                          <a:cs typeface="Arial"/>
                        </a:rPr>
                        <a:t>El estudiante </a:t>
                      </a:r>
                      <a:r>
                        <a:rPr lang="es-ES_tradnl" sz="1100" b="1" i="1" u="sng" noProof="0" dirty="0" smtClean="0">
                          <a:effectLst/>
                          <a:latin typeface="+mn-lt"/>
                          <a:ea typeface="Times New Roman"/>
                          <a:cs typeface="Arial"/>
                        </a:rPr>
                        <a:t>no presenta evidencia</a:t>
                      </a:r>
                      <a:r>
                        <a:rPr lang="es-ES_tradnl" sz="1100" b="1" i="1" noProof="0" dirty="0" smtClean="0">
                          <a:effectLst/>
                          <a:latin typeface="+mn-lt"/>
                          <a:ea typeface="Times New Roman"/>
                          <a:cs typeface="Arial"/>
                        </a:rPr>
                        <a:t> </a:t>
                      </a:r>
                      <a:r>
                        <a:rPr lang="es-ES_tradnl" sz="1100" b="0" i="1" noProof="0" dirty="0" smtClean="0">
                          <a:effectLst/>
                          <a:latin typeface="+mn-lt"/>
                          <a:ea typeface="Times New Roman"/>
                          <a:cs typeface="Arial"/>
                        </a:rPr>
                        <a:t>para</a:t>
                      </a:r>
                      <a:r>
                        <a:rPr lang="es-ES_tradnl" sz="1100" b="0" i="1" baseline="0" noProof="0" dirty="0" smtClean="0">
                          <a:effectLst/>
                          <a:latin typeface="+mn-lt"/>
                          <a:ea typeface="Times New Roman"/>
                          <a:cs typeface="Arial"/>
                        </a:rPr>
                        <a:t> distinguir entre la información relevante y la información irrelevante sobre la pregunta. </a:t>
                      </a:r>
                      <a:endParaRPr lang="es-ES_tradnl" sz="1100" noProof="0" dirty="0" smtClean="0">
                        <a:effectLst/>
                        <a:latin typeface="+mn-lt"/>
                        <a:ea typeface="Calibri"/>
                        <a:cs typeface="Times New Roman"/>
                      </a:endParaRPr>
                    </a:p>
                    <a:p>
                      <a:r>
                        <a:rPr lang="x-none" sz="1100" i="0" baseline="0" dirty="0" smtClean="0"/>
                        <a:t>Me gustan más las manzanas verdes.</a:t>
                      </a:r>
                    </a:p>
                  </a:txBody>
                  <a:tcPr marL="97536" marR="97536" marT="48006" marB="48006">
                    <a:noFill/>
                  </a:tcPr>
                </a:tc>
              </a:tr>
            </a:tbl>
          </a:graphicData>
        </a:graphic>
      </p:graphicFrame>
      <p:sp>
        <p:nvSpPr>
          <p:cNvPr id="5" name="Rectangle 4"/>
          <p:cNvSpPr/>
          <p:nvPr/>
        </p:nvSpPr>
        <p:spPr>
          <a:xfrm>
            <a:off x="4225199" y="8362101"/>
            <a:ext cx="2514600" cy="646331"/>
          </a:xfrm>
          <a:prstGeom prst="rect">
            <a:avLst/>
          </a:prstGeom>
          <a:solidFill>
            <a:schemeClr val="bg2"/>
          </a:solidFill>
        </p:spPr>
        <p:txBody>
          <a:bodyPr wrap="square">
            <a:spAutoFit/>
          </a:bodyPr>
          <a:lstStyle/>
          <a:p>
            <a:pPr fontAlgn="ctr"/>
            <a:r>
              <a:rPr lang="en-US" sz="900" b="1" dirty="0" smtClean="0"/>
              <a:t>RI.1.9</a:t>
            </a:r>
            <a:endParaRPr lang="x-none" sz="900" dirty="0"/>
          </a:p>
          <a:p>
            <a:pPr fontAlgn="t"/>
            <a:r>
              <a:rPr lang="es-MX" sz="900" dirty="0"/>
              <a:t>Identifican las semejanzas y diferencias entre dos textos sobre el mismo tema (por ejemplo: en las ilustraciones, descripciones o procedimientos). </a:t>
            </a:r>
            <a:endParaRPr lang="x-none" sz="900" dirty="0"/>
          </a:p>
        </p:txBody>
      </p:sp>
    </p:spTree>
    <p:extLst>
      <p:ext uri="{BB962C8B-B14F-4D97-AF65-F5344CB8AC3E}">
        <p14:creationId xmlns:p14="http://schemas.microsoft.com/office/powerpoint/2010/main" val="16283608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32429027"/>
              </p:ext>
            </p:extLst>
          </p:nvPr>
        </p:nvGraphicFramePr>
        <p:xfrm>
          <a:off x="381000" y="-152400"/>
          <a:ext cx="6723840" cy="9442704"/>
        </p:xfrm>
        <a:graphic>
          <a:graphicData uri="http://schemas.openxmlformats.org/drawingml/2006/table">
            <a:tbl>
              <a:tblPr firstRow="1" bandRow="1">
                <a:tableStyleId>{5940675A-B579-460E-94D1-54222C63F5DA}</a:tableStyleId>
              </a:tblPr>
              <a:tblGrid>
                <a:gridCol w="381000"/>
                <a:gridCol w="6342840"/>
              </a:tblGrid>
              <a:tr h="156972">
                <a:tc gridSpan="2">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endParaRPr kumimoji="0" lang="x-none" sz="1400" b="0" i="0" u="sng" strike="noStrike" kern="1200" cap="none" spc="0" normalizeH="0" baseline="0" noProof="0" dirty="0" smtClean="0">
                        <a:ln>
                          <a:noFill/>
                        </a:ln>
                        <a:solidFill>
                          <a:schemeClr val="tx1"/>
                        </a:solidFill>
                        <a:effectLst/>
                        <a:uLnTx/>
                        <a:uFillTx/>
                        <a:latin typeface="+mn-lt"/>
                        <a:ea typeface="+mn-ea"/>
                        <a:cs typeface="+mn-cs"/>
                      </a:endParaRPr>
                    </a:p>
                  </a:txBody>
                  <a:tcPr marL="97536" marR="97536" marT="48006" marB="48006">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r>
              <a:tr h="687519">
                <a:tc gridSpan="2">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kumimoji="0" lang="x-none" sz="1100" b="0" i="1" u="none" strike="noStrike" kern="1200" cap="none" spc="0" normalizeH="0" baseline="0" noProof="0" dirty="0" smtClean="0">
                          <a:ln>
                            <a:noFill/>
                          </a:ln>
                          <a:solidFill>
                            <a:prstClr val="black"/>
                          </a:solidFill>
                          <a:effectLst/>
                          <a:uLnTx/>
                          <a:uFillTx/>
                          <a:latin typeface="+mn-lt"/>
                          <a:ea typeface="Calibri"/>
                          <a:cs typeface="Times New Roman"/>
                        </a:rPr>
                        <a:t>Nota:  Los “escritos breves” no deben tomar más de 10 minutos.   Los escritos breves se califican con una rúbrica de 2-3 puntos. Las composiciones completas se califican con una rúbrica de 4 puntos. La diferencia entre esta rúbrica y las rúbricas de Respuesta construida-Lectura, es que la  </a:t>
                      </a:r>
                      <a:r>
                        <a:rPr kumimoji="0" lang="x-none" sz="1100" b="1" i="1" u="none" strike="noStrike" kern="1200" cap="none" spc="0" normalizeH="0" baseline="0" noProof="0" dirty="0" smtClean="0">
                          <a:ln>
                            <a:noFill/>
                          </a:ln>
                          <a:solidFill>
                            <a:prstClr val="black"/>
                          </a:solidFill>
                          <a:effectLst/>
                          <a:uLnTx/>
                          <a:uFillTx/>
                          <a:latin typeface="+mn-lt"/>
                          <a:ea typeface="Calibri"/>
                          <a:cs typeface="Times New Roman"/>
                        </a:rPr>
                        <a:t>Rúbrica de Escrito Breve está evaluando el dominio de la escritura </a:t>
                      </a:r>
                      <a:r>
                        <a:rPr kumimoji="0" lang="x-none" sz="1100" b="0" i="1" u="none" strike="noStrike" kern="1200" cap="none" spc="0" normalizeH="0" baseline="0" noProof="0" dirty="0" smtClean="0">
                          <a:ln>
                            <a:noFill/>
                          </a:ln>
                          <a:solidFill>
                            <a:prstClr val="black"/>
                          </a:solidFill>
                          <a:effectLst/>
                          <a:uLnTx/>
                          <a:uFillTx/>
                          <a:latin typeface="+mn-lt"/>
                          <a:ea typeface="Calibri"/>
                          <a:cs typeface="Times New Roman"/>
                        </a:rPr>
                        <a:t>en un área específica, mientras que las rúbricas de lectura están evaluando la comprensión. </a:t>
                      </a:r>
                      <a:endParaRPr kumimoji="0" lang="x-none" sz="1400" b="0" i="0" u="sng" strike="noStrike" kern="1200" cap="none" spc="0" normalizeH="0" baseline="0" noProof="0" dirty="0" smtClean="0">
                        <a:ln>
                          <a:noFill/>
                        </a:ln>
                        <a:solidFill>
                          <a:schemeClr val="tx1"/>
                        </a:solidFill>
                        <a:effectLst/>
                        <a:uLnTx/>
                        <a:uFillTx/>
                        <a:latin typeface="+mn-lt"/>
                        <a:ea typeface="+mn-ea"/>
                        <a:cs typeface="+mn-cs"/>
                      </a:endParaRPr>
                    </a:p>
                  </a:txBody>
                  <a:tcPr marL="97536" marR="97536" marT="48006" marB="48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tcPr>
                </a:tc>
                <a:tc hMerge="1">
                  <a:txBody>
                    <a:bodyPr/>
                    <a:lstStyle/>
                    <a:p>
                      <a:endParaRPr lang="en-US"/>
                    </a:p>
                  </a:txBody>
                  <a:tcPr/>
                </a:tc>
              </a:tr>
              <a:tr h="290396">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x-none" sz="1400" b="0" i="0" u="none" strike="noStrike" kern="1200" cap="none" spc="0" normalizeH="0" baseline="0" noProof="0" smtClean="0">
                          <a:ln>
                            <a:noFill/>
                          </a:ln>
                          <a:solidFill>
                            <a:schemeClr val="tx1"/>
                          </a:solidFill>
                          <a:effectLst/>
                          <a:uLnTx/>
                          <a:uFillTx/>
                          <a:latin typeface="+mn-lt"/>
                          <a:ea typeface="+mn-ea"/>
                          <a:cs typeface="+mn-cs"/>
                        </a:rPr>
                        <a:t>CFA Trimestre 3:  </a:t>
                      </a:r>
                      <a:r>
                        <a:rPr kumimoji="0" lang="es-ES" sz="1400" b="0" i="0" u="none" strike="noStrike" kern="1200" cap="none" spc="0" normalizeH="0" baseline="0" noProof="0" smtClean="0">
                          <a:ln>
                            <a:noFill/>
                          </a:ln>
                          <a:solidFill>
                            <a:prstClr val="black"/>
                          </a:solidFill>
                          <a:effectLst/>
                          <a:uLnTx/>
                          <a:uFillTx/>
                          <a:latin typeface="+mn-lt"/>
                          <a:ea typeface="+mn-ea"/>
                          <a:cs typeface="+mn-cs"/>
                        </a:rPr>
                        <a:t>Clave para la </a:t>
                      </a:r>
                      <a:r>
                        <a:rPr kumimoji="0" lang="es-ES" sz="1400" b="0" i="0" u="sng" strike="noStrike" kern="1200" cap="none" spc="0" normalizeH="0" baseline="0" noProof="0" smtClean="0">
                          <a:ln>
                            <a:noFill/>
                          </a:ln>
                          <a:solidFill>
                            <a:prstClr val="black"/>
                          </a:solidFill>
                          <a:effectLst/>
                          <a:uLnTx/>
                          <a:uFillTx/>
                          <a:latin typeface="+mn-lt"/>
                          <a:ea typeface="+mn-ea"/>
                          <a:cs typeface="+mn-cs"/>
                        </a:rPr>
                        <a:t>Respuesta construida del escrito breve</a:t>
                      </a:r>
                      <a:endParaRPr kumimoji="0" lang="x-none" sz="1400" b="0" i="0" u="sng" strike="noStrike" kern="1200" cap="none" spc="0" normalizeH="0" baseline="0" noProof="0" smtClean="0">
                        <a:ln>
                          <a:noFill/>
                        </a:ln>
                        <a:solidFill>
                          <a:schemeClr val="tx1"/>
                        </a:solidFill>
                        <a:effectLst/>
                        <a:uLnTx/>
                        <a:uFillTx/>
                        <a:latin typeface="+mn-lt"/>
                        <a:ea typeface="+mn-ea"/>
                        <a:cs typeface="+mn-cs"/>
                      </a:endParaRPr>
                    </a:p>
                  </a:txBody>
                  <a:tcPr marL="97536" marR="97536" marT="48006" marB="48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r>
              <a:tr h="719553">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x-none" sz="1100" b="1" u="sng" dirty="0" smtClean="0"/>
                        <a:t>Organización:  Conclusión</a:t>
                      </a:r>
                    </a:p>
                    <a:p>
                      <a:pPr marL="0" marR="0" indent="0" algn="ctr" defTabSz="966612" rtl="0" eaLnBrk="1" fontAlgn="auto" latinLnBrk="0" hangingPunct="1">
                        <a:lnSpc>
                          <a:spcPct val="100000"/>
                        </a:lnSpc>
                        <a:spcBef>
                          <a:spcPts val="0"/>
                        </a:spcBef>
                        <a:spcAft>
                          <a:spcPts val="0"/>
                        </a:spcAft>
                        <a:buClrTx/>
                        <a:buSzTx/>
                        <a:buFontTx/>
                        <a:buNone/>
                        <a:tabLst/>
                        <a:defRPr/>
                      </a:pPr>
                      <a:r>
                        <a:rPr lang="x-none" sz="1100" dirty="0" smtClean="0"/>
                        <a:t>W.1.3.c  Objetivo: 6a</a:t>
                      </a:r>
                      <a:br>
                        <a:rPr lang="x-none" sz="1100" dirty="0" smtClean="0"/>
                      </a:br>
                      <a:r>
                        <a:rPr lang="x-none" sz="1100" dirty="0" smtClean="0"/>
                        <a:t>En tu declaración</a:t>
                      </a:r>
                      <a:r>
                        <a:rPr lang="x-none" sz="1100" baseline="0" dirty="0" smtClean="0"/>
                        <a:t> de conclusión, </a:t>
                      </a:r>
                      <a:r>
                        <a:rPr lang="x-none" sz="1100" b="1" u="sng" baseline="0" dirty="0" smtClean="0"/>
                        <a:t>utiliza </a:t>
                      </a:r>
                      <a:r>
                        <a:rPr lang="es-ES" sz="1100" b="1" u="sng" kern="1200" baseline="0" dirty="0" smtClean="0">
                          <a:solidFill>
                            <a:schemeClr val="tx1"/>
                          </a:solidFill>
                          <a:effectLst/>
                          <a:latin typeface="+mn-lt"/>
                          <a:ea typeface="+mn-ea"/>
                          <a:cs typeface="+mn-cs"/>
                        </a:rPr>
                        <a:t>p</a:t>
                      </a:r>
                      <a:r>
                        <a:rPr lang="es-ES" sz="1100" b="1" u="sng" kern="1200" dirty="0" smtClean="0">
                          <a:solidFill>
                            <a:schemeClr val="tx1"/>
                          </a:solidFill>
                          <a:effectLst/>
                          <a:latin typeface="+mn-lt"/>
                          <a:ea typeface="+mn-ea"/>
                          <a:cs typeface="+mn-cs"/>
                        </a:rPr>
                        <a:t>alabras que describen el tiempo cronológico</a:t>
                      </a:r>
                      <a:r>
                        <a:rPr lang="x-none" sz="1100" b="1" u="sng" kern="1200" dirty="0" smtClean="0">
                          <a:solidFill>
                            <a:schemeClr val="tx1"/>
                          </a:solidFill>
                          <a:effectLst/>
                          <a:latin typeface="+mn-lt"/>
                          <a:ea typeface="+mn-ea"/>
                          <a:cs typeface="+mn-cs"/>
                        </a:rPr>
                        <a:t> para señalar el orden de los acontecimientos.</a:t>
                      </a:r>
                      <a:endParaRPr lang="x-none" sz="1100" b="1" dirty="0" smtClean="0"/>
                    </a:p>
                  </a:txBody>
                  <a:tcPr marL="97536" marR="97536" marT="48006" marB="48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x-none"/>
                    </a:p>
                  </a:txBody>
                  <a:tcPr/>
                </a:tc>
              </a:tr>
              <a:tr h="575689">
                <a:tc gridSpan="2">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x-none" sz="1100" kern="1200" dirty="0" smtClean="0">
                          <a:solidFill>
                            <a:schemeClr val="tx1"/>
                          </a:solidFill>
                          <a:effectLst/>
                          <a:latin typeface="+mn-lt"/>
                          <a:ea typeface="+mn-ea"/>
                          <a:cs typeface="+mn-cs"/>
                        </a:rPr>
                        <a:t>W.3 Escribe narraciones en las cuales recuenta dos o más acontecimientos en secuencia adecuada, incluye algunos detalles relacionados con lo que sucedió, </a:t>
                      </a:r>
                      <a:r>
                        <a:rPr lang="x-none" sz="1100" b="1" u="sng" baseline="0" dirty="0" smtClean="0"/>
                        <a:t>utiliza </a:t>
                      </a:r>
                      <a:r>
                        <a:rPr lang="es-ES" sz="1100" b="1" u="sng" kern="1200" baseline="0" dirty="0" smtClean="0">
                          <a:solidFill>
                            <a:schemeClr val="tx1"/>
                          </a:solidFill>
                          <a:effectLst/>
                          <a:latin typeface="+mn-lt"/>
                          <a:ea typeface="+mn-ea"/>
                          <a:cs typeface="+mn-cs"/>
                        </a:rPr>
                        <a:t>p</a:t>
                      </a:r>
                      <a:r>
                        <a:rPr lang="es-ES" sz="1100" b="1" u="sng" kern="1200" dirty="0" smtClean="0">
                          <a:solidFill>
                            <a:schemeClr val="tx1"/>
                          </a:solidFill>
                          <a:effectLst/>
                          <a:latin typeface="+mn-lt"/>
                          <a:ea typeface="+mn-ea"/>
                          <a:cs typeface="+mn-cs"/>
                        </a:rPr>
                        <a:t>alabras que describen el tiempo cronológico</a:t>
                      </a:r>
                      <a:r>
                        <a:rPr lang="x-none" sz="1100" b="1" u="sng" kern="1200" dirty="0" smtClean="0">
                          <a:solidFill>
                            <a:schemeClr val="tx1"/>
                          </a:solidFill>
                          <a:effectLst/>
                          <a:latin typeface="+mn-lt"/>
                          <a:ea typeface="+mn-ea"/>
                          <a:cs typeface="+mn-cs"/>
                        </a:rPr>
                        <a:t> para señalar el orden de los acontecimientos</a:t>
                      </a:r>
                      <a:r>
                        <a:rPr lang="x-none" sz="1100" kern="1200" dirty="0" smtClean="0">
                          <a:solidFill>
                            <a:schemeClr val="tx1"/>
                          </a:solidFill>
                          <a:effectLst/>
                          <a:latin typeface="+mn-lt"/>
                          <a:ea typeface="+mn-ea"/>
                          <a:cs typeface="+mn-cs"/>
                        </a:rPr>
                        <a:t> y ofrece cierto sentido de conclusión.</a:t>
                      </a:r>
                      <a:endParaRPr lang="x-none" sz="1100" b="0" kern="1200" dirty="0" smtClean="0">
                        <a:solidFill>
                          <a:schemeClr val="tx1"/>
                        </a:solidFill>
                        <a:effectLst/>
                        <a:latin typeface="+mn-lt"/>
                        <a:ea typeface="+mn-ea"/>
                        <a:cs typeface="+mn-cs"/>
                      </a:endParaRPr>
                    </a:p>
                  </a:txBody>
                  <a:tcPr marL="97536" marR="97536" marT="48006" marB="48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r>
              <a:tr h="1828545">
                <a:tc gridSpan="2">
                  <a:txBody>
                    <a:bodyPr/>
                    <a:lstStyle/>
                    <a:p>
                      <a:pPr marL="401638" marR="0" indent="-346075" algn="l" defTabSz="1018809" rtl="0" eaLnBrk="1" fontAlgn="auto" latinLnBrk="0" hangingPunct="1">
                        <a:lnSpc>
                          <a:spcPct val="100000"/>
                        </a:lnSpc>
                        <a:spcBef>
                          <a:spcPts val="0"/>
                        </a:spcBef>
                        <a:spcAft>
                          <a:spcPts val="0"/>
                        </a:spcAft>
                        <a:buClrTx/>
                        <a:buSzTx/>
                        <a:buFont typeface="+mj-lt"/>
                        <a:buNone/>
                        <a:tabLst/>
                        <a:defRPr/>
                      </a:pPr>
                      <a:r>
                        <a:rPr kumimoji="0" lang="x-none" sz="1600" b="1" i="0" u="none" strike="noStrike" kern="1200" cap="none" spc="0" normalizeH="0" baseline="0" noProof="0" dirty="0" smtClean="0">
                          <a:ln>
                            <a:noFill/>
                          </a:ln>
                          <a:solidFill>
                            <a:prstClr val="black"/>
                          </a:solidFill>
                          <a:effectLst/>
                          <a:uLnTx/>
                          <a:uFillTx/>
                          <a:latin typeface="+mn-lt"/>
                          <a:ea typeface="+mn-ea"/>
                          <a:cs typeface="+mn-cs"/>
                        </a:rPr>
                        <a:t>17. </a:t>
                      </a:r>
                      <a:r>
                        <a:rPr lang="x-none" sz="1600" b="1" dirty="0" smtClean="0">
                          <a:solidFill>
                            <a:schemeClr val="tx1"/>
                          </a:solidFill>
                        </a:rPr>
                        <a:t>Lee el cuento a continuación. Escribe un final para el cuento que resuelva el problema. </a:t>
                      </a:r>
                    </a:p>
                    <a:p>
                      <a:pPr marL="0" marR="0" lvl="0" indent="0" algn="ctr" defTabSz="1018809" rtl="0" eaLnBrk="1" fontAlgn="auto" latinLnBrk="0" hangingPunct="1">
                        <a:lnSpc>
                          <a:spcPct val="100000"/>
                        </a:lnSpc>
                        <a:spcBef>
                          <a:spcPts val="0"/>
                        </a:spcBef>
                        <a:spcAft>
                          <a:spcPts val="0"/>
                        </a:spcAft>
                        <a:buClrTx/>
                        <a:buSzTx/>
                        <a:buFont typeface="+mj-lt"/>
                        <a:buNone/>
                        <a:tabLst/>
                        <a:defRPr/>
                      </a:pPr>
                      <a:r>
                        <a:rPr kumimoji="0" lang="x-none" sz="1600" b="0" i="1" u="none" strike="noStrike" kern="1200" cap="none" spc="0" normalizeH="0" baseline="0" noProof="0" dirty="0" smtClean="0">
                          <a:ln>
                            <a:noFill/>
                          </a:ln>
                          <a:solidFill>
                            <a:prstClr val="black"/>
                          </a:solidFill>
                          <a:effectLst/>
                          <a:uLnTx/>
                          <a:uFillTx/>
                          <a:latin typeface="+mn-lt"/>
                          <a:ea typeface="Times New Roman"/>
                          <a:cs typeface="Times New Roman"/>
                        </a:rPr>
                        <a:t>El pequeño árbol de manzana</a:t>
                      </a:r>
                    </a:p>
                    <a:p>
                      <a:pPr marL="0" marR="0" lvl="0" indent="0" algn="ctr" defTabSz="1018809" rtl="0" eaLnBrk="1" fontAlgn="auto" latinLnBrk="0" hangingPunct="1">
                        <a:lnSpc>
                          <a:spcPct val="100000"/>
                        </a:lnSpc>
                        <a:spcBef>
                          <a:spcPts val="0"/>
                        </a:spcBef>
                        <a:spcAft>
                          <a:spcPts val="0"/>
                        </a:spcAft>
                        <a:buClrTx/>
                        <a:buSzTx/>
                        <a:buFont typeface="+mj-lt"/>
                        <a:buNone/>
                        <a:tabLst/>
                        <a:defRPr/>
                      </a:pPr>
                      <a:r>
                        <a:rPr kumimoji="0" lang="x-none" sz="800" b="1" i="0" u="none" strike="noStrike" kern="1200" cap="none" spc="0" normalizeH="0" baseline="0" noProof="0" dirty="0" smtClean="0">
                          <a:ln>
                            <a:noFill/>
                          </a:ln>
                          <a:solidFill>
                            <a:prstClr val="black"/>
                          </a:solidFill>
                          <a:effectLst/>
                          <a:uLnTx/>
                          <a:uFillTx/>
                          <a:latin typeface="+mn-lt"/>
                          <a:ea typeface="Times New Roman"/>
                          <a:cs typeface="Times New Roman"/>
                        </a:rPr>
                        <a:t>       </a:t>
                      </a:r>
                    </a:p>
                    <a:p>
                      <a:pPr marL="117475" marR="0" lvl="0" indent="-117475" algn="l" defTabSz="1018809" rtl="0" eaLnBrk="1" fontAlgn="auto" latinLnBrk="0" hangingPunct="1">
                        <a:lnSpc>
                          <a:spcPct val="100000"/>
                        </a:lnSpc>
                        <a:spcBef>
                          <a:spcPts val="0"/>
                        </a:spcBef>
                        <a:spcAft>
                          <a:spcPts val="0"/>
                        </a:spcAft>
                        <a:buClrTx/>
                        <a:buSzTx/>
                        <a:buFont typeface="+mj-lt"/>
                        <a:buNone/>
                        <a:tabLst/>
                        <a:defRPr/>
                      </a:pPr>
                      <a:r>
                        <a:rPr kumimoji="0" lang="x-none" sz="1600" b="0" i="0" u="none" strike="noStrike" kern="1200" cap="none" spc="0" normalizeH="0" baseline="0" noProof="0" dirty="0" smtClean="0">
                          <a:ln>
                            <a:noFill/>
                          </a:ln>
                          <a:solidFill>
                            <a:prstClr val="black"/>
                          </a:solidFill>
                          <a:effectLst/>
                          <a:uLnTx/>
                          <a:uFillTx/>
                          <a:latin typeface="+mn-lt"/>
                          <a:ea typeface="Times New Roman"/>
                          <a:cs typeface="Times New Roman"/>
                        </a:rPr>
                        <a:t>   Johnny </a:t>
                      </a:r>
                      <a:r>
                        <a:rPr kumimoji="0" lang="x-none" sz="1600" b="0" i="0" u="none" strike="noStrike" kern="1200" cap="none" spc="0" normalizeH="0" baseline="0" noProof="0" dirty="0" err="1" smtClean="0">
                          <a:ln>
                            <a:noFill/>
                          </a:ln>
                          <a:solidFill>
                            <a:prstClr val="black"/>
                          </a:solidFill>
                          <a:effectLst/>
                          <a:uLnTx/>
                          <a:uFillTx/>
                          <a:latin typeface="+mn-lt"/>
                          <a:ea typeface="Times New Roman"/>
                          <a:cs typeface="Times New Roman"/>
                        </a:rPr>
                        <a:t>Appleseed</a:t>
                      </a:r>
                      <a:r>
                        <a:rPr kumimoji="0" lang="x-none" sz="1600" b="0" i="1" u="none" strike="noStrike" kern="1200" cap="none" spc="0" normalizeH="0" baseline="0" noProof="0" dirty="0" smtClean="0">
                          <a:ln>
                            <a:noFill/>
                          </a:ln>
                          <a:solidFill>
                            <a:prstClr val="black"/>
                          </a:solidFill>
                          <a:effectLst/>
                          <a:uLnTx/>
                          <a:uFillTx/>
                          <a:latin typeface="+mn-lt"/>
                          <a:ea typeface="Times New Roman"/>
                          <a:cs typeface="Times New Roman"/>
                        </a:rPr>
                        <a:t> </a:t>
                      </a:r>
                      <a:r>
                        <a:rPr kumimoji="0" lang="x-none" sz="1600" b="0" i="0" u="none" strike="noStrike" kern="1200" cap="none" spc="0" normalizeH="0" baseline="0" noProof="0" dirty="0" smtClean="0">
                          <a:ln>
                            <a:noFill/>
                          </a:ln>
                          <a:solidFill>
                            <a:prstClr val="black"/>
                          </a:solidFill>
                          <a:effectLst/>
                          <a:uLnTx/>
                          <a:uFillTx/>
                          <a:latin typeface="+mn-lt"/>
                          <a:ea typeface="Times New Roman"/>
                          <a:cs typeface="Times New Roman"/>
                        </a:rPr>
                        <a:t>sembró una pequeña semilla de manzana cerca de la casa de Tom.  La semilla comenzó a crecer.  Creció en un árbol pequeño.  Entonces, un día dejó de llover.  El pequeño árbol de manzana comenzó a marchitarse.  </a:t>
                      </a:r>
                    </a:p>
                    <a:p>
                      <a:pPr marL="401638" marR="0" indent="-346075" algn="r" defTabSz="1018809" rtl="0" eaLnBrk="1" fontAlgn="auto" latinLnBrk="0" hangingPunct="1">
                        <a:lnSpc>
                          <a:spcPct val="100000"/>
                        </a:lnSpc>
                        <a:spcBef>
                          <a:spcPts val="0"/>
                        </a:spcBef>
                        <a:spcAft>
                          <a:spcPts val="0"/>
                        </a:spcAft>
                        <a:buClrTx/>
                        <a:buSzTx/>
                        <a:buFont typeface="+mj-lt"/>
                        <a:buNone/>
                        <a:tabLst/>
                        <a:defRPr/>
                      </a:pPr>
                      <a:endParaRPr lang="x-none" sz="400" b="1" i="1" dirty="0" smtClean="0">
                        <a:solidFill>
                          <a:schemeClr val="tx1"/>
                        </a:solidFill>
                      </a:endParaRPr>
                    </a:p>
                    <a:p>
                      <a:pPr marL="401638" marR="0" indent="-346075" algn="r" defTabSz="1018809" rtl="0" eaLnBrk="1" fontAlgn="auto" latinLnBrk="0" hangingPunct="1">
                        <a:lnSpc>
                          <a:spcPct val="100000"/>
                        </a:lnSpc>
                        <a:spcBef>
                          <a:spcPts val="0"/>
                        </a:spcBef>
                        <a:spcAft>
                          <a:spcPts val="0"/>
                        </a:spcAft>
                        <a:buClrTx/>
                        <a:buSzTx/>
                        <a:buFont typeface="+mj-lt"/>
                        <a:buNone/>
                        <a:tabLst/>
                        <a:defRPr/>
                      </a:pPr>
                      <a:r>
                        <a:rPr lang="x-none" sz="1000" b="1" i="1" dirty="0" smtClean="0">
                          <a:solidFill>
                            <a:schemeClr val="tx1"/>
                          </a:solidFill>
                        </a:rPr>
                        <a:t>Escribir un texto  breve , W.1.3c </a:t>
                      </a:r>
                      <a:r>
                        <a:rPr lang="es-ES" sz="1000" b="1" i="1" dirty="0" smtClean="0">
                          <a:solidFill>
                            <a:schemeClr val="tx1"/>
                          </a:solidFill>
                        </a:rPr>
                        <a:t>Palabras que describen el tiempo cronológico</a:t>
                      </a:r>
                      <a:r>
                        <a:rPr lang="x-none" sz="1000" b="1" i="1" dirty="0" smtClean="0">
                          <a:solidFill>
                            <a:schemeClr val="tx1"/>
                          </a:solidFill>
                        </a:rPr>
                        <a:t>; Objetivo 6a </a:t>
                      </a:r>
                    </a:p>
                  </a:txBody>
                  <a:tcPr marL="97536" marR="97536" marT="48006" marB="48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dirty="0"/>
                    </a:p>
                  </a:txBody>
                  <a:tcPr/>
                </a:tc>
              </a:tr>
              <a:tr h="278385">
                <a:tc gridSpan="2">
                  <a:txBody>
                    <a:bodyPr/>
                    <a:lstStyle/>
                    <a:p>
                      <a:pPr marL="0" marR="0" lvl="0" indent="0" algn="ctr" defTabSz="914318" eaLnBrk="1" fontAlgn="auto" latinLnBrk="0" hangingPunct="1">
                        <a:lnSpc>
                          <a:spcPct val="100000"/>
                        </a:lnSpc>
                        <a:spcBef>
                          <a:spcPts val="0"/>
                        </a:spcBef>
                        <a:spcAft>
                          <a:spcPts val="0"/>
                        </a:spcAft>
                        <a:buClrTx/>
                        <a:buSzTx/>
                        <a:buFontTx/>
                        <a:buNone/>
                        <a:tabLst/>
                        <a:defRPr sz="1800" b="0" i="0"/>
                      </a:pPr>
                      <a:r>
                        <a:rPr kumimoji="0" lang="es-MX" sz="1200" b="1" i="0" u="none" strike="noStrike" kern="0" cap="none" spc="0" normalizeH="0" baseline="0" noProof="0" dirty="0" smtClean="0">
                          <a:ln>
                            <a:noFill/>
                          </a:ln>
                          <a:solidFill>
                            <a:srgbClr val="000000"/>
                          </a:solidFill>
                          <a:effectLst/>
                          <a:uLnTx/>
                          <a:uFillTx/>
                          <a:latin typeface="+mn-lt"/>
                          <a:sym typeface="Calibri"/>
                        </a:rPr>
                        <a:t>“Lenguaje de la respuesta” -  maestro/rúbrica </a:t>
                      </a:r>
                      <a:endParaRPr kumimoji="0" lang="es-MX" sz="1200" b="1" i="0" u="none" strike="noStrike" kern="0" cap="none" spc="0" normalizeH="0" baseline="0" noProof="0" dirty="0">
                        <a:ln>
                          <a:noFill/>
                        </a:ln>
                        <a:solidFill>
                          <a:srgbClr val="000000"/>
                        </a:solidFill>
                        <a:effectLst/>
                        <a:uLnTx/>
                        <a:uFillTx/>
                        <a:latin typeface="+mn-lt"/>
                        <a:sym typeface="Calibri"/>
                      </a:endParaRPr>
                    </a:p>
                  </a:txBody>
                  <a:tcPr marL="97536" marR="97536" marT="48006" marB="48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endParaRPr lang="en-US"/>
                    </a:p>
                  </a:txBody>
                  <a:tcPr/>
                </a:tc>
              </a:tr>
              <a:tr h="1821056">
                <a:tc gridSpan="2">
                  <a:txBody>
                    <a:bodyPr/>
                    <a:lstStyle/>
                    <a:p>
                      <a:pPr lvl="0" algn="l">
                        <a:defRPr sz="1800" b="0" i="0"/>
                      </a:pPr>
                      <a:r>
                        <a:rPr lang="x-none" sz="1100" b="1" u="sng" kern="1200" dirty="0" smtClean="0">
                          <a:solidFill>
                            <a:schemeClr val="tx1"/>
                          </a:solidFill>
                          <a:effectLst/>
                          <a:latin typeface="+mn-lt"/>
                          <a:ea typeface="+mn-ea"/>
                          <a:cs typeface="+mn-cs"/>
                        </a:rPr>
                        <a:t>Instrucciones  para calificar: </a:t>
                      </a:r>
                      <a:r>
                        <a:rPr lang="x-none" sz="1100" u="none" kern="1200" dirty="0" smtClean="0">
                          <a:solidFill>
                            <a:schemeClr val="tx1"/>
                          </a:solidFill>
                          <a:effectLst/>
                          <a:latin typeface="+mn-lt"/>
                          <a:ea typeface="+mn-ea"/>
                          <a:cs typeface="+mn-cs"/>
                        </a:rPr>
                        <a:t>Escriba una visión general de lo que los estudiantes podrían incluir en una respuesta competente usando ejemplos del texto. Sea bien específico y </a:t>
                      </a:r>
                      <a:r>
                        <a:rPr lang="x-none" sz="1100" u="none" kern="1200" baseline="0" dirty="0" smtClean="0">
                          <a:solidFill>
                            <a:schemeClr val="tx1"/>
                          </a:solidFill>
                          <a:effectLst/>
                          <a:latin typeface="+mn-lt"/>
                          <a:ea typeface="+mn-ea"/>
                          <a:cs typeface="+mn-cs"/>
                        </a:rPr>
                        <a:t> “</a:t>
                      </a:r>
                      <a:r>
                        <a:rPr lang="x-none" sz="1100" u="none" kern="1200" dirty="0" smtClean="0">
                          <a:solidFill>
                            <a:schemeClr val="tx1"/>
                          </a:solidFill>
                          <a:effectLst/>
                          <a:latin typeface="+mn-lt"/>
                          <a:ea typeface="+mn-ea"/>
                          <a:cs typeface="+mn-cs"/>
                        </a:rPr>
                        <a:t>extenso”.</a:t>
                      </a:r>
                    </a:p>
                    <a:p>
                      <a:pPr lvl="0" algn="ctr">
                        <a:defRPr sz="1800" b="0" i="0"/>
                      </a:pPr>
                      <a:r>
                        <a:rPr lang="x-none" sz="1100" b="1" u="sng" kern="1200" dirty="0" smtClean="0">
                          <a:solidFill>
                            <a:schemeClr val="tx1"/>
                          </a:solidFill>
                          <a:effectLst/>
                          <a:latin typeface="+mn-lt"/>
                          <a:ea typeface="+mn-ea"/>
                          <a:cs typeface="+mn-cs"/>
                        </a:rPr>
                        <a:t>Lenguaje del maestro y notas de calificación: </a:t>
                      </a:r>
                    </a:p>
                    <a:p>
                      <a:pPr marL="0" marR="0" lvl="0" indent="0" algn="l" defTabSz="966612" rtl="0" eaLnBrk="1" fontAlgn="auto" latinLnBrk="0" hangingPunct="1">
                        <a:lnSpc>
                          <a:spcPct val="100000"/>
                        </a:lnSpc>
                        <a:spcBef>
                          <a:spcPts val="0"/>
                        </a:spcBef>
                        <a:spcAft>
                          <a:spcPts val="0"/>
                        </a:spcAft>
                        <a:buClrTx/>
                        <a:buSzTx/>
                        <a:buFontTx/>
                        <a:buNone/>
                        <a:tabLst/>
                        <a:defRPr sz="1800" b="0" i="0"/>
                      </a:pPr>
                      <a:r>
                        <a:rPr lang="x-none" sz="1100" b="1" u="none" kern="1200" baseline="0" noProof="0" dirty="0" smtClean="0">
                          <a:solidFill>
                            <a:schemeClr val="tx1"/>
                          </a:solidFill>
                          <a:effectLst/>
                          <a:latin typeface="+mn-lt"/>
                          <a:ea typeface="+mn-ea"/>
                          <a:cs typeface="+mn-cs"/>
                        </a:rPr>
                        <a:t>La respuesta del estudiante  </a:t>
                      </a:r>
                      <a:r>
                        <a:rPr lang="x-none" sz="1100" b="0" noProof="0" dirty="0" smtClean="0">
                          <a:latin typeface="+mn-lt"/>
                        </a:rPr>
                        <a:t>debe proporcionar una conclusión (1-2 oraciones) que continúe  el escrito de manera lógica y que apoye la información anterior acerca de la pequeña semilla de manzana</a:t>
                      </a:r>
                      <a:r>
                        <a:rPr lang="x-none" sz="1100" b="0" dirty="0" smtClean="0">
                          <a:solidFill>
                            <a:schemeClr val="tx1"/>
                          </a:solidFill>
                          <a:latin typeface="+mn-lt"/>
                        </a:rPr>
                        <a:t>. </a:t>
                      </a:r>
                      <a:r>
                        <a:rPr lang="x-none" sz="1100" b="0" i="0" u="none" baseline="0" noProof="0" dirty="0" smtClean="0">
                          <a:latin typeface="+mn-lt"/>
                        </a:rPr>
                        <a:t>El estudiante debe hacer uso </a:t>
                      </a:r>
                      <a:r>
                        <a:rPr lang="x-none" sz="1100" b="0" i="0" u="none" noProof="0" dirty="0" smtClean="0">
                          <a:latin typeface="+mn-lt"/>
                        </a:rPr>
                        <a:t>de una transición que vaya desde el principio</a:t>
                      </a:r>
                      <a:r>
                        <a:rPr lang="x-none" sz="1100" b="0" i="0" u="none" baseline="0" noProof="0" dirty="0" smtClean="0">
                          <a:latin typeface="+mn-lt"/>
                        </a:rPr>
                        <a:t> hasta el final, utilizando palabras específicas que indican tiempo para indicar la secuencia de los acontecimientos, ya que este es el enfoque de este escrito breve. El estudiante demostrará que reconoce la secuencia de evento  desde el principio hasta el final de un cuento, usando p</a:t>
                      </a:r>
                      <a:r>
                        <a:rPr lang="es-ES" sz="1100" b="0" i="0" u="none" baseline="0" noProof="0" dirty="0" err="1" smtClean="0">
                          <a:latin typeface="+mn-lt"/>
                        </a:rPr>
                        <a:t>alabras</a:t>
                      </a:r>
                      <a:r>
                        <a:rPr lang="es-ES" sz="1100" b="0" i="0" u="none" baseline="0" noProof="0" dirty="0" smtClean="0">
                          <a:latin typeface="+mn-lt"/>
                        </a:rPr>
                        <a:t> que describen el tiempo cronológico</a:t>
                      </a:r>
                      <a:r>
                        <a:rPr lang="x-none" sz="1100" b="0" i="0" u="none" kern="1200" dirty="0" smtClean="0">
                          <a:solidFill>
                            <a:schemeClr val="tx1"/>
                          </a:solidFill>
                          <a:effectLst/>
                          <a:latin typeface="+mn-lt"/>
                          <a:ea typeface="+mn-ea"/>
                          <a:cs typeface="+mn-cs"/>
                        </a:rPr>
                        <a:t> para señalar el orden de los acontecimientos.</a:t>
                      </a:r>
                      <a:r>
                        <a:rPr lang="x-none" sz="1100" b="0" i="0" u="none" kern="1200" baseline="0" dirty="0" smtClean="0">
                          <a:solidFill>
                            <a:schemeClr val="tx1"/>
                          </a:solidFill>
                          <a:effectLst/>
                          <a:latin typeface="+mn-lt"/>
                          <a:ea typeface="+mn-ea"/>
                          <a:cs typeface="+mn-cs"/>
                        </a:rPr>
                        <a:t>  Estas palabras podrían incluir pero no se limitan a: </a:t>
                      </a:r>
                      <a:r>
                        <a:rPr lang="x-none" sz="1100" b="0" baseline="0" dirty="0" smtClean="0">
                          <a:latin typeface="+mn-lt"/>
                        </a:rPr>
                        <a:t>(1) entonces, (2) antes, (3) finalmente, (4) luego,  (5) y después, (6) ahora (etc..).   La conclusión debe tener sentido y apoyar la información previa sobre la semilla de manzana</a:t>
                      </a:r>
                      <a:r>
                        <a:rPr kumimoji="0" lang="x-none" sz="1100" b="0" i="0" u="none" strike="noStrike" kern="1200" cap="none" spc="0" normalizeH="0" baseline="0" noProof="0" dirty="0" smtClean="0">
                          <a:ln>
                            <a:noFill/>
                          </a:ln>
                          <a:solidFill>
                            <a:prstClr val="black"/>
                          </a:solidFill>
                          <a:effectLst/>
                          <a:uLnTx/>
                          <a:uFillTx/>
                          <a:latin typeface="+mn-lt"/>
                          <a:ea typeface="+mn-ea"/>
                          <a:cs typeface="+mn-cs"/>
                        </a:rPr>
                        <a:t>. </a:t>
                      </a:r>
                      <a:endParaRPr kumimoji="0" lang="x-none" sz="1100" b="0" i="0" u="none" strike="noStrike" kern="1200" cap="none" spc="0" normalizeH="0" baseline="0" noProof="0" dirty="0" smtClean="0">
                        <a:ln>
                          <a:noFill/>
                        </a:ln>
                        <a:solidFill>
                          <a:srgbClr val="FF0000"/>
                        </a:solidFill>
                        <a:effectLst/>
                        <a:uLnTx/>
                        <a:uFill>
                          <a:solidFill/>
                        </a:uFill>
                        <a:latin typeface="+mn-lt"/>
                        <a:ea typeface="+mn-ea"/>
                        <a:cs typeface="+mn-cs"/>
                      </a:endParaRPr>
                    </a:p>
                  </a:txBody>
                  <a:tcPr marL="97536" marR="97536" marT="48006" marB="48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n-US" sz="1200" baseline="0" dirty="0" smtClean="0"/>
                    </a:p>
                  </a:txBody>
                  <a:tcPr marL="97536" marR="97536" marT="50292" marB="50292"/>
                </a:tc>
              </a:tr>
              <a:tr h="267574">
                <a:tc gridSpan="2">
                  <a:txBody>
                    <a:bodyPr/>
                    <a:lstStyle/>
                    <a:p>
                      <a:pPr algn="ctr">
                        <a:lnSpc>
                          <a:spcPct val="100000"/>
                        </a:lnSpc>
                        <a:spcBef>
                          <a:spcPts val="0"/>
                        </a:spcBef>
                        <a:spcAft>
                          <a:spcPts val="0"/>
                        </a:spcAft>
                      </a:pPr>
                      <a:r>
                        <a:rPr lang="x-none" sz="1200" b="1" dirty="0" smtClean="0">
                          <a:solidFill>
                            <a:schemeClr val="tx1"/>
                          </a:solidFill>
                          <a:latin typeface="+mn-lt"/>
                        </a:rPr>
                        <a:t>Ejemplo de respuesta en el “lenguaje” del estudiante </a:t>
                      </a:r>
                    </a:p>
                  </a:txBody>
                  <a:tcPr marL="97536" marR="97536" marT="48006" marB="4800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85000"/>
                      </a:schemeClr>
                    </a:solidFill>
                  </a:tcPr>
                </a:tc>
                <a:tc hMerge="1">
                  <a:txBody>
                    <a:bodyPr/>
                    <a:lstStyle/>
                    <a:p>
                      <a:endParaRPr lang="en-US" sz="1000" dirty="0"/>
                    </a:p>
                  </a:txBody>
                  <a:tcPr/>
                </a:tc>
              </a:tr>
              <a:tr h="1034268">
                <a:tc>
                  <a:txBody>
                    <a:bodyPr/>
                    <a:lstStyle/>
                    <a:p>
                      <a:pPr algn="ctr"/>
                      <a:r>
                        <a:rPr lang="x-none" sz="1900" b="1" dirty="0" smtClean="0">
                          <a:solidFill>
                            <a:schemeClr val="tx1"/>
                          </a:solidFill>
                        </a:rPr>
                        <a:t>2</a:t>
                      </a:r>
                      <a:endParaRPr lang="x-none" sz="1900" b="1" dirty="0">
                        <a:solidFill>
                          <a:schemeClr val="tx1"/>
                        </a:solidFill>
                      </a:endParaRPr>
                    </a:p>
                  </a:txBody>
                  <a:tcPr marL="97536" marR="97536" marT="48006" marB="48006" anchor="ctr">
                    <a:lnL w="12700" cap="flat" cmpd="sng" algn="ctr">
                      <a:solidFill>
                        <a:schemeClr val="tx1"/>
                      </a:solidFill>
                      <a:prstDash val="solid"/>
                      <a:round/>
                      <a:headEnd type="none" w="med" len="med"/>
                      <a:tailEnd type="none" w="med" len="med"/>
                    </a:ln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kumimoji="0" lang="x-none" sz="1100" b="0" i="1" u="none" strike="noStrike" kern="1200" cap="none" spc="0" normalizeH="0" baseline="0" noProof="0" dirty="0" smtClean="0">
                          <a:ln>
                            <a:noFill/>
                          </a:ln>
                          <a:solidFill>
                            <a:prstClr val="black"/>
                          </a:solidFill>
                          <a:effectLst/>
                          <a:uLnTx/>
                          <a:uFillTx/>
                          <a:latin typeface="+mn-lt"/>
                          <a:ea typeface="+mn-ea"/>
                          <a:cs typeface="+mn-cs"/>
                        </a:rPr>
                        <a:t>El escrito breve hace uso de</a:t>
                      </a:r>
                      <a:r>
                        <a:rPr kumimoji="0" lang="x-none" sz="1100" b="0" i="1" u="sng" strike="noStrike" kern="1200" cap="none" spc="0" normalizeH="0" baseline="0" noProof="0" dirty="0" smtClean="0">
                          <a:ln>
                            <a:noFill/>
                          </a:ln>
                          <a:solidFill>
                            <a:prstClr val="black"/>
                          </a:solidFill>
                          <a:effectLst/>
                          <a:uLnTx/>
                          <a:uFillTx/>
                          <a:latin typeface="+mn-lt"/>
                          <a:ea typeface="+mn-ea"/>
                          <a:cs typeface="+mn-cs"/>
                        </a:rPr>
                        <a:t> </a:t>
                      </a:r>
                      <a:r>
                        <a:rPr kumimoji="0" lang="x-none" sz="1100" b="1" i="1" u="sng" strike="noStrike" kern="1200" cap="none" spc="0" normalizeH="0" baseline="0" noProof="0" dirty="0" smtClean="0">
                          <a:ln>
                            <a:noFill/>
                          </a:ln>
                          <a:solidFill>
                            <a:prstClr val="black"/>
                          </a:solidFill>
                          <a:effectLst/>
                          <a:uLnTx/>
                          <a:uFillTx/>
                          <a:latin typeface="+mn-lt"/>
                          <a:ea typeface="+mn-ea"/>
                          <a:cs typeface="+mn-cs"/>
                        </a:rPr>
                        <a:t>transiciones desde el principio hasta la conclusión, utilizando múltiples </a:t>
                      </a:r>
                      <a:r>
                        <a:rPr kumimoji="0" lang="es-ES" sz="1100" b="1" i="1" u="sng" strike="noStrike" kern="1200" cap="none" spc="0" normalizeH="0" baseline="0" noProof="0" dirty="0" smtClean="0">
                          <a:ln>
                            <a:noFill/>
                          </a:ln>
                          <a:solidFill>
                            <a:prstClr val="black"/>
                          </a:solidFill>
                          <a:effectLst/>
                          <a:uLnTx/>
                          <a:uFillTx/>
                          <a:latin typeface="+mn-lt"/>
                          <a:ea typeface="+mn-ea"/>
                          <a:cs typeface="+mn-cs"/>
                        </a:rPr>
                        <a:t>palabras </a:t>
                      </a:r>
                      <a:r>
                        <a:rPr kumimoji="0" lang="x-none" sz="1100" b="1" i="1" u="sng" strike="noStrike" kern="1200" cap="none" spc="0" normalizeH="0" baseline="0" noProof="0" dirty="0" smtClean="0">
                          <a:ln>
                            <a:noFill/>
                          </a:ln>
                          <a:solidFill>
                            <a:prstClr val="black"/>
                          </a:solidFill>
                          <a:effectLst/>
                          <a:uLnTx/>
                          <a:uFillTx/>
                          <a:latin typeface="+mn-lt"/>
                          <a:ea typeface="+mn-ea"/>
                          <a:cs typeface="+mn-cs"/>
                        </a:rPr>
                        <a:t>de transición </a:t>
                      </a:r>
                      <a:r>
                        <a:rPr kumimoji="0" lang="es-ES" sz="1100" b="1" i="1" u="sng" strike="noStrike" kern="1200" cap="none" spc="0" normalizeH="0" baseline="0" noProof="0" dirty="0" smtClean="0">
                          <a:ln>
                            <a:noFill/>
                          </a:ln>
                          <a:solidFill>
                            <a:prstClr val="black"/>
                          </a:solidFill>
                          <a:effectLst/>
                          <a:uLnTx/>
                          <a:uFillTx/>
                          <a:latin typeface="+mn-lt"/>
                          <a:ea typeface="+mn-ea"/>
                          <a:cs typeface="+mn-cs"/>
                        </a:rPr>
                        <a:t>que describen el tiempo cronológico</a:t>
                      </a:r>
                      <a:r>
                        <a:rPr kumimoji="0" lang="x-none" sz="1100" b="0" i="1" u="none" strike="noStrike" kern="1200" cap="none" spc="0" normalizeH="0" baseline="0" noProof="0" dirty="0" smtClean="0">
                          <a:ln>
                            <a:noFill/>
                          </a:ln>
                          <a:solidFill>
                            <a:prstClr val="black"/>
                          </a:solidFill>
                          <a:effectLst/>
                          <a:uLnTx/>
                          <a:uFillTx/>
                          <a:latin typeface="+mn-lt"/>
                          <a:ea typeface="+mn-ea"/>
                          <a:cs typeface="+mn-cs"/>
                        </a:rPr>
                        <a:t>, para señalar el orden de acontecimientos que  continúa lógicamente de la información anterior.  </a:t>
                      </a:r>
                    </a:p>
                    <a:p>
                      <a:r>
                        <a:rPr lang="x-none" sz="1100" b="1" i="0" dirty="0" smtClean="0">
                          <a:solidFill>
                            <a:schemeClr val="tx1"/>
                          </a:solidFill>
                        </a:rPr>
                        <a:t>Después</a:t>
                      </a:r>
                      <a:r>
                        <a:rPr lang="x-none" sz="1100" b="0" i="0" dirty="0" smtClean="0">
                          <a:solidFill>
                            <a:schemeClr val="tx1"/>
                          </a:solidFill>
                        </a:rPr>
                        <a:t>, llegó</a:t>
                      </a:r>
                      <a:r>
                        <a:rPr lang="x-none" sz="1100" b="0" i="0" baseline="0" dirty="0" smtClean="0">
                          <a:solidFill>
                            <a:schemeClr val="tx1"/>
                          </a:solidFill>
                        </a:rPr>
                        <a:t> una pequeña </a:t>
                      </a:r>
                      <a:r>
                        <a:rPr lang="x-none" sz="1100" b="0" i="0" dirty="0" smtClean="0">
                          <a:solidFill>
                            <a:schemeClr val="tx1"/>
                          </a:solidFill>
                        </a:rPr>
                        <a:t>niña y vio que la semilla de la manzana ya no estaba creciendo más. Miró a la semilla y dijo, —</a:t>
                      </a:r>
                      <a:r>
                        <a:rPr lang="x-none" sz="1100" b="0" i="0" baseline="0" dirty="0" smtClean="0">
                          <a:solidFill>
                            <a:schemeClr val="tx1"/>
                          </a:solidFill>
                        </a:rPr>
                        <a:t> Oh</a:t>
                      </a:r>
                      <a:r>
                        <a:rPr lang="x-none" sz="1100" b="0" i="0" dirty="0" smtClean="0">
                          <a:solidFill>
                            <a:schemeClr val="tx1"/>
                          </a:solidFill>
                        </a:rPr>
                        <a:t>, no. Necesita agua. </a:t>
                      </a:r>
                      <a:r>
                        <a:rPr lang="x-none" sz="1100" b="1" i="0" dirty="0" smtClean="0">
                          <a:solidFill>
                            <a:schemeClr val="tx1"/>
                          </a:solidFill>
                        </a:rPr>
                        <a:t>Luego, </a:t>
                      </a:r>
                      <a:r>
                        <a:rPr lang="x-none" sz="1100" b="0" i="0" dirty="0" smtClean="0">
                          <a:solidFill>
                            <a:schemeClr val="tx1"/>
                          </a:solidFill>
                        </a:rPr>
                        <a:t>corrió al estanque y consiguió un cubo de agua. </a:t>
                      </a:r>
                      <a:r>
                        <a:rPr lang="x-none" sz="1100" b="1" i="0" dirty="0" smtClean="0">
                          <a:solidFill>
                            <a:schemeClr val="tx1"/>
                          </a:solidFill>
                        </a:rPr>
                        <a:t>Enseguida</a:t>
                      </a:r>
                      <a:r>
                        <a:rPr lang="x-none" sz="1100" b="0" i="0" dirty="0" smtClean="0">
                          <a:solidFill>
                            <a:schemeClr val="tx1"/>
                          </a:solidFill>
                        </a:rPr>
                        <a:t>, le dio el agua a la pequeña semilla.</a:t>
                      </a:r>
                      <a:r>
                        <a:rPr lang="x-none" sz="1100" b="0" i="0" baseline="0" dirty="0" smtClean="0">
                          <a:solidFill>
                            <a:schemeClr val="tx1"/>
                          </a:solidFill>
                        </a:rPr>
                        <a:t>  </a:t>
                      </a:r>
                      <a:r>
                        <a:rPr lang="x-none" sz="1100" b="1" i="0" dirty="0" smtClean="0">
                          <a:solidFill>
                            <a:schemeClr val="tx1"/>
                          </a:solidFill>
                        </a:rPr>
                        <a:t>Ahora,</a:t>
                      </a:r>
                      <a:r>
                        <a:rPr lang="x-none" sz="1100" b="0" i="0" dirty="0" smtClean="0">
                          <a:solidFill>
                            <a:schemeClr val="tx1"/>
                          </a:solidFill>
                        </a:rPr>
                        <a:t> la semilla de manzana está creciendo de nuevo.</a:t>
                      </a:r>
                    </a:p>
                  </a:txBody>
                  <a:tcPr marL="97536" marR="97536" marT="48006" marB="48006">
                    <a:lnR w="12700" cap="flat" cmpd="sng" algn="ctr">
                      <a:solidFill>
                        <a:schemeClr val="tx1"/>
                      </a:solidFill>
                      <a:prstDash val="solid"/>
                      <a:round/>
                      <a:headEnd type="none" w="med" len="med"/>
                      <a:tailEnd type="none" w="med" len="med"/>
                    </a:lnR>
                    <a:noFill/>
                  </a:tcPr>
                </a:tc>
              </a:tr>
              <a:tr h="719553">
                <a:tc>
                  <a:txBody>
                    <a:bodyPr/>
                    <a:lstStyle/>
                    <a:p>
                      <a:pPr algn="ctr"/>
                      <a:r>
                        <a:rPr lang="x-none" sz="1900" b="1" dirty="0" smtClean="0">
                          <a:solidFill>
                            <a:schemeClr val="tx1"/>
                          </a:solidFill>
                        </a:rPr>
                        <a:t>1</a:t>
                      </a:r>
                      <a:endParaRPr lang="x-none" sz="1900" b="1" dirty="0">
                        <a:solidFill>
                          <a:schemeClr val="tx1"/>
                        </a:solidFill>
                      </a:endParaRPr>
                    </a:p>
                  </a:txBody>
                  <a:tcPr marL="97536" marR="97536" marT="48006" marB="48006" anchor="ctr">
                    <a:lnL w="12700" cap="flat" cmpd="sng" algn="ctr">
                      <a:solidFill>
                        <a:schemeClr val="tx1"/>
                      </a:solidFill>
                      <a:prstDash val="solid"/>
                      <a:round/>
                      <a:headEnd type="none" w="med" len="med"/>
                      <a:tailEnd type="none" w="med" len="med"/>
                    </a:ln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kumimoji="0" lang="x-none" sz="1100" b="0" i="1" u="none" strike="noStrike" kern="1200" cap="none" spc="0" normalizeH="0" baseline="0" noProof="0" dirty="0" smtClean="0">
                          <a:ln>
                            <a:noFill/>
                          </a:ln>
                          <a:solidFill>
                            <a:prstClr val="black"/>
                          </a:solidFill>
                          <a:effectLst/>
                          <a:uLnTx/>
                          <a:uFillTx/>
                          <a:latin typeface="+mn-lt"/>
                          <a:ea typeface="+mn-ea"/>
                          <a:cs typeface="+mn-cs"/>
                        </a:rPr>
                        <a:t>El escrito breve hace uso de </a:t>
                      </a:r>
                      <a:r>
                        <a:rPr kumimoji="0" lang="x-none" sz="1100" b="1" i="1" u="sng" strike="noStrike" kern="1200" cap="none" spc="0" normalizeH="0" baseline="0" noProof="0" dirty="0" smtClean="0">
                          <a:ln>
                            <a:noFill/>
                          </a:ln>
                          <a:solidFill>
                            <a:prstClr val="black"/>
                          </a:solidFill>
                          <a:effectLst/>
                          <a:uLnTx/>
                          <a:uFillTx/>
                          <a:latin typeface="+mn-lt"/>
                          <a:ea typeface="+mn-ea"/>
                          <a:cs typeface="+mn-cs"/>
                        </a:rPr>
                        <a:t>transiciones desde el principio hasta la conclusión, utilizando al menos </a:t>
                      </a:r>
                      <a:r>
                        <a:rPr kumimoji="0" lang="es-ES" sz="1100" b="1" i="1" u="sng" strike="noStrike" kern="1200" cap="none" spc="0" normalizeH="0" baseline="0" noProof="0" dirty="0" smtClean="0">
                          <a:ln>
                            <a:noFill/>
                          </a:ln>
                          <a:solidFill>
                            <a:prstClr val="black"/>
                          </a:solidFill>
                          <a:effectLst/>
                          <a:uLnTx/>
                          <a:uFillTx/>
                          <a:latin typeface="+mn-lt"/>
                          <a:ea typeface="+mn-ea"/>
                          <a:cs typeface="+mn-cs"/>
                        </a:rPr>
                        <a:t>palabras de transición que describe el tiempo cronológico</a:t>
                      </a:r>
                      <a:r>
                        <a:rPr kumimoji="0" lang="es-ES" sz="1100" b="1" i="0" u="none" strike="noStrike" kern="1200" cap="none" spc="0" normalizeH="0" baseline="0" noProof="0" dirty="0" smtClean="0">
                          <a:ln>
                            <a:noFill/>
                          </a:ln>
                          <a:solidFill>
                            <a:prstClr val="black"/>
                          </a:solidFill>
                          <a:effectLst/>
                          <a:uLnTx/>
                          <a:uFillTx/>
                          <a:latin typeface="+mn-lt"/>
                          <a:ea typeface="+mn-ea"/>
                          <a:cs typeface="+mn-cs"/>
                        </a:rPr>
                        <a:t> </a:t>
                      </a:r>
                      <a:r>
                        <a:rPr kumimoji="0" lang="x-none" sz="1100" b="0" i="1" u="none" strike="noStrike" kern="1200" cap="none" spc="0" normalizeH="0" baseline="0" noProof="0" dirty="0" smtClean="0">
                          <a:ln>
                            <a:noFill/>
                          </a:ln>
                          <a:solidFill>
                            <a:prstClr val="black"/>
                          </a:solidFill>
                          <a:effectLst/>
                          <a:uLnTx/>
                          <a:uFillTx/>
                          <a:latin typeface="+mn-lt"/>
                          <a:ea typeface="+mn-ea"/>
                          <a:cs typeface="+mn-cs"/>
                        </a:rPr>
                        <a:t>para señalar el orden de acontecimientos, pero continúa de manera vaga o con poca lógica de la información anterior.  </a:t>
                      </a:r>
                    </a:p>
                    <a:p>
                      <a:pPr marL="0" marR="0" indent="0" algn="l" defTabSz="966612" rtl="0" eaLnBrk="1" fontAlgn="auto" latinLnBrk="0" hangingPunct="1">
                        <a:lnSpc>
                          <a:spcPct val="100000"/>
                        </a:lnSpc>
                        <a:spcBef>
                          <a:spcPts val="0"/>
                        </a:spcBef>
                        <a:spcAft>
                          <a:spcPts val="0"/>
                        </a:spcAft>
                        <a:buClrTx/>
                        <a:buSzTx/>
                        <a:buFontTx/>
                        <a:buNone/>
                        <a:tabLst/>
                        <a:defRPr/>
                      </a:pPr>
                      <a:r>
                        <a:rPr lang="x-none" sz="1100" b="0" i="0" dirty="0" smtClean="0"/>
                        <a:t>Un niño vio la semilla</a:t>
                      </a:r>
                      <a:r>
                        <a:rPr lang="x-none" sz="1100" b="0" i="0" baseline="0" dirty="0" smtClean="0"/>
                        <a:t> de manzana. Se veía triste. </a:t>
                      </a:r>
                      <a:r>
                        <a:rPr lang="x-none" sz="1100" b="1" i="0" dirty="0" smtClean="0">
                          <a:solidFill>
                            <a:schemeClr val="tx1"/>
                          </a:solidFill>
                        </a:rPr>
                        <a:t>Luego, </a:t>
                      </a:r>
                      <a:r>
                        <a:rPr lang="x-none" sz="1100" b="0" i="0" baseline="0" dirty="0" smtClean="0"/>
                        <a:t>el niño fue a decirle a su mamá.</a:t>
                      </a:r>
                      <a:endParaRPr lang="x-none" sz="1100" b="0" i="0" dirty="0" smtClean="0"/>
                    </a:p>
                  </a:txBody>
                  <a:tcPr marL="97536" marR="97536" marT="48006" marB="48006">
                    <a:lnR w="12700" cap="flat" cmpd="sng" algn="ctr">
                      <a:solidFill>
                        <a:schemeClr val="tx1"/>
                      </a:solidFill>
                      <a:prstDash val="solid"/>
                      <a:round/>
                      <a:headEnd type="none" w="med" len="med"/>
                      <a:tailEnd type="none" w="med" len="med"/>
                    </a:lnR>
                    <a:noFill/>
                  </a:tcPr>
                </a:tc>
              </a:tr>
              <a:tr h="418927">
                <a:tc>
                  <a:txBody>
                    <a:bodyPr/>
                    <a:lstStyle/>
                    <a:p>
                      <a:pPr algn="ctr"/>
                      <a:r>
                        <a:rPr lang="x-none" sz="1900" b="1" dirty="0" smtClean="0">
                          <a:solidFill>
                            <a:schemeClr val="tx1"/>
                          </a:solidFill>
                        </a:rPr>
                        <a:t>0</a:t>
                      </a:r>
                      <a:endParaRPr lang="x-none" sz="1900" b="1" dirty="0">
                        <a:solidFill>
                          <a:schemeClr val="tx1"/>
                        </a:solidFill>
                      </a:endParaRPr>
                    </a:p>
                  </a:txBody>
                  <a:tcPr marL="97536" marR="97536" marT="48006" marB="48006"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kumimoji="0" lang="x-none" sz="1100" b="0" i="1" u="none" strike="noStrike" kern="1200" cap="none" spc="0" normalizeH="0" baseline="0" noProof="0" dirty="0" smtClean="0">
                          <a:ln>
                            <a:noFill/>
                          </a:ln>
                          <a:solidFill>
                            <a:prstClr val="black"/>
                          </a:solidFill>
                          <a:effectLst/>
                          <a:uLnTx/>
                          <a:uFillTx/>
                          <a:latin typeface="+mn-lt"/>
                          <a:ea typeface="+mn-ea"/>
                          <a:cs typeface="+mn-cs"/>
                        </a:rPr>
                        <a:t>El escrito </a:t>
                      </a:r>
                      <a:r>
                        <a:rPr kumimoji="0" lang="x-none" sz="1100" b="1" i="1" u="sng" strike="noStrike" kern="1200" cap="none" spc="0" normalizeH="0" baseline="0" noProof="0" dirty="0" smtClean="0">
                          <a:ln>
                            <a:noFill/>
                          </a:ln>
                          <a:solidFill>
                            <a:prstClr val="black"/>
                          </a:solidFill>
                          <a:effectLst/>
                          <a:uLnTx/>
                          <a:uFillTx/>
                          <a:latin typeface="+mn-lt"/>
                          <a:ea typeface="+mn-ea"/>
                          <a:cs typeface="+mn-cs"/>
                        </a:rPr>
                        <a:t>breve no muestra transiciones</a:t>
                      </a:r>
                      <a:r>
                        <a:rPr kumimoji="0" lang="x-none" sz="1100" b="1" i="1" u="none" strike="noStrike" kern="1200" cap="none" spc="0" normalizeH="0" baseline="0" noProof="0" dirty="0" smtClean="0">
                          <a:ln>
                            <a:noFill/>
                          </a:ln>
                          <a:solidFill>
                            <a:prstClr val="black"/>
                          </a:solidFill>
                          <a:effectLst/>
                          <a:uLnTx/>
                          <a:uFillTx/>
                          <a:latin typeface="+mn-lt"/>
                          <a:ea typeface="+mn-ea"/>
                          <a:cs typeface="+mn-cs"/>
                        </a:rPr>
                        <a:t> </a:t>
                      </a:r>
                      <a:r>
                        <a:rPr kumimoji="0" lang="x-none" sz="1100" b="0" i="1" u="none" strike="noStrike" kern="1200" cap="none" spc="0" normalizeH="0" baseline="0" noProof="0" dirty="0" smtClean="0">
                          <a:ln>
                            <a:noFill/>
                          </a:ln>
                          <a:solidFill>
                            <a:prstClr val="black"/>
                          </a:solidFill>
                          <a:effectLst/>
                          <a:uLnTx/>
                          <a:uFillTx/>
                          <a:latin typeface="+mn-lt"/>
                          <a:ea typeface="+mn-ea"/>
                          <a:cs typeface="+mn-cs"/>
                        </a:rPr>
                        <a:t>desde el principio hasta  la conclusión.</a:t>
                      </a:r>
                    </a:p>
                    <a:p>
                      <a:r>
                        <a:rPr lang="x-none" sz="1100" i="0" dirty="0" smtClean="0"/>
                        <a:t>La pequeña</a:t>
                      </a:r>
                      <a:r>
                        <a:rPr lang="x-none" sz="1100" i="0" baseline="0" dirty="0" smtClean="0"/>
                        <a:t> semilla no está creciendo.</a:t>
                      </a:r>
                      <a:endParaRPr lang="x-none" sz="1100" i="0" dirty="0" smtClean="0"/>
                    </a:p>
                  </a:txBody>
                  <a:tcPr marL="97536" marR="97536" marT="48006" marB="48006">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r>
            </a:tbl>
          </a:graphicData>
        </a:graphic>
      </p:graphicFrame>
      <p:sp>
        <p:nvSpPr>
          <p:cNvPr id="3" name="Slide Number Placeholder 2"/>
          <p:cNvSpPr>
            <a:spLocks noGrp="1"/>
          </p:cNvSpPr>
          <p:nvPr>
            <p:ph type="sldNum" sz="quarter" idx="12"/>
          </p:nvPr>
        </p:nvSpPr>
        <p:spPr>
          <a:xfrm>
            <a:off x="6312360" y="9090025"/>
            <a:ext cx="792480" cy="511175"/>
          </a:xfrm>
        </p:spPr>
        <p:txBody>
          <a:bodyPr/>
          <a:lstStyle/>
          <a:p>
            <a:fld id="{F177B04D-AEB5-43ED-B9BA-B3D1EC9C9067}" type="slidenum">
              <a:rPr lang="en-US" smtClean="0"/>
              <a:pPr/>
              <a:t>19</a:t>
            </a:fld>
            <a:endParaRPr lang="en-US" dirty="0"/>
          </a:p>
        </p:txBody>
      </p:sp>
    </p:spTree>
    <p:extLst>
      <p:ext uri="{BB962C8B-B14F-4D97-AF65-F5344CB8AC3E}">
        <p14:creationId xmlns:p14="http://schemas.microsoft.com/office/powerpoint/2010/main" val="32915506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577" y="67236"/>
            <a:ext cx="7100047" cy="94667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56" tIns="47327" rIns="94656" bIns="47327" rtlCol="0" anchor="ctr"/>
          <a:lstStyle/>
          <a:p>
            <a:pPr algn="ctr"/>
            <a:endParaRPr lang="en-US" sz="2071" dirty="0">
              <a:latin typeface="Gill Sans MT" panose="020B0502020104020203" pitchFamily="34" charset="0"/>
            </a:endParaRPr>
          </a:p>
        </p:txBody>
      </p:sp>
      <p:sp>
        <p:nvSpPr>
          <p:cNvPr id="9" name="Rectangle 8"/>
          <p:cNvSpPr/>
          <p:nvPr/>
        </p:nvSpPr>
        <p:spPr>
          <a:xfrm>
            <a:off x="206188" y="619461"/>
            <a:ext cx="6942268" cy="8362278"/>
          </a:xfrm>
          <a:prstGeom prst="rect">
            <a:avLst/>
          </a:prstGeom>
          <a:gradFill>
            <a:gsLst>
              <a:gs pos="0">
                <a:srgbClr val="002060"/>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4656" tIns="47327" rIns="94656" bIns="47327" rtlCol="0" anchor="ctr"/>
          <a:lstStyle/>
          <a:p>
            <a:pPr algn="ctr"/>
            <a:endParaRPr lang="en-US" sz="2071" dirty="0">
              <a:latin typeface="Gill Sans MT" panose="020B0502020104020203"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latin typeface="Gill Sans MT" panose="020B0502020104020203" pitchFamily="34" charset="0"/>
              </a:rPr>
              <a:pPr/>
              <a:t>2</a:t>
            </a:fld>
            <a:endParaRPr lang="en-US" dirty="0">
              <a:latin typeface="Gill Sans MT" panose="020B0502020104020203" pitchFamily="34" charset="0"/>
            </a:endParaRPr>
          </a:p>
        </p:txBody>
      </p:sp>
      <p:sp>
        <p:nvSpPr>
          <p:cNvPr id="6" name="TextBox 5"/>
          <p:cNvSpPr txBox="1"/>
          <p:nvPr/>
        </p:nvSpPr>
        <p:spPr>
          <a:xfrm>
            <a:off x="448076" y="1045653"/>
            <a:ext cx="6487494" cy="3923250"/>
          </a:xfrm>
          <a:prstGeom prst="rect">
            <a:avLst/>
          </a:prstGeom>
          <a:solidFill>
            <a:schemeClr val="bg1"/>
          </a:solidFill>
        </p:spPr>
        <p:txBody>
          <a:bodyPr wrap="square" lIns="89532" tIns="44766" rIns="89532" bIns="44766" rtlCol="0">
            <a:spAutoFit/>
          </a:bodyPr>
          <a:lstStyle/>
          <a:p>
            <a:pPr lvl="0" algn="ctr"/>
            <a:r>
              <a:rPr lang="es-MX" sz="1318" b="1" u="sng" dirty="0">
                <a:solidFill>
                  <a:prstClr val="black"/>
                </a:solidFill>
                <a:latin typeface="Gill Sans MT" panose="020B0502020104020203" pitchFamily="34" charset="0"/>
              </a:rPr>
              <a:t>Trimestre Tres: Evaluación formativa común de artes del lenguaje inglés </a:t>
            </a:r>
          </a:p>
          <a:p>
            <a:pPr lvl="0" algn="ctr"/>
            <a:r>
              <a:rPr lang="es-MX" sz="1318" b="1" u="sng" dirty="0">
                <a:solidFill>
                  <a:prstClr val="black"/>
                </a:solidFill>
                <a:latin typeface="Gill Sans MT" panose="020B0502020104020203" pitchFamily="34" charset="0"/>
              </a:rPr>
              <a:t>Equipo de miembros y escritores</a:t>
            </a:r>
          </a:p>
          <a:p>
            <a:pPr lvl="0" algn="ctr"/>
            <a:endParaRPr lang="en-US" sz="725" b="1" u="sng" dirty="0">
              <a:solidFill>
                <a:prstClr val="black"/>
              </a:solidFill>
              <a:latin typeface="Gill Sans MT" panose="020B0502020104020203" pitchFamily="34" charset="0"/>
            </a:endParaRPr>
          </a:p>
          <a:p>
            <a:pPr lvl="0"/>
            <a:r>
              <a:rPr lang="x-none" sz="1129" dirty="0">
                <a:solidFill>
                  <a:prstClr val="black"/>
                </a:solidFill>
                <a:latin typeface="Gill Sans MT" panose="020B0502020104020203" pitchFamily="34" charset="0"/>
              </a:rPr>
              <a:t>Esta evaluación se desarrolló trabajando a la inversa, mediante la identificación de una comprensión profunda de los dos textos. Se identificaron ideas clave para apoyar las respuestas construidas, y detalles clave fueron alineados con las preguntas de selección múltiple. Todas las preguntas apoyan el conocimiento previo del estudiante, de una visión o mensaje central.</a:t>
            </a:r>
          </a:p>
          <a:p>
            <a:pPr lvl="0"/>
            <a:endParaRPr lang="en-US" sz="984" b="1" dirty="0">
              <a:solidFill>
                <a:prstClr val="black"/>
              </a:solidFill>
              <a:latin typeface="Gill Sans MT" panose="020B0502020104020203" pitchFamily="34" charset="0"/>
            </a:endParaRPr>
          </a:p>
          <a:p>
            <a:pPr lvl="0"/>
            <a:endParaRPr lang="en-US" sz="984" b="1" dirty="0">
              <a:solidFill>
                <a:prstClr val="black"/>
              </a:solidFill>
              <a:latin typeface="Gill Sans MT" panose="020B0502020104020203" pitchFamily="34" charset="0"/>
            </a:endParaRPr>
          </a:p>
          <a:p>
            <a:pPr lvl="0"/>
            <a:endParaRPr lang="en-US" sz="2071" b="1" dirty="0">
              <a:latin typeface="Gill Sans MT" panose="020B0502020104020203" pitchFamily="34" charset="0"/>
            </a:endParaRPr>
          </a:p>
          <a:p>
            <a:r>
              <a:rPr lang="en-US" sz="2071" b="1" dirty="0">
                <a:latin typeface="Gill Sans MT" panose="020B0502020104020203" pitchFamily="34" charset="0"/>
              </a:rPr>
              <a:t>	</a:t>
            </a:r>
          </a:p>
          <a:p>
            <a:endParaRPr lang="en-US" sz="2071" b="1" dirty="0">
              <a:latin typeface="Gill Sans MT" panose="020B0502020104020203" pitchFamily="34" charset="0"/>
            </a:endParaRPr>
          </a:p>
          <a:p>
            <a:endParaRPr lang="en-US" sz="2071" b="1" dirty="0">
              <a:latin typeface="Gill Sans MT" panose="020B0502020104020203" pitchFamily="34" charset="0"/>
            </a:endParaRPr>
          </a:p>
          <a:p>
            <a:endParaRPr lang="en-US" sz="2071" b="1" dirty="0">
              <a:latin typeface="Gill Sans MT" panose="020B0502020104020203" pitchFamily="34" charset="0"/>
            </a:endParaRPr>
          </a:p>
          <a:p>
            <a:endParaRPr lang="en-US" sz="2071" b="1" dirty="0">
              <a:latin typeface="Gill Sans MT" panose="020B0502020104020203" pitchFamily="34" charset="0"/>
            </a:endParaRPr>
          </a:p>
          <a:p>
            <a:pPr lvl="0" algn="ctr"/>
            <a:r>
              <a:rPr lang="es-MX" sz="1318" b="1" i="1" dirty="0">
                <a:solidFill>
                  <a:prstClr val="black"/>
                </a:solidFill>
                <a:latin typeface="Gill Sans MT" panose="020B0502020104020203" pitchFamily="34" charset="0"/>
              </a:rPr>
              <a:t>Gracias a todos los que revisaron y editaron esta evaluación;</a:t>
            </a:r>
          </a:p>
          <a:p>
            <a:pPr lvl="0" algn="ctr"/>
            <a:r>
              <a:rPr lang="es-MX" sz="1318" b="1" i="1" dirty="0">
                <a:solidFill>
                  <a:prstClr val="black"/>
                </a:solidFill>
                <a:latin typeface="Gill Sans MT" panose="020B0502020104020203" pitchFamily="34" charset="0"/>
              </a:rPr>
              <a:t> un agradecimiento especial a </a:t>
            </a:r>
            <a:r>
              <a:rPr lang="es-MX" sz="1318" b="1" i="1" dirty="0" err="1">
                <a:solidFill>
                  <a:prstClr val="black"/>
                </a:solidFill>
                <a:latin typeface="Gill Sans MT" panose="020B0502020104020203" pitchFamily="34" charset="0"/>
              </a:rPr>
              <a:t>Vicki</a:t>
            </a:r>
            <a:r>
              <a:rPr lang="es-MX" sz="1318" b="1" i="1" dirty="0">
                <a:solidFill>
                  <a:prstClr val="black"/>
                </a:solidFill>
                <a:latin typeface="Gill Sans MT" panose="020B0502020104020203" pitchFamily="34" charset="0"/>
              </a:rPr>
              <a:t> Daniel y sus increíbles habilidades para editar.</a:t>
            </a:r>
          </a:p>
        </p:txBody>
      </p:sp>
      <p:graphicFrame>
        <p:nvGraphicFramePr>
          <p:cNvPr id="8" name="Table 7"/>
          <p:cNvGraphicFramePr>
            <a:graphicFrameLocks noGrp="1"/>
          </p:cNvGraphicFramePr>
          <p:nvPr>
            <p:extLst/>
          </p:nvPr>
        </p:nvGraphicFramePr>
        <p:xfrm>
          <a:off x="694026" y="2362200"/>
          <a:ext cx="5995595" cy="2083942"/>
        </p:xfrm>
        <a:graphic>
          <a:graphicData uri="http://schemas.openxmlformats.org/drawingml/2006/table">
            <a:tbl>
              <a:tblPr firstRow="1" bandRow="1">
                <a:tableStyleId>{5940675A-B579-460E-94D1-54222C63F5DA}</a:tableStyleId>
              </a:tblPr>
              <a:tblGrid>
                <a:gridCol w="1477144"/>
                <a:gridCol w="1678432"/>
                <a:gridCol w="1498899"/>
                <a:gridCol w="1341120"/>
              </a:tblGrid>
              <a:tr h="467384">
                <a:tc>
                  <a:txBody>
                    <a:bodyPr/>
                    <a:lstStyle/>
                    <a:p>
                      <a:r>
                        <a:rPr lang="en-US" sz="1200" b="1" dirty="0" smtClean="0">
                          <a:solidFill>
                            <a:schemeClr val="tx1"/>
                          </a:solidFill>
                          <a:latin typeface="Gill Sans MT" panose="020B0502020104020203" pitchFamily="34" charset="0"/>
                        </a:rPr>
                        <a:t>Shannon Berkey</a:t>
                      </a:r>
                      <a:endParaRPr lang="en-US" sz="1200" b="1" dirty="0">
                        <a:solidFill>
                          <a:schemeClr val="tx1"/>
                        </a:solidFill>
                        <a:latin typeface="Gill Sans MT" panose="020B0502020104020203" pitchFamily="34" charset="0"/>
                      </a:endParaRPr>
                    </a:p>
                  </a:txBody>
                  <a:tcPr marL="94297" marR="94297" marT="47226" marB="47226">
                    <a:solidFill>
                      <a:schemeClr val="bg1"/>
                    </a:solidFill>
                  </a:tcPr>
                </a:tc>
                <a:tc>
                  <a:txBody>
                    <a:bodyPr/>
                    <a:lstStyle/>
                    <a:p>
                      <a:r>
                        <a:rPr lang="en-US" sz="1200" b="1" dirty="0" smtClean="0">
                          <a:solidFill>
                            <a:schemeClr val="tx1"/>
                          </a:solidFill>
                          <a:latin typeface="Gill Sans MT" panose="020B0502020104020203" pitchFamily="34" charset="0"/>
                        </a:rPr>
                        <a:t>Raquel LemusGarcia</a:t>
                      </a:r>
                      <a:endParaRPr lang="en-US" sz="1200" b="1" dirty="0">
                        <a:solidFill>
                          <a:schemeClr val="tx1"/>
                        </a:solidFill>
                        <a:latin typeface="Gill Sans MT" panose="020B0502020104020203" pitchFamily="34" charset="0"/>
                      </a:endParaRPr>
                    </a:p>
                  </a:txBody>
                  <a:tcPr marL="94297" marR="94297" marT="47226" marB="47226">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Gill Sans MT" panose="020B0502020104020203" pitchFamily="34" charset="0"/>
                        </a:rPr>
                        <a:t>Sandy Maines</a:t>
                      </a:r>
                    </a:p>
                  </a:txBody>
                  <a:tcPr marL="94297" marR="94297" marT="47226" marB="47226">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Gill Sans MT" panose="020B0502020104020203" pitchFamily="34" charset="0"/>
                        </a:rPr>
                        <a:t>Berta Lule</a:t>
                      </a:r>
                    </a:p>
                  </a:txBody>
                  <a:tcPr marL="94297" marR="94297" marT="47226" marB="47226">
                    <a:solidFill>
                      <a:schemeClr val="bg1"/>
                    </a:solidFill>
                  </a:tcPr>
                </a:tc>
              </a:tr>
              <a:tr h="383058">
                <a:tc>
                  <a:txBody>
                    <a:bodyPr/>
                    <a:lstStyle/>
                    <a:p>
                      <a:r>
                        <a:rPr lang="en-US" sz="1200" b="1" dirty="0" smtClean="0">
                          <a:solidFill>
                            <a:schemeClr val="tx1"/>
                          </a:solidFill>
                          <a:latin typeface="Gill Sans MT" panose="020B0502020104020203" pitchFamily="34" charset="0"/>
                        </a:rPr>
                        <a:t>Tammy Cole</a:t>
                      </a:r>
                      <a:endParaRPr lang="en-US" sz="1200" b="1" dirty="0">
                        <a:solidFill>
                          <a:schemeClr val="tx1"/>
                        </a:solidFill>
                        <a:latin typeface="Gill Sans MT" panose="020B0502020104020203" pitchFamily="34" charset="0"/>
                      </a:endParaRPr>
                    </a:p>
                  </a:txBody>
                  <a:tcPr marL="94297" marR="94297" marT="47226" marB="47226">
                    <a:solidFill>
                      <a:schemeClr val="bg1"/>
                    </a:solidFill>
                  </a:tcPr>
                </a:tc>
                <a:tc>
                  <a:txBody>
                    <a:bodyPr/>
                    <a:lstStyle/>
                    <a:p>
                      <a:r>
                        <a:rPr lang="en-US" sz="1200" b="1" dirty="0" smtClean="0">
                          <a:solidFill>
                            <a:schemeClr val="tx1"/>
                          </a:solidFill>
                          <a:latin typeface="Gill Sans MT" panose="020B0502020104020203" pitchFamily="34" charset="0"/>
                        </a:rPr>
                        <a:t>Janet Stintson</a:t>
                      </a:r>
                      <a:endParaRPr lang="en-US" sz="1200" b="1" dirty="0">
                        <a:solidFill>
                          <a:schemeClr val="tx1"/>
                        </a:solidFill>
                        <a:latin typeface="Gill Sans MT" panose="020B0502020104020203" pitchFamily="34" charset="0"/>
                      </a:endParaRPr>
                    </a:p>
                  </a:txBody>
                  <a:tcPr marL="94297" marR="94297" marT="47226" marB="47226">
                    <a:solidFill>
                      <a:schemeClr val="bg1"/>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Gill Sans MT" panose="020B0502020104020203" pitchFamily="34" charset="0"/>
                        </a:rPr>
                        <a:t>Gina McLain</a:t>
                      </a:r>
                    </a:p>
                  </a:txBody>
                  <a:tcPr marL="94297" marR="94297" marT="47226" marB="47226">
                    <a:solidFill>
                      <a:schemeClr val="bg1"/>
                    </a:solidFill>
                  </a:tcPr>
                </a:tc>
                <a:tc>
                  <a:txBody>
                    <a:bodyPr/>
                    <a:lstStyle/>
                    <a:p>
                      <a:r>
                        <a:rPr lang="en-US" sz="1200" b="1" dirty="0" smtClean="0">
                          <a:solidFill>
                            <a:schemeClr val="tx1"/>
                          </a:solidFill>
                          <a:latin typeface="Gill Sans MT" panose="020B0502020104020203" pitchFamily="34" charset="0"/>
                        </a:rPr>
                        <a:t>Judy Ramer</a:t>
                      </a:r>
                      <a:endParaRPr lang="en-US" sz="1200" b="1" dirty="0">
                        <a:solidFill>
                          <a:schemeClr val="tx1"/>
                        </a:solidFill>
                        <a:latin typeface="Gill Sans MT" panose="020B0502020104020203" pitchFamily="34" charset="0"/>
                      </a:endParaRPr>
                    </a:p>
                  </a:txBody>
                  <a:tcPr marL="94297" marR="94297" marT="47226" marB="47226">
                    <a:solidFill>
                      <a:schemeClr val="bg1"/>
                    </a:solidFill>
                  </a:tcPr>
                </a:tc>
              </a:tr>
              <a:tr h="383058">
                <a:tc>
                  <a:txBody>
                    <a:bodyPr/>
                    <a:lstStyle/>
                    <a:p>
                      <a:r>
                        <a:rPr lang="en-US" sz="1200" b="1" dirty="0" smtClean="0">
                          <a:solidFill>
                            <a:schemeClr val="tx1"/>
                          </a:solidFill>
                          <a:latin typeface="Gill Sans MT" panose="020B0502020104020203" pitchFamily="34" charset="0"/>
                        </a:rPr>
                        <a:t>Nicole</a:t>
                      </a:r>
                      <a:r>
                        <a:rPr lang="en-US" sz="1200" b="1" baseline="0" dirty="0" smtClean="0">
                          <a:solidFill>
                            <a:schemeClr val="tx1"/>
                          </a:solidFill>
                          <a:latin typeface="Gill Sans MT" panose="020B0502020104020203" pitchFamily="34" charset="0"/>
                        </a:rPr>
                        <a:t> Thoen</a:t>
                      </a:r>
                      <a:endParaRPr lang="en-US" sz="1200" b="1" dirty="0">
                        <a:solidFill>
                          <a:schemeClr val="tx1"/>
                        </a:solidFill>
                        <a:latin typeface="Gill Sans MT" panose="020B0502020104020203" pitchFamily="34" charset="0"/>
                      </a:endParaRPr>
                    </a:p>
                  </a:txBody>
                  <a:tcPr marL="94297" marR="94297" marT="47226" marB="47226">
                    <a:solidFill>
                      <a:schemeClr val="bg1"/>
                    </a:solidFill>
                  </a:tcPr>
                </a:tc>
                <a:tc>
                  <a:txBody>
                    <a:bodyPr/>
                    <a:lstStyle/>
                    <a:p>
                      <a:r>
                        <a:rPr lang="en-US" sz="1200" b="1" dirty="0" smtClean="0">
                          <a:solidFill>
                            <a:schemeClr val="tx1"/>
                          </a:solidFill>
                          <a:latin typeface="Gill Sans MT" panose="020B0502020104020203" pitchFamily="34" charset="0"/>
                        </a:rPr>
                        <a:t>Patricia Gallardo</a:t>
                      </a:r>
                      <a:endParaRPr lang="en-US" sz="1200" b="1" dirty="0">
                        <a:solidFill>
                          <a:schemeClr val="tx1"/>
                        </a:solidFill>
                        <a:latin typeface="Gill Sans MT" panose="020B0502020104020203" pitchFamily="34" charset="0"/>
                      </a:endParaRPr>
                    </a:p>
                  </a:txBody>
                  <a:tcPr marL="94297" marR="94297" marT="47226" marB="47226">
                    <a:solidFill>
                      <a:schemeClr val="bg1"/>
                    </a:solidFill>
                  </a:tcP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chemeClr val="tx1"/>
                          </a:solidFill>
                          <a:effectLst/>
                          <a:uLnTx/>
                          <a:uFillTx/>
                          <a:latin typeface="Gill Sans MT" panose="020B0502020104020203" pitchFamily="34" charset="0"/>
                        </a:rPr>
                        <a:t>Lisa Carnes</a:t>
                      </a:r>
                    </a:p>
                  </a:txBody>
                  <a:tcPr marL="94297" marR="94297" marT="47226" marB="47226">
                    <a:solidFill>
                      <a:schemeClr val="bg1"/>
                    </a:solidFill>
                  </a:tcPr>
                </a:tc>
                <a:tc>
                  <a:txBody>
                    <a:bodyPr/>
                    <a:lstStyle/>
                    <a:p>
                      <a:r>
                        <a:rPr lang="en-US" sz="1200" b="1" dirty="0" smtClean="0">
                          <a:solidFill>
                            <a:schemeClr val="tx1"/>
                          </a:solidFill>
                          <a:latin typeface="Gill Sans MT" panose="020B0502020104020203" pitchFamily="34" charset="0"/>
                        </a:rPr>
                        <a:t>Teresa</a:t>
                      </a:r>
                      <a:r>
                        <a:rPr lang="en-US" sz="1200" b="1" baseline="0" dirty="0" smtClean="0">
                          <a:solidFill>
                            <a:schemeClr val="tx1"/>
                          </a:solidFill>
                          <a:latin typeface="Gill Sans MT" panose="020B0502020104020203" pitchFamily="34" charset="0"/>
                        </a:rPr>
                        <a:t> Portinga</a:t>
                      </a:r>
                      <a:endParaRPr lang="en-US" sz="1200" b="1" dirty="0">
                        <a:solidFill>
                          <a:schemeClr val="tx1"/>
                        </a:solidFill>
                        <a:latin typeface="Gill Sans MT" panose="020B0502020104020203" pitchFamily="34" charset="0"/>
                      </a:endParaRPr>
                    </a:p>
                  </a:txBody>
                  <a:tcPr marL="94297" marR="94297" marT="47226" marB="47226">
                    <a:solidFill>
                      <a:schemeClr val="bg1"/>
                    </a:solidFill>
                  </a:tcPr>
                </a:tc>
              </a:tr>
              <a:tr h="467384">
                <a:tc>
                  <a:txBody>
                    <a:bodyPr/>
                    <a:lstStyle/>
                    <a:p>
                      <a:r>
                        <a:rPr lang="en-US" sz="1200" b="1" dirty="0" smtClean="0">
                          <a:solidFill>
                            <a:schemeClr val="tx1"/>
                          </a:solidFill>
                          <a:latin typeface="Gill Sans MT" panose="020B0502020104020203" pitchFamily="34" charset="0"/>
                        </a:rPr>
                        <a:t>Jami Rider</a:t>
                      </a:r>
                      <a:endParaRPr lang="en-US" sz="1200" b="1" dirty="0">
                        <a:solidFill>
                          <a:schemeClr val="tx1"/>
                        </a:solidFill>
                        <a:latin typeface="Gill Sans MT" panose="020B0502020104020203" pitchFamily="34" charset="0"/>
                      </a:endParaRPr>
                    </a:p>
                  </a:txBody>
                  <a:tcPr marL="94297" marR="94297" marT="47226" marB="47226">
                    <a:solidFill>
                      <a:schemeClr val="bg1"/>
                    </a:solidFill>
                  </a:tcPr>
                </a:tc>
                <a:tc>
                  <a:txBody>
                    <a:bodyPr/>
                    <a:lstStyle/>
                    <a:p>
                      <a:r>
                        <a:rPr lang="en-US" sz="1200" b="1" dirty="0" smtClean="0">
                          <a:solidFill>
                            <a:schemeClr val="tx1"/>
                          </a:solidFill>
                          <a:latin typeface="Gill Sans MT" panose="020B0502020104020203" pitchFamily="34" charset="0"/>
                        </a:rPr>
                        <a:t>Linda Benson</a:t>
                      </a:r>
                      <a:endParaRPr lang="en-US" sz="1200" b="1" dirty="0">
                        <a:solidFill>
                          <a:schemeClr val="tx1"/>
                        </a:solidFill>
                        <a:latin typeface="Gill Sans MT" panose="020B0502020104020203" pitchFamily="34" charset="0"/>
                      </a:endParaRPr>
                    </a:p>
                  </a:txBody>
                  <a:tcPr marL="94297" marR="94297" marT="47226" marB="47226">
                    <a:solidFill>
                      <a:schemeClr val="bg1"/>
                    </a:solidFill>
                  </a:tcPr>
                </a:tc>
                <a:tc>
                  <a:txBody>
                    <a:bodyPr/>
                    <a:lstStyle/>
                    <a:p>
                      <a:r>
                        <a:rPr lang="en-US" sz="1200" b="1" dirty="0" smtClean="0">
                          <a:solidFill>
                            <a:schemeClr val="tx1"/>
                          </a:solidFill>
                          <a:latin typeface="Gill Sans MT" panose="020B0502020104020203" pitchFamily="34" charset="0"/>
                        </a:rPr>
                        <a:t>Dori Sipe</a:t>
                      </a:r>
                      <a:endParaRPr lang="en-US" sz="1200" b="1" dirty="0">
                        <a:solidFill>
                          <a:schemeClr val="tx1"/>
                        </a:solidFill>
                        <a:latin typeface="Gill Sans MT" panose="020B0502020104020203" pitchFamily="34" charset="0"/>
                      </a:endParaRPr>
                    </a:p>
                  </a:txBody>
                  <a:tcPr marL="94297" marR="94297" marT="47226" marB="47226">
                    <a:solidFill>
                      <a:schemeClr val="bg1"/>
                    </a:solidFill>
                  </a:tcPr>
                </a:tc>
                <a:tc>
                  <a:txBody>
                    <a:bodyPr/>
                    <a:lstStyle/>
                    <a:p>
                      <a:r>
                        <a:rPr lang="en-US" sz="1200" b="1" dirty="0" smtClean="0">
                          <a:solidFill>
                            <a:schemeClr val="tx1"/>
                          </a:solidFill>
                          <a:latin typeface="Gill Sans MT" panose="020B0502020104020203" pitchFamily="34" charset="0"/>
                        </a:rPr>
                        <a:t>Laycee Kinsman</a:t>
                      </a:r>
                      <a:endParaRPr lang="en-US" sz="1200" b="1" dirty="0">
                        <a:solidFill>
                          <a:schemeClr val="tx1"/>
                        </a:solidFill>
                        <a:latin typeface="Gill Sans MT" panose="020B0502020104020203" pitchFamily="34" charset="0"/>
                      </a:endParaRPr>
                    </a:p>
                  </a:txBody>
                  <a:tcPr marL="94297" marR="94297" marT="47226" marB="47226">
                    <a:solidFill>
                      <a:schemeClr val="bg1"/>
                    </a:solidFill>
                  </a:tcPr>
                </a:tc>
              </a:tr>
              <a:tr h="383058">
                <a:tc>
                  <a:txBody>
                    <a:bodyPr/>
                    <a:lstStyle/>
                    <a:p>
                      <a:r>
                        <a:rPr lang="en-US" sz="1200" b="1" dirty="0" smtClean="0">
                          <a:solidFill>
                            <a:schemeClr val="tx1"/>
                          </a:solidFill>
                          <a:latin typeface="Gill Sans MT" panose="020B0502020104020203" pitchFamily="34" charset="0"/>
                        </a:rPr>
                        <a:t>Sonja Grabel</a:t>
                      </a:r>
                      <a:endParaRPr lang="en-US" sz="1200" b="1" dirty="0">
                        <a:solidFill>
                          <a:schemeClr val="tx1"/>
                        </a:solidFill>
                        <a:latin typeface="Gill Sans MT" panose="020B0502020104020203" pitchFamily="34" charset="0"/>
                      </a:endParaRPr>
                    </a:p>
                  </a:txBody>
                  <a:tcPr marL="94297" marR="94297" marT="47226" marB="47226">
                    <a:solidFill>
                      <a:schemeClr val="bg1"/>
                    </a:solidFill>
                  </a:tcP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Gill Sans MT" panose="020B0502020104020203" pitchFamily="34" charset="0"/>
                        </a:rPr>
                        <a:t>Christina Arosco</a:t>
                      </a:r>
                    </a:p>
                  </a:txBody>
                  <a:tcPr marL="94297" marR="94297" marT="47226" marB="47226">
                    <a:solidFill>
                      <a:schemeClr val="bg1"/>
                    </a:solidFill>
                  </a:tcPr>
                </a:tc>
                <a:tc>
                  <a:txBody>
                    <a:bodyPr/>
                    <a:lstStyle/>
                    <a:p>
                      <a:r>
                        <a:rPr lang="en-US" sz="1200" b="1" dirty="0" smtClean="0">
                          <a:solidFill>
                            <a:schemeClr val="tx1"/>
                          </a:solidFill>
                          <a:latin typeface="Gill Sans MT" panose="020B0502020104020203" pitchFamily="34" charset="0"/>
                        </a:rPr>
                        <a:t>Teresa Portinga</a:t>
                      </a:r>
                      <a:endParaRPr lang="en-US" sz="1200" b="1" dirty="0">
                        <a:solidFill>
                          <a:schemeClr val="tx1"/>
                        </a:solidFill>
                        <a:latin typeface="Gill Sans MT" panose="020B0502020104020203" pitchFamily="34" charset="0"/>
                      </a:endParaRPr>
                    </a:p>
                  </a:txBody>
                  <a:tcPr marL="94297" marR="94297" marT="47226" marB="47226">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dirty="0" smtClean="0">
                          <a:solidFill>
                            <a:schemeClr val="tx1"/>
                          </a:solidFill>
                          <a:latin typeface="Gill Sans MT" panose="020B0502020104020203" pitchFamily="34" charset="0"/>
                        </a:rPr>
                        <a:t>Irma Ramirez</a:t>
                      </a:r>
                    </a:p>
                  </a:txBody>
                  <a:tcPr marL="94297" marR="94297" marT="47226" marB="47226">
                    <a:solidFill>
                      <a:schemeClr val="bg1"/>
                    </a:solidFill>
                  </a:tcPr>
                </a:tc>
              </a:tr>
            </a:tbl>
          </a:graphicData>
        </a:graphic>
      </p:graphicFrame>
      <p:graphicFrame>
        <p:nvGraphicFramePr>
          <p:cNvPr id="11" name="Table 10"/>
          <p:cNvGraphicFramePr>
            <a:graphicFrameLocks noGrp="1"/>
          </p:cNvGraphicFramePr>
          <p:nvPr>
            <p:extLst/>
          </p:nvPr>
        </p:nvGraphicFramePr>
        <p:xfrm>
          <a:off x="433576" y="5244533"/>
          <a:ext cx="6487495" cy="3069517"/>
        </p:xfrm>
        <a:graphic>
          <a:graphicData uri="http://schemas.openxmlformats.org/drawingml/2006/table">
            <a:tbl>
              <a:tblPr firstRow="1" bandRow="1">
                <a:tableStyleId>{5940675A-B579-460E-94D1-54222C63F5DA}</a:tableStyleId>
              </a:tblPr>
              <a:tblGrid>
                <a:gridCol w="2324247"/>
                <a:gridCol w="1866173"/>
                <a:gridCol w="2297075"/>
              </a:tblGrid>
              <a:tr h="458993">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2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Todas las evaluaciones ELA de primaria fueron revisadas y actualizadas en junio del año 2015 por los siguientes excelentes y dedicados maestros de K-6</a:t>
                      </a:r>
                      <a:r>
                        <a:rPr kumimoji="0" lang="x-none" sz="1200" b="1" i="0" u="none" strike="noStrike" kern="1200" cap="none" spc="0" normalizeH="0" baseline="30000" noProof="0" dirty="0" smtClean="0">
                          <a:ln>
                            <a:noFill/>
                          </a:ln>
                          <a:solidFill>
                            <a:prstClr val="black"/>
                          </a:solidFill>
                          <a:effectLst/>
                          <a:uLnTx/>
                          <a:uFillTx/>
                          <a:latin typeface="Gill Sans MT" panose="020B0502020104020203" pitchFamily="34" charset="0"/>
                          <a:ea typeface="+mn-ea"/>
                          <a:cs typeface="+mn-cs"/>
                        </a:rPr>
                        <a:t>to</a:t>
                      </a:r>
                      <a:r>
                        <a:rPr kumimoji="0" lang="x-none" sz="1200" b="1" i="0" u="none" strike="noStrike" kern="1200" cap="none" spc="0" normalizeH="0" baseline="0" noProof="0" dirty="0" smtClean="0">
                          <a:ln>
                            <a:noFill/>
                          </a:ln>
                          <a:solidFill>
                            <a:prstClr val="black"/>
                          </a:solidFill>
                          <a:effectLst/>
                          <a:uLnTx/>
                          <a:uFillTx/>
                          <a:latin typeface="Gill Sans MT" panose="020B0502020104020203" pitchFamily="34" charset="0"/>
                          <a:ea typeface="+mn-ea"/>
                          <a:cs typeface="+mn-cs"/>
                        </a:rPr>
                        <a:t> de HSD.   </a:t>
                      </a:r>
                      <a:endParaRPr kumimoji="0" lang="x-none" sz="12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endParaRPr>
                    </a:p>
                  </a:txBody>
                  <a:tcPr marL="83529" marR="83529" marT="43031" marB="4303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1000" b="0" dirty="0">
                        <a:latin typeface="Lucida Handwriting" panose="03010101010101010101" pitchFamily="66" charset="0"/>
                      </a:endParaRPr>
                    </a:p>
                  </a:txBody>
                  <a:tcPr/>
                </a:tc>
                <a:tc hMerge="1">
                  <a:txBody>
                    <a:bodyPr/>
                    <a:lstStyle/>
                    <a:p>
                      <a:pPr algn="l"/>
                      <a:endParaRPr kumimoji="0" lang="en-US" sz="1400" b="1"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29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Lincoln Street</a:t>
                      </a:r>
                    </a:p>
                  </a:txBody>
                  <a:tcPr marL="83529" marR="83529" marT="43031" marB="4303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Sonja Grabel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Patterson</a:t>
                      </a:r>
                    </a:p>
                  </a:txBody>
                  <a:tcPr marL="83529" marR="83529" marT="43031" marB="4303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McLain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83529" marR="83529" marT="43031" marB="4303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29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Linda Benson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West Union</a:t>
                      </a:r>
                    </a:p>
                  </a:txBody>
                  <a:tcPr marL="83529" marR="83529" marT="43031" marB="4303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Megan Harding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Orenco</a:t>
                      </a:r>
                    </a:p>
                  </a:txBody>
                  <a:tcPr marL="83529" marR="83529" marT="43031" marB="4303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Portinga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83529" marR="83529" marT="43031" marB="4303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29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Anne Berg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83529" marR="83529" marT="43031" marB="4303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Renae Iversen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83529" marR="83529" marT="43031" marB="4303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Judy Ramer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Consultant</a:t>
                      </a:r>
                    </a:p>
                  </a:txBody>
                  <a:tcPr marL="83529" marR="83529" marT="43031" marB="4303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29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Aliceson Brandt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83529" marR="83529" marT="43031" marB="4303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Ginger Jay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83529" marR="83529" marT="43031" marB="4303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Retzlaff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McKinney</a:t>
                      </a:r>
                    </a:p>
                  </a:txBody>
                  <a:tcPr marL="83529" marR="83529" marT="43031" marB="4303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29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Sharon Carlson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83529" marR="83529" marT="43031" marB="4303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Ko</a:t>
                      </a: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83529" marR="83529" marT="43031" marB="4303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 Rider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83529" marR="83529" marT="43031" marB="4303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29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Deplanche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83529" marR="83529" marT="43031" marB="4303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Lentz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Mooberry</a:t>
                      </a:r>
                    </a:p>
                  </a:txBody>
                  <a:tcPr marL="83529" marR="83529" marT="43031" marB="4303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Kelly Rooke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83529" marR="83529" marT="43031" marB="4303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29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Alicia Glasscock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Imlay</a:t>
                      </a:r>
                    </a:p>
                  </a:txBody>
                  <a:tcPr marL="83529" marR="83529" marT="43031" marB="4303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Maines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Quatama</a:t>
                      </a:r>
                    </a:p>
                  </a:txBody>
                  <a:tcPr marL="83529" marR="83529" marT="43031" marB="4303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Angela Walsh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83529" marR="83529" marT="43031" marB="43031">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aphicFrame>
        <p:nvGraphicFramePr>
          <p:cNvPr id="2" name="Table 1"/>
          <p:cNvGraphicFramePr>
            <a:graphicFrameLocks noGrp="1"/>
          </p:cNvGraphicFramePr>
          <p:nvPr>
            <p:extLst/>
          </p:nvPr>
        </p:nvGraphicFramePr>
        <p:xfrm>
          <a:off x="462580" y="8419895"/>
          <a:ext cx="6458489" cy="496286"/>
        </p:xfrm>
        <a:graphic>
          <a:graphicData uri="http://schemas.openxmlformats.org/drawingml/2006/table">
            <a:tbl>
              <a:tblPr firstRow="1" bandRow="1">
                <a:tableStyleId>{3C2FFA5D-87B4-456A-9821-1D502468CF0F}</a:tableStyleId>
              </a:tblPr>
              <a:tblGrid>
                <a:gridCol w="6458489"/>
              </a:tblGrid>
              <a:tr h="496286">
                <a:tc>
                  <a:txBody>
                    <a:bodyPr/>
                    <a:lstStyle/>
                    <a:p>
                      <a:pPr algn="ctr"/>
                      <a:r>
                        <a:rPr lang="en-US" sz="1300" i="1" dirty="0" smtClean="0">
                          <a:solidFill>
                            <a:schemeClr val="tx1"/>
                          </a:solidFill>
                          <a:latin typeface="Gill Sans MT" panose="020B0502020104020203" pitchFamily="34" charset="0"/>
                        </a:rPr>
                        <a:t>Gracias a </a:t>
                      </a:r>
                      <a:r>
                        <a:rPr lang="en-US" sz="1300" i="1" dirty="0" err="1" smtClean="0">
                          <a:solidFill>
                            <a:schemeClr val="tx1"/>
                          </a:solidFill>
                          <a:latin typeface="Gill Sans MT" panose="020B0502020104020203" pitchFamily="34" charset="0"/>
                        </a:rPr>
                        <a:t>todos</a:t>
                      </a:r>
                      <a:r>
                        <a:rPr lang="en-US" sz="1300" i="1" dirty="0" smtClean="0">
                          <a:solidFill>
                            <a:schemeClr val="tx1"/>
                          </a:solidFill>
                          <a:latin typeface="Gill Sans MT" panose="020B0502020104020203" pitchFamily="34" charset="0"/>
                        </a:rPr>
                        <a:t> los </a:t>
                      </a:r>
                      <a:r>
                        <a:rPr lang="en-US" sz="1300" i="1" dirty="0" err="1" smtClean="0">
                          <a:solidFill>
                            <a:schemeClr val="tx1"/>
                          </a:solidFill>
                          <a:latin typeface="Gill Sans MT" panose="020B0502020104020203" pitchFamily="34" charset="0"/>
                        </a:rPr>
                        <a:t>que</a:t>
                      </a:r>
                      <a:r>
                        <a:rPr lang="en-US" sz="1300" i="1" dirty="0" smtClean="0">
                          <a:solidFill>
                            <a:schemeClr val="tx1"/>
                          </a:solidFill>
                          <a:latin typeface="Gill Sans MT" panose="020B0502020104020203" pitchFamily="34" charset="0"/>
                        </a:rPr>
                        <a:t> </a:t>
                      </a:r>
                      <a:r>
                        <a:rPr lang="en-US" sz="1300" i="1" dirty="0" err="1" smtClean="0">
                          <a:solidFill>
                            <a:schemeClr val="tx1"/>
                          </a:solidFill>
                          <a:latin typeface="Gill Sans MT" panose="020B0502020104020203" pitchFamily="34" charset="0"/>
                        </a:rPr>
                        <a:t>participaron</a:t>
                      </a:r>
                      <a:r>
                        <a:rPr lang="en-US" sz="1300" i="1" dirty="0" smtClean="0">
                          <a:solidFill>
                            <a:schemeClr val="tx1"/>
                          </a:solidFill>
                          <a:latin typeface="Gill Sans MT" panose="020B0502020104020203" pitchFamily="34" charset="0"/>
                        </a:rPr>
                        <a:t> </a:t>
                      </a:r>
                      <a:r>
                        <a:rPr lang="en-US" sz="1300" i="1" dirty="0" err="1" smtClean="0">
                          <a:solidFill>
                            <a:schemeClr val="tx1"/>
                          </a:solidFill>
                          <a:latin typeface="Gill Sans MT" panose="020B0502020104020203" pitchFamily="34" charset="0"/>
                        </a:rPr>
                        <a:t>en</a:t>
                      </a:r>
                      <a:r>
                        <a:rPr lang="en-US" sz="1300" i="1" dirty="0" smtClean="0">
                          <a:solidFill>
                            <a:schemeClr val="tx1"/>
                          </a:solidFill>
                          <a:latin typeface="Gill Sans MT" panose="020B0502020104020203" pitchFamily="34" charset="0"/>
                        </a:rPr>
                        <a:t> la </a:t>
                      </a:r>
                      <a:r>
                        <a:rPr lang="en-US" sz="1300" i="1" dirty="0" err="1" smtClean="0">
                          <a:solidFill>
                            <a:schemeClr val="tx1"/>
                          </a:solidFill>
                          <a:latin typeface="Gill Sans MT" panose="020B0502020104020203" pitchFamily="34" charset="0"/>
                        </a:rPr>
                        <a:t>traducción</a:t>
                      </a:r>
                      <a:r>
                        <a:rPr lang="en-US" sz="1300" i="1" dirty="0" smtClean="0">
                          <a:solidFill>
                            <a:schemeClr val="tx1"/>
                          </a:solidFill>
                          <a:latin typeface="Gill Sans MT" panose="020B0502020104020203" pitchFamily="34" charset="0"/>
                        </a:rPr>
                        <a:t> de </a:t>
                      </a:r>
                      <a:r>
                        <a:rPr lang="en-US" sz="1300" i="1" dirty="0" err="1" smtClean="0">
                          <a:solidFill>
                            <a:schemeClr val="tx1"/>
                          </a:solidFill>
                          <a:latin typeface="Gill Sans MT" panose="020B0502020104020203" pitchFamily="34" charset="0"/>
                        </a:rPr>
                        <a:t>esta</a:t>
                      </a:r>
                      <a:r>
                        <a:rPr lang="en-US" sz="1300" i="1" dirty="0" smtClean="0">
                          <a:solidFill>
                            <a:schemeClr val="tx1"/>
                          </a:solidFill>
                          <a:latin typeface="Gill Sans MT" panose="020B0502020104020203" pitchFamily="34" charset="0"/>
                        </a:rPr>
                        <a:t> </a:t>
                      </a:r>
                      <a:r>
                        <a:rPr lang="en-US" sz="1300" i="1" dirty="0" err="1" smtClean="0">
                          <a:solidFill>
                            <a:schemeClr val="tx1"/>
                          </a:solidFill>
                          <a:latin typeface="Gill Sans MT" panose="020B0502020104020203" pitchFamily="34" charset="0"/>
                        </a:rPr>
                        <a:t>evaluación</a:t>
                      </a:r>
                      <a:r>
                        <a:rPr lang="en-US" sz="1300" i="1" dirty="0" smtClean="0">
                          <a:solidFill>
                            <a:schemeClr val="tx1"/>
                          </a:solidFill>
                          <a:latin typeface="Gill Sans MT" panose="020B0502020104020203" pitchFamily="34" charset="0"/>
                        </a:rPr>
                        <a:t>, </a:t>
                      </a:r>
                    </a:p>
                    <a:p>
                      <a:pPr algn="ctr"/>
                      <a:r>
                        <a:rPr lang="en-US" sz="1300" i="1" dirty="0" err="1" smtClean="0">
                          <a:solidFill>
                            <a:schemeClr val="tx1"/>
                          </a:solidFill>
                          <a:latin typeface="Gill Sans MT" panose="020B0502020104020203" pitchFamily="34" charset="0"/>
                        </a:rPr>
                        <a:t>bajo</a:t>
                      </a:r>
                      <a:r>
                        <a:rPr lang="en-US" sz="1300" i="1" dirty="0" smtClean="0">
                          <a:solidFill>
                            <a:schemeClr val="tx1"/>
                          </a:solidFill>
                          <a:latin typeface="Gill Sans MT" panose="020B0502020104020203" pitchFamily="34" charset="0"/>
                        </a:rPr>
                        <a:t> la </a:t>
                      </a:r>
                      <a:r>
                        <a:rPr lang="en-US" sz="1300" i="1" dirty="0" err="1" smtClean="0">
                          <a:solidFill>
                            <a:schemeClr val="tx1"/>
                          </a:solidFill>
                          <a:latin typeface="Gill Sans MT" panose="020B0502020104020203" pitchFamily="34" charset="0"/>
                        </a:rPr>
                        <a:t>coordinación</a:t>
                      </a:r>
                      <a:r>
                        <a:rPr lang="en-US" sz="1300" i="1" baseline="0" dirty="0" smtClean="0">
                          <a:solidFill>
                            <a:schemeClr val="tx1"/>
                          </a:solidFill>
                          <a:latin typeface="Gill Sans MT" panose="020B0502020104020203" pitchFamily="34" charset="0"/>
                        </a:rPr>
                        <a:t> de </a:t>
                      </a:r>
                      <a:r>
                        <a:rPr kumimoji="0" lang="en-US" sz="1000" b="1" i="1" u="none" strike="noStrike" kern="1200" cap="none" spc="0" normalizeH="0" baseline="0" dirty="0" smtClean="0">
                          <a:ln>
                            <a:noFill/>
                          </a:ln>
                          <a:solidFill>
                            <a:prstClr val="black"/>
                          </a:solidFill>
                          <a:effectLst/>
                          <a:uLnTx/>
                          <a:uFillTx/>
                          <a:latin typeface="Gill Sans MT" panose="020B0502020104020203" pitchFamily="34" charset="0"/>
                          <a:ea typeface="+mn-ea"/>
                          <a:cs typeface="+mn-cs"/>
                        </a:rPr>
                        <a:t>Z. Rosa y M. Mendez</a:t>
                      </a:r>
                      <a:endParaRPr kumimoji="0" lang="x-none" sz="1000" b="1" i="1" u="none" strike="noStrike" kern="1200" cap="none" spc="0" normalizeH="0" baseline="0" dirty="0">
                        <a:ln>
                          <a:noFill/>
                        </a:ln>
                        <a:solidFill>
                          <a:prstClr val="black"/>
                        </a:solidFill>
                        <a:effectLst/>
                        <a:uLnTx/>
                        <a:uFillTx/>
                        <a:latin typeface="Gill Sans MT" panose="020B0502020104020203" pitchFamily="34" charset="0"/>
                        <a:ea typeface="+mn-ea"/>
                        <a:cs typeface="+mn-cs"/>
                      </a:endParaRPr>
                    </a:p>
                  </a:txBody>
                  <a:tcPr marL="94667" marR="94667" marT="47334" marB="47334">
                    <a:gradFill flip="none" rotWithShape="1">
                      <a:gsLst>
                        <a:gs pos="11000">
                          <a:schemeClr val="accent1">
                            <a:lumMod val="40000"/>
                            <a:lumOff val="60000"/>
                          </a:schemeClr>
                        </a:gs>
                        <a:gs pos="89000">
                          <a:srgbClr val="739BCB"/>
                        </a:gs>
                        <a:gs pos="99000">
                          <a:schemeClr val="accent1">
                            <a:lumMod val="60000"/>
                            <a:lumOff val="40000"/>
                          </a:schemeClr>
                        </a:gs>
                      </a:gsLst>
                      <a:path path="rect">
                        <a:fillToRect l="50000" t="50000" r="50000" b="50000"/>
                      </a:path>
                      <a:tileRect/>
                    </a:gradFill>
                  </a:tcPr>
                </a:tc>
              </a:tr>
            </a:tbl>
          </a:graphicData>
        </a:graphic>
      </p:graphicFrame>
    </p:spTree>
    <p:extLst>
      <p:ext uri="{BB962C8B-B14F-4D97-AF65-F5344CB8AC3E}">
        <p14:creationId xmlns:p14="http://schemas.microsoft.com/office/powerpoint/2010/main" val="7755187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173884" y="396100"/>
          <a:ext cx="6967435" cy="5657063"/>
        </p:xfrm>
        <a:graphic>
          <a:graphicData uri="http://schemas.openxmlformats.org/drawingml/2006/table">
            <a:tbl>
              <a:tblPr/>
              <a:tblGrid>
                <a:gridCol w="1898758"/>
                <a:gridCol w="731521"/>
                <a:gridCol w="426721"/>
                <a:gridCol w="426721"/>
                <a:gridCol w="365760"/>
                <a:gridCol w="3117954"/>
              </a:tblGrid>
              <a:tr h="620440">
                <a:tc rowSpan="2">
                  <a:txBody>
                    <a:bodyPr/>
                    <a:lstStyle/>
                    <a:p>
                      <a:pPr marL="0" marR="0">
                        <a:lnSpc>
                          <a:spcPct val="115000"/>
                        </a:lnSpc>
                        <a:spcBef>
                          <a:spcPts val="0"/>
                        </a:spcBef>
                        <a:spcAft>
                          <a:spcPts val="0"/>
                        </a:spcAft>
                      </a:pPr>
                      <a:r>
                        <a:rPr lang="x-none" sz="900" b="1" kern="1200" noProof="0" dirty="0" smtClean="0">
                          <a:solidFill>
                            <a:schemeClr val="bg1">
                              <a:lumMod val="50000"/>
                            </a:schemeClr>
                          </a:solidFill>
                          <a:effectLst/>
                          <a:latin typeface="+mn-lt"/>
                          <a:ea typeface="Calibri"/>
                          <a:cs typeface="Times New Roman"/>
                        </a:rPr>
                        <a:t>Modalidades receptivas*:</a:t>
                      </a:r>
                      <a:r>
                        <a:rPr lang="x-none" sz="900" kern="1200" noProof="0" dirty="0" smtClean="0">
                          <a:solidFill>
                            <a:schemeClr val="bg1">
                              <a:lumMod val="50000"/>
                            </a:schemeClr>
                          </a:solidFill>
                          <a:effectLst/>
                          <a:latin typeface="+mn-lt"/>
                          <a:ea typeface="Calibri"/>
                          <a:cs typeface="Times New Roman"/>
                        </a:rPr>
                        <a:t> </a:t>
                      </a:r>
                      <a:br>
                        <a:rPr lang="x-none" sz="900" kern="1200" noProof="0" dirty="0" smtClean="0">
                          <a:solidFill>
                            <a:schemeClr val="bg1">
                              <a:lumMod val="50000"/>
                            </a:schemeClr>
                          </a:solidFill>
                          <a:effectLst/>
                          <a:latin typeface="+mn-lt"/>
                          <a:ea typeface="Calibri"/>
                          <a:cs typeface="Times New Roman"/>
                        </a:rPr>
                      </a:br>
                      <a:r>
                        <a:rPr lang="x-none" sz="900" kern="1200" noProof="0" dirty="0" smtClean="0">
                          <a:solidFill>
                            <a:schemeClr val="bg1">
                              <a:lumMod val="50000"/>
                            </a:schemeClr>
                          </a:solidFill>
                          <a:effectLst/>
                          <a:latin typeface="+mn-lt"/>
                          <a:ea typeface="Calibri"/>
                          <a:cs typeface="Times New Roman"/>
                        </a:rPr>
                        <a:t>M</a:t>
                      </a:r>
                      <a:r>
                        <a:rPr lang="x-none" sz="900" kern="1200" baseline="0" noProof="0" dirty="0" smtClean="0">
                          <a:solidFill>
                            <a:schemeClr val="bg1">
                              <a:lumMod val="50000"/>
                            </a:schemeClr>
                          </a:solidFill>
                          <a:effectLst/>
                          <a:latin typeface="+mn-lt"/>
                          <a:ea typeface="Calibri"/>
                          <a:cs typeface="Times New Roman"/>
                        </a:rPr>
                        <a:t>aneras </a:t>
                      </a:r>
                      <a:r>
                        <a:rPr lang="x-none" sz="900" kern="1200" noProof="0" dirty="0" smtClean="0">
                          <a:solidFill>
                            <a:schemeClr val="bg1">
                              <a:lumMod val="50000"/>
                            </a:schemeClr>
                          </a:solidFill>
                          <a:effectLst/>
                          <a:latin typeface="+mn-lt"/>
                          <a:ea typeface="Calibri"/>
                          <a:cs typeface="Times New Roman"/>
                        </a:rPr>
                        <a:t>en las que los estudiantes reciben las comunicaciones de otros (por ejemplo: escuchar, leer, ver). La instrucción y evaluación de las modalidades receptivas se centran en la comunicación de </a:t>
                      </a:r>
                      <a:r>
                        <a:rPr lang="x-none" sz="900" kern="1200" baseline="0" noProof="0" dirty="0" smtClean="0">
                          <a:solidFill>
                            <a:schemeClr val="bg1">
                              <a:lumMod val="50000"/>
                            </a:schemeClr>
                          </a:solidFill>
                          <a:effectLst/>
                          <a:latin typeface="+mn-lt"/>
                          <a:ea typeface="Calibri"/>
                          <a:cs typeface="Times New Roman"/>
                        </a:rPr>
                        <a:t>lo</a:t>
                      </a:r>
                      <a:r>
                        <a:rPr lang="x-none" sz="900" kern="1200" noProof="0" dirty="0" smtClean="0">
                          <a:solidFill>
                            <a:schemeClr val="bg1">
                              <a:lumMod val="50000"/>
                            </a:schemeClr>
                          </a:solidFill>
                          <a:effectLst/>
                          <a:latin typeface="+mn-lt"/>
                          <a:ea typeface="Calibri"/>
                          <a:cs typeface="Times New Roman"/>
                        </a:rPr>
                        <a:t>s</a:t>
                      </a:r>
                      <a:r>
                        <a:rPr lang="x-none" sz="900" kern="1200" baseline="0" noProof="0" dirty="0" smtClean="0">
                          <a:solidFill>
                            <a:schemeClr val="bg1">
                              <a:lumMod val="50000"/>
                            </a:schemeClr>
                          </a:solidFill>
                          <a:effectLst/>
                          <a:latin typeface="+mn-lt"/>
                          <a:ea typeface="Calibri"/>
                          <a:cs typeface="Times New Roman"/>
                        </a:rPr>
                        <a:t> estudiantes de su </a:t>
                      </a:r>
                      <a:r>
                        <a:rPr lang="x-none" sz="900" kern="1200" noProof="0" dirty="0" smtClean="0">
                          <a:solidFill>
                            <a:schemeClr val="bg1">
                              <a:lumMod val="50000"/>
                            </a:schemeClr>
                          </a:solidFill>
                          <a:effectLst/>
                          <a:latin typeface="+mn-lt"/>
                          <a:ea typeface="Calibri"/>
                          <a:cs typeface="Times New Roman"/>
                        </a:rPr>
                        <a:t>comprensión del significado de sus comunicaciones con los demás.</a:t>
                      </a:r>
                      <a:endParaRPr lang="x-none" sz="900" noProof="0" dirty="0">
                        <a:solidFill>
                          <a:schemeClr val="bg1">
                            <a:lumMod val="50000"/>
                          </a:schemeClr>
                        </a:solidFill>
                        <a:effectLst/>
                        <a:latin typeface="+mn-lt"/>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x-none" sz="900" kern="1200" noProof="0" dirty="0" smtClean="0">
                          <a:solidFill>
                            <a:srgbClr val="7F7F7F"/>
                          </a:solidFill>
                          <a:effectLst/>
                          <a:latin typeface="+mn-lt"/>
                          <a:ea typeface="Calibri"/>
                          <a:cs typeface="Times New Roman"/>
                        </a:rPr>
                        <a:t>Escuchar</a:t>
                      </a:r>
                    </a:p>
                    <a:p>
                      <a:pPr marL="0" marR="0" algn="ctr">
                        <a:lnSpc>
                          <a:spcPct val="115000"/>
                        </a:lnSpc>
                        <a:spcBef>
                          <a:spcPts val="0"/>
                        </a:spcBef>
                        <a:spcAft>
                          <a:spcPts val="0"/>
                        </a:spcAft>
                      </a:pPr>
                      <a:r>
                        <a:rPr lang="x-none" sz="900" kern="1200" noProof="0" dirty="0" smtClean="0">
                          <a:solidFill>
                            <a:srgbClr val="7F7F7F"/>
                          </a:solidFill>
                          <a:effectLst/>
                          <a:latin typeface="+mn-lt"/>
                          <a:ea typeface="Calibri"/>
                          <a:cs typeface="Times New Roman"/>
                        </a:rPr>
                        <a:t>y</a:t>
                      </a:r>
                    </a:p>
                    <a:p>
                      <a:pPr marL="0" marR="0" algn="ctr">
                        <a:lnSpc>
                          <a:spcPct val="115000"/>
                        </a:lnSpc>
                        <a:spcBef>
                          <a:spcPts val="0"/>
                        </a:spcBef>
                        <a:spcAft>
                          <a:spcPts val="0"/>
                        </a:spcAft>
                      </a:pPr>
                      <a:r>
                        <a:rPr lang="x-none" sz="900" kern="1200" noProof="0" dirty="0" smtClean="0">
                          <a:solidFill>
                            <a:srgbClr val="7F7F7F"/>
                          </a:solidFill>
                          <a:effectLst/>
                          <a:latin typeface="+mn-lt"/>
                          <a:ea typeface="Calibri"/>
                          <a:cs typeface="Times New Roman"/>
                        </a:rPr>
                        <a:t>Leer</a:t>
                      </a:r>
                      <a:endParaRPr lang="x-none" sz="900" kern="1200" noProof="0" dirty="0">
                        <a:solidFill>
                          <a:srgbClr val="7F7F7F"/>
                        </a:solidFill>
                        <a:effectLst/>
                        <a:latin typeface="+mn-lt"/>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8">
                  <a:txBody>
                    <a:bodyPr/>
                    <a:lstStyle/>
                    <a:p>
                      <a:pPr marL="291465" marR="71755" indent="-219710" algn="ctr">
                        <a:lnSpc>
                          <a:spcPct val="115000"/>
                        </a:lnSpc>
                        <a:spcBef>
                          <a:spcPts val="0"/>
                        </a:spcBef>
                        <a:spcAft>
                          <a:spcPts val="0"/>
                        </a:spcAft>
                      </a:pPr>
                      <a:r>
                        <a:rPr lang="x-none" sz="1300" b="1" kern="1200" noProof="0" dirty="0" smtClean="0">
                          <a:effectLst/>
                          <a:latin typeface="+mn-lt"/>
                          <a:ea typeface="Times New Roman"/>
                          <a:cs typeface="Times New Roman"/>
                        </a:rPr>
                        <a:t>9 - crear</a:t>
                      </a:r>
                      <a:r>
                        <a:rPr lang="x-none" sz="1300" b="0" kern="1200" noProof="0" dirty="0" smtClean="0">
                          <a:effectLst/>
                          <a:latin typeface="+mn-lt"/>
                          <a:ea typeface="Times New Roman"/>
                          <a:cs typeface="Times New Roman"/>
                        </a:rPr>
                        <a:t> un discurso y un texto  </a:t>
                      </a:r>
                      <a:r>
                        <a:rPr lang="x-none" sz="1300" b="1" kern="1200" noProof="0" dirty="0" smtClean="0">
                          <a:effectLst/>
                          <a:latin typeface="+mn-lt"/>
                          <a:ea typeface="Times New Roman"/>
                          <a:cs typeface="Times New Roman"/>
                        </a:rPr>
                        <a:t>claro y coherente apropiado para su grado</a:t>
                      </a:r>
                      <a:endParaRPr lang="x-none" sz="1500" b="1" noProof="0" dirty="0">
                        <a:effectLst/>
                        <a:latin typeface="+mn-lt"/>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rowSpan="8">
                  <a:txBody>
                    <a:bodyPr/>
                    <a:lstStyle/>
                    <a:p>
                      <a:pPr algn="ctr"/>
                      <a:r>
                        <a:rPr lang="x-none" sz="1300" b="1" kern="1200" noProof="0" dirty="0" smtClean="0">
                          <a:solidFill>
                            <a:schemeClr val="tx1"/>
                          </a:solidFill>
                          <a:effectLst/>
                          <a:latin typeface="+mn-lt"/>
                          <a:ea typeface="Times New Roman"/>
                          <a:cs typeface="Times New Roman"/>
                        </a:rPr>
                        <a:t> 10 - </a:t>
                      </a:r>
                      <a:r>
                        <a:rPr lang="x-none" sz="1300" b="1" kern="1200" noProof="0" dirty="0" smtClean="0">
                          <a:solidFill>
                            <a:schemeClr val="tx1"/>
                          </a:solidFill>
                          <a:effectLst/>
                          <a:latin typeface="+mn-lt"/>
                          <a:ea typeface="+mn-ea"/>
                          <a:cs typeface="+mn-cs"/>
                        </a:rPr>
                        <a:t>hacer uso</a:t>
                      </a:r>
                      <a:r>
                        <a:rPr lang="x-none" sz="1300" kern="1200" noProof="0" dirty="0" smtClean="0">
                          <a:solidFill>
                            <a:schemeClr val="tx1"/>
                          </a:solidFill>
                          <a:effectLst/>
                          <a:latin typeface="+mn-lt"/>
                          <a:ea typeface="+mn-ea"/>
                          <a:cs typeface="+mn-cs"/>
                        </a:rPr>
                        <a:t> preciso del inglés</a:t>
                      </a:r>
                      <a:r>
                        <a:rPr lang="x-none" sz="1300" kern="1200" baseline="0" noProof="0" dirty="0" smtClean="0">
                          <a:solidFill>
                            <a:schemeClr val="tx1"/>
                          </a:solidFill>
                          <a:effectLst/>
                          <a:latin typeface="+mn-lt"/>
                          <a:ea typeface="+mn-ea"/>
                          <a:cs typeface="+mn-cs"/>
                        </a:rPr>
                        <a:t> est</a:t>
                      </a:r>
                      <a:r>
                        <a:rPr lang="x-none" sz="1300" kern="1200" noProof="0" dirty="0" smtClean="0">
                          <a:solidFill>
                            <a:schemeClr val="tx1"/>
                          </a:solidFill>
                          <a:effectLst/>
                          <a:latin typeface="+mn-lt"/>
                          <a:ea typeface="+mn-ea"/>
                          <a:cs typeface="+mn-cs"/>
                        </a:rPr>
                        <a:t>ándar en su nivel de grado para </a:t>
                      </a:r>
                    </a:p>
                    <a:p>
                      <a:pPr algn="ctr"/>
                      <a:r>
                        <a:rPr lang="x-none" sz="1300" kern="1200" noProof="0" dirty="0" smtClean="0">
                          <a:solidFill>
                            <a:schemeClr val="tx1"/>
                          </a:solidFill>
                          <a:effectLst/>
                          <a:latin typeface="+mn-lt"/>
                          <a:ea typeface="+mn-ea"/>
                          <a:cs typeface="+mn-cs"/>
                        </a:rPr>
                        <a:t>                comunicarse apropiadamente de forma oral y escrita</a:t>
                      </a:r>
                      <a:endParaRPr lang="x-none" sz="1500" noProof="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Times New Roman"/>
                          <a:cs typeface="Times New Roman"/>
                        </a:rPr>
                        <a:t>1</a:t>
                      </a:r>
                      <a:endParaRPr lang="x-none" sz="900" noProof="0" dirty="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x-none" sz="900" b="1" kern="1200" noProof="0" dirty="0" smtClean="0">
                          <a:solidFill>
                            <a:srgbClr val="7F7F7F"/>
                          </a:solidFill>
                          <a:effectLst/>
                          <a:latin typeface="+mn-lt"/>
                          <a:ea typeface="Calibri"/>
                          <a:cs typeface="GillSansMT"/>
                        </a:rPr>
                        <a:t>construir significado </a:t>
                      </a:r>
                      <a:r>
                        <a:rPr lang="x-none" sz="900" b="0" kern="1200" noProof="0" dirty="0" smtClean="0">
                          <a:solidFill>
                            <a:srgbClr val="7F7F7F"/>
                          </a:solidFill>
                          <a:effectLst/>
                          <a:latin typeface="+mn-lt"/>
                          <a:ea typeface="Calibri"/>
                          <a:cs typeface="GillSansMT"/>
                        </a:rPr>
                        <a:t>de presentaciones orales y textos literarios e informativos a través de escuchar,</a:t>
                      </a:r>
                      <a:r>
                        <a:rPr lang="x-none" sz="900" b="0" kern="1200" baseline="0" noProof="0" dirty="0" smtClean="0">
                          <a:solidFill>
                            <a:srgbClr val="7F7F7F"/>
                          </a:solidFill>
                          <a:effectLst/>
                          <a:latin typeface="+mn-lt"/>
                          <a:ea typeface="Calibri"/>
                          <a:cs typeface="GillSansMT"/>
                        </a:rPr>
                        <a:t> leer y observar de manera apropiada para el nivel de grado</a:t>
                      </a:r>
                      <a:r>
                        <a:rPr lang="x-none" sz="900" b="0" kern="1200" noProof="0" dirty="0" smtClean="0">
                          <a:solidFill>
                            <a:srgbClr val="7F7F7F"/>
                          </a:solidFill>
                          <a:effectLst/>
                          <a:latin typeface="+mn-lt"/>
                          <a:ea typeface="Calibri"/>
                          <a:cs typeface="GillSansMT"/>
                        </a:rPr>
                        <a:t> </a:t>
                      </a:r>
                      <a:endParaRPr lang="x-none" sz="1400" b="0" noProof="0" dirty="0">
                        <a:effectLst/>
                        <a:latin typeface="+mn-lt"/>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293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Calibri"/>
                          <a:cs typeface="Times New Roman"/>
                        </a:rPr>
                        <a:t>8</a:t>
                      </a:r>
                      <a:endParaRPr lang="x-none" sz="900" noProof="0" dirty="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900" b="1" kern="1200" noProof="0" dirty="0" smtClean="0">
                          <a:solidFill>
                            <a:srgbClr val="7F7F7F"/>
                          </a:solidFill>
                          <a:effectLst/>
                          <a:latin typeface="+mn-lt"/>
                          <a:ea typeface="Calibri"/>
                          <a:cs typeface="GillSansMT"/>
                        </a:rPr>
                        <a:t>determinar el significado </a:t>
                      </a:r>
                      <a:r>
                        <a:rPr lang="x-none" sz="900" b="0" kern="1200" noProof="0" dirty="0" smtClean="0">
                          <a:solidFill>
                            <a:srgbClr val="7F7F7F"/>
                          </a:solidFill>
                          <a:effectLst/>
                          <a:latin typeface="+mn-lt"/>
                          <a:ea typeface="Calibri"/>
                          <a:cs typeface="GillSansMT"/>
                        </a:rPr>
                        <a:t>de palabras y frases en presentaciones orales y en textos literarios e informativos</a:t>
                      </a:r>
                      <a:endParaRPr lang="x-none" sz="1400" b="0" noProof="0" dirty="0">
                        <a:effectLst/>
                        <a:latin typeface="+mn-lt"/>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787860">
                <a:tc row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2000" b="1" kern="1200" noProof="0" dirty="0" smtClean="0">
                          <a:effectLst/>
                          <a:latin typeface="+mn-lt"/>
                          <a:ea typeface="Calibri"/>
                          <a:cs typeface="Times New Roman"/>
                        </a:rPr>
                        <a:t>Modalidades productivas*:</a:t>
                      </a:r>
                      <a:r>
                        <a:rPr lang="x-none" sz="2000" kern="1200" noProof="0" dirty="0" smtClean="0">
                          <a:effectLst/>
                          <a:latin typeface="+mn-lt"/>
                          <a:ea typeface="Calibri"/>
                          <a:cs typeface="Times New Roman"/>
                        </a:rPr>
                        <a:t> </a:t>
                      </a:r>
                    </a:p>
                    <a:p>
                      <a:pPr marL="0" marR="0">
                        <a:lnSpc>
                          <a:spcPct val="115000"/>
                        </a:lnSpc>
                        <a:spcBef>
                          <a:spcPts val="0"/>
                        </a:spcBef>
                        <a:spcAft>
                          <a:spcPts val="0"/>
                        </a:spcAft>
                      </a:pPr>
                      <a:r>
                        <a:rPr lang="x-none" sz="1200" kern="1200" noProof="0" dirty="0" smtClean="0">
                          <a:effectLst/>
                          <a:latin typeface="+mn-lt"/>
                          <a:ea typeface="Calibri"/>
                          <a:cs typeface="Times New Roman"/>
                        </a:rPr>
                        <a:t>Formas en que los estudiantes se comunican con otros (por ejemplo: hablar, escribir y dibujar). La instrucción y evaluación de las modalidades productivas se centran en la comunicación del estudiante de su propia comprensión o interpretación.</a:t>
                      </a:r>
                      <a:endParaRPr lang="x-none" sz="1200" noProof="0" dirty="0">
                        <a:effectLst/>
                        <a:latin typeface="+mn-lt"/>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rowSpan="3">
                  <a:txBody>
                    <a:bodyPr/>
                    <a:lstStyle/>
                    <a:p>
                      <a:pPr marL="0" marR="0" algn="ctr">
                        <a:lnSpc>
                          <a:spcPct val="115000"/>
                        </a:lnSpc>
                        <a:spcBef>
                          <a:spcPts val="0"/>
                        </a:spcBef>
                        <a:spcAft>
                          <a:spcPts val="0"/>
                        </a:spcAft>
                      </a:pPr>
                      <a:r>
                        <a:rPr lang="x-none" sz="1200" kern="1200" noProof="0" dirty="0" smtClean="0">
                          <a:effectLst/>
                          <a:latin typeface="+mn-lt"/>
                          <a:ea typeface="Calibri"/>
                          <a:cs typeface="Times New Roman"/>
                        </a:rPr>
                        <a:t>Hablar  </a:t>
                      </a:r>
                      <a:br>
                        <a:rPr lang="x-none" sz="1200" kern="1200" noProof="0" dirty="0" smtClean="0">
                          <a:effectLst/>
                          <a:latin typeface="+mn-lt"/>
                          <a:ea typeface="Calibri"/>
                          <a:cs typeface="Times New Roman"/>
                        </a:rPr>
                      </a:br>
                      <a:r>
                        <a:rPr lang="x-none" sz="1200" kern="1200" noProof="0" dirty="0" smtClean="0">
                          <a:effectLst/>
                          <a:latin typeface="+mn-lt"/>
                          <a:ea typeface="Calibri"/>
                          <a:cs typeface="Times New Roman"/>
                        </a:rPr>
                        <a:t>y</a:t>
                      </a:r>
                    </a:p>
                    <a:p>
                      <a:pPr marL="0" marR="0" algn="ctr">
                        <a:lnSpc>
                          <a:spcPct val="115000"/>
                        </a:lnSpc>
                        <a:spcBef>
                          <a:spcPts val="0"/>
                        </a:spcBef>
                        <a:spcAft>
                          <a:spcPts val="0"/>
                        </a:spcAft>
                      </a:pPr>
                      <a:r>
                        <a:rPr lang="x-none" sz="1200" kern="1200" noProof="0" dirty="0" smtClean="0">
                          <a:effectLst/>
                          <a:latin typeface="+mn-lt"/>
                          <a:ea typeface="Calibri"/>
                          <a:cs typeface="Times New Roman"/>
                        </a:rPr>
                        <a:t>Escribir</a:t>
                      </a:r>
                      <a:endParaRPr lang="x-none" sz="1200" kern="1200" noProof="0" dirty="0">
                        <a:effectLst/>
                        <a:latin typeface="+mn-lt"/>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2300" kern="1200" noProof="0" dirty="0" smtClean="0">
                          <a:effectLst/>
                          <a:latin typeface="Calibri"/>
                          <a:ea typeface="Times New Roman"/>
                          <a:cs typeface="GillSansMT"/>
                        </a:rPr>
                        <a:t>3</a:t>
                      </a:r>
                      <a:endParaRPr lang="x-none" sz="1500" noProof="0" dirty="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1300" kern="1200" noProof="0" dirty="0" smtClean="0">
                          <a:effectLst/>
                          <a:latin typeface="+mn-lt"/>
                          <a:ea typeface="Calibri"/>
                          <a:cs typeface="GillSansMT"/>
                        </a:rPr>
                        <a:t>hablar y escribir sobre textos y temas literarios e informativos complejos, apropiados para el grado</a:t>
                      </a:r>
                      <a:endParaRPr lang="x-none" sz="1300" kern="1200" noProof="0" dirty="0">
                        <a:effectLst/>
                        <a:latin typeface="+mn-lt"/>
                        <a:ea typeface="Calibri"/>
                        <a:cs typeface="GillSansMT"/>
                      </a:endParaRPr>
                    </a:p>
                  </a:txBody>
                  <a:tcPr marL="32271" marR="32271" marT="116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18113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2300" b="1" kern="1200" noProof="0" dirty="0" smtClean="0">
                          <a:effectLst/>
                          <a:latin typeface="Calibri"/>
                          <a:ea typeface="Times New Roman"/>
                          <a:cs typeface="Times New Roman"/>
                        </a:rPr>
                        <a:t>4</a:t>
                      </a:r>
                      <a:endParaRPr lang="x-none" sz="1500" noProof="0" dirty="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a:txBody>
                    <a:bodyPr/>
                    <a:lstStyle/>
                    <a:p>
                      <a:pPr marL="0" marR="0">
                        <a:lnSpc>
                          <a:spcPct val="115000"/>
                        </a:lnSpc>
                        <a:spcBef>
                          <a:spcPts val="0"/>
                        </a:spcBef>
                        <a:spcAft>
                          <a:spcPts val="0"/>
                        </a:spcAft>
                      </a:pPr>
                      <a:r>
                        <a:rPr lang="x-none" sz="1700" b="1" kern="1200" noProof="0" dirty="0" smtClean="0">
                          <a:effectLst/>
                          <a:latin typeface="+mn-lt"/>
                          <a:ea typeface="Calibri"/>
                          <a:cs typeface="GillSansMT"/>
                        </a:rPr>
                        <a:t>construir declaraciones orales y escritas apropiadas para su grado, y apoyarlas con razonamiento y evidencia</a:t>
                      </a:r>
                      <a:endParaRPr lang="x-none" sz="1500" noProof="0" dirty="0">
                        <a:effectLst/>
                        <a:latin typeface="+mn-lt"/>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r>
              <a:tr h="76505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2300" kern="1200" noProof="0" dirty="0" smtClean="0">
                          <a:effectLst/>
                          <a:latin typeface="Calibri"/>
                          <a:ea typeface="Times New Roman"/>
                          <a:cs typeface="Times New Roman"/>
                        </a:rPr>
                        <a:t>7</a:t>
                      </a:r>
                      <a:endParaRPr lang="x-none" sz="1500" noProof="0" dirty="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1300" kern="1200" noProof="0" dirty="0" smtClean="0">
                          <a:effectLst/>
                          <a:latin typeface="+mn-lt"/>
                          <a:ea typeface="Calibri"/>
                          <a:cs typeface="GillSansMT"/>
                        </a:rPr>
                        <a:t>adaptar las opciones del lenguaje a un propósito, una tarea y una audiencia cuando se habla y escribe</a:t>
                      </a:r>
                      <a:endParaRPr lang="x-none" sz="1300" kern="1200" noProof="0" dirty="0">
                        <a:effectLst/>
                        <a:latin typeface="+mn-lt"/>
                        <a:ea typeface="Calibri"/>
                        <a:cs typeface="GillSansMT"/>
                      </a:endParaRPr>
                    </a:p>
                  </a:txBody>
                  <a:tcPr marL="32271" marR="32271" marT="1160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18122">
                <a:tc rowSpan="3">
                  <a:txBody>
                    <a:bodyPr/>
                    <a:lstStyle/>
                    <a:p>
                      <a:pPr marL="0" marR="0">
                        <a:lnSpc>
                          <a:spcPct val="115000"/>
                        </a:lnSpc>
                        <a:spcBef>
                          <a:spcPts val="0"/>
                        </a:spcBef>
                        <a:spcAft>
                          <a:spcPts val="0"/>
                        </a:spcAft>
                      </a:pPr>
                      <a:r>
                        <a:rPr lang="x-none" sz="900" b="1" kern="1200" noProof="0" dirty="0" smtClean="0">
                          <a:solidFill>
                            <a:schemeClr val="bg1">
                              <a:lumMod val="50000"/>
                            </a:schemeClr>
                          </a:solidFill>
                          <a:effectLst/>
                          <a:latin typeface="+mn-lt"/>
                          <a:ea typeface="Calibri"/>
                          <a:cs typeface="Times New Roman"/>
                        </a:rPr>
                        <a:t>Modalidades interactivas*: </a:t>
                      </a:r>
                    </a:p>
                    <a:p>
                      <a:pPr marL="0" marR="0">
                        <a:lnSpc>
                          <a:spcPct val="115000"/>
                        </a:lnSpc>
                        <a:spcBef>
                          <a:spcPts val="0"/>
                        </a:spcBef>
                        <a:spcAft>
                          <a:spcPts val="0"/>
                        </a:spcAft>
                      </a:pPr>
                      <a:r>
                        <a:rPr lang="x-none" sz="900" kern="1200" noProof="0" dirty="0" smtClean="0">
                          <a:solidFill>
                            <a:schemeClr val="bg1">
                              <a:lumMod val="50000"/>
                            </a:schemeClr>
                          </a:solidFill>
                          <a:effectLst/>
                          <a:latin typeface="+mn-lt"/>
                          <a:ea typeface="Calibri"/>
                          <a:cs typeface="Times New Roman"/>
                        </a:rPr>
                        <a:t>Uso colaborativo de modalidades receptivas y productivas mientras</a:t>
                      </a:r>
                      <a:r>
                        <a:rPr lang="x-none" sz="900" kern="1200" baseline="0" noProof="0" dirty="0" smtClean="0">
                          <a:solidFill>
                            <a:schemeClr val="bg1">
                              <a:lumMod val="50000"/>
                            </a:schemeClr>
                          </a:solidFill>
                          <a:effectLst/>
                          <a:latin typeface="+mn-lt"/>
                          <a:ea typeface="Calibri"/>
                          <a:cs typeface="Times New Roman"/>
                        </a:rPr>
                        <a:t> “</a:t>
                      </a:r>
                      <a:r>
                        <a:rPr lang="x-none" sz="900" kern="1200" noProof="0" dirty="0" smtClean="0">
                          <a:solidFill>
                            <a:schemeClr val="bg1">
                              <a:lumMod val="50000"/>
                            </a:schemeClr>
                          </a:solidFill>
                          <a:effectLst/>
                          <a:latin typeface="+mn-lt"/>
                          <a:ea typeface="Calibri"/>
                          <a:cs typeface="Times New Roman"/>
                        </a:rPr>
                        <a:t>los estudiantes participan en las conversaciones, proporcionan y obtienen información, expresan sentimientos y emociones, e intercambian opiniones" (Phillips, 2008, p. 3). </a:t>
                      </a:r>
                      <a:endParaRPr lang="x-none" sz="1400" noProof="0" dirty="0">
                        <a:solidFill>
                          <a:schemeClr val="bg1">
                            <a:lumMod val="50000"/>
                          </a:schemeClr>
                        </a:solidFill>
                        <a:effectLst/>
                        <a:latin typeface="+mn-lt"/>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00000"/>
                        </a:lnSpc>
                        <a:spcBef>
                          <a:spcPts val="0"/>
                        </a:spcBef>
                        <a:spcAft>
                          <a:spcPts val="0"/>
                        </a:spcAft>
                      </a:pPr>
                      <a:r>
                        <a:rPr lang="x-none" sz="900" kern="1200" noProof="0" dirty="0" smtClean="0">
                          <a:solidFill>
                            <a:schemeClr val="bg1">
                              <a:lumMod val="50000"/>
                            </a:schemeClr>
                          </a:solidFill>
                          <a:effectLst/>
                          <a:latin typeface="+mn-lt"/>
                          <a:ea typeface="Calibri"/>
                          <a:cs typeface="Times New Roman"/>
                        </a:rPr>
                        <a:t>Escuchar,</a:t>
                      </a:r>
                      <a:r>
                        <a:rPr lang="x-none" sz="900" kern="1200" baseline="0" noProof="0" dirty="0" smtClean="0">
                          <a:solidFill>
                            <a:schemeClr val="bg1">
                              <a:lumMod val="50000"/>
                            </a:schemeClr>
                          </a:solidFill>
                          <a:effectLst/>
                          <a:latin typeface="+mn-lt"/>
                          <a:ea typeface="Calibri"/>
                          <a:cs typeface="Times New Roman"/>
                        </a:rPr>
                        <a:t>   </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baseline="0" noProof="0" dirty="0" smtClean="0">
                          <a:solidFill>
                            <a:schemeClr val="bg1">
                              <a:lumMod val="50000"/>
                            </a:schemeClr>
                          </a:solidFill>
                          <a:effectLst/>
                          <a:latin typeface="+mn-lt"/>
                          <a:ea typeface="Calibri"/>
                          <a:cs typeface="Times New Roman"/>
                        </a:rPr>
                        <a:t>Hablar,</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baseline="0" noProof="0" dirty="0" smtClean="0">
                          <a:solidFill>
                            <a:schemeClr val="bg1">
                              <a:lumMod val="50000"/>
                            </a:schemeClr>
                          </a:solidFill>
                          <a:effectLst/>
                          <a:latin typeface="+mn-lt"/>
                          <a:ea typeface="Calibri"/>
                          <a:cs typeface="Times New Roman"/>
                        </a:rPr>
                        <a:t>Leer</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baseline="0" noProof="0" dirty="0" smtClean="0">
                          <a:solidFill>
                            <a:schemeClr val="bg1">
                              <a:lumMod val="50000"/>
                            </a:schemeClr>
                          </a:solidFill>
                          <a:effectLst/>
                          <a:latin typeface="+mn-lt"/>
                          <a:ea typeface="Calibri"/>
                          <a:cs typeface="Times New Roman"/>
                        </a:rPr>
                        <a:t>y</a:t>
                      </a:r>
                    </a:p>
                    <a:p>
                      <a:pPr marL="0" marR="0" algn="ctr">
                        <a:lnSpc>
                          <a:spcPct val="100000"/>
                        </a:lnSpc>
                        <a:spcBef>
                          <a:spcPts val="0"/>
                        </a:spcBef>
                        <a:spcAft>
                          <a:spcPts val="0"/>
                        </a:spcAft>
                      </a:pPr>
                      <a:endParaRPr lang="x-none" sz="100" kern="1200" baseline="0" noProof="0" dirty="0" smtClean="0">
                        <a:solidFill>
                          <a:schemeClr val="bg1">
                            <a:lumMod val="50000"/>
                          </a:schemeClr>
                        </a:solidFill>
                        <a:effectLst/>
                        <a:latin typeface="+mn-lt"/>
                        <a:ea typeface="Calibri"/>
                        <a:cs typeface="Times New Roman"/>
                      </a:endParaRPr>
                    </a:p>
                    <a:p>
                      <a:pPr marL="0" marR="0" algn="ctr">
                        <a:lnSpc>
                          <a:spcPct val="100000"/>
                        </a:lnSpc>
                        <a:spcBef>
                          <a:spcPts val="0"/>
                        </a:spcBef>
                        <a:spcAft>
                          <a:spcPts val="0"/>
                        </a:spcAft>
                      </a:pPr>
                      <a:r>
                        <a:rPr lang="x-none" sz="900" kern="1200" baseline="0" noProof="0" dirty="0" smtClean="0">
                          <a:solidFill>
                            <a:schemeClr val="bg1">
                              <a:lumMod val="50000"/>
                            </a:schemeClr>
                          </a:solidFill>
                          <a:effectLst/>
                          <a:latin typeface="+mn-lt"/>
                          <a:ea typeface="Calibri"/>
                          <a:cs typeface="Times New Roman"/>
                        </a:rPr>
                        <a:t>Escribir</a:t>
                      </a:r>
                      <a:endParaRPr lang="x-none" sz="1100" noProof="0" dirty="0">
                        <a:solidFill>
                          <a:schemeClr val="bg1">
                            <a:lumMod val="50000"/>
                          </a:schemeClr>
                        </a:solidFill>
                        <a:effectLst/>
                        <a:latin typeface="+mn-lt"/>
                        <a:ea typeface="Calibri"/>
                        <a:cs typeface="Times New Roman"/>
                      </a:endParaRPr>
                    </a:p>
                  </a:txBody>
                  <a:tcPr marL="32271" marR="32271" marT="1160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Times New Roman"/>
                          <a:cs typeface="GillSansMT"/>
                        </a:rPr>
                        <a:t>2</a:t>
                      </a:r>
                      <a:endParaRPr lang="x-none" sz="900" noProof="0" dirty="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900" b="1" kern="1200" noProof="0" dirty="0" smtClean="0">
                          <a:solidFill>
                            <a:srgbClr val="7F7F7F"/>
                          </a:solidFill>
                          <a:effectLst/>
                          <a:latin typeface="+mn-lt"/>
                          <a:ea typeface="Calibri"/>
                          <a:cs typeface="GillSansMT"/>
                        </a:rPr>
                        <a:t>participar en intercambios orales y escritos </a:t>
                      </a:r>
                      <a:r>
                        <a:rPr lang="x-none" sz="900" b="0" kern="1200" noProof="0" dirty="0" smtClean="0">
                          <a:solidFill>
                            <a:srgbClr val="7F7F7F"/>
                          </a:solidFill>
                          <a:effectLst/>
                          <a:latin typeface="+mn-lt"/>
                          <a:ea typeface="Calibri"/>
                          <a:cs typeface="GillSansMT"/>
                        </a:rPr>
                        <a:t>de información, ideas y análisis, responder a los compañeros, a la audiencia o a los comentarios de los lectores y sus preguntas, de manera apropiada para el grado</a:t>
                      </a:r>
                      <a:endParaRPr lang="x-none" sz="900" b="0" kern="1200" noProof="0" dirty="0">
                        <a:solidFill>
                          <a:srgbClr val="7F7F7F"/>
                        </a:solidFill>
                        <a:effectLst/>
                        <a:latin typeface="+mn-lt"/>
                        <a:ea typeface="Calibri"/>
                        <a:cs typeface="GillSansMT"/>
                      </a:endParaRPr>
                    </a:p>
                  </a:txBody>
                  <a:tcPr marL="32271" marR="32271" marT="1160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23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Times New Roman"/>
                          <a:cs typeface="Times New Roman"/>
                        </a:rPr>
                        <a:t>5</a:t>
                      </a:r>
                      <a:endParaRPr lang="x-none" sz="900" noProof="0" dirty="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900" b="1" kern="1200" noProof="0" dirty="0" smtClean="0">
                          <a:solidFill>
                            <a:srgbClr val="7F7F7F"/>
                          </a:solidFill>
                          <a:effectLst/>
                          <a:latin typeface="+mn-lt"/>
                          <a:ea typeface="Calibri"/>
                          <a:cs typeface="GillSansMT"/>
                        </a:rPr>
                        <a:t>realizar una investigación, y evaluar y comunicar </a:t>
                      </a:r>
                      <a:r>
                        <a:rPr lang="x-none" sz="900" b="0" kern="1200" noProof="0" dirty="0" smtClean="0">
                          <a:solidFill>
                            <a:srgbClr val="7F7F7F"/>
                          </a:solidFill>
                          <a:effectLst/>
                          <a:latin typeface="+mn-lt"/>
                          <a:ea typeface="Calibri"/>
                          <a:cs typeface="GillSansMT"/>
                        </a:rPr>
                        <a:t>los resultados para responder preguntas o resolver problemas</a:t>
                      </a:r>
                      <a:endParaRPr lang="x-none" sz="1400" b="0" noProof="0" dirty="0">
                        <a:effectLst/>
                        <a:latin typeface="+mn-lt"/>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79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x-none" sz="900" b="1" kern="1200" noProof="0" dirty="0" smtClean="0">
                          <a:solidFill>
                            <a:srgbClr val="7F7F7F"/>
                          </a:solidFill>
                          <a:effectLst/>
                          <a:latin typeface="Calibri"/>
                          <a:ea typeface="Times New Roman"/>
                          <a:cs typeface="Times New Roman"/>
                        </a:rPr>
                        <a:t>6</a:t>
                      </a:r>
                      <a:endParaRPr lang="x-none" sz="900" noProof="0" dirty="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x-none" sz="900" b="1" kern="1200" noProof="0" dirty="0" smtClean="0">
                          <a:solidFill>
                            <a:srgbClr val="7F7F7F"/>
                          </a:solidFill>
                          <a:effectLst/>
                          <a:latin typeface="+mn-lt"/>
                          <a:ea typeface="Calibri"/>
                          <a:cs typeface="GillSansMT"/>
                        </a:rPr>
                        <a:t>analizar y criticar </a:t>
                      </a:r>
                      <a:r>
                        <a:rPr lang="x-none" sz="900" b="0" kern="1200" noProof="0" dirty="0" smtClean="0">
                          <a:solidFill>
                            <a:srgbClr val="7F7F7F"/>
                          </a:solidFill>
                          <a:effectLst/>
                          <a:latin typeface="+mn-lt"/>
                          <a:ea typeface="Calibri"/>
                          <a:cs typeface="GillSansMT"/>
                        </a:rPr>
                        <a:t>los argumentos de los demás de forma oral y escrita</a:t>
                      </a:r>
                      <a:endParaRPr lang="x-none" sz="1400" b="0" noProof="0" dirty="0">
                        <a:effectLst/>
                        <a:latin typeface="+mn-lt"/>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nvPr>
        </p:nvGraphicFramePr>
        <p:xfrm>
          <a:off x="173883" y="6098176"/>
          <a:ext cx="6967433" cy="1905001"/>
        </p:xfrm>
        <a:graphic>
          <a:graphicData uri="http://schemas.openxmlformats.org/drawingml/2006/table">
            <a:tbl>
              <a:tblPr firstRow="1" firstCol="1" bandRow="1"/>
              <a:tblGrid>
                <a:gridCol w="791855"/>
                <a:gridCol w="877427"/>
                <a:gridCol w="870930"/>
                <a:gridCol w="798352"/>
                <a:gridCol w="1016084"/>
                <a:gridCol w="1088661"/>
                <a:gridCol w="1524124"/>
              </a:tblGrid>
              <a:tr h="487236">
                <a:tc>
                  <a:txBody>
                    <a:bodyPr/>
                    <a:lstStyle/>
                    <a:p>
                      <a:pPr marL="0" marR="0" algn="ctr">
                        <a:lnSpc>
                          <a:spcPct val="115000"/>
                        </a:lnSpc>
                        <a:spcBef>
                          <a:spcPts val="0"/>
                        </a:spcBef>
                        <a:spcAft>
                          <a:spcPts val="0"/>
                        </a:spcAft>
                      </a:pPr>
                      <a:r>
                        <a:rPr lang="x-none" sz="1400" b="1" noProof="0" dirty="0" smtClean="0">
                          <a:solidFill>
                            <a:srgbClr val="000000"/>
                          </a:solidFill>
                          <a:effectLst/>
                          <a:latin typeface="+mn-lt"/>
                          <a:ea typeface="Times New Roman"/>
                          <a:cs typeface="Times New Roman"/>
                        </a:rPr>
                        <a:t>Estándar</a:t>
                      </a:r>
                      <a:endParaRPr lang="x-none" sz="1400" noProof="0" dirty="0">
                        <a:effectLst/>
                        <a:latin typeface="+mn-lt"/>
                        <a:ea typeface="Calibri"/>
                        <a:cs typeface="Times New Roman"/>
                      </a:endParaRPr>
                    </a:p>
                  </a:txBody>
                  <a:tcPr marL="47587" marR="47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x-none" sz="1700" b="1" dirty="0" smtClean="0">
                          <a:effectLst/>
                          <a:latin typeface="Calibri"/>
                          <a:ea typeface="Times New Roman"/>
                          <a:cs typeface="Times New Roman"/>
                        </a:rPr>
                        <a:t>Un ELL puede…</a:t>
                      </a:r>
                      <a:endParaRPr lang="x-none" sz="1700" dirty="0">
                        <a:effectLst/>
                        <a:latin typeface="Calibri"/>
                        <a:ea typeface="Calibri"/>
                        <a:cs typeface="Times New Roman"/>
                      </a:endParaRPr>
                    </a:p>
                  </a:txBody>
                  <a:tcPr marL="47587" marR="47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5">
                  <a:txBody>
                    <a:bodyPr/>
                    <a:lstStyle/>
                    <a:p>
                      <a:pPr marL="0" marR="0" algn="ctr">
                        <a:lnSpc>
                          <a:spcPct val="115000"/>
                        </a:lnSpc>
                        <a:spcBef>
                          <a:spcPts val="0"/>
                        </a:spcBef>
                        <a:spcAft>
                          <a:spcPts val="0"/>
                        </a:spcAft>
                      </a:pPr>
                      <a:r>
                        <a:rPr lang="x-none" sz="1700" b="1" noProof="0" dirty="0" smtClean="0">
                          <a:solidFill>
                            <a:srgbClr val="000000"/>
                          </a:solidFill>
                          <a:effectLst/>
                          <a:latin typeface="+mn-lt"/>
                          <a:ea typeface="Times New Roman"/>
                          <a:cs typeface="Times New Roman"/>
                        </a:rPr>
                        <a:t>Al final de un nivel de dominio del idioma inglés, un estudiante ELL</a:t>
                      </a:r>
                      <a:r>
                        <a:rPr lang="x-none" sz="1700" b="1" baseline="0" noProof="0" dirty="0" smtClean="0">
                          <a:solidFill>
                            <a:srgbClr val="000000"/>
                          </a:solidFill>
                          <a:effectLst/>
                          <a:latin typeface="+mn-lt"/>
                          <a:ea typeface="Times New Roman"/>
                          <a:cs typeface="Times New Roman"/>
                        </a:rPr>
                        <a:t> de 1</a:t>
                      </a:r>
                      <a:r>
                        <a:rPr lang="x-none" sz="1700" b="1" baseline="30000" noProof="0" dirty="0" smtClean="0">
                          <a:solidFill>
                            <a:srgbClr val="000000"/>
                          </a:solidFill>
                          <a:effectLst/>
                          <a:latin typeface="+mn-lt"/>
                          <a:ea typeface="Times New Roman"/>
                          <a:cs typeface="Times New Roman"/>
                        </a:rPr>
                        <a:t>er  </a:t>
                      </a:r>
                      <a:r>
                        <a:rPr lang="x-none" sz="1700" b="1" baseline="0" noProof="0" dirty="0" smtClean="0">
                          <a:solidFill>
                            <a:srgbClr val="000000"/>
                          </a:solidFill>
                          <a:effectLst/>
                          <a:latin typeface="+mn-lt"/>
                          <a:ea typeface="Times New Roman"/>
                          <a:cs typeface="Times New Roman"/>
                        </a:rPr>
                        <a:t>grado </a:t>
                      </a:r>
                      <a:r>
                        <a:rPr lang="x-none" sz="1700" b="1" noProof="0" dirty="0" smtClean="0">
                          <a:solidFill>
                            <a:srgbClr val="000000"/>
                          </a:solidFill>
                          <a:effectLst/>
                          <a:latin typeface="+mn-lt"/>
                          <a:ea typeface="Times New Roman"/>
                          <a:cs typeface="Times New Roman"/>
                        </a:rPr>
                        <a:t>puede . . . </a:t>
                      </a:r>
                      <a:endParaRPr lang="x-none" sz="1700" noProof="0" dirty="0">
                        <a:effectLst/>
                        <a:latin typeface="+mn-lt"/>
                        <a:ea typeface="Calibri"/>
                        <a:cs typeface="Times New Roman"/>
                      </a:endParaRPr>
                    </a:p>
                  </a:txBody>
                  <a:tcPr marL="47587" marR="47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4798">
                <a:tc rowSpan="2">
                  <a:txBody>
                    <a:bodyPr/>
                    <a:lstStyle/>
                    <a:p>
                      <a:pPr marL="0" marR="0" algn="ctr">
                        <a:lnSpc>
                          <a:spcPct val="115000"/>
                        </a:lnSpc>
                        <a:spcBef>
                          <a:spcPts val="0"/>
                        </a:spcBef>
                        <a:spcAft>
                          <a:spcPts val="0"/>
                        </a:spcAft>
                      </a:pPr>
                      <a:r>
                        <a:rPr lang="x-none" sz="3000" b="1" dirty="0" smtClean="0">
                          <a:solidFill>
                            <a:srgbClr val="000000"/>
                          </a:solidFill>
                          <a:effectLst/>
                          <a:latin typeface="Calibri"/>
                          <a:ea typeface="Times New Roman"/>
                          <a:cs typeface="Times New Roman"/>
                        </a:rPr>
                        <a:t>4</a:t>
                      </a:r>
                      <a:endParaRPr lang="x-none" sz="1300" dirty="0" smtClean="0">
                        <a:effectLst/>
                        <a:latin typeface="Calibri"/>
                        <a:ea typeface="Calibri"/>
                        <a:cs typeface="Times New Roman"/>
                      </a:endParaRPr>
                    </a:p>
                    <a:p>
                      <a:pPr marL="0" marR="0" algn="ctr">
                        <a:lnSpc>
                          <a:spcPct val="115000"/>
                        </a:lnSpc>
                        <a:spcBef>
                          <a:spcPts val="0"/>
                        </a:spcBef>
                        <a:spcAft>
                          <a:spcPts val="0"/>
                        </a:spcAft>
                      </a:pPr>
                      <a:r>
                        <a:rPr lang="x-none" sz="1200" dirty="0" smtClean="0">
                          <a:solidFill>
                            <a:srgbClr val="000000"/>
                          </a:solidFill>
                          <a:effectLst/>
                          <a:latin typeface="Calibri"/>
                          <a:ea typeface="Times New Roman"/>
                          <a:cs typeface="Times New Roman"/>
                        </a:rPr>
                        <a:t>Productivo</a:t>
                      </a:r>
                      <a:endParaRPr lang="x-none" sz="1300" dirty="0" smtClean="0">
                        <a:effectLst/>
                        <a:latin typeface="Calibri"/>
                        <a:ea typeface="Calibri"/>
                        <a:cs typeface="Times New Roman"/>
                      </a:endParaRPr>
                    </a:p>
                    <a:p>
                      <a:pPr marL="0" marR="0" algn="ctr">
                        <a:lnSpc>
                          <a:spcPct val="115000"/>
                        </a:lnSpc>
                        <a:spcBef>
                          <a:spcPts val="0"/>
                        </a:spcBef>
                        <a:spcAft>
                          <a:spcPts val="0"/>
                        </a:spcAft>
                      </a:pPr>
                      <a:r>
                        <a:rPr lang="x-none" sz="1200" dirty="0" smtClean="0">
                          <a:solidFill>
                            <a:srgbClr val="000000"/>
                          </a:solidFill>
                          <a:effectLst/>
                          <a:latin typeface="Calibri"/>
                          <a:ea typeface="Times New Roman"/>
                          <a:cs typeface="Times New Roman"/>
                        </a:rPr>
                        <a:t>(S &amp; W)</a:t>
                      </a:r>
                      <a:endParaRPr lang="x-none" sz="1300" dirty="0">
                        <a:effectLst/>
                        <a:latin typeface="Calibri"/>
                        <a:ea typeface="Calibri"/>
                        <a:cs typeface="Times New Roman"/>
                      </a:endParaRPr>
                    </a:p>
                  </a:txBody>
                  <a:tcPr marL="47587" marR="47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nSpc>
                          <a:spcPct val="115000"/>
                        </a:lnSpc>
                        <a:spcBef>
                          <a:spcPts val="0"/>
                        </a:spcBef>
                        <a:spcAft>
                          <a:spcPts val="0"/>
                        </a:spcAft>
                      </a:pPr>
                      <a:r>
                        <a:rPr lang="x-none" sz="900" b="1" dirty="0" smtClean="0">
                          <a:effectLst/>
                          <a:latin typeface="Calibri"/>
                          <a:ea typeface="Times New Roman"/>
                          <a:cs typeface="Times New Roman"/>
                        </a:rPr>
                        <a:t>…</a:t>
                      </a:r>
                      <a:r>
                        <a:rPr lang="x-none" sz="900" b="1" noProof="0" dirty="0" smtClean="0">
                          <a:effectLst/>
                          <a:latin typeface="+mn-lt"/>
                          <a:ea typeface="Times New Roman"/>
                          <a:cs typeface="Times New Roman"/>
                        </a:rPr>
                        <a:t>…construir declaraciones orales y escritas apropiadas para su grado, y apoyarlas con</a:t>
                      </a:r>
                      <a:r>
                        <a:rPr lang="x-none" sz="900" b="1" baseline="0" noProof="0" dirty="0" smtClean="0">
                          <a:effectLst/>
                          <a:latin typeface="+mn-lt"/>
                          <a:ea typeface="Times New Roman"/>
                          <a:cs typeface="Times New Roman"/>
                        </a:rPr>
                        <a:t>  razonamiento y evidencia. </a:t>
                      </a:r>
                      <a:endParaRPr lang="x-none" sz="900" b="1" noProof="0" dirty="0" smtClean="0">
                        <a:effectLst/>
                        <a:latin typeface="+mn-lt"/>
                        <a:ea typeface="Times New Roman"/>
                        <a:cs typeface="Times New Roman"/>
                      </a:endParaRPr>
                    </a:p>
                  </a:txBody>
                  <a:tcPr marL="47587" marR="47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000" b="1" dirty="0" smtClean="0">
                          <a:solidFill>
                            <a:srgbClr val="000000"/>
                          </a:solidFill>
                          <a:effectLst/>
                          <a:latin typeface="Calibri"/>
                          <a:ea typeface="Times New Roman"/>
                          <a:cs typeface="Times New Roman"/>
                        </a:rPr>
                        <a:t>1</a:t>
                      </a:r>
                      <a:endParaRPr lang="x-none" sz="2000" dirty="0">
                        <a:effectLst/>
                        <a:latin typeface="Calibri"/>
                        <a:ea typeface="Calibri"/>
                        <a:cs typeface="Times New Roman"/>
                      </a:endParaRPr>
                    </a:p>
                  </a:txBody>
                  <a:tcPr marL="47587" marR="47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000" b="1" dirty="0" smtClean="0">
                          <a:solidFill>
                            <a:srgbClr val="000000"/>
                          </a:solidFill>
                          <a:effectLst/>
                          <a:latin typeface="Calibri"/>
                          <a:ea typeface="Times New Roman"/>
                          <a:cs typeface="Times New Roman"/>
                        </a:rPr>
                        <a:t>2</a:t>
                      </a:r>
                      <a:endParaRPr lang="x-none" sz="2000" dirty="0">
                        <a:effectLst/>
                        <a:latin typeface="Calibri"/>
                        <a:ea typeface="Calibri"/>
                        <a:cs typeface="Times New Roman"/>
                      </a:endParaRPr>
                    </a:p>
                  </a:txBody>
                  <a:tcPr marL="5948" marR="5948" marT="10409" marB="104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000" b="1" dirty="0" smtClean="0">
                          <a:solidFill>
                            <a:srgbClr val="000000"/>
                          </a:solidFill>
                          <a:effectLst/>
                          <a:latin typeface="Calibri"/>
                          <a:ea typeface="Times New Roman"/>
                          <a:cs typeface="Times New Roman"/>
                        </a:rPr>
                        <a:t>3</a:t>
                      </a:r>
                      <a:endParaRPr lang="x-none" sz="2000" dirty="0">
                        <a:effectLst/>
                        <a:latin typeface="Calibri"/>
                        <a:ea typeface="Calibri"/>
                        <a:cs typeface="Times New Roman"/>
                      </a:endParaRPr>
                    </a:p>
                  </a:txBody>
                  <a:tcPr marL="5948" marR="5948" marT="10409" marB="104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000" b="1" dirty="0" smtClean="0">
                          <a:solidFill>
                            <a:srgbClr val="000000"/>
                          </a:solidFill>
                          <a:effectLst/>
                          <a:latin typeface="Calibri"/>
                          <a:ea typeface="Times New Roman"/>
                          <a:cs typeface="Times New Roman"/>
                        </a:rPr>
                        <a:t>4</a:t>
                      </a:r>
                      <a:endParaRPr lang="x-none" sz="2000" dirty="0">
                        <a:effectLst/>
                        <a:latin typeface="Calibri"/>
                        <a:ea typeface="Calibri"/>
                        <a:cs typeface="Times New Roman"/>
                      </a:endParaRPr>
                    </a:p>
                  </a:txBody>
                  <a:tcPr marL="5948" marR="5948" marT="10409" marB="104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x-none" sz="2000" b="1" dirty="0" smtClean="0">
                          <a:solidFill>
                            <a:srgbClr val="000000"/>
                          </a:solidFill>
                          <a:effectLst/>
                          <a:latin typeface="Calibri"/>
                          <a:ea typeface="Times New Roman"/>
                          <a:cs typeface="Times New Roman"/>
                        </a:rPr>
                        <a:t>5</a:t>
                      </a:r>
                      <a:endParaRPr lang="x-none" sz="2000" dirty="0">
                        <a:effectLst/>
                        <a:latin typeface="Calibri"/>
                        <a:ea typeface="Calibri"/>
                        <a:cs typeface="Times New Roman"/>
                      </a:endParaRPr>
                    </a:p>
                  </a:txBody>
                  <a:tcPr marL="5948" marR="5948" marT="10409" marB="104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961781">
                <a:tc vMerge="1">
                  <a:txBody>
                    <a:bodyPr/>
                    <a:lstStyle/>
                    <a:p>
                      <a:endParaRPr lang="en-US"/>
                    </a:p>
                  </a:txBody>
                  <a:tcPr/>
                </a:tc>
                <a:tc vMerge="1">
                  <a:txBody>
                    <a:bodyPr/>
                    <a:lstStyle/>
                    <a:p>
                      <a:endParaRPr lang="en-US"/>
                    </a:p>
                  </a:txBody>
                  <a:tcPr/>
                </a:tc>
                <a:tc>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x-none" sz="800" noProof="0" dirty="0" smtClean="0">
                          <a:solidFill>
                            <a:srgbClr val="000000"/>
                          </a:solidFill>
                          <a:effectLst/>
                          <a:latin typeface="+mn-lt"/>
                          <a:ea typeface="Times New Roman"/>
                          <a:cs typeface="Times New Roman"/>
                        </a:rPr>
                        <a:t>…</a:t>
                      </a:r>
                      <a:r>
                        <a:rPr lang="x-none" sz="900" b="0" i="0" u="none" strike="noStrike" noProof="0" dirty="0" smtClean="0">
                          <a:solidFill>
                            <a:srgbClr val="000000"/>
                          </a:solidFill>
                          <a:effectLst/>
                          <a:latin typeface="Calibri" panose="020F0502020204030204" pitchFamily="34" charset="0"/>
                        </a:rPr>
                        <a:t>expresar una</a:t>
                      </a:r>
                      <a:r>
                        <a:rPr lang="x-none" sz="900" b="0" i="0" u="none" strike="noStrike" baseline="0" noProof="0" dirty="0" smtClean="0">
                          <a:solidFill>
                            <a:srgbClr val="000000"/>
                          </a:solidFill>
                          <a:effectLst/>
                          <a:latin typeface="Calibri" panose="020F0502020204030204" pitchFamily="34" charset="0"/>
                        </a:rPr>
                        <a:t> preferencia </a:t>
                      </a:r>
                      <a:r>
                        <a:rPr lang="x-none" sz="900" b="0" i="0" u="none" strike="noStrike" noProof="0" dirty="0" smtClean="0">
                          <a:solidFill>
                            <a:srgbClr val="000000"/>
                          </a:solidFill>
                          <a:effectLst/>
                          <a:latin typeface="Calibri" panose="020F0502020204030204" pitchFamily="34" charset="0"/>
                        </a:rPr>
                        <a:t>o una opinión sobre un tema conocido.  </a:t>
                      </a:r>
                      <a:endParaRPr lang="x-none" sz="1000" noProof="0" dirty="0" smtClean="0">
                        <a:effectLst/>
                        <a:latin typeface="+mn-lt"/>
                        <a:ea typeface="Calibri"/>
                        <a:cs typeface="Times New Roman"/>
                      </a:endParaRPr>
                    </a:p>
                    <a:p>
                      <a:pPr marL="0" marR="0">
                        <a:lnSpc>
                          <a:spcPct val="115000"/>
                        </a:lnSpc>
                        <a:spcBef>
                          <a:spcPts val="0"/>
                        </a:spcBef>
                        <a:spcAft>
                          <a:spcPts val="0"/>
                        </a:spcAft>
                      </a:pPr>
                      <a:r>
                        <a:rPr lang="x-none" sz="900" dirty="0" smtClean="0">
                          <a:solidFill>
                            <a:srgbClr val="000000"/>
                          </a:solidFill>
                          <a:effectLst/>
                          <a:latin typeface="Calibri"/>
                          <a:ea typeface="Times New Roman"/>
                          <a:cs typeface="Times New Roman"/>
                        </a:rPr>
                        <a:t> </a:t>
                      </a:r>
                      <a:endParaRPr lang="x-none" sz="900" dirty="0">
                        <a:effectLst/>
                        <a:latin typeface="Calibri"/>
                        <a:ea typeface="Calibri"/>
                        <a:cs typeface="Times New Roman"/>
                      </a:endParaRPr>
                    </a:p>
                  </a:txBody>
                  <a:tcPr marL="47587" marR="4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11430">
                        <a:lnSpc>
                          <a:spcPct val="115000"/>
                        </a:lnSpc>
                        <a:spcBef>
                          <a:spcPts val="0"/>
                        </a:spcBef>
                        <a:spcAft>
                          <a:spcPts val="0"/>
                        </a:spcAft>
                      </a:pPr>
                      <a:r>
                        <a:rPr lang="x-none" sz="800" noProof="0" dirty="0" smtClean="0">
                          <a:solidFill>
                            <a:srgbClr val="000000"/>
                          </a:solidFill>
                          <a:effectLst/>
                          <a:latin typeface="+mn-lt"/>
                          <a:ea typeface="Times New Roman"/>
                          <a:cs typeface="Times New Roman"/>
                        </a:rPr>
                        <a:t>…</a:t>
                      </a:r>
                      <a:r>
                        <a:rPr lang="x-none" sz="900" b="0" i="0" u="none" strike="noStrike" noProof="0" dirty="0" smtClean="0">
                          <a:solidFill>
                            <a:srgbClr val="000000"/>
                          </a:solidFill>
                          <a:effectLst/>
                          <a:latin typeface="Calibri" panose="020F0502020204030204" pitchFamily="34" charset="0"/>
                        </a:rPr>
                        <a:t>expresar una opinión sobre  un tema conocido.</a:t>
                      </a:r>
                      <a:endParaRPr lang="x-none" sz="1000" noProof="0" dirty="0">
                        <a:effectLst/>
                        <a:latin typeface="+mn-lt"/>
                        <a:ea typeface="Calibri"/>
                        <a:cs typeface="Times New Roman"/>
                      </a:endParaRPr>
                    </a:p>
                  </a:txBody>
                  <a:tcPr marL="47587" marR="4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800"/>
                        </a:spcAft>
                      </a:pPr>
                      <a:r>
                        <a:rPr lang="x-none" sz="900" dirty="0" smtClean="0">
                          <a:solidFill>
                            <a:srgbClr val="000000"/>
                          </a:solidFill>
                          <a:effectLst/>
                          <a:latin typeface="Calibri"/>
                          <a:ea typeface="Times New Roman"/>
                          <a:cs typeface="Times New Roman"/>
                        </a:rPr>
                        <a:t>…</a:t>
                      </a:r>
                      <a:r>
                        <a:rPr lang="x-none" sz="900" b="0" i="0" u="none" strike="noStrike" dirty="0" smtClean="0">
                          <a:solidFill>
                            <a:srgbClr val="000000"/>
                          </a:solidFill>
                          <a:effectLst/>
                          <a:latin typeface="Calibri" panose="020F0502020204030204" pitchFamily="34" charset="0"/>
                        </a:rPr>
                        <a:t>expresar una opinión sobre un tema o cuento conocido, y</a:t>
                      </a:r>
                      <a:r>
                        <a:rPr lang="x-none" sz="900" b="0" i="0" u="none" strike="noStrike" baseline="0" dirty="0" smtClean="0">
                          <a:solidFill>
                            <a:srgbClr val="000000"/>
                          </a:solidFill>
                          <a:effectLst/>
                          <a:latin typeface="Calibri" panose="020F0502020204030204" pitchFamily="34" charset="0"/>
                        </a:rPr>
                        <a:t> dar una razón para su opinión.</a:t>
                      </a:r>
                      <a:endParaRPr lang="x-none" sz="900" dirty="0">
                        <a:effectLst/>
                        <a:latin typeface="Calibri"/>
                        <a:ea typeface="Calibri"/>
                        <a:cs typeface="Times New Roman"/>
                      </a:endParaRPr>
                    </a:p>
                  </a:txBody>
                  <a:tcPr marL="47587" marR="4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x-none" sz="900" dirty="0" smtClean="0">
                          <a:solidFill>
                            <a:srgbClr val="000000"/>
                          </a:solidFill>
                          <a:effectLst/>
                          <a:latin typeface="Calibri"/>
                          <a:ea typeface="Times New Roman"/>
                          <a:cs typeface="Times New Roman"/>
                        </a:rPr>
                        <a:t>…</a:t>
                      </a:r>
                      <a:r>
                        <a:rPr lang="x-none" sz="900" b="0" i="0" u="none" strike="noStrike" noProof="0" dirty="0" smtClean="0">
                          <a:solidFill>
                            <a:srgbClr val="000000"/>
                          </a:solidFill>
                          <a:effectLst/>
                          <a:latin typeface="Calibri" panose="020F0502020204030204" pitchFamily="34" charset="0"/>
                        </a:rPr>
                        <a:t>expresar opiniones</a:t>
                      </a:r>
                      <a:r>
                        <a:rPr lang="x-none" sz="900" b="0" i="0" u="none" strike="noStrike" baseline="0" noProof="0" dirty="0" smtClean="0">
                          <a:solidFill>
                            <a:srgbClr val="000000"/>
                          </a:solidFill>
                          <a:effectLst/>
                          <a:latin typeface="Calibri" panose="020F0502020204030204" pitchFamily="34" charset="0"/>
                        </a:rPr>
                        <a:t> sobre una variedad de textos y temas, y dar una razón para la opinión.</a:t>
                      </a:r>
                      <a:r>
                        <a:rPr lang="x-none" sz="900" b="0" dirty="0" smtClean="0">
                          <a:effectLst/>
                        </a:rPr>
                        <a:t/>
                      </a:r>
                      <a:br>
                        <a:rPr lang="x-none" sz="900" b="0" dirty="0" smtClean="0">
                          <a:effectLst/>
                        </a:rPr>
                      </a:br>
                      <a:endParaRPr lang="x-none" sz="900" dirty="0">
                        <a:effectLst/>
                        <a:latin typeface="Calibri"/>
                        <a:ea typeface="Calibri"/>
                        <a:cs typeface="Times New Roman"/>
                      </a:endParaRPr>
                    </a:p>
                  </a:txBody>
                  <a:tcPr marL="47587" marR="4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x-none" sz="900" dirty="0" smtClean="0">
                          <a:solidFill>
                            <a:srgbClr val="000000"/>
                          </a:solidFill>
                          <a:effectLst/>
                          <a:latin typeface="Calibri"/>
                          <a:ea typeface="Times New Roman"/>
                          <a:cs typeface="Times New Roman"/>
                        </a:rPr>
                        <a:t>…</a:t>
                      </a:r>
                      <a:r>
                        <a:rPr lang="x-none" sz="900" b="0" i="0" u="none" strike="noStrike" dirty="0" smtClean="0">
                          <a:solidFill>
                            <a:srgbClr val="000000"/>
                          </a:solidFill>
                          <a:effectLst/>
                          <a:latin typeface="Calibri" panose="020F0502020204030204" pitchFamily="34" charset="0"/>
                        </a:rPr>
                        <a:t>expresar opiniones  sobre una variedad de textos</a:t>
                      </a:r>
                      <a:r>
                        <a:rPr lang="x-none" sz="900" b="0" i="0" u="none" strike="noStrike" baseline="0" dirty="0" smtClean="0">
                          <a:solidFill>
                            <a:srgbClr val="000000"/>
                          </a:solidFill>
                          <a:effectLst/>
                          <a:latin typeface="Calibri" panose="020F0502020204030204" pitchFamily="34" charset="0"/>
                        </a:rPr>
                        <a:t> y temas, introduciendo el tema y dando una razón para la opinión, y ofreciendo un sentido de cierre.</a:t>
                      </a:r>
                      <a:endParaRPr lang="x-none" sz="900" dirty="0">
                        <a:effectLst/>
                        <a:latin typeface="Calibri"/>
                        <a:ea typeface="Calibri"/>
                        <a:cs typeface="Times New Roman"/>
                      </a:endParaRPr>
                    </a:p>
                  </a:txBody>
                  <a:tcPr marL="47587" marR="4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8" name="Rectangle 7"/>
          <p:cNvSpPr/>
          <p:nvPr/>
        </p:nvSpPr>
        <p:spPr>
          <a:xfrm>
            <a:off x="101307" y="8059894"/>
            <a:ext cx="7141316" cy="1165247"/>
          </a:xfrm>
          <a:prstGeom prst="rect">
            <a:avLst/>
          </a:prstGeom>
          <a:solidFill>
            <a:schemeClr val="bg1"/>
          </a:solidFill>
        </p:spPr>
        <p:txBody>
          <a:bodyPr wrap="square" lIns="87179" tIns="43589" rIns="87179" bIns="43589">
            <a:spAutoFit/>
          </a:bodyPr>
          <a:lstStyle/>
          <a:p>
            <a:r>
              <a:rPr lang="x-none" sz="1000" dirty="0"/>
              <a:t>Esta tarea de rendimiento se basa en la escritura. Como una opción, si desea dar seguimiento al crecimiento ELP como un segundo objetivo, los maestros pueden optar por evaluar ELP estándar 4 porque se alinea con esta tarea de rendimiento específica. La composición completa de su estudiante puede ser analizada para identificar los niveles de dominio lingüístico en inglés. Es evidente que los estudiantes estarán navegando a través de las modalidades para llegar al producto final. Sin embargo, es importante tener en mente qué está evaluando el escrito de opinión total de la tarea de rendimiento y cuán profundamente el estudiante entiende el contenido de la clase y el lenguaje. La meta de crecimiento ELP es proporcionar </a:t>
            </a:r>
            <a:r>
              <a:rPr lang="x-none" sz="1000" dirty="0" smtClean="0"/>
              <a:t>“</a:t>
            </a:r>
            <a:r>
              <a:rPr lang="x-none" sz="1000" dirty="0"/>
              <a:t>la enseñanza escalonada justa" para que los estudiantes demuestren su comprensión a fin de que pasen de un nivel de competencia al siguiente.</a:t>
            </a:r>
          </a:p>
        </p:txBody>
      </p:sp>
      <p:sp>
        <p:nvSpPr>
          <p:cNvPr id="9" name="Rectangle 8"/>
          <p:cNvSpPr/>
          <p:nvPr/>
        </p:nvSpPr>
        <p:spPr>
          <a:xfrm>
            <a:off x="101307" y="29057"/>
            <a:ext cx="7040009" cy="380417"/>
          </a:xfrm>
          <a:prstGeom prst="rect">
            <a:avLst/>
          </a:prstGeom>
        </p:spPr>
        <p:txBody>
          <a:bodyPr wrap="square" lIns="87179" tIns="43589" rIns="87179" bIns="43589">
            <a:spAutoFit/>
          </a:bodyPr>
          <a:lstStyle/>
          <a:p>
            <a:pPr algn="ctr"/>
            <a:r>
              <a:rPr lang="es-ES" b="1" i="1" dirty="0"/>
              <a:t>Estándares ELP de </a:t>
            </a:r>
            <a:r>
              <a:rPr lang="es-ES" b="1" i="1" dirty="0" smtClean="0"/>
              <a:t>1</a:t>
            </a:r>
            <a:r>
              <a:rPr lang="es-ES" b="1" i="1" baseline="30000" dirty="0" smtClean="0"/>
              <a:t>er</a:t>
            </a:r>
            <a:r>
              <a:rPr lang="es-ES" b="1" i="1" dirty="0" smtClean="0"/>
              <a:t> grado organizados </a:t>
            </a:r>
            <a:r>
              <a:rPr lang="es-ES" b="1" i="1" dirty="0"/>
              <a:t>por </a:t>
            </a:r>
            <a:r>
              <a:rPr lang="es-ES" b="1" i="1" dirty="0" smtClean="0"/>
              <a:t>Modalidad</a:t>
            </a:r>
            <a:endParaRPr lang="es-ES" b="1" i="1" dirty="0"/>
          </a:p>
        </p:txBody>
      </p:sp>
      <p:sp>
        <p:nvSpPr>
          <p:cNvPr id="6" name="TextBox 5"/>
          <p:cNvSpPr txBox="1"/>
          <p:nvPr/>
        </p:nvSpPr>
        <p:spPr>
          <a:xfrm>
            <a:off x="101307" y="9197067"/>
            <a:ext cx="3597504" cy="215444"/>
          </a:xfrm>
          <a:prstGeom prst="rect">
            <a:avLst/>
          </a:prstGeom>
          <a:noFill/>
        </p:spPr>
        <p:txBody>
          <a:bodyPr wrap="square" rtlCol="0">
            <a:spAutoFit/>
          </a:bodyPr>
          <a:lstStyle/>
          <a:p>
            <a:r>
              <a:rPr lang="en-US" sz="800" b="1" i="1" dirty="0" smtClean="0"/>
              <a:t>Oregon ELP Standards Aligned with Performance Task, 2014; Arcema Tovar</a:t>
            </a:r>
            <a:endParaRPr lang="en-US" sz="800" b="1" i="1" dirty="0"/>
          </a:p>
        </p:txBody>
      </p:sp>
    </p:spTree>
    <p:extLst>
      <p:ext uri="{BB962C8B-B14F-4D97-AF65-F5344CB8AC3E}">
        <p14:creationId xmlns:p14="http://schemas.microsoft.com/office/powerpoint/2010/main" val="7678955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29196662"/>
              </p:ext>
            </p:extLst>
          </p:nvPr>
        </p:nvGraphicFramePr>
        <p:xfrm>
          <a:off x="294235" y="152678"/>
          <a:ext cx="6798288" cy="8650804"/>
        </p:xfrm>
        <a:graphic>
          <a:graphicData uri="http://schemas.openxmlformats.org/drawingml/2006/table">
            <a:tbl>
              <a:tblPr/>
              <a:tblGrid>
                <a:gridCol w="357806"/>
                <a:gridCol w="448829"/>
                <a:gridCol w="2597633"/>
                <a:gridCol w="847651"/>
                <a:gridCol w="847651"/>
                <a:gridCol w="769037"/>
                <a:gridCol w="519528"/>
                <a:gridCol w="410153"/>
              </a:tblGrid>
              <a:tr h="222348">
                <a:tc gridSpan="8">
                  <a:txBody>
                    <a:bodyPr/>
                    <a:lstStyle/>
                    <a:p>
                      <a:pPr algn="l" fontAlgn="ctr"/>
                      <a:r>
                        <a:rPr lang="x-none" sz="1300" b="1" i="0" u="none" strike="noStrike" noProof="0" dirty="0" smtClean="0">
                          <a:solidFill>
                            <a:srgbClr val="000000"/>
                          </a:solidFill>
                          <a:latin typeface="Calibri"/>
                        </a:rPr>
                        <a:t>CFA:</a:t>
                      </a:r>
                      <a:r>
                        <a:rPr lang="en-US" sz="1300" b="1" i="0" u="none" strike="noStrike" noProof="0" dirty="0" smtClean="0">
                          <a:solidFill>
                            <a:srgbClr val="000000"/>
                          </a:solidFill>
                          <a:latin typeface="Calibri"/>
                        </a:rPr>
                        <a:t> </a:t>
                      </a:r>
                      <a:r>
                        <a:rPr lang="x-none" sz="1300" b="1" i="0" u="none" strike="noStrike" baseline="0" noProof="0" dirty="0" smtClean="0">
                          <a:solidFill>
                            <a:srgbClr val="000000"/>
                          </a:solidFill>
                          <a:latin typeface="Calibri"/>
                        </a:rPr>
                        <a:t>Escritura Narrativa</a:t>
                      </a:r>
                      <a:endParaRPr lang="x-none" sz="1300" b="1" i="0" u="none" strike="noStrike" noProof="0" dirty="0">
                        <a:solidFill>
                          <a:srgbClr val="000000"/>
                        </a:solidFill>
                        <a:latin typeface="Calibri"/>
                      </a:endParaRP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24967">
                <a:tc gridSpan="3">
                  <a:txBody>
                    <a:bodyPr/>
                    <a:lstStyle/>
                    <a:p>
                      <a:pPr algn="l" fontAlgn="t"/>
                      <a:r>
                        <a:rPr lang="x-none" sz="1100" b="1" i="0" u="none" strike="noStrike" noProof="0" dirty="0" smtClean="0">
                          <a:solidFill>
                            <a:srgbClr val="000000"/>
                          </a:solidFill>
                          <a:latin typeface="Calibri"/>
                        </a:rPr>
                        <a:t>Puntaje</a:t>
                      </a:r>
                      <a:r>
                        <a:rPr lang="x-none" sz="1100" b="1" i="0" u="none" strike="noStrike" baseline="0" noProof="0" dirty="0" smtClean="0">
                          <a:solidFill>
                            <a:srgbClr val="000000"/>
                          </a:solidFill>
                          <a:latin typeface="Calibri"/>
                        </a:rPr>
                        <a:t> del estudiante y de la clase</a:t>
                      </a:r>
                      <a:r>
                        <a:rPr lang="x-none" sz="1100" b="1" i="0" u="none" strike="noStrike" noProof="0" dirty="0" smtClean="0">
                          <a:solidFill>
                            <a:srgbClr val="000000"/>
                          </a:solidFill>
                          <a:latin typeface="Calibri"/>
                        </a:rPr>
                        <a:t>:</a:t>
                      </a:r>
                      <a:endParaRPr lang="x-none" sz="1100" b="1" i="0" u="none" strike="noStrike" noProof="0" dirty="0">
                        <a:solidFill>
                          <a:srgbClr val="000000"/>
                        </a:solidFill>
                        <a:latin typeface="Calibri"/>
                      </a:endParaRPr>
                    </a:p>
                  </a:txBody>
                  <a:tcPr marL="0" marR="0" marT="0" marB="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x-none" sz="900" b="1" i="0" u="none" strike="noStrike" noProof="0" dirty="0" smtClean="0">
                          <a:solidFill>
                            <a:srgbClr val="000000"/>
                          </a:solidFill>
                          <a:latin typeface="Calibri"/>
                        </a:rPr>
                        <a:t>Año escolar:</a:t>
                      </a:r>
                      <a:endParaRPr lang="x-none"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x-none" sz="900" b="1" i="0" u="none" strike="noStrike" noProof="0" dirty="0" smtClean="0">
                          <a:solidFill>
                            <a:srgbClr val="000000"/>
                          </a:solidFill>
                          <a:latin typeface="Calibri"/>
                        </a:rPr>
                        <a:t>Grado:</a:t>
                      </a:r>
                      <a:endParaRPr lang="x-none"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2207">
                <a:tc gridSpan="2">
                  <a:txBody>
                    <a:bodyPr/>
                    <a:lstStyle/>
                    <a:p>
                      <a:pPr algn="ctr" fontAlgn="ctr"/>
                      <a:endParaRPr lang="x-none" sz="9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x-none" sz="900" b="1" i="0" u="none" strike="noStrike" noProof="0" dirty="0" smtClean="0">
                          <a:solidFill>
                            <a:srgbClr val="000000"/>
                          </a:solidFill>
                          <a:latin typeface="Calibri"/>
                        </a:rPr>
                        <a:t>Nombre del maestro:</a:t>
                      </a:r>
                      <a:endParaRPr lang="x-none"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x-none"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65106">
                <a:tc gridSpan="2">
                  <a:txBody>
                    <a:bodyPr/>
                    <a:lstStyle/>
                    <a:p>
                      <a:pPr algn="ctr" fontAlgn="ctr"/>
                      <a:endParaRPr lang="x-none" sz="9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x-none" sz="900" b="1" i="0" u="none" strike="noStrike" noProof="0" dirty="0" smtClean="0">
                          <a:solidFill>
                            <a:srgbClr val="000000"/>
                          </a:solidFill>
                          <a:latin typeface="Calibri"/>
                        </a:rPr>
                        <a:t>Escuela:</a:t>
                      </a:r>
                      <a:endParaRPr lang="x-none"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x-none"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47867">
                <a:tc gridSpan="2">
                  <a:txBody>
                    <a:bodyPr/>
                    <a:lstStyle/>
                    <a:p>
                      <a:pPr algn="ctr" fontAlgn="ctr"/>
                      <a:endParaRPr lang="x-none" sz="900" b="0" i="0" u="none" strike="noStrike" noProof="0"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endParaRPr lang="x-none" sz="900" b="1"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6142">
                <a:tc rowSpan="2" gridSpan="3">
                  <a:txBody>
                    <a:bodyPr/>
                    <a:lstStyle/>
                    <a:p>
                      <a:pPr algn="ctr" fontAlgn="ctr"/>
                      <a:r>
                        <a:rPr lang="x-none" sz="900" b="1" i="0" u="none" strike="noStrike" noProof="0" dirty="0" smtClean="0">
                          <a:solidFill>
                            <a:srgbClr val="FFFFFF"/>
                          </a:solidFill>
                          <a:latin typeface="Calibri"/>
                        </a:rPr>
                        <a:t>Nombre del estudiante:</a:t>
                      </a:r>
                      <a:endParaRPr lang="x-none"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hMerge="1">
                  <a:txBody>
                    <a:bodyPr/>
                    <a:lstStyle/>
                    <a:p>
                      <a:endParaRPr lang="en-US"/>
                    </a:p>
                  </a:txBody>
                  <a:tcPr/>
                </a:tc>
                <a:tc rowSpan="2" hMerge="1">
                  <a:txBody>
                    <a:bodyPr/>
                    <a:lstStyle/>
                    <a:p>
                      <a:endParaRPr lang="en-US"/>
                    </a:p>
                  </a:txBody>
                  <a:tcPr/>
                </a:tc>
                <a:tc>
                  <a:txBody>
                    <a:bodyPr/>
                    <a:lstStyle/>
                    <a:p>
                      <a:pPr algn="ctr" fontAlgn="ctr"/>
                      <a:r>
                        <a:rPr lang="x-none" sz="900" b="1" i="0" u="none" strike="noStrike" noProof="0" dirty="0" smtClean="0">
                          <a:solidFill>
                            <a:srgbClr val="FFFFFF"/>
                          </a:solidFill>
                          <a:latin typeface="Calibri"/>
                        </a:rPr>
                        <a:t>Enfoque y Organización</a:t>
                      </a:r>
                      <a:endParaRPr lang="x-none"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x-none" sz="900" b="1" i="0" u="none" strike="noStrike" noProof="0" dirty="0" smtClean="0">
                          <a:solidFill>
                            <a:srgbClr val="FFFFFF"/>
                          </a:solidFill>
                          <a:latin typeface="Calibri"/>
                        </a:rPr>
                        <a:t>Elaboración  y Evidencia</a:t>
                      </a:r>
                      <a:endParaRPr lang="x-none"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x-none" sz="900" b="1" i="0" u="none" strike="noStrike" noProof="0" dirty="0" smtClean="0">
                          <a:solidFill>
                            <a:srgbClr val="FFFFFF"/>
                          </a:solidFill>
                          <a:latin typeface="Calibri"/>
                        </a:rPr>
                        <a:t>Convenciones</a:t>
                      </a:r>
                      <a:endParaRPr lang="x-none"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x-none" sz="800" b="1" i="0" u="none" strike="noStrike" noProof="0" dirty="0" smtClean="0">
                          <a:solidFill>
                            <a:srgbClr val="FFFFFF"/>
                          </a:solidFill>
                          <a:latin typeface="Calibri"/>
                        </a:rPr>
                        <a:t>Total del</a:t>
                      </a:r>
                      <a:r>
                        <a:rPr lang="x-none" sz="800" b="1" i="0" u="none" strike="noStrike" baseline="0" noProof="0" dirty="0" smtClean="0">
                          <a:solidFill>
                            <a:srgbClr val="FFFFFF"/>
                          </a:solidFill>
                          <a:latin typeface="Calibri"/>
                        </a:rPr>
                        <a:t> estudiante</a:t>
                      </a:r>
                      <a:endParaRPr lang="x-none" sz="8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x-none" sz="800" b="1" i="0" u="none" strike="noStrike" noProof="0" dirty="0" smtClean="0">
                          <a:solidFill>
                            <a:srgbClr val="FFFFFF"/>
                          </a:solidFill>
                          <a:latin typeface="Calibri"/>
                        </a:rPr>
                        <a:t>Puntaje</a:t>
                      </a:r>
                      <a:r>
                        <a:rPr lang="x-none" sz="800" b="1" i="0" u="none" strike="noStrike" baseline="0" noProof="0" dirty="0" smtClean="0">
                          <a:solidFill>
                            <a:srgbClr val="FFFFFF"/>
                          </a:solidFill>
                          <a:latin typeface="Calibri"/>
                        </a:rPr>
                        <a:t> </a:t>
                      </a:r>
                      <a:r>
                        <a:rPr lang="x-none" sz="900" b="1" i="0" u="none" strike="noStrike" noProof="0" dirty="0" smtClean="0">
                          <a:solidFill>
                            <a:srgbClr val="FFFFFF"/>
                          </a:solidFill>
                          <a:latin typeface="Calibri"/>
                        </a:rPr>
                        <a:t>ELP</a:t>
                      </a:r>
                      <a:endParaRPr lang="x-none" sz="900" b="1"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r>
              <a:tr h="147867">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x-none" sz="900" b="0" i="0" u="none" strike="noStrike" noProof="0" dirty="0" smtClean="0">
                          <a:solidFill>
                            <a:srgbClr val="FFFFFF"/>
                          </a:solidFill>
                          <a:latin typeface="+mn-lt"/>
                        </a:rPr>
                        <a:t>puntaje</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x-none" sz="900" b="0" i="0" u="none" strike="noStrike" noProof="0" dirty="0" smtClean="0">
                          <a:solidFill>
                            <a:srgbClr val="FFFFFF"/>
                          </a:solidFill>
                          <a:latin typeface="+mn-lt"/>
                        </a:rPr>
                        <a:t>puntaje</a:t>
                      </a:r>
                      <a:endParaRPr lang="x-none" sz="900" b="0" i="0" u="none" strike="noStrike" noProof="0" dirty="0">
                        <a:solidFill>
                          <a:srgbClr val="FFFFFF"/>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x-none" sz="900" b="0" i="0" u="none" strike="noStrike" noProof="0" dirty="0" smtClean="0">
                          <a:solidFill>
                            <a:srgbClr val="FFFFFF"/>
                          </a:solidFill>
                          <a:latin typeface="+mn-lt"/>
                        </a:rPr>
                        <a:t>puntaje</a:t>
                      </a:r>
                      <a:endParaRPr lang="x-none" sz="900" b="0" i="0" u="none" strike="noStrike" noProof="0" dirty="0">
                        <a:solidFill>
                          <a:srgbClr val="FFFFFF"/>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vMerge="1">
                  <a:txBody>
                    <a:bodyPr/>
                    <a:lstStyle/>
                    <a:p>
                      <a:endParaRPr lang="en-US"/>
                    </a:p>
                  </a:txBody>
                  <a:tcPr/>
                </a:tc>
                <a:tc vMerge="1">
                  <a:txBody>
                    <a:bodyPr/>
                    <a:lstStyle/>
                    <a:p>
                      <a:endParaRPr lang="en-US"/>
                    </a:p>
                  </a:txBody>
                  <a:tcPr/>
                </a:tc>
              </a:tr>
              <a:tr h="194980">
                <a:tc>
                  <a:txBody>
                    <a:bodyPr/>
                    <a:lstStyle/>
                    <a:p>
                      <a:pPr algn="ctr" fontAlgn="ctr"/>
                      <a:r>
                        <a:rPr lang="x-none" sz="900" b="0" i="0" u="none" strike="noStrike" noProof="0" dirty="0" smtClean="0">
                          <a:solidFill>
                            <a:srgbClr val="000000"/>
                          </a:solidFill>
                          <a:latin typeface="Calibri"/>
                        </a:rPr>
                        <a:t>1.</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4980">
                <a:tc>
                  <a:txBody>
                    <a:bodyPr/>
                    <a:lstStyle/>
                    <a:p>
                      <a:pPr algn="ctr" fontAlgn="ctr"/>
                      <a:r>
                        <a:rPr lang="x-none" sz="900" b="0" i="0" u="none" strike="noStrike" noProof="0" dirty="0" smtClean="0">
                          <a:solidFill>
                            <a:srgbClr val="000000"/>
                          </a:solidFill>
                          <a:latin typeface="Calibri"/>
                        </a:rPr>
                        <a:t>2.</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4980">
                <a:tc>
                  <a:txBody>
                    <a:bodyPr/>
                    <a:lstStyle/>
                    <a:p>
                      <a:pPr algn="ctr" fontAlgn="ctr"/>
                      <a:r>
                        <a:rPr lang="x-none" sz="900" b="0" i="0" u="none" strike="noStrike" noProof="0" dirty="0" smtClean="0">
                          <a:solidFill>
                            <a:srgbClr val="000000"/>
                          </a:solidFill>
                          <a:latin typeface="Calibri"/>
                        </a:rPr>
                        <a:t>3.</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4980">
                <a:tc>
                  <a:txBody>
                    <a:bodyPr/>
                    <a:lstStyle/>
                    <a:p>
                      <a:pPr algn="ctr" fontAlgn="ctr"/>
                      <a:r>
                        <a:rPr lang="x-none" sz="900" b="0" i="0" u="none" strike="noStrike" noProof="0" dirty="0" smtClean="0">
                          <a:solidFill>
                            <a:srgbClr val="000000"/>
                          </a:solidFill>
                          <a:latin typeface="Calibri"/>
                        </a:rPr>
                        <a:t>4.</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4980">
                <a:tc>
                  <a:txBody>
                    <a:bodyPr/>
                    <a:lstStyle/>
                    <a:p>
                      <a:pPr algn="ctr" fontAlgn="ctr"/>
                      <a:r>
                        <a:rPr lang="x-none" sz="900" b="0" i="0" u="none" strike="noStrike" noProof="0" dirty="0" smtClean="0">
                          <a:solidFill>
                            <a:srgbClr val="000000"/>
                          </a:solidFill>
                          <a:latin typeface="Calibri"/>
                        </a:rPr>
                        <a:t> 5</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4980">
                <a:tc>
                  <a:txBody>
                    <a:bodyPr/>
                    <a:lstStyle/>
                    <a:p>
                      <a:pPr algn="ctr" fontAlgn="ctr"/>
                      <a:r>
                        <a:rPr lang="x-none" sz="900" b="0" i="0" u="none" strike="noStrike" noProof="0" dirty="0" smtClean="0">
                          <a:solidFill>
                            <a:srgbClr val="000000"/>
                          </a:solidFill>
                          <a:latin typeface="Calibri"/>
                        </a:rPr>
                        <a:t> 6</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4980">
                <a:tc>
                  <a:txBody>
                    <a:bodyPr/>
                    <a:lstStyle/>
                    <a:p>
                      <a:pPr algn="ctr" fontAlgn="ctr"/>
                      <a:r>
                        <a:rPr lang="x-none" sz="900" b="0" i="0" u="none" strike="noStrike" noProof="0" dirty="0" smtClean="0">
                          <a:solidFill>
                            <a:srgbClr val="000000"/>
                          </a:solidFill>
                          <a:latin typeface="Calibri"/>
                        </a:rPr>
                        <a:t> 7</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4980">
                <a:tc>
                  <a:txBody>
                    <a:bodyPr/>
                    <a:lstStyle/>
                    <a:p>
                      <a:pPr algn="ctr" fontAlgn="ctr"/>
                      <a:r>
                        <a:rPr lang="x-none" sz="900" b="0" i="0" u="none" strike="noStrike" noProof="0" dirty="0" smtClean="0">
                          <a:solidFill>
                            <a:srgbClr val="000000"/>
                          </a:solidFill>
                          <a:latin typeface="Calibri"/>
                        </a:rPr>
                        <a:t> 8</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4980">
                <a:tc>
                  <a:txBody>
                    <a:bodyPr/>
                    <a:lstStyle/>
                    <a:p>
                      <a:pPr algn="ctr" fontAlgn="ctr"/>
                      <a:r>
                        <a:rPr lang="x-none" sz="900" b="0" i="0" u="none" strike="noStrike" noProof="0" dirty="0" smtClean="0">
                          <a:solidFill>
                            <a:srgbClr val="000000"/>
                          </a:solidFill>
                          <a:latin typeface="Calibri"/>
                        </a:rPr>
                        <a:t> 9</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4980">
                <a:tc>
                  <a:txBody>
                    <a:bodyPr/>
                    <a:lstStyle/>
                    <a:p>
                      <a:pPr algn="ctr" fontAlgn="ctr"/>
                      <a:r>
                        <a:rPr lang="x-none" sz="900" b="0" i="0" u="none" strike="noStrike" noProof="0" dirty="0" smtClean="0">
                          <a:solidFill>
                            <a:srgbClr val="000000"/>
                          </a:solidFill>
                          <a:latin typeface="Calibri"/>
                        </a:rPr>
                        <a:t> 10</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4980">
                <a:tc>
                  <a:txBody>
                    <a:bodyPr/>
                    <a:lstStyle/>
                    <a:p>
                      <a:pPr algn="ctr" fontAlgn="ctr"/>
                      <a:r>
                        <a:rPr lang="x-none" sz="900" b="0" i="0" u="none" strike="noStrike" noProof="0" dirty="0" smtClean="0">
                          <a:solidFill>
                            <a:srgbClr val="000000"/>
                          </a:solidFill>
                          <a:latin typeface="Calibri"/>
                        </a:rPr>
                        <a:t> 11</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4980">
                <a:tc>
                  <a:txBody>
                    <a:bodyPr/>
                    <a:lstStyle/>
                    <a:p>
                      <a:pPr algn="ctr" fontAlgn="ctr"/>
                      <a:r>
                        <a:rPr lang="x-none" sz="900" b="0" i="0" u="none" strike="noStrike" noProof="0" dirty="0" smtClean="0">
                          <a:solidFill>
                            <a:srgbClr val="000000"/>
                          </a:solidFill>
                          <a:latin typeface="Calibri"/>
                        </a:rPr>
                        <a:t> 12</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4980">
                <a:tc>
                  <a:txBody>
                    <a:bodyPr/>
                    <a:lstStyle/>
                    <a:p>
                      <a:pPr algn="ctr" fontAlgn="ctr"/>
                      <a:r>
                        <a:rPr lang="x-none" sz="900" b="0" i="0" u="none" strike="noStrike" noProof="0" dirty="0" smtClean="0">
                          <a:solidFill>
                            <a:srgbClr val="000000"/>
                          </a:solidFill>
                          <a:latin typeface="Calibri"/>
                        </a:rPr>
                        <a:t> 13</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4980">
                <a:tc>
                  <a:txBody>
                    <a:bodyPr/>
                    <a:lstStyle/>
                    <a:p>
                      <a:pPr algn="ctr" fontAlgn="ctr"/>
                      <a:r>
                        <a:rPr lang="x-none" sz="900" b="0" i="0" u="none" strike="noStrike" noProof="0" dirty="0" smtClean="0">
                          <a:solidFill>
                            <a:srgbClr val="000000"/>
                          </a:solidFill>
                          <a:latin typeface="Calibri"/>
                        </a:rPr>
                        <a:t> 14</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4980">
                <a:tc>
                  <a:txBody>
                    <a:bodyPr/>
                    <a:lstStyle/>
                    <a:p>
                      <a:pPr algn="ctr" fontAlgn="ctr"/>
                      <a:r>
                        <a:rPr lang="x-none" sz="900" b="0" i="0" u="none" strike="noStrike" noProof="0" dirty="0" smtClean="0">
                          <a:solidFill>
                            <a:srgbClr val="000000"/>
                          </a:solidFill>
                          <a:latin typeface="Calibri"/>
                        </a:rPr>
                        <a:t> 15</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4980">
                <a:tc>
                  <a:txBody>
                    <a:bodyPr/>
                    <a:lstStyle/>
                    <a:p>
                      <a:pPr algn="ctr" fontAlgn="ctr"/>
                      <a:r>
                        <a:rPr lang="x-none" sz="900" b="0" i="0" u="none" strike="noStrike" noProof="0" dirty="0" smtClean="0">
                          <a:solidFill>
                            <a:srgbClr val="000000"/>
                          </a:solidFill>
                          <a:latin typeface="Calibri"/>
                        </a:rPr>
                        <a:t> 16</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4980">
                <a:tc>
                  <a:txBody>
                    <a:bodyPr/>
                    <a:lstStyle/>
                    <a:p>
                      <a:pPr algn="ctr" fontAlgn="ctr"/>
                      <a:r>
                        <a:rPr lang="x-none" sz="900" b="0" i="0" u="none" strike="noStrike" noProof="0" dirty="0" smtClean="0">
                          <a:solidFill>
                            <a:srgbClr val="000000"/>
                          </a:solidFill>
                          <a:latin typeface="Calibri"/>
                        </a:rPr>
                        <a:t> 17</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4980">
                <a:tc>
                  <a:txBody>
                    <a:bodyPr/>
                    <a:lstStyle/>
                    <a:p>
                      <a:pPr algn="ctr" fontAlgn="ctr"/>
                      <a:r>
                        <a:rPr lang="x-none" sz="900" b="0" i="0" u="none" strike="noStrike" noProof="0" dirty="0" smtClean="0">
                          <a:solidFill>
                            <a:srgbClr val="000000"/>
                          </a:solidFill>
                          <a:latin typeface="Calibri"/>
                        </a:rPr>
                        <a:t> 18</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4980">
                <a:tc>
                  <a:txBody>
                    <a:bodyPr/>
                    <a:lstStyle/>
                    <a:p>
                      <a:pPr algn="ctr" fontAlgn="ctr"/>
                      <a:r>
                        <a:rPr lang="x-none" sz="900" b="0" i="0" u="none" strike="noStrike" noProof="0" dirty="0" smtClean="0">
                          <a:solidFill>
                            <a:srgbClr val="000000"/>
                          </a:solidFill>
                          <a:latin typeface="Calibri"/>
                        </a:rPr>
                        <a:t> 19</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4980">
                <a:tc>
                  <a:txBody>
                    <a:bodyPr/>
                    <a:lstStyle/>
                    <a:p>
                      <a:pPr algn="ctr" fontAlgn="ctr"/>
                      <a:r>
                        <a:rPr lang="x-none" sz="900" b="0" i="0" u="none" strike="noStrike" noProof="0" dirty="0" smtClean="0">
                          <a:solidFill>
                            <a:srgbClr val="000000"/>
                          </a:solidFill>
                          <a:latin typeface="Calibri"/>
                        </a:rPr>
                        <a:t> 20</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4980">
                <a:tc>
                  <a:txBody>
                    <a:bodyPr/>
                    <a:lstStyle/>
                    <a:p>
                      <a:pPr algn="ctr" fontAlgn="ctr"/>
                      <a:r>
                        <a:rPr lang="x-none" sz="900" b="0" i="0" u="none" strike="noStrike" noProof="0" dirty="0" smtClean="0">
                          <a:solidFill>
                            <a:srgbClr val="000000"/>
                          </a:solidFill>
                          <a:latin typeface="Calibri"/>
                        </a:rPr>
                        <a:t> 21</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4980">
                <a:tc>
                  <a:txBody>
                    <a:bodyPr/>
                    <a:lstStyle/>
                    <a:p>
                      <a:pPr algn="ctr" fontAlgn="ctr"/>
                      <a:r>
                        <a:rPr lang="x-none" sz="900" b="0" i="0" u="none" strike="noStrike" noProof="0" dirty="0" smtClean="0">
                          <a:solidFill>
                            <a:srgbClr val="000000"/>
                          </a:solidFill>
                          <a:latin typeface="Calibri"/>
                        </a:rPr>
                        <a:t> 22</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4980">
                <a:tc>
                  <a:txBody>
                    <a:bodyPr/>
                    <a:lstStyle/>
                    <a:p>
                      <a:pPr algn="ctr" fontAlgn="ctr"/>
                      <a:r>
                        <a:rPr lang="x-none" sz="900" b="0" i="0" u="none" strike="noStrike" noProof="0" dirty="0" smtClean="0">
                          <a:solidFill>
                            <a:srgbClr val="000000"/>
                          </a:solidFill>
                          <a:latin typeface="Calibri"/>
                        </a:rPr>
                        <a:t> 23</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4980">
                <a:tc>
                  <a:txBody>
                    <a:bodyPr/>
                    <a:lstStyle/>
                    <a:p>
                      <a:pPr algn="ctr" fontAlgn="ctr"/>
                      <a:r>
                        <a:rPr lang="x-none" sz="900" b="0" i="0" u="none" strike="noStrike" noProof="0" dirty="0" smtClean="0">
                          <a:solidFill>
                            <a:srgbClr val="000000"/>
                          </a:solidFill>
                          <a:latin typeface="Calibri"/>
                        </a:rPr>
                        <a:t> 24</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4980">
                <a:tc>
                  <a:txBody>
                    <a:bodyPr/>
                    <a:lstStyle/>
                    <a:p>
                      <a:pPr algn="ctr" fontAlgn="ctr"/>
                      <a:r>
                        <a:rPr lang="x-none" sz="900" b="0" i="0" u="none" strike="noStrike" noProof="0" dirty="0" smtClean="0">
                          <a:solidFill>
                            <a:srgbClr val="000000"/>
                          </a:solidFill>
                          <a:latin typeface="Calibri"/>
                        </a:rPr>
                        <a:t> 25</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4980">
                <a:tc>
                  <a:txBody>
                    <a:bodyPr/>
                    <a:lstStyle/>
                    <a:p>
                      <a:pPr algn="ctr" fontAlgn="ctr"/>
                      <a:r>
                        <a:rPr lang="x-none" sz="900" b="0" i="0" u="none" strike="noStrike" noProof="0" dirty="0" smtClean="0">
                          <a:solidFill>
                            <a:srgbClr val="000000"/>
                          </a:solidFill>
                          <a:latin typeface="Calibri"/>
                        </a:rPr>
                        <a:t> 26</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4980">
                <a:tc>
                  <a:txBody>
                    <a:bodyPr/>
                    <a:lstStyle/>
                    <a:p>
                      <a:pPr algn="ctr" fontAlgn="ctr"/>
                      <a:r>
                        <a:rPr lang="x-none" sz="900" b="0" i="0" u="none" strike="noStrike" noProof="0" dirty="0" smtClean="0">
                          <a:solidFill>
                            <a:srgbClr val="000000"/>
                          </a:solidFill>
                          <a:latin typeface="Calibri"/>
                        </a:rPr>
                        <a:t> 27</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4980">
                <a:tc>
                  <a:txBody>
                    <a:bodyPr/>
                    <a:lstStyle/>
                    <a:p>
                      <a:pPr algn="ctr" fontAlgn="ctr"/>
                      <a:r>
                        <a:rPr lang="x-none" sz="900" b="0" i="0" u="none" strike="noStrike" noProof="0" dirty="0" smtClean="0">
                          <a:solidFill>
                            <a:srgbClr val="000000"/>
                          </a:solidFill>
                          <a:latin typeface="Calibri"/>
                        </a:rPr>
                        <a:t> 28</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4980">
                <a:tc>
                  <a:txBody>
                    <a:bodyPr/>
                    <a:lstStyle/>
                    <a:p>
                      <a:pPr algn="ctr" fontAlgn="ctr"/>
                      <a:r>
                        <a:rPr lang="x-none" sz="900" b="0" i="0" u="none" strike="noStrike" noProof="0" dirty="0" smtClean="0">
                          <a:solidFill>
                            <a:srgbClr val="000000"/>
                          </a:solidFill>
                          <a:latin typeface="Calibri"/>
                        </a:rPr>
                        <a:t> 29</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4980">
                <a:tc>
                  <a:txBody>
                    <a:bodyPr/>
                    <a:lstStyle/>
                    <a:p>
                      <a:pPr algn="ctr" fontAlgn="ctr"/>
                      <a:r>
                        <a:rPr lang="x-none" sz="900" b="0" i="0" u="none" strike="noStrike" noProof="0" dirty="0" smtClean="0">
                          <a:solidFill>
                            <a:srgbClr val="000000"/>
                          </a:solidFill>
                          <a:latin typeface="Calibri"/>
                        </a:rPr>
                        <a:t> 30</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4980">
                <a:tc>
                  <a:txBody>
                    <a:bodyPr/>
                    <a:lstStyle/>
                    <a:p>
                      <a:pPr algn="ctr" fontAlgn="ctr"/>
                      <a:r>
                        <a:rPr lang="x-none" sz="900" b="0" i="0" u="none" strike="noStrike" noProof="0" dirty="0" smtClean="0">
                          <a:solidFill>
                            <a:srgbClr val="000000"/>
                          </a:solidFill>
                          <a:latin typeface="Calibri"/>
                        </a:rPr>
                        <a:t> 31</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4980">
                <a:tc>
                  <a:txBody>
                    <a:bodyPr/>
                    <a:lstStyle/>
                    <a:p>
                      <a:pPr algn="ctr" fontAlgn="ctr"/>
                      <a:r>
                        <a:rPr lang="x-none" sz="900" b="0" i="0" u="none" strike="noStrike" noProof="0" dirty="0" smtClean="0">
                          <a:solidFill>
                            <a:srgbClr val="000000"/>
                          </a:solidFill>
                          <a:latin typeface="Calibri"/>
                        </a:rPr>
                        <a:t> 32</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4980">
                <a:tc>
                  <a:txBody>
                    <a:bodyPr/>
                    <a:lstStyle/>
                    <a:p>
                      <a:pPr algn="ctr" fontAlgn="ctr"/>
                      <a:r>
                        <a:rPr lang="x-none" sz="900" b="0" i="0" u="none" strike="noStrike" noProof="0" dirty="0" smtClean="0">
                          <a:solidFill>
                            <a:srgbClr val="000000"/>
                          </a:solidFill>
                          <a:latin typeface="Calibri"/>
                        </a:rPr>
                        <a:t> 33</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4980">
                <a:tc>
                  <a:txBody>
                    <a:bodyPr/>
                    <a:lstStyle/>
                    <a:p>
                      <a:pPr algn="ctr" fontAlgn="ctr"/>
                      <a:r>
                        <a:rPr lang="x-none" sz="900" b="0" i="0" u="none" strike="noStrike" noProof="0" dirty="0" smtClean="0">
                          <a:solidFill>
                            <a:srgbClr val="000000"/>
                          </a:solidFill>
                          <a:latin typeface="Calibri"/>
                        </a:rPr>
                        <a:t> 34</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94980">
                <a:tc>
                  <a:txBody>
                    <a:bodyPr/>
                    <a:lstStyle/>
                    <a:p>
                      <a:pPr algn="ctr" fontAlgn="ctr"/>
                      <a:r>
                        <a:rPr lang="x-none" sz="900" b="0" i="0" u="none" strike="noStrike" noProof="0" dirty="0" smtClean="0">
                          <a:solidFill>
                            <a:srgbClr val="000000"/>
                          </a:solidFill>
                          <a:latin typeface="Calibri"/>
                        </a:rPr>
                        <a:t> 35</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x-none" sz="900" b="0" i="0" u="none" strike="noStrike" noProof="0" dirty="0" smtClean="0">
                          <a:solidFill>
                            <a:srgbClr val="FFFFFF"/>
                          </a:solidFill>
                          <a:latin typeface="Calibri"/>
                        </a:rPr>
                        <a:t>0</a:t>
                      </a:r>
                      <a:endParaRPr lang="x-none" sz="900" b="0" i="0" u="none" strike="noStrike" noProof="0"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x-none" sz="900" b="0" i="0" u="none" strike="noStrike" noProof="0" dirty="0" smtClean="0">
                          <a:solidFill>
                            <a:srgbClr val="000000"/>
                          </a:solidFill>
                          <a:latin typeface="Calibri"/>
                        </a:rPr>
                        <a:t> </a:t>
                      </a:r>
                      <a:endParaRPr lang="x-none" sz="900" b="0" i="0" u="none" strike="noStrike" noProof="0"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sp>
        <p:nvSpPr>
          <p:cNvPr id="5" name="TextBox 1"/>
          <p:cNvSpPr txBox="1"/>
          <p:nvPr/>
        </p:nvSpPr>
        <p:spPr>
          <a:xfrm>
            <a:off x="452773" y="733918"/>
            <a:ext cx="143117" cy="130285"/>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789"/>
              <a:t>1</a:t>
            </a:r>
          </a:p>
        </p:txBody>
      </p:sp>
      <p:sp>
        <p:nvSpPr>
          <p:cNvPr id="6" name="TextBox 2"/>
          <p:cNvSpPr txBox="1"/>
          <p:nvPr/>
        </p:nvSpPr>
        <p:spPr>
          <a:xfrm>
            <a:off x="451437" y="889989"/>
            <a:ext cx="152605" cy="131576"/>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789"/>
              <a:t>2</a:t>
            </a:r>
          </a:p>
        </p:txBody>
      </p:sp>
      <p:sp>
        <p:nvSpPr>
          <p:cNvPr id="7" name="TextBox 3"/>
          <p:cNvSpPr txBox="1"/>
          <p:nvPr/>
        </p:nvSpPr>
        <p:spPr>
          <a:xfrm>
            <a:off x="452355" y="1034056"/>
            <a:ext cx="148127" cy="125273"/>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789"/>
              <a:t>3</a:t>
            </a:r>
          </a:p>
        </p:txBody>
      </p:sp>
      <p:sp>
        <p:nvSpPr>
          <p:cNvPr id="8" name="TextBox 4"/>
          <p:cNvSpPr txBox="1"/>
          <p:nvPr/>
        </p:nvSpPr>
        <p:spPr>
          <a:xfrm>
            <a:off x="452533" y="1178815"/>
            <a:ext cx="148127" cy="127362"/>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789">
                <a:solidFill>
                  <a:schemeClr val="bg1"/>
                </a:solidFill>
              </a:rPr>
              <a:t>4</a:t>
            </a:r>
          </a:p>
        </p:txBody>
      </p:sp>
      <p:sp>
        <p:nvSpPr>
          <p:cNvPr id="9" name="TextBox 5"/>
          <p:cNvSpPr txBox="1"/>
          <p:nvPr/>
        </p:nvSpPr>
        <p:spPr>
          <a:xfrm>
            <a:off x="619027" y="738722"/>
            <a:ext cx="634323" cy="139497"/>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789" dirty="0"/>
              <a:t>= </a:t>
            </a:r>
            <a:r>
              <a:rPr lang="en-US" sz="789" dirty="0" err="1"/>
              <a:t>Emergiendo</a:t>
            </a:r>
            <a:endParaRPr lang="en-US" sz="789" dirty="0"/>
          </a:p>
        </p:txBody>
      </p:sp>
      <p:sp>
        <p:nvSpPr>
          <p:cNvPr id="10" name="TextBox 6"/>
          <p:cNvSpPr txBox="1"/>
          <p:nvPr/>
        </p:nvSpPr>
        <p:spPr>
          <a:xfrm>
            <a:off x="604042" y="871551"/>
            <a:ext cx="814728" cy="160171"/>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789" dirty="0"/>
              <a:t>= </a:t>
            </a:r>
            <a:r>
              <a:rPr lang="en-US" sz="789" dirty="0" err="1"/>
              <a:t>En</a:t>
            </a:r>
            <a:r>
              <a:rPr lang="en-US" sz="789" dirty="0"/>
              <a:t> </a:t>
            </a:r>
            <a:r>
              <a:rPr lang="en-US" sz="789" dirty="0" err="1"/>
              <a:t>desarrollo</a:t>
            </a:r>
            <a:endParaRPr lang="en-US" sz="789" dirty="0"/>
          </a:p>
        </p:txBody>
      </p:sp>
      <p:sp>
        <p:nvSpPr>
          <p:cNvPr id="11" name="TextBox 7"/>
          <p:cNvSpPr txBox="1"/>
          <p:nvPr/>
        </p:nvSpPr>
        <p:spPr>
          <a:xfrm>
            <a:off x="621338" y="1034055"/>
            <a:ext cx="632013" cy="131077"/>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789" dirty="0"/>
              <a:t>= </a:t>
            </a:r>
            <a:r>
              <a:rPr lang="en-US" sz="789" dirty="0" err="1"/>
              <a:t>Competente</a:t>
            </a:r>
            <a:endParaRPr lang="en-US" sz="789" dirty="0"/>
          </a:p>
        </p:txBody>
      </p:sp>
      <p:sp>
        <p:nvSpPr>
          <p:cNvPr id="12" name="TextBox 8"/>
          <p:cNvSpPr txBox="1"/>
          <p:nvPr/>
        </p:nvSpPr>
        <p:spPr>
          <a:xfrm>
            <a:off x="626127" y="1187330"/>
            <a:ext cx="537024" cy="11987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789" dirty="0"/>
              <a:t>= </a:t>
            </a:r>
            <a:r>
              <a:rPr lang="en-US" sz="789" dirty="0" err="1"/>
              <a:t>Ejemplar</a:t>
            </a:r>
            <a:endParaRPr lang="en-US" sz="789" dirty="0"/>
          </a:p>
        </p:txBody>
      </p:sp>
      <p:sp>
        <p:nvSpPr>
          <p:cNvPr id="13" name="TextBox 9"/>
          <p:cNvSpPr txBox="1"/>
          <p:nvPr/>
        </p:nvSpPr>
        <p:spPr>
          <a:xfrm>
            <a:off x="329593" y="598484"/>
            <a:ext cx="826459" cy="13146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789" b="1" u="sng" dirty="0"/>
              <a:t>Clave del </a:t>
            </a:r>
            <a:r>
              <a:rPr lang="en-US" sz="789" b="1" u="sng" dirty="0" err="1"/>
              <a:t>puntaje</a:t>
            </a:r>
            <a:r>
              <a:rPr lang="en-US" sz="789" b="1" u="sng" dirty="0"/>
              <a:t>:</a:t>
            </a:r>
          </a:p>
        </p:txBody>
      </p:sp>
      <p:sp>
        <p:nvSpPr>
          <p:cNvPr id="14" name="TextBox 10"/>
          <p:cNvSpPr txBox="1"/>
          <p:nvPr/>
        </p:nvSpPr>
        <p:spPr>
          <a:xfrm>
            <a:off x="1443215" y="738721"/>
            <a:ext cx="303624" cy="129423"/>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789" dirty="0"/>
              <a:t>0 - 4</a:t>
            </a:r>
          </a:p>
        </p:txBody>
      </p:sp>
      <p:sp>
        <p:nvSpPr>
          <p:cNvPr id="15" name="TextBox 11"/>
          <p:cNvSpPr txBox="1"/>
          <p:nvPr/>
        </p:nvSpPr>
        <p:spPr>
          <a:xfrm>
            <a:off x="1441668" y="885727"/>
            <a:ext cx="306719" cy="131819"/>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789" dirty="0"/>
              <a:t>5 - 7</a:t>
            </a:r>
          </a:p>
        </p:txBody>
      </p:sp>
      <p:sp>
        <p:nvSpPr>
          <p:cNvPr id="16" name="TextBox 12"/>
          <p:cNvSpPr txBox="1"/>
          <p:nvPr/>
        </p:nvSpPr>
        <p:spPr>
          <a:xfrm>
            <a:off x="1438107" y="1029319"/>
            <a:ext cx="303720" cy="134743"/>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789"/>
              <a:t>8 - 10</a:t>
            </a:r>
          </a:p>
        </p:txBody>
      </p:sp>
      <p:sp>
        <p:nvSpPr>
          <p:cNvPr id="17" name="TextBox 13"/>
          <p:cNvSpPr txBox="1"/>
          <p:nvPr/>
        </p:nvSpPr>
        <p:spPr>
          <a:xfrm>
            <a:off x="1433936" y="1159328"/>
            <a:ext cx="318559" cy="138778"/>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789" dirty="0">
                <a:solidFill>
                  <a:schemeClr val="bg1"/>
                </a:solidFill>
              </a:rPr>
              <a:t>11 - 12</a:t>
            </a:r>
          </a:p>
        </p:txBody>
      </p:sp>
      <p:sp>
        <p:nvSpPr>
          <p:cNvPr id="18" name="TextBox 14"/>
          <p:cNvSpPr txBox="1"/>
          <p:nvPr/>
        </p:nvSpPr>
        <p:spPr>
          <a:xfrm>
            <a:off x="1234404" y="598341"/>
            <a:ext cx="889221" cy="11958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789" b="1" u="sng" dirty="0"/>
              <a:t> # total </a:t>
            </a:r>
            <a:r>
              <a:rPr lang="en-US" sz="789" b="1" u="sng" dirty="0" err="1"/>
              <a:t>correcto</a:t>
            </a:r>
            <a:r>
              <a:rPr lang="en-US" sz="789" b="1" u="sng" dirty="0"/>
              <a:t>:</a:t>
            </a:r>
          </a:p>
        </p:txBody>
      </p:sp>
      <p:sp>
        <p:nvSpPr>
          <p:cNvPr id="19" name="Rectangle 18"/>
          <p:cNvSpPr/>
          <p:nvPr/>
        </p:nvSpPr>
        <p:spPr>
          <a:xfrm>
            <a:off x="3276600" y="9220200"/>
            <a:ext cx="3657600" cy="230832"/>
          </a:xfrm>
          <a:prstGeom prst="rect">
            <a:avLst/>
          </a:prstGeom>
        </p:spPr>
        <p:txBody>
          <a:bodyPr>
            <a:spAutoFit/>
          </a:bodyPr>
          <a:lstStyle/>
          <a:p>
            <a:r>
              <a:rPr lang="en-US" sz="900" kern="1200" dirty="0" smtClean="0">
                <a:solidFill>
                  <a:schemeClr val="tx1"/>
                </a:solidFill>
                <a:latin typeface="+mn-lt"/>
                <a:ea typeface="+mn-ea"/>
                <a:cs typeface="+mn-cs"/>
              </a:rPr>
              <a:t>Rev. Control:  07/05/2015 HSD – OSP and Susan Richmond</a:t>
            </a:r>
            <a:endParaRPr lang="en-US" sz="900" dirty="0"/>
          </a:p>
        </p:txBody>
      </p:sp>
      <p:sp>
        <p:nvSpPr>
          <p:cNvPr id="21" name="Slide Number Placeholder 2"/>
          <p:cNvSpPr>
            <a:spLocks noGrp="1"/>
          </p:cNvSpPr>
          <p:nvPr>
            <p:ph type="sldNum" sz="quarter" idx="12"/>
          </p:nvPr>
        </p:nvSpPr>
        <p:spPr>
          <a:xfrm>
            <a:off x="6395415" y="9065167"/>
            <a:ext cx="792480" cy="511175"/>
          </a:xfrm>
        </p:spPr>
        <p:txBody>
          <a:bodyPr/>
          <a:lstStyle/>
          <a:p>
            <a:r>
              <a:rPr lang="en-US" dirty="0" smtClean="0">
                <a:solidFill>
                  <a:prstClr val="black">
                    <a:tint val="75000"/>
                  </a:prstClr>
                </a:solidFill>
              </a:rPr>
              <a:t>21</a:t>
            </a:r>
            <a:endParaRPr lang="en-US" dirty="0">
              <a:solidFill>
                <a:prstClr val="black">
                  <a:tint val="75000"/>
                </a:prstClr>
              </a:solidFill>
            </a:endParaRPr>
          </a:p>
        </p:txBody>
      </p:sp>
    </p:spTree>
    <p:extLst>
      <p:ext uri="{BB962C8B-B14F-4D97-AF65-F5344CB8AC3E}">
        <p14:creationId xmlns:p14="http://schemas.microsoft.com/office/powerpoint/2010/main" val="37238028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14814131"/>
              </p:ext>
            </p:extLst>
          </p:nvPr>
        </p:nvGraphicFramePr>
        <p:xfrm>
          <a:off x="166130" y="497718"/>
          <a:ext cx="6972319" cy="8547369"/>
        </p:xfrm>
        <a:graphic>
          <a:graphicData uri="http://schemas.openxmlformats.org/drawingml/2006/table">
            <a:tbl>
              <a:tblPr/>
              <a:tblGrid>
                <a:gridCol w="672070"/>
                <a:gridCol w="1245058"/>
                <a:gridCol w="1359657"/>
                <a:gridCol w="1359657"/>
                <a:gridCol w="1149992"/>
                <a:gridCol w="1185885"/>
              </a:tblGrid>
              <a:tr h="401162">
                <a:tc rowSpan="2">
                  <a:txBody>
                    <a:bodyPr/>
                    <a:lstStyle/>
                    <a:p>
                      <a:pPr marL="0" marR="0" algn="ctr">
                        <a:lnSpc>
                          <a:spcPct val="115000"/>
                        </a:lnSpc>
                        <a:spcBef>
                          <a:spcPts val="0"/>
                        </a:spcBef>
                        <a:spcAft>
                          <a:spcPts val="0"/>
                        </a:spcAft>
                      </a:pPr>
                      <a:r>
                        <a:rPr lang="x-none" sz="1100" b="1" noProof="0" dirty="0" smtClean="0">
                          <a:solidFill>
                            <a:srgbClr val="000000"/>
                          </a:solidFill>
                          <a:latin typeface="+mn-lt"/>
                          <a:ea typeface="Times New Roman"/>
                          <a:cs typeface="Times New Roman"/>
                        </a:rPr>
                        <a:t>Puntaje</a:t>
                      </a:r>
                      <a:endParaRPr lang="x-none" sz="1100" noProof="0" dirty="0">
                        <a:latin typeface="+mn-lt"/>
                        <a:ea typeface="Calibri"/>
                        <a:cs typeface="Times New Roman"/>
                      </a:endParaRPr>
                    </a:p>
                  </a:txBody>
                  <a:tcPr marL="84670" marR="2621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5A5A5"/>
                    </a:solidFill>
                  </a:tcPr>
                </a:tc>
                <a:tc gridSpan="2">
                  <a:txBody>
                    <a:bodyPr/>
                    <a:lstStyle/>
                    <a:p>
                      <a:pPr marL="0" marR="0" algn="ctr">
                        <a:lnSpc>
                          <a:spcPct val="115000"/>
                        </a:lnSpc>
                        <a:spcBef>
                          <a:spcPts val="0"/>
                        </a:spcBef>
                        <a:spcAft>
                          <a:spcPts val="0"/>
                        </a:spcAft>
                      </a:pPr>
                      <a:r>
                        <a:rPr lang="x-none"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Declaración</a:t>
                      </a:r>
                      <a:r>
                        <a:rPr lang="x-none" sz="11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de propósito/enfoque y organización</a:t>
                      </a:r>
                      <a:endParaRPr lang="x-none" sz="1100" noProof="0" dirty="0">
                        <a:effectLst>
                          <a:outerShdw blurRad="38100" dist="38100" dir="2700000" algn="tl">
                            <a:srgbClr val="000000">
                              <a:alpha val="43137"/>
                            </a:srgbClr>
                          </a:outerShdw>
                        </a:effectLst>
                        <a:latin typeface="+mn-lt"/>
                        <a:ea typeface="Calibri"/>
                        <a:cs typeface="Times New Roman"/>
                      </a:endParaRPr>
                    </a:p>
                  </a:txBody>
                  <a:tcPr marL="84670" marR="2621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2">
                        <a:lumMod val="40000"/>
                        <a:lumOff val="60000"/>
                      </a:schemeClr>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x-none"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Desarrollo: Lenguaje</a:t>
                      </a:r>
                      <a:r>
                        <a:rPr lang="x-none" sz="11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y elaboración de evidencia</a:t>
                      </a:r>
                      <a:endParaRPr lang="x-none" sz="1100" noProof="0" dirty="0">
                        <a:effectLst>
                          <a:outerShdw blurRad="38100" dist="38100" dir="2700000" algn="tl">
                            <a:srgbClr val="000000">
                              <a:alpha val="43137"/>
                            </a:srgbClr>
                          </a:outerShdw>
                        </a:effectLst>
                        <a:latin typeface="+mn-lt"/>
                        <a:ea typeface="Calibri"/>
                        <a:cs typeface="Times New Roman"/>
                      </a:endParaRPr>
                    </a:p>
                  </a:txBody>
                  <a:tcPr marL="84670" marR="2621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tc rowSpan="2">
                  <a:txBody>
                    <a:bodyPr/>
                    <a:lstStyle/>
                    <a:p>
                      <a:pPr marL="0" marR="0" algn="ctr">
                        <a:lnSpc>
                          <a:spcPct val="115000"/>
                        </a:lnSpc>
                        <a:spcBef>
                          <a:spcPts val="0"/>
                        </a:spcBef>
                        <a:spcAft>
                          <a:spcPts val="0"/>
                        </a:spcAft>
                      </a:pPr>
                      <a:r>
                        <a:rPr lang="x-none"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Convenciones</a:t>
                      </a:r>
                      <a:endParaRPr lang="en-US"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x-none" sz="7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x-none" sz="700" b="1" i="0" u="none" strike="noStrike" kern="1200" cap="none" spc="0" normalizeH="0" baseline="0" noProof="0" dirty="0" smtClean="0">
                          <a:ln>
                            <a:noFill/>
                          </a:ln>
                          <a:solidFill>
                            <a:prstClr val="black"/>
                          </a:solidFill>
                          <a:effectLst/>
                          <a:uLnTx/>
                          <a:uFillTx/>
                          <a:latin typeface="+mn-lt"/>
                          <a:ea typeface="Calibri"/>
                          <a:cs typeface="Calibri"/>
                          <a:sym typeface="Calibri"/>
                        </a:rPr>
                        <a:t>Convenciones:</a:t>
                      </a:r>
                    </a:p>
                    <a:p>
                      <a:pPr lvl="0" algn="ctr" rtl="0">
                        <a:lnSpc>
                          <a:spcPct val="115000"/>
                        </a:lnSpc>
                        <a:spcBef>
                          <a:spcPts val="0"/>
                        </a:spcBef>
                        <a:buClr>
                          <a:schemeClr val="dk1"/>
                        </a:buClr>
                        <a:buSzPct val="25000"/>
                        <a:buFont typeface="Arial"/>
                        <a:buNone/>
                      </a:pPr>
                      <a:r>
                        <a:rPr lang="en-US" sz="800" b="1" u="sng" dirty="0" smtClean="0">
                          <a:solidFill>
                            <a:schemeClr val="dk1"/>
                          </a:solidFill>
                          <a:latin typeface="+mn-lt"/>
                          <a:ea typeface="Calibri"/>
                          <a:cs typeface="Calibri"/>
                          <a:sym typeface="Calibri"/>
                        </a:rPr>
                        <a:t>Kínder</a:t>
                      </a:r>
                      <a:r>
                        <a:rPr lang="en-US" sz="800" b="1" dirty="0" smtClean="0">
                          <a:solidFill>
                            <a:schemeClr val="dk1"/>
                          </a:solidFill>
                          <a:latin typeface="+mn-lt"/>
                          <a:ea typeface="Calibri"/>
                          <a:cs typeface="Calibri"/>
                          <a:sym typeface="Calibri"/>
                        </a:rPr>
                        <a:t>-L.K.1a, L.K.2a, &amp; L.K.2d </a:t>
                      </a:r>
                      <a:r>
                        <a:rPr lang="en-US" sz="800" b="1" u="sng" dirty="0" smtClean="0">
                          <a:solidFill>
                            <a:schemeClr val="dk1"/>
                          </a:solidFill>
                          <a:latin typeface="+mn-lt"/>
                          <a:ea typeface="Calibri"/>
                          <a:cs typeface="Calibri"/>
                          <a:sym typeface="Calibri"/>
                        </a:rPr>
                        <a:t>1ro</a:t>
                      </a:r>
                      <a:r>
                        <a:rPr lang="en-US" sz="800" b="1" dirty="0" smtClean="0">
                          <a:solidFill>
                            <a:schemeClr val="dk1"/>
                          </a:solidFill>
                          <a:latin typeface="+mn-lt"/>
                          <a:ea typeface="Calibri"/>
                          <a:cs typeface="Calibri"/>
                          <a:sym typeface="Calibri"/>
                        </a:rPr>
                        <a:t>-L.1.1a, L.1.2</a:t>
                      </a:r>
                    </a:p>
                    <a:p>
                      <a:pPr lvl="0" algn="ctr" rtl="0">
                        <a:lnSpc>
                          <a:spcPct val="115000"/>
                        </a:lnSpc>
                        <a:spcBef>
                          <a:spcPts val="0"/>
                        </a:spcBef>
                        <a:buClr>
                          <a:schemeClr val="dk1"/>
                        </a:buClr>
                        <a:buSzPct val="25000"/>
                        <a:buFont typeface="Arial"/>
                        <a:buNone/>
                      </a:pPr>
                      <a:r>
                        <a:rPr lang="en-US" sz="800" b="1" u="sng" dirty="0" smtClean="0">
                          <a:solidFill>
                            <a:schemeClr val="dk1"/>
                          </a:solidFill>
                          <a:latin typeface="+mn-lt"/>
                          <a:ea typeface="Calibri"/>
                          <a:cs typeface="Calibri"/>
                          <a:sym typeface="Calibri"/>
                        </a:rPr>
                        <a:t>2do</a:t>
                      </a:r>
                      <a:r>
                        <a:rPr lang="en-US" sz="800" b="1" dirty="0" smtClean="0">
                          <a:solidFill>
                            <a:schemeClr val="dk1"/>
                          </a:solidFill>
                          <a:latin typeface="+mn-lt"/>
                          <a:ea typeface="Calibri"/>
                          <a:cs typeface="Calibri"/>
                          <a:sym typeface="Calibri"/>
                        </a:rPr>
                        <a:t>-L.2.2</a:t>
                      </a:r>
                    </a:p>
                  </a:txBody>
                  <a:tcPr marL="84670" marR="2621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AC090"/>
                    </a:solidFill>
                  </a:tcPr>
                </a:tc>
              </a:tr>
              <a:tr h="1615720">
                <a:tc vMerge="1">
                  <a:txBody>
                    <a:bodyPr/>
                    <a:lstStyle/>
                    <a:p>
                      <a:endParaRPr lang="en-US"/>
                    </a:p>
                  </a:txBody>
                  <a:tcPr/>
                </a:tc>
                <a:tc>
                  <a:txBody>
                    <a:bodyPr/>
                    <a:lstStyle/>
                    <a:p>
                      <a:pPr marL="0" marR="0" algn="ctr">
                        <a:lnSpc>
                          <a:spcPct val="115000"/>
                        </a:lnSpc>
                        <a:spcBef>
                          <a:spcPts val="0"/>
                        </a:spcBef>
                        <a:spcAft>
                          <a:spcPts val="0"/>
                        </a:spcAft>
                      </a:pPr>
                      <a:r>
                        <a:rPr lang="x-none"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Declaración de propósito/enfoque</a:t>
                      </a:r>
                      <a:endParaRPr lang="en-US"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x-none" sz="8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lvl="0" algn="ctr" rtl="0">
                        <a:lnSpc>
                          <a:spcPct val="115000"/>
                        </a:lnSpc>
                        <a:spcBef>
                          <a:spcPts val="0"/>
                        </a:spcBef>
                        <a:buClr>
                          <a:schemeClr val="dk1"/>
                        </a:buClr>
                        <a:buSzPct val="25000"/>
                        <a:buFont typeface="Arial"/>
                        <a:buNone/>
                      </a:pPr>
                      <a:r>
                        <a:rPr lang="en-US" sz="800" b="1" dirty="0" err="1" smtClean="0">
                          <a:solidFill>
                            <a:schemeClr val="dk1"/>
                          </a:solidFill>
                          <a:latin typeface="+mn-lt"/>
                          <a:ea typeface="Calibri"/>
                          <a:cs typeface="Calibri"/>
                          <a:sym typeface="Calibri"/>
                        </a:rPr>
                        <a:t>Tipos</a:t>
                      </a:r>
                      <a:r>
                        <a:rPr lang="en-US" sz="800" b="1" baseline="0" dirty="0" smtClean="0">
                          <a:solidFill>
                            <a:schemeClr val="dk1"/>
                          </a:solidFill>
                          <a:latin typeface="+mn-lt"/>
                          <a:ea typeface="Calibri"/>
                          <a:cs typeface="Calibri"/>
                          <a:sym typeface="Calibri"/>
                        </a:rPr>
                        <a:t> de </a:t>
                      </a:r>
                      <a:r>
                        <a:rPr lang="en-US" sz="800" b="1" baseline="0" dirty="0" err="1" smtClean="0">
                          <a:solidFill>
                            <a:schemeClr val="dk1"/>
                          </a:solidFill>
                          <a:latin typeface="+mn-lt"/>
                          <a:ea typeface="Calibri"/>
                          <a:cs typeface="Calibri"/>
                          <a:sym typeface="Calibri"/>
                        </a:rPr>
                        <a:t>textos</a:t>
                      </a:r>
                      <a:r>
                        <a:rPr lang="en-US" sz="800" b="1" baseline="0" dirty="0" smtClean="0">
                          <a:solidFill>
                            <a:schemeClr val="dk1"/>
                          </a:solidFill>
                          <a:latin typeface="+mn-lt"/>
                          <a:ea typeface="Calibri"/>
                          <a:cs typeface="Calibri"/>
                          <a:sym typeface="Calibri"/>
                        </a:rPr>
                        <a:t> y </a:t>
                      </a:r>
                      <a:r>
                        <a:rPr lang="en-US" sz="800" b="1" baseline="0" dirty="0" err="1" smtClean="0">
                          <a:solidFill>
                            <a:schemeClr val="dk1"/>
                          </a:solidFill>
                          <a:latin typeface="+mn-lt"/>
                          <a:ea typeface="Calibri"/>
                          <a:cs typeface="Calibri"/>
                          <a:sym typeface="Calibri"/>
                        </a:rPr>
                        <a:t>Propósitos</a:t>
                      </a:r>
                      <a:r>
                        <a:rPr lang="en-US" sz="800" b="1" dirty="0" smtClean="0">
                          <a:solidFill>
                            <a:schemeClr val="dk1"/>
                          </a:solidFill>
                          <a:latin typeface="+mn-lt"/>
                          <a:ea typeface="Calibri"/>
                          <a:cs typeface="Calibri"/>
                          <a:sym typeface="Calibri"/>
                        </a:rPr>
                        <a:t>:</a:t>
                      </a:r>
                    </a:p>
                    <a:p>
                      <a:pPr lvl="0" algn="ctr" rtl="0">
                        <a:lnSpc>
                          <a:spcPct val="115000"/>
                        </a:lnSpc>
                        <a:spcBef>
                          <a:spcPts val="0"/>
                        </a:spcBef>
                        <a:buClr>
                          <a:schemeClr val="dk1"/>
                        </a:buClr>
                        <a:buSzPct val="25000"/>
                        <a:buFont typeface="Arial"/>
                        <a:buNone/>
                      </a:pPr>
                      <a:r>
                        <a:rPr lang="en-US" sz="800" b="1" u="sng" dirty="0" smtClean="0">
                          <a:solidFill>
                            <a:schemeClr val="dk1"/>
                          </a:solidFill>
                          <a:latin typeface="+mn-lt"/>
                          <a:ea typeface="Calibri"/>
                          <a:cs typeface="Calibri"/>
                          <a:sym typeface="Calibri"/>
                        </a:rPr>
                        <a:t>Kínder</a:t>
                      </a:r>
                      <a:r>
                        <a:rPr lang="en-US" sz="800" b="1" dirty="0" smtClean="0">
                          <a:solidFill>
                            <a:schemeClr val="dk1"/>
                          </a:solidFill>
                          <a:latin typeface="+mn-lt"/>
                          <a:ea typeface="Calibri"/>
                          <a:cs typeface="Calibri"/>
                          <a:sym typeface="Calibri"/>
                        </a:rPr>
                        <a:t>-W.K.3</a:t>
                      </a:r>
                    </a:p>
                    <a:p>
                      <a:pPr lvl="0" algn="ctr" rtl="0">
                        <a:lnSpc>
                          <a:spcPct val="115000"/>
                        </a:lnSpc>
                        <a:spcBef>
                          <a:spcPts val="0"/>
                        </a:spcBef>
                        <a:buClr>
                          <a:schemeClr val="dk1"/>
                        </a:buClr>
                        <a:buSzPct val="25000"/>
                        <a:buFont typeface="Arial"/>
                        <a:buNone/>
                      </a:pPr>
                      <a:r>
                        <a:rPr lang="en-US" sz="800" b="1" u="sng" dirty="0" smtClean="0">
                          <a:solidFill>
                            <a:schemeClr val="dk1"/>
                          </a:solidFill>
                          <a:latin typeface="+mn-lt"/>
                          <a:ea typeface="Calibri"/>
                          <a:cs typeface="Calibri"/>
                          <a:sym typeface="Calibri"/>
                        </a:rPr>
                        <a:t>1ro</a:t>
                      </a:r>
                      <a:r>
                        <a:rPr lang="en-US" sz="800" b="1" dirty="0" smtClean="0">
                          <a:solidFill>
                            <a:schemeClr val="dk1"/>
                          </a:solidFill>
                          <a:latin typeface="+mn-lt"/>
                          <a:ea typeface="Calibri"/>
                          <a:cs typeface="Calibri"/>
                          <a:sym typeface="Calibri"/>
                        </a:rPr>
                        <a:t>-W.1.3.1-2</a:t>
                      </a:r>
                    </a:p>
                    <a:p>
                      <a:pPr lvl="0" algn="ctr" rtl="0">
                        <a:lnSpc>
                          <a:spcPct val="115000"/>
                        </a:lnSpc>
                        <a:spcBef>
                          <a:spcPts val="0"/>
                        </a:spcBef>
                        <a:buSzPct val="25000"/>
                        <a:buNone/>
                      </a:pPr>
                      <a:r>
                        <a:rPr lang="en-US" sz="800" b="1" u="sng" dirty="0" smtClean="0">
                          <a:solidFill>
                            <a:schemeClr val="dk1"/>
                          </a:solidFill>
                          <a:latin typeface="+mn-lt"/>
                          <a:ea typeface="Calibri"/>
                          <a:cs typeface="Calibri"/>
                          <a:sym typeface="Calibri"/>
                        </a:rPr>
                        <a:t>2do</a:t>
                      </a:r>
                      <a:r>
                        <a:rPr lang="en-US" sz="800" b="1" dirty="0" smtClean="0">
                          <a:solidFill>
                            <a:schemeClr val="dk1"/>
                          </a:solidFill>
                          <a:latin typeface="+mn-lt"/>
                          <a:ea typeface="Calibri"/>
                          <a:cs typeface="Calibri"/>
                          <a:sym typeface="Calibri"/>
                        </a:rPr>
                        <a:t>-W.2.3.1-2</a:t>
                      </a:r>
                      <a:r>
                        <a:rPr lang="en-US" sz="800" b="1" u="none" strike="noStrike" cap="none" baseline="0" dirty="0" smtClean="0">
                          <a:solidFill>
                            <a:srgbClr val="000000"/>
                          </a:solidFill>
                          <a:latin typeface="+mn-lt"/>
                          <a:ea typeface="Calibri"/>
                          <a:cs typeface="Calibri"/>
                          <a:sym typeface="Calibri"/>
                        </a:rPr>
                        <a:t> </a:t>
                      </a:r>
                    </a:p>
                    <a:p>
                      <a:pPr marL="0" marR="0" algn="ctr">
                        <a:lnSpc>
                          <a:spcPct val="115000"/>
                        </a:lnSpc>
                        <a:spcBef>
                          <a:spcPts val="0"/>
                        </a:spcBef>
                        <a:spcAft>
                          <a:spcPts val="0"/>
                        </a:spcAft>
                      </a:pPr>
                      <a:endParaRPr lang="x-none" sz="1100" noProof="0" dirty="0">
                        <a:effectLst>
                          <a:outerShdw blurRad="38100" dist="38100" dir="2700000" algn="tl">
                            <a:srgbClr val="000000">
                              <a:alpha val="43137"/>
                            </a:srgbClr>
                          </a:outerShdw>
                        </a:effectLst>
                        <a:latin typeface="+mn-lt"/>
                        <a:ea typeface="Calibri"/>
                        <a:cs typeface="Times New Roman"/>
                      </a:endParaRPr>
                    </a:p>
                  </a:txBody>
                  <a:tcPr marL="84670" marR="2621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r>
                        <a:rPr lang="x-none" sz="1100" b="1" noProof="0" dirty="0" smtClean="0">
                          <a:effectLst>
                            <a:outerShdw blurRad="38100" dist="38100" dir="2700000" algn="tl">
                              <a:srgbClr val="000000">
                                <a:alpha val="43137"/>
                              </a:srgbClr>
                            </a:outerShdw>
                          </a:effectLst>
                          <a:latin typeface="+mn-lt"/>
                        </a:rPr>
                        <a:t>Organización</a:t>
                      </a:r>
                      <a:endParaRPr lang="en-US" sz="1100" b="1" noProof="0" dirty="0" smtClean="0">
                        <a:effectLst>
                          <a:outerShdw blurRad="38100" dist="38100" dir="2700000" algn="tl">
                            <a:srgbClr val="000000">
                              <a:alpha val="43137"/>
                            </a:srgbClr>
                          </a:outerShdw>
                        </a:effectLst>
                        <a:latin typeface="+mn-lt"/>
                      </a:endParaRP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x-none" sz="7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x-none" sz="700" b="1" i="0" u="none" strike="noStrike" kern="1200" cap="none" spc="0" normalizeH="0" baseline="0" noProof="0" dirty="0" smtClean="0">
                          <a:ln>
                            <a:noFill/>
                          </a:ln>
                          <a:solidFill>
                            <a:prstClr val="black"/>
                          </a:solidFill>
                          <a:effectLst/>
                          <a:uLnTx/>
                          <a:uFillTx/>
                          <a:latin typeface="+mn-lt"/>
                          <a:ea typeface="Calibri"/>
                          <a:cs typeface="Calibri"/>
                          <a:sym typeface="Calibri"/>
                        </a:rPr>
                        <a:t>Tipos de textos y propósitos:</a:t>
                      </a:r>
                    </a:p>
                    <a:p>
                      <a:pPr lvl="0" algn="ctr" rtl="0">
                        <a:spcBef>
                          <a:spcPts val="0"/>
                        </a:spcBef>
                        <a:buClr>
                          <a:schemeClr val="dk1"/>
                        </a:buClr>
                        <a:buSzPct val="25000"/>
                        <a:buFont typeface="Arial"/>
                        <a:buNone/>
                      </a:pPr>
                      <a:r>
                        <a:rPr lang="en-US" sz="800" b="1" u="sng" dirty="0" smtClean="0">
                          <a:solidFill>
                            <a:schemeClr val="dk1"/>
                          </a:solidFill>
                          <a:latin typeface="+mn-lt"/>
                          <a:ea typeface="Calibri"/>
                          <a:cs typeface="Calibri"/>
                          <a:sym typeface="Calibri"/>
                        </a:rPr>
                        <a:t>Kínder</a:t>
                      </a:r>
                      <a:r>
                        <a:rPr lang="en-US" sz="800" b="1" dirty="0" smtClean="0">
                          <a:solidFill>
                            <a:schemeClr val="dk1"/>
                          </a:solidFill>
                          <a:latin typeface="+mn-lt"/>
                          <a:ea typeface="Calibri"/>
                          <a:cs typeface="Calibri"/>
                          <a:sym typeface="Calibri"/>
                        </a:rPr>
                        <a:t>-W.K.3.2</a:t>
                      </a:r>
                    </a:p>
                    <a:p>
                      <a:pPr lvl="0" algn="ctr" rtl="0">
                        <a:spcBef>
                          <a:spcPts val="0"/>
                        </a:spcBef>
                        <a:buClr>
                          <a:schemeClr val="dk1"/>
                        </a:buClr>
                        <a:buSzPct val="25000"/>
                        <a:buFont typeface="Arial"/>
                        <a:buNone/>
                      </a:pPr>
                      <a:r>
                        <a:rPr lang="en-US" sz="800" b="1" u="sng" dirty="0" smtClean="0">
                          <a:solidFill>
                            <a:schemeClr val="dk1"/>
                          </a:solidFill>
                          <a:latin typeface="+mn-lt"/>
                          <a:ea typeface="Calibri"/>
                          <a:cs typeface="Calibri"/>
                          <a:sym typeface="Calibri"/>
                        </a:rPr>
                        <a:t>1ro</a:t>
                      </a:r>
                      <a:r>
                        <a:rPr lang="en-US" sz="800" b="1" dirty="0" smtClean="0">
                          <a:solidFill>
                            <a:schemeClr val="dk1"/>
                          </a:solidFill>
                          <a:latin typeface="+mn-lt"/>
                          <a:ea typeface="Calibri"/>
                          <a:cs typeface="Calibri"/>
                          <a:sym typeface="Calibri"/>
                        </a:rPr>
                        <a:t>-W.1.3.2-3</a:t>
                      </a:r>
                    </a:p>
                    <a:p>
                      <a:pPr lvl="0" algn="ctr" rtl="0">
                        <a:spcBef>
                          <a:spcPts val="0"/>
                        </a:spcBef>
                        <a:buClr>
                          <a:schemeClr val="dk1"/>
                        </a:buClr>
                        <a:buSzPct val="25000"/>
                        <a:buFont typeface="Arial"/>
                        <a:buNone/>
                      </a:pPr>
                      <a:r>
                        <a:rPr lang="en-US" sz="800" b="1" u="sng" dirty="0" smtClean="0">
                          <a:solidFill>
                            <a:schemeClr val="dk1"/>
                          </a:solidFill>
                          <a:latin typeface="+mn-lt"/>
                          <a:ea typeface="Calibri"/>
                          <a:cs typeface="Calibri"/>
                          <a:sym typeface="Calibri"/>
                        </a:rPr>
                        <a:t>2do</a:t>
                      </a:r>
                      <a:r>
                        <a:rPr lang="en-US" sz="800" b="1" dirty="0" smtClean="0">
                          <a:solidFill>
                            <a:schemeClr val="dk1"/>
                          </a:solidFill>
                          <a:latin typeface="+mn-lt"/>
                          <a:ea typeface="Calibri"/>
                          <a:cs typeface="Calibri"/>
                          <a:sym typeface="Calibri"/>
                        </a:rPr>
                        <a:t>-W.2.3.3-4</a:t>
                      </a:r>
                    </a:p>
                    <a:p>
                      <a:pPr algn="ctr"/>
                      <a:endParaRPr lang="x-none" sz="1100" b="1" noProof="0" dirty="0">
                        <a:effectLst>
                          <a:outerShdw blurRad="38100" dist="38100" dir="2700000" algn="tl">
                            <a:srgbClr val="000000">
                              <a:alpha val="43137"/>
                            </a:srgbClr>
                          </a:outerShdw>
                        </a:effectLst>
                        <a:latin typeface="+mn-lt"/>
                      </a:endParaRPr>
                    </a:p>
                  </a:txBody>
                  <a:tcPr marL="84670" marR="2621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0"/>
                        </a:spcAft>
                      </a:pPr>
                      <a:r>
                        <a:rPr lang="x-none"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Elaboración</a:t>
                      </a:r>
                      <a:r>
                        <a:rPr lang="x-none" sz="11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de evidencia</a:t>
                      </a:r>
                      <a:endParaRPr lang="en-US" sz="11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x-none" sz="7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x-none" sz="700" b="1" i="0" u="none" strike="noStrike" kern="1200" cap="none" spc="0" normalizeH="0" baseline="0" noProof="0" dirty="0" smtClean="0">
                          <a:ln>
                            <a:noFill/>
                          </a:ln>
                          <a:solidFill>
                            <a:prstClr val="black"/>
                          </a:solidFill>
                          <a:effectLst/>
                          <a:uLnTx/>
                          <a:uFillTx/>
                          <a:latin typeface="+mn-lt"/>
                          <a:ea typeface="Calibri"/>
                          <a:cs typeface="Calibri"/>
                          <a:sym typeface="Calibri"/>
                        </a:rPr>
                        <a:t>Tipos de textos y propósitos/producción y distribución del escrito:</a:t>
                      </a:r>
                    </a:p>
                    <a:p>
                      <a:pPr lvl="0" algn="ctr" rtl="0">
                        <a:lnSpc>
                          <a:spcPct val="115000"/>
                        </a:lnSpc>
                        <a:spcBef>
                          <a:spcPts val="0"/>
                        </a:spcBef>
                        <a:buClr>
                          <a:schemeClr val="dk1"/>
                        </a:buClr>
                        <a:buSzPct val="25000"/>
                        <a:buFont typeface="Arial"/>
                        <a:buNone/>
                      </a:pPr>
                      <a:r>
                        <a:rPr lang="en-US" sz="800" b="1" u="sng" dirty="0" smtClean="0">
                          <a:solidFill>
                            <a:schemeClr val="dk1"/>
                          </a:solidFill>
                          <a:latin typeface="+mn-lt"/>
                          <a:ea typeface="Calibri"/>
                          <a:cs typeface="Calibri"/>
                          <a:sym typeface="Calibri"/>
                        </a:rPr>
                        <a:t>Kínder</a:t>
                      </a:r>
                      <a:r>
                        <a:rPr lang="en-US" sz="800" b="1" dirty="0" smtClean="0">
                          <a:solidFill>
                            <a:schemeClr val="dk1"/>
                          </a:solidFill>
                          <a:latin typeface="+mn-lt"/>
                          <a:ea typeface="Calibri"/>
                          <a:cs typeface="Calibri"/>
                          <a:sym typeface="Calibri"/>
                        </a:rPr>
                        <a:t>-W.K.3.3</a:t>
                      </a:r>
                    </a:p>
                    <a:p>
                      <a:pPr lvl="0" algn="ctr" rtl="0">
                        <a:lnSpc>
                          <a:spcPct val="115000"/>
                        </a:lnSpc>
                        <a:spcBef>
                          <a:spcPts val="0"/>
                        </a:spcBef>
                        <a:buClr>
                          <a:schemeClr val="dk1"/>
                        </a:buClr>
                        <a:buSzPct val="25000"/>
                        <a:buFont typeface="Arial"/>
                        <a:buNone/>
                      </a:pPr>
                      <a:r>
                        <a:rPr lang="en-US" sz="800" b="1" u="sng" dirty="0" smtClean="0">
                          <a:solidFill>
                            <a:schemeClr val="dk1"/>
                          </a:solidFill>
                          <a:latin typeface="+mn-lt"/>
                          <a:ea typeface="Calibri"/>
                          <a:cs typeface="Calibri"/>
                          <a:sym typeface="Calibri"/>
                        </a:rPr>
                        <a:t>1ro</a:t>
                      </a:r>
                      <a:r>
                        <a:rPr lang="en-US" sz="800" b="1" dirty="0" smtClean="0">
                          <a:solidFill>
                            <a:schemeClr val="dk1"/>
                          </a:solidFill>
                          <a:latin typeface="+mn-lt"/>
                          <a:ea typeface="Calibri"/>
                          <a:cs typeface="Calibri"/>
                          <a:sym typeface="Calibri"/>
                        </a:rPr>
                        <a:t>-W.1.1.4 &amp; W.1.5.2</a:t>
                      </a:r>
                    </a:p>
                    <a:p>
                      <a:pPr lvl="0" algn="ctr" rtl="0">
                        <a:lnSpc>
                          <a:spcPct val="115000"/>
                        </a:lnSpc>
                        <a:spcBef>
                          <a:spcPts val="0"/>
                        </a:spcBef>
                        <a:buClr>
                          <a:schemeClr val="dk1"/>
                        </a:buClr>
                        <a:buSzPct val="25000"/>
                        <a:buFont typeface="Arial"/>
                        <a:buNone/>
                      </a:pPr>
                      <a:r>
                        <a:rPr lang="en-US" sz="800" b="1" u="sng" dirty="0" smtClean="0">
                          <a:solidFill>
                            <a:schemeClr val="dk1"/>
                          </a:solidFill>
                          <a:latin typeface="+mn-lt"/>
                          <a:ea typeface="Calibri"/>
                          <a:cs typeface="Calibri"/>
                          <a:sym typeface="Calibri"/>
                        </a:rPr>
                        <a:t>2do</a:t>
                      </a:r>
                      <a:r>
                        <a:rPr lang="en-US" sz="800" b="1" dirty="0" smtClean="0">
                          <a:solidFill>
                            <a:schemeClr val="dk1"/>
                          </a:solidFill>
                          <a:latin typeface="+mn-lt"/>
                          <a:ea typeface="Calibri"/>
                          <a:cs typeface="Calibri"/>
                          <a:sym typeface="Calibri"/>
                        </a:rPr>
                        <a:t>-W.2.1.4</a:t>
                      </a:r>
                    </a:p>
                  </a:txBody>
                  <a:tcPr marL="84670" marR="2621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x-none"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Lenguaje y vocabulario</a:t>
                      </a:r>
                      <a:endParaRPr lang="en-US"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endParaRP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x-none" sz="7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x-none" sz="700" b="1" i="1" u="none" strike="noStrike" kern="1200" cap="none" spc="0" normalizeH="0" baseline="0" noProof="0" dirty="0" smtClean="0">
                          <a:ln>
                            <a:noFill/>
                          </a:ln>
                          <a:solidFill>
                            <a:prstClr val="black"/>
                          </a:solidFill>
                          <a:effectLst/>
                          <a:uLnTx/>
                          <a:uFillTx/>
                          <a:latin typeface="+mn-lt"/>
                          <a:ea typeface="Calibri"/>
                          <a:cs typeface="Calibri"/>
                          <a:sym typeface="Calibri"/>
                        </a:rPr>
                        <a:t>Convenciones y adquisición de vocabulario:</a:t>
                      </a:r>
                    </a:p>
                    <a:p>
                      <a:pPr lvl="0" algn="ctr" rtl="0">
                        <a:lnSpc>
                          <a:spcPct val="115000"/>
                        </a:lnSpc>
                        <a:spcBef>
                          <a:spcPts val="0"/>
                        </a:spcBef>
                        <a:buClr>
                          <a:schemeClr val="dk1"/>
                        </a:buClr>
                        <a:buSzPct val="25000"/>
                        <a:buFont typeface="Arial"/>
                        <a:buNone/>
                      </a:pPr>
                      <a:r>
                        <a:rPr lang="en-US" sz="800" b="1" dirty="0" smtClean="0">
                          <a:solidFill>
                            <a:schemeClr val="dk1"/>
                          </a:solidFill>
                          <a:latin typeface="+mn-lt"/>
                          <a:ea typeface="Calibri"/>
                          <a:cs typeface="Calibri"/>
                          <a:sym typeface="Calibri"/>
                        </a:rPr>
                        <a:t> </a:t>
                      </a:r>
                      <a:r>
                        <a:rPr lang="en-US" sz="800" b="1" u="sng" dirty="0" smtClean="0">
                          <a:solidFill>
                            <a:schemeClr val="dk1"/>
                          </a:solidFill>
                          <a:latin typeface="+mn-lt"/>
                          <a:ea typeface="Calibri"/>
                          <a:cs typeface="Calibri"/>
                          <a:sym typeface="Calibri"/>
                        </a:rPr>
                        <a:t>Kínder</a:t>
                      </a:r>
                      <a:r>
                        <a:rPr lang="en-US" sz="800" b="1" dirty="0" smtClean="0">
                          <a:solidFill>
                            <a:schemeClr val="dk1"/>
                          </a:solidFill>
                          <a:latin typeface="+mn-lt"/>
                          <a:ea typeface="Calibri"/>
                          <a:cs typeface="Calibri"/>
                          <a:sym typeface="Calibri"/>
                        </a:rPr>
                        <a:t>-L.K.1b-f &amp; L.K.6</a:t>
                      </a:r>
                    </a:p>
                    <a:p>
                      <a:pPr lvl="0" algn="ctr" rtl="0">
                        <a:lnSpc>
                          <a:spcPct val="115000"/>
                        </a:lnSpc>
                        <a:spcBef>
                          <a:spcPts val="0"/>
                        </a:spcBef>
                        <a:buClr>
                          <a:schemeClr val="dk1"/>
                        </a:buClr>
                        <a:buSzPct val="25000"/>
                        <a:buFont typeface="Arial"/>
                        <a:buNone/>
                      </a:pPr>
                      <a:r>
                        <a:rPr lang="en-US" sz="800" b="1" u="sng" dirty="0" smtClean="0">
                          <a:solidFill>
                            <a:schemeClr val="dk1"/>
                          </a:solidFill>
                          <a:latin typeface="+mn-lt"/>
                          <a:ea typeface="Calibri"/>
                          <a:cs typeface="Calibri"/>
                          <a:sym typeface="Calibri"/>
                        </a:rPr>
                        <a:t>1ro</a:t>
                      </a:r>
                      <a:r>
                        <a:rPr lang="en-US" sz="800" b="1" dirty="0" smtClean="0">
                          <a:solidFill>
                            <a:schemeClr val="dk1"/>
                          </a:solidFill>
                          <a:latin typeface="+mn-lt"/>
                          <a:ea typeface="Calibri"/>
                          <a:cs typeface="Calibri"/>
                          <a:sym typeface="Calibri"/>
                        </a:rPr>
                        <a:t>-L.1.1b-j &amp; L.1.6</a:t>
                      </a:r>
                    </a:p>
                    <a:p>
                      <a:pPr lvl="0" algn="ctr" rtl="0">
                        <a:lnSpc>
                          <a:spcPct val="115000"/>
                        </a:lnSpc>
                        <a:spcBef>
                          <a:spcPts val="0"/>
                        </a:spcBef>
                        <a:buClr>
                          <a:schemeClr val="dk1"/>
                        </a:buClr>
                        <a:buSzPct val="25000"/>
                        <a:buFont typeface="Arial"/>
                        <a:buNone/>
                      </a:pPr>
                      <a:r>
                        <a:rPr lang="en-US" sz="800" b="1" u="sng" dirty="0" smtClean="0">
                          <a:solidFill>
                            <a:schemeClr val="dk1"/>
                          </a:solidFill>
                          <a:latin typeface="+mn-lt"/>
                          <a:ea typeface="Calibri"/>
                          <a:cs typeface="Calibri"/>
                          <a:sym typeface="Calibri"/>
                        </a:rPr>
                        <a:t>2do</a:t>
                      </a:r>
                      <a:r>
                        <a:rPr lang="en-US" sz="800" b="1" dirty="0" smtClean="0">
                          <a:solidFill>
                            <a:schemeClr val="dk1"/>
                          </a:solidFill>
                          <a:latin typeface="+mn-lt"/>
                          <a:ea typeface="Calibri"/>
                          <a:cs typeface="Calibri"/>
                          <a:sym typeface="Calibri"/>
                        </a:rPr>
                        <a:t>-L.2.1 &amp; L.2.6</a:t>
                      </a:r>
                    </a:p>
                  </a:txBody>
                  <a:tcPr marL="84670" marR="26217"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40000"/>
                        <a:lumOff val="60000"/>
                      </a:schemeClr>
                    </a:solidFill>
                  </a:tcPr>
                </a:tc>
                <a:tc vMerge="1">
                  <a:txBody>
                    <a:bodyPr/>
                    <a:lstStyle/>
                    <a:p>
                      <a:endParaRPr lang="en-US"/>
                    </a:p>
                  </a:txBody>
                  <a:tcPr/>
                </a:tc>
              </a:tr>
              <a:tr h="1549101">
                <a:tc>
                  <a:txBody>
                    <a:bodyPr/>
                    <a:lstStyle/>
                    <a:p>
                      <a:pPr marL="0" marR="0" algn="ctr">
                        <a:lnSpc>
                          <a:spcPct val="115000"/>
                        </a:lnSpc>
                        <a:spcBef>
                          <a:spcPts val="0"/>
                        </a:spcBef>
                        <a:spcAft>
                          <a:spcPts val="0"/>
                        </a:spcAft>
                      </a:pPr>
                      <a:r>
                        <a:rPr lang="x-none" sz="19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4</a:t>
                      </a:r>
                    </a:p>
                    <a:p>
                      <a:pPr marL="0" marR="0" algn="ctr">
                        <a:lnSpc>
                          <a:spcPct val="115000"/>
                        </a:lnSpc>
                        <a:spcBef>
                          <a:spcPts val="0"/>
                        </a:spcBef>
                        <a:spcAft>
                          <a:spcPts val="0"/>
                        </a:spcAft>
                      </a:pPr>
                      <a:r>
                        <a:rPr lang="x-none" sz="800" b="1" noProof="0" dirty="0" smtClean="0">
                          <a:solidFill>
                            <a:srgbClr val="000000"/>
                          </a:solidFill>
                          <a:effectLst>
                            <a:outerShdw blurRad="38100" dist="38100" dir="2700000" algn="tl">
                              <a:srgbClr val="000000">
                                <a:alpha val="43137"/>
                              </a:srgbClr>
                            </a:outerShdw>
                          </a:effectLst>
                          <a:latin typeface="+mn-lt"/>
                          <a:ea typeface="Calibri"/>
                          <a:cs typeface="Times New Roman"/>
                        </a:rPr>
                        <a:t>Ejemplar</a:t>
                      </a:r>
                      <a:endParaRPr lang="en-US" sz="800" b="1" noProof="0" dirty="0" smtClean="0">
                        <a:solidFill>
                          <a:srgbClr val="000000"/>
                        </a:solidFill>
                        <a:effectLst>
                          <a:outerShdw blurRad="38100" dist="38100" dir="2700000" algn="tl">
                            <a:srgbClr val="000000">
                              <a:alpha val="43137"/>
                            </a:srgbClr>
                          </a:outerShdw>
                        </a:effectLst>
                        <a:latin typeface="+mn-lt"/>
                        <a:ea typeface="Calibri"/>
                        <a:cs typeface="Times New Roman"/>
                      </a:endParaRPr>
                    </a:p>
                    <a:p>
                      <a:pPr marL="0" marR="0" algn="ctr">
                        <a:lnSpc>
                          <a:spcPct val="115000"/>
                        </a:lnSpc>
                        <a:spcBef>
                          <a:spcPts val="0"/>
                        </a:spcBef>
                        <a:spcAft>
                          <a:spcPts val="0"/>
                        </a:spcAft>
                      </a:pPr>
                      <a:r>
                        <a:rPr lang="en-US" sz="800" b="1" noProof="0" dirty="0" smtClean="0">
                          <a:solidFill>
                            <a:srgbClr val="000000"/>
                          </a:solidFill>
                          <a:effectLst>
                            <a:outerShdw blurRad="38100" dist="38100" dir="2700000" algn="tl">
                              <a:srgbClr val="000000">
                                <a:alpha val="43137"/>
                              </a:srgbClr>
                            </a:outerShdw>
                          </a:effectLst>
                          <a:latin typeface="+mn-lt"/>
                          <a:ea typeface="Calibri"/>
                          <a:cs typeface="Times New Roman"/>
                        </a:rPr>
                        <a:t>(E)</a:t>
                      </a:r>
                      <a:endParaRPr lang="x-none" sz="800" noProof="0" dirty="0">
                        <a:effectLst>
                          <a:outerShdw blurRad="38100" dist="38100" dir="2700000" algn="tl">
                            <a:srgbClr val="000000">
                              <a:alpha val="43137"/>
                            </a:srgbClr>
                          </a:outerShdw>
                        </a:effectLst>
                        <a:latin typeface="+mn-lt"/>
                        <a:ea typeface="Calibri"/>
                        <a:cs typeface="Times New Roman"/>
                      </a:endParaRPr>
                    </a:p>
                  </a:txBody>
                  <a:tcPr marL="85873" marR="2659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800" baseline="0" noProof="0" dirty="0" smtClean="0">
                          <a:latin typeface="+mn-lt"/>
                        </a:rPr>
                        <a:t>El comienzo establece un contexto interesante para el argumento/ acontecimientos del cuento (ej. Hace una pregunta; comienza con acción o sentimientos);</a:t>
                      </a:r>
                    </a:p>
                    <a:p>
                      <a:pPr algn="l"/>
                      <a:r>
                        <a:rPr lang="x-none" sz="800" baseline="0" noProof="0" dirty="0" smtClean="0">
                          <a:latin typeface="+mn-lt"/>
                        </a:rPr>
                        <a:t>Presenta y mantiene efectivamente el enfoque (controla la idea) del argumento del cuento.  </a:t>
                      </a:r>
                      <a:endParaRPr lang="x-none" sz="800" noProof="0" dirty="0">
                        <a:effectLst/>
                        <a:latin typeface="+mn-lt"/>
                        <a:ea typeface="Calibri"/>
                        <a:cs typeface="Times New Roman"/>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800" baseline="0" noProof="0" dirty="0" smtClean="0">
                          <a:latin typeface="+mn-lt"/>
                        </a:rPr>
                        <a:t>Tiene un comienzo, un medio y un final con un sentido de cierre (ej. Se aprendió una lección – la próxima vez…; nunca más lo volvió a hacer);</a:t>
                      </a:r>
                    </a:p>
                    <a:p>
                      <a:pPr algn="l"/>
                      <a:r>
                        <a:rPr lang="x-none" sz="800" baseline="0" noProof="0" dirty="0" smtClean="0">
                          <a:latin typeface="+mn-lt"/>
                        </a:rPr>
                        <a:t>Utiliza apropiadamente una variedad de transiciones;</a:t>
                      </a:r>
                    </a:p>
                    <a:p>
                      <a:pPr algn="l"/>
                      <a:r>
                        <a:rPr lang="x-none" sz="800" baseline="0" noProof="0" dirty="0" smtClean="0">
                          <a:latin typeface="+mn-lt"/>
                        </a:rPr>
                        <a:t>La cronología es lógica</a:t>
                      </a:r>
                      <a:endParaRPr lang="x-none" sz="800" noProof="0" dirty="0">
                        <a:solidFill>
                          <a:srgbClr val="000000"/>
                        </a:solidFill>
                        <a:latin typeface="+mn-lt"/>
                        <a:ea typeface="Calibri"/>
                        <a:cs typeface="Franklin Gothic Book"/>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800" baseline="0" noProof="0" dirty="0" smtClean="0">
                          <a:latin typeface="+mn-lt"/>
                        </a:rPr>
                        <a:t>Detalles relevantes y  concretos crean imágenes o ideas vívidas;</a:t>
                      </a:r>
                    </a:p>
                    <a:p>
                      <a:pPr algn="l"/>
                      <a:r>
                        <a:rPr lang="x-none" sz="800" baseline="0" noProof="0" dirty="0" smtClean="0">
                          <a:latin typeface="+mn-lt"/>
                        </a:rPr>
                        <a:t>Uso efectivo de  diálogos, detalles sensoriales y concretos, y de verbos intensos para progresar en la acción; o para mostrar cómo la  motivación , el desarrollo o crecimiento de los personajes cambia en el texto.</a:t>
                      </a: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l"/>
                      <a:r>
                        <a:rPr lang="x-none" sz="800" baseline="0" noProof="0" dirty="0" smtClean="0">
                          <a:latin typeface="+mn-lt"/>
                        </a:rPr>
                        <a:t>Mantiene la voz consistente del narrador;</a:t>
                      </a:r>
                    </a:p>
                    <a:p>
                      <a:pPr algn="l"/>
                      <a:r>
                        <a:rPr lang="x-none" sz="800" baseline="0" noProof="0" dirty="0" smtClean="0">
                          <a:latin typeface="+mn-lt"/>
                        </a:rPr>
                        <a:t>Utiliza lenguaje preciso y variedad de oraciones (simples, compuestas, con frases);</a:t>
                      </a:r>
                    </a:p>
                    <a:p>
                      <a:pPr algn="l"/>
                      <a:r>
                        <a:rPr lang="x-none" sz="800" baseline="0" noProof="0" dirty="0" smtClean="0">
                          <a:latin typeface="+mn-lt"/>
                        </a:rPr>
                        <a:t>Podría utilizar lenguaje figurativo (ej. imágenes)</a:t>
                      </a:r>
                      <a:endParaRPr lang="x-none" sz="800" noProof="0" dirty="0">
                        <a:solidFill>
                          <a:srgbClr val="000000"/>
                        </a:solidFill>
                        <a:latin typeface="+mn-lt"/>
                        <a:ea typeface="Calibri"/>
                        <a:cs typeface="Franklin Gothic Book"/>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800" baseline="0" noProof="0" dirty="0" smtClean="0">
                          <a:latin typeface="+mn-lt"/>
                        </a:rPr>
                        <a:t>Edita con el apoyo de compañeros, adultos y recursos;</a:t>
                      </a:r>
                    </a:p>
                    <a:p>
                      <a:pPr algn="l"/>
                      <a:r>
                        <a:rPr lang="es-ES_tradnl" sz="800" baseline="0" noProof="0" dirty="0" smtClean="0">
                          <a:latin typeface="+mn-lt"/>
                        </a:rPr>
                        <a:t>Tiene pocos o ningún error en gramática, en el uso de palabras o en la mecánica, de acuerdo al grado</a:t>
                      </a:r>
                      <a:endParaRPr lang="es-ES_tradnl" sz="800" b="0" i="0" u="none" strike="noStrike" noProof="0" dirty="0" smtClean="0">
                        <a:solidFill>
                          <a:srgbClr val="000000"/>
                        </a:solidFill>
                        <a:latin typeface="+mn-lt"/>
                      </a:endParaRPr>
                    </a:p>
                    <a:p>
                      <a:pPr algn="l"/>
                      <a:r>
                        <a:rPr lang="x-none" sz="800" baseline="0" noProof="0" dirty="0" smtClean="0">
                          <a:latin typeface="+mn-lt"/>
                        </a:rPr>
                        <a:t>(ej.  Utiliza ortografía tradicional para escribir palabras con patrones comunes)</a:t>
                      </a:r>
                      <a:endParaRPr lang="x-none" sz="800" noProof="0" dirty="0">
                        <a:solidFill>
                          <a:srgbClr val="000000"/>
                        </a:solidFill>
                        <a:latin typeface="+mn-lt"/>
                        <a:ea typeface="Calibri"/>
                        <a:cs typeface="Franklin Gothic Book"/>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492126">
                <a:tc>
                  <a:txBody>
                    <a:bodyPr/>
                    <a:lstStyle/>
                    <a:p>
                      <a:pPr marL="0" marR="0" algn="ctr">
                        <a:lnSpc>
                          <a:spcPct val="115000"/>
                        </a:lnSpc>
                        <a:spcBef>
                          <a:spcPts val="0"/>
                        </a:spcBef>
                        <a:spcAft>
                          <a:spcPts val="0"/>
                        </a:spcAft>
                      </a:pPr>
                      <a:r>
                        <a:rPr lang="x-none" sz="19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3</a:t>
                      </a:r>
                    </a:p>
                    <a:p>
                      <a:pPr marL="0" marR="0" algn="ctr">
                        <a:lnSpc>
                          <a:spcPct val="115000"/>
                        </a:lnSpc>
                        <a:spcBef>
                          <a:spcPts val="0"/>
                        </a:spcBef>
                        <a:spcAft>
                          <a:spcPts val="0"/>
                        </a:spcAft>
                      </a:pPr>
                      <a:r>
                        <a:rPr lang="x-none" sz="800" b="1" noProof="0" dirty="0" smtClean="0">
                          <a:solidFill>
                            <a:srgbClr val="000000"/>
                          </a:solidFill>
                          <a:effectLst>
                            <a:outerShdw blurRad="38100" dist="38100" dir="2700000" algn="tl">
                              <a:srgbClr val="000000">
                                <a:alpha val="43137"/>
                              </a:srgbClr>
                            </a:outerShdw>
                          </a:effectLst>
                          <a:latin typeface="+mn-lt"/>
                          <a:ea typeface="Calibri"/>
                          <a:cs typeface="Times New Roman"/>
                        </a:rPr>
                        <a:t>Competente</a:t>
                      </a:r>
                      <a:endParaRPr lang="en-US" sz="800" b="1" noProof="0" dirty="0" smtClean="0">
                        <a:solidFill>
                          <a:srgbClr val="000000"/>
                        </a:solidFill>
                        <a:effectLst>
                          <a:outerShdw blurRad="38100" dist="38100" dir="2700000" algn="tl">
                            <a:srgbClr val="000000">
                              <a:alpha val="43137"/>
                            </a:srgbClr>
                          </a:outerShdw>
                        </a:effectLst>
                        <a:latin typeface="+mn-lt"/>
                        <a:ea typeface="Calibri"/>
                        <a:cs typeface="Times New Roman"/>
                      </a:endParaRPr>
                    </a:p>
                    <a:p>
                      <a:pPr marL="0" marR="0" algn="ctr">
                        <a:lnSpc>
                          <a:spcPct val="115000"/>
                        </a:lnSpc>
                        <a:spcBef>
                          <a:spcPts val="0"/>
                        </a:spcBef>
                        <a:spcAft>
                          <a:spcPts val="0"/>
                        </a:spcAft>
                      </a:pPr>
                      <a:r>
                        <a:rPr lang="en-US" sz="800" b="1" noProof="0" dirty="0" smtClean="0">
                          <a:solidFill>
                            <a:srgbClr val="000000"/>
                          </a:solidFill>
                          <a:effectLst>
                            <a:outerShdw blurRad="38100" dist="38100" dir="2700000" algn="tl">
                              <a:srgbClr val="000000">
                                <a:alpha val="43137"/>
                              </a:srgbClr>
                            </a:outerShdw>
                          </a:effectLst>
                          <a:latin typeface="+mn-lt"/>
                          <a:ea typeface="Calibri"/>
                          <a:cs typeface="Times New Roman"/>
                        </a:rPr>
                        <a:t>(M)</a:t>
                      </a:r>
                      <a:endParaRPr lang="x-none" sz="800" noProof="0" dirty="0">
                        <a:effectLst>
                          <a:outerShdw blurRad="38100" dist="38100" dir="2700000" algn="tl">
                            <a:srgbClr val="000000">
                              <a:alpha val="43137"/>
                            </a:srgbClr>
                          </a:outerShdw>
                        </a:effectLst>
                        <a:latin typeface="+mn-lt"/>
                        <a:ea typeface="Calibri"/>
                        <a:cs typeface="Times New Roman"/>
                      </a:endParaRPr>
                    </a:p>
                  </a:txBody>
                  <a:tcPr marL="85873" marR="2659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800" b="0" i="0" baseline="0" noProof="0" dirty="0" smtClean="0">
                          <a:latin typeface="+mn-lt"/>
                        </a:rPr>
                        <a:t>Utiliza una combinación de dibujos, dictados y escritos (K);</a:t>
                      </a:r>
                    </a:p>
                    <a:p>
                      <a:pPr algn="l"/>
                      <a:r>
                        <a:rPr lang="x-none" sz="800" b="0" i="0" baseline="0" noProof="0" dirty="0" smtClean="0">
                          <a:latin typeface="+mn-lt"/>
                        </a:rPr>
                        <a:t>Elementos claves apoyan el evento o la serie de acontecimientos (gr K-2);</a:t>
                      </a:r>
                    </a:p>
                    <a:p>
                      <a:pPr algn="l"/>
                      <a:r>
                        <a:rPr lang="x-none" sz="800" b="0" i="0" baseline="0" noProof="0" dirty="0" smtClean="0">
                          <a:latin typeface="+mn-lt"/>
                        </a:rPr>
                        <a:t>Tiene un título (gr 1-2) y un enfoque claro (gr K-2).</a:t>
                      </a:r>
                      <a:endParaRPr lang="x-none" sz="800" b="0" i="0" noProof="0" dirty="0">
                        <a:effectLst/>
                        <a:latin typeface="+mn-lt"/>
                        <a:ea typeface="Calibri"/>
                        <a:cs typeface="Times New Roman"/>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800" b="0" i="0" baseline="0" noProof="0" dirty="0" smtClean="0">
                          <a:latin typeface="+mn-lt"/>
                        </a:rPr>
                        <a:t>Establece un claro orden de acontecimientos;</a:t>
                      </a:r>
                    </a:p>
                    <a:p>
                      <a:pPr algn="l"/>
                      <a:r>
                        <a:rPr lang="x-none" sz="800" b="0" i="0" baseline="0" noProof="0" dirty="0" smtClean="0">
                          <a:latin typeface="+mn-lt"/>
                        </a:rPr>
                        <a:t>Proporciona una reacción (K);</a:t>
                      </a:r>
                    </a:p>
                    <a:p>
                      <a:pPr algn="l"/>
                      <a:r>
                        <a:rPr lang="x-none" sz="800" b="0" i="0" baseline="0" noProof="0" dirty="0" smtClean="0">
                          <a:latin typeface="+mn-lt"/>
                        </a:rPr>
                        <a:t>Tiene un comienzo, un medio y final o solución al problema</a:t>
                      </a:r>
                    </a:p>
                    <a:p>
                      <a:pPr algn="l"/>
                      <a:r>
                        <a:rPr lang="x-none" sz="800" b="0" i="0" baseline="0" noProof="0" dirty="0" smtClean="0">
                          <a:latin typeface="+mn-lt"/>
                        </a:rPr>
                        <a:t>(gr 1-2);</a:t>
                      </a:r>
                    </a:p>
                    <a:p>
                      <a:pPr marL="0" marR="0" indent="0" algn="l" defTabSz="966612" rtl="0" eaLnBrk="1" fontAlgn="auto" latinLnBrk="0" hangingPunct="1">
                        <a:lnSpc>
                          <a:spcPct val="100000"/>
                        </a:lnSpc>
                        <a:spcBef>
                          <a:spcPts val="0"/>
                        </a:spcBef>
                        <a:spcAft>
                          <a:spcPts val="0"/>
                        </a:spcAft>
                        <a:buClrTx/>
                        <a:buSzTx/>
                        <a:buFontTx/>
                        <a:buNone/>
                        <a:tabLst/>
                        <a:defRPr/>
                      </a:pPr>
                      <a:r>
                        <a:rPr lang="x-none" sz="800" b="0" i="0" baseline="0" noProof="0" dirty="0" smtClean="0">
                          <a:latin typeface="+mn-lt"/>
                        </a:rPr>
                        <a:t>Utiliza transiciones básicas para mostrar el orden del evento o la cronología (gr 1-2) (ej. antes, después, entonces, luego, más tarde)</a:t>
                      </a:r>
                      <a:endParaRPr lang="x-none" sz="800" b="0" i="0" noProof="0" dirty="0">
                        <a:solidFill>
                          <a:srgbClr val="000000"/>
                        </a:solidFill>
                        <a:latin typeface="+mn-lt"/>
                        <a:ea typeface="Calibri"/>
                        <a:cs typeface="Franklin Gothic Book"/>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800" b="0" i="0" baseline="0" noProof="0" dirty="0" smtClean="0">
                          <a:latin typeface="+mn-lt"/>
                        </a:rPr>
                        <a:t>Los detalles incluyen nombres, verbos y adjetivos;</a:t>
                      </a:r>
                    </a:p>
                    <a:p>
                      <a:pPr algn="l"/>
                      <a:r>
                        <a:rPr lang="x-none" sz="800" b="0" i="0" baseline="0" noProof="0" dirty="0" smtClean="0">
                          <a:latin typeface="+mn-lt"/>
                        </a:rPr>
                        <a:t>Podría utilizar diálogos y  </a:t>
                      </a:r>
                      <a:r>
                        <a:rPr lang="x-none" sz="800" baseline="0" noProof="0" dirty="0" smtClean="0">
                          <a:latin typeface="+mn-lt"/>
                        </a:rPr>
                        <a:t>detalles sensoriales y concretos para causar el efecto deseado </a:t>
                      </a:r>
                      <a:r>
                        <a:rPr lang="x-none" sz="800" b="0" i="0" baseline="0" noProof="0" dirty="0" smtClean="0">
                          <a:latin typeface="+mn-lt"/>
                        </a:rPr>
                        <a:t>(gr 1-2)</a:t>
                      </a:r>
                    </a:p>
                    <a:p>
                      <a:pPr algn="l"/>
                      <a:r>
                        <a:rPr lang="x-none" sz="800" b="0" i="0" baseline="0" noProof="0" dirty="0" smtClean="0">
                          <a:latin typeface="+mn-lt"/>
                        </a:rPr>
                        <a:t>Elabora oralmente o por escrito, en las acciones, reacciones, motivaciones, pensamientos o sentimientos</a:t>
                      </a:r>
                    </a:p>
                    <a:p>
                      <a:pPr algn="l"/>
                      <a:endParaRPr lang="x-none" sz="800" b="0" i="0" noProof="0" dirty="0">
                        <a:solidFill>
                          <a:srgbClr val="000000"/>
                        </a:solidFill>
                        <a:latin typeface="+mn-lt"/>
                        <a:ea typeface="Calibri"/>
                        <a:cs typeface="Franklin Gothic Book"/>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800" b="0" i="0" baseline="0" noProof="0" dirty="0" smtClean="0">
                          <a:latin typeface="+mn-lt"/>
                        </a:rPr>
                        <a:t>Uso apropiado de palabras (singular/plural) y frases preposicionales; Produce una variedad de oraciones completas – de forma oral (K) o por escrito;</a:t>
                      </a:r>
                    </a:p>
                    <a:p>
                      <a:pPr algn="l"/>
                      <a:r>
                        <a:rPr lang="x-none" sz="800" b="0" i="0" baseline="0" noProof="0" dirty="0" smtClean="0">
                          <a:latin typeface="+mn-lt"/>
                        </a:rPr>
                        <a:t>Utiliza los comentarios de adultos o compañeros para revisar</a:t>
                      </a:r>
                      <a:endParaRPr lang="x-none" sz="800" b="0" i="0" noProof="0" dirty="0">
                        <a:solidFill>
                          <a:srgbClr val="000000"/>
                        </a:solidFill>
                        <a:latin typeface="+mn-lt"/>
                        <a:ea typeface="Calibri"/>
                        <a:cs typeface="Franklin Gothic Book"/>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800" baseline="0" noProof="0" dirty="0" smtClean="0">
                          <a:latin typeface="+mn-lt"/>
                        </a:rPr>
                        <a:t>Edita con el apoyo de compañeros, adultos y recursos </a:t>
                      </a:r>
                      <a:r>
                        <a:rPr lang="x-none" sz="800" b="0" i="0" baseline="0" noProof="0" dirty="0" smtClean="0">
                          <a:latin typeface="+mn-lt"/>
                        </a:rPr>
                        <a:t>(gr 2);</a:t>
                      </a:r>
                    </a:p>
                    <a:p>
                      <a:pPr algn="l"/>
                      <a:r>
                        <a:rPr lang="es-ES_tradnl" sz="800" b="0" i="0" baseline="0" noProof="0" dirty="0" smtClean="0">
                          <a:latin typeface="+mn-lt"/>
                        </a:rPr>
                        <a:t>Errores menores no interfieren con la comprensión del lector </a:t>
                      </a:r>
                      <a:endParaRPr lang="x-none" sz="800" b="0" i="0" noProof="0" dirty="0">
                        <a:solidFill>
                          <a:srgbClr val="000000"/>
                        </a:solidFill>
                        <a:latin typeface="+mn-lt"/>
                        <a:ea typeface="Calibri"/>
                        <a:cs typeface="Franklin Gothic Book"/>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434353">
                <a:tc>
                  <a:txBody>
                    <a:bodyPr/>
                    <a:lstStyle/>
                    <a:p>
                      <a:pPr marL="0" marR="0" algn="ctr">
                        <a:lnSpc>
                          <a:spcPct val="115000"/>
                        </a:lnSpc>
                        <a:spcBef>
                          <a:spcPts val="0"/>
                        </a:spcBef>
                        <a:spcAft>
                          <a:spcPts val="0"/>
                        </a:spcAft>
                      </a:pPr>
                      <a:r>
                        <a:rPr lang="x-none" sz="19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2</a:t>
                      </a:r>
                    </a:p>
                    <a:p>
                      <a:pPr marL="0" marR="0" algn="ctr">
                        <a:lnSpc>
                          <a:spcPct val="115000"/>
                        </a:lnSpc>
                        <a:spcBef>
                          <a:spcPts val="0"/>
                        </a:spcBef>
                        <a:spcAft>
                          <a:spcPts val="0"/>
                        </a:spcAft>
                      </a:pPr>
                      <a:r>
                        <a:rPr lang="x-none" sz="800" b="1" noProof="0" dirty="0" smtClean="0">
                          <a:solidFill>
                            <a:srgbClr val="000000"/>
                          </a:solidFill>
                          <a:effectLst>
                            <a:outerShdw blurRad="38100" dist="38100" dir="2700000" algn="tl">
                              <a:srgbClr val="000000">
                                <a:alpha val="43137"/>
                              </a:srgbClr>
                            </a:outerShdw>
                          </a:effectLst>
                          <a:latin typeface="+mn-lt"/>
                          <a:ea typeface="Calibri"/>
                          <a:cs typeface="Times New Roman"/>
                        </a:rPr>
                        <a:t>En</a:t>
                      </a:r>
                      <a:r>
                        <a:rPr lang="x-none" sz="800" b="1" baseline="0" noProof="0" dirty="0" smtClean="0">
                          <a:solidFill>
                            <a:srgbClr val="000000"/>
                          </a:solidFill>
                          <a:effectLst>
                            <a:outerShdw blurRad="38100" dist="38100" dir="2700000" algn="tl">
                              <a:srgbClr val="000000">
                                <a:alpha val="43137"/>
                              </a:srgbClr>
                            </a:outerShdw>
                          </a:effectLst>
                          <a:latin typeface="+mn-lt"/>
                          <a:ea typeface="Calibri"/>
                          <a:cs typeface="Times New Roman"/>
                        </a:rPr>
                        <a:t> desarrollo</a:t>
                      </a:r>
                      <a:endParaRPr lang="en-US" sz="800" b="1" baseline="0" noProof="0" dirty="0" smtClean="0">
                        <a:solidFill>
                          <a:srgbClr val="000000"/>
                        </a:solidFill>
                        <a:effectLst>
                          <a:outerShdw blurRad="38100" dist="38100" dir="2700000" algn="tl">
                            <a:srgbClr val="000000">
                              <a:alpha val="43137"/>
                            </a:srgbClr>
                          </a:outerShdw>
                        </a:effectLst>
                        <a:latin typeface="+mn-lt"/>
                        <a:ea typeface="Calibri"/>
                        <a:cs typeface="Times New Roman"/>
                      </a:endParaRPr>
                    </a:p>
                    <a:p>
                      <a:pPr marL="0" marR="0" algn="ctr">
                        <a:lnSpc>
                          <a:spcPct val="115000"/>
                        </a:lnSpc>
                        <a:spcBef>
                          <a:spcPts val="0"/>
                        </a:spcBef>
                        <a:spcAft>
                          <a:spcPts val="0"/>
                        </a:spcAft>
                      </a:pPr>
                      <a:r>
                        <a:rPr lang="en-US" sz="800" b="1" baseline="0" noProof="0" dirty="0" smtClean="0">
                          <a:solidFill>
                            <a:srgbClr val="000000"/>
                          </a:solidFill>
                          <a:effectLst>
                            <a:outerShdw blurRad="38100" dist="38100" dir="2700000" algn="tl">
                              <a:srgbClr val="000000">
                                <a:alpha val="43137"/>
                              </a:srgbClr>
                            </a:outerShdw>
                          </a:effectLst>
                          <a:latin typeface="+mn-lt"/>
                          <a:ea typeface="Calibri"/>
                          <a:cs typeface="Times New Roman"/>
                        </a:rPr>
                        <a:t>(NM)</a:t>
                      </a:r>
                      <a:endParaRPr lang="x-none" sz="800" noProof="0" dirty="0">
                        <a:effectLst>
                          <a:outerShdw blurRad="38100" dist="38100" dir="2700000" algn="tl">
                            <a:srgbClr val="000000">
                              <a:alpha val="43137"/>
                            </a:srgbClr>
                          </a:outerShdw>
                        </a:effectLst>
                        <a:latin typeface="+mn-lt"/>
                        <a:ea typeface="Calibri"/>
                        <a:cs typeface="Times New Roman"/>
                      </a:endParaRPr>
                    </a:p>
                  </a:txBody>
                  <a:tcPr marL="85873" marR="2659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800" baseline="0" noProof="0" dirty="0" smtClean="0">
                          <a:latin typeface="+mn-lt"/>
                        </a:rPr>
                        <a:t>El comienzo tiene un poco de contexto para el argumento/ acontecimientos del cuento (cuándo, por qué, etc.);</a:t>
                      </a:r>
                    </a:p>
                    <a:p>
                      <a:pPr algn="l"/>
                      <a:r>
                        <a:rPr lang="x-none" sz="800" baseline="0" noProof="0" dirty="0" smtClean="0">
                          <a:latin typeface="+mn-lt"/>
                        </a:rPr>
                        <a:t>Incluye elementos claves (personajes, problema o evento principal) e intenta establecer un enfoque central </a:t>
                      </a:r>
                      <a:endParaRPr lang="x-none" sz="800" b="0" baseline="0" noProof="0" dirty="0" smtClean="0">
                        <a:solidFill>
                          <a:srgbClr val="000000"/>
                        </a:solidFill>
                        <a:latin typeface="+mn-lt"/>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800" b="0" i="0" baseline="0" noProof="0" dirty="0" smtClean="0">
                          <a:latin typeface="+mn-lt"/>
                        </a:rPr>
                        <a:t>Tiene un comienzo, un medio y final</a:t>
                      </a:r>
                      <a:r>
                        <a:rPr lang="x-none" sz="800" baseline="0" noProof="0" dirty="0" smtClean="0">
                          <a:latin typeface="+mn-lt"/>
                        </a:rPr>
                        <a:t>, pero algunas partes necesitan ser trabajadas o necesitan mayor claridad (ej. Puede divagar o haber interrupciones en el cuento; la secuencia o conexión de acontecimientos no está clara);</a:t>
                      </a:r>
                    </a:p>
                    <a:p>
                      <a:pPr algn="l"/>
                      <a:r>
                        <a:rPr lang="x-none" sz="800" baseline="0" noProof="0" dirty="0" smtClean="0">
                          <a:latin typeface="+mn-lt"/>
                        </a:rPr>
                        <a:t>Carece de transiciones o causan confusión</a:t>
                      </a:r>
                      <a:endParaRPr lang="x-none" sz="800" baseline="0" noProof="0" dirty="0" smtClean="0">
                        <a:solidFill>
                          <a:srgbClr val="000000"/>
                        </a:solidFill>
                        <a:latin typeface="+mn-lt"/>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800" baseline="0" noProof="0" dirty="0" smtClean="0">
                          <a:latin typeface="+mn-lt"/>
                        </a:rPr>
                        <a:t>Algunas estrategias de elaboración son evidentes en los dibujos o los escritos, o son añadidos con el apoyo o preguntas de compañeros o adultos;</a:t>
                      </a:r>
                    </a:p>
                    <a:p>
                      <a:pPr algn="l"/>
                      <a:r>
                        <a:rPr lang="x-none" sz="800" baseline="0" noProof="0" dirty="0" smtClean="0">
                          <a:latin typeface="+mn-lt"/>
                        </a:rPr>
                        <a:t>Utiliza algunos detalles o diálogos para elaborar en imágenes o ideas (acciones, pensamientos, sentimientos)</a:t>
                      </a:r>
                      <a:endParaRPr lang="x-none" sz="800" baseline="0" noProof="0" dirty="0" smtClean="0">
                        <a:solidFill>
                          <a:srgbClr val="000000"/>
                        </a:solidFill>
                        <a:latin typeface="+mn-lt"/>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800" baseline="0" noProof="0" dirty="0" smtClean="0">
                          <a:latin typeface="+mn-lt"/>
                        </a:rPr>
                        <a:t>El vocabulario que usa tiene errores menores;</a:t>
                      </a:r>
                    </a:p>
                    <a:p>
                      <a:pPr algn="l"/>
                      <a:r>
                        <a:rPr lang="es-ES_tradnl" sz="800" baseline="0" noProof="0" dirty="0" smtClean="0">
                          <a:latin typeface="+mn-lt"/>
                        </a:rPr>
                        <a:t>Dicta, escribe y amplía oraciones completas simples;</a:t>
                      </a:r>
                    </a:p>
                    <a:p>
                      <a:pPr algn="l"/>
                      <a:r>
                        <a:rPr lang="es-ES_tradnl" sz="800" b="0" i="0" baseline="0" noProof="0" dirty="0" smtClean="0">
                          <a:latin typeface="+mn-lt"/>
                        </a:rPr>
                        <a:t>Utiliza los comentarios de adultos o compañeros para revisar</a:t>
                      </a:r>
                      <a:endParaRPr lang="es-ES_tradnl" sz="800" b="0" i="0" u="none" strike="noStrike" noProof="0" dirty="0">
                        <a:solidFill>
                          <a:srgbClr val="000000"/>
                        </a:solidFill>
                        <a:latin typeface="+mn-lt"/>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800" baseline="0" noProof="0" dirty="0" smtClean="0">
                          <a:latin typeface="+mn-lt"/>
                        </a:rPr>
                        <a:t>Edita con el apoyo de compañeros, adultos y recursos </a:t>
                      </a:r>
                      <a:r>
                        <a:rPr lang="x-none" sz="800" b="0" i="0" baseline="0" noProof="0" dirty="0" smtClean="0">
                          <a:latin typeface="+mn-lt"/>
                        </a:rPr>
                        <a:t>(gr 2);</a:t>
                      </a:r>
                    </a:p>
                    <a:p>
                      <a:pPr algn="l"/>
                      <a:r>
                        <a:rPr lang="es-ES_tradnl" sz="800" baseline="0" noProof="0" dirty="0" smtClean="0">
                          <a:latin typeface="+mn-lt"/>
                        </a:rPr>
                        <a:t>Utiliza una mecánica básica y palabras apropiadas para el grado, con algunos errores</a:t>
                      </a:r>
                      <a:endParaRPr lang="es-ES_tradnl" sz="800" b="0" i="0" u="none" strike="noStrike" noProof="0" dirty="0">
                        <a:solidFill>
                          <a:srgbClr val="000000"/>
                        </a:solidFill>
                        <a:latin typeface="+mn-lt"/>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644518">
                <a:tc>
                  <a:txBody>
                    <a:bodyPr/>
                    <a:lstStyle/>
                    <a:p>
                      <a:pPr marL="0" marR="0" algn="ctr">
                        <a:lnSpc>
                          <a:spcPct val="115000"/>
                        </a:lnSpc>
                        <a:spcBef>
                          <a:spcPts val="0"/>
                        </a:spcBef>
                        <a:spcAft>
                          <a:spcPts val="0"/>
                        </a:spcAft>
                      </a:pPr>
                      <a:r>
                        <a:rPr lang="x-none" sz="19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1</a:t>
                      </a:r>
                    </a:p>
                    <a:p>
                      <a:pPr marL="0" marR="0" algn="ctr">
                        <a:lnSpc>
                          <a:spcPct val="115000"/>
                        </a:lnSpc>
                        <a:spcBef>
                          <a:spcPts val="0"/>
                        </a:spcBef>
                        <a:spcAft>
                          <a:spcPts val="0"/>
                        </a:spcAft>
                      </a:pPr>
                      <a:r>
                        <a:rPr lang="x-none" sz="800" b="1" noProof="0" dirty="0" smtClean="0">
                          <a:solidFill>
                            <a:srgbClr val="000000"/>
                          </a:solidFill>
                          <a:effectLst>
                            <a:outerShdw blurRad="38100" dist="38100" dir="2700000" algn="tl">
                              <a:srgbClr val="000000">
                                <a:alpha val="43137"/>
                              </a:srgbClr>
                            </a:outerShdw>
                          </a:effectLst>
                          <a:latin typeface="+mn-lt"/>
                          <a:ea typeface="Calibri"/>
                          <a:cs typeface="Times New Roman"/>
                        </a:rPr>
                        <a:t>Emergiendo</a:t>
                      </a:r>
                      <a:endParaRPr lang="en-US" sz="800" b="1" noProof="0" dirty="0" smtClean="0">
                        <a:solidFill>
                          <a:srgbClr val="000000"/>
                        </a:solidFill>
                        <a:effectLst>
                          <a:outerShdw blurRad="38100" dist="38100" dir="2700000" algn="tl">
                            <a:srgbClr val="000000">
                              <a:alpha val="43137"/>
                            </a:srgbClr>
                          </a:outerShdw>
                        </a:effectLst>
                        <a:latin typeface="+mn-lt"/>
                        <a:ea typeface="Calibri"/>
                        <a:cs typeface="Times New Roman"/>
                      </a:endParaRPr>
                    </a:p>
                    <a:p>
                      <a:pPr marL="0" marR="0" algn="ctr">
                        <a:lnSpc>
                          <a:spcPct val="115000"/>
                        </a:lnSpc>
                        <a:spcBef>
                          <a:spcPts val="0"/>
                        </a:spcBef>
                        <a:spcAft>
                          <a:spcPts val="0"/>
                        </a:spcAft>
                      </a:pPr>
                      <a:r>
                        <a:rPr lang="en-US" sz="800" b="1" noProof="0" dirty="0" smtClean="0">
                          <a:solidFill>
                            <a:srgbClr val="000000"/>
                          </a:solidFill>
                          <a:effectLst>
                            <a:outerShdw blurRad="38100" dist="38100" dir="2700000" algn="tl">
                              <a:srgbClr val="000000">
                                <a:alpha val="43137"/>
                              </a:srgbClr>
                            </a:outerShdw>
                          </a:effectLst>
                          <a:latin typeface="+mn-lt"/>
                          <a:ea typeface="Calibri"/>
                          <a:cs typeface="Times New Roman"/>
                        </a:rPr>
                        <a:t>(NY)</a:t>
                      </a:r>
                      <a:endParaRPr lang="x-none" sz="800" noProof="0" dirty="0">
                        <a:effectLst>
                          <a:outerShdw blurRad="38100" dist="38100" dir="2700000" algn="tl">
                            <a:srgbClr val="000000">
                              <a:alpha val="43137"/>
                            </a:srgbClr>
                          </a:outerShdw>
                        </a:effectLst>
                        <a:latin typeface="+mn-lt"/>
                        <a:ea typeface="Calibri"/>
                        <a:cs typeface="Times New Roman"/>
                      </a:endParaRPr>
                    </a:p>
                  </a:txBody>
                  <a:tcPr marL="85873" marR="2659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800" baseline="0" noProof="0" dirty="0" smtClean="0">
                          <a:latin typeface="+mn-lt"/>
                        </a:rPr>
                        <a:t>El comienzo podría tener un contexto confuso o ningún contexto para el argumento/ acontecimiento del cuento; </a:t>
                      </a:r>
                    </a:p>
                    <a:p>
                      <a:pPr algn="l"/>
                      <a:r>
                        <a:rPr lang="x-none" sz="800" baseline="0" noProof="0" dirty="0" smtClean="0">
                          <a:latin typeface="+mn-lt"/>
                        </a:rPr>
                        <a:t>Carece de elementos claves para el argumento/ acontecimientos del cuento (personaje(s), problema, evento principal) </a:t>
                      </a:r>
                      <a:endParaRPr lang="x-none" sz="800" noProof="0" dirty="0">
                        <a:solidFill>
                          <a:srgbClr val="000000"/>
                        </a:solidFill>
                        <a:latin typeface="+mn-lt"/>
                        <a:ea typeface="Calibri"/>
                        <a:cs typeface="Franklin Gothic Book"/>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800" baseline="0" noProof="0" dirty="0" smtClean="0">
                          <a:latin typeface="+mn-lt"/>
                        </a:rPr>
                        <a:t>Intenta un comienzo, un medio y final, pero una o más partes no están presentes o son genéricas (ej. Había una vez…; Fin)</a:t>
                      </a:r>
                      <a:endParaRPr lang="x-none" sz="800" noProof="0" dirty="0">
                        <a:solidFill>
                          <a:srgbClr val="000000"/>
                        </a:solidFill>
                        <a:latin typeface="+mn-lt"/>
                        <a:ea typeface="Calibri"/>
                        <a:cs typeface="Franklin Gothic Book"/>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800" baseline="0" noProof="0" dirty="0" smtClean="0">
                          <a:latin typeface="+mn-lt"/>
                        </a:rPr>
                        <a:t>Los intentos para añadir detalles a dibujos o escritos son irregulares, genéricos (ej. bueno, lindo, bonito) o podrían parecer irrelevantes al argumento del cuento;</a:t>
                      </a:r>
                    </a:p>
                    <a:p>
                      <a:pPr algn="l"/>
                      <a:r>
                        <a:rPr lang="x-none" sz="800" baseline="0" noProof="0" dirty="0" smtClean="0">
                          <a:latin typeface="+mn-lt"/>
                        </a:rPr>
                        <a:t>O</a:t>
                      </a:r>
                    </a:p>
                    <a:p>
                      <a:pPr algn="l"/>
                      <a:r>
                        <a:rPr lang="x-none" sz="800" baseline="0" noProof="0" dirty="0" smtClean="0">
                          <a:latin typeface="+mn-lt"/>
                        </a:rPr>
                        <a:t>Podría identificar elementos literarios (personajes, ambiente o escenario, acción)sin añadir ninguna otra descripción o detalle</a:t>
                      </a:r>
                      <a:endParaRPr lang="x-none" sz="800" noProof="0" dirty="0">
                        <a:solidFill>
                          <a:srgbClr val="000000"/>
                        </a:solidFill>
                        <a:latin typeface="+mn-lt"/>
                        <a:ea typeface="Calibri"/>
                        <a:cs typeface="Franklin Gothic Book"/>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800" baseline="0" noProof="0" dirty="0" smtClean="0">
                          <a:latin typeface="+mn-lt"/>
                        </a:rPr>
                        <a:t>Generalmente utiliza vocabulario básico, incorrecto o por debajo del nivel de grado cuando dicta (K) o escribe;</a:t>
                      </a:r>
                    </a:p>
                    <a:p>
                      <a:pPr algn="l"/>
                      <a:r>
                        <a:rPr lang="es-ES" sz="800" baseline="0" noProof="0" dirty="0" smtClean="0">
                          <a:latin typeface="+mn-lt"/>
                        </a:rPr>
                        <a:t>Utiliza los comentarios de adultos o compañeros para revisar</a:t>
                      </a: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x-none" sz="800" baseline="0" noProof="0" dirty="0" smtClean="0">
                          <a:latin typeface="+mn-lt"/>
                        </a:rPr>
                        <a:t>Edita con el apoyo de compañeros</a:t>
                      </a:r>
                      <a:r>
                        <a:rPr lang="en-US" sz="800" baseline="0" noProof="0" dirty="0" smtClean="0">
                          <a:latin typeface="+mn-lt"/>
                        </a:rPr>
                        <a:t> y</a:t>
                      </a:r>
                      <a:r>
                        <a:rPr lang="x-none" sz="800" baseline="0" noProof="0" smtClean="0">
                          <a:latin typeface="+mn-lt"/>
                        </a:rPr>
                        <a:t> adultos </a:t>
                      </a:r>
                      <a:r>
                        <a:rPr lang="x-none" sz="800" b="0" i="0" baseline="0" noProof="0" smtClean="0">
                          <a:latin typeface="+mn-lt"/>
                        </a:rPr>
                        <a:t>(</a:t>
                      </a:r>
                      <a:r>
                        <a:rPr lang="x-none" sz="800" b="0" i="0" baseline="0" noProof="0" dirty="0" smtClean="0">
                          <a:latin typeface="+mn-lt"/>
                        </a:rPr>
                        <a:t>gr 2);</a:t>
                      </a:r>
                    </a:p>
                    <a:p>
                      <a:pPr marL="0" marR="0" indent="0" algn="l" defTabSz="966612" rtl="0" eaLnBrk="1" fontAlgn="auto" latinLnBrk="0" hangingPunct="1">
                        <a:lnSpc>
                          <a:spcPct val="100000"/>
                        </a:lnSpc>
                        <a:spcBef>
                          <a:spcPts val="0"/>
                        </a:spcBef>
                        <a:spcAft>
                          <a:spcPts val="0"/>
                        </a:spcAft>
                        <a:buClrTx/>
                        <a:buSzTx/>
                        <a:buFontTx/>
                        <a:buNone/>
                        <a:tabLst/>
                        <a:defRPr/>
                      </a:pPr>
                      <a:r>
                        <a:rPr lang="es-ES_tradnl" sz="800" baseline="0" noProof="0" dirty="0" smtClean="0">
                          <a:latin typeface="+mn-lt"/>
                        </a:rPr>
                        <a:t>No utiliza una mecánica básica apropiada para el grado o tiene errores</a:t>
                      </a:r>
                      <a:endParaRPr lang="es-ES_tradnl" sz="800" b="0" i="0" u="none" strike="noStrike" noProof="0" dirty="0" smtClean="0">
                        <a:solidFill>
                          <a:srgbClr val="000000"/>
                        </a:solidFill>
                        <a:latin typeface="+mn-lt"/>
                      </a:endParaRPr>
                    </a:p>
                    <a:p>
                      <a:pPr algn="l"/>
                      <a:r>
                        <a:rPr lang="es-ES_tradnl" sz="800" baseline="0" noProof="0" dirty="0" smtClean="0">
                          <a:latin typeface="+mn-lt"/>
                        </a:rPr>
                        <a:t> frecuentes</a:t>
                      </a:r>
                      <a:endParaRPr lang="es-ES_tradnl" sz="800" b="0" i="0" u="none" strike="noStrike" noProof="0" dirty="0">
                        <a:solidFill>
                          <a:srgbClr val="000000"/>
                        </a:solidFill>
                        <a:latin typeface="+mn-lt"/>
                      </a:endParaRPr>
                    </a:p>
                  </a:txBody>
                  <a:tcPr marL="25762"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337390">
                <a:tc>
                  <a:txBody>
                    <a:bodyPr/>
                    <a:lstStyle/>
                    <a:p>
                      <a:pPr marL="0" marR="0" algn="ctr">
                        <a:lnSpc>
                          <a:spcPct val="115000"/>
                        </a:lnSpc>
                        <a:spcBef>
                          <a:spcPts val="0"/>
                        </a:spcBef>
                        <a:spcAft>
                          <a:spcPts val="0"/>
                        </a:spcAft>
                      </a:pPr>
                      <a:r>
                        <a:rPr lang="x-none" sz="19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0</a:t>
                      </a:r>
                      <a:endParaRPr lang="x-none" sz="1900" noProof="0" dirty="0">
                        <a:effectLst>
                          <a:outerShdw blurRad="38100" dist="38100" dir="2700000" algn="tl">
                            <a:srgbClr val="000000">
                              <a:alpha val="43137"/>
                            </a:srgbClr>
                          </a:outerShdw>
                        </a:effectLst>
                        <a:latin typeface="+mn-lt"/>
                        <a:ea typeface="Calibri"/>
                        <a:cs typeface="Times New Roman"/>
                      </a:endParaRPr>
                    </a:p>
                  </a:txBody>
                  <a:tcPr marL="85873" marR="2659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5">
                  <a:txBody>
                    <a:bodyPr/>
                    <a:lstStyle/>
                    <a:p>
                      <a:pPr algn="l" fontAlgn="t"/>
                      <a:r>
                        <a:rPr lang="es-ES_tradnl" sz="900" b="0" i="0" u="none" strike="noStrike" noProof="0" dirty="0" smtClean="0">
                          <a:solidFill>
                            <a:srgbClr val="000000"/>
                          </a:solidFill>
                          <a:latin typeface="+mn-lt"/>
                        </a:rPr>
                        <a:t>Una respuesta no recibe crédito si no proporciona evidencia de la habilidad para</a:t>
                      </a:r>
                      <a:r>
                        <a:rPr lang="es-ES_tradnl" sz="900" b="0" i="0" u="none" strike="noStrike" baseline="0" noProof="0" dirty="0" smtClean="0">
                          <a:solidFill>
                            <a:srgbClr val="000000"/>
                          </a:solidFill>
                          <a:latin typeface="+mn-lt"/>
                        </a:rPr>
                        <a:t> </a:t>
                      </a:r>
                      <a:r>
                        <a:rPr lang="es-ES_tradnl" sz="900" b="0" i="0" u="none" strike="noStrike" noProof="0" dirty="0" smtClean="0">
                          <a:solidFill>
                            <a:srgbClr val="000000"/>
                          </a:solidFill>
                          <a:latin typeface="+mn-lt"/>
                        </a:rPr>
                        <a:t> [</a:t>
                      </a:r>
                      <a:r>
                        <a:rPr lang="es-ES_tradnl" sz="900" b="0" i="1" u="none" strike="noStrike" noProof="0" dirty="0" smtClean="0">
                          <a:solidFill>
                            <a:srgbClr val="000000"/>
                          </a:solidFill>
                          <a:latin typeface="+mn-lt"/>
                        </a:rPr>
                        <a:t>completar con el lenguaje clave del objetivo deseado</a:t>
                      </a:r>
                      <a:r>
                        <a:rPr lang="es-ES_tradnl" sz="900" b="0" i="0" u="none" strike="noStrike" noProof="0" dirty="0" smtClean="0">
                          <a:solidFill>
                            <a:srgbClr val="000000"/>
                          </a:solidFill>
                          <a:latin typeface="+mn-lt"/>
                        </a:rPr>
                        <a:t>].</a:t>
                      </a:r>
                      <a:endParaRPr lang="es-ES_tradnl" sz="900" b="0" i="0" u="none" strike="noStrike" noProof="0" dirty="0">
                        <a:solidFill>
                          <a:srgbClr val="000000"/>
                        </a:solidFill>
                        <a:latin typeface="+mn-lt"/>
                      </a:endParaRPr>
                    </a:p>
                  </a:txBody>
                  <a:tcPr marL="85873" marR="9758" marT="9217"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Rectangle 3"/>
          <p:cNvSpPr/>
          <p:nvPr/>
        </p:nvSpPr>
        <p:spPr>
          <a:xfrm>
            <a:off x="182154" y="167846"/>
            <a:ext cx="6726728" cy="319152"/>
          </a:xfrm>
          <a:prstGeom prst="rect">
            <a:avLst/>
          </a:prstGeom>
        </p:spPr>
        <p:txBody>
          <a:bodyPr wrap="square" lIns="90639" tIns="45320" rIns="90639" bIns="45320">
            <a:spAutoFit/>
          </a:bodyPr>
          <a:lstStyle>
            <a:defPPr>
              <a:defRPr lang="en-US"/>
            </a:defPPr>
            <a:lvl1pPr marL="0" algn="l" defTabSz="961309" rtl="0" eaLnBrk="1" latinLnBrk="0" hangingPunct="1">
              <a:defRPr sz="1900" kern="1200">
                <a:solidFill>
                  <a:schemeClr val="tx1"/>
                </a:solidFill>
                <a:latin typeface="+mn-lt"/>
                <a:ea typeface="+mn-ea"/>
                <a:cs typeface="+mn-cs"/>
              </a:defRPr>
            </a:lvl1pPr>
            <a:lvl2pPr marL="480654" algn="l" defTabSz="961309" rtl="0" eaLnBrk="1" latinLnBrk="0" hangingPunct="1">
              <a:defRPr sz="1900" kern="1200">
                <a:solidFill>
                  <a:schemeClr val="tx1"/>
                </a:solidFill>
                <a:latin typeface="+mn-lt"/>
                <a:ea typeface="+mn-ea"/>
                <a:cs typeface="+mn-cs"/>
              </a:defRPr>
            </a:lvl2pPr>
            <a:lvl3pPr marL="961309" algn="l" defTabSz="961309" rtl="0" eaLnBrk="1" latinLnBrk="0" hangingPunct="1">
              <a:defRPr sz="1900" kern="1200">
                <a:solidFill>
                  <a:schemeClr val="tx1"/>
                </a:solidFill>
                <a:latin typeface="+mn-lt"/>
                <a:ea typeface="+mn-ea"/>
                <a:cs typeface="+mn-cs"/>
              </a:defRPr>
            </a:lvl3pPr>
            <a:lvl4pPr marL="1441963" algn="l" defTabSz="961309" rtl="0" eaLnBrk="1" latinLnBrk="0" hangingPunct="1">
              <a:defRPr sz="1900" kern="1200">
                <a:solidFill>
                  <a:schemeClr val="tx1"/>
                </a:solidFill>
                <a:latin typeface="+mn-lt"/>
                <a:ea typeface="+mn-ea"/>
                <a:cs typeface="+mn-cs"/>
              </a:defRPr>
            </a:lvl4pPr>
            <a:lvl5pPr marL="1922617" algn="l" defTabSz="961309" rtl="0" eaLnBrk="1" latinLnBrk="0" hangingPunct="1">
              <a:defRPr sz="1900" kern="1200">
                <a:solidFill>
                  <a:schemeClr val="tx1"/>
                </a:solidFill>
                <a:latin typeface="+mn-lt"/>
                <a:ea typeface="+mn-ea"/>
                <a:cs typeface="+mn-cs"/>
              </a:defRPr>
            </a:lvl5pPr>
            <a:lvl6pPr marL="2403272" algn="l" defTabSz="961309" rtl="0" eaLnBrk="1" latinLnBrk="0" hangingPunct="1">
              <a:defRPr sz="1900" kern="1200">
                <a:solidFill>
                  <a:schemeClr val="tx1"/>
                </a:solidFill>
                <a:latin typeface="+mn-lt"/>
                <a:ea typeface="+mn-ea"/>
                <a:cs typeface="+mn-cs"/>
              </a:defRPr>
            </a:lvl6pPr>
            <a:lvl7pPr marL="2883926" algn="l" defTabSz="961309" rtl="0" eaLnBrk="1" latinLnBrk="0" hangingPunct="1">
              <a:defRPr sz="1900" kern="1200">
                <a:solidFill>
                  <a:schemeClr val="tx1"/>
                </a:solidFill>
                <a:latin typeface="+mn-lt"/>
                <a:ea typeface="+mn-ea"/>
                <a:cs typeface="+mn-cs"/>
              </a:defRPr>
            </a:lvl7pPr>
            <a:lvl8pPr marL="3364581" algn="l" defTabSz="961309" rtl="0" eaLnBrk="1" latinLnBrk="0" hangingPunct="1">
              <a:defRPr sz="1900" kern="1200">
                <a:solidFill>
                  <a:schemeClr val="tx1"/>
                </a:solidFill>
                <a:latin typeface="+mn-lt"/>
                <a:ea typeface="+mn-ea"/>
                <a:cs typeface="+mn-cs"/>
              </a:defRPr>
            </a:lvl8pPr>
            <a:lvl9pPr marL="3845235" algn="l" defTabSz="961309" rtl="0" eaLnBrk="1" latinLnBrk="0" hangingPunct="1">
              <a:defRPr sz="1900" kern="1200">
                <a:solidFill>
                  <a:schemeClr val="tx1"/>
                </a:solidFill>
                <a:latin typeface="+mn-lt"/>
                <a:ea typeface="+mn-ea"/>
                <a:cs typeface="+mn-cs"/>
              </a:defRPr>
            </a:lvl9pPr>
          </a:lstStyle>
          <a:p>
            <a:pPr algn="ctr"/>
            <a:r>
              <a:rPr lang="x-none" sz="1479" b="1" dirty="0">
                <a:effectLst>
                  <a:outerShdw blurRad="38100" dist="38100" dir="2700000" algn="tl">
                    <a:srgbClr val="000000">
                      <a:alpha val="43137"/>
                    </a:srgbClr>
                  </a:outerShdw>
                </a:effectLst>
              </a:rPr>
              <a:t>Grados K - 2: Rúbrica genérica de 4 puntos para un Escrito Narrativo </a:t>
            </a:r>
            <a:endParaRPr lang="x-none" sz="1479"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6E8A0ECE-C9E2-4B32-8A0E-7D248228F9D1}" type="slidenum">
              <a:rPr lang="en-US" smtClean="0"/>
              <a:pPr/>
              <a:t>22</a:t>
            </a:fld>
            <a:endParaRPr lang="en-US"/>
          </a:p>
        </p:txBody>
      </p:sp>
      <p:sp>
        <p:nvSpPr>
          <p:cNvPr id="5" name="Shape 181"/>
          <p:cNvSpPr/>
          <p:nvPr/>
        </p:nvSpPr>
        <p:spPr>
          <a:xfrm>
            <a:off x="347767" y="9041175"/>
            <a:ext cx="6967433" cy="219261"/>
          </a:xfrm>
          <a:prstGeom prst="rect">
            <a:avLst/>
          </a:prstGeom>
          <a:noFill/>
          <a:ln>
            <a:noFill/>
          </a:ln>
        </p:spPr>
        <p:txBody>
          <a:bodyPr lIns="86941" tIns="43459" rIns="86941" bIns="43459" anchor="t" anchorCtr="0">
            <a:noAutofit/>
          </a:bodyPr>
          <a:lstStyle/>
          <a:p>
            <a:pPr>
              <a:buSzPct val="25000"/>
            </a:pPr>
            <a:r>
              <a:rPr lang="en-US" sz="847" b="1" i="1" dirty="0">
                <a:solidFill>
                  <a:schemeClr val="dk1"/>
                </a:solidFill>
                <a:latin typeface="Calibri"/>
                <a:ea typeface="Calibri"/>
                <a:cs typeface="Calibri"/>
                <a:sym typeface="Calibri"/>
              </a:rPr>
              <a:t>Working Drafts of ELA rubrics for assessing CCSS writing standards --- © (2010) Karin Hess, National Center for Assessment [khess@nciea.org</a:t>
            </a:r>
          </a:p>
        </p:txBody>
      </p:sp>
    </p:spTree>
    <p:extLst>
      <p:ext uri="{BB962C8B-B14F-4D97-AF65-F5344CB8AC3E}">
        <p14:creationId xmlns:p14="http://schemas.microsoft.com/office/powerpoint/2010/main" val="28838027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180078" y="5255152"/>
            <a:ext cx="7135121" cy="3573330"/>
            <a:chOff x="329445" y="4005210"/>
            <a:chExt cx="7581067" cy="3743487"/>
          </a:xfrm>
        </p:grpSpPr>
        <p:grpSp>
          <p:nvGrpSpPr>
            <p:cNvPr id="38" name="Group 37"/>
            <p:cNvGrpSpPr/>
            <p:nvPr/>
          </p:nvGrpSpPr>
          <p:grpSpPr>
            <a:xfrm>
              <a:off x="329445" y="4005210"/>
              <a:ext cx="7581067" cy="3538697"/>
              <a:chOff x="329445" y="3882338"/>
              <a:chExt cx="7581067" cy="3538697"/>
            </a:xfrm>
          </p:grpSpPr>
          <p:sp>
            <p:nvSpPr>
              <p:cNvPr id="6" name="Rectangle 5"/>
              <p:cNvSpPr/>
              <p:nvPr/>
            </p:nvSpPr>
            <p:spPr>
              <a:xfrm>
                <a:off x="329445" y="3882338"/>
                <a:ext cx="7581067" cy="3538697"/>
              </a:xfrm>
              <a:prstGeom prst="rect">
                <a:avLst/>
              </a:prstGeom>
            </p:spPr>
            <p:txBody>
              <a:bodyPr wrap="square">
                <a:spAutoFit/>
              </a:bodyPr>
              <a:lstStyle/>
              <a:p>
                <a:r>
                  <a:rPr lang="es-MX" sz="1100" b="1" u="sng" dirty="0" smtClean="0">
                    <a:solidFill>
                      <a:prstClr val="black"/>
                    </a:solidFill>
                  </a:rPr>
                  <a:t>Tarea de Rendimiento</a:t>
                </a:r>
                <a:r>
                  <a:rPr lang="es-MX" sz="1100" dirty="0" smtClean="0">
                    <a:solidFill>
                      <a:prstClr val="black"/>
                    </a:solidFill>
                  </a:rPr>
                  <a:t>:</a:t>
                </a:r>
              </a:p>
              <a:p>
                <a:r>
                  <a:rPr lang="es-MX" sz="1000" b="1" dirty="0" smtClean="0">
                    <a:solidFill>
                      <a:prstClr val="black"/>
                    </a:solidFill>
                  </a:rPr>
                  <a:t>Vas a escribir un cuento narrativo. Esto significa que tiene un principio, un medio (desarrollo) y un final. Este es un cuento imaginario. En tu cuento escribirás sobre un personaje que siembra semillas de manzanas y  cuando ellas crecen  en árboles, él o ella recogerá las manzanas maduras listas para que las personas las coman.  Utilizarás detalles de los textos que leíste para ayudarte a escribir tu cuento. Luego, hablarás de lo siguiente:</a:t>
                </a:r>
              </a:p>
              <a:p>
                <a:endParaRPr lang="es-MX" sz="1000" b="1" dirty="0" smtClean="0">
                  <a:solidFill>
                    <a:prstClr val="black"/>
                  </a:solidFill>
                </a:endParaRPr>
              </a:p>
              <a:p>
                <a:pPr marL="342900" indent="-342900">
                  <a:buFontTx/>
                  <a:buAutoNum type="arabicPeriod"/>
                </a:pPr>
                <a:r>
                  <a:rPr lang="es-MX" sz="1000" b="1" dirty="0" smtClean="0">
                    <a:solidFill>
                      <a:prstClr val="black"/>
                    </a:solidFill>
                  </a:rPr>
                  <a:t>¿Dónde es el  ambiente o escenario? ¿Quién es el personaje principal?</a:t>
                </a:r>
              </a:p>
              <a:p>
                <a:pPr marL="342900" indent="-342900">
                  <a:buFontTx/>
                  <a:buAutoNum type="arabicPeriod"/>
                </a:pPr>
                <a:r>
                  <a:rPr lang="es-MX" sz="1000" b="1" dirty="0" smtClean="0">
                    <a:solidFill>
                      <a:prstClr val="black"/>
                    </a:solidFill>
                  </a:rPr>
                  <a:t>¿Dónde sembró el personaje las semillas?</a:t>
                </a:r>
              </a:p>
              <a:p>
                <a:pPr marL="342900" indent="-342900">
                  <a:buFontTx/>
                  <a:buAutoNum type="arabicPeriod"/>
                </a:pPr>
                <a:r>
                  <a:rPr lang="es-MX" sz="1000" b="1" dirty="0" smtClean="0">
                    <a:solidFill>
                      <a:prstClr val="black"/>
                    </a:solidFill>
                  </a:rPr>
                  <a:t>¿Qué vio, escuchó y sintió el personaje?</a:t>
                </a:r>
              </a:p>
              <a:p>
                <a:pPr marL="342900" indent="-342900">
                  <a:buFontTx/>
                  <a:buAutoNum type="arabicPeriod"/>
                </a:pPr>
                <a:r>
                  <a:rPr lang="es-MX" sz="1000" b="1" dirty="0" smtClean="0">
                    <a:solidFill>
                      <a:prstClr val="black"/>
                    </a:solidFill>
                  </a:rPr>
                  <a:t>¿Cómo </a:t>
                </a:r>
                <a:r>
                  <a:rPr lang="es-MX" sz="1000" b="1" dirty="0">
                    <a:solidFill>
                      <a:prstClr val="black"/>
                    </a:solidFill>
                  </a:rPr>
                  <a:t>el personaje las </a:t>
                </a:r>
                <a:r>
                  <a:rPr lang="es-MX" sz="1000" b="1" dirty="0" smtClean="0">
                    <a:solidFill>
                      <a:prstClr val="black"/>
                    </a:solidFill>
                  </a:rPr>
                  <a:t>prepara para que las personas puedan comerlas?</a:t>
                </a:r>
              </a:p>
              <a:p>
                <a:endParaRPr lang="es-MX" sz="800" dirty="0" smtClean="0">
                  <a:solidFill>
                    <a:prstClr val="black"/>
                  </a:solidFill>
                </a:endParaRPr>
              </a:p>
              <a:p>
                <a:r>
                  <a:rPr lang="es-MX" sz="1050" b="1" u="sng" dirty="0" smtClean="0">
                    <a:solidFill>
                      <a:prstClr val="black"/>
                    </a:solidFill>
                  </a:rPr>
                  <a:t>Muestra de un escrito ejemplar de un estudiante:</a:t>
                </a:r>
                <a:endParaRPr lang="es-MX" sz="1050" b="1" dirty="0" smtClean="0">
                  <a:solidFill>
                    <a:prstClr val="black"/>
                  </a:solidFill>
                </a:endParaRPr>
              </a:p>
              <a:p>
                <a:r>
                  <a:rPr lang="es-MX" sz="1050" b="1" dirty="0" smtClean="0">
                    <a:solidFill>
                      <a:prstClr val="black"/>
                    </a:solidFill>
                  </a:rPr>
                  <a:t>Lucy está en primer grado.  Ella vive en una huerta.  Allí hay muchos árboles de manzanas.  Ella llevó algunas de las semillas de los árboles de manzanas a la escuela.   </a:t>
                </a:r>
              </a:p>
              <a:p>
                <a:endParaRPr lang="es-MX" sz="1000" dirty="0" smtClean="0">
                  <a:solidFill>
                    <a:prstClr val="black"/>
                  </a:solidFill>
                  <a:ea typeface="Calibri"/>
                  <a:cs typeface="Times New Roman"/>
                </a:endParaRPr>
              </a:p>
              <a:p>
                <a:r>
                  <a:rPr lang="es-MX" sz="1050" b="1" dirty="0" smtClean="0">
                    <a:solidFill>
                      <a:prstClr val="black"/>
                    </a:solidFill>
                  </a:rPr>
                  <a:t>Luego, ella compartió  las semillas y su clase sembró las semillas de manzanas en el patio de la escuela.  Fue divertido.  Los otros niños se estaban riendo.</a:t>
                </a:r>
              </a:p>
              <a:p>
                <a:endParaRPr lang="es-MX" sz="1000" b="1" dirty="0" smtClean="0">
                  <a:solidFill>
                    <a:prstClr val="black"/>
                  </a:solidFill>
                  <a:effectLst>
                    <a:outerShdw blurRad="38100" dist="38100" dir="2700000" algn="tl">
                      <a:srgbClr val="000000">
                        <a:alpha val="43137"/>
                      </a:srgbClr>
                    </a:outerShdw>
                  </a:effectLst>
                  <a:ea typeface="Calibri"/>
                  <a:cs typeface="Times New Roman"/>
                </a:endParaRPr>
              </a:p>
              <a:p>
                <a:r>
                  <a:rPr lang="es-MX" sz="1100" b="1" dirty="0" smtClean="0">
                    <a:solidFill>
                      <a:prstClr val="black"/>
                    </a:solidFill>
                  </a:rPr>
                  <a:t>Más tarde, ellos regaron las semillas y todos se mojaron. </a:t>
                </a:r>
              </a:p>
              <a:p>
                <a:endParaRPr lang="es-MX" sz="1000" dirty="0" smtClean="0">
                  <a:solidFill>
                    <a:prstClr val="black"/>
                  </a:solidFill>
                </a:endParaRPr>
              </a:p>
              <a:p>
                <a:r>
                  <a:rPr lang="es-MX" sz="1100" b="1" dirty="0" smtClean="0">
                    <a:solidFill>
                      <a:prstClr val="black"/>
                    </a:solidFill>
                  </a:rPr>
                  <a:t>Cuando los árboles crezcan, darán manzanas.  Lucy dijo, </a:t>
                </a:r>
                <a:r>
                  <a:rPr lang="es-MX" sz="1100" b="1" dirty="0" smtClean="0">
                    <a:solidFill>
                      <a:prstClr val="black"/>
                    </a:solidFill>
                    <a:latin typeface="Arial" panose="020B0604020202020204" pitchFamily="34" charset="0"/>
                    <a:cs typeface="Arial" panose="020B0604020202020204" pitchFamily="34" charset="0"/>
                  </a:rPr>
                  <a:t>– </a:t>
                </a:r>
                <a:r>
                  <a:rPr lang="es-MX" sz="1100" b="1" dirty="0" smtClean="0">
                    <a:solidFill>
                      <a:prstClr val="black"/>
                    </a:solidFill>
                  </a:rPr>
                  <a:t>Entonces ellos pueden hacer una fiesta comiendo manzanas</a:t>
                </a:r>
                <a:r>
                  <a:rPr lang="es-ES" sz="1100" b="1" dirty="0" smtClean="0">
                    <a:solidFill>
                      <a:prstClr val="black"/>
                    </a:solidFill>
                  </a:rPr>
                  <a:t>.</a:t>
                </a:r>
                <a:endParaRPr lang="x-none" sz="1100" b="1" dirty="0">
                  <a:solidFill>
                    <a:prstClr val="black"/>
                  </a:solidFill>
                  <a:ea typeface="Calibri"/>
                  <a:cs typeface="Times New Roman"/>
                </a:endParaRPr>
              </a:p>
            </p:txBody>
          </p:sp>
          <p:sp>
            <p:nvSpPr>
              <p:cNvPr id="7" name="TextBox 6"/>
              <p:cNvSpPr txBox="1"/>
              <p:nvPr/>
            </p:nvSpPr>
            <p:spPr>
              <a:xfrm>
                <a:off x="3897380" y="6861621"/>
                <a:ext cx="3076575" cy="241824"/>
              </a:xfrm>
              <a:prstGeom prst="rect">
                <a:avLst/>
              </a:prstGeom>
              <a:noFill/>
            </p:spPr>
            <p:txBody>
              <a:bodyPr wrap="square" rtlCol="0">
                <a:spAutoFit/>
              </a:bodyPr>
              <a:lstStyle/>
              <a:p>
                <a:r>
                  <a:rPr lang="x-none" sz="900" b="1" dirty="0" smtClean="0">
                    <a:solidFill>
                      <a:srgbClr val="FF0000"/>
                    </a:solidFill>
                  </a:rPr>
                  <a:t>Elabora con detalles</a:t>
                </a:r>
                <a:r>
                  <a:rPr lang="en-US" sz="900" b="1" dirty="0" smtClean="0">
                    <a:solidFill>
                      <a:srgbClr val="FF0000"/>
                    </a:solidFill>
                  </a:rPr>
                  <a:t> </a:t>
                </a:r>
                <a:r>
                  <a:rPr lang="en-US" sz="900" b="1" dirty="0" err="1" smtClean="0">
                    <a:solidFill>
                      <a:srgbClr val="FF0000"/>
                    </a:solidFill>
                  </a:rPr>
                  <a:t>sensoriales</a:t>
                </a:r>
                <a:r>
                  <a:rPr lang="en-US" sz="900" b="1" dirty="0" smtClean="0">
                    <a:solidFill>
                      <a:srgbClr val="FF0000"/>
                    </a:solidFill>
                  </a:rPr>
                  <a:t> </a:t>
                </a:r>
                <a:r>
                  <a:rPr lang="x-none" sz="900" b="1" dirty="0" smtClean="0">
                    <a:solidFill>
                      <a:srgbClr val="FF0000"/>
                    </a:solidFill>
                  </a:rPr>
                  <a:t>y diálogos concretos.</a:t>
                </a:r>
                <a:endParaRPr lang="x-none" sz="900" b="1" dirty="0">
                  <a:solidFill>
                    <a:srgbClr val="FF0000"/>
                  </a:solidFill>
                </a:endParaRPr>
              </a:p>
            </p:txBody>
          </p:sp>
          <p:sp>
            <p:nvSpPr>
              <p:cNvPr id="11" name="TextBox 10"/>
              <p:cNvSpPr txBox="1"/>
              <p:nvPr/>
            </p:nvSpPr>
            <p:spPr>
              <a:xfrm>
                <a:off x="3353380" y="5642676"/>
                <a:ext cx="2876096" cy="241824"/>
              </a:xfrm>
              <a:prstGeom prst="rect">
                <a:avLst/>
              </a:prstGeom>
              <a:noFill/>
            </p:spPr>
            <p:txBody>
              <a:bodyPr wrap="square" rtlCol="0">
                <a:spAutoFit/>
              </a:bodyPr>
              <a:lstStyle/>
              <a:p>
                <a:r>
                  <a:rPr lang="x-none" sz="900" b="1" dirty="0" smtClean="0">
                    <a:solidFill>
                      <a:srgbClr val="FF0000"/>
                    </a:solidFill>
                  </a:rPr>
                  <a:t>Utiliza vocabulario temático de los textos</a:t>
                </a:r>
                <a:endParaRPr lang="x-none" sz="900" b="1" dirty="0">
                  <a:solidFill>
                    <a:srgbClr val="FF0000"/>
                  </a:solidFill>
                </a:endParaRPr>
              </a:p>
            </p:txBody>
          </p:sp>
          <p:sp>
            <p:nvSpPr>
              <p:cNvPr id="10" name="TextBox 9"/>
              <p:cNvSpPr txBox="1"/>
              <p:nvPr/>
            </p:nvSpPr>
            <p:spPr>
              <a:xfrm>
                <a:off x="2809875" y="5997629"/>
                <a:ext cx="3187725" cy="241824"/>
              </a:xfrm>
              <a:prstGeom prst="rect">
                <a:avLst/>
              </a:prstGeom>
              <a:noFill/>
            </p:spPr>
            <p:txBody>
              <a:bodyPr wrap="square" rtlCol="0">
                <a:spAutoFit/>
              </a:bodyPr>
              <a:lstStyle/>
              <a:p>
                <a:r>
                  <a:rPr lang="x-none" sz="900" b="1" dirty="0" smtClean="0">
                    <a:solidFill>
                      <a:srgbClr val="FF0000"/>
                    </a:solidFill>
                  </a:rPr>
                  <a:t>Atrae al lector y establece el argumento</a:t>
                </a:r>
                <a:endParaRPr lang="x-none" sz="900" b="1" dirty="0">
                  <a:solidFill>
                    <a:srgbClr val="FF0000"/>
                  </a:solidFill>
                </a:endParaRPr>
              </a:p>
            </p:txBody>
          </p:sp>
          <p:sp>
            <p:nvSpPr>
              <p:cNvPr id="9" name="TextBox 8"/>
              <p:cNvSpPr txBox="1"/>
              <p:nvPr/>
            </p:nvSpPr>
            <p:spPr>
              <a:xfrm>
                <a:off x="2162175" y="6524430"/>
                <a:ext cx="5646707" cy="241824"/>
              </a:xfrm>
              <a:prstGeom prst="rect">
                <a:avLst/>
              </a:prstGeom>
              <a:noFill/>
            </p:spPr>
            <p:txBody>
              <a:bodyPr wrap="square" rtlCol="0">
                <a:spAutoFit/>
              </a:bodyPr>
              <a:lstStyle/>
              <a:p>
                <a:r>
                  <a:rPr lang="x-none" sz="900" b="1" dirty="0" smtClean="0">
                    <a:solidFill>
                      <a:srgbClr val="FF0000"/>
                    </a:solidFill>
                  </a:rPr>
                  <a:t>Las palabras de transición mueven el cuento en el orden de los acontecimientos.</a:t>
                </a:r>
                <a:endParaRPr lang="x-none" sz="900" b="1" dirty="0">
                  <a:solidFill>
                    <a:srgbClr val="FF0000"/>
                  </a:solidFill>
                </a:endParaRPr>
              </a:p>
            </p:txBody>
          </p:sp>
        </p:grpSp>
        <p:sp>
          <p:nvSpPr>
            <p:cNvPr id="39" name="TextBox 38"/>
            <p:cNvSpPr txBox="1"/>
            <p:nvPr/>
          </p:nvSpPr>
          <p:spPr>
            <a:xfrm>
              <a:off x="400211" y="7506873"/>
              <a:ext cx="2409664" cy="241824"/>
            </a:xfrm>
            <a:prstGeom prst="rect">
              <a:avLst/>
            </a:prstGeom>
            <a:noFill/>
          </p:spPr>
          <p:txBody>
            <a:bodyPr wrap="square" rtlCol="0">
              <a:spAutoFit/>
            </a:bodyPr>
            <a:lstStyle/>
            <a:p>
              <a:r>
                <a:rPr lang="x-none" sz="900" b="1" dirty="0" smtClean="0">
                  <a:solidFill>
                    <a:srgbClr val="FF0000"/>
                  </a:solidFill>
                </a:rPr>
                <a:t>Tiene una conclusión clara y lógica.</a:t>
              </a:r>
              <a:endParaRPr lang="x-none" sz="900" b="1" dirty="0">
                <a:solidFill>
                  <a:srgbClr val="FF0000"/>
                </a:solidFill>
              </a:endParaRPr>
            </a:p>
          </p:txBody>
        </p:sp>
      </p:grpSp>
      <p:sp>
        <p:nvSpPr>
          <p:cNvPr id="4" name="Slide Number Placeholder 3"/>
          <p:cNvSpPr>
            <a:spLocks noGrp="1"/>
          </p:cNvSpPr>
          <p:nvPr>
            <p:ph type="sldNum" sz="quarter" idx="12"/>
          </p:nvPr>
        </p:nvSpPr>
        <p:spPr>
          <a:xfrm>
            <a:off x="6379738" y="9090025"/>
            <a:ext cx="792480" cy="511175"/>
          </a:xfrm>
        </p:spPr>
        <p:txBody>
          <a:bodyPr/>
          <a:lstStyle/>
          <a:p>
            <a:fld id="{F177B04D-AEB5-43ED-B9BA-B3D1EC9C9067}" type="slidenum">
              <a:rPr lang="en-US" smtClean="0">
                <a:solidFill>
                  <a:prstClr val="black">
                    <a:tint val="75000"/>
                  </a:prstClr>
                </a:solidFill>
              </a:rPr>
              <a:pPr/>
              <a:t>23</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096720855"/>
              </p:ext>
            </p:extLst>
          </p:nvPr>
        </p:nvGraphicFramePr>
        <p:xfrm>
          <a:off x="152400" y="156664"/>
          <a:ext cx="7019818" cy="5112834"/>
        </p:xfrm>
        <a:graphic>
          <a:graphicData uri="http://schemas.openxmlformats.org/drawingml/2006/table">
            <a:tbl>
              <a:tblPr firstRow="1" bandRow="1">
                <a:tableStyleId>{5940675A-B579-460E-94D1-54222C63F5DA}</a:tableStyleId>
              </a:tblPr>
              <a:tblGrid>
                <a:gridCol w="762000"/>
                <a:gridCol w="1219200"/>
                <a:gridCol w="1143000"/>
                <a:gridCol w="1283053"/>
                <a:gridCol w="1337916"/>
                <a:gridCol w="1274649"/>
              </a:tblGrid>
              <a:tr h="466280">
                <a:tc gridSpan="6">
                  <a:txBody>
                    <a:bodyPr/>
                    <a:lstStyle/>
                    <a:p>
                      <a:pPr marL="0" marR="0" algn="l">
                        <a:lnSpc>
                          <a:spcPct val="100000"/>
                        </a:lnSpc>
                        <a:spcBef>
                          <a:spcPts val="0"/>
                        </a:spcBef>
                        <a:spcAft>
                          <a:spcPts val="0"/>
                        </a:spcAft>
                      </a:pPr>
                      <a:r>
                        <a:rPr lang="es-MX" sz="900" b="1" noProof="0" dirty="0" smtClean="0"/>
                        <a:t>W.1.3</a:t>
                      </a:r>
                      <a:r>
                        <a:rPr lang="es-MX" sz="900" noProof="0" dirty="0" smtClean="0"/>
                        <a:t/>
                      </a:r>
                      <a:br>
                        <a:rPr lang="es-MX" sz="900" noProof="0" dirty="0" smtClean="0"/>
                      </a:br>
                      <a:r>
                        <a:rPr lang="es-MX" sz="900" kern="1200" noProof="0" dirty="0" smtClean="0">
                          <a:solidFill>
                            <a:schemeClr val="tx1"/>
                          </a:solidFill>
                          <a:latin typeface="+mn-lt"/>
                          <a:ea typeface="+mn-ea"/>
                          <a:cs typeface="+mn-cs"/>
                        </a:rPr>
                        <a:t>Escribe narraciones en las cuales </a:t>
                      </a:r>
                      <a:r>
                        <a:rPr lang="es-MX" sz="900" b="1" kern="1200" noProof="0" dirty="0" smtClean="0">
                          <a:solidFill>
                            <a:schemeClr val="tx1"/>
                          </a:solidFill>
                          <a:latin typeface="+mn-lt"/>
                          <a:ea typeface="+mn-ea"/>
                          <a:cs typeface="+mn-cs"/>
                        </a:rPr>
                        <a:t>recuenta dos o más acontecimientos en secuencia adecuada</a:t>
                      </a:r>
                      <a:r>
                        <a:rPr lang="es-MX" sz="900" kern="1200" noProof="0" dirty="0" smtClean="0">
                          <a:solidFill>
                            <a:schemeClr val="tx1"/>
                          </a:solidFill>
                          <a:latin typeface="+mn-lt"/>
                          <a:ea typeface="+mn-ea"/>
                          <a:cs typeface="+mn-cs"/>
                        </a:rPr>
                        <a:t>, incluye algunos </a:t>
                      </a:r>
                      <a:r>
                        <a:rPr lang="es-MX" sz="900" b="1" kern="1200" noProof="0" dirty="0" smtClean="0">
                          <a:solidFill>
                            <a:schemeClr val="tx1"/>
                          </a:solidFill>
                          <a:latin typeface="+mn-lt"/>
                          <a:ea typeface="+mn-ea"/>
                          <a:cs typeface="+mn-cs"/>
                        </a:rPr>
                        <a:t>detalles</a:t>
                      </a:r>
                      <a:r>
                        <a:rPr lang="es-MX" sz="900" kern="1200" noProof="0" dirty="0" smtClean="0">
                          <a:solidFill>
                            <a:schemeClr val="tx1"/>
                          </a:solidFill>
                          <a:latin typeface="+mn-lt"/>
                          <a:ea typeface="+mn-ea"/>
                          <a:cs typeface="+mn-cs"/>
                        </a:rPr>
                        <a:t> relacionados con </a:t>
                      </a:r>
                      <a:r>
                        <a:rPr lang="es-MX" sz="900" b="1" kern="1200" noProof="0" dirty="0" smtClean="0">
                          <a:solidFill>
                            <a:schemeClr val="tx1"/>
                          </a:solidFill>
                          <a:latin typeface="+mn-lt"/>
                          <a:ea typeface="+mn-ea"/>
                          <a:cs typeface="+mn-cs"/>
                        </a:rPr>
                        <a:t>lo que sucedió</a:t>
                      </a:r>
                      <a:r>
                        <a:rPr lang="es-MX" sz="900" kern="1200" noProof="0" dirty="0" smtClean="0">
                          <a:solidFill>
                            <a:schemeClr val="tx1"/>
                          </a:solidFill>
                          <a:latin typeface="+mn-lt"/>
                          <a:ea typeface="+mn-ea"/>
                          <a:cs typeface="+mn-cs"/>
                        </a:rPr>
                        <a:t>, usa </a:t>
                      </a:r>
                      <a:r>
                        <a:rPr lang="es-ES" sz="900" b="1" kern="1200" noProof="0" dirty="0" smtClean="0">
                          <a:solidFill>
                            <a:schemeClr val="tx1"/>
                          </a:solidFill>
                          <a:latin typeface="+mn-lt"/>
                          <a:ea typeface="+mn-ea"/>
                          <a:cs typeface="+mn-cs"/>
                        </a:rPr>
                        <a:t>palabras que describen el tiempo cronológico</a:t>
                      </a:r>
                      <a:r>
                        <a:rPr lang="es-MX" sz="900" b="1" kern="1200" noProof="0" dirty="0" smtClean="0">
                          <a:solidFill>
                            <a:schemeClr val="tx1"/>
                          </a:solidFill>
                          <a:latin typeface="+mn-lt"/>
                          <a:ea typeface="+mn-ea"/>
                          <a:cs typeface="+mn-cs"/>
                        </a:rPr>
                        <a:t> para señalar el orden de los acontecimientos </a:t>
                      </a:r>
                      <a:r>
                        <a:rPr lang="es-MX" sz="900" kern="1200" noProof="0" dirty="0" smtClean="0">
                          <a:solidFill>
                            <a:schemeClr val="tx1"/>
                          </a:solidFill>
                          <a:latin typeface="+mn-lt"/>
                          <a:ea typeface="+mn-ea"/>
                          <a:cs typeface="+mn-cs"/>
                        </a:rPr>
                        <a:t>y ofrece cierto sentido </a:t>
                      </a:r>
                      <a:r>
                        <a:rPr lang="es-MX" sz="900" b="1" kern="1200" noProof="0" dirty="0" smtClean="0">
                          <a:solidFill>
                            <a:schemeClr val="tx1"/>
                          </a:solidFill>
                          <a:latin typeface="+mn-lt"/>
                          <a:ea typeface="+mn-ea"/>
                          <a:cs typeface="+mn-cs"/>
                        </a:rPr>
                        <a:t>de conclusión. </a:t>
                      </a:r>
                    </a:p>
                  </a:txBody>
                  <a:tcPr marR="72474" marT="36752" marB="3675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6552">
                <a:tc gridSpan="6">
                  <a:txBody>
                    <a:bodyPr/>
                    <a:lstStyle/>
                    <a:p>
                      <a:pPr marL="0" marR="0" algn="ctr">
                        <a:lnSpc>
                          <a:spcPct val="100000"/>
                        </a:lnSpc>
                        <a:spcBef>
                          <a:spcPts val="0"/>
                        </a:spcBef>
                        <a:spcAft>
                          <a:spcPts val="0"/>
                        </a:spcAft>
                      </a:pPr>
                      <a:r>
                        <a:rPr lang="es-MX" sz="1200" kern="1200" noProof="0" dirty="0" smtClean="0">
                          <a:effectLst/>
                        </a:rPr>
                        <a:t>Ejemplo de un puntaje de “4” en la Tarea de Rendimiento: Composición Narrativa Completa</a:t>
                      </a:r>
                      <a:endParaRPr lang="es-MX" sz="900" noProof="0" dirty="0">
                        <a:effectLst/>
                        <a:latin typeface="Calibri"/>
                        <a:ea typeface="Calibri"/>
                        <a:cs typeface="Times New Roman"/>
                      </a:endParaRPr>
                    </a:p>
                  </a:txBody>
                  <a:tcPr marR="72474" marT="36752" marB="3675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1621">
                <a:tc rowSpan="2">
                  <a:txBody>
                    <a:bodyPr/>
                    <a:lstStyle/>
                    <a:p>
                      <a:pPr marL="0" marR="0" algn="ctr">
                        <a:lnSpc>
                          <a:spcPct val="115000"/>
                        </a:lnSpc>
                        <a:spcBef>
                          <a:spcPts val="0"/>
                        </a:spcBef>
                        <a:spcAft>
                          <a:spcPts val="0"/>
                        </a:spcAft>
                      </a:pPr>
                      <a:r>
                        <a:rPr lang="es-MX" sz="1100" b="1" noProof="0" dirty="0" smtClean="0">
                          <a:solidFill>
                            <a:srgbClr val="000000"/>
                          </a:solidFill>
                          <a:latin typeface="+mn-lt"/>
                          <a:ea typeface="Times New Roman"/>
                          <a:cs typeface="Times New Roman"/>
                        </a:rPr>
                        <a:t>Puntaje</a:t>
                      </a:r>
                      <a:endParaRPr lang="es-MX" sz="1100" noProof="0" dirty="0">
                        <a:latin typeface="+mn-lt"/>
                        <a:ea typeface="Calibri"/>
                        <a:cs typeface="Times New Roman"/>
                      </a:endParaRPr>
                    </a:p>
                  </a:txBody>
                  <a:tcPr marL="85873" marR="26590" marT="0" marB="0" anchor="ctr"/>
                </a:tc>
                <a:tc gridSpan="2">
                  <a:txBody>
                    <a:bodyPr/>
                    <a:lstStyle/>
                    <a:p>
                      <a:pPr marL="0" marR="0" algn="ctr">
                        <a:lnSpc>
                          <a:spcPct val="115000"/>
                        </a:lnSpc>
                        <a:spcBef>
                          <a:spcPts val="0"/>
                        </a:spcBef>
                        <a:spcAft>
                          <a:spcPts val="0"/>
                        </a:spcAft>
                      </a:pPr>
                      <a:r>
                        <a:rPr lang="es-MX"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Declaración</a:t>
                      </a:r>
                      <a:r>
                        <a:rPr lang="es-MX" sz="11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de propósito/enfoque y organización</a:t>
                      </a:r>
                      <a:endParaRPr lang="es-MX" sz="1100" noProof="0" dirty="0">
                        <a:effectLst>
                          <a:outerShdw blurRad="38100" dist="38100" dir="2700000" algn="tl">
                            <a:srgbClr val="000000">
                              <a:alpha val="43137"/>
                            </a:srgbClr>
                          </a:outerShdw>
                        </a:effectLst>
                        <a:latin typeface="+mn-lt"/>
                        <a:ea typeface="Calibri"/>
                        <a:cs typeface="Times New Roman"/>
                      </a:endParaRPr>
                    </a:p>
                  </a:txBody>
                  <a:tcPr marL="85873" marR="26590" marT="0" marB="0" anchor="ctr">
                    <a:solidFill>
                      <a:schemeClr val="accent1">
                        <a:lumMod val="60000"/>
                        <a:lumOff val="40000"/>
                      </a:schemeClr>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s-MX"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Desarrollo: Lenguaje</a:t>
                      </a:r>
                      <a:r>
                        <a:rPr lang="es-MX" sz="11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y elaboración de evidencia</a:t>
                      </a:r>
                      <a:endParaRPr lang="es-MX" sz="1100" noProof="0" dirty="0">
                        <a:effectLst>
                          <a:outerShdw blurRad="38100" dist="38100" dir="2700000" algn="tl">
                            <a:srgbClr val="000000">
                              <a:alpha val="43137"/>
                            </a:srgbClr>
                          </a:outerShdw>
                        </a:effectLst>
                        <a:latin typeface="+mn-lt"/>
                        <a:ea typeface="Calibri"/>
                        <a:cs typeface="Times New Roman"/>
                      </a:endParaRPr>
                    </a:p>
                  </a:txBody>
                  <a:tcPr marL="85873" marR="26590" marT="0" marB="0" anchor="ctr">
                    <a:solidFill>
                      <a:schemeClr val="accent3">
                        <a:lumMod val="40000"/>
                        <a:lumOff val="60000"/>
                      </a:schemeClr>
                    </a:solidFill>
                  </a:tcPr>
                </a:tc>
                <a:tc hMerge="1">
                  <a:txBody>
                    <a:bodyPr/>
                    <a:lstStyle/>
                    <a:p>
                      <a:endParaRPr lang="en-US"/>
                    </a:p>
                  </a:txBody>
                  <a:tcPr/>
                </a:tc>
                <a:tc rowSpan="2">
                  <a:txBody>
                    <a:bodyPr/>
                    <a:lstStyle/>
                    <a:p>
                      <a:pPr marL="0" marR="0" algn="ctr">
                        <a:lnSpc>
                          <a:spcPct val="115000"/>
                        </a:lnSpc>
                        <a:spcBef>
                          <a:spcPts val="0"/>
                        </a:spcBef>
                        <a:spcAft>
                          <a:spcPts val="0"/>
                        </a:spcAft>
                      </a:pPr>
                      <a:r>
                        <a:rPr lang="es-MX"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Convenciones</a:t>
                      </a:r>
                      <a:endParaRPr lang="es-MX" sz="1200" noProof="0" dirty="0">
                        <a:effectLst>
                          <a:outerShdw blurRad="38100" dist="38100" dir="2700000" algn="tl">
                            <a:srgbClr val="000000">
                              <a:alpha val="43137"/>
                            </a:srgbClr>
                          </a:outerShdw>
                        </a:effectLst>
                        <a:latin typeface="+mn-lt"/>
                        <a:ea typeface="Calibri"/>
                        <a:cs typeface="Times New Roman"/>
                      </a:endParaRPr>
                    </a:p>
                  </a:txBody>
                  <a:tcPr marL="85873" marR="26590" marT="0" marB="0" anchor="ctr">
                    <a:solidFill>
                      <a:schemeClr val="accent6">
                        <a:lumMod val="40000"/>
                        <a:lumOff val="60000"/>
                      </a:schemeClr>
                    </a:solidFill>
                  </a:tcPr>
                </a:tc>
              </a:tr>
              <a:tr h="411621">
                <a:tc vMerge="1">
                  <a:txBody>
                    <a:bodyPr/>
                    <a:lstStyle/>
                    <a:p>
                      <a:endParaRPr lang="en-US"/>
                    </a:p>
                  </a:txBody>
                  <a:tcPr/>
                </a:tc>
                <a:tc>
                  <a:txBody>
                    <a:bodyPr/>
                    <a:lstStyle/>
                    <a:p>
                      <a:pPr marL="0" marR="0" algn="ctr">
                        <a:lnSpc>
                          <a:spcPct val="115000"/>
                        </a:lnSpc>
                        <a:spcBef>
                          <a:spcPts val="0"/>
                        </a:spcBef>
                        <a:spcAft>
                          <a:spcPts val="0"/>
                        </a:spcAft>
                      </a:pPr>
                      <a:r>
                        <a:rPr lang="es-MX"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Declaración de propósito/enfoque </a:t>
                      </a:r>
                      <a:endParaRPr lang="es-MX" sz="1100" noProof="0" dirty="0">
                        <a:effectLst>
                          <a:outerShdw blurRad="38100" dist="38100" dir="2700000" algn="tl">
                            <a:srgbClr val="000000">
                              <a:alpha val="43137"/>
                            </a:srgbClr>
                          </a:outerShdw>
                        </a:effectLst>
                        <a:latin typeface="+mn-lt"/>
                        <a:ea typeface="Calibri"/>
                        <a:cs typeface="Times New Roman"/>
                      </a:endParaRPr>
                    </a:p>
                  </a:txBody>
                  <a:tcPr marL="85873" marR="26590" marT="0" marB="0" anchor="ctr">
                    <a:solidFill>
                      <a:schemeClr val="accent1">
                        <a:lumMod val="20000"/>
                        <a:lumOff val="80000"/>
                      </a:schemeClr>
                    </a:solidFill>
                  </a:tcPr>
                </a:tc>
                <a:tc>
                  <a:txBody>
                    <a:bodyPr/>
                    <a:lstStyle/>
                    <a:p>
                      <a:pPr algn="ctr"/>
                      <a:r>
                        <a:rPr lang="es-MX" sz="1100" b="1" noProof="0" dirty="0" smtClean="0">
                          <a:effectLst>
                            <a:outerShdw blurRad="38100" dist="38100" dir="2700000" algn="tl">
                              <a:srgbClr val="000000">
                                <a:alpha val="43137"/>
                              </a:srgbClr>
                            </a:outerShdw>
                          </a:effectLst>
                          <a:latin typeface="+mn-lt"/>
                        </a:rPr>
                        <a:t>Organización</a:t>
                      </a:r>
                      <a:endParaRPr lang="es-MX" sz="1100" b="1" noProof="0" dirty="0">
                        <a:effectLst>
                          <a:outerShdw blurRad="38100" dist="38100" dir="2700000" algn="tl">
                            <a:srgbClr val="000000">
                              <a:alpha val="43137"/>
                            </a:srgbClr>
                          </a:outerShdw>
                        </a:effectLst>
                        <a:latin typeface="+mn-lt"/>
                      </a:endParaRPr>
                    </a:p>
                  </a:txBody>
                  <a:tcPr marL="85873" marR="26590" marT="0" marB="0" anchor="ctr">
                    <a:solidFill>
                      <a:schemeClr val="accent1">
                        <a:lumMod val="20000"/>
                        <a:lumOff val="80000"/>
                      </a:schemeClr>
                    </a:solidFill>
                  </a:tcPr>
                </a:tc>
                <a:tc>
                  <a:txBody>
                    <a:bodyPr/>
                    <a:lstStyle/>
                    <a:p>
                      <a:pPr marL="0" marR="0" algn="ctr">
                        <a:lnSpc>
                          <a:spcPct val="115000"/>
                        </a:lnSpc>
                        <a:spcBef>
                          <a:spcPts val="0"/>
                        </a:spcBef>
                        <a:spcAft>
                          <a:spcPts val="0"/>
                        </a:spcAft>
                      </a:pPr>
                      <a:r>
                        <a:rPr lang="es-MX"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Elaboración</a:t>
                      </a:r>
                      <a:r>
                        <a:rPr lang="es-MX" sz="11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de evidencia</a:t>
                      </a:r>
                      <a:endParaRPr lang="es-MX" sz="1100" noProof="0" dirty="0">
                        <a:effectLst>
                          <a:outerShdw blurRad="38100" dist="38100" dir="2700000" algn="tl">
                            <a:srgbClr val="000000">
                              <a:alpha val="43137"/>
                            </a:srgbClr>
                          </a:outerShdw>
                        </a:effectLst>
                        <a:latin typeface="+mn-lt"/>
                        <a:ea typeface="Calibri"/>
                        <a:cs typeface="Times New Roman"/>
                      </a:endParaRPr>
                    </a:p>
                  </a:txBody>
                  <a:tcPr marL="85873" marR="26590" marT="0" marB="0" anchor="ctr">
                    <a:solidFill>
                      <a:schemeClr val="accent3">
                        <a:lumMod val="20000"/>
                        <a:lumOff val="80000"/>
                      </a:schemeClr>
                    </a:solidFill>
                  </a:tcPr>
                </a:tc>
                <a:tc>
                  <a:txBody>
                    <a:bodyPr/>
                    <a:lstStyle/>
                    <a:p>
                      <a:pPr marL="0" marR="0" algn="ctr">
                        <a:lnSpc>
                          <a:spcPct val="115000"/>
                        </a:lnSpc>
                        <a:spcBef>
                          <a:spcPts val="0"/>
                        </a:spcBef>
                        <a:spcAft>
                          <a:spcPts val="0"/>
                        </a:spcAft>
                      </a:pPr>
                      <a:r>
                        <a:rPr lang="es-MX" sz="11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Lenguaje y vocabulario</a:t>
                      </a:r>
                      <a:endParaRPr lang="es-MX" sz="1100" noProof="0" dirty="0">
                        <a:effectLst>
                          <a:outerShdw blurRad="38100" dist="38100" dir="2700000" algn="tl">
                            <a:srgbClr val="000000">
                              <a:alpha val="43137"/>
                            </a:srgbClr>
                          </a:outerShdw>
                        </a:effectLst>
                        <a:latin typeface="+mn-lt"/>
                        <a:ea typeface="Calibri"/>
                        <a:cs typeface="Times New Roman"/>
                      </a:endParaRPr>
                    </a:p>
                  </a:txBody>
                  <a:tcPr marL="85873" marR="26590" marT="0" marB="0" anchor="ctr">
                    <a:solidFill>
                      <a:schemeClr val="accent3">
                        <a:lumMod val="20000"/>
                        <a:lumOff val="80000"/>
                      </a:schemeClr>
                    </a:solidFill>
                  </a:tcPr>
                </a:tc>
                <a:tc vMerge="1">
                  <a:txBody>
                    <a:bodyPr/>
                    <a:lstStyle/>
                    <a:p>
                      <a:endParaRPr lang="en-US"/>
                    </a:p>
                  </a:txBody>
                  <a:tcPr>
                    <a:solidFill>
                      <a:schemeClr val="accent6">
                        <a:lumMod val="20000"/>
                        <a:lumOff val="80000"/>
                      </a:schemeClr>
                    </a:solidFill>
                  </a:tcPr>
                </a:tc>
              </a:tr>
              <a:tr h="411621">
                <a:tc>
                  <a:txBody>
                    <a:bodyPr/>
                    <a:lstStyle/>
                    <a:p>
                      <a:pPr marL="0" marR="0" algn="ctr">
                        <a:lnSpc>
                          <a:spcPct val="115000"/>
                        </a:lnSpc>
                        <a:spcBef>
                          <a:spcPts val="0"/>
                        </a:spcBef>
                        <a:spcAft>
                          <a:spcPts val="0"/>
                        </a:spcAft>
                      </a:pPr>
                      <a:r>
                        <a:rPr lang="es-MX" sz="19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4</a:t>
                      </a:r>
                    </a:p>
                    <a:p>
                      <a:pPr marL="0" marR="0" algn="ctr">
                        <a:lnSpc>
                          <a:spcPct val="115000"/>
                        </a:lnSpc>
                        <a:spcBef>
                          <a:spcPts val="0"/>
                        </a:spcBef>
                        <a:spcAft>
                          <a:spcPts val="0"/>
                        </a:spcAft>
                      </a:pPr>
                      <a:r>
                        <a:rPr lang="es-MX" sz="800" b="1" noProof="0" dirty="0" smtClean="0">
                          <a:solidFill>
                            <a:srgbClr val="000000"/>
                          </a:solidFill>
                          <a:effectLst>
                            <a:outerShdw blurRad="38100" dist="38100" dir="2700000" algn="tl">
                              <a:srgbClr val="000000">
                                <a:alpha val="43137"/>
                              </a:srgbClr>
                            </a:outerShdw>
                          </a:effectLst>
                          <a:latin typeface="+mn-lt"/>
                          <a:ea typeface="Calibri"/>
                          <a:cs typeface="Times New Roman"/>
                        </a:rPr>
                        <a:t>Rúbrica</a:t>
                      </a:r>
                      <a:endParaRPr lang="es-MX" sz="800" noProof="0" dirty="0">
                        <a:effectLst>
                          <a:outerShdw blurRad="38100" dist="38100" dir="2700000" algn="tl">
                            <a:srgbClr val="000000">
                              <a:alpha val="43137"/>
                            </a:srgbClr>
                          </a:outerShdw>
                        </a:effectLst>
                        <a:latin typeface="+mn-lt"/>
                        <a:ea typeface="Calibri"/>
                        <a:cs typeface="Times New Roman"/>
                      </a:endParaRPr>
                    </a:p>
                  </a:txBody>
                  <a:tcPr marL="87093" marR="26968" marT="0" marB="0" anchor="ctr"/>
                </a:tc>
                <a:tc>
                  <a:txBody>
                    <a:bodyPr/>
                    <a:lstStyle/>
                    <a:p>
                      <a:pPr algn="l"/>
                      <a:r>
                        <a:rPr lang="es-MX" sz="900" baseline="0" noProof="0" dirty="0" smtClean="0">
                          <a:latin typeface="+mn-lt"/>
                        </a:rPr>
                        <a:t>El comienzo establece un contexto interesante para el argumento/ acontecimientos del cuento (ej. Hace una pregunta; comienza con acción o sentimientos);</a:t>
                      </a:r>
                    </a:p>
                    <a:p>
                      <a:pPr algn="l"/>
                      <a:r>
                        <a:rPr lang="es-MX" sz="900" baseline="0" noProof="0" dirty="0" smtClean="0">
                          <a:latin typeface="+mn-lt"/>
                        </a:rPr>
                        <a:t>Presenta y mantiene efectivamente el enfoque (controla la idea) del argumento del cuento.  </a:t>
                      </a:r>
                      <a:endParaRPr lang="es-MX" sz="900" noProof="0" dirty="0">
                        <a:effectLst/>
                        <a:latin typeface="+mn-lt"/>
                        <a:ea typeface="Calibri"/>
                        <a:cs typeface="Times New Roman"/>
                      </a:endParaRPr>
                    </a:p>
                  </a:txBody>
                  <a:tcPr marL="26128" marR="0" marT="0" marB="0"/>
                </a:tc>
                <a:tc>
                  <a:txBody>
                    <a:bodyPr/>
                    <a:lstStyle/>
                    <a:p>
                      <a:pPr algn="l"/>
                      <a:r>
                        <a:rPr lang="es-MX" sz="900" baseline="0" noProof="0" dirty="0" smtClean="0">
                          <a:latin typeface="+mn-lt"/>
                        </a:rPr>
                        <a:t>Tiene un comienzo, un medio y un final con un sentido de cierre (ej. Se aprendió una lección – la próxima vez…; nunca más lo volvió a hacer);</a:t>
                      </a:r>
                    </a:p>
                    <a:p>
                      <a:pPr algn="l"/>
                      <a:r>
                        <a:rPr lang="es-MX" sz="900" baseline="0" noProof="0" dirty="0" smtClean="0">
                          <a:latin typeface="+mn-lt"/>
                        </a:rPr>
                        <a:t>Utiliza apropiadamente una variedad de transiciones;</a:t>
                      </a:r>
                    </a:p>
                    <a:p>
                      <a:pPr algn="l"/>
                      <a:r>
                        <a:rPr lang="es-MX" sz="900" baseline="0" noProof="0" dirty="0" smtClean="0">
                          <a:latin typeface="+mn-lt"/>
                        </a:rPr>
                        <a:t>La cronología es lógica</a:t>
                      </a:r>
                      <a:endParaRPr lang="es-MX" sz="900" noProof="0" dirty="0">
                        <a:solidFill>
                          <a:srgbClr val="000000"/>
                        </a:solidFill>
                        <a:latin typeface="+mn-lt"/>
                        <a:ea typeface="Calibri"/>
                        <a:cs typeface="Franklin Gothic Book"/>
                      </a:endParaRPr>
                    </a:p>
                  </a:txBody>
                  <a:tcPr marL="26128" marR="0" marT="0" marB="0"/>
                </a:tc>
                <a:tc>
                  <a:txBody>
                    <a:bodyPr/>
                    <a:lstStyle/>
                    <a:p>
                      <a:pPr algn="l"/>
                      <a:r>
                        <a:rPr lang="es-MX" sz="900" baseline="0" noProof="0" dirty="0" smtClean="0">
                          <a:latin typeface="+mn-lt"/>
                        </a:rPr>
                        <a:t>Detalles relevantes y  concretos crean imágenes o ideas vívidas;</a:t>
                      </a:r>
                    </a:p>
                    <a:p>
                      <a:pPr algn="l"/>
                      <a:r>
                        <a:rPr lang="es-MX" sz="900" baseline="0" noProof="0" dirty="0" smtClean="0">
                          <a:latin typeface="+mn-lt"/>
                        </a:rPr>
                        <a:t>Uso efectivo de  diálogos, detalles sensoriales y concretos, y de verbos intensos para progresar en la acción; o para mostrar cómo la  motivación , el desarrollo o crecimiento de los personajes cambia en el texto.</a:t>
                      </a:r>
                    </a:p>
                  </a:txBody>
                  <a:tcPr marL="26128" marR="0" marT="0" marB="0">
                    <a:noFill/>
                  </a:tcPr>
                </a:tc>
                <a:tc>
                  <a:txBody>
                    <a:bodyPr/>
                    <a:lstStyle/>
                    <a:p>
                      <a:pPr algn="l"/>
                      <a:r>
                        <a:rPr lang="es-MX" sz="900" baseline="0" noProof="0" dirty="0" smtClean="0">
                          <a:latin typeface="+mn-lt"/>
                        </a:rPr>
                        <a:t>Mantiene la voz consistente del narrador;</a:t>
                      </a:r>
                    </a:p>
                    <a:p>
                      <a:pPr algn="l"/>
                      <a:r>
                        <a:rPr lang="es-MX" sz="900" baseline="0" noProof="0" dirty="0" smtClean="0">
                          <a:latin typeface="+mn-lt"/>
                        </a:rPr>
                        <a:t>Utiliza lenguaje preciso y variedad de oraciones (simples, compuestas, con frases);</a:t>
                      </a:r>
                    </a:p>
                    <a:p>
                      <a:pPr algn="l"/>
                      <a:r>
                        <a:rPr lang="es-MX" sz="900" baseline="0" noProof="0" dirty="0" smtClean="0">
                          <a:latin typeface="+mn-lt"/>
                        </a:rPr>
                        <a:t>Podría utilizar lenguaje figurativo (ej. imágenes)</a:t>
                      </a:r>
                      <a:endParaRPr lang="es-MX" sz="900" noProof="0" dirty="0">
                        <a:solidFill>
                          <a:srgbClr val="000000"/>
                        </a:solidFill>
                        <a:latin typeface="+mn-lt"/>
                        <a:ea typeface="Calibri"/>
                        <a:cs typeface="Franklin Gothic Book"/>
                      </a:endParaRPr>
                    </a:p>
                  </a:txBody>
                  <a:tcPr marL="26128" marR="0" marT="0" marB="0"/>
                </a:tc>
                <a:tc>
                  <a:txBody>
                    <a:bodyPr/>
                    <a:lstStyle/>
                    <a:p>
                      <a:pPr algn="l"/>
                      <a:r>
                        <a:rPr lang="es-MX" sz="900" baseline="0" noProof="0" dirty="0" smtClean="0">
                          <a:latin typeface="+mn-lt"/>
                        </a:rPr>
                        <a:t>Edita con el apoyo de compañeros, adultos y recursos;</a:t>
                      </a:r>
                    </a:p>
                    <a:p>
                      <a:pPr algn="l"/>
                      <a:r>
                        <a:rPr lang="es-MX" sz="900" baseline="0" noProof="0" dirty="0" smtClean="0">
                          <a:latin typeface="+mn-lt"/>
                        </a:rPr>
                        <a:t>Tiene pocos o ningún error en gramática, en el uso de palabras o en la mecánica, de acuerdo al grado (ej.  Utiliza ortografía tradicional para escribir palabras con patrones comunes)</a:t>
                      </a:r>
                      <a:endParaRPr lang="es-MX" sz="900" noProof="0" dirty="0">
                        <a:solidFill>
                          <a:srgbClr val="000000"/>
                        </a:solidFill>
                        <a:latin typeface="+mn-lt"/>
                        <a:ea typeface="Calibri"/>
                        <a:cs typeface="Franklin Gothic Book"/>
                      </a:endParaRPr>
                    </a:p>
                  </a:txBody>
                  <a:tcPr marL="26128" marR="0" marT="0" marB="0"/>
                </a:tc>
              </a:tr>
              <a:tr h="1310823">
                <a:tc>
                  <a:txBody>
                    <a:bodyPr/>
                    <a:lstStyle/>
                    <a:p>
                      <a:pPr marL="0" marR="0" algn="ctr">
                        <a:lnSpc>
                          <a:spcPct val="100000"/>
                        </a:lnSpc>
                        <a:spcBef>
                          <a:spcPts val="0"/>
                        </a:spcBef>
                        <a:spcAft>
                          <a:spcPts val="0"/>
                        </a:spcAft>
                      </a:pPr>
                      <a:r>
                        <a:rPr lang="es-MX" sz="900" b="1" kern="1200" noProof="0" dirty="0" smtClean="0">
                          <a:effectLst>
                            <a:outerShdw blurRad="38100" dist="38100" dir="2700000" algn="tl">
                              <a:srgbClr val="000000">
                                <a:alpha val="43137"/>
                              </a:srgbClr>
                            </a:outerShdw>
                          </a:effectLst>
                        </a:rPr>
                        <a:t>Explicación del estudiante</a:t>
                      </a:r>
                      <a:endParaRPr lang="es-MX" sz="900" b="1" noProof="0" dirty="0">
                        <a:effectLst>
                          <a:outerShdw blurRad="38100" dist="38100" dir="2700000" algn="tl">
                            <a:srgbClr val="000000">
                              <a:alpha val="43137"/>
                            </a:srgbClr>
                          </a:outerShdw>
                        </a:effectLst>
                        <a:latin typeface="Calibri"/>
                        <a:ea typeface="Calibri"/>
                        <a:cs typeface="Times New Roman"/>
                      </a:endParaRPr>
                    </a:p>
                  </a:txBody>
                  <a:tcPr marR="72474" marT="36752" marB="36752" anchor="ctr"/>
                </a:tc>
                <a:tc>
                  <a:txBody>
                    <a:bodyPr/>
                    <a:lstStyle/>
                    <a:p>
                      <a:pPr marL="0" marR="0">
                        <a:lnSpc>
                          <a:spcPct val="100000"/>
                        </a:lnSpc>
                        <a:spcBef>
                          <a:spcPts val="0"/>
                        </a:spcBef>
                        <a:spcAft>
                          <a:spcPts val="0"/>
                        </a:spcAft>
                      </a:pPr>
                      <a:r>
                        <a:rPr lang="es-MX" sz="1000" b="1" noProof="0" dirty="0" smtClean="0">
                          <a:effectLst/>
                          <a:latin typeface="+mn-lt"/>
                        </a:rPr>
                        <a:t>El estudiante establece el argumento del cuento y atrae</a:t>
                      </a:r>
                      <a:r>
                        <a:rPr lang="es-MX" sz="1000" b="1" baseline="0" noProof="0" dirty="0" smtClean="0">
                          <a:effectLst/>
                          <a:latin typeface="+mn-lt"/>
                        </a:rPr>
                        <a:t> al lector cuando llevan semillas de manzanas a su clase.</a:t>
                      </a:r>
                      <a:endParaRPr lang="es-MX" sz="1000" b="1" noProof="0" dirty="0">
                        <a:effectLst/>
                        <a:latin typeface="+mn-lt"/>
                        <a:ea typeface="Calibri"/>
                        <a:cs typeface="Times New Roman"/>
                      </a:endParaRPr>
                    </a:p>
                  </a:txBody>
                  <a:tcPr marR="72474" marT="36752" marB="36752"/>
                </a:tc>
                <a:tc>
                  <a:txBody>
                    <a:bodyPr/>
                    <a:lstStyle/>
                    <a:p>
                      <a:pPr marL="0" marR="0">
                        <a:lnSpc>
                          <a:spcPct val="100000"/>
                        </a:lnSpc>
                        <a:spcBef>
                          <a:spcPts val="0"/>
                        </a:spcBef>
                        <a:spcAft>
                          <a:spcPts val="0"/>
                        </a:spcAft>
                      </a:pPr>
                      <a:r>
                        <a:rPr lang="es-MX" sz="1000" b="1" noProof="0" dirty="0" smtClean="0">
                          <a:effectLst/>
                          <a:latin typeface="+mn-lt"/>
                        </a:rPr>
                        <a:t> El estudiante</a:t>
                      </a:r>
                      <a:r>
                        <a:rPr lang="es-MX" sz="1000" b="1" baseline="0" noProof="0" dirty="0" smtClean="0">
                          <a:effectLst/>
                          <a:latin typeface="+mn-lt"/>
                        </a:rPr>
                        <a:t> presenta un comienzo, un medio y un final en orden secuencial, que progresa con palabras de transición. </a:t>
                      </a:r>
                      <a:endParaRPr lang="es-MX" sz="1000" b="1" noProof="0" dirty="0">
                        <a:effectLst/>
                        <a:latin typeface="+mn-lt"/>
                        <a:ea typeface="Calibri"/>
                        <a:cs typeface="Times New Roman"/>
                      </a:endParaRPr>
                    </a:p>
                  </a:txBody>
                  <a:tcPr marR="72474" marT="36752" marB="36752"/>
                </a:tc>
                <a:tc>
                  <a:txBody>
                    <a:bodyPr/>
                    <a:lstStyle/>
                    <a:p>
                      <a:pPr marL="0" marR="0">
                        <a:lnSpc>
                          <a:spcPct val="100000"/>
                        </a:lnSpc>
                        <a:spcBef>
                          <a:spcPts val="0"/>
                        </a:spcBef>
                        <a:spcAft>
                          <a:spcPts val="0"/>
                        </a:spcAft>
                      </a:pPr>
                      <a:r>
                        <a:rPr lang="es-MX" sz="1000" b="1" noProof="0" dirty="0" smtClean="0">
                          <a:effectLst/>
                          <a:latin typeface="+mn-lt"/>
                        </a:rPr>
                        <a:t>El estudiante elabora en el tema de las semillas de manzanas,</a:t>
                      </a:r>
                      <a:r>
                        <a:rPr lang="es-MX" sz="1000" b="1" baseline="0" noProof="0" dirty="0" smtClean="0">
                          <a:effectLst/>
                          <a:latin typeface="+mn-lt"/>
                        </a:rPr>
                        <a:t> utilizando detalles concretos y algunas palabras sensoriales (riendo, mojado), al igual que diálogos, para desarrollar la acción del cuento.</a:t>
                      </a:r>
                      <a:endParaRPr lang="es-MX" sz="1000" b="1" noProof="0" dirty="0">
                        <a:effectLst/>
                        <a:latin typeface="+mn-lt"/>
                        <a:ea typeface="Calibri"/>
                        <a:cs typeface="Times New Roman"/>
                      </a:endParaRPr>
                    </a:p>
                  </a:txBody>
                  <a:tcPr marR="72474" marT="36752" marB="36752"/>
                </a:tc>
                <a:tc>
                  <a:txBody>
                    <a:bodyPr/>
                    <a:lstStyle/>
                    <a:p>
                      <a:pPr marL="0" marR="0">
                        <a:lnSpc>
                          <a:spcPct val="100000"/>
                        </a:lnSpc>
                        <a:spcBef>
                          <a:spcPts val="0"/>
                        </a:spcBef>
                        <a:spcAft>
                          <a:spcPts val="0"/>
                        </a:spcAft>
                      </a:pPr>
                      <a:r>
                        <a:rPr lang="es-MX" sz="1000" b="1" noProof="0" dirty="0" smtClean="0">
                          <a:effectLst/>
                          <a:latin typeface="+mn-lt"/>
                          <a:ea typeface="+mn-ea"/>
                          <a:cs typeface="+mn-cs"/>
                        </a:rPr>
                        <a:t>La</a:t>
                      </a:r>
                      <a:r>
                        <a:rPr lang="es-MX" sz="1000" b="1" baseline="0" noProof="0" dirty="0" smtClean="0">
                          <a:effectLst/>
                          <a:latin typeface="+mn-lt"/>
                          <a:ea typeface="+mn-ea"/>
                          <a:cs typeface="+mn-cs"/>
                        </a:rPr>
                        <a:t> voz del estudiante muestra conocimiento de la información.  El estudiante sabe/ utiliza un vocabulario preciso (huerta, semillas, regadas con agua) y una variedad de estructura de oraciones.</a:t>
                      </a:r>
                      <a:endParaRPr lang="es-MX" sz="1000" b="1" noProof="0" dirty="0">
                        <a:effectLst/>
                        <a:latin typeface="+mn-lt"/>
                        <a:ea typeface="Calibri"/>
                        <a:cs typeface="Times New Roman"/>
                      </a:endParaRPr>
                    </a:p>
                  </a:txBody>
                  <a:tcPr marR="72474" marT="36752" marB="36752"/>
                </a:tc>
                <a:tc>
                  <a:txBody>
                    <a:bodyPr/>
                    <a:lstStyle/>
                    <a:p>
                      <a:pPr marL="0" marR="0">
                        <a:lnSpc>
                          <a:spcPct val="100000"/>
                        </a:lnSpc>
                        <a:spcBef>
                          <a:spcPts val="0"/>
                        </a:spcBef>
                        <a:spcAft>
                          <a:spcPts val="0"/>
                        </a:spcAft>
                      </a:pPr>
                      <a:r>
                        <a:rPr lang="es-MX" sz="1000" b="1" noProof="0" dirty="0" smtClean="0">
                          <a:effectLst/>
                          <a:latin typeface="+mn-lt"/>
                          <a:ea typeface="Calibri"/>
                          <a:cs typeface="Times New Roman"/>
                        </a:rPr>
                        <a:t>El estudiante tiene pocos o ningún error en gramática, en el uso de palabras o en la mecánica, de acuerdo al grado</a:t>
                      </a:r>
                      <a:r>
                        <a:rPr lang="es-MX" sz="1000" b="1" i="1" noProof="0" dirty="0" smtClean="0">
                          <a:effectLst/>
                          <a:latin typeface="+mn-lt"/>
                          <a:ea typeface="Calibri"/>
                          <a:cs typeface="Times New Roman"/>
                        </a:rPr>
                        <a:t>.</a:t>
                      </a:r>
                      <a:r>
                        <a:rPr lang="es-MX" sz="1000" b="1" i="1" baseline="0" noProof="0" dirty="0" smtClean="0">
                          <a:effectLst/>
                          <a:latin typeface="+mn-lt"/>
                          <a:ea typeface="Calibri"/>
                          <a:cs typeface="Times New Roman"/>
                        </a:rPr>
                        <a:t>  El estudiante está empezando a utilizar </a:t>
                      </a:r>
                      <a:r>
                        <a:rPr lang="es-MX" sz="1000" b="1" i="1" u="sng" baseline="0" noProof="0" dirty="0" smtClean="0">
                          <a:effectLst/>
                          <a:latin typeface="+mn-lt"/>
                          <a:ea typeface="Calibri"/>
                          <a:cs typeface="Times New Roman"/>
                        </a:rPr>
                        <a:t>algunas</a:t>
                      </a:r>
                      <a:r>
                        <a:rPr lang="es-MX" sz="1000" b="1" i="1" baseline="0" noProof="0" dirty="0" smtClean="0">
                          <a:effectLst/>
                          <a:latin typeface="+mn-lt"/>
                          <a:ea typeface="Calibri"/>
                          <a:cs typeface="Times New Roman"/>
                        </a:rPr>
                        <a:t> citas para diálogos, pero no son calificadas en primer grado.</a:t>
                      </a:r>
                      <a:endParaRPr lang="es-MX" sz="1000" b="1" i="1" noProof="0" dirty="0">
                        <a:effectLst/>
                        <a:latin typeface="+mn-lt"/>
                        <a:ea typeface="Calibri"/>
                        <a:cs typeface="Times New Roman"/>
                      </a:endParaRPr>
                    </a:p>
                  </a:txBody>
                  <a:tcPr marR="72474" marT="36752" marB="36752"/>
                </a:tc>
              </a:tr>
            </a:tbl>
          </a:graphicData>
        </a:graphic>
      </p:graphicFrame>
      <p:sp>
        <p:nvSpPr>
          <p:cNvPr id="21" name="TextBox 20"/>
          <p:cNvSpPr txBox="1"/>
          <p:nvPr/>
        </p:nvSpPr>
        <p:spPr>
          <a:xfrm>
            <a:off x="3372293" y="8558359"/>
            <a:ext cx="3581400" cy="369332"/>
          </a:xfrm>
          <a:prstGeom prst="rect">
            <a:avLst/>
          </a:prstGeom>
          <a:noFill/>
        </p:spPr>
        <p:txBody>
          <a:bodyPr wrap="square" rtlCol="0">
            <a:spAutoFit/>
          </a:bodyPr>
          <a:lstStyle/>
          <a:p>
            <a:r>
              <a:rPr lang="x-none" sz="900" b="1" dirty="0" smtClean="0">
                <a:solidFill>
                  <a:srgbClr val="FF0000"/>
                </a:solidFill>
              </a:rPr>
              <a:t>Las convenciones de gramática y mecánica se utilizan apropiadamente en todo momento.  Los diálogos están en las etapas iniciales.</a:t>
            </a:r>
            <a:endParaRPr lang="x-none" sz="900" b="1" dirty="0">
              <a:solidFill>
                <a:srgbClr val="FF0000"/>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2066854161"/>
              </p:ext>
            </p:extLst>
          </p:nvPr>
        </p:nvGraphicFramePr>
        <p:xfrm>
          <a:off x="3426563" y="8565282"/>
          <a:ext cx="3448050" cy="381000"/>
        </p:xfrm>
        <a:graphic>
          <a:graphicData uri="http://schemas.openxmlformats.org/drawingml/2006/table">
            <a:tbl>
              <a:tblPr/>
              <a:tblGrid>
                <a:gridCol w="3448050"/>
              </a:tblGrid>
              <a:tr h="228600">
                <a:tc>
                  <a:txBody>
                    <a:bodyPr/>
                    <a:lstStyle/>
                    <a:p>
                      <a:endParaRPr lang="en-US" b="1"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14" name="Rectangle 13"/>
          <p:cNvSpPr/>
          <p:nvPr/>
        </p:nvSpPr>
        <p:spPr>
          <a:xfrm>
            <a:off x="3057196" y="6935475"/>
            <a:ext cx="2083453" cy="187528"/>
          </a:xfrm>
          <a:prstGeom prst="rect">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Rectangle 14"/>
          <p:cNvSpPr/>
          <p:nvPr/>
        </p:nvSpPr>
        <p:spPr>
          <a:xfrm>
            <a:off x="2514600" y="7297415"/>
            <a:ext cx="2083453" cy="195212"/>
          </a:xfrm>
          <a:prstGeom prst="rect">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Rectangle 15"/>
          <p:cNvSpPr/>
          <p:nvPr/>
        </p:nvSpPr>
        <p:spPr>
          <a:xfrm>
            <a:off x="1944250" y="7770175"/>
            <a:ext cx="3923150" cy="228601"/>
          </a:xfrm>
          <a:prstGeom prst="rect">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Rectangle 16"/>
          <p:cNvSpPr/>
          <p:nvPr/>
        </p:nvSpPr>
        <p:spPr>
          <a:xfrm>
            <a:off x="3620735" y="8121077"/>
            <a:ext cx="2627665" cy="208770"/>
          </a:xfrm>
          <a:prstGeom prst="rect">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Rectangle 17"/>
          <p:cNvSpPr/>
          <p:nvPr/>
        </p:nvSpPr>
        <p:spPr>
          <a:xfrm>
            <a:off x="299970" y="8583940"/>
            <a:ext cx="1752600" cy="228601"/>
          </a:xfrm>
          <a:prstGeom prst="rect">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601689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321227" y="9098566"/>
            <a:ext cx="792480" cy="511175"/>
          </a:xfrm>
        </p:spPr>
        <p:txBody>
          <a:bodyPr/>
          <a:lstStyle/>
          <a:p>
            <a:fld id="{F177B04D-AEB5-43ED-B9BA-B3D1EC9C9067}" type="slidenum">
              <a:rPr lang="en-US" smtClean="0">
                <a:solidFill>
                  <a:prstClr val="black">
                    <a:tint val="75000"/>
                  </a:prstClr>
                </a:solidFill>
              </a:rPr>
              <a:pPr/>
              <a:t>24</a:t>
            </a:fld>
            <a:endParaRPr lang="en-US" dirty="0">
              <a:solidFill>
                <a:prstClr val="black">
                  <a:tint val="75000"/>
                </a:prstClr>
              </a:solidFill>
            </a:endParaRPr>
          </a:p>
        </p:txBody>
      </p:sp>
      <p:sp>
        <p:nvSpPr>
          <p:cNvPr id="2" name="Rectangle 1"/>
          <p:cNvSpPr/>
          <p:nvPr/>
        </p:nvSpPr>
        <p:spPr>
          <a:xfrm>
            <a:off x="356051" y="292634"/>
            <a:ext cx="6757656" cy="653815"/>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0152" tIns="45076" rIns="90152" bIns="45076">
            <a:spAutoFit/>
          </a:bodyPr>
          <a:lstStyle/>
          <a:p>
            <a:pPr algn="ctr"/>
            <a:r>
              <a:rPr lang="x-none" sz="1775" b="1" dirty="0">
                <a:solidFill>
                  <a:prstClr val="black"/>
                </a:solidFill>
                <a:effectLst>
                  <a:outerShdw blurRad="38100" dist="38100" dir="2700000" algn="tl">
                    <a:srgbClr val="000000">
                      <a:alpha val="43137"/>
                    </a:srgbClr>
                  </a:outerShdw>
                </a:effectLst>
              </a:rPr>
              <a:t>CFA Trimestre 3</a:t>
            </a:r>
          </a:p>
          <a:p>
            <a:pPr algn="ctr"/>
            <a:r>
              <a:rPr lang="x-none" sz="1800" b="1" dirty="0">
                <a:effectLst>
                  <a:outerShdw blurRad="38100" dist="38100" dir="2700000" algn="tl">
                    <a:srgbClr val="000000">
                      <a:alpha val="43137"/>
                    </a:srgbClr>
                  </a:outerShdw>
                </a:effectLst>
              </a:rPr>
              <a:t>Clave/Puntos para las </a:t>
            </a:r>
            <a:r>
              <a:rPr lang="x-none" sz="1800" b="1" dirty="0" smtClean="0">
                <a:effectLst>
                  <a:outerShdw blurRad="38100" dist="38100" dir="2700000" algn="tl">
                    <a:srgbClr val="000000">
                      <a:alpha val="43137"/>
                    </a:srgbClr>
                  </a:outerShdw>
                </a:effectLst>
              </a:rPr>
              <a:t>respuestas </a:t>
            </a:r>
            <a:r>
              <a:rPr lang="x-none" sz="1800" b="1" dirty="0">
                <a:effectLst>
                  <a:outerShdw blurRad="38100" dist="38100" dir="2700000" algn="tl">
                    <a:srgbClr val="000000">
                      <a:alpha val="43137"/>
                    </a:srgbClr>
                  </a:outerShdw>
                </a:effectLst>
              </a:rPr>
              <a:t>de </a:t>
            </a:r>
            <a:r>
              <a:rPr lang="x-none" sz="1800" b="1" dirty="0" smtClean="0">
                <a:effectLst>
                  <a:outerShdw blurRad="38100" dist="38100" dir="2700000" algn="tl">
                    <a:srgbClr val="000000">
                      <a:alpha val="43137"/>
                    </a:srgbClr>
                  </a:outerShdw>
                </a:effectLst>
              </a:rPr>
              <a:t>selección múltiple</a:t>
            </a:r>
            <a:endParaRPr lang="x-none" sz="1800" b="1" dirty="0">
              <a:effectLst>
                <a:outerShdw blurRad="38100" dist="38100" dir="2700000" algn="tl">
                  <a:srgbClr val="000000">
                    <a:alpha val="43137"/>
                  </a:srgbClr>
                </a:out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2758301885"/>
              </p:ext>
            </p:extLst>
          </p:nvPr>
        </p:nvGraphicFramePr>
        <p:xfrm>
          <a:off x="209796" y="1186386"/>
          <a:ext cx="6907922" cy="7916191"/>
        </p:xfrm>
        <a:graphic>
          <a:graphicData uri="http://schemas.openxmlformats.org/drawingml/2006/table">
            <a:tbl>
              <a:tblPr firstRow="1" bandRow="1">
                <a:effectLst>
                  <a:innerShdw blurRad="114300">
                    <a:prstClr val="black"/>
                  </a:innerShdw>
                </a:effectLst>
                <a:tableStyleId>{5C22544A-7EE6-4342-B048-85BDC9FD1C3A}</a:tableStyleId>
              </a:tblPr>
              <a:tblGrid>
                <a:gridCol w="5651936"/>
                <a:gridCol w="697613"/>
                <a:gridCol w="558373"/>
              </a:tblGrid>
              <a:tr h="463091">
                <a:tc>
                  <a:txBody>
                    <a:bodyPr/>
                    <a:lstStyle/>
                    <a:p>
                      <a:pPr marL="803275" marR="0" lvl="0" indent="-803275" algn="l" defTabSz="966612" rtl="0" eaLnBrk="1" fontAlgn="auto" latinLnBrk="0" hangingPunct="1">
                        <a:lnSpc>
                          <a:spcPct val="100000"/>
                        </a:lnSpc>
                        <a:spcBef>
                          <a:spcPts val="0"/>
                        </a:spcBef>
                        <a:spcAft>
                          <a:spcPts val="0"/>
                        </a:spcAft>
                        <a:buClrTx/>
                        <a:buSzTx/>
                        <a:buFontTx/>
                        <a:buNone/>
                        <a:tabLst/>
                        <a:defRPr/>
                      </a:pPr>
                      <a:r>
                        <a:rPr lang="x-none" sz="1200" b="1" u="sng" noProof="0" dirty="0" smtClean="0">
                          <a:solidFill>
                            <a:schemeClr val="tx1"/>
                          </a:solidFill>
                          <a:effectLst>
                            <a:outerShdw blurRad="38100" dist="38100" dir="2700000" algn="tl">
                              <a:srgbClr val="000000">
                                <a:alpha val="43137"/>
                              </a:srgbClr>
                            </a:outerShdw>
                          </a:effectLst>
                        </a:rPr>
                        <a:t>Pregunta 1</a:t>
                      </a:r>
                      <a:r>
                        <a:rPr lang="x-none" sz="1200" b="0" u="none" noProof="0" dirty="0" smtClean="0">
                          <a:solidFill>
                            <a:schemeClr val="tx1"/>
                          </a:solidFill>
                          <a:effectLst>
                            <a:outerShdw blurRad="38100" dist="38100" dir="2700000" algn="tl">
                              <a:srgbClr val="000000">
                                <a:alpha val="43137"/>
                              </a:srgbClr>
                            </a:outerShdw>
                          </a:effectLst>
                        </a:rPr>
                        <a:t>  </a:t>
                      </a:r>
                      <a:r>
                        <a:rPr lang="x-none" sz="1200" b="0" u="none" noProof="0" dirty="0" smtClean="0">
                          <a:solidFill>
                            <a:schemeClr val="tx1"/>
                          </a:solidFill>
                          <a:effectLst/>
                        </a:rPr>
                        <a:t>En el párrafo 1, ¿qué palabra describe cómo se puede sentir una persona? </a:t>
                      </a:r>
                      <a:r>
                        <a:rPr lang="x-none" sz="1200" b="0" i="1" u="none" noProof="0" dirty="0" smtClean="0">
                          <a:solidFill>
                            <a:schemeClr val="tx1"/>
                          </a:solidFill>
                          <a:effectLst/>
                        </a:rPr>
                        <a:t>RL.1.4</a:t>
                      </a:r>
                    </a:p>
                  </a:txBody>
                  <a:tcPr marL="90159" marR="90159" marT="45080" marB="45080" anchor="ctr">
                    <a:solidFill>
                      <a:schemeClr val="bg1">
                        <a:lumMod val="85000"/>
                      </a:schemeClr>
                    </a:solidFill>
                  </a:tcPr>
                </a:tc>
                <a:tc>
                  <a:txBody>
                    <a:bodyPr/>
                    <a:lstStyle/>
                    <a:p>
                      <a:pPr algn="ctr"/>
                      <a:r>
                        <a:rPr lang="x-none" sz="1200" b="1" noProof="0" dirty="0" smtClean="0">
                          <a:solidFill>
                            <a:schemeClr val="tx1"/>
                          </a:solidFill>
                          <a:effectLst>
                            <a:outerShdw blurRad="38100" dist="38100" dir="2700000" algn="tl">
                              <a:srgbClr val="000000">
                                <a:alpha val="43137"/>
                              </a:srgbClr>
                            </a:outerShdw>
                          </a:effectLst>
                        </a:rPr>
                        <a:t>B</a:t>
                      </a:r>
                      <a:endParaRPr lang="x-none" sz="1200" b="1" noProof="0" dirty="0">
                        <a:solidFill>
                          <a:schemeClr val="tx1"/>
                        </a:solidFill>
                        <a:effectLst>
                          <a:outerShdw blurRad="38100" dist="38100" dir="2700000" algn="tl">
                            <a:srgbClr val="000000">
                              <a:alpha val="43137"/>
                            </a:srgbClr>
                          </a:outerShdw>
                        </a:effectLst>
                      </a:endParaRPr>
                    </a:p>
                  </a:txBody>
                  <a:tcPr marL="90159" marR="90159" marT="45080" marB="45080" anchor="ctr">
                    <a:solidFill>
                      <a:schemeClr val="bg1">
                        <a:lumMod val="85000"/>
                      </a:schemeClr>
                    </a:solidFill>
                  </a:tcPr>
                </a:tc>
                <a:tc>
                  <a:txBody>
                    <a:bodyPr/>
                    <a:lstStyle/>
                    <a:p>
                      <a:pPr algn="ctr"/>
                      <a:r>
                        <a:rPr lang="x-none" sz="1200" b="1" noProof="0" dirty="0" smtClean="0">
                          <a:solidFill>
                            <a:schemeClr val="tx1"/>
                          </a:solidFill>
                          <a:effectLst>
                            <a:outerShdw blurRad="38100" dist="38100" dir="2700000" algn="tl">
                              <a:srgbClr val="000000">
                                <a:alpha val="43137"/>
                              </a:srgbClr>
                            </a:outerShdw>
                          </a:effectLst>
                        </a:rPr>
                        <a:t>1</a:t>
                      </a:r>
                      <a:endParaRPr lang="x-none" sz="1200" b="1" noProof="0" dirty="0">
                        <a:solidFill>
                          <a:schemeClr val="tx1"/>
                        </a:solidFill>
                        <a:effectLst>
                          <a:outerShdw blurRad="38100" dist="38100" dir="2700000" algn="tl">
                            <a:srgbClr val="000000">
                              <a:alpha val="43137"/>
                            </a:srgbClr>
                          </a:outerShdw>
                        </a:effectLst>
                      </a:endParaRPr>
                    </a:p>
                  </a:txBody>
                  <a:tcPr marL="90159" marR="90159" marT="45080" marB="45080" anchor="ctr">
                    <a:solidFill>
                      <a:schemeClr val="bg1">
                        <a:lumMod val="85000"/>
                      </a:schemeClr>
                    </a:solidFill>
                  </a:tcPr>
                </a:tc>
              </a:tr>
              <a:tr h="276625">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x-none" sz="1200" b="1" u="sng" noProof="0" dirty="0" smtClean="0">
                          <a:solidFill>
                            <a:schemeClr val="tx1"/>
                          </a:solidFill>
                          <a:effectLst>
                            <a:outerShdw blurRad="38100" dist="38100" dir="2700000" algn="tl">
                              <a:srgbClr val="000000">
                                <a:alpha val="43137"/>
                              </a:srgbClr>
                            </a:outerShdw>
                          </a:effectLst>
                        </a:rPr>
                        <a:t>Pregunta 2</a:t>
                      </a:r>
                      <a:r>
                        <a:rPr lang="x-none" sz="1200" b="0" u="none" baseline="0" noProof="0" dirty="0" smtClean="0">
                          <a:solidFill>
                            <a:schemeClr val="tx1"/>
                          </a:solidFill>
                          <a:effectLst>
                            <a:outerShdw blurRad="38100" dist="38100" dir="2700000" algn="tl">
                              <a:srgbClr val="000000">
                                <a:alpha val="43137"/>
                              </a:srgbClr>
                            </a:outerShdw>
                          </a:effectLst>
                        </a:rPr>
                        <a:t>  </a:t>
                      </a:r>
                      <a:r>
                        <a:rPr lang="x-none" sz="1200" kern="1200" noProof="0" dirty="0" smtClean="0">
                          <a:solidFill>
                            <a:schemeClr val="dk1"/>
                          </a:solidFill>
                          <a:effectLst/>
                          <a:latin typeface="+mn-lt"/>
                          <a:ea typeface="+mn-ea"/>
                          <a:cs typeface="+mn-cs"/>
                        </a:rPr>
                        <a:t>¿Por </a:t>
                      </a:r>
                      <a:r>
                        <a:rPr lang="x-none" sz="1200" i="0" kern="1200" noProof="0" dirty="0" smtClean="0">
                          <a:solidFill>
                            <a:schemeClr val="dk1"/>
                          </a:solidFill>
                          <a:effectLst/>
                          <a:latin typeface="+mn-lt"/>
                          <a:ea typeface="+mn-ea"/>
                          <a:cs typeface="+mn-cs"/>
                        </a:rPr>
                        <a:t>qué Johnny </a:t>
                      </a:r>
                      <a:r>
                        <a:rPr lang="x-none" sz="1200" i="0" kern="1200" noProof="0" dirty="0" err="1" smtClean="0">
                          <a:solidFill>
                            <a:schemeClr val="dk1"/>
                          </a:solidFill>
                          <a:effectLst/>
                          <a:latin typeface="+mn-lt"/>
                          <a:ea typeface="+mn-ea"/>
                          <a:cs typeface="+mn-cs"/>
                        </a:rPr>
                        <a:t>Appleseed</a:t>
                      </a:r>
                      <a:r>
                        <a:rPr lang="x-none" sz="1200" i="0" kern="1200" noProof="0" dirty="0" smtClean="0">
                          <a:solidFill>
                            <a:schemeClr val="dk1"/>
                          </a:solidFill>
                          <a:effectLst/>
                          <a:latin typeface="+mn-lt"/>
                          <a:ea typeface="+mn-ea"/>
                          <a:cs typeface="+mn-cs"/>
                        </a:rPr>
                        <a:t> </a:t>
                      </a:r>
                      <a:r>
                        <a:rPr lang="x-none" sz="1200" kern="1200" noProof="0" dirty="0" smtClean="0">
                          <a:solidFill>
                            <a:schemeClr val="dk1"/>
                          </a:solidFill>
                          <a:effectLst/>
                          <a:latin typeface="+mn-lt"/>
                          <a:ea typeface="+mn-ea"/>
                          <a:cs typeface="+mn-cs"/>
                        </a:rPr>
                        <a:t>sembró semillas de manzana? </a:t>
                      </a:r>
                      <a:r>
                        <a:rPr lang="x-none" sz="1200" i="1" kern="1200" noProof="0" dirty="0" smtClean="0">
                          <a:solidFill>
                            <a:schemeClr val="dk1"/>
                          </a:solidFill>
                          <a:effectLst/>
                          <a:latin typeface="+mn-lt"/>
                          <a:ea typeface="+mn-ea"/>
                          <a:cs typeface="+mn-cs"/>
                        </a:rPr>
                        <a:t>RL.1.4</a:t>
                      </a:r>
                    </a:p>
                  </a:txBody>
                  <a:tcPr marL="90159" marR="90159" marT="45080" marB="45080" anchor="ctr">
                    <a:solidFill>
                      <a:schemeClr val="bg2"/>
                    </a:solidFill>
                  </a:tcPr>
                </a:tc>
                <a:tc>
                  <a:txBody>
                    <a:bodyPr/>
                    <a:lstStyle/>
                    <a:p>
                      <a:pPr algn="ctr"/>
                      <a:r>
                        <a:rPr lang="x-none" sz="1200" b="1" noProof="0" dirty="0" smtClean="0">
                          <a:solidFill>
                            <a:schemeClr val="tx1"/>
                          </a:solidFill>
                          <a:effectLst>
                            <a:outerShdw blurRad="38100" dist="38100" dir="2700000" algn="tl">
                              <a:srgbClr val="000000">
                                <a:alpha val="43137"/>
                              </a:srgbClr>
                            </a:outerShdw>
                          </a:effectLst>
                        </a:rPr>
                        <a:t>A</a:t>
                      </a:r>
                      <a:endParaRPr lang="x-none" sz="1200" b="1" noProof="0" dirty="0">
                        <a:solidFill>
                          <a:schemeClr val="tx1"/>
                        </a:solidFill>
                        <a:effectLst>
                          <a:outerShdw blurRad="38100" dist="38100" dir="2700000" algn="tl">
                            <a:srgbClr val="000000">
                              <a:alpha val="43137"/>
                            </a:srgbClr>
                          </a:outerShdw>
                        </a:effectLst>
                      </a:endParaRPr>
                    </a:p>
                  </a:txBody>
                  <a:tcPr marL="90159" marR="90159" marT="45080" marB="45080" anchor="ctr">
                    <a:solidFill>
                      <a:schemeClr val="bg2"/>
                    </a:solidFill>
                  </a:tcPr>
                </a:tc>
                <a:tc>
                  <a:txBody>
                    <a:bodyPr/>
                    <a:lstStyle/>
                    <a:p>
                      <a:pPr algn="ctr"/>
                      <a:r>
                        <a:rPr lang="x-none" sz="1200" b="1" noProof="0" dirty="0" smtClean="0">
                          <a:solidFill>
                            <a:schemeClr val="tx1"/>
                          </a:solidFill>
                          <a:effectLst>
                            <a:outerShdw blurRad="38100" dist="38100" dir="2700000" algn="tl">
                              <a:srgbClr val="000000">
                                <a:alpha val="43137"/>
                              </a:srgbClr>
                            </a:outerShdw>
                          </a:effectLst>
                        </a:rPr>
                        <a:t>1</a:t>
                      </a:r>
                      <a:endParaRPr lang="x-none" sz="1200" b="1" noProof="0" dirty="0">
                        <a:solidFill>
                          <a:schemeClr val="tx1"/>
                        </a:solidFill>
                        <a:effectLst>
                          <a:outerShdw blurRad="38100" dist="38100" dir="2700000" algn="tl">
                            <a:srgbClr val="000000">
                              <a:alpha val="43137"/>
                            </a:srgbClr>
                          </a:outerShdw>
                        </a:effectLst>
                      </a:endParaRPr>
                    </a:p>
                  </a:txBody>
                  <a:tcPr marL="90159" marR="90159" marT="45080" marB="45080" anchor="ctr">
                    <a:solidFill>
                      <a:schemeClr val="bg2"/>
                    </a:solidFill>
                  </a:tcPr>
                </a:tc>
              </a:tr>
              <a:tr h="463091">
                <a:tc>
                  <a:txBody>
                    <a:bodyPr/>
                    <a:lstStyle/>
                    <a:p>
                      <a:pPr marL="801688" marR="0" lvl="0" indent="-801688" algn="l" defTabSz="966612" rtl="0" eaLnBrk="1" fontAlgn="auto" latinLnBrk="0" hangingPunct="1">
                        <a:lnSpc>
                          <a:spcPct val="100000"/>
                        </a:lnSpc>
                        <a:spcBef>
                          <a:spcPts val="0"/>
                        </a:spcBef>
                        <a:spcAft>
                          <a:spcPts val="0"/>
                        </a:spcAft>
                        <a:buClrTx/>
                        <a:buSzTx/>
                        <a:buFontTx/>
                        <a:buNone/>
                        <a:tabLst/>
                        <a:defRPr/>
                      </a:pPr>
                      <a:r>
                        <a:rPr lang="x-none" sz="1200" b="1" u="sng" noProof="0" dirty="0" smtClean="0">
                          <a:solidFill>
                            <a:schemeClr val="tx1"/>
                          </a:solidFill>
                          <a:effectLst>
                            <a:outerShdw blurRad="38100" dist="38100" dir="2700000" algn="tl">
                              <a:srgbClr val="000000">
                                <a:alpha val="43137"/>
                              </a:srgbClr>
                            </a:outerShdw>
                          </a:effectLst>
                        </a:rPr>
                        <a:t>Pregunta 3</a:t>
                      </a:r>
                      <a:r>
                        <a:rPr lang="x-none" sz="1200" b="0" u="none" noProof="0" dirty="0" smtClean="0">
                          <a:solidFill>
                            <a:schemeClr val="tx1"/>
                          </a:solidFill>
                          <a:effectLst/>
                        </a:rPr>
                        <a:t>  </a:t>
                      </a:r>
                      <a:r>
                        <a:rPr lang="x-none" sz="1200" kern="1200" noProof="0" dirty="0" smtClean="0">
                          <a:solidFill>
                            <a:schemeClr val="dk1"/>
                          </a:solidFill>
                          <a:effectLst/>
                          <a:latin typeface="+mn-lt"/>
                          <a:ea typeface="+mn-ea"/>
                          <a:cs typeface="+mn-cs"/>
                        </a:rPr>
                        <a:t>¿Qué</a:t>
                      </a:r>
                      <a:r>
                        <a:rPr lang="x-none" sz="1200" b="1" u="sng" kern="1200" noProof="0" dirty="0" smtClean="0">
                          <a:solidFill>
                            <a:schemeClr val="dk1"/>
                          </a:solidFill>
                          <a:effectLst/>
                          <a:latin typeface="+mn-lt"/>
                          <a:ea typeface="+mn-ea"/>
                          <a:cs typeface="+mn-cs"/>
                        </a:rPr>
                        <a:t> dos </a:t>
                      </a:r>
                      <a:r>
                        <a:rPr lang="x-none" sz="1200" kern="1200" noProof="0" dirty="0" smtClean="0">
                          <a:solidFill>
                            <a:schemeClr val="dk1"/>
                          </a:solidFill>
                          <a:effectLst/>
                          <a:latin typeface="+mn-lt"/>
                          <a:ea typeface="+mn-ea"/>
                          <a:cs typeface="+mn-cs"/>
                        </a:rPr>
                        <a:t>palabras del cuento describen a </a:t>
                      </a:r>
                      <a:r>
                        <a:rPr lang="x-none" sz="1200" i="0" kern="1200" noProof="0" dirty="0" smtClean="0">
                          <a:solidFill>
                            <a:schemeClr val="dk1"/>
                          </a:solidFill>
                          <a:effectLst/>
                          <a:latin typeface="+mn-lt"/>
                          <a:ea typeface="+mn-ea"/>
                          <a:cs typeface="+mn-cs"/>
                        </a:rPr>
                        <a:t>Johnny </a:t>
                      </a:r>
                      <a:r>
                        <a:rPr lang="x-none" sz="1200" i="0" kern="1200" noProof="0" dirty="0" err="1" smtClean="0">
                          <a:solidFill>
                            <a:schemeClr val="dk1"/>
                          </a:solidFill>
                          <a:effectLst/>
                          <a:latin typeface="+mn-lt"/>
                          <a:ea typeface="+mn-ea"/>
                          <a:cs typeface="+mn-cs"/>
                        </a:rPr>
                        <a:t>Appleseed</a:t>
                      </a:r>
                      <a:r>
                        <a:rPr lang="x-none" sz="1200" kern="1200" noProof="0" dirty="0" smtClean="0">
                          <a:solidFill>
                            <a:schemeClr val="dk1"/>
                          </a:solidFill>
                          <a:effectLst/>
                          <a:latin typeface="+mn-lt"/>
                          <a:ea typeface="+mn-ea"/>
                          <a:cs typeface="+mn-cs"/>
                        </a:rPr>
                        <a:t>? Escoge dos respuestas. </a:t>
                      </a:r>
                      <a:r>
                        <a:rPr lang="x-none" sz="1200" i="1" kern="1200" noProof="0" dirty="0" smtClean="0">
                          <a:solidFill>
                            <a:schemeClr val="dk1"/>
                          </a:solidFill>
                          <a:effectLst/>
                          <a:latin typeface="+mn-lt"/>
                          <a:ea typeface="+mn-ea"/>
                          <a:cs typeface="+mn-cs"/>
                        </a:rPr>
                        <a:t>RL.1.7</a:t>
                      </a:r>
                    </a:p>
                  </a:txBody>
                  <a:tcPr marL="90159" marR="90159" marT="45080" marB="45080" anchor="ctr">
                    <a:solidFill>
                      <a:schemeClr val="bg1">
                        <a:lumMod val="85000"/>
                      </a:schemeClr>
                    </a:solidFill>
                  </a:tcPr>
                </a:tc>
                <a:tc>
                  <a:txBody>
                    <a:bodyPr/>
                    <a:lstStyle/>
                    <a:p>
                      <a:pPr algn="ctr"/>
                      <a:r>
                        <a:rPr lang="x-none" sz="1200" b="1" noProof="0" dirty="0" smtClean="0">
                          <a:solidFill>
                            <a:schemeClr val="tx1"/>
                          </a:solidFill>
                          <a:effectLst>
                            <a:outerShdw blurRad="38100" dist="38100" dir="2700000" algn="tl">
                              <a:srgbClr val="000000">
                                <a:alpha val="43137"/>
                              </a:srgbClr>
                            </a:outerShdw>
                          </a:effectLst>
                        </a:rPr>
                        <a:t>B y C</a:t>
                      </a:r>
                      <a:endParaRPr lang="x-none" sz="1200" b="1" noProof="0" dirty="0">
                        <a:solidFill>
                          <a:schemeClr val="tx1"/>
                        </a:solidFill>
                        <a:effectLst>
                          <a:outerShdw blurRad="38100" dist="38100" dir="2700000" algn="tl">
                            <a:srgbClr val="000000">
                              <a:alpha val="43137"/>
                            </a:srgbClr>
                          </a:outerShdw>
                        </a:effectLst>
                      </a:endParaRPr>
                    </a:p>
                  </a:txBody>
                  <a:tcPr marL="90159" marR="90159" marT="45080" marB="45080" anchor="ctr">
                    <a:solidFill>
                      <a:schemeClr val="bg1">
                        <a:lumMod val="85000"/>
                      </a:schemeClr>
                    </a:solidFill>
                  </a:tcPr>
                </a:tc>
                <a:tc>
                  <a:txBody>
                    <a:bodyPr/>
                    <a:lstStyle/>
                    <a:p>
                      <a:pPr algn="ctr"/>
                      <a:r>
                        <a:rPr lang="x-none" sz="1200" b="1" noProof="0" dirty="0" smtClean="0">
                          <a:solidFill>
                            <a:schemeClr val="tx1"/>
                          </a:solidFill>
                          <a:effectLst>
                            <a:outerShdw blurRad="38100" dist="38100" dir="2700000" algn="tl">
                              <a:srgbClr val="000000">
                                <a:alpha val="43137"/>
                              </a:srgbClr>
                            </a:outerShdw>
                          </a:effectLst>
                        </a:rPr>
                        <a:t>1</a:t>
                      </a:r>
                      <a:endParaRPr lang="x-none" sz="1200" b="1" noProof="0" dirty="0">
                        <a:solidFill>
                          <a:schemeClr val="tx1"/>
                        </a:solidFill>
                        <a:effectLst>
                          <a:outerShdw blurRad="38100" dist="38100" dir="2700000" algn="tl">
                            <a:srgbClr val="000000">
                              <a:alpha val="43137"/>
                            </a:srgbClr>
                          </a:outerShdw>
                        </a:effectLst>
                      </a:endParaRPr>
                    </a:p>
                  </a:txBody>
                  <a:tcPr marL="90159" marR="90159" marT="45080" marB="45080" anchor="ctr">
                    <a:solidFill>
                      <a:schemeClr val="bg1">
                        <a:lumMod val="85000"/>
                      </a:schemeClr>
                    </a:solidFill>
                  </a:tcPr>
                </a:tc>
              </a:tr>
              <a:tr h="463091">
                <a:tc>
                  <a:txBody>
                    <a:bodyPr/>
                    <a:lstStyle/>
                    <a:p>
                      <a:pPr marL="803275" marR="0" lvl="0" indent="-803275" algn="l" defTabSz="966612" rtl="0" eaLnBrk="1" fontAlgn="auto" latinLnBrk="0" hangingPunct="1">
                        <a:lnSpc>
                          <a:spcPct val="100000"/>
                        </a:lnSpc>
                        <a:spcBef>
                          <a:spcPts val="0"/>
                        </a:spcBef>
                        <a:spcAft>
                          <a:spcPts val="0"/>
                        </a:spcAft>
                        <a:buClrTx/>
                        <a:buSzTx/>
                        <a:buFontTx/>
                        <a:buNone/>
                        <a:tabLst/>
                        <a:defRPr/>
                      </a:pPr>
                      <a:r>
                        <a:rPr lang="x-none" sz="1200" b="1" u="sng" noProof="0" dirty="0" smtClean="0">
                          <a:solidFill>
                            <a:schemeClr val="tx1"/>
                          </a:solidFill>
                          <a:effectLst>
                            <a:outerShdw blurRad="38100" dist="38100" dir="2700000" algn="tl">
                              <a:srgbClr val="000000">
                                <a:alpha val="43137"/>
                              </a:srgbClr>
                            </a:outerShdw>
                          </a:effectLst>
                        </a:rPr>
                        <a:t>Pregunta 4</a:t>
                      </a:r>
                      <a:r>
                        <a:rPr lang="x-none" sz="1200" b="0" u="sng" baseline="0" noProof="0" dirty="0" smtClean="0">
                          <a:solidFill>
                            <a:schemeClr val="tx1"/>
                          </a:solidFill>
                          <a:effectLst/>
                        </a:rPr>
                        <a:t> </a:t>
                      </a:r>
                      <a:r>
                        <a:rPr lang="x-none" sz="1200" b="0" u="none" baseline="0" noProof="0" dirty="0" smtClean="0">
                          <a:solidFill>
                            <a:schemeClr val="tx1"/>
                          </a:solidFill>
                          <a:effectLst/>
                        </a:rPr>
                        <a:t> </a:t>
                      </a:r>
                      <a:r>
                        <a:rPr lang="x-none" sz="1200" kern="1200" noProof="0" dirty="0" smtClean="0">
                          <a:solidFill>
                            <a:schemeClr val="dk1"/>
                          </a:solidFill>
                          <a:effectLst/>
                          <a:latin typeface="+mn-lt"/>
                          <a:ea typeface="+mn-ea"/>
                          <a:cs typeface="+mn-cs"/>
                        </a:rPr>
                        <a:t>¿Por </a:t>
                      </a:r>
                      <a:r>
                        <a:rPr lang="x-none" sz="1200" i="0" kern="1200" noProof="0" dirty="0" smtClean="0">
                          <a:solidFill>
                            <a:schemeClr val="dk1"/>
                          </a:solidFill>
                          <a:effectLst/>
                          <a:latin typeface="+mn-lt"/>
                          <a:ea typeface="+mn-ea"/>
                          <a:cs typeface="+mn-cs"/>
                        </a:rPr>
                        <a:t>qué Johnny </a:t>
                      </a:r>
                      <a:r>
                        <a:rPr lang="x-none" sz="1200" i="0" kern="1200" noProof="0" dirty="0" err="1" smtClean="0">
                          <a:solidFill>
                            <a:schemeClr val="dk1"/>
                          </a:solidFill>
                          <a:effectLst/>
                          <a:latin typeface="+mn-lt"/>
                          <a:ea typeface="+mn-ea"/>
                          <a:cs typeface="+mn-cs"/>
                        </a:rPr>
                        <a:t>Appleseed</a:t>
                      </a:r>
                      <a:r>
                        <a:rPr lang="x-none" sz="1200" i="0" kern="1200" noProof="0" dirty="0" smtClean="0">
                          <a:solidFill>
                            <a:schemeClr val="dk1"/>
                          </a:solidFill>
                          <a:effectLst/>
                          <a:latin typeface="+mn-lt"/>
                          <a:ea typeface="+mn-ea"/>
                          <a:cs typeface="+mn-cs"/>
                        </a:rPr>
                        <a:t> </a:t>
                      </a:r>
                      <a:r>
                        <a:rPr lang="x-none" sz="1200" kern="1200" noProof="0" dirty="0" smtClean="0">
                          <a:solidFill>
                            <a:schemeClr val="dk1"/>
                          </a:solidFill>
                          <a:effectLst/>
                          <a:latin typeface="+mn-lt"/>
                          <a:ea typeface="+mn-ea"/>
                          <a:cs typeface="+mn-cs"/>
                        </a:rPr>
                        <a:t>usaba una olla de hojalata en su cabeza? RL.1.7</a:t>
                      </a:r>
                    </a:p>
                  </a:txBody>
                  <a:tcPr marL="90159" marR="90159" marT="45080" marB="45080" anchor="ctr">
                    <a:solidFill>
                      <a:schemeClr val="bg2"/>
                    </a:solidFill>
                  </a:tcPr>
                </a:tc>
                <a:tc>
                  <a:txBody>
                    <a:bodyPr/>
                    <a:lstStyle/>
                    <a:p>
                      <a:pPr algn="ctr"/>
                      <a:r>
                        <a:rPr lang="x-none" sz="1200" b="1" noProof="0" dirty="0" smtClean="0">
                          <a:solidFill>
                            <a:schemeClr val="tx1"/>
                          </a:solidFill>
                          <a:effectLst>
                            <a:outerShdw blurRad="38100" dist="38100" dir="2700000" algn="tl">
                              <a:srgbClr val="000000">
                                <a:alpha val="43137"/>
                              </a:srgbClr>
                            </a:outerShdw>
                          </a:effectLst>
                        </a:rPr>
                        <a:t>B</a:t>
                      </a:r>
                      <a:endParaRPr lang="x-none" sz="1200" b="1" noProof="0" dirty="0">
                        <a:solidFill>
                          <a:schemeClr val="tx1"/>
                        </a:solidFill>
                        <a:effectLst>
                          <a:outerShdw blurRad="38100" dist="38100" dir="2700000" algn="tl">
                            <a:srgbClr val="000000">
                              <a:alpha val="43137"/>
                            </a:srgbClr>
                          </a:outerShdw>
                        </a:effectLst>
                      </a:endParaRPr>
                    </a:p>
                  </a:txBody>
                  <a:tcPr marL="90159" marR="90159" marT="45080" marB="45080" anchor="ctr">
                    <a:solidFill>
                      <a:schemeClr val="bg2"/>
                    </a:solidFill>
                  </a:tcPr>
                </a:tc>
                <a:tc>
                  <a:txBody>
                    <a:bodyPr/>
                    <a:lstStyle/>
                    <a:p>
                      <a:pPr algn="ctr"/>
                      <a:r>
                        <a:rPr lang="x-none" sz="1200" b="1" noProof="0" dirty="0" smtClean="0">
                          <a:solidFill>
                            <a:schemeClr val="tx1"/>
                          </a:solidFill>
                          <a:effectLst>
                            <a:outerShdw blurRad="38100" dist="38100" dir="2700000" algn="tl">
                              <a:srgbClr val="000000">
                                <a:alpha val="43137"/>
                              </a:srgbClr>
                            </a:outerShdw>
                          </a:effectLst>
                        </a:rPr>
                        <a:t>1</a:t>
                      </a:r>
                      <a:endParaRPr lang="x-none" sz="1200" b="1" noProof="0" dirty="0">
                        <a:solidFill>
                          <a:schemeClr val="tx1"/>
                        </a:solidFill>
                        <a:effectLst>
                          <a:outerShdw blurRad="38100" dist="38100" dir="2700000" algn="tl">
                            <a:srgbClr val="000000">
                              <a:alpha val="43137"/>
                            </a:srgbClr>
                          </a:outerShdw>
                        </a:effectLst>
                      </a:endParaRPr>
                    </a:p>
                  </a:txBody>
                  <a:tcPr marL="90159" marR="90159" marT="45080" marB="45080" anchor="ctr">
                    <a:solidFill>
                      <a:schemeClr val="bg2"/>
                    </a:solidFill>
                  </a:tcPr>
                </a:tc>
              </a:tr>
              <a:tr h="519031">
                <a:tc>
                  <a:txBody>
                    <a:bodyPr/>
                    <a:lstStyle/>
                    <a:p>
                      <a:pPr marL="801688" marR="0" lvl="0" indent="-801688" algn="l" defTabSz="966612" rtl="0" eaLnBrk="1" fontAlgn="auto" latinLnBrk="0" hangingPunct="1">
                        <a:lnSpc>
                          <a:spcPct val="115000"/>
                        </a:lnSpc>
                        <a:spcBef>
                          <a:spcPts val="0"/>
                        </a:spcBef>
                        <a:spcAft>
                          <a:spcPts val="0"/>
                        </a:spcAft>
                        <a:buClrTx/>
                        <a:buSzTx/>
                        <a:buFontTx/>
                        <a:buNone/>
                        <a:tabLst/>
                        <a:defRPr sz="1800" b="0" i="0"/>
                      </a:pPr>
                      <a:r>
                        <a:rPr lang="x-none" sz="1200" b="1" u="sng" noProof="0" dirty="0" smtClean="0">
                          <a:solidFill>
                            <a:schemeClr val="tx1"/>
                          </a:solidFill>
                          <a:effectLst>
                            <a:outerShdw blurRad="38100" dist="38100" dir="2700000" algn="tl">
                              <a:srgbClr val="000000">
                                <a:alpha val="43137"/>
                              </a:srgbClr>
                            </a:outerShdw>
                          </a:effectLst>
                        </a:rPr>
                        <a:t>Pregunta 5</a:t>
                      </a:r>
                      <a:r>
                        <a:rPr lang="x-none" sz="1200" b="0" i="0" u="none" noProof="0" dirty="0" smtClean="0">
                          <a:solidFill>
                            <a:schemeClr val="tx1"/>
                          </a:solidFill>
                          <a:effectLst/>
                        </a:rPr>
                        <a:t>  </a:t>
                      </a:r>
                      <a:r>
                        <a:rPr lang="x-none" sz="1200" b="0" i="0" kern="1200" noProof="0" dirty="0" smtClean="0">
                          <a:solidFill>
                            <a:schemeClr val="dk1"/>
                          </a:solidFill>
                          <a:effectLst/>
                          <a:latin typeface="+mn-lt"/>
                          <a:ea typeface="+mn-ea"/>
                          <a:cs typeface="+mn-cs"/>
                        </a:rPr>
                        <a:t>Basándote en el cuento, ¿en qué se parecen los colonos, los indígenas y los osos? </a:t>
                      </a:r>
                      <a:r>
                        <a:rPr lang="x-none" sz="1200" b="0" i="1" kern="1200" noProof="0" dirty="0" smtClean="0">
                          <a:solidFill>
                            <a:schemeClr val="dk1"/>
                          </a:solidFill>
                          <a:effectLst/>
                          <a:latin typeface="+mn-lt"/>
                          <a:ea typeface="+mn-ea"/>
                          <a:cs typeface="+mn-cs"/>
                        </a:rPr>
                        <a:t>RL.1.9</a:t>
                      </a:r>
                      <a:endParaRPr kumimoji="0" lang="x-none" sz="1200" b="0" i="1" u="none" strike="noStrike" kern="1200" cap="none" spc="0" normalizeH="0" baseline="0" noProof="0" dirty="0" smtClean="0">
                        <a:ln>
                          <a:noFill/>
                        </a:ln>
                        <a:solidFill>
                          <a:prstClr val="black"/>
                        </a:solidFill>
                        <a:effectLst/>
                        <a:uLnTx/>
                        <a:uFillTx/>
                        <a:latin typeface="+mn-lt"/>
                        <a:ea typeface="+mn-ea"/>
                        <a:cs typeface="+mn-cs"/>
                      </a:endParaRPr>
                    </a:p>
                  </a:txBody>
                  <a:tcPr marL="90159" marR="90159" marT="45080" marB="45080" anchor="ctr">
                    <a:solidFill>
                      <a:schemeClr val="bg1">
                        <a:lumMod val="85000"/>
                      </a:schemeClr>
                    </a:solidFill>
                  </a:tcPr>
                </a:tc>
                <a:tc>
                  <a:txBody>
                    <a:bodyPr/>
                    <a:lstStyle/>
                    <a:p>
                      <a:pPr algn="ctr"/>
                      <a:r>
                        <a:rPr lang="x-none" sz="1200" b="1" noProof="0" dirty="0" smtClean="0">
                          <a:solidFill>
                            <a:schemeClr val="tx1"/>
                          </a:solidFill>
                          <a:effectLst>
                            <a:outerShdw blurRad="38100" dist="38100" dir="2700000" algn="tl">
                              <a:srgbClr val="000000">
                                <a:alpha val="43137"/>
                              </a:srgbClr>
                            </a:outerShdw>
                          </a:effectLst>
                        </a:rPr>
                        <a:t>C</a:t>
                      </a:r>
                      <a:endParaRPr lang="x-none" sz="1200" b="1" noProof="0" dirty="0">
                        <a:solidFill>
                          <a:schemeClr val="tx1"/>
                        </a:solidFill>
                        <a:effectLst>
                          <a:outerShdw blurRad="38100" dist="38100" dir="2700000" algn="tl">
                            <a:srgbClr val="000000">
                              <a:alpha val="43137"/>
                            </a:srgbClr>
                          </a:outerShdw>
                        </a:effectLst>
                      </a:endParaRPr>
                    </a:p>
                  </a:txBody>
                  <a:tcPr marL="90159" marR="90159" marT="45080" marB="45080" anchor="ctr">
                    <a:solidFill>
                      <a:schemeClr val="bg1">
                        <a:lumMod val="85000"/>
                      </a:schemeClr>
                    </a:solidFill>
                  </a:tcPr>
                </a:tc>
                <a:tc>
                  <a:txBody>
                    <a:bodyPr/>
                    <a:lstStyle/>
                    <a:p>
                      <a:pPr algn="ctr"/>
                      <a:r>
                        <a:rPr lang="x-none" sz="1200" b="1" noProof="0" dirty="0" smtClean="0">
                          <a:solidFill>
                            <a:schemeClr val="tx1"/>
                          </a:solidFill>
                          <a:effectLst>
                            <a:outerShdw blurRad="38100" dist="38100" dir="2700000" algn="tl">
                              <a:srgbClr val="000000">
                                <a:alpha val="43137"/>
                              </a:srgbClr>
                            </a:outerShdw>
                          </a:effectLst>
                        </a:rPr>
                        <a:t>1</a:t>
                      </a:r>
                      <a:endParaRPr lang="x-none" sz="1200" b="1" noProof="0" dirty="0">
                        <a:solidFill>
                          <a:schemeClr val="tx1"/>
                        </a:solidFill>
                        <a:effectLst>
                          <a:outerShdw blurRad="38100" dist="38100" dir="2700000" algn="tl">
                            <a:srgbClr val="000000">
                              <a:alpha val="43137"/>
                            </a:srgbClr>
                          </a:outerShdw>
                        </a:effectLst>
                      </a:endParaRPr>
                    </a:p>
                  </a:txBody>
                  <a:tcPr marL="90159" marR="90159" marT="45080" marB="45080" anchor="ctr">
                    <a:solidFill>
                      <a:schemeClr val="bg1">
                        <a:lumMod val="85000"/>
                      </a:schemeClr>
                    </a:solidFill>
                  </a:tcPr>
                </a:tc>
              </a:tr>
              <a:tr h="463091">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x-none" sz="1200" b="1" u="sng" noProof="0" dirty="0" smtClean="0">
                          <a:solidFill>
                            <a:schemeClr val="tx1"/>
                          </a:solidFill>
                          <a:effectLst>
                            <a:outerShdw blurRad="38100" dist="38100" dir="2700000" algn="tl">
                              <a:srgbClr val="000000">
                                <a:alpha val="43137"/>
                              </a:srgbClr>
                            </a:outerShdw>
                          </a:effectLst>
                        </a:rPr>
                        <a:t>Pregunta 6</a:t>
                      </a:r>
                      <a:r>
                        <a:rPr lang="x-none" sz="1200" b="0" u="none" noProof="0" dirty="0" smtClean="0">
                          <a:solidFill>
                            <a:schemeClr val="tx1"/>
                          </a:solidFill>
                          <a:effectLst>
                            <a:outerShdw blurRad="38100" dist="38100" dir="2700000" algn="tl">
                              <a:srgbClr val="000000">
                                <a:alpha val="43137"/>
                              </a:srgbClr>
                            </a:outerShdw>
                          </a:effectLst>
                        </a:rPr>
                        <a:t>  </a:t>
                      </a:r>
                      <a:r>
                        <a:rPr lang="x-none" sz="1200" b="0" i="0" kern="1200" noProof="0" dirty="0" smtClean="0">
                          <a:solidFill>
                            <a:schemeClr val="dk1"/>
                          </a:solidFill>
                          <a:effectLst/>
                          <a:latin typeface="+mn-lt"/>
                          <a:ea typeface="+mn-ea"/>
                          <a:cs typeface="+mn-cs"/>
                        </a:rPr>
                        <a:t>Johnny </a:t>
                      </a:r>
                      <a:r>
                        <a:rPr lang="x-none" sz="1200" b="0" i="0" kern="1200" noProof="0" dirty="0" err="1" smtClean="0">
                          <a:solidFill>
                            <a:schemeClr val="dk1"/>
                          </a:solidFill>
                          <a:effectLst/>
                          <a:latin typeface="+mn-lt"/>
                          <a:ea typeface="+mn-ea"/>
                          <a:cs typeface="+mn-cs"/>
                        </a:rPr>
                        <a:t>Appleseed</a:t>
                      </a:r>
                      <a:r>
                        <a:rPr lang="x-none" sz="1200" b="0" i="0" kern="1200" noProof="0" dirty="0" smtClean="0">
                          <a:solidFill>
                            <a:schemeClr val="dk1"/>
                          </a:solidFill>
                          <a:effectLst/>
                          <a:latin typeface="+mn-lt"/>
                          <a:ea typeface="+mn-ea"/>
                          <a:cs typeface="+mn-cs"/>
                        </a:rPr>
                        <a:t> </a:t>
                      </a:r>
                      <a:r>
                        <a:rPr lang="x-none" sz="1200" b="0" kern="1200" noProof="0" dirty="0" smtClean="0">
                          <a:solidFill>
                            <a:schemeClr val="dk1"/>
                          </a:solidFill>
                          <a:effectLst/>
                          <a:latin typeface="+mn-lt"/>
                          <a:ea typeface="+mn-ea"/>
                          <a:cs typeface="+mn-cs"/>
                        </a:rPr>
                        <a:t>le sacó el diente al oso. ¿Qué te dice esto acerca de él? </a:t>
                      </a:r>
                    </a:p>
                    <a:p>
                      <a:pPr marL="801688" marR="0" lvl="0" indent="0" algn="l" defTabSz="966612" rtl="0" eaLnBrk="1" fontAlgn="auto" latinLnBrk="0" hangingPunct="1">
                        <a:lnSpc>
                          <a:spcPct val="100000"/>
                        </a:lnSpc>
                        <a:spcBef>
                          <a:spcPts val="0"/>
                        </a:spcBef>
                        <a:spcAft>
                          <a:spcPts val="0"/>
                        </a:spcAft>
                        <a:buClrTx/>
                        <a:buSzTx/>
                        <a:buFontTx/>
                        <a:buNone/>
                        <a:tabLst/>
                        <a:defRPr/>
                      </a:pPr>
                      <a:r>
                        <a:rPr lang="x-none" sz="1200" b="0" i="1" kern="1200" noProof="0" dirty="0" smtClean="0">
                          <a:solidFill>
                            <a:schemeClr val="dk1"/>
                          </a:solidFill>
                          <a:effectLst/>
                          <a:latin typeface="+mn-lt"/>
                          <a:ea typeface="+mn-ea"/>
                          <a:cs typeface="+mn-cs"/>
                        </a:rPr>
                        <a:t>RL.1.9</a:t>
                      </a:r>
                    </a:p>
                  </a:txBody>
                  <a:tcPr marL="90159" marR="90159" marT="45080" marB="45080" anchor="ctr">
                    <a:solidFill>
                      <a:schemeClr val="bg2"/>
                    </a:solidFill>
                  </a:tcPr>
                </a:tc>
                <a:tc>
                  <a:txBody>
                    <a:bodyPr/>
                    <a:lstStyle/>
                    <a:p>
                      <a:pPr algn="ctr"/>
                      <a:r>
                        <a:rPr lang="x-none" sz="1200" b="1" noProof="0" dirty="0" smtClean="0">
                          <a:solidFill>
                            <a:schemeClr val="tx1"/>
                          </a:solidFill>
                          <a:effectLst>
                            <a:outerShdw blurRad="38100" dist="38100" dir="2700000" algn="tl">
                              <a:srgbClr val="000000">
                                <a:alpha val="43137"/>
                              </a:srgbClr>
                            </a:outerShdw>
                          </a:effectLst>
                        </a:rPr>
                        <a:t>A</a:t>
                      </a:r>
                      <a:endParaRPr lang="x-none" sz="1200" b="1" noProof="0" dirty="0">
                        <a:solidFill>
                          <a:schemeClr val="tx1"/>
                        </a:solidFill>
                        <a:effectLst>
                          <a:outerShdw blurRad="38100" dist="38100" dir="2700000" algn="tl">
                            <a:srgbClr val="000000">
                              <a:alpha val="43137"/>
                            </a:srgbClr>
                          </a:outerShdw>
                        </a:effectLst>
                      </a:endParaRPr>
                    </a:p>
                  </a:txBody>
                  <a:tcPr marL="90159" marR="90159" marT="45080" marB="45080" anchor="ctr">
                    <a:solidFill>
                      <a:schemeClr val="bg2"/>
                    </a:solidFill>
                  </a:tcPr>
                </a:tc>
                <a:tc>
                  <a:txBody>
                    <a:bodyPr/>
                    <a:lstStyle/>
                    <a:p>
                      <a:pPr algn="ctr"/>
                      <a:r>
                        <a:rPr lang="x-none" sz="1200" b="1" noProof="0" dirty="0" smtClean="0">
                          <a:solidFill>
                            <a:schemeClr val="tx1"/>
                          </a:solidFill>
                          <a:effectLst>
                            <a:outerShdw blurRad="38100" dist="38100" dir="2700000" algn="tl">
                              <a:srgbClr val="000000">
                                <a:alpha val="43137"/>
                              </a:srgbClr>
                            </a:outerShdw>
                          </a:effectLst>
                        </a:rPr>
                        <a:t>1</a:t>
                      </a:r>
                      <a:endParaRPr lang="x-none" sz="1200" b="1" noProof="0" dirty="0">
                        <a:solidFill>
                          <a:schemeClr val="tx1"/>
                        </a:solidFill>
                        <a:effectLst>
                          <a:outerShdw blurRad="38100" dist="38100" dir="2700000" algn="tl">
                            <a:srgbClr val="000000">
                              <a:alpha val="43137"/>
                            </a:srgbClr>
                          </a:outerShdw>
                        </a:effectLst>
                      </a:endParaRPr>
                    </a:p>
                  </a:txBody>
                  <a:tcPr marL="90159" marR="90159" marT="45080" marB="45080" anchor="ctr">
                    <a:solidFill>
                      <a:schemeClr val="bg2"/>
                    </a:solidFill>
                  </a:tcPr>
                </a:tc>
              </a:tr>
              <a:tr h="276625">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1200" b="1" u="sng" noProof="0" dirty="0" smtClean="0">
                          <a:solidFill>
                            <a:schemeClr val="tx1"/>
                          </a:solidFill>
                          <a:effectLst>
                            <a:outerShdw blurRad="38100" dist="38100" dir="2700000" algn="tl">
                              <a:srgbClr val="000000">
                                <a:alpha val="43137"/>
                              </a:srgbClr>
                            </a:outerShdw>
                          </a:effectLst>
                        </a:rPr>
                        <a:t>Pregunta 7</a:t>
                      </a:r>
                      <a:r>
                        <a:rPr lang="x-none" sz="1200" b="1" u="none" noProof="0" dirty="0" smtClean="0">
                          <a:solidFill>
                            <a:schemeClr val="tx1"/>
                          </a:solidFill>
                          <a:effectLst>
                            <a:outerShdw blurRad="38100" dist="38100" dir="2700000" algn="tl">
                              <a:srgbClr val="000000">
                                <a:alpha val="43137"/>
                              </a:srgbClr>
                            </a:outerShdw>
                          </a:effectLst>
                        </a:rPr>
                        <a:t>                                        </a:t>
                      </a:r>
                      <a:r>
                        <a:rPr lang="x-none" sz="1200" b="1" u="sng" noProof="0" dirty="0" smtClean="0">
                          <a:solidFill>
                            <a:schemeClr val="tx1"/>
                          </a:solidFill>
                          <a:effectLst>
                            <a:outerShdw blurRad="38100" dist="38100" dir="2700000" algn="tl">
                              <a:srgbClr val="000000">
                                <a:alpha val="43137"/>
                              </a:srgbClr>
                            </a:outerShdw>
                          </a:effectLst>
                        </a:rPr>
                        <a:t>Respuesta construida Texto Literario</a:t>
                      </a:r>
                    </a:p>
                  </a:txBody>
                  <a:tcPr marL="90159" marR="90159" marT="45080" marB="45080" anchor="ctr">
                    <a:solidFill>
                      <a:schemeClr val="bg1">
                        <a:lumMod val="85000"/>
                      </a:schemeClr>
                    </a:solidFill>
                  </a:tcPr>
                </a:tc>
                <a:tc>
                  <a:txBody>
                    <a:bodyPr/>
                    <a:lstStyle/>
                    <a:p>
                      <a:pPr algn="ctr"/>
                      <a:r>
                        <a:rPr lang="x-none" sz="1200" b="1" noProof="0" dirty="0" smtClean="0">
                          <a:solidFill>
                            <a:schemeClr val="tx1"/>
                          </a:solidFill>
                          <a:effectLst>
                            <a:outerShdw blurRad="38100" dist="38100" dir="2700000" algn="tl">
                              <a:srgbClr val="000000">
                                <a:alpha val="43137"/>
                              </a:srgbClr>
                            </a:outerShdw>
                          </a:effectLst>
                        </a:rPr>
                        <a:t>RL.1.7</a:t>
                      </a:r>
                      <a:endParaRPr lang="x-none" sz="1200" b="1" noProof="0" dirty="0">
                        <a:solidFill>
                          <a:schemeClr val="tx1"/>
                        </a:solidFill>
                        <a:effectLst>
                          <a:outerShdw blurRad="38100" dist="38100" dir="2700000" algn="tl">
                            <a:srgbClr val="000000">
                              <a:alpha val="43137"/>
                            </a:srgbClr>
                          </a:outerShdw>
                        </a:effectLst>
                      </a:endParaRPr>
                    </a:p>
                  </a:txBody>
                  <a:tcPr marL="90159" marR="90159" marT="45080" marB="45080" anchor="ctr">
                    <a:solidFill>
                      <a:schemeClr val="bg1">
                        <a:lumMod val="85000"/>
                      </a:schemeClr>
                    </a:solidFill>
                  </a:tcPr>
                </a:tc>
                <a:tc>
                  <a:txBody>
                    <a:bodyPr/>
                    <a:lstStyle/>
                    <a:p>
                      <a:pPr algn="ctr"/>
                      <a:r>
                        <a:rPr lang="x-none" sz="1200" b="1" noProof="0" dirty="0" smtClean="0">
                          <a:solidFill>
                            <a:schemeClr val="tx1"/>
                          </a:solidFill>
                          <a:effectLst>
                            <a:outerShdw blurRad="38100" dist="38100" dir="2700000" algn="tl">
                              <a:srgbClr val="000000">
                                <a:alpha val="43137"/>
                              </a:srgbClr>
                            </a:outerShdw>
                          </a:effectLst>
                        </a:rPr>
                        <a:t>2</a:t>
                      </a:r>
                      <a:endParaRPr lang="x-none" sz="1200" b="1" noProof="0" dirty="0">
                        <a:solidFill>
                          <a:schemeClr val="tx1"/>
                        </a:solidFill>
                        <a:effectLst>
                          <a:outerShdw blurRad="38100" dist="38100" dir="2700000" algn="tl">
                            <a:srgbClr val="000000">
                              <a:alpha val="43137"/>
                            </a:srgbClr>
                          </a:outerShdw>
                        </a:effectLst>
                      </a:endParaRPr>
                    </a:p>
                  </a:txBody>
                  <a:tcPr marL="90159" marR="90159" marT="45080" marB="45080" anchor="ctr">
                    <a:solidFill>
                      <a:schemeClr val="bg1">
                        <a:lumMod val="85000"/>
                      </a:schemeClr>
                    </a:solidFill>
                  </a:tcPr>
                </a:tc>
              </a:tr>
              <a:tr h="276625">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1200" b="1" u="sng" noProof="0" dirty="0" smtClean="0">
                          <a:solidFill>
                            <a:schemeClr val="tx1"/>
                          </a:solidFill>
                          <a:effectLst>
                            <a:outerShdw blurRad="38100" dist="38100" dir="2700000" algn="tl">
                              <a:srgbClr val="000000">
                                <a:alpha val="43137"/>
                              </a:srgbClr>
                            </a:outerShdw>
                          </a:effectLst>
                        </a:rPr>
                        <a:t>Pregunta 8</a:t>
                      </a:r>
                      <a:r>
                        <a:rPr lang="x-none" sz="1200" b="1" u="none" noProof="0" dirty="0" smtClean="0">
                          <a:solidFill>
                            <a:schemeClr val="tx1"/>
                          </a:solidFill>
                          <a:effectLst>
                            <a:outerShdw blurRad="38100" dist="38100" dir="2700000" algn="tl">
                              <a:srgbClr val="000000">
                                <a:alpha val="43137"/>
                              </a:srgbClr>
                            </a:outerShdw>
                          </a:effectLst>
                        </a:rPr>
                        <a:t>                                        </a:t>
                      </a:r>
                      <a:r>
                        <a:rPr lang="x-none" sz="1200" b="1" u="sng" noProof="0" dirty="0" smtClean="0">
                          <a:solidFill>
                            <a:schemeClr val="tx1"/>
                          </a:solidFill>
                          <a:effectLst>
                            <a:outerShdw blurRad="38100" dist="38100" dir="2700000" algn="tl">
                              <a:srgbClr val="000000">
                                <a:alpha val="43137"/>
                              </a:srgbClr>
                            </a:outerShdw>
                          </a:effectLst>
                        </a:rPr>
                        <a:t>Respuesta construida Texto Literario</a:t>
                      </a:r>
                    </a:p>
                  </a:txBody>
                  <a:tcPr marL="90159" marR="90159" marT="45080" marB="45080" anchor="ctr">
                    <a:solidFill>
                      <a:schemeClr val="bg2"/>
                    </a:solidFill>
                  </a:tcPr>
                </a:tc>
                <a:tc>
                  <a:txBody>
                    <a:bodyPr/>
                    <a:lstStyle/>
                    <a:p>
                      <a:pPr algn="ctr"/>
                      <a:r>
                        <a:rPr lang="x-none" sz="1200" b="1" noProof="0" dirty="0" smtClean="0">
                          <a:solidFill>
                            <a:schemeClr val="tx1"/>
                          </a:solidFill>
                          <a:effectLst>
                            <a:outerShdw blurRad="38100" dist="38100" dir="2700000" algn="tl">
                              <a:srgbClr val="000000">
                                <a:alpha val="43137"/>
                              </a:srgbClr>
                            </a:outerShdw>
                          </a:effectLst>
                        </a:rPr>
                        <a:t>RL.1.9</a:t>
                      </a:r>
                      <a:endParaRPr lang="x-none" sz="1200" b="1" noProof="0" dirty="0">
                        <a:solidFill>
                          <a:schemeClr val="tx1"/>
                        </a:solidFill>
                        <a:effectLst>
                          <a:outerShdw blurRad="38100" dist="38100" dir="2700000" algn="tl">
                            <a:srgbClr val="000000">
                              <a:alpha val="43137"/>
                            </a:srgbClr>
                          </a:outerShdw>
                        </a:effectLst>
                      </a:endParaRPr>
                    </a:p>
                  </a:txBody>
                  <a:tcPr marL="90159" marR="90159" marT="45080" marB="45080" anchor="ctr">
                    <a:solidFill>
                      <a:schemeClr val="bg2"/>
                    </a:solidFill>
                  </a:tcPr>
                </a:tc>
                <a:tc>
                  <a:txBody>
                    <a:bodyPr/>
                    <a:lstStyle/>
                    <a:p>
                      <a:pPr algn="ctr"/>
                      <a:r>
                        <a:rPr lang="x-none" sz="1200" b="1" noProof="0" dirty="0" smtClean="0">
                          <a:solidFill>
                            <a:schemeClr val="tx1"/>
                          </a:solidFill>
                          <a:effectLst>
                            <a:outerShdw blurRad="38100" dist="38100" dir="2700000" algn="tl">
                              <a:srgbClr val="000000">
                                <a:alpha val="43137"/>
                              </a:srgbClr>
                            </a:outerShdw>
                          </a:effectLst>
                        </a:rPr>
                        <a:t>3</a:t>
                      </a:r>
                      <a:endParaRPr lang="x-none" sz="1200" b="1" noProof="0" dirty="0">
                        <a:solidFill>
                          <a:schemeClr val="tx1"/>
                        </a:solidFill>
                        <a:effectLst>
                          <a:outerShdw blurRad="38100" dist="38100" dir="2700000" algn="tl">
                            <a:srgbClr val="000000">
                              <a:alpha val="43137"/>
                            </a:srgbClr>
                          </a:outerShdw>
                        </a:effectLst>
                      </a:endParaRPr>
                    </a:p>
                  </a:txBody>
                  <a:tcPr marL="90159" marR="90159" marT="45080" marB="45080" anchor="ctr">
                    <a:solidFill>
                      <a:schemeClr val="bg2"/>
                    </a:solidFill>
                  </a:tcPr>
                </a:tc>
              </a:tr>
              <a:tr h="276625">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1200" b="1" u="sng" noProof="0" dirty="0" smtClean="0">
                          <a:solidFill>
                            <a:schemeClr val="tx1"/>
                          </a:solidFill>
                          <a:effectLst>
                            <a:outerShdw blurRad="38100" dist="38100" dir="2700000" algn="tl">
                              <a:srgbClr val="000000">
                                <a:alpha val="43137"/>
                              </a:srgbClr>
                            </a:outerShdw>
                          </a:effectLst>
                          <a:latin typeface="+mn-lt"/>
                        </a:rPr>
                        <a:t>Pregunta 9</a:t>
                      </a:r>
                      <a:r>
                        <a:rPr lang="x-none" sz="1200" b="0" u="none" noProof="0" dirty="0" smtClean="0">
                          <a:solidFill>
                            <a:schemeClr val="tx1"/>
                          </a:solidFill>
                          <a:effectLst>
                            <a:outerShdw blurRad="38100" dist="38100" dir="2700000" algn="tl">
                              <a:srgbClr val="000000">
                                <a:alpha val="43137"/>
                              </a:srgbClr>
                            </a:outerShdw>
                          </a:effectLst>
                          <a:latin typeface="+mn-lt"/>
                        </a:rPr>
                        <a:t>    </a:t>
                      </a:r>
                      <a:r>
                        <a:rPr lang="x-none" sz="1200" kern="1200" noProof="0" dirty="0" smtClean="0">
                          <a:solidFill>
                            <a:schemeClr val="dk1"/>
                          </a:solidFill>
                          <a:effectLst/>
                          <a:latin typeface="+mn-lt"/>
                          <a:ea typeface="+mn-ea"/>
                          <a:cs typeface="+mn-cs"/>
                        </a:rPr>
                        <a:t>De acuerdo a los dos textos, ¿qué es un</a:t>
                      </a:r>
                      <a:r>
                        <a:rPr lang="x-none" sz="1200" u="none" kern="1200" noProof="0" dirty="0" smtClean="0">
                          <a:solidFill>
                            <a:schemeClr val="dk1"/>
                          </a:solidFill>
                          <a:effectLst/>
                          <a:latin typeface="+mn-lt"/>
                          <a:ea typeface="+mn-ea"/>
                          <a:cs typeface="+mn-cs"/>
                        </a:rPr>
                        <a:t> almacén</a:t>
                      </a:r>
                      <a:r>
                        <a:rPr lang="x-none" sz="1200" kern="1200" noProof="0" dirty="0" smtClean="0">
                          <a:solidFill>
                            <a:schemeClr val="dk1"/>
                          </a:solidFill>
                          <a:effectLst/>
                          <a:latin typeface="+mn-lt"/>
                          <a:ea typeface="+mn-ea"/>
                          <a:cs typeface="+mn-cs"/>
                        </a:rPr>
                        <a:t>? </a:t>
                      </a:r>
                      <a:r>
                        <a:rPr lang="x-none" sz="1200" i="1" kern="1200" noProof="0" dirty="0" smtClean="0">
                          <a:solidFill>
                            <a:schemeClr val="dk1"/>
                          </a:solidFill>
                          <a:effectLst/>
                          <a:latin typeface="+mn-lt"/>
                          <a:ea typeface="+mn-ea"/>
                          <a:cs typeface="+mn-cs"/>
                        </a:rPr>
                        <a:t>RI.1.4</a:t>
                      </a:r>
                    </a:p>
                  </a:txBody>
                  <a:tcPr marL="90159" marR="90159" marT="45080" marB="45080">
                    <a:solidFill>
                      <a:schemeClr val="bg1">
                        <a:lumMod val="85000"/>
                      </a:schemeClr>
                    </a:solidFill>
                  </a:tcPr>
                </a:tc>
                <a:tc>
                  <a:txBody>
                    <a:bodyPr/>
                    <a:lstStyle/>
                    <a:p>
                      <a:pPr algn="ctr"/>
                      <a:r>
                        <a:rPr lang="x-none" sz="1200" b="1" noProof="0" dirty="0" smtClean="0">
                          <a:effectLst>
                            <a:outerShdw blurRad="38100" dist="38100" dir="2700000" algn="tl">
                              <a:srgbClr val="000000">
                                <a:alpha val="43137"/>
                              </a:srgbClr>
                            </a:outerShdw>
                          </a:effectLst>
                        </a:rPr>
                        <a:t>B</a:t>
                      </a:r>
                      <a:endParaRPr lang="x-none" sz="1200" b="1" noProof="0" dirty="0">
                        <a:effectLst>
                          <a:outerShdw blurRad="38100" dist="38100" dir="2700000" algn="tl">
                            <a:srgbClr val="000000">
                              <a:alpha val="43137"/>
                            </a:srgbClr>
                          </a:outerShdw>
                        </a:effectLst>
                      </a:endParaRPr>
                    </a:p>
                  </a:txBody>
                  <a:tcPr marL="90159" marR="90159" marT="45080" marB="45080" anchor="ctr">
                    <a:solidFill>
                      <a:schemeClr val="bg1">
                        <a:lumMod val="85000"/>
                      </a:schemeClr>
                    </a:solidFill>
                  </a:tcPr>
                </a:tc>
                <a:tc>
                  <a:txBody>
                    <a:bodyPr/>
                    <a:lstStyle/>
                    <a:p>
                      <a:pPr algn="ctr"/>
                      <a:r>
                        <a:rPr lang="x-none" sz="1200" b="1" noProof="0" dirty="0" smtClean="0">
                          <a:effectLst>
                            <a:outerShdw blurRad="38100" dist="38100" dir="2700000" algn="tl">
                              <a:srgbClr val="000000">
                                <a:alpha val="43137"/>
                              </a:srgbClr>
                            </a:outerShdw>
                          </a:effectLst>
                        </a:rPr>
                        <a:t>1</a:t>
                      </a:r>
                      <a:endParaRPr lang="x-none" sz="1200" b="1" noProof="0" dirty="0">
                        <a:effectLst>
                          <a:outerShdw blurRad="38100" dist="38100" dir="2700000" algn="tl">
                            <a:srgbClr val="000000">
                              <a:alpha val="43137"/>
                            </a:srgbClr>
                          </a:outerShdw>
                        </a:effectLst>
                      </a:endParaRPr>
                    </a:p>
                  </a:txBody>
                  <a:tcPr marL="90159" marR="90159" marT="45080" marB="45080" anchor="ctr">
                    <a:solidFill>
                      <a:schemeClr val="bg1">
                        <a:lumMod val="85000"/>
                      </a:schemeClr>
                    </a:solidFill>
                  </a:tcPr>
                </a:tc>
              </a:tr>
              <a:tr h="276625">
                <a:tc>
                  <a:txBody>
                    <a:bodyPr/>
                    <a:lstStyle/>
                    <a:p>
                      <a:r>
                        <a:rPr lang="x-none" sz="1200" b="1" u="sng" noProof="0" dirty="0" smtClean="0">
                          <a:solidFill>
                            <a:schemeClr val="tx1"/>
                          </a:solidFill>
                          <a:effectLst>
                            <a:outerShdw blurRad="38100" dist="38100" dir="2700000" algn="tl">
                              <a:srgbClr val="000000">
                                <a:alpha val="43137"/>
                              </a:srgbClr>
                            </a:outerShdw>
                          </a:effectLst>
                          <a:latin typeface="+mn-lt"/>
                        </a:rPr>
                        <a:t>Pregunta 10</a:t>
                      </a:r>
                      <a:r>
                        <a:rPr lang="x-none" sz="1200" b="0" u="none" noProof="0" dirty="0" smtClean="0">
                          <a:solidFill>
                            <a:schemeClr val="tx1"/>
                          </a:solidFill>
                          <a:effectLst/>
                          <a:latin typeface="+mn-lt"/>
                        </a:rPr>
                        <a:t>  </a:t>
                      </a:r>
                      <a:r>
                        <a:rPr lang="x-none" sz="1200" kern="1200" noProof="0" dirty="0" smtClean="0">
                          <a:solidFill>
                            <a:schemeClr val="dk1"/>
                          </a:solidFill>
                          <a:effectLst/>
                          <a:latin typeface="+mn-lt"/>
                          <a:ea typeface="+mn-ea"/>
                          <a:cs typeface="+mn-cs"/>
                        </a:rPr>
                        <a:t>¿Cómo llegan las manzanas al almacén?  </a:t>
                      </a:r>
                      <a:r>
                        <a:rPr lang="x-none" sz="1200" i="1" kern="1200" noProof="0" dirty="0" smtClean="0">
                          <a:solidFill>
                            <a:schemeClr val="dk1"/>
                          </a:solidFill>
                          <a:effectLst/>
                          <a:latin typeface="+mn-lt"/>
                          <a:ea typeface="+mn-ea"/>
                          <a:cs typeface="+mn-cs"/>
                        </a:rPr>
                        <a:t>RI.1.4</a:t>
                      </a:r>
                    </a:p>
                  </a:txBody>
                  <a:tcPr marL="90159" marR="90159" marT="45080" marB="45080" anchor="ctr">
                    <a:solidFill>
                      <a:schemeClr val="bg2"/>
                    </a:solidFill>
                  </a:tcPr>
                </a:tc>
                <a:tc>
                  <a:txBody>
                    <a:bodyPr/>
                    <a:lstStyle/>
                    <a:p>
                      <a:pPr algn="ctr"/>
                      <a:r>
                        <a:rPr lang="x-none" sz="1200" b="1" noProof="0" dirty="0" smtClean="0">
                          <a:effectLst>
                            <a:outerShdw blurRad="38100" dist="38100" dir="2700000" algn="tl">
                              <a:srgbClr val="000000">
                                <a:alpha val="43137"/>
                              </a:srgbClr>
                            </a:outerShdw>
                          </a:effectLst>
                        </a:rPr>
                        <a:t>B</a:t>
                      </a:r>
                      <a:endParaRPr lang="x-none" sz="1200" b="1" noProof="0" dirty="0">
                        <a:effectLst>
                          <a:outerShdw blurRad="38100" dist="38100" dir="2700000" algn="tl">
                            <a:srgbClr val="000000">
                              <a:alpha val="43137"/>
                            </a:srgbClr>
                          </a:outerShdw>
                        </a:effectLst>
                      </a:endParaRPr>
                    </a:p>
                  </a:txBody>
                  <a:tcPr marL="90159" marR="90159" marT="45080" marB="45080" anchor="ctr">
                    <a:solidFill>
                      <a:schemeClr val="bg2"/>
                    </a:solidFill>
                  </a:tcPr>
                </a:tc>
                <a:tc>
                  <a:txBody>
                    <a:bodyPr/>
                    <a:lstStyle/>
                    <a:p>
                      <a:pPr algn="ctr"/>
                      <a:r>
                        <a:rPr lang="x-none" sz="1200" b="1" noProof="0" dirty="0" smtClean="0">
                          <a:effectLst>
                            <a:outerShdw blurRad="38100" dist="38100" dir="2700000" algn="tl">
                              <a:srgbClr val="000000">
                                <a:alpha val="43137"/>
                              </a:srgbClr>
                            </a:outerShdw>
                          </a:effectLst>
                        </a:rPr>
                        <a:t>1</a:t>
                      </a:r>
                      <a:endParaRPr lang="x-none" sz="1200" b="1" noProof="0" dirty="0">
                        <a:effectLst>
                          <a:outerShdw blurRad="38100" dist="38100" dir="2700000" algn="tl">
                            <a:srgbClr val="000000">
                              <a:alpha val="43137"/>
                            </a:srgbClr>
                          </a:outerShdw>
                        </a:effectLst>
                      </a:endParaRPr>
                    </a:p>
                  </a:txBody>
                  <a:tcPr marL="90159" marR="90159" marT="45080" marB="45080" anchor="ctr">
                    <a:solidFill>
                      <a:schemeClr val="bg2"/>
                    </a:solidFill>
                  </a:tcPr>
                </a:tc>
              </a:tr>
              <a:tr h="276625">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1200" b="1" u="sng" noProof="0" dirty="0" smtClean="0">
                          <a:solidFill>
                            <a:schemeClr val="tx1"/>
                          </a:solidFill>
                          <a:effectLst>
                            <a:outerShdw blurRad="38100" dist="38100" dir="2700000" algn="tl">
                              <a:srgbClr val="000000">
                                <a:alpha val="43137"/>
                              </a:srgbClr>
                            </a:outerShdw>
                          </a:effectLst>
                          <a:latin typeface="+mn-lt"/>
                        </a:rPr>
                        <a:t>Pregunta 11</a:t>
                      </a:r>
                      <a:r>
                        <a:rPr lang="x-none" sz="1200" b="1" u="none" noProof="0" dirty="0" smtClean="0">
                          <a:solidFill>
                            <a:schemeClr val="tx1"/>
                          </a:solidFill>
                          <a:effectLst>
                            <a:outerShdw blurRad="38100" dist="38100" dir="2700000" algn="tl">
                              <a:srgbClr val="000000">
                                <a:alpha val="43137"/>
                              </a:srgbClr>
                            </a:outerShdw>
                          </a:effectLst>
                          <a:latin typeface="+mn-lt"/>
                        </a:rPr>
                        <a:t>  </a:t>
                      </a:r>
                      <a:r>
                        <a:rPr lang="x-none" sz="1200" kern="1200" noProof="0" dirty="0" smtClean="0">
                          <a:solidFill>
                            <a:schemeClr val="dk1"/>
                          </a:solidFill>
                          <a:effectLst/>
                          <a:latin typeface="+mn-lt"/>
                          <a:ea typeface="+mn-ea"/>
                          <a:cs typeface="+mn-cs"/>
                        </a:rPr>
                        <a:t>¿Durante qué tiempo del año se cosechan las manzanas?  RI.1.8</a:t>
                      </a:r>
                      <a:endParaRPr lang="x-none" sz="1200" b="0" noProof="0" dirty="0" smtClean="0">
                        <a:latin typeface="+mn-lt"/>
                        <a:cs typeface="Helvetica" pitchFamily="34" charset="0"/>
                      </a:endParaRPr>
                    </a:p>
                  </a:txBody>
                  <a:tcPr marL="90159" marR="90159" marT="45080" marB="45080" anchor="ctr">
                    <a:solidFill>
                      <a:schemeClr val="bg1">
                        <a:lumMod val="85000"/>
                      </a:schemeClr>
                    </a:solidFill>
                  </a:tcPr>
                </a:tc>
                <a:tc>
                  <a:txBody>
                    <a:bodyPr/>
                    <a:lstStyle/>
                    <a:p>
                      <a:pPr algn="ctr"/>
                      <a:r>
                        <a:rPr lang="x-none" sz="1200" b="1" noProof="0" dirty="0" smtClean="0">
                          <a:effectLst>
                            <a:outerShdw blurRad="38100" dist="38100" dir="2700000" algn="tl">
                              <a:srgbClr val="000000">
                                <a:alpha val="43137"/>
                              </a:srgbClr>
                            </a:outerShdw>
                          </a:effectLst>
                        </a:rPr>
                        <a:t>B</a:t>
                      </a:r>
                      <a:endParaRPr lang="x-none" sz="1200" b="1" noProof="0" dirty="0">
                        <a:effectLst>
                          <a:outerShdw blurRad="38100" dist="38100" dir="2700000" algn="tl">
                            <a:srgbClr val="000000">
                              <a:alpha val="43137"/>
                            </a:srgbClr>
                          </a:outerShdw>
                        </a:effectLst>
                      </a:endParaRPr>
                    </a:p>
                  </a:txBody>
                  <a:tcPr marL="90159" marR="90159" marT="45080" marB="45080" anchor="ctr">
                    <a:solidFill>
                      <a:schemeClr val="bg1">
                        <a:lumMod val="85000"/>
                      </a:schemeClr>
                    </a:solidFill>
                  </a:tcPr>
                </a:tc>
                <a:tc>
                  <a:txBody>
                    <a:bodyPr/>
                    <a:lstStyle/>
                    <a:p>
                      <a:pPr algn="ctr"/>
                      <a:r>
                        <a:rPr lang="x-none" sz="1200" b="1" noProof="0" dirty="0" smtClean="0">
                          <a:effectLst>
                            <a:outerShdw blurRad="38100" dist="38100" dir="2700000" algn="tl">
                              <a:srgbClr val="000000">
                                <a:alpha val="43137"/>
                              </a:srgbClr>
                            </a:outerShdw>
                          </a:effectLst>
                        </a:rPr>
                        <a:t>1</a:t>
                      </a:r>
                      <a:endParaRPr lang="x-none" sz="1200" b="1" noProof="0" dirty="0">
                        <a:effectLst>
                          <a:outerShdw blurRad="38100" dist="38100" dir="2700000" algn="tl">
                            <a:srgbClr val="000000">
                              <a:alpha val="43137"/>
                            </a:srgbClr>
                          </a:outerShdw>
                        </a:effectLst>
                      </a:endParaRPr>
                    </a:p>
                  </a:txBody>
                  <a:tcPr marL="90159" marR="90159" marT="45080" marB="45080" anchor="ctr">
                    <a:solidFill>
                      <a:schemeClr val="bg1">
                        <a:lumMod val="85000"/>
                      </a:schemeClr>
                    </a:solidFill>
                  </a:tcPr>
                </a:tc>
              </a:tr>
              <a:tr h="463091">
                <a:tc>
                  <a:txBody>
                    <a:bodyPr/>
                    <a:lstStyle/>
                    <a:p>
                      <a:pPr marL="854075" marR="0" indent="-854075" algn="l" defTabSz="966612" rtl="0" eaLnBrk="1" fontAlgn="auto" latinLnBrk="0" hangingPunct="1">
                        <a:lnSpc>
                          <a:spcPct val="100000"/>
                        </a:lnSpc>
                        <a:spcBef>
                          <a:spcPts val="0"/>
                        </a:spcBef>
                        <a:spcAft>
                          <a:spcPts val="0"/>
                        </a:spcAft>
                        <a:buClrTx/>
                        <a:buSzTx/>
                        <a:buFontTx/>
                        <a:buNone/>
                        <a:tabLst/>
                        <a:defRPr/>
                      </a:pPr>
                      <a:r>
                        <a:rPr lang="x-none" sz="1200" b="1" u="sng" noProof="0" dirty="0" smtClean="0">
                          <a:solidFill>
                            <a:schemeClr val="tx1"/>
                          </a:solidFill>
                          <a:effectLst>
                            <a:outerShdw blurRad="38100" dist="38100" dir="2700000" algn="tl">
                              <a:srgbClr val="000000">
                                <a:alpha val="43137"/>
                              </a:srgbClr>
                            </a:outerShdw>
                          </a:effectLst>
                          <a:latin typeface="+mn-lt"/>
                        </a:rPr>
                        <a:t>Pregunta 12</a:t>
                      </a:r>
                      <a:r>
                        <a:rPr lang="x-none" sz="1200" b="0" u="none" noProof="0" dirty="0" smtClean="0">
                          <a:solidFill>
                            <a:schemeClr val="tx1"/>
                          </a:solidFill>
                          <a:effectLst>
                            <a:outerShdw blurRad="38100" dist="38100" dir="2700000" algn="tl">
                              <a:srgbClr val="000000">
                                <a:alpha val="43137"/>
                              </a:srgbClr>
                            </a:outerShdw>
                          </a:effectLst>
                          <a:latin typeface="+mn-lt"/>
                        </a:rPr>
                        <a:t>  </a:t>
                      </a:r>
                      <a:r>
                        <a:rPr lang="x-none" sz="1200" kern="1200" noProof="0" dirty="0" smtClean="0">
                          <a:solidFill>
                            <a:schemeClr val="dk1"/>
                          </a:solidFill>
                          <a:effectLst/>
                          <a:latin typeface="+mn-lt"/>
                          <a:ea typeface="+mn-ea"/>
                          <a:cs typeface="+mn-cs"/>
                        </a:rPr>
                        <a:t>¿Qué es algo que los trabajadores usan para cosechar o recoger las manzanas? </a:t>
                      </a:r>
                      <a:r>
                        <a:rPr lang="x-none" sz="1200" i="1" kern="1200" noProof="0" dirty="0" smtClean="0">
                          <a:solidFill>
                            <a:schemeClr val="dk1"/>
                          </a:solidFill>
                          <a:effectLst/>
                          <a:latin typeface="+mn-lt"/>
                          <a:ea typeface="+mn-ea"/>
                          <a:cs typeface="+mn-cs"/>
                        </a:rPr>
                        <a:t>RI.1.8</a:t>
                      </a:r>
                    </a:p>
                  </a:txBody>
                  <a:tcPr marL="90159" marR="90159" marT="45080" marB="45080" anchor="ctr">
                    <a:solidFill>
                      <a:schemeClr val="bg2"/>
                    </a:solidFill>
                  </a:tcPr>
                </a:tc>
                <a:tc>
                  <a:txBody>
                    <a:bodyPr/>
                    <a:lstStyle/>
                    <a:p>
                      <a:pPr algn="ctr"/>
                      <a:r>
                        <a:rPr lang="x-none" sz="1200" b="1" noProof="0" dirty="0" smtClean="0">
                          <a:effectLst>
                            <a:outerShdw blurRad="38100" dist="38100" dir="2700000" algn="tl">
                              <a:srgbClr val="000000">
                                <a:alpha val="43137"/>
                              </a:srgbClr>
                            </a:outerShdw>
                          </a:effectLst>
                        </a:rPr>
                        <a:t>A</a:t>
                      </a:r>
                      <a:endParaRPr lang="x-none" sz="1200" b="1" noProof="0" dirty="0">
                        <a:effectLst>
                          <a:outerShdw blurRad="38100" dist="38100" dir="2700000" algn="tl">
                            <a:srgbClr val="000000">
                              <a:alpha val="43137"/>
                            </a:srgbClr>
                          </a:outerShdw>
                        </a:effectLst>
                      </a:endParaRPr>
                    </a:p>
                  </a:txBody>
                  <a:tcPr marL="90159" marR="90159" marT="45080" marB="45080" anchor="ctr">
                    <a:solidFill>
                      <a:schemeClr val="bg2"/>
                    </a:solidFill>
                  </a:tcPr>
                </a:tc>
                <a:tc>
                  <a:txBody>
                    <a:bodyPr/>
                    <a:lstStyle/>
                    <a:p>
                      <a:pPr algn="ctr"/>
                      <a:r>
                        <a:rPr lang="x-none" sz="1200" b="1" noProof="0" dirty="0" smtClean="0">
                          <a:effectLst>
                            <a:outerShdw blurRad="38100" dist="38100" dir="2700000" algn="tl">
                              <a:srgbClr val="000000">
                                <a:alpha val="43137"/>
                              </a:srgbClr>
                            </a:outerShdw>
                          </a:effectLst>
                        </a:rPr>
                        <a:t>1</a:t>
                      </a:r>
                      <a:endParaRPr lang="x-none" sz="1200" b="1" noProof="0" dirty="0">
                        <a:effectLst>
                          <a:outerShdw blurRad="38100" dist="38100" dir="2700000" algn="tl">
                            <a:srgbClr val="000000">
                              <a:alpha val="43137"/>
                            </a:srgbClr>
                          </a:outerShdw>
                        </a:effectLst>
                      </a:endParaRPr>
                    </a:p>
                  </a:txBody>
                  <a:tcPr marL="90159" marR="90159" marT="45080" marB="45080" anchor="ctr">
                    <a:solidFill>
                      <a:schemeClr val="bg2"/>
                    </a:solidFill>
                  </a:tcPr>
                </a:tc>
              </a:tr>
              <a:tr h="463091">
                <a:tc>
                  <a:txBody>
                    <a:bodyPr/>
                    <a:lstStyle/>
                    <a:p>
                      <a:pPr marL="857250" indent="-857250">
                        <a:buNone/>
                      </a:pPr>
                      <a:r>
                        <a:rPr lang="x-none" sz="1200" b="1" u="sng" noProof="0" dirty="0" smtClean="0">
                          <a:solidFill>
                            <a:schemeClr val="tx1"/>
                          </a:solidFill>
                          <a:effectLst>
                            <a:outerShdw blurRad="38100" dist="38100" dir="2700000" algn="tl">
                              <a:srgbClr val="000000">
                                <a:alpha val="43137"/>
                              </a:srgbClr>
                            </a:outerShdw>
                          </a:effectLst>
                          <a:latin typeface="+mn-lt"/>
                        </a:rPr>
                        <a:t>Pregunta</a:t>
                      </a:r>
                      <a:r>
                        <a:rPr lang="x-none" sz="1200" b="1" u="sng" baseline="0" noProof="0" dirty="0" smtClean="0">
                          <a:solidFill>
                            <a:schemeClr val="tx1"/>
                          </a:solidFill>
                          <a:effectLst>
                            <a:outerShdw blurRad="38100" dist="38100" dir="2700000" algn="tl">
                              <a:srgbClr val="000000">
                                <a:alpha val="43137"/>
                              </a:srgbClr>
                            </a:outerShdw>
                          </a:effectLst>
                          <a:latin typeface="+mn-lt"/>
                        </a:rPr>
                        <a:t> 13</a:t>
                      </a:r>
                      <a:r>
                        <a:rPr lang="x-none" sz="1200" b="1" u="none" baseline="0" noProof="0" dirty="0" smtClean="0">
                          <a:solidFill>
                            <a:schemeClr val="tx1"/>
                          </a:solidFill>
                          <a:effectLst>
                            <a:outerShdw blurRad="38100" dist="38100" dir="2700000" algn="tl">
                              <a:srgbClr val="000000">
                                <a:alpha val="43137"/>
                              </a:srgbClr>
                            </a:outerShdw>
                          </a:effectLst>
                          <a:latin typeface="+mn-lt"/>
                        </a:rPr>
                        <a:t>  </a:t>
                      </a:r>
                      <a:r>
                        <a:rPr lang="x-none" sz="1200" kern="1200" noProof="0" dirty="0" smtClean="0">
                          <a:solidFill>
                            <a:schemeClr val="dk1"/>
                          </a:solidFill>
                          <a:effectLst/>
                          <a:latin typeface="+mn-lt"/>
                          <a:ea typeface="+mn-ea"/>
                          <a:cs typeface="+mn-cs"/>
                        </a:rPr>
                        <a:t>De acuerdo a ambos textos, ¿a dónde llevan los camiones las manzanas después del almacén?  </a:t>
                      </a:r>
                      <a:r>
                        <a:rPr lang="x-none" sz="1200" i="1" kern="1200" noProof="0" dirty="0" smtClean="0">
                          <a:solidFill>
                            <a:schemeClr val="dk1"/>
                          </a:solidFill>
                          <a:effectLst/>
                          <a:latin typeface="+mn-lt"/>
                          <a:ea typeface="+mn-ea"/>
                          <a:cs typeface="+mn-cs"/>
                        </a:rPr>
                        <a:t>RI.1.9</a:t>
                      </a:r>
                    </a:p>
                  </a:txBody>
                  <a:tcPr marL="90159" marR="90159" marT="45080" marB="45080" anchor="ctr">
                    <a:solidFill>
                      <a:schemeClr val="bg2"/>
                    </a:solidFill>
                  </a:tcPr>
                </a:tc>
                <a:tc>
                  <a:txBody>
                    <a:bodyPr/>
                    <a:lstStyle/>
                    <a:p>
                      <a:pPr algn="ctr"/>
                      <a:r>
                        <a:rPr lang="x-none" sz="1200" b="1" noProof="0" dirty="0" smtClean="0">
                          <a:effectLst>
                            <a:outerShdw blurRad="38100" dist="38100" dir="2700000" algn="tl">
                              <a:srgbClr val="000000">
                                <a:alpha val="43137"/>
                              </a:srgbClr>
                            </a:outerShdw>
                          </a:effectLst>
                        </a:rPr>
                        <a:t>C</a:t>
                      </a:r>
                      <a:endParaRPr lang="x-none" sz="1200" b="1" noProof="0" dirty="0">
                        <a:effectLst>
                          <a:outerShdw blurRad="38100" dist="38100" dir="2700000" algn="tl">
                            <a:srgbClr val="000000">
                              <a:alpha val="43137"/>
                            </a:srgbClr>
                          </a:outerShdw>
                        </a:effectLst>
                      </a:endParaRPr>
                    </a:p>
                  </a:txBody>
                  <a:tcPr marL="90159" marR="90159" marT="45080" marB="45080" anchor="ctr">
                    <a:solidFill>
                      <a:schemeClr val="bg2"/>
                    </a:solidFill>
                  </a:tcPr>
                </a:tc>
                <a:tc>
                  <a:txBody>
                    <a:bodyPr/>
                    <a:lstStyle/>
                    <a:p>
                      <a:pPr algn="ctr"/>
                      <a:r>
                        <a:rPr lang="x-none" sz="1200" b="1" noProof="0" dirty="0" smtClean="0">
                          <a:effectLst>
                            <a:outerShdw blurRad="38100" dist="38100" dir="2700000" algn="tl">
                              <a:srgbClr val="000000">
                                <a:alpha val="43137"/>
                              </a:srgbClr>
                            </a:outerShdw>
                          </a:effectLst>
                        </a:rPr>
                        <a:t>1</a:t>
                      </a:r>
                      <a:endParaRPr lang="x-none" sz="1200" b="1" noProof="0" dirty="0">
                        <a:effectLst>
                          <a:outerShdw blurRad="38100" dist="38100" dir="2700000" algn="tl">
                            <a:srgbClr val="000000">
                              <a:alpha val="43137"/>
                            </a:srgbClr>
                          </a:outerShdw>
                        </a:effectLst>
                      </a:endParaRPr>
                    </a:p>
                  </a:txBody>
                  <a:tcPr marL="90159" marR="90159" marT="45080" marB="45080" anchor="ctr">
                    <a:solidFill>
                      <a:schemeClr val="bg2"/>
                    </a:solidFill>
                  </a:tcPr>
                </a:tc>
              </a:tr>
              <a:tr h="463091">
                <a:tc>
                  <a:txBody>
                    <a:bodyPr/>
                    <a:lstStyle/>
                    <a:p>
                      <a:pPr marL="857250" marR="0" indent="-857250" algn="l" defTabSz="966612" rtl="0" eaLnBrk="1" fontAlgn="auto" latinLnBrk="0" hangingPunct="1">
                        <a:lnSpc>
                          <a:spcPct val="100000"/>
                        </a:lnSpc>
                        <a:spcBef>
                          <a:spcPts val="0"/>
                        </a:spcBef>
                        <a:spcAft>
                          <a:spcPts val="0"/>
                        </a:spcAft>
                        <a:buClrTx/>
                        <a:buSzTx/>
                        <a:buFontTx/>
                        <a:buNone/>
                        <a:tabLst/>
                        <a:defRPr/>
                      </a:pPr>
                      <a:r>
                        <a:rPr lang="x-none" sz="1200" b="1" u="sng" noProof="0" dirty="0" smtClean="0">
                          <a:solidFill>
                            <a:schemeClr val="tx1"/>
                          </a:solidFill>
                          <a:effectLst>
                            <a:outerShdw blurRad="38100" dist="38100" dir="2700000" algn="tl">
                              <a:srgbClr val="000000">
                                <a:alpha val="43137"/>
                              </a:srgbClr>
                            </a:outerShdw>
                          </a:effectLst>
                          <a:latin typeface="+mn-lt"/>
                        </a:rPr>
                        <a:t>Pregunta</a:t>
                      </a:r>
                      <a:r>
                        <a:rPr lang="x-none" sz="1200" b="1" u="sng" baseline="0" noProof="0" dirty="0" smtClean="0">
                          <a:solidFill>
                            <a:schemeClr val="tx1"/>
                          </a:solidFill>
                          <a:effectLst>
                            <a:outerShdw blurRad="38100" dist="38100" dir="2700000" algn="tl">
                              <a:srgbClr val="000000">
                                <a:alpha val="43137"/>
                              </a:srgbClr>
                            </a:outerShdw>
                          </a:effectLst>
                          <a:latin typeface="+mn-lt"/>
                        </a:rPr>
                        <a:t> 14</a:t>
                      </a:r>
                      <a:r>
                        <a:rPr lang="x-none" sz="1200" b="1" u="none" baseline="0" noProof="0" dirty="0" smtClean="0">
                          <a:solidFill>
                            <a:schemeClr val="tx1"/>
                          </a:solidFill>
                          <a:effectLst>
                            <a:outerShdw blurRad="38100" dist="38100" dir="2700000" algn="tl">
                              <a:srgbClr val="000000">
                                <a:alpha val="43137"/>
                              </a:srgbClr>
                            </a:outerShdw>
                          </a:effectLst>
                          <a:latin typeface="+mn-lt"/>
                        </a:rPr>
                        <a:t>  </a:t>
                      </a:r>
                      <a:r>
                        <a:rPr lang="x-none" sz="1200" kern="1200" noProof="0" dirty="0" smtClean="0">
                          <a:solidFill>
                            <a:schemeClr val="dk1"/>
                          </a:solidFill>
                          <a:effectLst/>
                          <a:latin typeface="+mn-lt"/>
                          <a:ea typeface="+mn-ea"/>
                          <a:cs typeface="+mn-cs"/>
                        </a:rPr>
                        <a:t>De acuerdo a ambos textos, ¿dónde compran manzanas algunas personas? </a:t>
                      </a:r>
                      <a:r>
                        <a:rPr lang="x-none" sz="1200" i="1" kern="1200" noProof="0" dirty="0" smtClean="0">
                          <a:solidFill>
                            <a:schemeClr val="dk1"/>
                          </a:solidFill>
                          <a:effectLst/>
                          <a:latin typeface="+mn-lt"/>
                          <a:ea typeface="+mn-ea"/>
                          <a:cs typeface="+mn-cs"/>
                        </a:rPr>
                        <a:t>RI.1.9</a:t>
                      </a:r>
                    </a:p>
                  </a:txBody>
                  <a:tcPr marL="90159" marR="90159" marT="45080" marB="45080" anchor="ctr">
                    <a:solidFill>
                      <a:schemeClr val="bg2"/>
                    </a:solidFill>
                  </a:tcPr>
                </a:tc>
                <a:tc>
                  <a:txBody>
                    <a:bodyPr/>
                    <a:lstStyle/>
                    <a:p>
                      <a:pPr algn="ctr"/>
                      <a:r>
                        <a:rPr lang="x-none" sz="1200" b="1" noProof="0" dirty="0" smtClean="0">
                          <a:effectLst>
                            <a:outerShdw blurRad="38100" dist="38100" dir="2700000" algn="tl">
                              <a:srgbClr val="000000">
                                <a:alpha val="43137"/>
                              </a:srgbClr>
                            </a:outerShdw>
                          </a:effectLst>
                        </a:rPr>
                        <a:t>C</a:t>
                      </a:r>
                      <a:endParaRPr lang="x-none" sz="1200" b="1" noProof="0" dirty="0">
                        <a:effectLst>
                          <a:outerShdw blurRad="38100" dist="38100" dir="2700000" algn="tl">
                            <a:srgbClr val="000000">
                              <a:alpha val="43137"/>
                            </a:srgbClr>
                          </a:outerShdw>
                        </a:effectLst>
                      </a:endParaRPr>
                    </a:p>
                  </a:txBody>
                  <a:tcPr marL="90159" marR="90159" marT="45080" marB="45080" anchor="ctr">
                    <a:solidFill>
                      <a:schemeClr val="bg2"/>
                    </a:solidFill>
                  </a:tcPr>
                </a:tc>
                <a:tc>
                  <a:txBody>
                    <a:bodyPr/>
                    <a:lstStyle/>
                    <a:p>
                      <a:pPr algn="ctr"/>
                      <a:r>
                        <a:rPr lang="x-none" sz="1200" b="1" noProof="0" dirty="0" smtClean="0">
                          <a:effectLst>
                            <a:outerShdw blurRad="38100" dist="38100" dir="2700000" algn="tl">
                              <a:srgbClr val="000000">
                                <a:alpha val="43137"/>
                              </a:srgbClr>
                            </a:outerShdw>
                          </a:effectLst>
                        </a:rPr>
                        <a:t> 1</a:t>
                      </a:r>
                      <a:endParaRPr lang="x-none" sz="1200" b="1" noProof="0" dirty="0">
                        <a:effectLst>
                          <a:outerShdw blurRad="38100" dist="38100" dir="2700000" algn="tl">
                            <a:srgbClr val="000000">
                              <a:alpha val="43137"/>
                            </a:srgbClr>
                          </a:outerShdw>
                        </a:effectLst>
                      </a:endParaRPr>
                    </a:p>
                  </a:txBody>
                  <a:tcPr marL="90159" marR="90159" marT="45080" marB="45080" anchor="ctr">
                    <a:solidFill>
                      <a:schemeClr val="bg2"/>
                    </a:solidFill>
                  </a:tcPr>
                </a:tc>
              </a:tr>
              <a:tr h="276625">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1200" b="1" u="sng" noProof="0" dirty="0" smtClean="0">
                          <a:solidFill>
                            <a:schemeClr val="tx1"/>
                          </a:solidFill>
                          <a:effectLst>
                            <a:outerShdw blurRad="38100" dist="38100" dir="2700000" algn="tl">
                              <a:srgbClr val="000000">
                                <a:alpha val="43137"/>
                              </a:srgbClr>
                            </a:outerShdw>
                          </a:effectLst>
                        </a:rPr>
                        <a:t>Pregunta 15</a:t>
                      </a:r>
                      <a:r>
                        <a:rPr lang="x-none" sz="1200" b="1" u="none" noProof="0" dirty="0" smtClean="0">
                          <a:solidFill>
                            <a:schemeClr val="tx1"/>
                          </a:solidFill>
                          <a:effectLst>
                            <a:outerShdw blurRad="38100" dist="38100" dir="2700000" algn="tl">
                              <a:srgbClr val="000000">
                                <a:alpha val="43137"/>
                              </a:srgbClr>
                            </a:outerShdw>
                          </a:effectLst>
                        </a:rPr>
                        <a:t>                                </a:t>
                      </a:r>
                      <a:r>
                        <a:rPr lang="x-none" sz="1200" b="1" u="none" noProof="0" dirty="0" smtClean="0">
                          <a:solidFill>
                            <a:schemeClr val="tx1"/>
                          </a:solidFill>
                          <a:effectLst/>
                        </a:rPr>
                        <a:t>  </a:t>
                      </a:r>
                      <a:r>
                        <a:rPr lang="x-none" sz="1200" b="1" u="sng" noProof="0" dirty="0" smtClean="0">
                          <a:solidFill>
                            <a:schemeClr val="tx1"/>
                          </a:solidFill>
                          <a:effectLst>
                            <a:outerShdw blurRad="38100" dist="38100" dir="2700000" algn="tl">
                              <a:srgbClr val="000000">
                                <a:alpha val="43137"/>
                              </a:srgbClr>
                            </a:outerShdw>
                          </a:effectLst>
                        </a:rPr>
                        <a:t>Respuesta construida Texto Informativo </a:t>
                      </a:r>
                      <a:r>
                        <a:rPr lang="x-none" sz="1200" b="0" i="1" u="none" baseline="0" noProof="0" dirty="0" smtClean="0">
                          <a:solidFill>
                            <a:schemeClr val="tx1"/>
                          </a:solidFill>
                          <a:effectLst/>
                        </a:rPr>
                        <a:t>          </a:t>
                      </a:r>
                      <a:endParaRPr lang="x-none" sz="1200" b="0" i="1" u="none" noProof="0" dirty="0" smtClean="0">
                        <a:solidFill>
                          <a:schemeClr val="tx1"/>
                        </a:solidFill>
                        <a:effectLst/>
                      </a:endParaRPr>
                    </a:p>
                  </a:txBody>
                  <a:tcPr marL="90159" marR="90159" marT="45080" marB="45080" anchor="ctr">
                    <a:solidFill>
                      <a:schemeClr val="bg1">
                        <a:lumMod val="85000"/>
                      </a:schemeClr>
                    </a:solidFill>
                  </a:tcPr>
                </a:tc>
                <a:tc>
                  <a:txBody>
                    <a:bodyPr/>
                    <a:lstStyle/>
                    <a:p>
                      <a:pPr algn="ctr"/>
                      <a:r>
                        <a:rPr lang="x-none" sz="1200" b="1" noProof="0" dirty="0" smtClean="0">
                          <a:solidFill>
                            <a:schemeClr val="tx1"/>
                          </a:solidFill>
                          <a:effectLst>
                            <a:outerShdw blurRad="38100" dist="38100" dir="2700000" algn="tl">
                              <a:srgbClr val="000000">
                                <a:alpha val="43137"/>
                              </a:srgbClr>
                            </a:outerShdw>
                          </a:effectLst>
                        </a:rPr>
                        <a:t>RL.1.8</a:t>
                      </a:r>
                      <a:endParaRPr lang="x-none" sz="1200" b="1" noProof="0" dirty="0">
                        <a:solidFill>
                          <a:schemeClr val="tx1"/>
                        </a:solidFill>
                        <a:effectLst>
                          <a:outerShdw blurRad="38100" dist="38100" dir="2700000" algn="tl">
                            <a:srgbClr val="000000">
                              <a:alpha val="43137"/>
                            </a:srgbClr>
                          </a:outerShdw>
                        </a:effectLst>
                      </a:endParaRPr>
                    </a:p>
                  </a:txBody>
                  <a:tcPr marL="90159" marR="90159" marT="45080" marB="45080" anchor="ctr">
                    <a:solidFill>
                      <a:schemeClr val="bg1">
                        <a:lumMod val="85000"/>
                      </a:schemeClr>
                    </a:solidFill>
                  </a:tcPr>
                </a:tc>
                <a:tc>
                  <a:txBody>
                    <a:bodyPr/>
                    <a:lstStyle/>
                    <a:p>
                      <a:pPr algn="ctr"/>
                      <a:r>
                        <a:rPr lang="x-none" sz="1200" b="1" noProof="0" dirty="0" smtClean="0">
                          <a:solidFill>
                            <a:schemeClr val="tx1"/>
                          </a:solidFill>
                          <a:effectLst>
                            <a:outerShdw blurRad="38100" dist="38100" dir="2700000" algn="tl">
                              <a:srgbClr val="000000">
                                <a:alpha val="43137"/>
                              </a:srgbClr>
                            </a:outerShdw>
                          </a:effectLst>
                        </a:rPr>
                        <a:t>2</a:t>
                      </a:r>
                      <a:endParaRPr lang="x-none" sz="1200" b="1" noProof="0" dirty="0">
                        <a:solidFill>
                          <a:schemeClr val="tx1"/>
                        </a:solidFill>
                        <a:effectLst>
                          <a:outerShdw blurRad="38100" dist="38100" dir="2700000" algn="tl">
                            <a:srgbClr val="000000">
                              <a:alpha val="43137"/>
                            </a:srgbClr>
                          </a:outerShdw>
                        </a:effectLst>
                      </a:endParaRPr>
                    </a:p>
                  </a:txBody>
                  <a:tcPr marL="90159" marR="90159" marT="45080" marB="45080" anchor="ctr">
                    <a:solidFill>
                      <a:schemeClr val="bg1">
                        <a:lumMod val="85000"/>
                      </a:schemeClr>
                    </a:solidFill>
                  </a:tcPr>
                </a:tc>
              </a:tr>
              <a:tr h="276625">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1200" b="1" u="sng" noProof="0" dirty="0" smtClean="0">
                          <a:solidFill>
                            <a:schemeClr val="tx1"/>
                          </a:solidFill>
                          <a:effectLst>
                            <a:outerShdw blurRad="38100" dist="38100" dir="2700000" algn="tl">
                              <a:srgbClr val="000000">
                                <a:alpha val="43137"/>
                              </a:srgbClr>
                            </a:outerShdw>
                          </a:effectLst>
                        </a:rPr>
                        <a:t>Pregunta 16</a:t>
                      </a:r>
                      <a:r>
                        <a:rPr lang="x-none" sz="1200" b="1" u="none" noProof="0" dirty="0" smtClean="0">
                          <a:solidFill>
                            <a:schemeClr val="tx1"/>
                          </a:solidFill>
                          <a:effectLst>
                            <a:outerShdw blurRad="38100" dist="38100" dir="2700000" algn="tl">
                              <a:srgbClr val="000000">
                                <a:alpha val="43137"/>
                              </a:srgbClr>
                            </a:outerShdw>
                          </a:effectLst>
                        </a:rPr>
                        <a:t>                                  </a:t>
                      </a:r>
                      <a:r>
                        <a:rPr lang="x-none" sz="1200" b="1" u="sng" noProof="0" dirty="0" smtClean="0">
                          <a:solidFill>
                            <a:schemeClr val="tx1"/>
                          </a:solidFill>
                          <a:effectLst>
                            <a:outerShdw blurRad="38100" dist="38100" dir="2700000" algn="tl">
                              <a:srgbClr val="000000">
                                <a:alpha val="43137"/>
                              </a:srgbClr>
                            </a:outerShdw>
                          </a:effectLst>
                        </a:rPr>
                        <a:t>Respuesta construida Texto Informativo </a:t>
                      </a:r>
                    </a:p>
                  </a:txBody>
                  <a:tcPr marL="90159" marR="90159" marT="45080" marB="45080" anchor="ctr">
                    <a:solidFill>
                      <a:schemeClr val="bg2"/>
                    </a:solidFill>
                  </a:tcPr>
                </a:tc>
                <a:tc>
                  <a:txBody>
                    <a:bodyPr/>
                    <a:lstStyle/>
                    <a:p>
                      <a:pPr algn="ctr"/>
                      <a:r>
                        <a:rPr lang="x-none" sz="1200" b="1" noProof="0" dirty="0" smtClean="0">
                          <a:solidFill>
                            <a:schemeClr val="tx1"/>
                          </a:solidFill>
                          <a:effectLst>
                            <a:outerShdw blurRad="38100" dist="38100" dir="2700000" algn="tl">
                              <a:srgbClr val="000000">
                                <a:alpha val="43137"/>
                              </a:srgbClr>
                            </a:outerShdw>
                          </a:effectLst>
                        </a:rPr>
                        <a:t>RL.1.9</a:t>
                      </a:r>
                      <a:endParaRPr lang="x-none" sz="1200" b="1" noProof="0" dirty="0">
                        <a:solidFill>
                          <a:schemeClr val="tx1"/>
                        </a:solidFill>
                        <a:effectLst>
                          <a:outerShdw blurRad="38100" dist="38100" dir="2700000" algn="tl">
                            <a:srgbClr val="000000">
                              <a:alpha val="43137"/>
                            </a:srgbClr>
                          </a:outerShdw>
                        </a:effectLst>
                      </a:endParaRPr>
                    </a:p>
                  </a:txBody>
                  <a:tcPr marL="90159" marR="90159" marT="45080" marB="45080" anchor="ctr">
                    <a:solidFill>
                      <a:schemeClr val="bg2"/>
                    </a:solidFill>
                  </a:tcPr>
                </a:tc>
                <a:tc>
                  <a:txBody>
                    <a:bodyPr/>
                    <a:lstStyle/>
                    <a:p>
                      <a:pPr algn="ctr"/>
                      <a:r>
                        <a:rPr lang="x-none" sz="1200" b="1" noProof="0" dirty="0" smtClean="0">
                          <a:solidFill>
                            <a:schemeClr val="tx1"/>
                          </a:solidFill>
                          <a:effectLst>
                            <a:outerShdw blurRad="38100" dist="38100" dir="2700000" algn="tl">
                              <a:srgbClr val="000000">
                                <a:alpha val="43137"/>
                              </a:srgbClr>
                            </a:outerShdw>
                          </a:effectLst>
                        </a:rPr>
                        <a:t>2</a:t>
                      </a:r>
                      <a:endParaRPr lang="x-none" sz="1200" b="1" noProof="0" dirty="0">
                        <a:solidFill>
                          <a:schemeClr val="tx1"/>
                        </a:solidFill>
                        <a:effectLst>
                          <a:outerShdw blurRad="38100" dist="38100" dir="2700000" algn="tl">
                            <a:srgbClr val="000000">
                              <a:alpha val="43137"/>
                            </a:srgbClr>
                          </a:outerShdw>
                        </a:effectLst>
                      </a:endParaRPr>
                    </a:p>
                  </a:txBody>
                  <a:tcPr marL="90159" marR="90159" marT="45080" marB="45080" anchor="ctr">
                    <a:solidFill>
                      <a:schemeClr val="bg2"/>
                    </a:solidFill>
                  </a:tcPr>
                </a:tc>
              </a:tr>
              <a:tr h="276625">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1200" b="1" u="sng" noProof="0" dirty="0" smtClean="0">
                          <a:solidFill>
                            <a:schemeClr val="tx1"/>
                          </a:solidFill>
                          <a:effectLst>
                            <a:outerShdw blurRad="38100" dist="38100" dir="2700000" algn="tl">
                              <a:srgbClr val="000000">
                                <a:alpha val="43137"/>
                              </a:srgbClr>
                            </a:outerShdw>
                          </a:effectLst>
                        </a:rPr>
                        <a:t>Escribir</a:t>
                      </a:r>
                      <a:r>
                        <a:rPr lang="x-none" sz="1200" b="1" u="sng" baseline="0" noProof="0" dirty="0" smtClean="0">
                          <a:solidFill>
                            <a:schemeClr val="tx1"/>
                          </a:solidFill>
                          <a:effectLst>
                            <a:outerShdw blurRad="38100" dist="38100" dir="2700000" algn="tl">
                              <a:srgbClr val="000000">
                                <a:alpha val="43137"/>
                              </a:srgbClr>
                            </a:outerShdw>
                          </a:effectLst>
                        </a:rPr>
                        <a:t> y revisar</a:t>
                      </a:r>
                      <a:endParaRPr lang="x-none" sz="1200" b="1" u="sng" noProof="0" dirty="0" smtClean="0">
                        <a:solidFill>
                          <a:schemeClr val="tx1"/>
                        </a:solidFill>
                        <a:effectLst>
                          <a:outerShdw blurRad="38100" dist="38100" dir="2700000" algn="tl">
                            <a:srgbClr val="000000">
                              <a:alpha val="43137"/>
                            </a:srgbClr>
                          </a:outerShdw>
                        </a:effectLst>
                      </a:endParaRPr>
                    </a:p>
                  </a:txBody>
                  <a:tcPr marL="90159" marR="90159" marT="45080" marB="45080" anchor="ctr">
                    <a:solidFill>
                      <a:schemeClr val="bg1">
                        <a:lumMod val="85000"/>
                      </a:schemeClr>
                    </a:solidFill>
                  </a:tcPr>
                </a:tc>
                <a:tc>
                  <a:txBody>
                    <a:bodyPr/>
                    <a:lstStyle/>
                    <a:p>
                      <a:pPr algn="ctr"/>
                      <a:endParaRPr lang="x-none" sz="1200" b="1" noProof="0" dirty="0">
                        <a:solidFill>
                          <a:schemeClr val="tx1"/>
                        </a:solidFill>
                        <a:effectLst>
                          <a:outerShdw blurRad="38100" dist="38100" dir="2700000" algn="tl">
                            <a:srgbClr val="000000">
                              <a:alpha val="43137"/>
                            </a:srgbClr>
                          </a:outerShdw>
                        </a:effectLst>
                      </a:endParaRPr>
                    </a:p>
                  </a:txBody>
                  <a:tcPr marL="90159" marR="90159" marT="45080" marB="45080" anchor="ctr">
                    <a:solidFill>
                      <a:schemeClr val="bg1">
                        <a:lumMod val="85000"/>
                      </a:schemeClr>
                    </a:solidFill>
                  </a:tcPr>
                </a:tc>
                <a:tc>
                  <a:txBody>
                    <a:bodyPr/>
                    <a:lstStyle/>
                    <a:p>
                      <a:pPr algn="ctr"/>
                      <a:endParaRPr lang="x-none" sz="1200" b="1" noProof="0" dirty="0">
                        <a:solidFill>
                          <a:schemeClr val="tx1"/>
                        </a:solidFill>
                        <a:effectLst>
                          <a:outerShdw blurRad="38100" dist="38100" dir="2700000" algn="tl">
                            <a:srgbClr val="000000">
                              <a:alpha val="43137"/>
                            </a:srgbClr>
                          </a:outerShdw>
                        </a:effectLst>
                      </a:endParaRPr>
                    </a:p>
                  </a:txBody>
                  <a:tcPr marL="90159" marR="90159" marT="45080" marB="45080" anchor="ctr">
                    <a:solidFill>
                      <a:schemeClr val="bg1">
                        <a:lumMod val="85000"/>
                      </a:schemeClr>
                    </a:solidFill>
                  </a:tcPr>
                </a:tc>
              </a:tr>
              <a:tr h="463091">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1200" b="1" u="sng" noProof="0" dirty="0" smtClean="0">
                          <a:solidFill>
                            <a:schemeClr val="tx1"/>
                          </a:solidFill>
                          <a:effectLst>
                            <a:outerShdw blurRad="38100" dist="38100" dir="2700000" algn="tl">
                              <a:srgbClr val="000000">
                                <a:alpha val="43137"/>
                              </a:srgbClr>
                            </a:outerShdw>
                          </a:effectLst>
                        </a:rPr>
                        <a:t>Pregunta 17</a:t>
                      </a:r>
                      <a:r>
                        <a:rPr lang="x-none" sz="1200" b="1" u="none" noProof="0" dirty="0" smtClean="0">
                          <a:solidFill>
                            <a:schemeClr val="tx1"/>
                          </a:solidFill>
                          <a:effectLst>
                            <a:outerShdw blurRad="38100" dist="38100" dir="2700000" algn="tl">
                              <a:srgbClr val="000000">
                                <a:alpha val="43137"/>
                              </a:srgbClr>
                            </a:outerShdw>
                          </a:effectLst>
                        </a:rPr>
                        <a:t>                                                    </a:t>
                      </a:r>
                      <a:r>
                        <a:rPr lang="x-none" sz="1200" b="1" u="sng" baseline="0" noProof="0" dirty="0" smtClean="0">
                          <a:solidFill>
                            <a:schemeClr val="tx1"/>
                          </a:solidFill>
                          <a:effectLst>
                            <a:outerShdw blurRad="38100" dist="38100" dir="2700000" algn="tl">
                              <a:srgbClr val="000000">
                                <a:alpha val="43137"/>
                              </a:srgbClr>
                            </a:outerShdw>
                          </a:effectLst>
                        </a:rPr>
                        <a:t>Escrito breve</a:t>
                      </a:r>
                      <a:endParaRPr lang="x-none" sz="1200" b="1" u="sng" noProof="0" dirty="0" smtClean="0">
                        <a:solidFill>
                          <a:schemeClr val="tx1"/>
                        </a:solidFill>
                        <a:effectLst>
                          <a:outerShdw blurRad="38100" dist="38100" dir="2700000" algn="tl">
                            <a:srgbClr val="000000">
                              <a:alpha val="43137"/>
                            </a:srgbClr>
                          </a:outerShdw>
                        </a:effectLst>
                      </a:endParaRPr>
                    </a:p>
                  </a:txBody>
                  <a:tcPr marL="90159" marR="90159" marT="45080" marB="45080" anchor="ctr">
                    <a:solidFill>
                      <a:schemeClr val="bg2"/>
                    </a:solidFill>
                  </a:tcPr>
                </a:tc>
                <a:tc>
                  <a:txBody>
                    <a:bodyPr/>
                    <a:lstStyle/>
                    <a:p>
                      <a:pPr algn="ctr"/>
                      <a:r>
                        <a:rPr lang="x-none" sz="1200" b="1" noProof="0" dirty="0" smtClean="0"/>
                        <a:t>W.1.3.c</a:t>
                      </a:r>
                      <a:endParaRPr lang="x-none" sz="1200" b="1" noProof="0" dirty="0">
                        <a:solidFill>
                          <a:schemeClr val="tx1"/>
                        </a:solidFill>
                        <a:effectLst>
                          <a:outerShdw blurRad="38100" dist="38100" dir="2700000" algn="tl">
                            <a:srgbClr val="000000">
                              <a:alpha val="43137"/>
                            </a:srgbClr>
                          </a:outerShdw>
                        </a:effectLst>
                      </a:endParaRPr>
                    </a:p>
                  </a:txBody>
                  <a:tcPr marL="90159" marR="90159" marT="45080" marB="45080" anchor="ctr">
                    <a:solidFill>
                      <a:schemeClr val="bg2"/>
                    </a:solidFill>
                  </a:tcPr>
                </a:tc>
                <a:tc>
                  <a:txBody>
                    <a:bodyPr/>
                    <a:lstStyle/>
                    <a:p>
                      <a:pPr algn="ctr"/>
                      <a:r>
                        <a:rPr lang="x-none" sz="1200" b="1" noProof="0" dirty="0" smtClean="0">
                          <a:solidFill>
                            <a:schemeClr val="tx1"/>
                          </a:solidFill>
                          <a:effectLst>
                            <a:outerShdw blurRad="38100" dist="38100" dir="2700000" algn="tl">
                              <a:srgbClr val="000000">
                                <a:alpha val="43137"/>
                              </a:srgbClr>
                            </a:outerShdw>
                          </a:effectLst>
                        </a:rPr>
                        <a:t>2</a:t>
                      </a:r>
                      <a:endParaRPr lang="x-none" sz="1200" b="1" noProof="0" dirty="0">
                        <a:solidFill>
                          <a:schemeClr val="tx1"/>
                        </a:solidFill>
                        <a:effectLst>
                          <a:outerShdw blurRad="38100" dist="38100" dir="2700000" algn="tl">
                            <a:srgbClr val="000000">
                              <a:alpha val="43137"/>
                            </a:srgbClr>
                          </a:outerShdw>
                        </a:effectLst>
                      </a:endParaRPr>
                    </a:p>
                  </a:txBody>
                  <a:tcPr marL="90159" marR="90159" marT="45080" marB="45080" anchor="ctr">
                    <a:solidFill>
                      <a:schemeClr val="bg2"/>
                    </a:solidFill>
                  </a:tcPr>
                </a:tc>
              </a:tr>
              <a:tr h="276625">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1200" b="1" u="sng" noProof="0" dirty="0" smtClean="0">
                          <a:solidFill>
                            <a:schemeClr val="tx1"/>
                          </a:solidFill>
                          <a:effectLst>
                            <a:outerShdw blurRad="38100" dist="38100" dir="2700000" algn="tl">
                              <a:srgbClr val="000000">
                                <a:alpha val="43137"/>
                              </a:srgbClr>
                            </a:outerShdw>
                          </a:effectLst>
                        </a:rPr>
                        <a:t>Pregunta 18</a:t>
                      </a:r>
                      <a:r>
                        <a:rPr lang="x-none" sz="1200" b="1" u="none" noProof="0" dirty="0" smtClean="0">
                          <a:solidFill>
                            <a:schemeClr val="tx1"/>
                          </a:solidFill>
                          <a:effectLst>
                            <a:outerShdw blurRad="38100" dist="38100" dir="2700000" algn="tl">
                              <a:srgbClr val="000000">
                                <a:alpha val="43137"/>
                              </a:srgbClr>
                            </a:outerShdw>
                          </a:effectLst>
                        </a:rPr>
                        <a:t>   </a:t>
                      </a:r>
                      <a:r>
                        <a:rPr lang="x-none" sz="1200" b="0" u="none" noProof="0" dirty="0" smtClean="0">
                          <a:solidFill>
                            <a:schemeClr val="tx1"/>
                          </a:solidFill>
                          <a:effectLst/>
                        </a:rPr>
                        <a:t>¿Qué oración podría añadirse para terminar el párrafo? </a:t>
                      </a:r>
                      <a:r>
                        <a:rPr lang="x-none" sz="1200" b="0" i="1" u="none" noProof="0" dirty="0" smtClean="0">
                          <a:solidFill>
                            <a:schemeClr val="tx1"/>
                          </a:solidFill>
                          <a:effectLst/>
                        </a:rPr>
                        <a:t>W.1.3d</a:t>
                      </a:r>
                    </a:p>
                  </a:txBody>
                  <a:tcPr marL="90159" marR="90159" marT="45080" marB="45080" anchor="ctr">
                    <a:solidFill>
                      <a:schemeClr val="bg1">
                        <a:lumMod val="85000"/>
                      </a:schemeClr>
                    </a:solidFill>
                  </a:tcPr>
                </a:tc>
                <a:tc>
                  <a:txBody>
                    <a:bodyPr/>
                    <a:lstStyle/>
                    <a:p>
                      <a:pPr algn="ctr"/>
                      <a:r>
                        <a:rPr lang="x-none" sz="1200" b="1" noProof="0" dirty="0" smtClean="0">
                          <a:effectLst>
                            <a:outerShdw blurRad="38100" dist="38100" dir="2700000" algn="tl">
                              <a:srgbClr val="000000">
                                <a:alpha val="43137"/>
                              </a:srgbClr>
                            </a:outerShdw>
                          </a:effectLst>
                        </a:rPr>
                        <a:t>A</a:t>
                      </a:r>
                      <a:endParaRPr lang="x-none" sz="1200" b="1" noProof="0" dirty="0">
                        <a:effectLst>
                          <a:outerShdw blurRad="38100" dist="38100" dir="2700000" algn="tl">
                            <a:srgbClr val="000000">
                              <a:alpha val="43137"/>
                            </a:srgbClr>
                          </a:outerShdw>
                        </a:effectLst>
                      </a:endParaRPr>
                    </a:p>
                  </a:txBody>
                  <a:tcPr marL="90159" marR="90159" marT="45080" marB="45080" anchor="ctr">
                    <a:solidFill>
                      <a:schemeClr val="bg1">
                        <a:lumMod val="85000"/>
                      </a:schemeClr>
                    </a:solidFill>
                  </a:tcPr>
                </a:tc>
                <a:tc>
                  <a:txBody>
                    <a:bodyPr/>
                    <a:lstStyle/>
                    <a:p>
                      <a:pPr algn="ctr"/>
                      <a:r>
                        <a:rPr lang="x-none" sz="1200" b="1" noProof="0" dirty="0" smtClean="0">
                          <a:effectLst>
                            <a:outerShdw blurRad="38100" dist="38100" dir="2700000" algn="tl">
                              <a:srgbClr val="000000">
                                <a:alpha val="43137"/>
                              </a:srgbClr>
                            </a:outerShdw>
                          </a:effectLst>
                        </a:rPr>
                        <a:t>1</a:t>
                      </a:r>
                      <a:endParaRPr lang="x-none" sz="1200" b="1" noProof="0" dirty="0">
                        <a:effectLst>
                          <a:outerShdw blurRad="38100" dist="38100" dir="2700000" algn="tl">
                            <a:srgbClr val="000000">
                              <a:alpha val="43137"/>
                            </a:srgbClr>
                          </a:outerShdw>
                        </a:effectLst>
                      </a:endParaRPr>
                    </a:p>
                  </a:txBody>
                  <a:tcPr marL="90159" marR="90159" marT="45080" marB="45080" anchor="ctr">
                    <a:solidFill>
                      <a:schemeClr val="bg1">
                        <a:lumMod val="85000"/>
                      </a:schemeClr>
                    </a:solidFill>
                  </a:tcPr>
                </a:tc>
              </a:tr>
              <a:tr h="463091">
                <a:tc>
                  <a:txBody>
                    <a:bodyPr/>
                    <a:lstStyle/>
                    <a:p>
                      <a:pPr marL="862013" marR="0" indent="-862013" algn="l" defTabSz="966612" rtl="0" eaLnBrk="1" fontAlgn="auto" latinLnBrk="0" hangingPunct="1">
                        <a:lnSpc>
                          <a:spcPct val="100000"/>
                        </a:lnSpc>
                        <a:spcBef>
                          <a:spcPts val="0"/>
                        </a:spcBef>
                        <a:spcAft>
                          <a:spcPts val="0"/>
                        </a:spcAft>
                        <a:buClrTx/>
                        <a:buSzTx/>
                        <a:buFontTx/>
                        <a:buNone/>
                        <a:tabLst/>
                        <a:defRPr/>
                      </a:pPr>
                      <a:r>
                        <a:rPr lang="x-none" sz="1200" b="1" u="sng" noProof="0" dirty="0" smtClean="0">
                          <a:solidFill>
                            <a:schemeClr val="tx1"/>
                          </a:solidFill>
                          <a:effectLst>
                            <a:outerShdw blurRad="38100" dist="38100" dir="2700000" algn="tl">
                              <a:srgbClr val="000000">
                                <a:alpha val="43137"/>
                              </a:srgbClr>
                            </a:outerShdw>
                          </a:effectLst>
                        </a:rPr>
                        <a:t>Pregunta 19</a:t>
                      </a:r>
                      <a:r>
                        <a:rPr lang="x-none" sz="1200" b="0" noProof="0" dirty="0" smtClean="0">
                          <a:latin typeface="+mn-lt"/>
                        </a:rPr>
                        <a:t>?</a:t>
                      </a:r>
                      <a:r>
                        <a:rPr lang="x-none" sz="1200" b="0" baseline="0" noProof="0" dirty="0" smtClean="0">
                          <a:latin typeface="+mn-lt"/>
                        </a:rPr>
                        <a:t> ¿Qué palabra ayuda al lector a entender mejor el significado de la palabra </a:t>
                      </a:r>
                      <a:r>
                        <a:rPr lang="x-none" sz="1200" b="1" i="1" baseline="0" noProof="0" dirty="0" smtClean="0">
                          <a:latin typeface="+mn-lt"/>
                        </a:rPr>
                        <a:t>almacenan</a:t>
                      </a:r>
                      <a:r>
                        <a:rPr lang="x-none" sz="1200" b="0" i="1" baseline="0" noProof="0" dirty="0" smtClean="0">
                          <a:latin typeface="+mn-lt"/>
                        </a:rPr>
                        <a:t> </a:t>
                      </a:r>
                      <a:r>
                        <a:rPr lang="x-none" sz="1200" b="0" baseline="0" noProof="0" dirty="0" smtClean="0">
                          <a:latin typeface="+mn-lt"/>
                        </a:rPr>
                        <a:t>en la siguiente oración? </a:t>
                      </a:r>
                      <a:r>
                        <a:rPr lang="x-none" sz="1200" b="0" i="1" baseline="0" noProof="0" dirty="0" smtClean="0">
                          <a:latin typeface="+mn-lt"/>
                        </a:rPr>
                        <a:t>L.1.6</a:t>
                      </a:r>
                    </a:p>
                  </a:txBody>
                  <a:tcPr marL="90159" marR="90159" marT="45080" marB="45080" anchor="ctr">
                    <a:solidFill>
                      <a:schemeClr val="bg2"/>
                    </a:solidFill>
                  </a:tcPr>
                </a:tc>
                <a:tc>
                  <a:txBody>
                    <a:bodyPr/>
                    <a:lstStyle/>
                    <a:p>
                      <a:pPr algn="ctr"/>
                      <a:r>
                        <a:rPr lang="x-none" sz="1200" b="1" noProof="0" dirty="0" smtClean="0">
                          <a:effectLst>
                            <a:outerShdw blurRad="38100" dist="38100" dir="2700000" algn="tl">
                              <a:srgbClr val="000000">
                                <a:alpha val="43137"/>
                              </a:srgbClr>
                            </a:outerShdw>
                          </a:effectLst>
                        </a:rPr>
                        <a:t>C</a:t>
                      </a:r>
                      <a:endParaRPr lang="x-none" sz="1200" b="1" noProof="0" dirty="0">
                        <a:effectLst>
                          <a:outerShdw blurRad="38100" dist="38100" dir="2700000" algn="tl">
                            <a:srgbClr val="000000">
                              <a:alpha val="43137"/>
                            </a:srgbClr>
                          </a:outerShdw>
                        </a:effectLst>
                      </a:endParaRPr>
                    </a:p>
                  </a:txBody>
                  <a:tcPr marL="90159" marR="90159" marT="45080" marB="45080" anchor="ctr">
                    <a:solidFill>
                      <a:schemeClr val="bg2"/>
                    </a:solidFill>
                  </a:tcPr>
                </a:tc>
                <a:tc>
                  <a:txBody>
                    <a:bodyPr/>
                    <a:lstStyle/>
                    <a:p>
                      <a:pPr algn="ctr"/>
                      <a:r>
                        <a:rPr lang="x-none" sz="1200" b="1" noProof="0" dirty="0" smtClean="0">
                          <a:effectLst>
                            <a:outerShdw blurRad="38100" dist="38100" dir="2700000" algn="tl">
                              <a:srgbClr val="000000">
                                <a:alpha val="43137"/>
                              </a:srgbClr>
                            </a:outerShdw>
                          </a:effectLst>
                        </a:rPr>
                        <a:t>1</a:t>
                      </a:r>
                      <a:endParaRPr lang="x-none" sz="1200" b="1" noProof="0" dirty="0">
                        <a:effectLst>
                          <a:outerShdw blurRad="38100" dist="38100" dir="2700000" algn="tl">
                            <a:srgbClr val="000000">
                              <a:alpha val="43137"/>
                            </a:srgbClr>
                          </a:outerShdw>
                        </a:effectLst>
                      </a:endParaRPr>
                    </a:p>
                  </a:txBody>
                  <a:tcPr marL="90159" marR="90159" marT="45080" marB="45080" anchor="ctr">
                    <a:solidFill>
                      <a:schemeClr val="bg2"/>
                    </a:solidFill>
                  </a:tcPr>
                </a:tc>
              </a:tr>
              <a:tr h="463091">
                <a:tc>
                  <a:txBody>
                    <a:bodyPr/>
                    <a:lstStyle/>
                    <a:p>
                      <a:pPr marL="914400" marR="0" indent="-914400" algn="l" defTabSz="966612" rtl="0" eaLnBrk="1" fontAlgn="auto" latinLnBrk="0" hangingPunct="1">
                        <a:lnSpc>
                          <a:spcPct val="100000"/>
                        </a:lnSpc>
                        <a:spcBef>
                          <a:spcPts val="0"/>
                        </a:spcBef>
                        <a:spcAft>
                          <a:spcPts val="0"/>
                        </a:spcAft>
                        <a:buClrTx/>
                        <a:buSzTx/>
                        <a:buFontTx/>
                        <a:buNone/>
                        <a:tabLst/>
                        <a:defRPr/>
                      </a:pPr>
                      <a:r>
                        <a:rPr lang="x-none" sz="1200" b="1" u="sng" noProof="0" dirty="0" smtClean="0">
                          <a:solidFill>
                            <a:schemeClr val="tx1"/>
                          </a:solidFill>
                          <a:effectLst>
                            <a:outerShdw blurRad="38100" dist="38100" dir="2700000" algn="tl">
                              <a:srgbClr val="000000">
                                <a:alpha val="43137"/>
                              </a:srgbClr>
                            </a:outerShdw>
                          </a:effectLst>
                        </a:rPr>
                        <a:t>Pregunta 20</a:t>
                      </a:r>
                      <a:r>
                        <a:rPr lang="x-none" sz="1200" b="0" u="none" noProof="0" dirty="0" smtClean="0">
                          <a:solidFill>
                            <a:schemeClr val="tx1"/>
                          </a:solidFill>
                          <a:effectLst/>
                        </a:rPr>
                        <a:t>  </a:t>
                      </a:r>
                      <a:r>
                        <a:rPr lang="x-none" sz="1200" b="0" kern="1200" noProof="0" dirty="0" smtClean="0">
                          <a:solidFill>
                            <a:schemeClr val="dk1"/>
                          </a:solidFill>
                          <a:latin typeface="+mn-lt"/>
                          <a:ea typeface="+mn-ea"/>
                          <a:cs typeface="+mn-cs"/>
                        </a:rPr>
                        <a:t>¿Qué palabra debe ir en el espacio en blanco para completar la oración?</a:t>
                      </a:r>
                      <a:r>
                        <a:rPr lang="x-none" sz="1200" b="0" kern="1200" baseline="0" noProof="0" dirty="0" smtClean="0">
                          <a:solidFill>
                            <a:schemeClr val="dk1"/>
                          </a:solidFill>
                          <a:latin typeface="+mn-lt"/>
                          <a:ea typeface="+mn-ea"/>
                          <a:cs typeface="+mn-cs"/>
                        </a:rPr>
                        <a:t> </a:t>
                      </a:r>
                      <a:r>
                        <a:rPr lang="x-none" sz="1200" b="0" u="none" baseline="0" noProof="0" dirty="0" smtClean="0">
                          <a:solidFill>
                            <a:schemeClr val="tx1"/>
                          </a:solidFill>
                          <a:effectLst/>
                        </a:rPr>
                        <a:t> </a:t>
                      </a:r>
                      <a:r>
                        <a:rPr lang="x-none" sz="1200" b="0" i="1" u="none" noProof="0" dirty="0" smtClean="0">
                          <a:solidFill>
                            <a:schemeClr val="tx1"/>
                          </a:solidFill>
                          <a:effectLst/>
                        </a:rPr>
                        <a:t>L.1.1d</a:t>
                      </a:r>
                      <a:endParaRPr lang="x-none" sz="1200" b="0" i="1" u="none" noProof="0" dirty="0" smtClean="0">
                        <a:latin typeface="+mn-lt"/>
                        <a:cs typeface="Helvetica" pitchFamily="34" charset="0"/>
                      </a:endParaRPr>
                    </a:p>
                  </a:txBody>
                  <a:tcPr marL="90159" marR="90159" marT="45080" marB="45080" anchor="ctr">
                    <a:solidFill>
                      <a:schemeClr val="bg1">
                        <a:lumMod val="85000"/>
                      </a:schemeClr>
                    </a:solidFill>
                  </a:tcPr>
                </a:tc>
                <a:tc>
                  <a:txBody>
                    <a:bodyPr/>
                    <a:lstStyle/>
                    <a:p>
                      <a:pPr algn="ctr"/>
                      <a:r>
                        <a:rPr lang="x-none" sz="1200" b="1" noProof="0" dirty="0" smtClean="0">
                          <a:effectLst>
                            <a:outerShdw blurRad="38100" dist="38100" dir="2700000" algn="tl">
                              <a:srgbClr val="000000">
                                <a:alpha val="43137"/>
                              </a:srgbClr>
                            </a:outerShdw>
                          </a:effectLst>
                        </a:rPr>
                        <a:t>B</a:t>
                      </a:r>
                      <a:endParaRPr lang="x-none" sz="1200" b="1" noProof="0" dirty="0">
                        <a:effectLst>
                          <a:outerShdw blurRad="38100" dist="38100" dir="2700000" algn="tl">
                            <a:srgbClr val="000000">
                              <a:alpha val="43137"/>
                            </a:srgbClr>
                          </a:outerShdw>
                        </a:effectLst>
                      </a:endParaRPr>
                    </a:p>
                  </a:txBody>
                  <a:tcPr marL="90159" marR="90159" marT="45080" marB="45080" anchor="ctr">
                    <a:solidFill>
                      <a:schemeClr val="bg1">
                        <a:lumMod val="85000"/>
                      </a:schemeClr>
                    </a:solidFill>
                  </a:tcPr>
                </a:tc>
                <a:tc>
                  <a:txBody>
                    <a:bodyPr/>
                    <a:lstStyle/>
                    <a:p>
                      <a:pPr algn="ctr"/>
                      <a:r>
                        <a:rPr lang="x-none" sz="1200" b="1" noProof="0" dirty="0" smtClean="0">
                          <a:effectLst>
                            <a:outerShdw blurRad="38100" dist="38100" dir="2700000" algn="tl">
                              <a:srgbClr val="000000">
                                <a:alpha val="43137"/>
                              </a:srgbClr>
                            </a:outerShdw>
                          </a:effectLst>
                        </a:rPr>
                        <a:t>1</a:t>
                      </a:r>
                      <a:endParaRPr lang="x-none" sz="1200" b="1" noProof="0" dirty="0">
                        <a:effectLst>
                          <a:outerShdw blurRad="38100" dist="38100" dir="2700000" algn="tl">
                            <a:srgbClr val="000000">
                              <a:alpha val="43137"/>
                            </a:srgbClr>
                          </a:outerShdw>
                        </a:effectLst>
                      </a:endParaRPr>
                    </a:p>
                  </a:txBody>
                  <a:tcPr marL="90159" marR="90159" marT="45080" marB="45080" anchor="ctr">
                    <a:solidFill>
                      <a:schemeClr val="bg1">
                        <a:lumMod val="85000"/>
                      </a:schemeClr>
                    </a:solidFill>
                  </a:tcPr>
                </a:tc>
              </a:tr>
            </a:tbl>
          </a:graphicData>
        </a:graphic>
      </p:graphicFrame>
    </p:spTree>
    <p:extLst>
      <p:ext uri="{BB962C8B-B14F-4D97-AF65-F5344CB8AC3E}">
        <p14:creationId xmlns:p14="http://schemas.microsoft.com/office/powerpoint/2010/main" val="13095392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19740" y="699739"/>
            <a:ext cx="7667699" cy="8381396"/>
            <a:chOff x="-127134" y="171118"/>
            <a:chExt cx="7188468" cy="7982282"/>
          </a:xfrm>
        </p:grpSpPr>
        <p:sp>
          <p:nvSpPr>
            <p:cNvPr id="6" name="Rectangle 5"/>
            <p:cNvSpPr/>
            <p:nvPr/>
          </p:nvSpPr>
          <p:spPr>
            <a:xfrm>
              <a:off x="381000" y="228600"/>
              <a:ext cx="6172200" cy="7924800"/>
            </a:xfrm>
            <a:prstGeom prst="rect">
              <a:avLst/>
            </a:prstGeom>
            <a:gradFill>
              <a:gsLst>
                <a:gs pos="30000">
                  <a:srgbClr val="7030A0"/>
                </a:gs>
                <a:gs pos="87000">
                  <a:schemeClr val="accent1">
                    <a:tint val="44500"/>
                    <a:satMod val="160000"/>
                  </a:schemeClr>
                </a:gs>
                <a:gs pos="100000">
                  <a:schemeClr val="accent1">
                    <a:tint val="23500"/>
                    <a:satMod val="160000"/>
                  </a:schemeClr>
                </a:gs>
              </a:gsLst>
              <a:lin ang="54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p:nvGrpSpPr>
          <p:grpSpPr>
            <a:xfrm>
              <a:off x="-127134" y="171118"/>
              <a:ext cx="7188468" cy="6351172"/>
              <a:chOff x="119309" y="23913"/>
              <a:chExt cx="7188468" cy="6351172"/>
            </a:xfrm>
          </p:grpSpPr>
          <p:sp>
            <p:nvSpPr>
              <p:cNvPr id="2" name="Diamond 1"/>
              <p:cNvSpPr/>
              <p:nvPr/>
            </p:nvSpPr>
            <p:spPr>
              <a:xfrm rot="2132198">
                <a:off x="119309" y="23913"/>
                <a:ext cx="7188468" cy="6351172"/>
              </a:xfrm>
              <a:prstGeom prst="diamond">
                <a:avLst/>
              </a:prstGeom>
              <a:solidFill>
                <a:srgbClr val="81C9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825475" y="2865685"/>
                <a:ext cx="4162221" cy="1363010"/>
              </a:xfrm>
              <a:prstGeom prst="rect">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4200" b="1" dirty="0" smtClean="0">
                    <a:effectLst>
                      <a:outerShdw blurRad="38100" dist="38100" dir="2700000" algn="tl">
                        <a:srgbClr val="000000">
                          <a:alpha val="43137"/>
                        </a:srgbClr>
                      </a:outerShdw>
                    </a:effectLst>
                  </a:rPr>
                  <a:t>Trimestre Tres </a:t>
                </a:r>
                <a:endParaRPr lang="en-US" sz="4200" b="1" dirty="0">
                  <a:effectLst>
                    <a:outerShdw blurRad="38100" dist="38100" dir="2700000" algn="tl">
                      <a:srgbClr val="000000">
                        <a:alpha val="43137"/>
                      </a:srgbClr>
                    </a:outerShdw>
                  </a:effectLst>
                </a:endParaRPr>
              </a:p>
              <a:p>
                <a:pPr algn="ctr"/>
                <a:r>
                  <a:rPr lang="en-US" sz="2200" b="1" dirty="0" smtClean="0">
                    <a:effectLst>
                      <a:outerShdw blurRad="38100" dist="38100" dir="2700000" algn="tl">
                        <a:srgbClr val="000000">
                          <a:alpha val="43137"/>
                        </a:srgbClr>
                      </a:outerShdw>
                    </a:effectLst>
                  </a:rPr>
                  <a:t>CFA </a:t>
                </a:r>
              </a:p>
              <a:p>
                <a:pPr algn="ctr"/>
                <a:r>
                  <a:rPr lang="en-US" sz="2300" b="1" dirty="0" err="1" smtClean="0">
                    <a:effectLst>
                      <a:outerShdw blurRad="38100" dist="38100" dir="2700000" algn="tl">
                        <a:srgbClr val="000000">
                          <a:alpha val="43137"/>
                        </a:srgbClr>
                      </a:outerShdw>
                    </a:effectLst>
                  </a:rPr>
                  <a:t>Copia</a:t>
                </a:r>
                <a:r>
                  <a:rPr lang="en-US" sz="2300" b="1" dirty="0" smtClean="0">
                    <a:effectLst>
                      <a:outerShdw blurRad="38100" dist="38100" dir="2700000" algn="tl">
                        <a:srgbClr val="000000">
                          <a:alpha val="43137"/>
                        </a:srgbClr>
                      </a:outerShdw>
                    </a:effectLst>
                  </a:rPr>
                  <a:t> del </a:t>
                </a:r>
                <a:r>
                  <a:rPr lang="en-US" sz="2300" b="1" dirty="0" err="1" smtClean="0">
                    <a:effectLst>
                      <a:outerShdw blurRad="38100" dist="38100" dir="2700000" algn="tl">
                        <a:srgbClr val="000000">
                          <a:alpha val="43137"/>
                        </a:srgbClr>
                      </a:outerShdw>
                    </a:effectLst>
                  </a:rPr>
                  <a:t>estudiante</a:t>
                </a:r>
                <a:endParaRPr lang="en-US" sz="2300" b="1" dirty="0">
                  <a:effectLst>
                    <a:outerShdw blurRad="38100" dist="38100" dir="2700000" algn="tl">
                      <a:srgbClr val="000000">
                        <a:alpha val="43137"/>
                      </a:srgbClr>
                    </a:outerShdw>
                  </a:effectLst>
                </a:endParaRPr>
              </a:p>
            </p:txBody>
          </p:sp>
        </p:grpSp>
        <p:sp>
          <p:nvSpPr>
            <p:cNvPr id="11" name="Rectangle 10"/>
            <p:cNvSpPr/>
            <p:nvPr/>
          </p:nvSpPr>
          <p:spPr>
            <a:xfrm>
              <a:off x="916942" y="5519536"/>
              <a:ext cx="5486400" cy="1961972"/>
            </a:xfrm>
            <a:prstGeom prst="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400" b="1" dirty="0" smtClean="0">
                  <a:solidFill>
                    <a:schemeClr val="tx1"/>
                  </a:solidFill>
                </a:rPr>
                <a:t>Nombre del estudiante</a:t>
              </a:r>
            </a:p>
            <a:p>
              <a:pPr algn="ctr"/>
              <a:r>
                <a:rPr lang="es-MX" sz="3400" b="1" dirty="0" smtClean="0">
                  <a:solidFill>
                    <a:schemeClr val="tx1"/>
                  </a:solidFill>
                </a:rPr>
                <a:t>_______________________</a:t>
              </a:r>
              <a:endParaRPr lang="es-MX" sz="3400" b="1" dirty="0">
                <a:solidFill>
                  <a:schemeClr val="tx1"/>
                </a:solidFill>
              </a:endParaRPr>
            </a:p>
          </p:txBody>
        </p:sp>
      </p:grpSp>
      <p:grpSp>
        <p:nvGrpSpPr>
          <p:cNvPr id="16" name="Group 15"/>
          <p:cNvGrpSpPr/>
          <p:nvPr/>
        </p:nvGrpSpPr>
        <p:grpSpPr>
          <a:xfrm>
            <a:off x="334121" y="507841"/>
            <a:ext cx="2941119" cy="2286741"/>
            <a:chOff x="3974391" y="895597"/>
            <a:chExt cx="3128837" cy="2397660"/>
          </a:xfrm>
        </p:grpSpPr>
        <p:sp>
          <p:nvSpPr>
            <p:cNvPr id="19" name="Parallelogram 18"/>
            <p:cNvSpPr/>
            <p:nvPr/>
          </p:nvSpPr>
          <p:spPr>
            <a:xfrm rot="1469992" flipH="1">
              <a:off x="3974391" y="906218"/>
              <a:ext cx="3128837" cy="2387039"/>
            </a:xfrm>
            <a:prstGeom prst="parallelogram">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sp>
          <p:nvSpPr>
            <p:cNvPr id="20" name="Parallelogram 19"/>
            <p:cNvSpPr/>
            <p:nvPr/>
          </p:nvSpPr>
          <p:spPr>
            <a:xfrm>
              <a:off x="4326691" y="895597"/>
              <a:ext cx="2467608" cy="2028026"/>
            </a:xfrm>
            <a:prstGeom prst="parallelogram">
              <a:avLst/>
            </a:prstGeom>
            <a:solidFill>
              <a:schemeClr val="accent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grpSp>
      <p:sp>
        <p:nvSpPr>
          <p:cNvPr id="15" name="Rectangle 14"/>
          <p:cNvSpPr/>
          <p:nvPr/>
        </p:nvSpPr>
        <p:spPr>
          <a:xfrm>
            <a:off x="339597" y="257368"/>
            <a:ext cx="1219200" cy="969497"/>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5700" b="1" dirty="0" smtClean="0">
                <a:ln w="11430"/>
                <a:effectLst>
                  <a:outerShdw blurRad="80000" dist="40000" dir="5040000" algn="tl">
                    <a:srgbClr val="000000">
                      <a:alpha val="30000"/>
                    </a:srgbClr>
                  </a:outerShdw>
                </a:effectLst>
              </a:rPr>
              <a:t>1</a:t>
            </a:r>
            <a:r>
              <a:rPr lang="en-US" sz="5700" b="1" baseline="30000" dirty="0" smtClean="0">
                <a:ln w="11430"/>
                <a:effectLst>
                  <a:outerShdw blurRad="80000" dist="40000" dir="5040000" algn="tl">
                    <a:srgbClr val="000000">
                      <a:alpha val="30000"/>
                    </a:srgbClr>
                  </a:outerShdw>
                </a:effectLst>
              </a:rPr>
              <a:t>ro</a:t>
            </a:r>
            <a:endParaRPr lang="en-US" sz="5700" b="1" dirty="0">
              <a:ln w="11430"/>
              <a:effectLst>
                <a:outerShdw blurRad="80000" dist="40000" dir="5040000" algn="tl">
                  <a:srgbClr val="000000">
                    <a:alpha val="30000"/>
                  </a:srgbClr>
                </a:outerShdw>
              </a:effectLst>
            </a:endParaRPr>
          </a:p>
        </p:txBody>
      </p:sp>
      <p:pic>
        <p:nvPicPr>
          <p:cNvPr id="3" name="Picture 2"/>
          <p:cNvPicPr>
            <a:picLocks noChangeAspect="1"/>
          </p:cNvPicPr>
          <p:nvPr/>
        </p:nvPicPr>
        <p:blipFill>
          <a:blip r:embed="rId2"/>
          <a:stretch>
            <a:fillRect/>
          </a:stretch>
        </p:blipFill>
        <p:spPr>
          <a:xfrm>
            <a:off x="1619160" y="2000528"/>
            <a:ext cx="1396105" cy="1225402"/>
          </a:xfrm>
          <a:prstGeom prst="rect">
            <a:avLst/>
          </a:prstGeom>
        </p:spPr>
      </p:pic>
      <p:pic>
        <p:nvPicPr>
          <p:cNvPr id="21" name="Picture 6" descr="reading"/>
          <p:cNvPicPr>
            <a:picLocks noChangeAspect="1" noChangeArrowheads="1"/>
          </p:cNvPicPr>
          <p:nvPr/>
        </p:nvPicPr>
        <p:blipFill>
          <a:blip r:embed="rId3" cstate="print"/>
          <a:srcRect/>
          <a:stretch>
            <a:fillRect/>
          </a:stretch>
        </p:blipFill>
        <p:spPr bwMode="auto">
          <a:xfrm>
            <a:off x="1070704" y="931276"/>
            <a:ext cx="1539142" cy="1321613"/>
          </a:xfrm>
          <a:prstGeom prst="rect">
            <a:avLst/>
          </a:prstGeom>
          <a:noFill/>
        </p:spPr>
      </p:pic>
    </p:spTree>
    <p:extLst>
      <p:ext uri="{BB962C8B-B14F-4D97-AF65-F5344CB8AC3E}">
        <p14:creationId xmlns:p14="http://schemas.microsoft.com/office/powerpoint/2010/main" val="15313627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26</a:t>
            </a:fld>
            <a:endParaRPr lang="en-US" dirty="0">
              <a:solidFill>
                <a:prstClr val="black">
                  <a:tint val="75000"/>
                </a:prstClr>
              </a:solidFill>
            </a:endParaRPr>
          </a:p>
        </p:txBody>
      </p:sp>
      <p:sp>
        <p:nvSpPr>
          <p:cNvPr id="5" name="TextBox 4"/>
          <p:cNvSpPr txBox="1"/>
          <p:nvPr/>
        </p:nvSpPr>
        <p:spPr>
          <a:xfrm>
            <a:off x="304800" y="290945"/>
            <a:ext cx="6659880" cy="6273906"/>
          </a:xfrm>
          <a:prstGeom prst="rect">
            <a:avLst/>
          </a:prstGeom>
          <a:noFill/>
        </p:spPr>
        <p:txBody>
          <a:bodyPr wrap="square" lIns="86749" tIns="43375" rIns="86749" bIns="43375" rtlCol="0">
            <a:spAutoFit/>
          </a:bodyPr>
          <a:lstStyle/>
          <a:p>
            <a:r>
              <a:rPr lang="es-MX" sz="1700" u="sng" dirty="0" smtClean="0">
                <a:solidFill>
                  <a:prstClr val="black"/>
                </a:solidFill>
              </a:rPr>
              <a:t>Instrucciones para el estudiante</a:t>
            </a:r>
            <a:r>
              <a:rPr lang="es-MX" sz="1700" dirty="0" smtClean="0">
                <a:solidFill>
                  <a:prstClr val="black"/>
                </a:solidFill>
              </a:rPr>
              <a:t>:  </a:t>
            </a:r>
          </a:p>
          <a:p>
            <a:endParaRPr lang="es-MX" sz="1800" u="sng" dirty="0" smtClean="0">
              <a:solidFill>
                <a:prstClr val="black"/>
              </a:solidFill>
            </a:endParaRPr>
          </a:p>
          <a:p>
            <a:r>
              <a:rPr lang="es-MX" sz="1500" b="1" u="sng" dirty="0" smtClean="0">
                <a:solidFill>
                  <a:prstClr val="black"/>
                </a:solidFill>
              </a:rPr>
              <a:t>Parte 1</a:t>
            </a:r>
            <a:r>
              <a:rPr lang="es-MX" sz="1500" b="1" dirty="0" smtClean="0">
                <a:solidFill>
                  <a:prstClr val="black"/>
                </a:solidFill>
              </a:rPr>
              <a:t> </a:t>
            </a:r>
          </a:p>
          <a:p>
            <a:endParaRPr lang="es-MX" sz="1500" b="1" dirty="0" smtClean="0">
              <a:solidFill>
                <a:prstClr val="black"/>
              </a:solidFill>
            </a:endParaRPr>
          </a:p>
          <a:p>
            <a:r>
              <a:rPr lang="es-MX" sz="1500" b="1" u="sng" dirty="0" smtClean="0">
                <a:solidFill>
                  <a:prstClr val="black"/>
                </a:solidFill>
              </a:rPr>
              <a:t>Tu tarea</a:t>
            </a:r>
            <a:r>
              <a:rPr lang="es-MX" sz="1500" b="1" dirty="0" smtClean="0">
                <a:solidFill>
                  <a:prstClr val="black"/>
                </a:solidFill>
              </a:rPr>
              <a:t>:</a:t>
            </a:r>
          </a:p>
          <a:p>
            <a:r>
              <a:rPr lang="es-MX" sz="1500" dirty="0" smtClean="0">
                <a:solidFill>
                  <a:prstClr val="black"/>
                </a:solidFill>
              </a:rPr>
              <a:t>Leerás tres textos.</a:t>
            </a:r>
          </a:p>
          <a:p>
            <a:endParaRPr lang="es-MX" sz="1500" dirty="0" smtClean="0">
              <a:solidFill>
                <a:prstClr val="black"/>
              </a:solidFill>
            </a:endParaRPr>
          </a:p>
          <a:p>
            <a:pPr marL="325309" indent="-325309">
              <a:buFontTx/>
              <a:buAutoNum type="arabicPeriod"/>
            </a:pPr>
            <a:r>
              <a:rPr lang="es-MX" sz="1500" dirty="0" smtClean="0">
                <a:solidFill>
                  <a:prstClr val="black"/>
                </a:solidFill>
              </a:rPr>
              <a:t>Lee todos los textos.</a:t>
            </a:r>
          </a:p>
          <a:p>
            <a:pPr marL="325309" indent="-325309">
              <a:buFontTx/>
              <a:buAutoNum type="arabicPeriod"/>
            </a:pPr>
            <a:endParaRPr lang="es-MX" sz="900" dirty="0" smtClean="0">
              <a:solidFill>
                <a:prstClr val="black"/>
              </a:solidFill>
            </a:endParaRPr>
          </a:p>
          <a:p>
            <a:pPr marL="325309" indent="-325309">
              <a:buFontTx/>
              <a:buAutoNum type="arabicPeriod" startAt="2"/>
            </a:pPr>
            <a:r>
              <a:rPr lang="es-MX" sz="1500" dirty="0" smtClean="0">
                <a:solidFill>
                  <a:prstClr val="black"/>
                </a:solidFill>
              </a:rPr>
              <a:t>Toma notas sobre los textos.</a:t>
            </a:r>
          </a:p>
          <a:p>
            <a:pPr marL="325309" indent="-325309">
              <a:buFontTx/>
              <a:buAutoNum type="arabicPeriod" startAt="2"/>
            </a:pPr>
            <a:endParaRPr lang="es-MX" sz="900" dirty="0" smtClean="0">
              <a:solidFill>
                <a:prstClr val="black"/>
              </a:solidFill>
            </a:endParaRPr>
          </a:p>
          <a:p>
            <a:pPr marL="325309" indent="-325309">
              <a:buFontTx/>
              <a:buAutoNum type="arabicPeriod" startAt="2"/>
            </a:pPr>
            <a:r>
              <a:rPr lang="es-MX" sz="1500" dirty="0" smtClean="0">
                <a:solidFill>
                  <a:prstClr val="black"/>
                </a:solidFill>
              </a:rPr>
              <a:t>Contesta las preguntas.</a:t>
            </a:r>
          </a:p>
          <a:p>
            <a:endParaRPr lang="es-MX" sz="1500" dirty="0" smtClean="0">
              <a:solidFill>
                <a:prstClr val="black"/>
              </a:solidFill>
            </a:endParaRPr>
          </a:p>
          <a:p>
            <a:endParaRPr lang="es-MX" sz="900" b="1" u="sng" dirty="0" smtClean="0">
              <a:solidFill>
                <a:prstClr val="black"/>
              </a:solidFill>
            </a:endParaRPr>
          </a:p>
          <a:p>
            <a:r>
              <a:rPr lang="es-MX" sz="1500" b="1" u="sng" dirty="0" smtClean="0">
                <a:solidFill>
                  <a:prstClr val="black"/>
                </a:solidFill>
              </a:rPr>
              <a:t>Parte 2</a:t>
            </a:r>
            <a:r>
              <a:rPr lang="es-MX" sz="1500" b="1" dirty="0" smtClean="0">
                <a:solidFill>
                  <a:prstClr val="black"/>
                </a:solidFill>
              </a:rPr>
              <a:t> </a:t>
            </a:r>
          </a:p>
          <a:p>
            <a:r>
              <a:rPr lang="es-MX" sz="1500" b="1" u="sng" dirty="0" smtClean="0">
                <a:solidFill>
                  <a:prstClr val="black"/>
                </a:solidFill>
              </a:rPr>
              <a:t>Tu tarea:</a:t>
            </a:r>
          </a:p>
          <a:p>
            <a:r>
              <a:rPr lang="es-MX" sz="1200" b="1" dirty="0" smtClean="0">
                <a:solidFill>
                  <a:prstClr val="black"/>
                </a:solidFill>
              </a:rPr>
              <a:t>Vas a escribir un cuento narrativo. Esto significa que tiene un principio, un medio (desarrollo) y un final. Este es un cuento imaginario. En tu cuento escribirás sobre un personaje que siembra semillas de manzanas y  cuando ellas crecen  en árboles, él o ella recogerá las manzanas maduras listas para que las personas las coman.  Utilizarás detalles de los textos que leíste para ayudarte a escribir tu cuento. Luego, hablarás de lo siguiente:</a:t>
            </a:r>
          </a:p>
          <a:p>
            <a:endParaRPr lang="es-MX" sz="1600" b="1" dirty="0" smtClean="0">
              <a:solidFill>
                <a:prstClr val="black"/>
              </a:solidFill>
            </a:endParaRPr>
          </a:p>
          <a:p>
            <a:pPr marL="342900" indent="-342900">
              <a:buFontTx/>
              <a:buAutoNum type="arabicPeriod"/>
            </a:pPr>
            <a:r>
              <a:rPr lang="es-MX" sz="1200" b="1" dirty="0" smtClean="0">
                <a:solidFill>
                  <a:prstClr val="black"/>
                </a:solidFill>
              </a:rPr>
              <a:t>¿Dónde es el ambiente o escenario? ¿Quién es el personaje principal?</a:t>
            </a:r>
          </a:p>
          <a:p>
            <a:pPr marL="342900" indent="-342900">
              <a:buFontTx/>
              <a:buAutoNum type="arabicPeriod"/>
            </a:pPr>
            <a:r>
              <a:rPr lang="es-MX" sz="1200" b="1" dirty="0" smtClean="0">
                <a:solidFill>
                  <a:prstClr val="black"/>
                </a:solidFill>
              </a:rPr>
              <a:t>¿Dónde sembró el personaje las semillas?</a:t>
            </a:r>
          </a:p>
          <a:p>
            <a:pPr marL="342900" indent="-342900">
              <a:buFontTx/>
              <a:buAutoNum type="arabicPeriod"/>
            </a:pPr>
            <a:r>
              <a:rPr lang="es-MX" sz="1200" b="1" dirty="0" smtClean="0">
                <a:solidFill>
                  <a:prstClr val="black"/>
                </a:solidFill>
              </a:rPr>
              <a:t>¿Qué vio, escuchó y sintió el personaje?</a:t>
            </a:r>
          </a:p>
          <a:p>
            <a:pPr marL="342900" indent="-342900">
              <a:buFontTx/>
              <a:buAutoNum type="arabicPeriod"/>
            </a:pPr>
            <a:r>
              <a:rPr lang="es-MX" sz="1200" b="1" dirty="0" smtClean="0">
                <a:solidFill>
                  <a:prstClr val="black"/>
                </a:solidFill>
              </a:rPr>
              <a:t>¿Cómo </a:t>
            </a:r>
            <a:r>
              <a:rPr lang="es-MX" sz="1200" b="1" dirty="0">
                <a:solidFill>
                  <a:prstClr val="black"/>
                </a:solidFill>
              </a:rPr>
              <a:t>el personaje las </a:t>
            </a:r>
            <a:r>
              <a:rPr lang="es-MX" sz="1200" b="1" dirty="0" smtClean="0">
                <a:solidFill>
                  <a:prstClr val="black"/>
                </a:solidFill>
              </a:rPr>
              <a:t>prepara para que las personas puedan comerlas?</a:t>
            </a:r>
          </a:p>
          <a:p>
            <a:pPr marL="342900" indent="-342900">
              <a:buFontTx/>
              <a:buAutoNum type="arabicPeriod"/>
            </a:pPr>
            <a:endParaRPr lang="x-none" sz="1200" b="1" dirty="0" smtClean="0">
              <a:solidFill>
                <a:prstClr val="black"/>
              </a:solidFill>
            </a:endParaRPr>
          </a:p>
          <a:p>
            <a:endParaRPr lang="x-none" sz="900" dirty="0" smtClean="0">
              <a:solidFill>
                <a:prstClr val="black"/>
              </a:solidFill>
            </a:endParaRPr>
          </a:p>
          <a:p>
            <a:pPr algn="ctr"/>
            <a:r>
              <a:rPr lang="x-none" sz="1500" b="1" i="1" dirty="0" smtClean="0">
                <a:solidFill>
                  <a:prstClr val="black"/>
                </a:solidFill>
              </a:rPr>
              <a:t>Cómo serás calificado</a:t>
            </a:r>
          </a:p>
          <a:p>
            <a:r>
              <a:rPr lang="x-none" sz="1500" b="1" dirty="0" smtClean="0">
                <a:solidFill>
                  <a:prstClr val="black"/>
                </a:solidFill>
              </a:rPr>
              <a:t>	</a:t>
            </a:r>
            <a:endParaRPr lang="x-none" sz="1100" b="1" dirty="0">
              <a:solidFill>
                <a:prstClr val="black"/>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469775203"/>
              </p:ext>
            </p:extLst>
          </p:nvPr>
        </p:nvGraphicFramePr>
        <p:xfrm>
          <a:off x="1219200" y="6334019"/>
          <a:ext cx="4953000" cy="2047980"/>
        </p:xfrm>
        <a:graphic>
          <a:graphicData uri="http://schemas.openxmlformats.org/drawingml/2006/table">
            <a:tbl>
              <a:tblPr firstRow="1" bandRow="1">
                <a:tableStyleId>{5940675A-B579-460E-94D1-54222C63F5DA}</a:tableStyleId>
              </a:tblPr>
              <a:tblGrid>
                <a:gridCol w="1757516"/>
                <a:gridCol w="3195484"/>
              </a:tblGrid>
              <a:tr h="372360">
                <a:tc>
                  <a:txBody>
                    <a:bodyPr/>
                    <a:lstStyle/>
                    <a:p>
                      <a:pPr algn="r"/>
                      <a:r>
                        <a:rPr lang="x-none" sz="1050" b="0" noProof="0" dirty="0" smtClean="0"/>
                        <a:t>Propósito</a:t>
                      </a:r>
                      <a:endParaRPr lang="x-none" sz="1050" b="0" noProof="0" dirty="0"/>
                    </a:p>
                  </a:txBody>
                  <a:tcPr anchor="ctr">
                    <a:lnB w="12700" cap="flat" cmpd="sng" algn="ctr">
                      <a:noFill/>
                      <a:prstDash val="solid"/>
                      <a:round/>
                      <a:headEnd type="none" w="med" len="med"/>
                      <a:tailEnd type="none" w="med" len="med"/>
                    </a:lnB>
                    <a:solidFill>
                      <a:schemeClr val="bg2"/>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x-none" sz="1050" b="1" i="0" u="none" strike="noStrike" kern="1200" cap="none" spc="0" normalizeH="0" baseline="0" noProof="0" dirty="0" smtClean="0">
                          <a:ln>
                            <a:noFill/>
                          </a:ln>
                          <a:solidFill>
                            <a:prstClr val="black"/>
                          </a:solidFill>
                          <a:effectLst/>
                          <a:uLnTx/>
                          <a:uFillTx/>
                          <a:latin typeface="+mn-lt"/>
                          <a:ea typeface="+mn-ea"/>
                          <a:cs typeface="+mn-cs"/>
                        </a:rPr>
                        <a:t>¿Escribiste </a:t>
                      </a:r>
                      <a:r>
                        <a:rPr kumimoji="0" lang="en-US" sz="1050" b="1" i="0" u="none" strike="noStrike" kern="1200" cap="none" spc="0" normalizeH="0" baseline="0" noProof="0" dirty="0" err="1" smtClean="0">
                          <a:ln>
                            <a:noFill/>
                          </a:ln>
                          <a:solidFill>
                            <a:prstClr val="black"/>
                          </a:solidFill>
                          <a:effectLst/>
                          <a:uLnTx/>
                          <a:uFillTx/>
                          <a:latin typeface="+mn-lt"/>
                          <a:ea typeface="+mn-ea"/>
                          <a:cs typeface="+mn-cs"/>
                        </a:rPr>
                        <a:t>únicamente</a:t>
                      </a:r>
                      <a:r>
                        <a:rPr kumimoji="0" lang="en-US" sz="1050" b="1" i="0" u="none" strike="noStrike" kern="1200" cap="none" spc="0" normalizeH="0" baseline="0" noProof="0" dirty="0" smtClean="0">
                          <a:ln>
                            <a:noFill/>
                          </a:ln>
                          <a:solidFill>
                            <a:prstClr val="black"/>
                          </a:solidFill>
                          <a:effectLst/>
                          <a:uLnTx/>
                          <a:uFillTx/>
                          <a:latin typeface="+mn-lt"/>
                          <a:ea typeface="+mn-ea"/>
                          <a:cs typeface="+mn-cs"/>
                        </a:rPr>
                        <a:t> </a:t>
                      </a:r>
                      <a:r>
                        <a:rPr kumimoji="0" lang="x-none" sz="1050" b="1" i="0" u="none" strike="noStrike" kern="1200" cap="none" spc="0" normalizeH="0" baseline="0" noProof="0" dirty="0" smtClean="0">
                          <a:ln>
                            <a:noFill/>
                          </a:ln>
                          <a:solidFill>
                            <a:prstClr val="black"/>
                          </a:solidFill>
                          <a:effectLst/>
                          <a:uLnTx/>
                          <a:uFillTx/>
                          <a:latin typeface="+mn-lt"/>
                          <a:ea typeface="+mn-ea"/>
                          <a:cs typeface="+mn-cs"/>
                        </a:rPr>
                        <a:t>sobre el tema?</a:t>
                      </a:r>
                    </a:p>
                  </a:txBody>
                  <a:tcPr anchor="ctr">
                    <a:lnB w="12700" cap="flat" cmpd="sng" algn="ctr">
                      <a:solidFill>
                        <a:schemeClr val="bg1">
                          <a:lumMod val="50000"/>
                        </a:schemeClr>
                      </a:solidFill>
                      <a:prstDash val="solid"/>
                      <a:round/>
                      <a:headEnd type="none" w="med" len="med"/>
                      <a:tailEnd type="none" w="med" len="med"/>
                    </a:lnB>
                    <a:solidFill>
                      <a:schemeClr val="bg2"/>
                    </a:solidFill>
                  </a:tcPr>
                </a:tc>
              </a:tr>
              <a:tr h="317790">
                <a:tc>
                  <a:txBody>
                    <a:bodyPr/>
                    <a:lstStyle/>
                    <a:p>
                      <a:pPr algn="r"/>
                      <a:r>
                        <a:rPr lang="x-none" sz="1050" b="0" noProof="0" dirty="0" smtClean="0"/>
                        <a:t>Organización</a:t>
                      </a:r>
                      <a:endParaRPr lang="x-none" sz="1050" b="0" noProof="0" dirty="0"/>
                    </a:p>
                  </a:txBody>
                  <a:tcPr anchor="ctr">
                    <a:lnT w="12700" cap="flat" cmpd="sng" algn="ctr">
                      <a:noFill/>
                      <a:prstDash val="solid"/>
                      <a:round/>
                      <a:headEnd type="none" w="med" len="med"/>
                      <a:tailEnd type="none" w="med" len="med"/>
                    </a:lnT>
                    <a:solidFill>
                      <a:schemeClr val="bg2"/>
                    </a:solidFill>
                  </a:tcPr>
                </a:tc>
                <a:tc>
                  <a:txBody>
                    <a:bodyPr/>
                    <a:lstStyle/>
                    <a:p>
                      <a:r>
                        <a:rPr lang="x-none" sz="1050" b="1" noProof="0" dirty="0" smtClean="0"/>
                        <a:t>¿Están tus</a:t>
                      </a:r>
                      <a:r>
                        <a:rPr lang="x-none" sz="1050" b="1" baseline="0" noProof="0" dirty="0" smtClean="0"/>
                        <a:t> ideas relacionadas?  ¿</a:t>
                      </a:r>
                      <a:r>
                        <a:rPr lang="x-none" sz="1050" b="1" baseline="0" noProof="0" dirty="0" smtClean="0">
                          <a:solidFill>
                            <a:schemeClr val="tx1"/>
                          </a:solidFill>
                        </a:rPr>
                        <a:t>Tienen</a:t>
                      </a:r>
                      <a:r>
                        <a:rPr lang="x-none" sz="1050" b="1" baseline="0" noProof="0" dirty="0" smtClean="0"/>
                        <a:t> sentido?</a:t>
                      </a:r>
                      <a:endParaRPr lang="x-none" sz="1050" b="1" noProof="0" dirty="0" smtClean="0"/>
                    </a:p>
                  </a:txBody>
                  <a:tcPr anchor="ctr">
                    <a:lnT w="12700" cap="flat" cmpd="sng" algn="ctr">
                      <a:solidFill>
                        <a:schemeClr val="bg1">
                          <a:lumMod val="50000"/>
                        </a:schemeClr>
                      </a:solidFill>
                      <a:prstDash val="solid"/>
                      <a:round/>
                      <a:headEnd type="none" w="med" len="med"/>
                      <a:tailEnd type="none" w="med" len="med"/>
                    </a:lnT>
                    <a:solidFill>
                      <a:schemeClr val="bg2"/>
                    </a:solidFill>
                  </a:tcPr>
                </a:tc>
              </a:tr>
              <a:tr h="317790">
                <a:tc>
                  <a:txBody>
                    <a:bodyPr/>
                    <a:lstStyle/>
                    <a:p>
                      <a:pPr algn="r"/>
                      <a:r>
                        <a:rPr lang="x-none" sz="1050" b="0" noProof="0" dirty="0" smtClean="0"/>
                        <a:t>Elaboración de evidencia</a:t>
                      </a:r>
                    </a:p>
                  </a:txBody>
                  <a:tcPr anchor="ctr">
                    <a:lnB w="12700" cap="flat" cmpd="sng" algn="ctr">
                      <a:noFill/>
                      <a:prstDash val="solid"/>
                      <a:round/>
                      <a:headEnd type="none" w="med" len="med"/>
                      <a:tailEnd type="none" w="med" len="med"/>
                    </a:lnB>
                    <a:solidFill>
                      <a:schemeClr val="bg1">
                        <a:lumMod val="95000"/>
                      </a:schemeClr>
                    </a:solidFill>
                  </a:tcPr>
                </a:tc>
                <a:tc>
                  <a:txBody>
                    <a:bodyPr/>
                    <a:lstStyle/>
                    <a:p>
                      <a:r>
                        <a:rPr lang="x-none" sz="1050" b="1" noProof="0" dirty="0" smtClean="0"/>
                        <a:t>¿Mostraste evidencia para hablar de tu tema?</a:t>
                      </a:r>
                    </a:p>
                  </a:txBody>
                  <a:tcPr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520020">
                <a:tc>
                  <a:txBody>
                    <a:bodyPr/>
                    <a:lstStyle/>
                    <a:p>
                      <a:pPr algn="r"/>
                      <a:r>
                        <a:rPr lang="x-none" sz="1050" b="0" noProof="0" dirty="0" smtClean="0"/>
                        <a:t>Elaboración</a:t>
                      </a:r>
                      <a:r>
                        <a:rPr lang="x-none" sz="1050" b="0" baseline="0" noProof="0" dirty="0" smtClean="0"/>
                        <a:t> de lenguaje y vocabulario</a:t>
                      </a:r>
                      <a:endParaRPr lang="x-none" sz="1050" b="0" noProof="0" dirty="0"/>
                    </a:p>
                  </a:txBody>
                  <a:tcPr anchor="ctr">
                    <a:lnT w="12700" cap="flat" cmpd="sng" algn="ctr">
                      <a:noFill/>
                      <a:prstDash val="solid"/>
                      <a:round/>
                      <a:headEnd type="none" w="med" len="med"/>
                      <a:tailEnd type="none" w="med" len="med"/>
                    </a:lnT>
                    <a:solidFill>
                      <a:schemeClr val="bg1">
                        <a:lumMod val="95000"/>
                      </a:schemeClr>
                    </a:solidFill>
                  </a:tcPr>
                </a:tc>
                <a:tc>
                  <a:txBody>
                    <a:bodyPr/>
                    <a:lstStyle/>
                    <a:p>
                      <a:r>
                        <a:rPr lang="x-none" sz="1050" b="1" noProof="0" dirty="0" smtClean="0"/>
                        <a:t>¿Utilizaste palabras</a:t>
                      </a:r>
                      <a:r>
                        <a:rPr lang="x-none" sz="1050" b="1" baseline="0" noProof="0" dirty="0" smtClean="0"/>
                        <a:t> relacionadas con el tema?  ¿Son tus oraciones fáciles de leer y entender?</a:t>
                      </a:r>
                      <a:endParaRPr lang="x-none" sz="1050" b="1" noProof="0" dirty="0" smtClean="0"/>
                    </a:p>
                  </a:txBody>
                  <a:tcPr anchor="ctr">
                    <a:lnT w="12700" cap="flat" cmpd="sng" algn="ctr">
                      <a:solidFill>
                        <a:schemeClr val="bg1">
                          <a:lumMod val="50000"/>
                        </a:schemeClr>
                      </a:solidFill>
                      <a:prstDash val="solid"/>
                      <a:round/>
                      <a:headEnd type="none" w="med" len="med"/>
                      <a:tailEnd type="none" w="med" len="med"/>
                    </a:lnT>
                    <a:solidFill>
                      <a:schemeClr val="bg1">
                        <a:lumMod val="95000"/>
                      </a:schemeClr>
                    </a:solidFill>
                  </a:tcPr>
                </a:tc>
              </a:tr>
              <a:tr h="520020">
                <a:tc>
                  <a:txBody>
                    <a:bodyPr/>
                    <a:lstStyle/>
                    <a:p>
                      <a:pPr algn="r"/>
                      <a:r>
                        <a:rPr lang="x-none" sz="1050" b="0" noProof="0" dirty="0" smtClean="0"/>
                        <a:t>Convenciones</a:t>
                      </a:r>
                      <a:endParaRPr lang="x-none" sz="1050" b="0" noProof="0" dirty="0"/>
                    </a:p>
                  </a:txBody>
                  <a:tcPr anchor="ctr">
                    <a:solidFill>
                      <a:schemeClr val="accent6">
                        <a:lumMod val="20000"/>
                        <a:lumOff val="80000"/>
                      </a:schemeClr>
                    </a:solidFill>
                  </a:tcPr>
                </a:tc>
                <a:tc>
                  <a:txBody>
                    <a:bodyPr/>
                    <a:lstStyle/>
                    <a:p>
                      <a:r>
                        <a:rPr lang="x-none" sz="1050" b="1" noProof="0" dirty="0" smtClean="0"/>
                        <a:t>¿Seguiste las reglas del uso de letras</a:t>
                      </a:r>
                      <a:r>
                        <a:rPr lang="x-none" sz="1050" b="1" baseline="0" noProof="0" dirty="0" smtClean="0"/>
                        <a:t> mayúsculas, puntuación y ortografía? </a:t>
                      </a:r>
                      <a:endParaRPr lang="x-none" sz="1050" b="1" noProof="0" dirty="0" smtClean="0"/>
                    </a:p>
                  </a:txBody>
                  <a:tcPr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5178910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27</a:t>
            </a:fld>
            <a:endParaRPr lang="en-US" dirty="0">
              <a:solidFill>
                <a:prstClr val="black">
                  <a:tint val="75000"/>
                </a:prstClr>
              </a:solidFill>
            </a:endParaRPr>
          </a:p>
        </p:txBody>
      </p:sp>
      <p:pic>
        <p:nvPicPr>
          <p:cNvPr id="1025" name="Picture 4" descr="http://www.applejuice.org/images/trans_dot.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7200"/>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rot="10800000" flipV="1">
            <a:off x="990600" y="2159198"/>
            <a:ext cx="5562599" cy="5601533"/>
          </a:xfrm>
          <a:prstGeom prst="rect">
            <a:avLst/>
          </a:prstGeom>
          <a:noFill/>
          <a:ln>
            <a:noFill/>
          </a:ln>
          <a:effectLst/>
          <a:extLst/>
        </p:spPr>
        <p:txBody>
          <a:bodyPr vert="horz" wrap="square" lIns="91440" tIns="45720" rIns="91440" bIns="45720" numCol="1" anchor="ctr" anchorCtr="0" compatLnSpc="1">
            <a:prstTxWarp prst="textNoShape">
              <a:avLst/>
            </a:prstTxWarp>
            <a:spAutoFit/>
          </a:bodyPr>
          <a:lstStyle/>
          <a:p>
            <a:pPr algn="ctr" defTabSz="914400" fontAlgn="base">
              <a:spcBef>
                <a:spcPct val="0"/>
              </a:spcBef>
              <a:spcAft>
                <a:spcPct val="0"/>
              </a:spcAft>
            </a:pPr>
            <a:r>
              <a:rPr lang="es-MX" altLang="en-US" sz="1600" i="1" dirty="0" smtClean="0">
                <a:solidFill>
                  <a:srgbClr val="000000"/>
                </a:solidFill>
                <a:latin typeface="Comic Sans MS" pitchFamily="66" charset="0"/>
                <a:ea typeface="Times New Roman" pitchFamily="18" charset="0"/>
                <a:cs typeface="Arial" pitchFamily="34" charset="0"/>
              </a:rPr>
              <a:t>Johnny Appleseed</a:t>
            </a:r>
          </a:p>
          <a:p>
            <a:pPr algn="ctr" defTabSz="914400" fontAlgn="base">
              <a:spcBef>
                <a:spcPct val="0"/>
              </a:spcBef>
              <a:spcAft>
                <a:spcPct val="0"/>
              </a:spcAft>
            </a:pPr>
            <a:r>
              <a:rPr lang="es-MX" altLang="en-US" sz="1000" dirty="0" smtClean="0">
                <a:solidFill>
                  <a:prstClr val="black"/>
                </a:solidFill>
                <a:latin typeface="Arial" pitchFamily="34" charset="0"/>
                <a:ea typeface="Times New Roman" pitchFamily="18" charset="0"/>
                <a:cs typeface="Arial" pitchFamily="34" charset="0"/>
              </a:rPr>
              <a:t>Recontado por maestros de 1er grado del HSD</a:t>
            </a:r>
          </a:p>
          <a:p>
            <a:pPr defTabSz="914400" eaLnBrk="0" fontAlgn="base" hangingPunct="0">
              <a:spcBef>
                <a:spcPct val="0"/>
              </a:spcBef>
              <a:spcAft>
                <a:spcPct val="0"/>
              </a:spcAft>
            </a:pPr>
            <a:r>
              <a:rPr lang="es-MX" altLang="en-US" sz="1400" b="1" dirty="0" smtClean="0">
                <a:solidFill>
                  <a:srgbClr val="000000"/>
                </a:solidFill>
                <a:latin typeface="Comic Sans MS" pitchFamily="66" charset="0"/>
                <a:ea typeface="Times New Roman" pitchFamily="18" charset="0"/>
                <a:cs typeface="Arial" pitchFamily="34" charset="0"/>
              </a:rPr>
              <a:t>1</a:t>
            </a:r>
          </a:p>
          <a:p>
            <a:pPr defTabSz="914400" eaLnBrk="0" fontAlgn="base" hangingPunct="0">
              <a:spcBef>
                <a:spcPct val="0"/>
              </a:spcBef>
              <a:spcAft>
                <a:spcPct val="0"/>
              </a:spcAft>
            </a:pPr>
            <a:r>
              <a:rPr lang="es-MX" altLang="en-US" sz="1400" dirty="0" smtClean="0">
                <a:solidFill>
                  <a:srgbClr val="000000"/>
                </a:solidFill>
                <a:latin typeface="Comic Sans MS" pitchFamily="66" charset="0"/>
                <a:ea typeface="Times New Roman" pitchFamily="18" charset="0"/>
                <a:cs typeface="Arial" pitchFamily="34" charset="0"/>
              </a:rPr>
              <a:t>El verdadero nombre de Johnny Appleseed era John Chapman. </a:t>
            </a:r>
          </a:p>
          <a:p>
            <a:pPr defTabSz="914400" fontAlgn="base">
              <a:spcBef>
                <a:spcPct val="0"/>
              </a:spcBef>
              <a:spcAft>
                <a:spcPct val="0"/>
              </a:spcAft>
            </a:pPr>
            <a:r>
              <a:rPr lang="es-MX" altLang="en-US" sz="1400" dirty="0" smtClean="0">
                <a:solidFill>
                  <a:srgbClr val="000000"/>
                </a:solidFill>
                <a:latin typeface="Comic Sans MS" pitchFamily="66" charset="0"/>
                <a:ea typeface="Times New Roman" pitchFamily="18" charset="0"/>
                <a:cs typeface="Arial" pitchFamily="34" charset="0"/>
              </a:rPr>
              <a:t>Él soñaba con una tierra donde los árboles de manzanas estuvieran por todas partes y ninguna persona estuviera hambrienta. Él pasó su vida caminando alrededor del país, sembrando semillas de manzanas.</a:t>
            </a:r>
          </a:p>
          <a:p>
            <a:pPr defTabSz="914400" fontAlgn="base">
              <a:spcBef>
                <a:spcPct val="0"/>
              </a:spcBef>
              <a:spcAft>
                <a:spcPct val="0"/>
              </a:spcAft>
            </a:pPr>
            <a:endParaRPr lang="es-MX" altLang="en-US" sz="1200" dirty="0" smtClean="0">
              <a:solidFill>
                <a:prstClr val="black"/>
              </a:solidFill>
              <a:latin typeface="Arial" pitchFamily="34" charset="0"/>
              <a:ea typeface="Times New Roman" pitchFamily="18" charset="0"/>
              <a:cs typeface="Arial" pitchFamily="34" charset="0"/>
            </a:endParaRPr>
          </a:p>
          <a:p>
            <a:pPr defTabSz="914400" eaLnBrk="0" fontAlgn="base" hangingPunct="0">
              <a:spcBef>
                <a:spcPct val="0"/>
              </a:spcBef>
              <a:spcAft>
                <a:spcPct val="0"/>
              </a:spcAft>
            </a:pPr>
            <a:r>
              <a:rPr lang="es-MX" altLang="en-US" sz="1400" b="1" dirty="0" smtClean="0">
                <a:solidFill>
                  <a:srgbClr val="000000"/>
                </a:solidFill>
                <a:latin typeface="Comic Sans MS" pitchFamily="66" charset="0"/>
                <a:ea typeface="Times New Roman" pitchFamily="18" charset="0"/>
                <a:cs typeface="Arial" pitchFamily="34" charset="0"/>
              </a:rPr>
              <a:t>2</a:t>
            </a:r>
          </a:p>
          <a:p>
            <a:pPr defTabSz="914400" eaLnBrk="0" fontAlgn="base" hangingPunct="0">
              <a:spcBef>
                <a:spcPct val="0"/>
              </a:spcBef>
              <a:spcAft>
                <a:spcPct val="0"/>
              </a:spcAft>
            </a:pPr>
            <a:r>
              <a:rPr lang="es-MX" altLang="en-US" sz="1400" dirty="0" smtClean="0">
                <a:solidFill>
                  <a:srgbClr val="000000"/>
                </a:solidFill>
                <a:latin typeface="Comic Sans MS" pitchFamily="66" charset="0"/>
                <a:ea typeface="Times New Roman" pitchFamily="18" charset="0"/>
                <a:cs typeface="Arial" pitchFamily="34" charset="0"/>
              </a:rPr>
              <a:t>Johnny Appleseed  era amable. Él dormía al aire libre en la lluvia y la nieve, y caminaba descalzo dondequiera que iba.  En el invierno, cuando nevaba, él hacía zapatos para la nieve usando ramas de árboles para proteger sus pies. Su ropa estaba hecha de costales y llevaba una olla de hojalata en la cabeza como sombrero, para no tener que cargarla. Cuando se la quitaba, el podía usarla para cocinar. </a:t>
            </a:r>
          </a:p>
          <a:p>
            <a:pPr defTabSz="914400" eaLnBrk="0" fontAlgn="base" hangingPunct="0">
              <a:spcBef>
                <a:spcPct val="0"/>
              </a:spcBef>
              <a:spcAft>
                <a:spcPct val="0"/>
              </a:spcAft>
            </a:pPr>
            <a:endParaRPr lang="es-MX" altLang="en-US" sz="1200" dirty="0" smtClean="0">
              <a:solidFill>
                <a:prstClr val="black"/>
              </a:solidFill>
              <a:latin typeface="Arial" pitchFamily="34" charset="0"/>
              <a:ea typeface="Times New Roman" pitchFamily="18" charset="0"/>
              <a:cs typeface="Arial" pitchFamily="34" charset="0"/>
            </a:endParaRPr>
          </a:p>
          <a:p>
            <a:pPr defTabSz="914400" eaLnBrk="0" fontAlgn="base" hangingPunct="0">
              <a:spcBef>
                <a:spcPct val="0"/>
              </a:spcBef>
              <a:spcAft>
                <a:spcPct val="0"/>
              </a:spcAft>
            </a:pPr>
            <a:r>
              <a:rPr lang="es-MX" altLang="en-US" sz="1400" b="1" dirty="0" smtClean="0">
                <a:solidFill>
                  <a:srgbClr val="000000"/>
                </a:solidFill>
                <a:latin typeface="Comic Sans MS" pitchFamily="66" charset="0"/>
                <a:ea typeface="Times New Roman" pitchFamily="18" charset="0"/>
                <a:cs typeface="Arial" pitchFamily="34" charset="0"/>
              </a:rPr>
              <a:t>3</a:t>
            </a:r>
          </a:p>
          <a:p>
            <a:pPr defTabSz="914400" eaLnBrk="0" fontAlgn="base" hangingPunct="0">
              <a:spcBef>
                <a:spcPct val="0"/>
              </a:spcBef>
              <a:spcAft>
                <a:spcPct val="0"/>
              </a:spcAft>
            </a:pPr>
            <a:r>
              <a:rPr lang="es-MX" altLang="en-US" sz="1400" dirty="0" smtClean="0">
                <a:solidFill>
                  <a:srgbClr val="000000"/>
                </a:solidFill>
                <a:latin typeface="Comic Sans MS" pitchFamily="66" charset="0"/>
                <a:ea typeface="Times New Roman" pitchFamily="18" charset="0"/>
                <a:cs typeface="Arial" pitchFamily="34" charset="0"/>
              </a:rPr>
              <a:t>Johnny hizo muchos amigos por donde quiera que iba. Los colonos y los indígenas lo llamaban su amigo. Se ha dicho que incluso él se hizo amigo de los animales, como los osos.  Una historia cuenta que un oso le dijo a Johnny que le dolía un diente, entonces Johnny sacó cuidadosamente el diente del oso. El oso dejó ir a Johnny y desde ese día los osos protegieron a Johnny de otros animales.</a:t>
            </a:r>
            <a:endParaRPr lang="es-MX" altLang="en-US" sz="1800" dirty="0" smtClean="0">
              <a:solidFill>
                <a:prstClr val="black"/>
              </a:solidFill>
              <a:latin typeface="Arial" pitchFamily="34" charset="0"/>
              <a:cs typeface="Arial" pitchFamily="34" charset="0"/>
            </a:endParaRPr>
          </a:p>
        </p:txBody>
      </p:sp>
      <p:pic>
        <p:nvPicPr>
          <p:cNvPr id="2" name="Picture 1"/>
          <p:cNvPicPr>
            <a:picLocks noChangeAspect="1"/>
          </p:cNvPicPr>
          <p:nvPr/>
        </p:nvPicPr>
        <p:blipFill>
          <a:blip r:embed="rId3"/>
          <a:stretch>
            <a:fillRect/>
          </a:stretch>
        </p:blipFill>
        <p:spPr>
          <a:xfrm>
            <a:off x="838200" y="304800"/>
            <a:ext cx="1707028" cy="1902117"/>
          </a:xfrm>
          <a:prstGeom prst="rect">
            <a:avLst/>
          </a:prstGeom>
        </p:spPr>
      </p:pic>
      <p:sp>
        <p:nvSpPr>
          <p:cNvPr id="8" name="Rectangle 7"/>
          <p:cNvSpPr/>
          <p:nvPr/>
        </p:nvSpPr>
        <p:spPr>
          <a:xfrm>
            <a:off x="5128260" y="251637"/>
            <a:ext cx="2057400" cy="876778"/>
          </a:xfrm>
          <a:prstGeom prst="rect">
            <a:avLst/>
          </a:prstGeom>
        </p:spPr>
        <p:txBody>
          <a:bodyPr wrap="square">
            <a:spAutoFit/>
          </a:bodyPr>
          <a:lstStyle/>
          <a:p>
            <a:pPr lvl="0" algn="r">
              <a:lnSpc>
                <a:spcPct val="107000"/>
              </a:lnSpc>
            </a:pPr>
            <a:r>
              <a:rPr lang="es-PR" sz="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Equivalencia de grado: 4.7  </a:t>
            </a:r>
            <a:endParaRPr lang="es-PR" sz="11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r">
              <a:lnSpc>
                <a:spcPct val="107000"/>
              </a:lnSpc>
            </a:pPr>
            <a:r>
              <a:rPr lang="es-PR" sz="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Escala </a:t>
            </a:r>
            <a:r>
              <a:rPr lang="es-PR" sz="800" i="1" dirty="0" err="1" smtClean="0">
                <a:solidFill>
                  <a:prstClr val="black"/>
                </a:solidFill>
                <a:latin typeface="Calibri" panose="020F0502020204030204" pitchFamily="34" charset="0"/>
                <a:ea typeface="Calibri" panose="020F0502020204030204" pitchFamily="34" charset="0"/>
                <a:cs typeface="Times New Roman" panose="02020603050405020304" pitchFamily="18" charset="0"/>
              </a:rPr>
              <a:t>Lexile</a:t>
            </a:r>
            <a:r>
              <a:rPr lang="es-PR" sz="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950L  </a:t>
            </a:r>
            <a:endParaRPr lang="es-PR" sz="11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r">
              <a:lnSpc>
                <a:spcPct val="107000"/>
              </a:lnSpc>
            </a:pPr>
            <a:r>
              <a:rPr lang="es-PR" sz="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Promedio del largo de la oración: 16.00 </a:t>
            </a:r>
            <a:endParaRPr lang="es-PR" sz="11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r">
              <a:lnSpc>
                <a:spcPct val="107000"/>
              </a:lnSpc>
            </a:pPr>
            <a:r>
              <a:rPr lang="es-PR" sz="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Promedio de la frecuencia de palabras: 3.71 </a:t>
            </a:r>
            <a:endParaRPr lang="es-PR" sz="11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r">
              <a:lnSpc>
                <a:spcPct val="107000"/>
              </a:lnSpc>
            </a:pPr>
            <a:r>
              <a:rPr lang="es-PR" sz="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Número de palabras</a:t>
            </a:r>
            <a:r>
              <a:rPr lang="en-US" sz="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:176</a:t>
            </a:r>
          </a:p>
          <a:p>
            <a:pPr lvl="0" algn="r">
              <a:lnSpc>
                <a:spcPct val="107000"/>
              </a:lnSpc>
            </a:pPr>
            <a:r>
              <a:rPr lang="es-PE" sz="800" b="1" i="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Basado en el texto original en inglés  </a:t>
            </a:r>
            <a:endParaRPr lang="es-PE" sz="1100" b="1"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670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sldNum" sz="quarter" idx="12"/>
          </p:nvPr>
        </p:nvSpPr>
        <p:spPr>
          <a:xfrm>
            <a:off x="6165249" y="9144000"/>
            <a:ext cx="792481" cy="287163"/>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a:defRPr sz="1800">
                <a:solidFill>
                  <a:srgbClr val="000000"/>
                </a:solidFill>
              </a:defRPr>
            </a:pPr>
            <a:fld id="{86CB4B4D-7CA3-9044-876B-883B54F8677D}" type="slidenum">
              <a:rPr sz="1400">
                <a:solidFill>
                  <a:srgbClr val="888888"/>
                </a:solidFill>
              </a:rPr>
              <a:pPr>
                <a:defRPr sz="1800">
                  <a:solidFill>
                    <a:srgbClr val="000000"/>
                  </a:solidFill>
                </a:defRPr>
              </a:pPr>
              <a:t>28</a:t>
            </a:fld>
            <a:endParaRPr sz="1400" dirty="0">
              <a:solidFill>
                <a:srgbClr val="888888"/>
              </a:solidFill>
            </a:endParaRPr>
          </a:p>
        </p:txBody>
      </p:sp>
      <p:sp>
        <p:nvSpPr>
          <p:cNvPr id="72" name="Shape 72"/>
          <p:cNvSpPr/>
          <p:nvPr/>
        </p:nvSpPr>
        <p:spPr>
          <a:xfrm>
            <a:off x="538389" y="4419600"/>
            <a:ext cx="6319611" cy="0"/>
          </a:xfrm>
          <a:prstGeom prst="line">
            <a:avLst/>
          </a:prstGeom>
          <a:ln w="3175">
            <a:solidFill>
              <a:srgbClr val="4A7EBB"/>
            </a:solidFill>
            <a:prstDash val="lgDashDotDot"/>
          </a:ln>
        </p:spPr>
        <p:txBody>
          <a:bodyPr lIns="0" tIns="0" rIns="0" bIns="0"/>
          <a:lstStyle/>
          <a:p>
            <a:pPr defTabSz="457200">
              <a:defRPr sz="1200">
                <a:latin typeface="+mn-lt"/>
                <a:ea typeface="+mn-ea"/>
                <a:cs typeface="+mn-cs"/>
                <a:sym typeface="Helvetica"/>
              </a:defRPr>
            </a:pPr>
            <a:endParaRPr sz="1200">
              <a:solidFill>
                <a:prstClr val="black"/>
              </a:solidFill>
              <a:sym typeface="Helvetica"/>
            </a:endParaRPr>
          </a:p>
        </p:txBody>
      </p:sp>
      <p:sp>
        <p:nvSpPr>
          <p:cNvPr id="77" name="Shape 77"/>
          <p:cNvSpPr/>
          <p:nvPr/>
        </p:nvSpPr>
        <p:spPr>
          <a:xfrm>
            <a:off x="914400" y="1176214"/>
            <a:ext cx="5486400" cy="206737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8331" tIns="48331" rIns="48331" bIns="48331" numCol="1" anchor="t">
            <a:spAutoFit/>
          </a:bodyPr>
          <a:lstStyle/>
          <a:p>
            <a:pPr marL="342900" indent="-342900">
              <a:buFontTx/>
              <a:buAutoNum type="arabicPeriod"/>
              <a:defRPr sz="1800"/>
            </a:pPr>
            <a:r>
              <a:rPr lang="es-ES" sz="1600" b="1" dirty="0" smtClean="0">
                <a:solidFill>
                  <a:prstClr val="black"/>
                </a:solidFill>
                <a:latin typeface="Helvetica" panose="020B0604020202020204" pitchFamily="34" charset="0"/>
                <a:cs typeface="Helvetica" panose="020B0604020202020204" pitchFamily="34" charset="0"/>
                <a:sym typeface="Helvetica"/>
              </a:rPr>
              <a:t>En el párrafo 1, ¿qué palabra describe cómo se puede sentir una persona?</a:t>
            </a:r>
            <a:endParaRPr lang="es-ES" sz="1600" dirty="0" smtClean="0">
              <a:solidFill>
                <a:prstClr val="black"/>
              </a:solidFill>
              <a:latin typeface="Helvetica" panose="020B0604020202020204" pitchFamily="34" charset="0"/>
              <a:cs typeface="Helvetica" panose="020B0604020202020204" pitchFamily="34" charset="0"/>
              <a:sym typeface="Helvetica"/>
            </a:endParaRPr>
          </a:p>
          <a:p>
            <a:pPr marL="520486" indent="-288731">
              <a:buSzPct val="100000"/>
              <a:buFont typeface="Helvetica"/>
              <a:buAutoNum type="alphaUcPeriod"/>
              <a:defRPr sz="1800"/>
            </a:pPr>
            <a:endParaRPr lang="es-ES" sz="1600" dirty="0" smtClean="0">
              <a:solidFill>
                <a:prstClr val="black"/>
              </a:solidFill>
              <a:latin typeface="Helvetica" panose="020B0604020202020204" pitchFamily="34" charset="0"/>
              <a:cs typeface="Helvetica" panose="020B0604020202020204" pitchFamily="34" charset="0"/>
              <a:sym typeface="Helvetica"/>
            </a:endParaRPr>
          </a:p>
          <a:p>
            <a:pPr marL="690563" indent="-350838">
              <a:buSzPct val="100000"/>
              <a:buFont typeface="+mj-lt"/>
              <a:buAutoNum type="alphaUcPeriod"/>
              <a:defRPr sz="1800"/>
            </a:pPr>
            <a:r>
              <a:rPr lang="es-ES" sz="1600" dirty="0" smtClean="0">
                <a:solidFill>
                  <a:prstClr val="black"/>
                </a:solidFill>
                <a:latin typeface="Helvetica" panose="020B0604020202020204" pitchFamily="34" charset="0"/>
                <a:cs typeface="Helvetica" panose="020B0604020202020204" pitchFamily="34" charset="0"/>
                <a:sym typeface="Helvetica"/>
              </a:rPr>
              <a:t>soñaba</a:t>
            </a:r>
          </a:p>
          <a:p>
            <a:pPr marL="690563" indent="-350838">
              <a:buSzPct val="100000"/>
              <a:buFont typeface="+mj-lt"/>
              <a:buAutoNum type="alphaUcPeriod"/>
              <a:defRPr sz="1800"/>
            </a:pPr>
            <a:endParaRPr lang="es-ES" sz="1600" dirty="0" smtClean="0">
              <a:solidFill>
                <a:prstClr val="black"/>
              </a:solidFill>
              <a:latin typeface="Helvetica" panose="020B0604020202020204" pitchFamily="34" charset="0"/>
              <a:cs typeface="Helvetica" panose="020B0604020202020204" pitchFamily="34" charset="0"/>
              <a:sym typeface="Helvetica"/>
            </a:endParaRPr>
          </a:p>
          <a:p>
            <a:pPr marL="690563" indent="-350838">
              <a:buSzPct val="100000"/>
              <a:buFont typeface="+mj-lt"/>
              <a:buAutoNum type="alphaUcPeriod"/>
              <a:defRPr sz="1800"/>
            </a:pPr>
            <a:r>
              <a:rPr lang="es-ES" sz="1600" dirty="0" smtClean="0">
                <a:solidFill>
                  <a:prstClr val="black"/>
                </a:solidFill>
                <a:latin typeface="Helvetica" panose="020B0604020202020204" pitchFamily="34" charset="0"/>
                <a:cs typeface="Helvetica" panose="020B0604020202020204" pitchFamily="34" charset="0"/>
                <a:sym typeface="Helvetica"/>
              </a:rPr>
              <a:t>hambrienta</a:t>
            </a:r>
          </a:p>
          <a:p>
            <a:pPr marL="690563" indent="-350838">
              <a:buSzPct val="100000"/>
              <a:buFont typeface="+mj-lt"/>
              <a:buAutoNum type="alphaUcPeriod"/>
              <a:defRPr sz="1800"/>
            </a:pPr>
            <a:endParaRPr lang="es-ES" sz="1600" dirty="0" smtClean="0">
              <a:solidFill>
                <a:prstClr val="black"/>
              </a:solidFill>
              <a:latin typeface="Helvetica" panose="020B0604020202020204" pitchFamily="34" charset="0"/>
              <a:cs typeface="Helvetica" panose="020B0604020202020204" pitchFamily="34" charset="0"/>
              <a:sym typeface="Helvetica"/>
            </a:endParaRPr>
          </a:p>
          <a:p>
            <a:pPr marL="690563" indent="-350838">
              <a:buSzPct val="100000"/>
              <a:buFont typeface="+mj-lt"/>
              <a:buAutoNum type="alphaUcPeriod"/>
              <a:defRPr sz="1800"/>
            </a:pPr>
            <a:r>
              <a:rPr lang="es-ES" sz="1600" dirty="0" smtClean="0">
                <a:solidFill>
                  <a:prstClr val="black"/>
                </a:solidFill>
                <a:latin typeface="Helvetica" panose="020B0604020202020204" pitchFamily="34" charset="0"/>
                <a:cs typeface="Helvetica" panose="020B0604020202020204" pitchFamily="34" charset="0"/>
                <a:sym typeface="Helvetica"/>
              </a:rPr>
              <a:t>sembrando</a:t>
            </a:r>
          </a:p>
        </p:txBody>
      </p:sp>
      <p:sp>
        <p:nvSpPr>
          <p:cNvPr id="78" name="Shape 78"/>
          <p:cNvSpPr/>
          <p:nvPr/>
        </p:nvSpPr>
        <p:spPr>
          <a:xfrm>
            <a:off x="929992" y="1966578"/>
            <a:ext cx="225824"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algn="ctr">
              <a:defRPr>
                <a:solidFill>
                  <a:srgbClr val="FFFFFF"/>
                </a:solidFill>
              </a:defRPr>
            </a:pPr>
            <a:endParaRPr>
              <a:solidFill>
                <a:srgbClr val="FFFFFF"/>
              </a:solidFill>
            </a:endParaRPr>
          </a:p>
        </p:txBody>
      </p:sp>
      <p:sp>
        <p:nvSpPr>
          <p:cNvPr id="79" name="Shape 79"/>
          <p:cNvSpPr/>
          <p:nvPr/>
        </p:nvSpPr>
        <p:spPr>
          <a:xfrm>
            <a:off x="929992" y="2447560"/>
            <a:ext cx="225824"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algn="ctr">
              <a:defRPr>
                <a:solidFill>
                  <a:srgbClr val="FFFFFF"/>
                </a:solidFill>
              </a:defRPr>
            </a:pPr>
            <a:endParaRPr>
              <a:solidFill>
                <a:srgbClr val="FFFFFF"/>
              </a:solidFill>
            </a:endParaRPr>
          </a:p>
        </p:txBody>
      </p:sp>
      <p:sp>
        <p:nvSpPr>
          <p:cNvPr id="81" name="Shape 81"/>
          <p:cNvSpPr/>
          <p:nvPr/>
        </p:nvSpPr>
        <p:spPr>
          <a:xfrm>
            <a:off x="929992" y="2926398"/>
            <a:ext cx="225824"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algn="ctr">
              <a:defRPr>
                <a:solidFill>
                  <a:srgbClr val="FFFFFF"/>
                </a:solidFill>
              </a:defRPr>
            </a:pPr>
            <a:endParaRPr>
              <a:solidFill>
                <a:srgbClr val="FFFFFF"/>
              </a:solidFill>
            </a:endParaRPr>
          </a:p>
        </p:txBody>
      </p:sp>
      <p:sp>
        <p:nvSpPr>
          <p:cNvPr id="17" name="Shape 87"/>
          <p:cNvSpPr/>
          <p:nvPr/>
        </p:nvSpPr>
        <p:spPr>
          <a:xfrm>
            <a:off x="914400" y="5258004"/>
            <a:ext cx="5486400" cy="2559818"/>
          </a:xfrm>
          <a:prstGeom prst="rect">
            <a:avLst/>
          </a:prstGeom>
          <a:noFill/>
          <a:ln w="12700">
            <a:miter lim="400000"/>
          </a:ln>
          <a:extLst>
            <a:ext uri="{C572A759-6A51-4108-AA02-DFA0A04FC94B}">
              <ma14:wrappingTextBoxFlag xmlns:ma14="http://schemas.microsoft.com/office/mac/drawingml/2011/main" xmlns="" val="1"/>
            </a:ext>
          </a:extLst>
        </p:spPr>
        <p:txBody>
          <a:bodyPr wrap="square" lIns="48331" tIns="48331" rIns="48331" bIns="48331">
            <a:spAutoFit/>
          </a:bodyPr>
          <a:lstStyle/>
          <a:p>
            <a:pPr marL="342900" indent="-342900">
              <a:buFontTx/>
              <a:buAutoNum type="arabicPeriod" startAt="2"/>
              <a:defRPr sz="1800"/>
            </a:pPr>
            <a:r>
              <a:rPr lang="es-ES" sz="1600" b="1" dirty="0" smtClean="0">
                <a:solidFill>
                  <a:prstClr val="black"/>
                </a:solidFill>
                <a:latin typeface="Helvetica" panose="020B0604020202020204" pitchFamily="34" charset="0"/>
                <a:cs typeface="Helvetica" panose="020B0604020202020204" pitchFamily="34" charset="0"/>
                <a:sym typeface="Helvetica"/>
              </a:rPr>
              <a:t>¿Por qué Johnny </a:t>
            </a:r>
            <a:r>
              <a:rPr lang="es-ES" sz="1600" b="1" dirty="0" err="1" smtClean="0">
                <a:solidFill>
                  <a:prstClr val="black"/>
                </a:solidFill>
                <a:latin typeface="Helvetica" panose="020B0604020202020204" pitchFamily="34" charset="0"/>
                <a:cs typeface="Helvetica" panose="020B0604020202020204" pitchFamily="34" charset="0"/>
                <a:sym typeface="Helvetica"/>
              </a:rPr>
              <a:t>Appleseed</a:t>
            </a:r>
            <a:r>
              <a:rPr lang="es-ES" sz="1600" b="1" dirty="0" smtClean="0">
                <a:solidFill>
                  <a:prstClr val="black"/>
                </a:solidFill>
                <a:latin typeface="Helvetica" panose="020B0604020202020204" pitchFamily="34" charset="0"/>
                <a:cs typeface="Helvetica" panose="020B0604020202020204" pitchFamily="34" charset="0"/>
                <a:sym typeface="Helvetica"/>
              </a:rPr>
              <a:t> sembró semillas de manzana?</a:t>
            </a:r>
          </a:p>
          <a:p>
            <a:pPr marL="342900" indent="-342900">
              <a:buFontTx/>
              <a:buAutoNum type="arabicPeriod" startAt="2"/>
              <a:defRPr sz="1800"/>
            </a:pPr>
            <a:endParaRPr lang="es-ES" sz="1600" b="1" dirty="0" smtClean="0">
              <a:solidFill>
                <a:prstClr val="black"/>
              </a:solidFill>
              <a:latin typeface="Helvetica" panose="020B0604020202020204" pitchFamily="34" charset="0"/>
              <a:cs typeface="Helvetica" panose="020B0604020202020204" pitchFamily="34" charset="0"/>
              <a:sym typeface="Helvetica"/>
            </a:endParaRPr>
          </a:p>
          <a:p>
            <a:pPr marL="690563" indent="-350838">
              <a:buFont typeface="+mj-lt"/>
              <a:buAutoNum type="alphaUcPeriod"/>
              <a:defRPr sz="1800"/>
            </a:pPr>
            <a:r>
              <a:rPr lang="es-ES" sz="1600" dirty="0" smtClean="0">
                <a:solidFill>
                  <a:prstClr val="black"/>
                </a:solidFill>
                <a:latin typeface="Helvetica" panose="020B0604020202020204" pitchFamily="34" charset="0"/>
                <a:cs typeface="Helvetica" panose="020B0604020202020204" pitchFamily="34" charset="0"/>
                <a:sym typeface="Helvetica"/>
              </a:rPr>
              <a:t>Él no quería que ninguna</a:t>
            </a:r>
            <a:r>
              <a:rPr lang="es-ES" altLang="en-US" sz="1600" dirty="0" smtClean="0">
                <a:solidFill>
                  <a:srgbClr val="000000"/>
                </a:solidFill>
                <a:latin typeface="Comic Sans MS" pitchFamily="66" charset="0"/>
                <a:ea typeface="Times New Roman" pitchFamily="18" charset="0"/>
                <a:cs typeface="Arial" pitchFamily="34" charset="0"/>
              </a:rPr>
              <a:t> persona estuviera hambrienta</a:t>
            </a:r>
            <a:r>
              <a:rPr lang="es-ES" sz="1600" dirty="0" smtClean="0">
                <a:solidFill>
                  <a:prstClr val="black"/>
                </a:solidFill>
                <a:latin typeface="Helvetica" panose="020B0604020202020204" pitchFamily="34" charset="0"/>
                <a:cs typeface="Helvetica" panose="020B0604020202020204" pitchFamily="34" charset="0"/>
                <a:sym typeface="Helvetica"/>
              </a:rPr>
              <a:t>.</a:t>
            </a:r>
          </a:p>
          <a:p>
            <a:pPr marL="690563" indent="-350838">
              <a:buFont typeface="+mj-lt"/>
              <a:buAutoNum type="alphaUcPeriod"/>
              <a:defRPr sz="1800"/>
            </a:pPr>
            <a:endParaRPr lang="es-ES" sz="1600" dirty="0" smtClean="0">
              <a:solidFill>
                <a:prstClr val="black"/>
              </a:solidFill>
              <a:latin typeface="Helvetica" panose="020B0604020202020204" pitchFamily="34" charset="0"/>
              <a:cs typeface="Helvetica" panose="020B0604020202020204" pitchFamily="34" charset="0"/>
              <a:sym typeface="Helvetica"/>
            </a:endParaRPr>
          </a:p>
          <a:p>
            <a:pPr marL="690563" indent="-350838">
              <a:buFont typeface="+mj-lt"/>
              <a:buAutoNum type="alphaUcPeriod"/>
              <a:defRPr sz="1800"/>
            </a:pPr>
            <a:r>
              <a:rPr lang="es-ES" sz="1600" dirty="0" smtClean="0">
                <a:solidFill>
                  <a:prstClr val="black"/>
                </a:solidFill>
                <a:latin typeface="Helvetica" panose="020B0604020202020204" pitchFamily="34" charset="0"/>
                <a:cs typeface="Helvetica" panose="020B0604020202020204" pitchFamily="34" charset="0"/>
                <a:sym typeface="Helvetica"/>
              </a:rPr>
              <a:t>Él hizo muchos amigos.</a:t>
            </a:r>
          </a:p>
          <a:p>
            <a:pPr marL="690563" indent="-350838">
              <a:buFont typeface="+mj-lt"/>
              <a:buAutoNum type="alphaUcPeriod"/>
              <a:defRPr sz="1800"/>
            </a:pPr>
            <a:endParaRPr lang="es-ES" sz="1600" dirty="0" smtClean="0">
              <a:solidFill>
                <a:prstClr val="black"/>
              </a:solidFill>
              <a:latin typeface="Helvetica" panose="020B0604020202020204" pitchFamily="34" charset="0"/>
              <a:cs typeface="Helvetica" panose="020B0604020202020204" pitchFamily="34" charset="0"/>
              <a:sym typeface="Helvetica"/>
            </a:endParaRPr>
          </a:p>
          <a:p>
            <a:pPr marL="690563" indent="-350838">
              <a:buFont typeface="+mj-lt"/>
              <a:buAutoNum type="alphaUcPeriod"/>
              <a:defRPr sz="1800"/>
            </a:pPr>
            <a:r>
              <a:rPr lang="es-ES" sz="1600" dirty="0" smtClean="0">
                <a:solidFill>
                  <a:prstClr val="black"/>
                </a:solidFill>
                <a:latin typeface="Helvetica" panose="020B0604020202020204" pitchFamily="34" charset="0"/>
                <a:cs typeface="Helvetica" panose="020B0604020202020204" pitchFamily="34" charset="0"/>
                <a:sym typeface="Helvetica"/>
              </a:rPr>
              <a:t>Su nombre era Johnny </a:t>
            </a:r>
            <a:r>
              <a:rPr lang="es-ES" sz="1600" dirty="0" err="1" smtClean="0">
                <a:solidFill>
                  <a:prstClr val="black"/>
                </a:solidFill>
                <a:latin typeface="Helvetica" panose="020B0604020202020204" pitchFamily="34" charset="0"/>
                <a:cs typeface="Helvetica" panose="020B0604020202020204" pitchFamily="34" charset="0"/>
                <a:sym typeface="Helvetica"/>
              </a:rPr>
              <a:t>Appleseed</a:t>
            </a:r>
            <a:r>
              <a:rPr lang="es-ES" sz="1600" dirty="0" smtClean="0">
                <a:solidFill>
                  <a:prstClr val="black"/>
                </a:solidFill>
                <a:latin typeface="Helvetica" panose="020B0604020202020204" pitchFamily="34" charset="0"/>
                <a:cs typeface="Helvetica" panose="020B0604020202020204" pitchFamily="34" charset="0"/>
                <a:sym typeface="Helvetica"/>
              </a:rPr>
              <a:t>.</a:t>
            </a:r>
          </a:p>
          <a:p>
            <a:pPr marL="864943" indent="-288731">
              <a:buSzPct val="100000"/>
              <a:buFont typeface="Helvetica"/>
              <a:buAutoNum type="alphaUcPeriod"/>
              <a:defRPr sz="1800"/>
            </a:pPr>
            <a:endParaRPr sz="1600" dirty="0">
              <a:solidFill>
                <a:prstClr val="black"/>
              </a:solidFill>
              <a:latin typeface="Helvetica" panose="020B0604020202020204" pitchFamily="34" charset="0"/>
              <a:cs typeface="Helvetica" panose="020B0604020202020204" pitchFamily="34" charset="0"/>
              <a:sym typeface="Helvetica"/>
            </a:endParaRPr>
          </a:p>
        </p:txBody>
      </p:sp>
      <p:grpSp>
        <p:nvGrpSpPr>
          <p:cNvPr id="2" name="Group 1"/>
          <p:cNvGrpSpPr/>
          <p:nvPr/>
        </p:nvGrpSpPr>
        <p:grpSpPr>
          <a:xfrm>
            <a:off x="931211" y="6019800"/>
            <a:ext cx="224605" cy="1471894"/>
            <a:chOff x="801301" y="6084317"/>
            <a:chExt cx="224605" cy="1471894"/>
          </a:xfrm>
        </p:grpSpPr>
        <p:sp>
          <p:nvSpPr>
            <p:cNvPr id="18" name="Shape 89"/>
            <p:cNvSpPr/>
            <p:nvPr/>
          </p:nvSpPr>
          <p:spPr>
            <a:xfrm>
              <a:off x="802893" y="6084317"/>
              <a:ext cx="22301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algn="ctr">
                <a:defRPr>
                  <a:solidFill>
                    <a:srgbClr val="FFFFFF"/>
                  </a:solidFill>
                </a:defRPr>
              </a:pPr>
              <a:endParaRPr>
                <a:solidFill>
                  <a:srgbClr val="FFFFFF"/>
                </a:solidFill>
              </a:endParaRPr>
            </a:p>
          </p:txBody>
        </p:sp>
        <p:sp>
          <p:nvSpPr>
            <p:cNvPr id="19" name="Shape 90"/>
            <p:cNvSpPr/>
            <p:nvPr/>
          </p:nvSpPr>
          <p:spPr>
            <a:xfrm>
              <a:off x="801301" y="6833946"/>
              <a:ext cx="22301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algn="ctr">
                <a:defRPr>
                  <a:solidFill>
                    <a:srgbClr val="FF0000"/>
                  </a:solidFill>
                </a:defRPr>
              </a:pPr>
              <a:endParaRPr>
                <a:solidFill>
                  <a:srgbClr val="FF0000"/>
                </a:solidFill>
              </a:endParaRPr>
            </a:p>
          </p:txBody>
        </p:sp>
        <p:sp>
          <p:nvSpPr>
            <p:cNvPr id="20" name="Shape 91"/>
            <p:cNvSpPr/>
            <p:nvPr/>
          </p:nvSpPr>
          <p:spPr>
            <a:xfrm>
              <a:off x="801301" y="7327610"/>
              <a:ext cx="22301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algn="ctr">
                <a:defRPr>
                  <a:solidFill>
                    <a:srgbClr val="FFFFFF"/>
                  </a:solidFill>
                </a:defRPr>
              </a:pPr>
              <a:endParaRPr>
                <a:solidFill>
                  <a:srgbClr val="FFFFFF"/>
                </a:solidFill>
              </a:endParaRPr>
            </a:p>
          </p:txBody>
        </p:sp>
      </p:grpSp>
      <p:sp>
        <p:nvSpPr>
          <p:cNvPr id="14" name="Rectangle 13"/>
          <p:cNvSpPr/>
          <p:nvPr/>
        </p:nvSpPr>
        <p:spPr>
          <a:xfrm>
            <a:off x="4900330" y="4096434"/>
            <a:ext cx="2057400" cy="646331"/>
          </a:xfrm>
          <a:prstGeom prst="rect">
            <a:avLst/>
          </a:prstGeom>
          <a:solidFill>
            <a:schemeClr val="bg2"/>
          </a:solidFill>
        </p:spPr>
        <p:txBody>
          <a:bodyPr wrap="square">
            <a:spAutoFit/>
          </a:bodyPr>
          <a:lstStyle/>
          <a:p>
            <a:r>
              <a:rPr lang="en-US" sz="900" dirty="0" smtClean="0">
                <a:solidFill>
                  <a:prstClr val="black"/>
                </a:solidFill>
              </a:rPr>
              <a:t>RL.1.4</a:t>
            </a:r>
            <a:r>
              <a:rPr lang="en-US" sz="900" dirty="0">
                <a:solidFill>
                  <a:prstClr val="black"/>
                </a:solidFill>
              </a:rPr>
              <a:t/>
            </a:r>
            <a:br>
              <a:rPr lang="en-US" sz="900" dirty="0">
                <a:solidFill>
                  <a:prstClr val="black"/>
                </a:solidFill>
              </a:rPr>
            </a:br>
            <a:r>
              <a:rPr lang="x-none" sz="900" dirty="0">
                <a:solidFill>
                  <a:prstClr val="black"/>
                </a:solidFill>
              </a:rPr>
              <a:t>Identifican palabras y frases en cuentos o poemas que sugieren sentimientos o apelan a los sentidos.</a:t>
            </a:r>
            <a:endParaRPr lang="en-US" sz="900" dirty="0">
              <a:solidFill>
                <a:prstClr val="black"/>
              </a:solidFill>
            </a:endParaRPr>
          </a:p>
        </p:txBody>
      </p:sp>
    </p:spTree>
    <p:extLst>
      <p:ext uri="{BB962C8B-B14F-4D97-AF65-F5344CB8AC3E}">
        <p14:creationId xmlns:p14="http://schemas.microsoft.com/office/powerpoint/2010/main" val="3103858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93"/>
          <p:cNvSpPr/>
          <p:nvPr/>
        </p:nvSpPr>
        <p:spPr>
          <a:xfrm>
            <a:off x="980266" y="997263"/>
            <a:ext cx="5407219" cy="272909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8331" tIns="48331" rIns="48331" bIns="48331" numCol="1" anchor="t">
            <a:spAutoFit/>
          </a:bodyPr>
          <a:lstStyle/>
          <a:p>
            <a:pPr marL="342900" lvl="0" indent="-342900">
              <a:buAutoNum type="arabicPeriod" startAt="3"/>
              <a:defRPr sz="1800"/>
            </a:pPr>
            <a:r>
              <a:rPr lang="es-ES" sz="1800" b="1" dirty="0" smtClean="0">
                <a:latin typeface="Helvetica" panose="020B0604020202020204" pitchFamily="34" charset="0"/>
                <a:cs typeface="Helvetica" panose="020B0604020202020204" pitchFamily="34" charset="0"/>
                <a:sym typeface="Helvetica"/>
              </a:rPr>
              <a:t>¿Qué </a:t>
            </a:r>
            <a:r>
              <a:rPr lang="es-ES" sz="1800" b="1" u="sng" dirty="0" smtClean="0">
                <a:latin typeface="Helvetica" panose="020B0604020202020204" pitchFamily="34" charset="0"/>
                <a:cs typeface="Helvetica" panose="020B0604020202020204" pitchFamily="34" charset="0"/>
                <a:sym typeface="Helvetica"/>
              </a:rPr>
              <a:t>dos</a:t>
            </a:r>
            <a:r>
              <a:rPr lang="es-ES" sz="1800" b="1" dirty="0" smtClean="0">
                <a:latin typeface="Helvetica" panose="020B0604020202020204" pitchFamily="34" charset="0"/>
                <a:cs typeface="Helvetica" panose="020B0604020202020204" pitchFamily="34" charset="0"/>
                <a:sym typeface="Helvetica"/>
              </a:rPr>
              <a:t> palabras del cuento describen a Johnny </a:t>
            </a:r>
            <a:r>
              <a:rPr lang="es-ES" sz="1800" b="1" dirty="0" err="1" smtClean="0">
                <a:latin typeface="Helvetica" panose="020B0604020202020204" pitchFamily="34" charset="0"/>
                <a:cs typeface="Helvetica" panose="020B0604020202020204" pitchFamily="34" charset="0"/>
                <a:sym typeface="Helvetica"/>
              </a:rPr>
              <a:t>Appleseed</a:t>
            </a:r>
            <a:r>
              <a:rPr lang="es-ES" sz="1800" b="1" dirty="0" smtClean="0">
                <a:latin typeface="Helvetica" panose="020B0604020202020204" pitchFamily="34" charset="0"/>
                <a:cs typeface="Helvetica" panose="020B0604020202020204" pitchFamily="34" charset="0"/>
                <a:sym typeface="Helvetica"/>
              </a:rPr>
              <a:t>? Escoge dos respuestas.</a:t>
            </a:r>
          </a:p>
          <a:p>
            <a:pPr marL="342900" lvl="0" indent="-342900">
              <a:buAutoNum type="arabicPeriod" startAt="3"/>
              <a:defRPr sz="1800"/>
            </a:pPr>
            <a:endParaRPr lang="es-ES" sz="1800" b="1" dirty="0" smtClean="0">
              <a:latin typeface="Helvetica" panose="020B0604020202020204" pitchFamily="34" charset="0"/>
              <a:cs typeface="Helvetica" panose="020B0604020202020204" pitchFamily="34" charset="0"/>
              <a:sym typeface="Helvetica"/>
            </a:endParaRPr>
          </a:p>
          <a:p>
            <a:pPr marL="685800" lvl="0" indent="-342900">
              <a:buFont typeface="+mj-lt"/>
              <a:buAutoNum type="alphaUcPeriod"/>
              <a:defRPr sz="1800"/>
            </a:pPr>
            <a:r>
              <a:rPr lang="es-ES" sz="1700" dirty="0" smtClean="0">
                <a:latin typeface="Helvetica" panose="020B0604020202020204" pitchFamily="34" charset="0"/>
                <a:cs typeface="Helvetica" panose="020B0604020202020204" pitchFamily="34" charset="0"/>
                <a:sym typeface="Helvetica"/>
              </a:rPr>
              <a:t>hambriento</a:t>
            </a:r>
          </a:p>
          <a:p>
            <a:pPr marL="685800" lvl="0" indent="-342900">
              <a:buFont typeface="+mj-lt"/>
              <a:buAutoNum type="alphaUcPeriod"/>
              <a:defRPr sz="1800"/>
            </a:pPr>
            <a:endParaRPr lang="es-ES" sz="1700" dirty="0" smtClean="0">
              <a:latin typeface="Helvetica" panose="020B0604020202020204" pitchFamily="34" charset="0"/>
              <a:cs typeface="Helvetica" panose="020B0604020202020204" pitchFamily="34" charset="0"/>
              <a:sym typeface="Helvetica"/>
            </a:endParaRPr>
          </a:p>
          <a:p>
            <a:pPr marL="685800" lvl="0" indent="-342900">
              <a:buFont typeface="+mj-lt"/>
              <a:buAutoNum type="alphaUcPeriod"/>
              <a:defRPr sz="1800"/>
            </a:pPr>
            <a:r>
              <a:rPr lang="es-ES" sz="1700" dirty="0" smtClean="0">
                <a:latin typeface="Helvetica" panose="020B0604020202020204" pitchFamily="34" charset="0"/>
                <a:cs typeface="Helvetica" panose="020B0604020202020204" pitchFamily="34" charset="0"/>
                <a:sym typeface="Helvetica"/>
              </a:rPr>
              <a:t>amable</a:t>
            </a:r>
          </a:p>
          <a:p>
            <a:pPr marL="685800" lvl="0" indent="-342900">
              <a:buFont typeface="+mj-lt"/>
              <a:buAutoNum type="alphaUcPeriod"/>
              <a:defRPr sz="1800"/>
            </a:pPr>
            <a:endParaRPr lang="es-ES" sz="1700" dirty="0" smtClean="0">
              <a:latin typeface="Helvetica" panose="020B0604020202020204" pitchFamily="34" charset="0"/>
              <a:cs typeface="Helvetica" panose="020B0604020202020204" pitchFamily="34" charset="0"/>
              <a:sym typeface="Helvetica"/>
            </a:endParaRPr>
          </a:p>
          <a:p>
            <a:pPr marL="685800" lvl="0" indent="-342900">
              <a:buFont typeface="+mj-lt"/>
              <a:buAutoNum type="alphaUcPeriod"/>
              <a:defRPr sz="1800"/>
            </a:pPr>
            <a:r>
              <a:rPr lang="es-ES" sz="1700" dirty="0" smtClean="0">
                <a:latin typeface="Helvetica" panose="020B0604020202020204" pitchFamily="34" charset="0"/>
                <a:cs typeface="Helvetica" panose="020B0604020202020204" pitchFamily="34" charset="0"/>
                <a:sym typeface="Helvetica"/>
              </a:rPr>
              <a:t>amigable</a:t>
            </a:r>
          </a:p>
          <a:p>
            <a:pPr marL="685800" lvl="0" indent="-342900">
              <a:buFont typeface="+mj-lt"/>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742716" lvl="0" indent="-288731">
              <a:buSzPct val="100000"/>
              <a:buFont typeface="Helvetica"/>
              <a:buAutoNum type="alphaUcPeriod"/>
              <a:defRPr sz="1800"/>
            </a:pPr>
            <a:endParaRPr sz="1600" dirty="0">
              <a:latin typeface="Helvetica" panose="020B0604020202020204" pitchFamily="34" charset="0"/>
              <a:cs typeface="Helvetica" panose="020B0604020202020204" pitchFamily="34" charset="0"/>
              <a:sym typeface="Helvetica"/>
            </a:endParaRPr>
          </a:p>
        </p:txBody>
      </p:sp>
      <p:sp>
        <p:nvSpPr>
          <p:cNvPr id="102" name="Shape 102"/>
          <p:cNvSpPr>
            <a:spLocks noGrp="1"/>
          </p:cNvSpPr>
          <p:nvPr>
            <p:ph type="sldNum" sz="quarter" idx="12"/>
          </p:nvPr>
        </p:nvSpPr>
        <p:spPr>
          <a:xfrm>
            <a:off x="6368260" y="9067800"/>
            <a:ext cx="792481" cy="287163"/>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300">
                <a:solidFill>
                  <a:srgbClr val="888888"/>
                </a:solidFill>
              </a:rPr>
              <a:t>29</a:t>
            </a:fld>
            <a:endParaRPr sz="1300">
              <a:solidFill>
                <a:srgbClr val="888888"/>
              </a:solidFill>
            </a:endParaRPr>
          </a:p>
        </p:txBody>
      </p:sp>
      <p:sp>
        <p:nvSpPr>
          <p:cNvPr id="103" name="Shape 103"/>
          <p:cNvSpPr/>
          <p:nvPr/>
        </p:nvSpPr>
        <p:spPr>
          <a:xfrm>
            <a:off x="446975" y="4724400"/>
            <a:ext cx="6319611" cy="0"/>
          </a:xfrm>
          <a:prstGeom prst="line">
            <a:avLst/>
          </a:prstGeom>
          <a:ln w="3175">
            <a:solidFill>
              <a:srgbClr val="4A7EBB"/>
            </a:solidFill>
            <a:prstDash val="lgDashDotDot"/>
          </a:ln>
        </p:spPr>
        <p:txBody>
          <a:bodyPr lIns="0" tIns="0" rIns="0" bIns="0"/>
          <a:lstStyle/>
          <a:p>
            <a:pPr lvl="0" defTabSz="457200">
              <a:defRPr sz="1200">
                <a:latin typeface="+mn-lt"/>
                <a:ea typeface="+mn-ea"/>
                <a:cs typeface="+mn-cs"/>
                <a:sym typeface="Helvetica"/>
              </a:defRPr>
            </a:pPr>
            <a:endParaRPr/>
          </a:p>
        </p:txBody>
      </p:sp>
      <p:sp>
        <p:nvSpPr>
          <p:cNvPr id="110" name="Shape 110"/>
          <p:cNvSpPr/>
          <p:nvPr/>
        </p:nvSpPr>
        <p:spPr>
          <a:xfrm>
            <a:off x="980265" y="5357418"/>
            <a:ext cx="5407220" cy="2205875"/>
          </a:xfrm>
          <a:prstGeom prst="rect">
            <a:avLst/>
          </a:prstGeom>
          <a:noFill/>
          <a:ln w="12700">
            <a:miter lim="400000"/>
          </a:ln>
          <a:extLst>
            <a:ext uri="{C572A759-6A51-4108-AA02-DFA0A04FC94B}">
              <ma14:wrappingTextBoxFlag xmlns:ma14="http://schemas.microsoft.com/office/mac/drawingml/2011/main" xmlns="" val="1"/>
            </a:ext>
          </a:extLst>
        </p:spPr>
        <p:txBody>
          <a:bodyPr wrap="square" lIns="48331" tIns="48331" rIns="48331" bIns="48331">
            <a:spAutoFit/>
          </a:bodyPr>
          <a:lstStyle/>
          <a:p>
            <a:pPr marL="339725" lvl="0" indent="-339725">
              <a:defRPr sz="1800"/>
            </a:pPr>
            <a:r>
              <a:rPr lang="es-ES" sz="1800" b="1" dirty="0" smtClean="0">
                <a:latin typeface="Helvetica" panose="020B0604020202020204" pitchFamily="34" charset="0"/>
                <a:cs typeface="Helvetica" panose="020B0604020202020204" pitchFamily="34" charset="0"/>
                <a:sym typeface="Helvetica"/>
              </a:rPr>
              <a:t>4.  ¿Por qué Johnny </a:t>
            </a:r>
            <a:r>
              <a:rPr lang="es-ES" sz="1800" b="1" dirty="0" err="1" smtClean="0">
                <a:latin typeface="Helvetica" panose="020B0604020202020204" pitchFamily="34" charset="0"/>
                <a:cs typeface="Helvetica" panose="020B0604020202020204" pitchFamily="34" charset="0"/>
                <a:sym typeface="Helvetica"/>
              </a:rPr>
              <a:t>Appleseed</a:t>
            </a:r>
            <a:r>
              <a:rPr lang="es-ES" sz="1800" b="1" dirty="0" smtClean="0">
                <a:latin typeface="Helvetica" panose="020B0604020202020204" pitchFamily="34" charset="0"/>
                <a:cs typeface="Helvetica" panose="020B0604020202020204" pitchFamily="34" charset="0"/>
                <a:sym typeface="Helvetica"/>
              </a:rPr>
              <a:t> usaba una olla de hojalata en su cabeza?</a:t>
            </a:r>
            <a:endParaRPr lang="es-ES" sz="1800" dirty="0" smtClean="0">
              <a:latin typeface="Helvetica" panose="020B0604020202020204" pitchFamily="34" charset="0"/>
              <a:cs typeface="Helvetica" panose="020B0604020202020204" pitchFamily="34" charset="0"/>
              <a:sym typeface="Helvetica"/>
            </a:endParaRPr>
          </a:p>
          <a:p>
            <a:pPr marL="568325" lvl="0" indent="-342900">
              <a:buFont typeface="+mj-lt"/>
              <a:buAutoNum type="alphaUcPeriod"/>
              <a:defRPr sz="1800"/>
            </a:pPr>
            <a:endParaRPr lang="es-ES" sz="1600" dirty="0" smtClean="0">
              <a:latin typeface="Helvetica" panose="020B0604020202020204" pitchFamily="34" charset="0"/>
              <a:cs typeface="Helvetica" panose="020B0604020202020204" pitchFamily="34" charset="0"/>
              <a:sym typeface="Helvetica"/>
            </a:endParaRPr>
          </a:p>
          <a:p>
            <a:pPr marL="690563" lvl="0" indent="-350838">
              <a:buFont typeface="+mj-lt"/>
              <a:buAutoNum type="alphaUcPeriod"/>
              <a:defRPr sz="1800"/>
            </a:pPr>
            <a:r>
              <a:rPr lang="es-ES" altLang="en-US" sz="1700" dirty="0" smtClean="0">
                <a:solidFill>
                  <a:srgbClr val="000000"/>
                </a:solidFill>
                <a:latin typeface="Helvetica" panose="020B0604020202020204" pitchFamily="34" charset="0"/>
                <a:ea typeface="Times New Roman" pitchFamily="18" charset="0"/>
                <a:cs typeface="Helvetica" panose="020B0604020202020204" pitchFamily="34" charset="0"/>
              </a:rPr>
              <a:t>Él la usaba para mantener su cabeza protegida.</a:t>
            </a:r>
            <a:endParaRPr lang="es-ES" sz="1700" dirty="0" smtClean="0">
              <a:latin typeface="Helvetica" panose="020B0604020202020204" pitchFamily="34" charset="0"/>
              <a:cs typeface="Helvetica" panose="020B0604020202020204" pitchFamily="34" charset="0"/>
              <a:sym typeface="Helvetica"/>
            </a:endParaRPr>
          </a:p>
          <a:p>
            <a:pPr marL="690563" lvl="0" indent="-350838">
              <a:buFont typeface="+mj-lt"/>
              <a:buAutoNum type="alphaUcPeriod"/>
              <a:defRPr sz="1800"/>
            </a:pPr>
            <a:endParaRPr lang="es-ES" sz="1700" dirty="0" smtClean="0">
              <a:latin typeface="Helvetica" panose="020B0604020202020204" pitchFamily="34" charset="0"/>
              <a:cs typeface="Helvetica" panose="020B0604020202020204" pitchFamily="34" charset="0"/>
              <a:sym typeface="Helvetica"/>
            </a:endParaRPr>
          </a:p>
          <a:p>
            <a:pPr marL="690563" lvl="0" indent="-350838">
              <a:buFont typeface="+mj-lt"/>
              <a:buAutoNum type="alphaUcPeriod"/>
              <a:defRPr sz="1800"/>
            </a:pPr>
            <a:r>
              <a:rPr lang="es-ES" altLang="en-US" sz="1700" dirty="0" smtClean="0">
                <a:solidFill>
                  <a:srgbClr val="000000"/>
                </a:solidFill>
                <a:latin typeface="Helvetica" panose="020B0604020202020204" pitchFamily="34" charset="0"/>
                <a:ea typeface="Times New Roman" pitchFamily="18" charset="0"/>
                <a:cs typeface="Helvetica" panose="020B0604020202020204" pitchFamily="34" charset="0"/>
              </a:rPr>
              <a:t>Él la usaba para no tener que cargarla</a:t>
            </a:r>
            <a:r>
              <a:rPr lang="es-ES" sz="1700" dirty="0" smtClean="0">
                <a:latin typeface="Helvetica" panose="020B0604020202020204" pitchFamily="34" charset="0"/>
                <a:cs typeface="Helvetica" panose="020B0604020202020204" pitchFamily="34" charset="0"/>
                <a:sym typeface="Helvetica"/>
              </a:rPr>
              <a:t>.</a:t>
            </a:r>
          </a:p>
          <a:p>
            <a:pPr marL="690563" lvl="0" indent="-350838">
              <a:buFont typeface="+mj-lt"/>
              <a:buAutoNum type="alphaUcPeriod"/>
              <a:defRPr sz="1800"/>
            </a:pPr>
            <a:endParaRPr lang="es-ES" sz="1700" dirty="0" smtClean="0">
              <a:latin typeface="Helvetica" panose="020B0604020202020204" pitchFamily="34" charset="0"/>
              <a:cs typeface="Helvetica" panose="020B0604020202020204" pitchFamily="34" charset="0"/>
              <a:sym typeface="Helvetica"/>
            </a:endParaRPr>
          </a:p>
          <a:p>
            <a:pPr marL="690563" lvl="0" indent="-350838">
              <a:buFont typeface="+mj-lt"/>
              <a:buAutoNum type="alphaUcPeriod"/>
              <a:defRPr sz="1800"/>
            </a:pPr>
            <a:r>
              <a:rPr lang="es-ES" altLang="en-US" sz="1700" dirty="0" smtClean="0">
                <a:solidFill>
                  <a:srgbClr val="000000"/>
                </a:solidFill>
                <a:latin typeface="Helvetica" panose="020B0604020202020204" pitchFamily="34" charset="0"/>
                <a:ea typeface="Times New Roman" pitchFamily="18" charset="0"/>
                <a:cs typeface="Helvetica" panose="020B0604020202020204" pitchFamily="34" charset="0"/>
              </a:rPr>
              <a:t>Él podía usarla para cocinar</a:t>
            </a:r>
            <a:r>
              <a:rPr lang="es-ES" sz="1700" dirty="0" smtClean="0">
                <a:latin typeface="Helvetica" panose="020B0604020202020204" pitchFamily="34" charset="0"/>
                <a:cs typeface="Helvetica" panose="020B0604020202020204" pitchFamily="34" charset="0"/>
                <a:sym typeface="Helvetica"/>
              </a:rPr>
              <a:t>.</a:t>
            </a:r>
            <a:endParaRPr lang="es-ES" sz="1700" dirty="0">
              <a:latin typeface="Helvetica" panose="020B0604020202020204" pitchFamily="34" charset="0"/>
              <a:cs typeface="Helvetica" panose="020B0604020202020204" pitchFamily="34" charset="0"/>
              <a:sym typeface="Helvetica"/>
            </a:endParaRPr>
          </a:p>
        </p:txBody>
      </p:sp>
      <p:grpSp>
        <p:nvGrpSpPr>
          <p:cNvPr id="2" name="Group 1"/>
          <p:cNvGrpSpPr/>
          <p:nvPr/>
        </p:nvGrpSpPr>
        <p:grpSpPr>
          <a:xfrm>
            <a:off x="980266" y="1890127"/>
            <a:ext cx="233800" cy="1229456"/>
            <a:chOff x="857149" y="1828849"/>
            <a:chExt cx="233800" cy="1229456"/>
          </a:xfrm>
        </p:grpSpPr>
        <p:sp>
          <p:nvSpPr>
            <p:cNvPr id="111" name="Shape 111"/>
            <p:cNvSpPr/>
            <p:nvPr/>
          </p:nvSpPr>
          <p:spPr>
            <a:xfrm>
              <a:off x="862346" y="2829704"/>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12" name="Shape 112"/>
            <p:cNvSpPr/>
            <p:nvPr/>
          </p:nvSpPr>
          <p:spPr>
            <a:xfrm>
              <a:off x="857149" y="2310836"/>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14" name="Shape 114"/>
            <p:cNvSpPr/>
            <p:nvPr/>
          </p:nvSpPr>
          <p:spPr>
            <a:xfrm>
              <a:off x="857149" y="1828849"/>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pSp>
      <p:grpSp>
        <p:nvGrpSpPr>
          <p:cNvPr id="3" name="Group 2"/>
          <p:cNvGrpSpPr/>
          <p:nvPr/>
        </p:nvGrpSpPr>
        <p:grpSpPr>
          <a:xfrm>
            <a:off x="980265" y="6232870"/>
            <a:ext cx="228604" cy="1230431"/>
            <a:chOff x="770815" y="6178855"/>
            <a:chExt cx="228604" cy="1230431"/>
          </a:xfrm>
        </p:grpSpPr>
        <p:sp>
          <p:nvSpPr>
            <p:cNvPr id="22" name="Shape 111"/>
            <p:cNvSpPr/>
            <p:nvPr/>
          </p:nvSpPr>
          <p:spPr>
            <a:xfrm>
              <a:off x="770815" y="7180685"/>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23" name="Shape 112"/>
            <p:cNvSpPr/>
            <p:nvPr/>
          </p:nvSpPr>
          <p:spPr>
            <a:xfrm>
              <a:off x="770815" y="6679770"/>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25" name="Shape 114"/>
            <p:cNvSpPr/>
            <p:nvPr/>
          </p:nvSpPr>
          <p:spPr>
            <a:xfrm>
              <a:off x="770816" y="6178855"/>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pSp>
      <p:sp>
        <p:nvSpPr>
          <p:cNvPr id="15" name="Rectangle 14"/>
          <p:cNvSpPr/>
          <p:nvPr/>
        </p:nvSpPr>
        <p:spPr>
          <a:xfrm>
            <a:off x="4883102" y="4343400"/>
            <a:ext cx="2057400" cy="646331"/>
          </a:xfrm>
          <a:prstGeom prst="rect">
            <a:avLst/>
          </a:prstGeom>
          <a:solidFill>
            <a:schemeClr val="bg2"/>
          </a:solidFill>
        </p:spPr>
        <p:txBody>
          <a:bodyPr wrap="square">
            <a:spAutoFit/>
          </a:bodyPr>
          <a:lstStyle/>
          <a:p>
            <a:r>
              <a:rPr lang="en-US" sz="900" dirty="0" smtClean="0"/>
              <a:t>RL.1.7</a:t>
            </a:r>
            <a:r>
              <a:rPr lang="en-US" sz="900" dirty="0"/>
              <a:t/>
            </a:r>
            <a:br>
              <a:rPr lang="en-US" sz="900" dirty="0"/>
            </a:br>
            <a:r>
              <a:rPr lang="x-none" sz="900" dirty="0"/>
              <a:t>Usan las ilustraciones y detalles de un cuento para describir a los personajes, ambientes o acontecimientos.</a:t>
            </a:r>
            <a:endParaRPr lang="en-US" sz="900" dirty="0"/>
          </a:p>
        </p:txBody>
      </p:sp>
    </p:spTree>
    <p:extLst>
      <p:ext uri="{BB962C8B-B14F-4D97-AF65-F5344CB8AC3E}">
        <p14:creationId xmlns:p14="http://schemas.microsoft.com/office/powerpoint/2010/main" val="2486679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5128" y="76200"/>
            <a:ext cx="6583679" cy="7207234"/>
          </a:xfrm>
          <a:prstGeom prst="rect">
            <a:avLst/>
          </a:prstGeom>
          <a:noFill/>
        </p:spPr>
        <p:txBody>
          <a:bodyPr wrap="square" lIns="96654" tIns="48326" rIns="96654" bIns="48326" rtlCol="0">
            <a:spAutoFit/>
          </a:bodyPr>
          <a:lstStyle/>
          <a:p>
            <a:endParaRPr lang="x-none" sz="1100" dirty="0" smtClean="0">
              <a:solidFill>
                <a:prstClr val="black"/>
              </a:solidFill>
            </a:endParaRPr>
          </a:p>
          <a:p>
            <a:r>
              <a:rPr lang="es-MX" sz="1100" dirty="0" smtClean="0">
                <a:solidFill>
                  <a:prstClr val="black"/>
                </a:solidFill>
              </a:rPr>
              <a:t>Este es un </a:t>
            </a:r>
            <a:r>
              <a:rPr lang="es-MX" sz="1100" b="1" dirty="0" smtClean="0">
                <a:solidFill>
                  <a:prstClr val="black"/>
                </a:solidFill>
              </a:rPr>
              <a:t>CFA </a:t>
            </a:r>
            <a:r>
              <a:rPr lang="es-MX" sz="1100" dirty="0" smtClean="0">
                <a:solidFill>
                  <a:prstClr val="black"/>
                </a:solidFill>
              </a:rPr>
              <a:t>para medir la tarea de escribir un </a:t>
            </a:r>
            <a:r>
              <a:rPr lang="es-MX" sz="1100" b="1" dirty="0" smtClean="0">
                <a:solidFill>
                  <a:prstClr val="black"/>
                </a:solidFill>
              </a:rPr>
              <a:t>texto narrativo. </a:t>
            </a:r>
            <a:r>
              <a:rPr lang="es-MX" sz="1100" dirty="0" smtClean="0">
                <a:solidFill>
                  <a:prstClr val="black"/>
                </a:solidFill>
              </a:rPr>
              <a:t>Las composiciones completas son siempre parte de una tarea de rendimiento. Una tarea de rendimiento completa tendría: </a:t>
            </a:r>
          </a:p>
          <a:p>
            <a:endParaRPr lang="es-MX" sz="1100" dirty="0" smtClean="0">
              <a:solidFill>
                <a:prstClr val="black"/>
              </a:solidFill>
            </a:endParaRPr>
          </a:p>
          <a:p>
            <a:r>
              <a:rPr lang="es-MX" sz="1100" b="1" i="1" dirty="0" smtClean="0">
                <a:solidFill>
                  <a:prstClr val="black"/>
                </a:solidFill>
              </a:rPr>
              <a:t>Parte 1de la Tarea de rendimiento</a:t>
            </a:r>
          </a:p>
          <a:p>
            <a:pPr marL="172382" indent="-172382">
              <a:buFont typeface="Arial" panose="020B0604020202020204" pitchFamily="34" charset="0"/>
              <a:buChar char="•"/>
            </a:pPr>
            <a:r>
              <a:rPr lang="es-MX" sz="1100" dirty="0" smtClean="0">
                <a:solidFill>
                  <a:prstClr val="black"/>
                </a:solidFill>
              </a:rPr>
              <a:t>Actividad para toda la clase (30 minutos) </a:t>
            </a:r>
          </a:p>
          <a:p>
            <a:pPr marL="172382" indent="-172382">
              <a:buFont typeface="Arial" panose="020B0604020202020204" pitchFamily="34" charset="0"/>
              <a:buChar char="•"/>
            </a:pPr>
            <a:r>
              <a:rPr lang="es-MX" sz="1100" dirty="0">
                <a:solidFill>
                  <a:prstClr val="black"/>
                </a:solidFill>
              </a:rPr>
              <a:t>Pasajes o cualquier otra fuente de lectura </a:t>
            </a:r>
          </a:p>
          <a:p>
            <a:pPr marL="172382" indent="-172382">
              <a:buFont typeface="Arial" panose="020B0604020202020204" pitchFamily="34" charset="0"/>
              <a:buChar char="•"/>
            </a:pPr>
            <a:r>
              <a:rPr lang="es-MX" sz="1100" dirty="0">
                <a:solidFill>
                  <a:prstClr val="black"/>
                </a:solidFill>
              </a:rPr>
              <a:t>3 preguntas de investigación  </a:t>
            </a:r>
          </a:p>
          <a:p>
            <a:pPr marL="172382" indent="-172382">
              <a:buFont typeface="Arial" panose="020B0604020202020204" pitchFamily="34" charset="0"/>
              <a:buChar char="•"/>
            </a:pPr>
            <a:r>
              <a:rPr lang="es-MX" sz="1100" dirty="0">
                <a:solidFill>
                  <a:prstClr val="black"/>
                </a:solidFill>
              </a:rPr>
              <a:t>Podrían haber otras preguntas de respuestas </a:t>
            </a:r>
            <a:r>
              <a:rPr lang="es-MX" sz="1100" dirty="0" smtClean="0">
                <a:solidFill>
                  <a:prstClr val="black"/>
                </a:solidFill>
              </a:rPr>
              <a:t>construidas</a:t>
            </a:r>
            <a:endParaRPr lang="es-MX" sz="1100" dirty="0">
              <a:solidFill>
                <a:prstClr val="black"/>
              </a:solidFill>
            </a:endParaRPr>
          </a:p>
          <a:p>
            <a:pPr marL="172382" indent="-172382">
              <a:buFont typeface="Arial" panose="020B0604020202020204" pitchFamily="34" charset="0"/>
              <a:buChar char="•"/>
            </a:pPr>
            <a:endParaRPr lang="es-MX" sz="1100" dirty="0" smtClean="0">
              <a:solidFill>
                <a:prstClr val="black"/>
              </a:solidFill>
            </a:endParaRPr>
          </a:p>
          <a:p>
            <a:r>
              <a:rPr lang="es-MX" sz="1100" b="1" i="1" dirty="0" smtClean="0">
                <a:solidFill>
                  <a:prstClr val="black"/>
                </a:solidFill>
              </a:rPr>
              <a:t>Parte 2 de la Tarea de rendimiento</a:t>
            </a:r>
          </a:p>
          <a:p>
            <a:pPr marL="172382" indent="-172382">
              <a:buFont typeface="Arial" panose="020B0604020202020204" pitchFamily="34" charset="0"/>
              <a:buChar char="•"/>
            </a:pPr>
            <a:r>
              <a:rPr lang="es-MX" sz="1100" dirty="0" smtClean="0">
                <a:solidFill>
                  <a:prstClr val="black"/>
                </a:solidFill>
              </a:rPr>
              <a:t>Una composición completa (70 minutos)</a:t>
            </a:r>
          </a:p>
          <a:p>
            <a:endParaRPr lang="es-MX" sz="1100" dirty="0" smtClean="0">
              <a:solidFill>
                <a:prstClr val="black"/>
              </a:solidFill>
            </a:endParaRPr>
          </a:p>
          <a:p>
            <a:r>
              <a:rPr lang="es-MX" sz="1100" dirty="0" smtClean="0">
                <a:solidFill>
                  <a:prstClr val="black"/>
                </a:solidFill>
              </a:rPr>
              <a:t>Los estudiantes deben tener acceso a recursos para revisar la ortografía, pero no para revisar la gramática. Los estudiantes pueden hacer referencia a sus pasajes, notas, las 3 preguntas de investigación y cualquier otra pregunta de respuesta construida, tantas veces como lo deseen. </a:t>
            </a:r>
          </a:p>
          <a:p>
            <a:endParaRPr lang="es-MX" sz="1100" dirty="0" smtClean="0">
              <a:solidFill>
                <a:prstClr val="black"/>
              </a:solidFill>
            </a:endParaRPr>
          </a:p>
          <a:p>
            <a:r>
              <a:rPr lang="es-MX" sz="1200" b="1" u="sng" dirty="0" smtClean="0">
                <a:solidFill>
                  <a:prstClr val="black"/>
                </a:solidFill>
              </a:rPr>
              <a:t>Instrucciones</a:t>
            </a:r>
          </a:p>
          <a:p>
            <a:r>
              <a:rPr lang="es-MX" sz="1050" b="1" dirty="0" smtClean="0">
                <a:solidFill>
                  <a:prstClr val="black"/>
                </a:solidFill>
              </a:rPr>
              <a:t>30 minutos</a:t>
            </a:r>
          </a:p>
          <a:p>
            <a:pPr marL="229842" indent="-229842">
              <a:buFontTx/>
              <a:buAutoNum type="arabicPeriod"/>
            </a:pPr>
            <a:r>
              <a:rPr lang="es-MX" sz="1100" dirty="0" smtClean="0">
                <a:solidFill>
                  <a:prstClr val="black"/>
                </a:solidFill>
              </a:rPr>
              <a:t>Tal vez desee tener una actividad de 30 minutos para toda la clase. El propósito de una actividad PT (</a:t>
            </a:r>
            <a:r>
              <a:rPr lang="es-MX" sz="1100" i="1" dirty="0" smtClean="0">
                <a:solidFill>
                  <a:prstClr val="black"/>
                </a:solidFill>
              </a:rPr>
              <a:t>Performance </a:t>
            </a:r>
            <a:r>
              <a:rPr lang="es-MX" sz="1100" i="1" dirty="0" err="1" smtClean="0">
                <a:solidFill>
                  <a:prstClr val="black"/>
                </a:solidFill>
              </a:rPr>
              <a:t>Task</a:t>
            </a:r>
            <a:r>
              <a:rPr lang="es-MX" sz="1100" i="1" dirty="0" smtClean="0">
                <a:solidFill>
                  <a:prstClr val="black"/>
                </a:solidFill>
              </a:rPr>
              <a:t> </a:t>
            </a:r>
            <a:r>
              <a:rPr lang="es-MX" sz="1100" dirty="0" smtClean="0">
                <a:solidFill>
                  <a:prstClr val="black"/>
                </a:solidFill>
              </a:rPr>
              <a:t>- Tarea de Rendimiento) es asegurar que todos los estudiantes estén familiarizados con los conceptos del tema, y que conocen y entienden los términos clave (vocabulario) que están en el nivel más alto de su nivel de grado (palabras que normalmente no saben o que no son familiares dentro de su trasfondo o cultura). ¡La actividad en el salón </a:t>
            </a:r>
            <a:r>
              <a:rPr lang="es-MX" sz="1100" b="1" dirty="0" smtClean="0">
                <a:solidFill>
                  <a:prstClr val="black"/>
                </a:solidFill>
              </a:rPr>
              <a:t>NO</a:t>
            </a:r>
            <a:r>
              <a:rPr lang="es-MX" sz="1100" dirty="0" smtClean="0">
                <a:solidFill>
                  <a:prstClr val="black"/>
                </a:solidFill>
              </a:rPr>
              <a:t> pre enseña ningún contenido a ser evaluado!</a:t>
            </a:r>
          </a:p>
          <a:p>
            <a:r>
              <a:rPr lang="es-MX" sz="1050" b="1" dirty="0" smtClean="0">
                <a:solidFill>
                  <a:prstClr val="black"/>
                </a:solidFill>
              </a:rPr>
              <a:t>35 minutos</a:t>
            </a:r>
          </a:p>
          <a:p>
            <a:pPr marL="229842" indent="-229842">
              <a:buFontTx/>
              <a:buAutoNum type="arabicPeriod" startAt="2"/>
            </a:pPr>
            <a:r>
              <a:rPr lang="es-MX" sz="1100" dirty="0" smtClean="0">
                <a:solidFill>
                  <a:prstClr val="black"/>
                </a:solidFill>
              </a:rPr>
              <a:t>Los estudiantes leen los pasajes independientemente.  Si tiene estudiantes que no pueden leer los pasajes, usted puede leerlos para ellos, pero por favor tome nota de los acomodos.  Recuerde a los estudiantes tomar notas mientras leen.  Durante la evaluación real de SBAC, a los estudiantes se les permite conservar sus notas como una referencia.  </a:t>
            </a:r>
          </a:p>
          <a:p>
            <a:pPr marL="233034" indent="-233034">
              <a:buFont typeface="+mj-lt"/>
              <a:buAutoNum type="arabicPeriod" startAt="3"/>
            </a:pPr>
            <a:r>
              <a:rPr lang="es-MX" sz="1100" dirty="0" smtClean="0">
                <a:solidFill>
                  <a:prstClr val="black"/>
                </a:solidFill>
              </a:rPr>
              <a:t>Los estudiantes contestan las 3 preguntas de investigación o cualquier otra pregunta de respuesta construida.  Los estudiantes deben hacer referencia a sus contestaciones cuando estén escribiendo su escrito narrativo.  </a:t>
            </a:r>
          </a:p>
          <a:p>
            <a:r>
              <a:rPr lang="es-MX" sz="1050" b="1" dirty="0" smtClean="0">
                <a:solidFill>
                  <a:prstClr val="black"/>
                </a:solidFill>
              </a:rPr>
              <a:t>15 minutos de receso</a:t>
            </a:r>
          </a:p>
          <a:p>
            <a:r>
              <a:rPr lang="es-MX" sz="1050" b="1" dirty="0" smtClean="0">
                <a:solidFill>
                  <a:prstClr val="black"/>
                </a:solidFill>
              </a:rPr>
              <a:t>70 minutos</a:t>
            </a:r>
          </a:p>
          <a:p>
            <a:pPr marL="228600" indent="-228600">
              <a:buFontTx/>
              <a:buAutoNum type="arabicPeriod" startAt="4"/>
            </a:pPr>
            <a:r>
              <a:rPr lang="es-MX" sz="1100" dirty="0" smtClean="0">
                <a:solidFill>
                  <a:prstClr val="black"/>
                </a:solidFill>
              </a:rPr>
              <a:t>Los estudiantes escriben una composición completa (pieza narrativa).</a:t>
            </a:r>
          </a:p>
          <a:p>
            <a:endParaRPr lang="es-MX" sz="1100" dirty="0" smtClean="0">
              <a:solidFill>
                <a:prstClr val="black"/>
              </a:solidFill>
            </a:endParaRPr>
          </a:p>
          <a:p>
            <a:r>
              <a:rPr lang="es-MX" sz="1200" b="1" u="sng" dirty="0" smtClean="0">
                <a:solidFill>
                  <a:prstClr val="black"/>
                </a:solidFill>
              </a:rPr>
              <a:t>CALIFICACIÓN</a:t>
            </a:r>
          </a:p>
          <a:p>
            <a:r>
              <a:rPr lang="es-MX" sz="1100" dirty="0" smtClean="0">
                <a:solidFill>
                  <a:prstClr val="black"/>
                </a:solidFill>
              </a:rPr>
              <a:t>Se provee una rúbrica narrativa.  Los estudiantes reciben 3 puntajes:</a:t>
            </a:r>
          </a:p>
          <a:p>
            <a:endParaRPr lang="es-MX" sz="1100" dirty="0" smtClean="0">
              <a:solidFill>
                <a:prstClr val="black"/>
              </a:solidFill>
            </a:endParaRPr>
          </a:p>
          <a:p>
            <a:pPr marL="229842" indent="-229842">
              <a:buFontTx/>
              <a:buAutoNum type="arabicPeriod"/>
            </a:pPr>
            <a:r>
              <a:rPr lang="es-MX" sz="1100" dirty="0" smtClean="0">
                <a:solidFill>
                  <a:prstClr val="black"/>
                </a:solidFill>
              </a:rPr>
              <a:t>Organización y propósito</a:t>
            </a:r>
          </a:p>
          <a:p>
            <a:pPr marL="229842" indent="-229842">
              <a:buFontTx/>
              <a:buAutoNum type="arabicPeriod"/>
            </a:pPr>
            <a:r>
              <a:rPr lang="es-MX" sz="1100" dirty="0" smtClean="0">
                <a:solidFill>
                  <a:prstClr val="black"/>
                </a:solidFill>
              </a:rPr>
              <a:t>Evidencia y elaboración</a:t>
            </a:r>
          </a:p>
          <a:p>
            <a:pPr marL="229842" indent="-229842">
              <a:buFontTx/>
              <a:buAutoNum type="arabicPeriod"/>
            </a:pPr>
            <a:r>
              <a:rPr lang="es-MX" sz="1100" dirty="0" smtClean="0">
                <a:solidFill>
                  <a:prstClr val="black"/>
                </a:solidFill>
              </a:rPr>
              <a:t>Convenciones</a:t>
            </a:r>
            <a:endParaRPr lang="es-MX" sz="1100" dirty="0">
              <a:solidFill>
                <a:prstClr val="black"/>
              </a:solidFill>
            </a:endParaRPr>
          </a:p>
        </p:txBody>
      </p:sp>
      <p:sp>
        <p:nvSpPr>
          <p:cNvPr id="3" name="Slide Number Placeholder 2"/>
          <p:cNvSpPr>
            <a:spLocks noGrp="1"/>
          </p:cNvSpPr>
          <p:nvPr>
            <p:ph type="sldNum" sz="quarter" idx="12"/>
          </p:nvPr>
        </p:nvSpPr>
        <p:spPr/>
        <p:txBody>
          <a:bodyPr/>
          <a:lstStyle/>
          <a:p>
            <a:fld id="{2A5E9C3D-07D7-45D2-9B6A-FB5CA66A53EB}" type="slidenum">
              <a:rPr lang="x-none" smtClean="0">
                <a:solidFill>
                  <a:prstClr val="black">
                    <a:tint val="75000"/>
                  </a:prstClr>
                </a:solidFill>
              </a:rPr>
              <a:pPr/>
              <a:t>3</a:t>
            </a:fld>
            <a:endParaRPr lang="x-none" dirty="0">
              <a:solidFill>
                <a:prstClr val="black">
                  <a:tint val="75000"/>
                </a:prstClr>
              </a:solidFill>
            </a:endParaRPr>
          </a:p>
        </p:txBody>
      </p:sp>
    </p:spTree>
    <p:extLst>
      <p:ext uri="{BB962C8B-B14F-4D97-AF65-F5344CB8AC3E}">
        <p14:creationId xmlns:p14="http://schemas.microsoft.com/office/powerpoint/2010/main" val="11968426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sldNum" sz="quarter" idx="12"/>
          </p:nvPr>
        </p:nvSpPr>
        <p:spPr>
          <a:xfrm>
            <a:off x="6172200" y="8946444"/>
            <a:ext cx="792481" cy="287163"/>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300">
                <a:solidFill>
                  <a:srgbClr val="888888"/>
                </a:solidFill>
              </a:rPr>
              <a:t>30</a:t>
            </a:fld>
            <a:endParaRPr sz="1300">
              <a:solidFill>
                <a:srgbClr val="888888"/>
              </a:solidFill>
            </a:endParaRPr>
          </a:p>
        </p:txBody>
      </p:sp>
      <p:sp>
        <p:nvSpPr>
          <p:cNvPr id="119" name="Shape 119"/>
          <p:cNvSpPr/>
          <p:nvPr/>
        </p:nvSpPr>
        <p:spPr>
          <a:xfrm>
            <a:off x="385991" y="4572000"/>
            <a:ext cx="6319611" cy="0"/>
          </a:xfrm>
          <a:prstGeom prst="line">
            <a:avLst/>
          </a:prstGeom>
          <a:ln w="3175">
            <a:solidFill>
              <a:srgbClr val="4A7EBB"/>
            </a:solidFill>
            <a:prstDash val="lgDashDotDot"/>
          </a:ln>
        </p:spPr>
        <p:txBody>
          <a:bodyPr lIns="0" tIns="0" rIns="0" bIns="0"/>
          <a:lstStyle/>
          <a:p>
            <a:pPr lvl="0" defTabSz="457200">
              <a:defRPr sz="1200">
                <a:latin typeface="+mn-lt"/>
                <a:ea typeface="+mn-ea"/>
                <a:cs typeface="+mn-cs"/>
                <a:sym typeface="Helvetica"/>
              </a:defRPr>
            </a:pPr>
            <a:endParaRPr/>
          </a:p>
        </p:txBody>
      </p:sp>
      <p:sp>
        <p:nvSpPr>
          <p:cNvPr id="120" name="Shape 120"/>
          <p:cNvSpPr/>
          <p:nvPr/>
        </p:nvSpPr>
        <p:spPr>
          <a:xfrm>
            <a:off x="914399" y="5257655"/>
            <a:ext cx="5486401" cy="41756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8331" tIns="48331" rIns="48331" bIns="48331" numCol="1" anchor="t">
            <a:spAutoFit/>
          </a:bodyPr>
          <a:lstStyle/>
          <a:p>
            <a:pPr marL="404813" lvl="0" indent="-404813">
              <a:buAutoNum type="arabicPeriod" startAt="6"/>
              <a:defRPr sz="1800"/>
            </a:pPr>
            <a:r>
              <a:rPr lang="es-ES" sz="1800" b="1" dirty="0" smtClean="0">
                <a:latin typeface="Helvetica" panose="020B0604020202020204" pitchFamily="34" charset="0"/>
                <a:cs typeface="Helvetica" panose="020B0604020202020204" pitchFamily="34" charset="0"/>
                <a:sym typeface="Helvetica"/>
              </a:rPr>
              <a:t>Johnny </a:t>
            </a:r>
            <a:r>
              <a:rPr lang="es-ES" sz="1800" b="1" dirty="0" err="1" smtClean="0">
                <a:latin typeface="Helvetica" panose="020B0604020202020204" pitchFamily="34" charset="0"/>
                <a:cs typeface="Helvetica" panose="020B0604020202020204" pitchFamily="34" charset="0"/>
                <a:sym typeface="Helvetica"/>
              </a:rPr>
              <a:t>Appleseed</a:t>
            </a:r>
            <a:r>
              <a:rPr lang="es-ES" sz="1800" b="1" dirty="0" smtClean="0">
                <a:latin typeface="Helvetica" panose="020B0604020202020204" pitchFamily="34" charset="0"/>
                <a:cs typeface="Helvetica" panose="020B0604020202020204" pitchFamily="34" charset="0"/>
                <a:sym typeface="Helvetica"/>
              </a:rPr>
              <a:t> le sacó el diente al oso. ¿Qué te dice esto acerca de él? </a:t>
            </a:r>
          </a:p>
          <a:p>
            <a:pPr marL="342900" lvl="0" indent="-342900">
              <a:buAutoNum type="arabicPeriod" startAt="6"/>
              <a:defRPr sz="1800"/>
            </a:pPr>
            <a:endParaRPr lang="es-ES" sz="1600" dirty="0" smtClean="0">
              <a:latin typeface="Helvetica" panose="020B0604020202020204" pitchFamily="34" charset="0"/>
              <a:cs typeface="Helvetica" panose="020B0604020202020204" pitchFamily="34" charset="0"/>
              <a:sym typeface="Helvetica"/>
            </a:endParaRPr>
          </a:p>
          <a:p>
            <a:pPr marL="744538" lvl="0" indent="-339725">
              <a:buSzPct val="100000"/>
              <a:buFont typeface="+mj-lt"/>
              <a:buAutoNum type="alphaUcPeriod"/>
              <a:defRPr sz="1800"/>
            </a:pPr>
            <a:r>
              <a:rPr lang="es-ES" sz="1700" dirty="0" smtClean="0">
                <a:latin typeface="Helvetica" panose="020B0604020202020204" pitchFamily="34" charset="0"/>
                <a:cs typeface="Helvetica" panose="020B0604020202020204" pitchFamily="34" charset="0"/>
                <a:sym typeface="Helvetica"/>
              </a:rPr>
              <a:t>Él no le tenía miedo </a:t>
            </a:r>
            <a:r>
              <a:rPr lang="es-ES" sz="1700" dirty="0">
                <a:latin typeface="Helvetica" panose="020B0604020202020204" pitchFamily="34" charset="0"/>
                <a:cs typeface="Helvetica" panose="020B0604020202020204" pitchFamily="34" charset="0"/>
                <a:sym typeface="Helvetica"/>
              </a:rPr>
              <a:t>a</a:t>
            </a:r>
            <a:r>
              <a:rPr lang="es-ES" sz="1700" dirty="0" smtClean="0">
                <a:latin typeface="Helvetica" panose="020B0604020202020204" pitchFamily="34" charset="0"/>
                <a:cs typeface="Helvetica" panose="020B0604020202020204" pitchFamily="34" charset="0"/>
                <a:sym typeface="Helvetica"/>
              </a:rPr>
              <a:t> los osos. </a:t>
            </a:r>
          </a:p>
          <a:p>
            <a:pPr marL="744538" lvl="0" indent="-339725">
              <a:buSzPct val="100000"/>
              <a:buFont typeface="+mj-lt"/>
              <a:buAutoNum type="alphaUcPeriod"/>
              <a:defRPr sz="1800"/>
            </a:pPr>
            <a:endParaRPr lang="es-ES" sz="1700" dirty="0" smtClean="0">
              <a:latin typeface="Helvetica" panose="020B0604020202020204" pitchFamily="34" charset="0"/>
              <a:cs typeface="Helvetica" panose="020B0604020202020204" pitchFamily="34" charset="0"/>
              <a:sym typeface="Helvetica"/>
            </a:endParaRPr>
          </a:p>
          <a:p>
            <a:pPr marL="744538" lvl="0" indent="-339725">
              <a:buSzPct val="100000"/>
              <a:buFont typeface="+mj-lt"/>
              <a:buAutoNum type="alphaUcPeriod"/>
              <a:defRPr sz="1800"/>
            </a:pPr>
            <a:r>
              <a:rPr lang="es-ES" sz="1700" dirty="0" smtClean="0">
                <a:latin typeface="Helvetica" panose="020B0604020202020204" pitchFamily="34" charset="0"/>
                <a:cs typeface="Helvetica" panose="020B0604020202020204" pitchFamily="34" charset="0"/>
                <a:sym typeface="Helvetica"/>
              </a:rPr>
              <a:t>Él tenía a un oso como mascota.</a:t>
            </a:r>
          </a:p>
          <a:p>
            <a:pPr marL="744538" lvl="0" indent="-339725">
              <a:buSzPct val="100000"/>
              <a:buFont typeface="+mj-lt"/>
              <a:buAutoNum type="alphaUcPeriod"/>
              <a:defRPr sz="1800"/>
            </a:pPr>
            <a:endParaRPr lang="es-ES" sz="1700" dirty="0" smtClean="0">
              <a:latin typeface="Helvetica" panose="020B0604020202020204" pitchFamily="34" charset="0"/>
              <a:cs typeface="Helvetica" panose="020B0604020202020204" pitchFamily="34" charset="0"/>
              <a:sym typeface="Helvetica"/>
            </a:endParaRPr>
          </a:p>
          <a:p>
            <a:pPr marL="744538" lvl="0" indent="-339725">
              <a:buSzPct val="100000"/>
              <a:buFont typeface="+mj-lt"/>
              <a:buAutoNum type="alphaUcPeriod"/>
              <a:defRPr sz="1800"/>
            </a:pPr>
            <a:r>
              <a:rPr lang="es-ES" sz="1700" dirty="0" smtClean="0">
                <a:latin typeface="Helvetica" panose="020B0604020202020204" pitchFamily="34" charset="0"/>
                <a:cs typeface="Helvetica" panose="020B0604020202020204" pitchFamily="34" charset="0"/>
                <a:sym typeface="Helvetica"/>
              </a:rPr>
              <a:t>A él le gustaba sembrar árboles de manzanas</a:t>
            </a:r>
            <a:r>
              <a:rPr lang="es-ES" sz="1600" dirty="0" smtClean="0">
                <a:latin typeface="Helvetica" panose="020B0604020202020204" pitchFamily="34" charset="0"/>
                <a:cs typeface="Helvetica" panose="020B0604020202020204" pitchFamily="34" charset="0"/>
                <a:sym typeface="Helvetica"/>
              </a:rPr>
              <a:t>.</a:t>
            </a:r>
          </a:p>
          <a:p>
            <a:pPr marL="742716" lvl="0" indent="-288731">
              <a:buSzPct val="100000"/>
              <a:buFont typeface="Helvetica"/>
              <a:buAutoNum type="alphaUcPeriod"/>
              <a:defRPr sz="1800"/>
            </a:pPr>
            <a:endParaRPr lang="en-US" sz="1600" dirty="0" smtClean="0">
              <a:latin typeface="Helvetica" panose="020B0604020202020204" pitchFamily="34" charset="0"/>
              <a:cs typeface="Helvetica" panose="020B0604020202020204" pitchFamily="34" charset="0"/>
              <a:sym typeface="Helvetica"/>
            </a:endParaRPr>
          </a:p>
          <a:p>
            <a:pPr marL="742716" lvl="0" indent="-288731">
              <a:buSzPct val="100000"/>
              <a:buFont typeface="Helvetica"/>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742716" lvl="0" indent="-288731">
              <a:buSzPct val="100000"/>
              <a:buFont typeface="Helvetica"/>
              <a:buAutoNum type="alphaUcPeriod"/>
              <a:defRPr sz="1800"/>
            </a:pPr>
            <a:endParaRPr lang="en-US" sz="1600" dirty="0" smtClean="0">
              <a:latin typeface="Helvetica" panose="020B0604020202020204" pitchFamily="34" charset="0"/>
              <a:cs typeface="Helvetica" panose="020B0604020202020204" pitchFamily="34" charset="0"/>
              <a:sym typeface="Helvetica"/>
            </a:endParaRPr>
          </a:p>
          <a:p>
            <a:pPr marL="453985" lvl="0">
              <a:buSzPct val="100000"/>
              <a:defRPr sz="1800"/>
            </a:pPr>
            <a:endParaRPr lang="en-US" sz="1600" dirty="0">
              <a:latin typeface="Helvetica" panose="020B0604020202020204" pitchFamily="34" charset="0"/>
              <a:cs typeface="Helvetica" panose="020B0604020202020204" pitchFamily="34" charset="0"/>
              <a:sym typeface="Helvetica"/>
            </a:endParaRPr>
          </a:p>
          <a:p>
            <a:pPr marL="742716" lvl="0" indent="-288731">
              <a:buSzPct val="100000"/>
              <a:buFont typeface="Helvetica"/>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742716" lvl="0" indent="-288731">
              <a:buSzPct val="100000"/>
              <a:buFont typeface="Helvetica"/>
              <a:buAutoNum type="alphaUcPeriod"/>
              <a:defRPr sz="1800"/>
            </a:pPr>
            <a:endParaRPr lang="en-US" sz="1600" dirty="0" smtClean="0">
              <a:latin typeface="Helvetica" panose="020B0604020202020204" pitchFamily="34" charset="0"/>
              <a:cs typeface="Helvetica" panose="020B0604020202020204" pitchFamily="34" charset="0"/>
              <a:sym typeface="Helvetica"/>
            </a:endParaRPr>
          </a:p>
          <a:p>
            <a:pPr marL="742716" lvl="0" indent="-288731">
              <a:buSzPct val="100000"/>
              <a:buFont typeface="Helvetica"/>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742716" lvl="0" indent="-288731">
              <a:buSzPct val="100000"/>
              <a:buFont typeface="Helvetica"/>
              <a:buAutoNum type="alphaUcPeriod"/>
              <a:defRPr sz="1800"/>
            </a:pPr>
            <a:endParaRPr sz="1600" dirty="0">
              <a:latin typeface="Helvetica" panose="020B0604020202020204" pitchFamily="34" charset="0"/>
              <a:cs typeface="Helvetica" panose="020B0604020202020204" pitchFamily="34" charset="0"/>
              <a:sym typeface="Helvetica"/>
            </a:endParaRPr>
          </a:p>
        </p:txBody>
      </p:sp>
      <p:sp>
        <p:nvSpPr>
          <p:cNvPr id="126" name="Shape 126"/>
          <p:cNvSpPr/>
          <p:nvPr/>
        </p:nvSpPr>
        <p:spPr>
          <a:xfrm>
            <a:off x="990599" y="821778"/>
            <a:ext cx="5410201" cy="2698318"/>
          </a:xfrm>
          <a:prstGeom prst="rect">
            <a:avLst/>
          </a:prstGeom>
          <a:noFill/>
          <a:ln w="12700">
            <a:miter lim="400000"/>
          </a:ln>
          <a:extLst>
            <a:ext uri="{C572A759-6A51-4108-AA02-DFA0A04FC94B}">
              <ma14:wrappingTextBoxFlag xmlns:ma14="http://schemas.microsoft.com/office/mac/drawingml/2011/main" xmlns="" val="1"/>
            </a:ext>
          </a:extLst>
        </p:spPr>
        <p:txBody>
          <a:bodyPr wrap="square" lIns="48331" tIns="48331" rIns="48331" bIns="48331">
            <a:spAutoFit/>
          </a:bodyPr>
          <a:lstStyle/>
          <a:p>
            <a:pPr marL="339725" lvl="0" indent="-339725">
              <a:defRPr sz="1800"/>
            </a:pPr>
            <a:r>
              <a:rPr lang="es-ES" sz="1800" b="1" dirty="0" smtClean="0">
                <a:latin typeface="Helvetica" panose="020B0604020202020204" pitchFamily="34" charset="0"/>
                <a:cs typeface="Helvetica" panose="020B0604020202020204" pitchFamily="34" charset="0"/>
                <a:sym typeface="Helvetica"/>
              </a:rPr>
              <a:t>5.  Basándote en el cuento, ¿en qué se parecen los colonos, los indígenas y los osos?</a:t>
            </a:r>
          </a:p>
          <a:p>
            <a:pPr lvl="0">
              <a:defRPr sz="1800"/>
            </a:pPr>
            <a:endParaRPr lang="es-ES" sz="1600" dirty="0" smtClean="0">
              <a:latin typeface="Helvetica" panose="020B0604020202020204" pitchFamily="34" charset="0"/>
              <a:cs typeface="Helvetica" panose="020B0604020202020204" pitchFamily="34" charset="0"/>
              <a:sym typeface="Helvetica"/>
            </a:endParaRPr>
          </a:p>
          <a:p>
            <a:pPr marL="690563" lvl="0" indent="-350838">
              <a:buSzPct val="100000"/>
              <a:buFont typeface="+mj-lt"/>
              <a:buAutoNum type="alphaUcPeriod"/>
              <a:defRPr sz="1800"/>
            </a:pPr>
            <a:r>
              <a:rPr lang="es-ES" sz="1700" dirty="0" smtClean="0">
                <a:latin typeface="Helvetica" panose="020B0604020202020204" pitchFamily="34" charset="0"/>
                <a:cs typeface="Helvetica" panose="020B0604020202020204" pitchFamily="34" charset="0"/>
                <a:sym typeface="Helvetica"/>
              </a:rPr>
              <a:t>A todos les gustaban las manzanas.</a:t>
            </a:r>
          </a:p>
          <a:p>
            <a:pPr marL="690563" lvl="0" indent="-350838">
              <a:buSzPct val="100000"/>
              <a:buFont typeface="+mj-lt"/>
              <a:buAutoNum type="alphaUcPeriod"/>
              <a:defRPr sz="1800"/>
            </a:pPr>
            <a:endParaRPr lang="es-ES" sz="1700" dirty="0" smtClean="0">
              <a:latin typeface="Helvetica" panose="020B0604020202020204" pitchFamily="34" charset="0"/>
              <a:cs typeface="Helvetica" panose="020B0604020202020204" pitchFamily="34" charset="0"/>
              <a:sym typeface="Helvetica"/>
            </a:endParaRPr>
          </a:p>
          <a:p>
            <a:pPr marL="690563" lvl="0" indent="-350838">
              <a:buSzPct val="100000"/>
              <a:buFont typeface="+mj-lt"/>
              <a:buAutoNum type="alphaUcPeriod"/>
              <a:defRPr sz="1800"/>
            </a:pPr>
            <a:r>
              <a:rPr lang="es-ES" sz="1700" dirty="0" smtClean="0">
                <a:latin typeface="Helvetica" panose="020B0604020202020204" pitchFamily="34" charset="0"/>
                <a:cs typeface="Helvetica" panose="020B0604020202020204" pitchFamily="34" charset="0"/>
                <a:sym typeface="Helvetica"/>
              </a:rPr>
              <a:t>Todos dormían al aire libre.</a:t>
            </a:r>
          </a:p>
          <a:p>
            <a:pPr marL="690563" lvl="0" indent="-350838">
              <a:buSzPct val="100000"/>
              <a:buFont typeface="+mj-lt"/>
              <a:buAutoNum type="alphaUcPeriod"/>
              <a:defRPr sz="1800"/>
            </a:pPr>
            <a:endParaRPr lang="es-ES" sz="1700" dirty="0" smtClean="0">
              <a:latin typeface="Helvetica" panose="020B0604020202020204" pitchFamily="34" charset="0"/>
              <a:cs typeface="Helvetica" panose="020B0604020202020204" pitchFamily="34" charset="0"/>
              <a:sym typeface="Helvetica"/>
            </a:endParaRPr>
          </a:p>
          <a:p>
            <a:pPr marL="690563" lvl="0" indent="-350838">
              <a:buSzPct val="100000"/>
              <a:buFont typeface="+mj-lt"/>
              <a:buAutoNum type="alphaUcPeriod"/>
              <a:defRPr sz="1800"/>
            </a:pPr>
            <a:r>
              <a:rPr lang="es-ES" sz="1700" dirty="0" smtClean="0">
                <a:latin typeface="Helvetica" panose="020B0604020202020204" pitchFamily="34" charset="0"/>
                <a:cs typeface="Helvetica" panose="020B0604020202020204" pitchFamily="34" charset="0"/>
                <a:sym typeface="Helvetica"/>
              </a:rPr>
              <a:t>Todos eran amigos de Johnny </a:t>
            </a:r>
            <a:r>
              <a:rPr lang="es-ES" sz="1700" dirty="0" err="1" smtClean="0">
                <a:latin typeface="Helvetica" panose="020B0604020202020204" pitchFamily="34" charset="0"/>
                <a:cs typeface="Helvetica" panose="020B0604020202020204" pitchFamily="34" charset="0"/>
                <a:sym typeface="Helvetica"/>
              </a:rPr>
              <a:t>Appleseed</a:t>
            </a:r>
            <a:r>
              <a:rPr lang="es-ES" sz="1700" dirty="0" smtClean="0">
                <a:latin typeface="Helvetica" panose="020B0604020202020204" pitchFamily="34" charset="0"/>
                <a:cs typeface="Helvetica" panose="020B0604020202020204" pitchFamily="34" charset="0"/>
                <a:sym typeface="Helvetica"/>
              </a:rPr>
              <a:t>.</a:t>
            </a:r>
          </a:p>
          <a:p>
            <a:pPr marL="864943" indent="-288731">
              <a:buSzPct val="100000"/>
              <a:buFont typeface="Helvetica"/>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864943" lvl="0" indent="-288731">
              <a:buSzPct val="100000"/>
              <a:buFont typeface="Helvetica"/>
              <a:buAutoNum type="alphaUcPeriod"/>
              <a:defRPr sz="1800"/>
            </a:pPr>
            <a:endParaRPr sz="1600" dirty="0">
              <a:latin typeface="Helvetica" panose="020B0604020202020204" pitchFamily="34" charset="0"/>
              <a:cs typeface="Helvetica" panose="020B0604020202020204" pitchFamily="34" charset="0"/>
              <a:sym typeface="Helvetica"/>
            </a:endParaRPr>
          </a:p>
        </p:txBody>
      </p:sp>
      <p:grpSp>
        <p:nvGrpSpPr>
          <p:cNvPr id="2" name="Group 1"/>
          <p:cNvGrpSpPr/>
          <p:nvPr/>
        </p:nvGrpSpPr>
        <p:grpSpPr>
          <a:xfrm>
            <a:off x="992370" y="1676400"/>
            <a:ext cx="228605" cy="1261457"/>
            <a:chOff x="838198" y="1657346"/>
            <a:chExt cx="228605" cy="1261457"/>
          </a:xfrm>
        </p:grpSpPr>
        <p:sp>
          <p:nvSpPr>
            <p:cNvPr id="127" name="Shape 127"/>
            <p:cNvSpPr/>
            <p:nvPr/>
          </p:nvSpPr>
          <p:spPr>
            <a:xfrm>
              <a:off x="838199" y="2690202"/>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28" name="Shape 128"/>
            <p:cNvSpPr/>
            <p:nvPr/>
          </p:nvSpPr>
          <p:spPr>
            <a:xfrm>
              <a:off x="838200" y="2173311"/>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30" name="Shape 130"/>
            <p:cNvSpPr/>
            <p:nvPr/>
          </p:nvSpPr>
          <p:spPr>
            <a:xfrm>
              <a:off x="838198" y="1657346"/>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pSp>
      <p:grpSp>
        <p:nvGrpSpPr>
          <p:cNvPr id="3" name="Group 2"/>
          <p:cNvGrpSpPr/>
          <p:nvPr/>
        </p:nvGrpSpPr>
        <p:grpSpPr>
          <a:xfrm>
            <a:off x="992369" y="6080243"/>
            <a:ext cx="228604" cy="1285583"/>
            <a:chOff x="761996" y="6122435"/>
            <a:chExt cx="228604" cy="1285583"/>
          </a:xfrm>
        </p:grpSpPr>
        <p:sp>
          <p:nvSpPr>
            <p:cNvPr id="14" name="Shape 129"/>
            <p:cNvSpPr/>
            <p:nvPr/>
          </p:nvSpPr>
          <p:spPr>
            <a:xfrm>
              <a:off x="761997" y="6122435"/>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5" name="Shape 129"/>
            <p:cNvSpPr/>
            <p:nvPr/>
          </p:nvSpPr>
          <p:spPr>
            <a:xfrm>
              <a:off x="761996" y="6650926"/>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6" name="Shape 129"/>
            <p:cNvSpPr/>
            <p:nvPr/>
          </p:nvSpPr>
          <p:spPr>
            <a:xfrm>
              <a:off x="761997" y="7179417"/>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pSp>
      <p:sp>
        <p:nvSpPr>
          <p:cNvPr id="18" name="Rectangle 17"/>
          <p:cNvSpPr/>
          <p:nvPr/>
        </p:nvSpPr>
        <p:spPr>
          <a:xfrm>
            <a:off x="4724400" y="4343400"/>
            <a:ext cx="2216102" cy="646331"/>
          </a:xfrm>
          <a:prstGeom prst="rect">
            <a:avLst/>
          </a:prstGeom>
          <a:solidFill>
            <a:schemeClr val="bg2"/>
          </a:solidFill>
        </p:spPr>
        <p:txBody>
          <a:bodyPr wrap="square">
            <a:spAutoFit/>
          </a:bodyPr>
          <a:lstStyle/>
          <a:p>
            <a:r>
              <a:rPr lang="en-US" sz="900" dirty="0" smtClean="0"/>
              <a:t>RL.1.9</a:t>
            </a:r>
            <a:r>
              <a:rPr lang="en-US" sz="900" dirty="0"/>
              <a:t/>
            </a:r>
            <a:br>
              <a:rPr lang="en-US" sz="900" dirty="0"/>
            </a:br>
            <a:r>
              <a:rPr lang="x-none" sz="900" dirty="0"/>
              <a:t>Comparan y contrastan las aventuras y experiencias de los personajes en los cuentos</a:t>
            </a:r>
            <a:r>
              <a:rPr lang="x-none" sz="900" dirty="0" smtClean="0"/>
              <a:t>.</a:t>
            </a:r>
            <a:endParaRPr lang="en-US" sz="900" dirty="0"/>
          </a:p>
        </p:txBody>
      </p:sp>
    </p:spTree>
    <p:extLst>
      <p:ext uri="{BB962C8B-B14F-4D97-AF65-F5344CB8AC3E}">
        <p14:creationId xmlns:p14="http://schemas.microsoft.com/office/powerpoint/2010/main" val="2669657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sldNum" sz="quarter" idx="12"/>
          </p:nvPr>
        </p:nvSpPr>
        <p:spPr>
          <a:xfrm>
            <a:off x="6172200" y="8946444"/>
            <a:ext cx="792481" cy="287163"/>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300">
                <a:solidFill>
                  <a:srgbClr val="888888"/>
                </a:solidFill>
              </a:rPr>
              <a:t>31</a:t>
            </a:fld>
            <a:endParaRPr sz="1300" dirty="0">
              <a:solidFill>
                <a:srgbClr val="888888"/>
              </a:solidFill>
            </a:endParaRPr>
          </a:p>
        </p:txBody>
      </p:sp>
      <p:sp>
        <p:nvSpPr>
          <p:cNvPr id="7" name="Rectangle 6"/>
          <p:cNvSpPr/>
          <p:nvPr/>
        </p:nvSpPr>
        <p:spPr>
          <a:xfrm>
            <a:off x="4883102" y="4038600"/>
            <a:ext cx="2057400" cy="646331"/>
          </a:xfrm>
          <a:prstGeom prst="rect">
            <a:avLst/>
          </a:prstGeom>
          <a:solidFill>
            <a:schemeClr val="bg2"/>
          </a:solidFill>
        </p:spPr>
        <p:txBody>
          <a:bodyPr wrap="square">
            <a:spAutoFit/>
          </a:bodyPr>
          <a:lstStyle/>
          <a:p>
            <a:r>
              <a:rPr lang="en-US" sz="900" dirty="0" smtClean="0"/>
              <a:t>RL.1.7</a:t>
            </a:r>
            <a:r>
              <a:rPr lang="en-US" sz="900" dirty="0"/>
              <a:t/>
            </a:r>
            <a:br>
              <a:rPr lang="en-US" sz="900" dirty="0"/>
            </a:br>
            <a:r>
              <a:rPr lang="x-none" sz="900" dirty="0"/>
              <a:t>Usan las ilustraciones y detalles de un cuento para describir a los personajes, ambientes o acontecimientos.</a:t>
            </a:r>
            <a:endParaRPr lang="en-US" sz="900" dirty="0"/>
          </a:p>
        </p:txBody>
      </p:sp>
      <p:sp>
        <p:nvSpPr>
          <p:cNvPr id="10" name="Rectangle 9"/>
          <p:cNvSpPr/>
          <p:nvPr/>
        </p:nvSpPr>
        <p:spPr>
          <a:xfrm>
            <a:off x="4883102" y="8382000"/>
            <a:ext cx="2057400" cy="646331"/>
          </a:xfrm>
          <a:prstGeom prst="rect">
            <a:avLst/>
          </a:prstGeom>
          <a:solidFill>
            <a:schemeClr val="bg2"/>
          </a:solidFill>
        </p:spPr>
        <p:txBody>
          <a:bodyPr wrap="square">
            <a:spAutoFit/>
          </a:bodyPr>
          <a:lstStyle/>
          <a:p>
            <a:r>
              <a:rPr lang="en-US" sz="900" dirty="0" smtClean="0"/>
              <a:t>RL.1.9</a:t>
            </a:r>
            <a:r>
              <a:rPr lang="en-US" sz="900" dirty="0"/>
              <a:t/>
            </a:r>
            <a:br>
              <a:rPr lang="en-US" sz="900" dirty="0"/>
            </a:br>
            <a:r>
              <a:rPr lang="x-none" sz="900" dirty="0"/>
              <a:t>Comparan y contrastan las aventuras y experiencias de los personajes en los cuentos</a:t>
            </a:r>
            <a:r>
              <a:rPr lang="x-none" sz="900" dirty="0" smtClean="0"/>
              <a:t>.</a:t>
            </a:r>
            <a:endParaRPr lang="en-US" sz="900" dirty="0"/>
          </a:p>
        </p:txBody>
      </p:sp>
      <p:graphicFrame>
        <p:nvGraphicFramePr>
          <p:cNvPr id="8" name="Table 7"/>
          <p:cNvGraphicFramePr>
            <a:graphicFrameLocks noGrp="1"/>
          </p:cNvGraphicFramePr>
          <p:nvPr>
            <p:extLst>
              <p:ext uri="{D42A27DB-BD31-4B8C-83A1-F6EECF244321}">
                <p14:modId xmlns:p14="http://schemas.microsoft.com/office/powerpoint/2010/main" val="1493729308"/>
              </p:ext>
            </p:extLst>
          </p:nvPr>
        </p:nvGraphicFramePr>
        <p:xfrm>
          <a:off x="330152" y="381000"/>
          <a:ext cx="6629400" cy="3627120"/>
        </p:xfrm>
        <a:graphic>
          <a:graphicData uri="http://schemas.openxmlformats.org/drawingml/2006/table">
            <a:tbl>
              <a:tblPr firstRow="1" bandRow="1">
                <a:tableStyleId>{5940675A-B579-460E-94D1-54222C63F5DA}</a:tableStyleId>
              </a:tblPr>
              <a:tblGrid>
                <a:gridCol w="6629400"/>
              </a:tblGrid>
              <a:tr h="521208">
                <a:tc>
                  <a:txBody>
                    <a:bodyPr/>
                    <a:lstStyle/>
                    <a:p>
                      <a:pPr marL="342900" marR="0" lvl="0" indent="-342900" algn="l" defTabSz="966612" rtl="0" eaLnBrk="1" fontAlgn="auto" latinLnBrk="0" hangingPunct="1">
                        <a:lnSpc>
                          <a:spcPct val="100000"/>
                        </a:lnSpc>
                        <a:spcBef>
                          <a:spcPts val="0"/>
                        </a:spcBef>
                        <a:spcAft>
                          <a:spcPts val="0"/>
                        </a:spcAft>
                        <a:buClrTx/>
                        <a:buSzTx/>
                        <a:buFontTx/>
                        <a:buAutoNum type="arabicPeriod" startAt="7"/>
                        <a:tabLst/>
                        <a:defRPr sz="1800" b="0" i="0"/>
                      </a:pPr>
                      <a:r>
                        <a:rPr lang="es-ES" sz="1600" b="1" i="0" kern="1200" noProof="0" dirty="0" smtClean="0">
                          <a:solidFill>
                            <a:schemeClr val="tx1"/>
                          </a:solidFill>
                          <a:effectLst/>
                          <a:latin typeface="+mn-lt"/>
                          <a:ea typeface="+mn-ea"/>
                          <a:cs typeface="Helvetica" panose="020B0604020202020204" pitchFamily="34" charset="0"/>
                        </a:rPr>
                        <a:t>Basándote</a:t>
                      </a:r>
                      <a:r>
                        <a:rPr lang="es-ES" sz="1600" b="1" i="0" kern="1200" baseline="0" noProof="0" dirty="0" smtClean="0">
                          <a:solidFill>
                            <a:schemeClr val="tx1"/>
                          </a:solidFill>
                          <a:effectLst/>
                          <a:latin typeface="+mn-lt"/>
                          <a:ea typeface="+mn-ea"/>
                          <a:cs typeface="Helvetica" panose="020B0604020202020204" pitchFamily="34" charset="0"/>
                        </a:rPr>
                        <a:t> en los detalles del texto </a:t>
                      </a:r>
                      <a:r>
                        <a:rPr lang="en-US" sz="1600" b="0" i="1" u="none" kern="1200" dirty="0" smtClean="0">
                          <a:solidFill>
                            <a:schemeClr val="tx1"/>
                          </a:solidFill>
                          <a:effectLst/>
                          <a:latin typeface="+mn-lt"/>
                          <a:ea typeface="+mn-ea"/>
                          <a:cs typeface="+mn-cs"/>
                        </a:rPr>
                        <a:t>Johnny</a:t>
                      </a:r>
                      <a:r>
                        <a:rPr lang="en-US" sz="1600" b="0" i="1" u="none" kern="1200" baseline="0" dirty="0" smtClean="0">
                          <a:solidFill>
                            <a:schemeClr val="tx1"/>
                          </a:solidFill>
                          <a:effectLst/>
                          <a:latin typeface="+mn-lt"/>
                          <a:ea typeface="+mn-ea"/>
                          <a:cs typeface="+mn-cs"/>
                        </a:rPr>
                        <a:t> Appleseed</a:t>
                      </a:r>
                      <a:r>
                        <a:rPr lang="es-ES" sz="1600" b="0" i="0" u="none" kern="1200" baseline="0" noProof="0" dirty="0" smtClean="0">
                          <a:solidFill>
                            <a:schemeClr val="tx1"/>
                          </a:solidFill>
                          <a:effectLst/>
                          <a:latin typeface="+mn-lt"/>
                          <a:ea typeface="+mn-ea"/>
                          <a:cs typeface="Helvetica" panose="020B0604020202020204" pitchFamily="34" charset="0"/>
                        </a:rPr>
                        <a:t> </a:t>
                      </a:r>
                      <a:r>
                        <a:rPr lang="es-ES" sz="1600" b="1" i="0" kern="1200" baseline="0" noProof="0" dirty="0" smtClean="0">
                          <a:solidFill>
                            <a:schemeClr val="tx1"/>
                          </a:solidFill>
                          <a:effectLst/>
                          <a:latin typeface="+mn-lt"/>
                          <a:ea typeface="+mn-ea"/>
                          <a:cs typeface="Helvetica" panose="020B0604020202020204" pitchFamily="34" charset="0"/>
                        </a:rPr>
                        <a:t>, ¿qué puedes decir sobre el escenario o el ambiente de este cuento? </a:t>
                      </a:r>
                    </a:p>
                    <a:p>
                      <a:pPr marL="0" marR="0" lvl="0" indent="0" algn="l" defTabSz="966612" rtl="0" eaLnBrk="1" fontAlgn="auto" latinLnBrk="0" hangingPunct="1">
                        <a:lnSpc>
                          <a:spcPct val="100000"/>
                        </a:lnSpc>
                        <a:spcBef>
                          <a:spcPts val="0"/>
                        </a:spcBef>
                        <a:spcAft>
                          <a:spcPts val="0"/>
                        </a:spcAft>
                        <a:buClrTx/>
                        <a:buSzTx/>
                        <a:buFontTx/>
                        <a:buNone/>
                        <a:tabLst/>
                        <a:defRPr sz="1800" b="0" i="0"/>
                      </a:pPr>
                      <a:endParaRPr lang="en-US" sz="1600" b="1" dirty="0" smtClean="0">
                        <a:latin typeface="Helvetica" panose="020B0604020202020204" pitchFamily="34" charset="0"/>
                        <a:cs typeface="Helvetica" panose="020B0604020202020204" pitchFamily="34" charset="0"/>
                      </a:endParaRPr>
                    </a:p>
                  </a:txBody>
                  <a:tcPr marL="96012" marR="96012"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032">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1648">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272">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896">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896">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896">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896">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896">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896">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636180945"/>
              </p:ext>
            </p:extLst>
          </p:nvPr>
        </p:nvGraphicFramePr>
        <p:xfrm>
          <a:off x="304800" y="4998720"/>
          <a:ext cx="6629400" cy="3319272"/>
        </p:xfrm>
        <a:graphic>
          <a:graphicData uri="http://schemas.openxmlformats.org/drawingml/2006/table">
            <a:tbl>
              <a:tblPr firstRow="1" bandRow="1">
                <a:tableStyleId>{5940675A-B579-460E-94D1-54222C63F5DA}</a:tableStyleId>
              </a:tblPr>
              <a:tblGrid>
                <a:gridCol w="6629400"/>
              </a:tblGrid>
              <a:tr h="521208">
                <a:tc>
                  <a:txBody>
                    <a:bodyPr/>
                    <a:lstStyle/>
                    <a:p>
                      <a:pPr marL="290513" marR="0" lvl="0" indent="-290513" algn="l" defTabSz="966612" rtl="0" eaLnBrk="1" fontAlgn="auto" latinLnBrk="0" hangingPunct="1">
                        <a:lnSpc>
                          <a:spcPct val="100000"/>
                        </a:lnSpc>
                        <a:spcBef>
                          <a:spcPts val="0"/>
                        </a:spcBef>
                        <a:spcAft>
                          <a:spcPts val="0"/>
                        </a:spcAft>
                        <a:buClrTx/>
                        <a:buSzTx/>
                        <a:buFontTx/>
                        <a:buNone/>
                        <a:tabLst/>
                        <a:defRPr sz="1800" b="0" i="0"/>
                      </a:pPr>
                      <a:r>
                        <a:rPr lang="es-ES" sz="1600" b="1" noProof="0" dirty="0" smtClean="0">
                          <a:latin typeface="+mn-lt"/>
                          <a:cs typeface="Helvetica" panose="020B0604020202020204" pitchFamily="34" charset="0"/>
                        </a:rPr>
                        <a:t>8.  Del cuento </a:t>
                      </a:r>
                      <a:r>
                        <a:rPr lang="en-US" sz="1600" b="0" i="1" u="none" kern="1200" dirty="0" smtClean="0">
                          <a:solidFill>
                            <a:schemeClr val="tx1"/>
                          </a:solidFill>
                          <a:effectLst/>
                          <a:latin typeface="+mn-lt"/>
                          <a:ea typeface="+mn-ea"/>
                          <a:cs typeface="+mn-cs"/>
                        </a:rPr>
                        <a:t>Johnny</a:t>
                      </a:r>
                      <a:r>
                        <a:rPr lang="en-US" sz="1600" b="0" i="1" u="none" kern="1200" baseline="0" dirty="0" smtClean="0">
                          <a:solidFill>
                            <a:schemeClr val="tx1"/>
                          </a:solidFill>
                          <a:effectLst/>
                          <a:latin typeface="+mn-lt"/>
                          <a:ea typeface="+mn-ea"/>
                          <a:cs typeface="+mn-cs"/>
                        </a:rPr>
                        <a:t> Appleseed</a:t>
                      </a:r>
                      <a:r>
                        <a:rPr lang="es-ES" sz="1600" b="1" noProof="0" dirty="0" smtClean="0">
                          <a:latin typeface="+mn-lt"/>
                          <a:cs typeface="Helvetica" panose="020B0604020202020204" pitchFamily="34" charset="0"/>
                        </a:rPr>
                        <a:t>, ¿qué</a:t>
                      </a:r>
                      <a:r>
                        <a:rPr lang="es-ES" sz="1600" b="1" baseline="0" noProof="0" dirty="0" smtClean="0">
                          <a:latin typeface="+mn-lt"/>
                          <a:cs typeface="Helvetica" panose="020B0604020202020204" pitchFamily="34" charset="0"/>
                        </a:rPr>
                        <a:t> puedes decir acerca de su vida</a:t>
                      </a:r>
                      <a:r>
                        <a:rPr lang="es-ES" sz="1600" b="1" noProof="0" dirty="0" smtClean="0">
                          <a:latin typeface="+mn-lt"/>
                          <a:cs typeface="Helvetica" panose="020B0604020202020204" pitchFamily="34" charset="0"/>
                        </a:rPr>
                        <a:t>?</a:t>
                      </a:r>
                    </a:p>
                  </a:txBody>
                  <a:tcPr marL="96012" marR="96012"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032">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1648">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272">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896">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896">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896">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896">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896">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896">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12" name="Straight Connector 11"/>
          <p:cNvCxnSpPr/>
          <p:nvPr/>
        </p:nvCxnSpPr>
        <p:spPr>
          <a:xfrm>
            <a:off x="304800" y="4724400"/>
            <a:ext cx="6319609"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561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32</a:t>
            </a:fld>
            <a:endParaRPr lang="en-US" dirty="0"/>
          </a:p>
        </p:txBody>
      </p:sp>
      <p:sp>
        <p:nvSpPr>
          <p:cNvPr id="5" name="Rectangle 1"/>
          <p:cNvSpPr>
            <a:spLocks noChangeArrowheads="1"/>
          </p:cNvSpPr>
          <p:nvPr/>
        </p:nvSpPr>
        <p:spPr bwMode="auto">
          <a:xfrm>
            <a:off x="304800" y="3478111"/>
            <a:ext cx="6719667" cy="1574933"/>
          </a:xfrm>
          <a:prstGeom prst="rect">
            <a:avLst/>
          </a:prstGeom>
          <a:noFill/>
          <a:ln w="9525">
            <a:noFill/>
            <a:miter lim="800000"/>
            <a:headEnd/>
            <a:tailEnd/>
          </a:ln>
          <a:effectLst/>
        </p:spPr>
        <p:txBody>
          <a:bodyPr vert="horz" wrap="square" lIns="96661" tIns="48331" rIns="96661" bIns="48331" numCol="1" anchor="ctr" anchorCtr="0" compatLnSpc="1">
            <a:prstTxWarp prst="textNoShape">
              <a:avLst/>
            </a:prstTxWarp>
            <a:spAutoFit/>
          </a:bodyPr>
          <a:lstStyle/>
          <a:p>
            <a:r>
              <a:rPr lang="en-US" sz="1600" dirty="0" smtClean="0"/>
              <a:t> </a:t>
            </a:r>
          </a:p>
          <a:p>
            <a:r>
              <a:rPr lang="en-US" sz="1600" dirty="0" smtClean="0"/>
              <a:t> </a:t>
            </a:r>
          </a:p>
          <a:p>
            <a:endParaRPr lang="en-US" sz="1600" dirty="0" smtClean="0"/>
          </a:p>
          <a:p>
            <a:endParaRPr lang="en-US" sz="1600" dirty="0" smtClean="0"/>
          </a:p>
          <a:p>
            <a:endParaRPr lang="en-US" sz="1600" dirty="0" smtClean="0"/>
          </a:p>
          <a:p>
            <a:endParaRPr lang="en-US" sz="1600" dirty="0" smtClean="0"/>
          </a:p>
        </p:txBody>
      </p:sp>
      <p:sp>
        <p:nvSpPr>
          <p:cNvPr id="6" name="Rectangle 5"/>
          <p:cNvSpPr/>
          <p:nvPr/>
        </p:nvSpPr>
        <p:spPr>
          <a:xfrm>
            <a:off x="291353" y="9259416"/>
            <a:ext cx="1997663" cy="230832"/>
          </a:xfrm>
          <a:prstGeom prst="rect">
            <a:avLst/>
          </a:prstGeom>
        </p:spPr>
        <p:txBody>
          <a:bodyPr wrap="none">
            <a:spAutoFit/>
          </a:bodyPr>
          <a:lstStyle/>
          <a:p>
            <a:r>
              <a:rPr lang="en-US" sz="900" dirty="0" smtClean="0"/>
              <a:t>Wiki License Adapted by HSD Teachers</a:t>
            </a:r>
            <a:endParaRPr lang="en-US" sz="900" dirty="0"/>
          </a:p>
        </p:txBody>
      </p:sp>
      <p:graphicFrame>
        <p:nvGraphicFramePr>
          <p:cNvPr id="8" name="Table 7"/>
          <p:cNvGraphicFramePr>
            <a:graphicFrameLocks noGrp="1"/>
          </p:cNvGraphicFramePr>
          <p:nvPr>
            <p:extLst>
              <p:ext uri="{D42A27DB-BD31-4B8C-83A1-F6EECF244321}">
                <p14:modId xmlns:p14="http://schemas.microsoft.com/office/powerpoint/2010/main" val="3101050578"/>
              </p:ext>
            </p:extLst>
          </p:nvPr>
        </p:nvGraphicFramePr>
        <p:xfrm>
          <a:off x="277091" y="2133891"/>
          <a:ext cx="6747376" cy="6978535"/>
        </p:xfrm>
        <a:graphic>
          <a:graphicData uri="http://schemas.openxmlformats.org/drawingml/2006/table">
            <a:tbl>
              <a:tblPr firstRow="1" bandRow="1">
                <a:tableStyleId>{5940675A-B579-460E-94D1-54222C63F5DA}</a:tableStyleId>
              </a:tblPr>
              <a:tblGrid>
                <a:gridCol w="3733800"/>
                <a:gridCol w="3013576"/>
              </a:tblGrid>
              <a:tr h="3931864">
                <a:tc>
                  <a:txBody>
                    <a:bodyPr/>
                    <a:lstStyle/>
                    <a:p>
                      <a:r>
                        <a:rPr lang="es-MX" b="1" u="sng" noProof="0" dirty="0" smtClean="0"/>
                        <a:t>Sección 1</a:t>
                      </a:r>
                      <a:endParaRPr lang="es-MX" noProof="0" dirty="0" smtClean="0"/>
                    </a:p>
                    <a:p>
                      <a:r>
                        <a:rPr lang="es-MX" noProof="0" dirty="0" smtClean="0"/>
                        <a:t>¡El otoño es la temporada de la manzana! Es entonces cuando la mayoría de las manzanas están </a:t>
                      </a:r>
                      <a:r>
                        <a:rPr lang="es-MX" b="1" noProof="0" dirty="0" smtClean="0"/>
                        <a:t>maduras</a:t>
                      </a:r>
                      <a:r>
                        <a:rPr lang="es-MX" noProof="0" dirty="0" smtClean="0"/>
                        <a:t>. Las manzanas maduras han</a:t>
                      </a:r>
                      <a:r>
                        <a:rPr lang="es-MX" baseline="0" noProof="0" dirty="0" smtClean="0"/>
                        <a:t> alcanzado su pleno crecimiento</a:t>
                      </a:r>
                      <a:r>
                        <a:rPr lang="es-MX" noProof="0" dirty="0" smtClean="0"/>
                        <a:t>. Ellas están listas para ser recogidas o</a:t>
                      </a:r>
                      <a:r>
                        <a:rPr lang="es-MX" baseline="0" noProof="0" dirty="0" smtClean="0"/>
                        <a:t> cosechadas</a:t>
                      </a:r>
                      <a:r>
                        <a:rPr lang="es-MX" noProof="0" dirty="0" smtClean="0"/>
                        <a:t>.</a:t>
                      </a:r>
                    </a:p>
                    <a:p>
                      <a:endParaRPr lang="es-MX" noProof="0" dirty="0" smtClean="0"/>
                    </a:p>
                    <a:p>
                      <a:r>
                        <a:rPr lang="es-MX" noProof="0" dirty="0" smtClean="0"/>
                        <a:t>Las manzanas crecen en </a:t>
                      </a:r>
                      <a:r>
                        <a:rPr lang="es-MX" b="1" noProof="0" dirty="0" smtClean="0"/>
                        <a:t>huertas</a:t>
                      </a:r>
                      <a:r>
                        <a:rPr lang="es-MX" noProof="0" dirty="0" smtClean="0"/>
                        <a:t>. </a:t>
                      </a:r>
                      <a:r>
                        <a:rPr lang="es-MX" noProof="0" dirty="0" smtClean="0">
                          <a:solidFill>
                            <a:schemeClr val="tx1"/>
                          </a:solidFill>
                        </a:rPr>
                        <a:t>Una huerta es un</a:t>
                      </a:r>
                      <a:r>
                        <a:rPr lang="es-MX" baseline="0" noProof="0" dirty="0" smtClean="0">
                          <a:solidFill>
                            <a:schemeClr val="tx1"/>
                          </a:solidFill>
                        </a:rPr>
                        <a:t> tipo</a:t>
                      </a:r>
                      <a:r>
                        <a:rPr lang="es-MX" noProof="0" dirty="0" smtClean="0">
                          <a:solidFill>
                            <a:schemeClr val="tx1"/>
                          </a:solidFill>
                        </a:rPr>
                        <a:t> de granja. </a:t>
                      </a:r>
                      <a:r>
                        <a:rPr lang="es-MX" noProof="0" dirty="0" smtClean="0"/>
                        <a:t>Tiene hileras e hileras de árboles de manzanas. ¿Cómo llega la fruta a ti? Sigue los pasos para averiguarlo.</a:t>
                      </a:r>
                      <a:endParaRPr lang="es-MX" noProof="0" dirty="0"/>
                    </a:p>
                  </a:txBody>
                  <a:tcPr/>
                </a:tc>
                <a:tc>
                  <a:txBody>
                    <a:bodyPr/>
                    <a:lstStyle/>
                    <a:p>
                      <a:endParaRPr lang="es-MX" noProof="0" dirty="0"/>
                    </a:p>
                  </a:txBody>
                  <a:tcPr/>
                </a:tc>
              </a:tr>
              <a:tr h="2833255">
                <a:tc>
                  <a:txBody>
                    <a:bodyPr/>
                    <a:lstStyle/>
                    <a:p>
                      <a:endParaRPr lang="es-MX" b="1" u="sng" noProof="0" dirty="0" smtClean="0"/>
                    </a:p>
                    <a:p>
                      <a:r>
                        <a:rPr lang="es-MX" b="1" u="sng" noProof="0" dirty="0" smtClean="0"/>
                        <a:t>Sección</a:t>
                      </a:r>
                      <a:r>
                        <a:rPr lang="es-MX" sz="1900" b="1" u="sng" kern="1200" noProof="0" dirty="0" smtClean="0">
                          <a:solidFill>
                            <a:schemeClr val="tx1"/>
                          </a:solidFill>
                          <a:effectLst/>
                          <a:latin typeface="+mn-lt"/>
                          <a:ea typeface="+mn-ea"/>
                          <a:cs typeface="+mn-cs"/>
                        </a:rPr>
                        <a:t> 2</a:t>
                      </a:r>
                      <a:endParaRPr lang="es-MX" sz="1900" kern="1200" noProof="0" dirty="0" smtClean="0">
                        <a:solidFill>
                          <a:schemeClr val="tx1"/>
                        </a:solidFill>
                        <a:effectLst/>
                        <a:latin typeface="+mn-lt"/>
                        <a:ea typeface="+mn-ea"/>
                        <a:cs typeface="+mn-cs"/>
                      </a:endParaRPr>
                    </a:p>
                    <a:p>
                      <a:r>
                        <a:rPr lang="es-MX" sz="1900" kern="1200" noProof="0" dirty="0" smtClean="0">
                          <a:solidFill>
                            <a:schemeClr val="tx1"/>
                          </a:solidFill>
                          <a:effectLst/>
                          <a:latin typeface="+mn-lt"/>
                          <a:ea typeface="+mn-ea"/>
                          <a:cs typeface="+mn-cs"/>
                        </a:rPr>
                        <a:t>Los trabajadores recogen las manzanas. Ellos las ponen en bolsos o sacos. Los trabajadores suben escaleras para alcanzar las manzanas en los árboles altos.</a:t>
                      </a:r>
                      <a:endParaRPr lang="es-MX" noProof="0" dirty="0">
                        <a:solidFill>
                          <a:schemeClr val="tx1"/>
                        </a:solidFill>
                      </a:endParaRPr>
                    </a:p>
                  </a:txBody>
                  <a:tcPr/>
                </a:tc>
                <a:tc>
                  <a:txBody>
                    <a:bodyPr/>
                    <a:lstStyle/>
                    <a:p>
                      <a:endParaRPr lang="es-MX" noProof="0" dirty="0" smtClean="0"/>
                    </a:p>
                    <a:p>
                      <a:endParaRPr lang="es-MX" noProof="0" dirty="0" smtClean="0"/>
                    </a:p>
                    <a:p>
                      <a:endParaRPr lang="es-MX" noProof="0" dirty="0" smtClean="0"/>
                    </a:p>
                    <a:p>
                      <a:endParaRPr lang="es-MX" noProof="0" dirty="0" smtClean="0"/>
                    </a:p>
                    <a:p>
                      <a:endParaRPr lang="es-MX" noProof="0" dirty="0" smtClean="0"/>
                    </a:p>
                    <a:p>
                      <a:endParaRPr lang="es-MX" noProof="0" dirty="0" smtClean="0"/>
                    </a:p>
                    <a:p>
                      <a:endParaRPr lang="es-MX" noProof="0" dirty="0" smtClean="0"/>
                    </a:p>
                    <a:p>
                      <a:endParaRPr lang="es-MX" noProof="0" dirty="0" smtClean="0"/>
                    </a:p>
                    <a:p>
                      <a:endParaRPr lang="es-MX" noProof="0" dirty="0" smtClean="0"/>
                    </a:p>
                  </a:txBody>
                  <a:tcPr/>
                </a:tc>
              </a:tr>
            </a:tbl>
          </a:graphicData>
        </a:graphic>
      </p:graphicFrame>
      <p:sp>
        <p:nvSpPr>
          <p:cNvPr id="9" name="Rectangle 8"/>
          <p:cNvSpPr/>
          <p:nvPr/>
        </p:nvSpPr>
        <p:spPr>
          <a:xfrm>
            <a:off x="962768" y="901997"/>
            <a:ext cx="5376023" cy="769441"/>
          </a:xfrm>
          <a:prstGeom prst="rect">
            <a:avLst/>
          </a:prstGeom>
        </p:spPr>
        <p:txBody>
          <a:bodyPr wrap="none">
            <a:spAutoFit/>
          </a:bodyPr>
          <a:lstStyle/>
          <a:p>
            <a:pPr algn="ctr"/>
            <a:r>
              <a:rPr lang="es-MX" sz="3200" i="1" dirty="0" smtClean="0"/>
              <a:t>Tiempo de cosechar</a:t>
            </a:r>
            <a:r>
              <a:rPr lang="es-MX" sz="3200" i="1" dirty="0" smtClean="0">
                <a:solidFill>
                  <a:srgbClr val="00B050"/>
                </a:solidFill>
              </a:rPr>
              <a:t> </a:t>
            </a:r>
            <a:r>
              <a:rPr lang="es-MX" sz="3200" i="1" dirty="0" smtClean="0"/>
              <a:t>manzanas</a:t>
            </a:r>
          </a:p>
          <a:p>
            <a:pPr algn="ctr"/>
            <a:r>
              <a:rPr lang="es-MX" sz="1200" b="1" dirty="0" smtClean="0"/>
              <a:t>Autor: Readworks.org</a:t>
            </a:r>
            <a:endParaRPr lang="es-MX" sz="1200" dirty="0"/>
          </a:p>
        </p:txBody>
      </p:sp>
      <p:sp>
        <p:nvSpPr>
          <p:cNvPr id="10" name="Rectangle 9"/>
          <p:cNvSpPr/>
          <p:nvPr/>
        </p:nvSpPr>
        <p:spPr>
          <a:xfrm>
            <a:off x="291353" y="1695619"/>
            <a:ext cx="5423647" cy="384721"/>
          </a:xfrm>
          <a:prstGeom prst="rect">
            <a:avLst/>
          </a:prstGeom>
        </p:spPr>
        <p:txBody>
          <a:bodyPr wrap="square">
            <a:spAutoFit/>
          </a:bodyPr>
          <a:lstStyle/>
          <a:p>
            <a:r>
              <a:rPr lang="es-MX" b="1" dirty="0" smtClean="0"/>
              <a:t>Sigue a una manzana desde el árbol hasta la tienda</a:t>
            </a:r>
            <a:endParaRPr lang="es-MX" dirty="0"/>
          </a:p>
        </p:txBody>
      </p:sp>
      <p:sp>
        <p:nvSpPr>
          <p:cNvPr id="11" name="TextBox 10"/>
          <p:cNvSpPr txBox="1"/>
          <p:nvPr/>
        </p:nvSpPr>
        <p:spPr>
          <a:xfrm>
            <a:off x="81416" y="148679"/>
            <a:ext cx="1137784" cy="384721"/>
          </a:xfrm>
          <a:prstGeom prst="rect">
            <a:avLst/>
          </a:prstGeom>
          <a:noFill/>
        </p:spPr>
        <p:txBody>
          <a:bodyPr wrap="square" rtlCol="0">
            <a:spAutoFit/>
          </a:bodyPr>
          <a:lstStyle/>
          <a:p>
            <a:r>
              <a:rPr lang="es-MX" dirty="0" smtClean="0"/>
              <a:t>Texto 1</a:t>
            </a:r>
            <a:endParaRPr lang="es-MX" dirty="0"/>
          </a:p>
        </p:txBody>
      </p:sp>
      <p:pic>
        <p:nvPicPr>
          <p:cNvPr id="2" name="Picture 1"/>
          <p:cNvPicPr>
            <a:picLocks noChangeAspect="1"/>
          </p:cNvPicPr>
          <p:nvPr/>
        </p:nvPicPr>
        <p:blipFill>
          <a:blip r:embed="rId2"/>
          <a:stretch>
            <a:fillRect/>
          </a:stretch>
        </p:blipFill>
        <p:spPr>
          <a:xfrm>
            <a:off x="4056053" y="6480342"/>
            <a:ext cx="2627604" cy="2749534"/>
          </a:xfrm>
          <a:prstGeom prst="rect">
            <a:avLst/>
          </a:prstGeom>
        </p:spPr>
      </p:pic>
      <p:pic>
        <p:nvPicPr>
          <p:cNvPr id="3" name="Picture 2"/>
          <p:cNvPicPr>
            <a:picLocks noChangeAspect="1"/>
          </p:cNvPicPr>
          <p:nvPr/>
        </p:nvPicPr>
        <p:blipFill>
          <a:blip r:embed="rId3"/>
          <a:stretch>
            <a:fillRect/>
          </a:stretch>
        </p:blipFill>
        <p:spPr>
          <a:xfrm>
            <a:off x="3710729" y="3168285"/>
            <a:ext cx="3286029" cy="2420322"/>
          </a:xfrm>
          <a:prstGeom prst="rect">
            <a:avLst/>
          </a:prstGeom>
        </p:spPr>
      </p:pic>
      <p:sp>
        <p:nvSpPr>
          <p:cNvPr id="12" name="Rectangle 11"/>
          <p:cNvSpPr/>
          <p:nvPr/>
        </p:nvSpPr>
        <p:spPr>
          <a:xfrm>
            <a:off x="4953000" y="99167"/>
            <a:ext cx="2175795" cy="882549"/>
          </a:xfrm>
          <a:prstGeom prst="rect">
            <a:avLst/>
          </a:prstGeom>
        </p:spPr>
        <p:txBody>
          <a:bodyPr wrap="square">
            <a:spAutoFit/>
          </a:bodyPr>
          <a:lstStyle/>
          <a:p>
            <a:pPr lvl="0" algn="r">
              <a:lnSpc>
                <a:spcPct val="107000"/>
              </a:lnSpc>
            </a:pPr>
            <a:r>
              <a:rPr lang="es-PR" sz="800" dirty="0">
                <a:solidFill>
                  <a:prstClr val="black"/>
                </a:solidFill>
                <a:latin typeface="Calibri" panose="020F0502020204030204" pitchFamily="34" charset="0"/>
                <a:ea typeface="Calibri" panose="020F0502020204030204" pitchFamily="34" charset="0"/>
                <a:cs typeface="Times New Roman" panose="02020603050405020304" pitchFamily="18" charset="0"/>
              </a:rPr>
              <a:t>Equivalencia de grado: </a:t>
            </a:r>
            <a:r>
              <a:rPr lang="es-PR" sz="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2.1  </a:t>
            </a:r>
            <a:endParaRPr lang="es-PR" sz="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r">
              <a:lnSpc>
                <a:spcPct val="107000"/>
              </a:lnSpc>
            </a:pPr>
            <a:r>
              <a:rPr lang="es-PR" sz="800" dirty="0">
                <a:solidFill>
                  <a:prstClr val="black"/>
                </a:solidFill>
                <a:latin typeface="Calibri" panose="020F0502020204030204" pitchFamily="34" charset="0"/>
                <a:ea typeface="Calibri" panose="020F0502020204030204" pitchFamily="34" charset="0"/>
                <a:cs typeface="Times New Roman" panose="02020603050405020304" pitchFamily="18" charset="0"/>
              </a:rPr>
              <a:t>Escala </a:t>
            </a:r>
            <a:r>
              <a:rPr lang="es-PR" sz="800" i="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Lexile</a:t>
            </a:r>
            <a:r>
              <a:rPr lang="es-PR" sz="8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s-PR" sz="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470L  </a:t>
            </a:r>
            <a:endParaRPr lang="es-PR" sz="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r">
              <a:lnSpc>
                <a:spcPct val="107000"/>
              </a:lnSpc>
            </a:pPr>
            <a:r>
              <a:rPr lang="es-PR" sz="800" dirty="0">
                <a:solidFill>
                  <a:prstClr val="black"/>
                </a:solidFill>
                <a:latin typeface="Calibri" panose="020F0502020204030204" pitchFamily="34" charset="0"/>
                <a:ea typeface="Calibri" panose="020F0502020204030204" pitchFamily="34" charset="0"/>
                <a:cs typeface="Times New Roman" panose="02020603050405020304" pitchFamily="18" charset="0"/>
              </a:rPr>
              <a:t>Promedio del largo de la </a:t>
            </a:r>
            <a:r>
              <a:rPr lang="es-PR" sz="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oración: 7.27 </a:t>
            </a:r>
            <a:endParaRPr lang="es-PR" sz="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r">
              <a:lnSpc>
                <a:spcPct val="107000"/>
              </a:lnSpc>
            </a:pPr>
            <a:r>
              <a:rPr lang="es-PR" sz="800" dirty="0">
                <a:solidFill>
                  <a:prstClr val="black"/>
                </a:solidFill>
                <a:latin typeface="Calibri" panose="020F0502020204030204" pitchFamily="34" charset="0"/>
                <a:ea typeface="Calibri" panose="020F0502020204030204" pitchFamily="34" charset="0"/>
                <a:cs typeface="Times New Roman" panose="02020603050405020304" pitchFamily="18" charset="0"/>
              </a:rPr>
              <a:t>Promedio de la frecuencia de </a:t>
            </a:r>
            <a:r>
              <a:rPr lang="es-PR" sz="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palabras: 3.45 </a:t>
            </a:r>
            <a:endParaRPr lang="es-PR" sz="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r">
              <a:lnSpc>
                <a:spcPct val="107000"/>
              </a:lnSpc>
            </a:pPr>
            <a:r>
              <a:rPr lang="es-PR" sz="800" dirty="0">
                <a:solidFill>
                  <a:prstClr val="black"/>
                </a:solidFill>
                <a:latin typeface="Calibri" panose="020F0502020204030204" pitchFamily="34" charset="0"/>
                <a:ea typeface="Calibri" panose="020F0502020204030204" pitchFamily="34" charset="0"/>
                <a:cs typeface="Times New Roman" panose="02020603050405020304" pitchFamily="18" charset="0"/>
              </a:rPr>
              <a:t>Número de palabras</a:t>
            </a:r>
            <a:r>
              <a:rPr lang="en-US" sz="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:160</a:t>
            </a:r>
            <a:endParaRPr lang="en-US" sz="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r">
              <a:lnSpc>
                <a:spcPct val="107000"/>
              </a:lnSpc>
            </a:pPr>
            <a:r>
              <a:rPr lang="es-PE" sz="800" b="1" i="1" dirty="0">
                <a:solidFill>
                  <a:prstClr val="black"/>
                </a:solidFill>
                <a:latin typeface="Calibri" panose="020F0502020204030204" pitchFamily="34" charset="0"/>
                <a:ea typeface="Calibri" panose="020F0502020204030204" pitchFamily="34" charset="0"/>
                <a:cs typeface="Times New Roman" panose="02020603050405020304" pitchFamily="18" charset="0"/>
              </a:rPr>
              <a:t>Basado en </a:t>
            </a:r>
            <a:r>
              <a:rPr lang="es-PE" sz="800" b="1" i="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el texto </a:t>
            </a:r>
            <a:r>
              <a:rPr lang="es-PE" sz="800" b="1" i="1" dirty="0">
                <a:solidFill>
                  <a:prstClr val="black"/>
                </a:solidFill>
                <a:latin typeface="Calibri" panose="020F0502020204030204" pitchFamily="34" charset="0"/>
                <a:ea typeface="Calibri" panose="020F0502020204030204" pitchFamily="34" charset="0"/>
                <a:cs typeface="Times New Roman" panose="02020603050405020304" pitchFamily="18" charset="0"/>
              </a:rPr>
              <a:t>original en inglés  </a:t>
            </a:r>
          </a:p>
        </p:txBody>
      </p:sp>
    </p:spTree>
    <p:extLst>
      <p:ext uri="{BB962C8B-B14F-4D97-AF65-F5344CB8AC3E}">
        <p14:creationId xmlns:p14="http://schemas.microsoft.com/office/powerpoint/2010/main" val="6848539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33</a:t>
            </a:fld>
            <a:endParaRPr lang="en-US" dirty="0"/>
          </a:p>
        </p:txBody>
      </p:sp>
      <p:sp>
        <p:nvSpPr>
          <p:cNvPr id="5" name="Rectangle 1"/>
          <p:cNvSpPr>
            <a:spLocks noChangeArrowheads="1"/>
          </p:cNvSpPr>
          <p:nvPr/>
        </p:nvSpPr>
        <p:spPr bwMode="auto">
          <a:xfrm>
            <a:off x="304800" y="3478111"/>
            <a:ext cx="6719667" cy="1574933"/>
          </a:xfrm>
          <a:prstGeom prst="rect">
            <a:avLst/>
          </a:prstGeom>
          <a:noFill/>
          <a:ln w="9525">
            <a:noFill/>
            <a:miter lim="800000"/>
            <a:headEnd/>
            <a:tailEnd/>
          </a:ln>
          <a:effectLst/>
        </p:spPr>
        <p:txBody>
          <a:bodyPr vert="horz" wrap="square" lIns="96661" tIns="48331" rIns="96661" bIns="48331" numCol="1" anchor="ctr" anchorCtr="0" compatLnSpc="1">
            <a:prstTxWarp prst="textNoShape">
              <a:avLst/>
            </a:prstTxWarp>
            <a:spAutoFit/>
          </a:bodyPr>
          <a:lstStyle/>
          <a:p>
            <a:r>
              <a:rPr lang="en-US" sz="1600" dirty="0" smtClean="0"/>
              <a:t> </a:t>
            </a:r>
          </a:p>
          <a:p>
            <a:r>
              <a:rPr lang="en-US" sz="1600" dirty="0" smtClean="0"/>
              <a:t> </a:t>
            </a:r>
          </a:p>
          <a:p>
            <a:endParaRPr lang="en-US" sz="1600" dirty="0" smtClean="0"/>
          </a:p>
          <a:p>
            <a:endParaRPr lang="en-US" sz="1600" dirty="0" smtClean="0"/>
          </a:p>
          <a:p>
            <a:endParaRPr lang="en-US" sz="1600" dirty="0" smtClean="0"/>
          </a:p>
          <a:p>
            <a:endParaRPr lang="en-US" sz="1600" dirty="0" smtClean="0"/>
          </a:p>
        </p:txBody>
      </p:sp>
      <p:sp>
        <p:nvSpPr>
          <p:cNvPr id="6" name="Rectangle 5"/>
          <p:cNvSpPr/>
          <p:nvPr/>
        </p:nvSpPr>
        <p:spPr>
          <a:xfrm>
            <a:off x="291353" y="9259416"/>
            <a:ext cx="1997663" cy="230832"/>
          </a:xfrm>
          <a:prstGeom prst="rect">
            <a:avLst/>
          </a:prstGeom>
        </p:spPr>
        <p:txBody>
          <a:bodyPr wrap="none">
            <a:spAutoFit/>
          </a:bodyPr>
          <a:lstStyle/>
          <a:p>
            <a:r>
              <a:rPr lang="en-US" sz="900" dirty="0" smtClean="0"/>
              <a:t>Wiki License Adapted by HSD Teachers</a:t>
            </a:r>
            <a:endParaRPr lang="en-US" sz="900" dirty="0"/>
          </a:p>
        </p:txBody>
      </p:sp>
      <p:graphicFrame>
        <p:nvGraphicFramePr>
          <p:cNvPr id="8" name="Table 7"/>
          <p:cNvGraphicFramePr>
            <a:graphicFrameLocks noGrp="1"/>
          </p:cNvGraphicFramePr>
          <p:nvPr>
            <p:extLst>
              <p:ext uri="{D42A27DB-BD31-4B8C-83A1-F6EECF244321}">
                <p14:modId xmlns:p14="http://schemas.microsoft.com/office/powerpoint/2010/main" val="708703090"/>
              </p:ext>
            </p:extLst>
          </p:nvPr>
        </p:nvGraphicFramePr>
        <p:xfrm>
          <a:off x="304800" y="502920"/>
          <a:ext cx="6747376" cy="8183880"/>
        </p:xfrm>
        <a:graphic>
          <a:graphicData uri="http://schemas.openxmlformats.org/drawingml/2006/table">
            <a:tbl>
              <a:tblPr firstRow="1" bandRow="1">
                <a:tableStyleId>{5940675A-B579-460E-94D1-54222C63F5DA}</a:tableStyleId>
              </a:tblPr>
              <a:tblGrid>
                <a:gridCol w="3733800"/>
                <a:gridCol w="3013576"/>
              </a:tblGrid>
              <a:tr h="2880360">
                <a:tc>
                  <a:txBody>
                    <a:bodyPr/>
                    <a:lstStyle/>
                    <a:p>
                      <a:r>
                        <a:rPr lang="es-MX" b="1" u="sng" noProof="0" dirty="0" smtClean="0"/>
                        <a:t>Sección</a:t>
                      </a:r>
                      <a:r>
                        <a:rPr lang="es-MX" sz="1900" b="1" u="sng" kern="1200" noProof="0" dirty="0" smtClean="0">
                          <a:solidFill>
                            <a:schemeClr val="tx1"/>
                          </a:solidFill>
                          <a:effectLst/>
                          <a:latin typeface="+mn-lt"/>
                          <a:ea typeface="+mn-ea"/>
                          <a:cs typeface="+mn-cs"/>
                        </a:rPr>
                        <a:t> 3</a:t>
                      </a:r>
                      <a:endParaRPr lang="es-MX" sz="1900" kern="1200" noProof="0" dirty="0" smtClean="0">
                        <a:solidFill>
                          <a:schemeClr val="tx1"/>
                        </a:solidFill>
                        <a:effectLst/>
                        <a:latin typeface="+mn-lt"/>
                        <a:ea typeface="+mn-ea"/>
                        <a:cs typeface="+mn-cs"/>
                      </a:endParaRPr>
                    </a:p>
                    <a:p>
                      <a:r>
                        <a:rPr lang="es-MX" sz="1900" kern="1200" noProof="0" dirty="0" smtClean="0">
                          <a:solidFill>
                            <a:schemeClr val="tx1"/>
                          </a:solidFill>
                          <a:effectLst/>
                          <a:latin typeface="+mn-lt"/>
                          <a:ea typeface="+mn-ea"/>
                          <a:cs typeface="+mn-cs"/>
                        </a:rPr>
                        <a:t>Las manzanas se ponen en grandes contenedores. Los camiones llevan los contenedores a un </a:t>
                      </a:r>
                      <a:r>
                        <a:rPr lang="es-MX" sz="1900" b="1" kern="1200" noProof="0" dirty="0" smtClean="0">
                          <a:solidFill>
                            <a:schemeClr val="tx1"/>
                          </a:solidFill>
                          <a:effectLst/>
                          <a:latin typeface="+mn-lt"/>
                          <a:ea typeface="+mn-ea"/>
                          <a:cs typeface="+mn-cs"/>
                        </a:rPr>
                        <a:t>almacén</a:t>
                      </a:r>
                      <a:r>
                        <a:rPr lang="es-MX" sz="1900" kern="1200" noProof="0" dirty="0" smtClean="0">
                          <a:solidFill>
                            <a:schemeClr val="tx1"/>
                          </a:solidFill>
                          <a:effectLst/>
                          <a:latin typeface="+mn-lt"/>
                          <a:ea typeface="+mn-ea"/>
                          <a:cs typeface="+mn-cs"/>
                        </a:rPr>
                        <a:t>. Esto es un edificio donde se almacenan cosas. Los cuartos se mantienen fríos para que las manzanas se mantengan crujientes.</a:t>
                      </a:r>
                      <a:endParaRPr lang="es-MX" noProof="0" dirty="0"/>
                    </a:p>
                  </a:txBody>
                  <a:tcPr/>
                </a:tc>
                <a:tc>
                  <a:txBody>
                    <a:bodyPr/>
                    <a:lstStyle/>
                    <a:p>
                      <a:endParaRPr lang="es-MX" noProof="0" dirty="0"/>
                    </a:p>
                  </a:txBody>
                  <a:tcPr/>
                </a:tc>
              </a:tr>
              <a:tr h="2895600">
                <a:tc>
                  <a:txBody>
                    <a:bodyPr/>
                    <a:lstStyle/>
                    <a:p>
                      <a:r>
                        <a:rPr lang="es-MX" b="1" u="sng" noProof="0" dirty="0" smtClean="0"/>
                        <a:t>Sección</a:t>
                      </a:r>
                      <a:r>
                        <a:rPr lang="es-MX" sz="1900" b="1" u="sng" kern="1200" noProof="0" dirty="0" smtClean="0">
                          <a:solidFill>
                            <a:schemeClr val="tx1"/>
                          </a:solidFill>
                          <a:effectLst/>
                          <a:latin typeface="+mn-lt"/>
                          <a:ea typeface="+mn-ea"/>
                          <a:cs typeface="+mn-cs"/>
                        </a:rPr>
                        <a:t> 4</a:t>
                      </a:r>
                      <a:endParaRPr lang="es-MX" sz="1900" kern="1200" noProof="0" dirty="0" smtClean="0">
                        <a:solidFill>
                          <a:schemeClr val="tx1"/>
                        </a:solidFill>
                        <a:effectLst/>
                        <a:latin typeface="+mn-lt"/>
                        <a:ea typeface="+mn-ea"/>
                        <a:cs typeface="+mn-cs"/>
                      </a:endParaRPr>
                    </a:p>
                    <a:p>
                      <a:r>
                        <a:rPr lang="es-MX" noProof="0" dirty="0" smtClean="0">
                          <a:effectLst/>
                        </a:rPr>
                        <a:t>Las manzanas son </a:t>
                      </a:r>
                      <a:r>
                        <a:rPr lang="es-MX" b="0" u="sng" noProof="0" dirty="0" smtClean="0">
                          <a:effectLst/>
                        </a:rPr>
                        <a:t>clasificadas</a:t>
                      </a:r>
                      <a:r>
                        <a:rPr lang="es-MX" noProof="0" dirty="0" smtClean="0">
                          <a:effectLst/>
                        </a:rPr>
                        <a:t> por color y tamaño. Se descartan (tiran) las manzanas podridas.</a:t>
                      </a:r>
                      <a:br>
                        <a:rPr lang="es-MX" noProof="0" dirty="0" smtClean="0">
                          <a:effectLst/>
                        </a:rPr>
                      </a:br>
                      <a:r>
                        <a:rPr lang="es-MX" noProof="0" dirty="0" smtClean="0">
                          <a:effectLst/>
                        </a:rPr>
                        <a:t>Las manzanas buenas son empacadas en cajas.</a:t>
                      </a:r>
                      <a:endParaRPr lang="es-MX" sz="1900" kern="1200" noProof="0" dirty="0">
                        <a:solidFill>
                          <a:schemeClr val="tx1"/>
                        </a:solidFill>
                        <a:effectLst/>
                        <a:latin typeface="+mn-lt"/>
                        <a:ea typeface="+mn-ea"/>
                        <a:cs typeface="+mn-cs"/>
                      </a:endParaRPr>
                    </a:p>
                  </a:txBody>
                  <a:tcPr anchor="ctr"/>
                </a:tc>
                <a:tc>
                  <a:txBody>
                    <a:bodyPr/>
                    <a:lstStyle/>
                    <a:p>
                      <a:endParaRPr lang="es-MX" noProof="0" dirty="0" smtClean="0"/>
                    </a:p>
                    <a:p>
                      <a:endParaRPr lang="es-MX" noProof="0" dirty="0" smtClean="0"/>
                    </a:p>
                    <a:p>
                      <a:endParaRPr lang="es-MX" noProof="0" dirty="0" smtClean="0"/>
                    </a:p>
                    <a:p>
                      <a:endParaRPr lang="es-MX" noProof="0" dirty="0" smtClean="0"/>
                    </a:p>
                    <a:p>
                      <a:endParaRPr lang="es-MX" noProof="0" dirty="0" smtClean="0"/>
                    </a:p>
                    <a:p>
                      <a:endParaRPr lang="es-MX" noProof="0" dirty="0" smtClean="0"/>
                    </a:p>
                    <a:p>
                      <a:endParaRPr lang="es-MX" noProof="0" dirty="0" smtClean="0"/>
                    </a:p>
                    <a:p>
                      <a:endParaRPr lang="es-MX" noProof="0" dirty="0" smtClean="0"/>
                    </a:p>
                    <a:p>
                      <a:endParaRPr lang="es-MX" noProof="0" dirty="0" smtClean="0"/>
                    </a:p>
                  </a:txBody>
                  <a:tcPr/>
                </a:tc>
              </a:tr>
              <a:tr h="370840">
                <a:tc>
                  <a:txBody>
                    <a:bodyPr/>
                    <a:lstStyle/>
                    <a:p>
                      <a:r>
                        <a:rPr lang="es-MX" b="1" u="sng" noProof="0" dirty="0" smtClean="0"/>
                        <a:t>Sección</a:t>
                      </a:r>
                      <a:r>
                        <a:rPr lang="es-MX" sz="1900" b="1" u="sng" kern="1200" noProof="0" dirty="0" smtClean="0">
                          <a:solidFill>
                            <a:schemeClr val="tx1"/>
                          </a:solidFill>
                          <a:effectLst/>
                          <a:latin typeface="+mn-lt"/>
                          <a:ea typeface="+mn-ea"/>
                          <a:cs typeface="+mn-cs"/>
                        </a:rPr>
                        <a:t> 5</a:t>
                      </a:r>
                      <a:endParaRPr lang="es-MX" sz="1900" kern="1200" noProof="0" dirty="0" smtClean="0">
                        <a:solidFill>
                          <a:schemeClr val="tx1"/>
                        </a:solidFill>
                        <a:effectLst/>
                        <a:latin typeface="+mn-lt"/>
                        <a:ea typeface="+mn-ea"/>
                        <a:cs typeface="+mn-cs"/>
                      </a:endParaRPr>
                    </a:p>
                    <a:p>
                      <a:r>
                        <a:rPr lang="es-MX" noProof="0" dirty="0" smtClean="0">
                          <a:effectLst/>
                        </a:rPr>
                        <a:t>Los camiones llevan las manzanas a los supermercados de todo el país. Las manzanas son descargadas y colocadas en los estantes. La gente va al supermercado a comprar manzanas y las llevan a casa para comer.  ¡Crujiente!</a:t>
                      </a:r>
                      <a:endParaRPr lang="es-MX" sz="1900" kern="1200" noProof="0" dirty="0" smtClean="0">
                        <a:solidFill>
                          <a:schemeClr val="tx1"/>
                        </a:solidFill>
                        <a:effectLst/>
                        <a:latin typeface="+mn-lt"/>
                        <a:ea typeface="+mn-ea"/>
                        <a:cs typeface="+mn-cs"/>
                      </a:endParaRPr>
                    </a:p>
                  </a:txBody>
                  <a:tcPr/>
                </a:tc>
                <a:tc>
                  <a:txBody>
                    <a:bodyPr/>
                    <a:lstStyle/>
                    <a:p>
                      <a:endParaRPr lang="es-MX" noProof="0" dirty="0"/>
                    </a:p>
                  </a:txBody>
                  <a:tcPr/>
                </a:tc>
              </a:tr>
            </a:tbl>
          </a:graphicData>
        </a:graphic>
      </p:graphicFrame>
      <p:sp>
        <p:nvSpPr>
          <p:cNvPr id="11" name="Rectangle 10"/>
          <p:cNvSpPr/>
          <p:nvPr/>
        </p:nvSpPr>
        <p:spPr>
          <a:xfrm>
            <a:off x="291353" y="157141"/>
            <a:ext cx="3098028" cy="369332"/>
          </a:xfrm>
          <a:prstGeom prst="rect">
            <a:avLst/>
          </a:prstGeom>
        </p:spPr>
        <p:txBody>
          <a:bodyPr wrap="none">
            <a:spAutoFit/>
          </a:bodyPr>
          <a:lstStyle/>
          <a:p>
            <a:r>
              <a:rPr lang="es-MX" sz="1800" i="1" dirty="0" smtClean="0"/>
              <a:t>Tiempo de cosechar manzanas</a:t>
            </a:r>
            <a:endParaRPr lang="es-MX" sz="1800" i="1" dirty="0"/>
          </a:p>
        </p:txBody>
      </p:sp>
      <p:pic>
        <p:nvPicPr>
          <p:cNvPr id="12" name="Picture 11"/>
          <p:cNvPicPr/>
          <p:nvPr/>
        </p:nvPicPr>
        <p:blipFill rotWithShape="1">
          <a:blip r:embed="rId2" cstate="print">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338" t="4150" r="5344" b="12089"/>
          <a:stretch/>
        </p:blipFill>
        <p:spPr>
          <a:xfrm>
            <a:off x="4572000" y="751034"/>
            <a:ext cx="1914582" cy="2306782"/>
          </a:xfrm>
          <a:prstGeom prst="rect">
            <a:avLst/>
          </a:prstGeom>
          <a:ln w="38100" cap="sq">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 name="Picture 1"/>
          <p:cNvPicPr>
            <a:picLocks noChangeAspect="1"/>
          </p:cNvPicPr>
          <p:nvPr/>
        </p:nvPicPr>
        <p:blipFill>
          <a:blip r:embed="rId4"/>
          <a:stretch>
            <a:fillRect/>
          </a:stretch>
        </p:blipFill>
        <p:spPr>
          <a:xfrm>
            <a:off x="3777103" y="3943476"/>
            <a:ext cx="3243353" cy="2219136"/>
          </a:xfrm>
          <a:prstGeom prst="rect">
            <a:avLst/>
          </a:prstGeom>
        </p:spPr>
      </p:pic>
      <p:pic>
        <p:nvPicPr>
          <p:cNvPr id="3" name="Picture 2"/>
          <p:cNvPicPr>
            <a:picLocks noChangeAspect="1"/>
          </p:cNvPicPr>
          <p:nvPr/>
        </p:nvPicPr>
        <p:blipFill>
          <a:blip r:embed="rId5"/>
          <a:stretch>
            <a:fillRect/>
          </a:stretch>
        </p:blipFill>
        <p:spPr>
          <a:xfrm>
            <a:off x="3884009" y="6554554"/>
            <a:ext cx="3072650" cy="2176461"/>
          </a:xfrm>
          <a:prstGeom prst="rect">
            <a:avLst/>
          </a:prstGeom>
        </p:spPr>
      </p:pic>
    </p:spTree>
    <p:extLst>
      <p:ext uri="{BB962C8B-B14F-4D97-AF65-F5344CB8AC3E}">
        <p14:creationId xmlns:p14="http://schemas.microsoft.com/office/powerpoint/2010/main" val="33601441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34</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685676677"/>
              </p:ext>
            </p:extLst>
          </p:nvPr>
        </p:nvGraphicFramePr>
        <p:xfrm>
          <a:off x="365760" y="2057400"/>
          <a:ext cx="6583680" cy="4981448"/>
        </p:xfrm>
        <a:graphic>
          <a:graphicData uri="http://schemas.openxmlformats.org/drawingml/2006/table">
            <a:tbl>
              <a:tblPr firstRow="1" firstCol="1" bandRow="1">
                <a:tableStyleId>{5940675A-B579-460E-94D1-54222C63F5DA}</a:tableStyleId>
              </a:tblPr>
              <a:tblGrid>
                <a:gridCol w="6583680"/>
              </a:tblGrid>
              <a:tr h="0">
                <a:tc>
                  <a:txBody>
                    <a:bodyPr/>
                    <a:lstStyle/>
                    <a:p>
                      <a:pPr marL="0" marR="0">
                        <a:lnSpc>
                          <a:spcPct val="115000"/>
                        </a:lnSpc>
                        <a:spcBef>
                          <a:spcPts val="0"/>
                        </a:spcBef>
                        <a:spcAft>
                          <a:spcPts val="0"/>
                        </a:spcAft>
                      </a:pPr>
                      <a:r>
                        <a:rPr lang="es-MX" sz="1600" b="1" u="sng" noProof="0" dirty="0" smtClean="0">
                          <a:effectLst/>
                        </a:rPr>
                        <a:t>Sección 1</a:t>
                      </a:r>
                      <a:endParaRPr lang="es-MX" sz="1100" b="1" noProof="0" dirty="0" smtClean="0">
                        <a:effectLst/>
                      </a:endParaRPr>
                    </a:p>
                    <a:p>
                      <a:pPr marL="0" marR="0">
                        <a:lnSpc>
                          <a:spcPct val="115000"/>
                        </a:lnSpc>
                        <a:spcBef>
                          <a:spcPts val="0"/>
                        </a:spcBef>
                        <a:spcAft>
                          <a:spcPts val="0"/>
                        </a:spcAft>
                      </a:pPr>
                      <a:r>
                        <a:rPr lang="es-MX" sz="1600" noProof="0" dirty="0" smtClean="0">
                          <a:effectLst/>
                        </a:rPr>
                        <a:t>Los agricultores de manzanas cultivan los árboles de manzanas en huertas.   A veces los árboles de manzanas están en hileras.</a:t>
                      </a:r>
                    </a:p>
                    <a:p>
                      <a:pPr marL="0" marR="0" algn="ctr">
                        <a:lnSpc>
                          <a:spcPct val="115000"/>
                        </a:lnSpc>
                        <a:spcBef>
                          <a:spcPts val="0"/>
                        </a:spcBef>
                        <a:spcAft>
                          <a:spcPts val="0"/>
                        </a:spcAft>
                      </a:pPr>
                      <a:r>
                        <a:rPr lang="es-MX" sz="1600" noProof="0" dirty="0" smtClean="0">
                          <a:effectLst/>
                        </a:rPr>
                        <a:t> </a:t>
                      </a:r>
                      <a:endParaRPr lang="es-MX" sz="1100" noProof="0" dirty="0">
                        <a:effectLst/>
                        <a:latin typeface="Calibri"/>
                        <a:ea typeface="Times New Roman"/>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pPr marL="0" marR="0">
                        <a:lnSpc>
                          <a:spcPct val="115000"/>
                        </a:lnSpc>
                        <a:spcBef>
                          <a:spcPts val="0"/>
                        </a:spcBef>
                        <a:spcAft>
                          <a:spcPts val="0"/>
                        </a:spcAft>
                      </a:pPr>
                      <a:r>
                        <a:rPr lang="es-MX" sz="1600" b="1" u="sng" noProof="0" dirty="0" smtClean="0">
                          <a:effectLst/>
                        </a:rPr>
                        <a:t>Sección 2</a:t>
                      </a:r>
                      <a:endParaRPr lang="es-MX" sz="1100" b="1" noProof="0" dirty="0" smtClean="0">
                        <a:effectLst/>
                      </a:endParaRPr>
                    </a:p>
                    <a:p>
                      <a:pPr marL="0" marR="0">
                        <a:lnSpc>
                          <a:spcPct val="115000"/>
                        </a:lnSpc>
                        <a:spcBef>
                          <a:spcPts val="0"/>
                        </a:spcBef>
                        <a:spcAft>
                          <a:spcPts val="0"/>
                        </a:spcAft>
                      </a:pPr>
                      <a:r>
                        <a:rPr lang="es-MX" sz="1600" noProof="0" dirty="0" smtClean="0">
                          <a:effectLst/>
                        </a:rPr>
                        <a:t>En el otoño, los árboles tienen manzanas. Es entonces cuando las manzanas son recogidas. A veces los trabajadores recogen las manzanas. A veces máquinas grandes recogen las manzanas.</a:t>
                      </a:r>
                    </a:p>
                    <a:p>
                      <a:pPr marL="0" marR="0">
                        <a:lnSpc>
                          <a:spcPct val="115000"/>
                        </a:lnSpc>
                        <a:spcBef>
                          <a:spcPts val="0"/>
                        </a:spcBef>
                        <a:spcAft>
                          <a:spcPts val="0"/>
                        </a:spcAft>
                      </a:pPr>
                      <a:r>
                        <a:rPr lang="es-MX" sz="1600" noProof="0" dirty="0" smtClean="0">
                          <a:effectLst/>
                        </a:rPr>
                        <a:t>  </a:t>
                      </a:r>
                      <a:endParaRPr lang="es-MX" sz="1100" noProof="0" dirty="0">
                        <a:effectLst/>
                        <a:latin typeface="Calibri"/>
                        <a:ea typeface="Times New Roman"/>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pPr marL="0" marR="0">
                        <a:lnSpc>
                          <a:spcPct val="115000"/>
                        </a:lnSpc>
                        <a:spcBef>
                          <a:spcPts val="0"/>
                        </a:spcBef>
                        <a:spcAft>
                          <a:spcPts val="0"/>
                        </a:spcAft>
                      </a:pPr>
                      <a:r>
                        <a:rPr lang="es-MX" sz="1600" b="1" u="sng" noProof="0" dirty="0" smtClean="0">
                          <a:effectLst/>
                        </a:rPr>
                        <a:t>Sección 3</a:t>
                      </a:r>
                      <a:endParaRPr lang="es-MX" sz="1100" b="1" noProof="0" dirty="0" smtClean="0">
                        <a:effectLst/>
                      </a:endParaRPr>
                    </a:p>
                    <a:p>
                      <a:pPr marL="0" marR="0">
                        <a:lnSpc>
                          <a:spcPct val="115000"/>
                        </a:lnSpc>
                        <a:spcBef>
                          <a:spcPts val="0"/>
                        </a:spcBef>
                        <a:spcAft>
                          <a:spcPts val="0"/>
                        </a:spcAft>
                      </a:pPr>
                      <a:r>
                        <a:rPr lang="es-MX" sz="1600" noProof="0" dirty="0" smtClean="0">
                          <a:effectLst/>
                        </a:rPr>
                        <a:t>Luego, las manzanas se colocan en contenedores. Los contenedores se ponen en almacenes fríos. Entonces los trabajadores empacan las manzanas limpias en cajas. Grandes camiones llevan las cajas de manzanas a los supermercados. </a:t>
                      </a:r>
                      <a:endParaRPr lang="es-MX" sz="1100" noProof="0" dirty="0" smtClean="0">
                        <a:effectLst/>
                      </a:endParaRPr>
                    </a:p>
                    <a:p>
                      <a:pPr marL="0" marR="0" algn="ctr">
                        <a:lnSpc>
                          <a:spcPct val="115000"/>
                        </a:lnSpc>
                        <a:spcBef>
                          <a:spcPts val="0"/>
                        </a:spcBef>
                        <a:spcAft>
                          <a:spcPts val="0"/>
                        </a:spcAft>
                      </a:pPr>
                      <a:r>
                        <a:rPr lang="es-MX" sz="1600" noProof="0" dirty="0" smtClean="0">
                          <a:effectLst/>
                        </a:rPr>
                        <a:t> </a:t>
                      </a:r>
                      <a:endParaRPr lang="es-MX" sz="1100" noProof="0" dirty="0">
                        <a:effectLst/>
                        <a:latin typeface="Calibri"/>
                        <a:ea typeface="Times New Roman"/>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0">
                <a:tc>
                  <a:txBody>
                    <a:bodyPr/>
                    <a:lstStyle/>
                    <a:p>
                      <a:pPr marL="0" marR="0">
                        <a:lnSpc>
                          <a:spcPct val="115000"/>
                        </a:lnSpc>
                        <a:spcBef>
                          <a:spcPts val="0"/>
                        </a:spcBef>
                        <a:spcAft>
                          <a:spcPts val="0"/>
                        </a:spcAft>
                      </a:pPr>
                      <a:r>
                        <a:rPr lang="es-MX" sz="1600" b="1" u="sng" noProof="0" dirty="0" smtClean="0">
                          <a:effectLst/>
                        </a:rPr>
                        <a:t>Sección 4</a:t>
                      </a:r>
                      <a:endParaRPr lang="es-MX" sz="1100" b="1" noProof="0" dirty="0" smtClean="0">
                        <a:effectLst/>
                      </a:endParaRPr>
                    </a:p>
                    <a:p>
                      <a:pPr marL="0" marR="0">
                        <a:lnSpc>
                          <a:spcPct val="115000"/>
                        </a:lnSpc>
                        <a:spcBef>
                          <a:spcPts val="0"/>
                        </a:spcBef>
                        <a:spcAft>
                          <a:spcPts val="0"/>
                        </a:spcAft>
                      </a:pPr>
                      <a:r>
                        <a:rPr lang="es-MX" sz="1600" noProof="0" dirty="0" smtClean="0">
                          <a:effectLst/>
                        </a:rPr>
                        <a:t>La gente compra en esas tiendas.  Ellos compran manzanas para comer.</a:t>
                      </a:r>
                      <a:br>
                        <a:rPr lang="es-MX" sz="1600" noProof="0" dirty="0" smtClean="0">
                          <a:effectLst/>
                        </a:rPr>
                      </a:br>
                      <a:r>
                        <a:rPr lang="es-MX" sz="1600" noProof="0" dirty="0" smtClean="0">
                          <a:effectLst/>
                        </a:rPr>
                        <a:t>Las manzanas pueden ser rojas, verdes o amarillas. ¿Por </a:t>
                      </a:r>
                      <a:r>
                        <a:rPr lang="es-MX" sz="1600" noProof="0" dirty="0" smtClean="0">
                          <a:solidFill>
                            <a:schemeClr val="tx1"/>
                          </a:solidFill>
                          <a:effectLst/>
                        </a:rPr>
                        <a:t>qué no comemos </a:t>
                      </a:r>
                      <a:r>
                        <a:rPr lang="es-MX" sz="1600" noProof="0" dirty="0" smtClean="0">
                          <a:effectLst/>
                        </a:rPr>
                        <a:t>una manzana? ¡Crujiente! </a:t>
                      </a:r>
                      <a:endParaRPr lang="es-MX" sz="1100" noProof="0" dirty="0">
                        <a:effectLst/>
                        <a:latin typeface="Calibri"/>
                        <a:ea typeface="Times New Roman"/>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6" name="Rectangle 5"/>
          <p:cNvSpPr/>
          <p:nvPr/>
        </p:nvSpPr>
        <p:spPr>
          <a:xfrm>
            <a:off x="1828800" y="1447799"/>
            <a:ext cx="3431517" cy="569387"/>
          </a:xfrm>
          <a:prstGeom prst="rect">
            <a:avLst/>
          </a:prstGeom>
        </p:spPr>
        <p:txBody>
          <a:bodyPr wrap="none">
            <a:spAutoFit/>
          </a:bodyPr>
          <a:lstStyle/>
          <a:p>
            <a:r>
              <a:rPr lang="es-MX" i="1" dirty="0" smtClean="0">
                <a:solidFill>
                  <a:prstClr val="black"/>
                </a:solidFill>
              </a:rPr>
              <a:t>¿Cómo </a:t>
            </a:r>
            <a:r>
              <a:rPr lang="es-MX" i="1" dirty="0">
                <a:solidFill>
                  <a:prstClr val="black"/>
                </a:solidFill>
              </a:rPr>
              <a:t>llegan a ti </a:t>
            </a:r>
            <a:r>
              <a:rPr lang="es-MX" i="1" dirty="0" smtClean="0">
                <a:solidFill>
                  <a:prstClr val="black"/>
                </a:solidFill>
              </a:rPr>
              <a:t>las manzanas?</a:t>
            </a:r>
          </a:p>
          <a:p>
            <a:pPr algn="ctr"/>
            <a:r>
              <a:rPr lang="en-US" sz="1200" b="1" dirty="0" err="1" smtClean="0"/>
              <a:t>Autor</a:t>
            </a:r>
            <a:r>
              <a:rPr lang="en-US" sz="1200" b="1" dirty="0"/>
              <a:t>: Readworks.org </a:t>
            </a:r>
            <a:r>
              <a:rPr lang="es-MX" sz="1200" b="1" dirty="0" smtClean="0">
                <a:solidFill>
                  <a:prstClr val="black"/>
                </a:solidFill>
              </a:rPr>
              <a:t> </a:t>
            </a:r>
            <a:endParaRPr lang="es-MX" sz="1200" dirty="0">
              <a:solidFill>
                <a:prstClr val="black"/>
              </a:solidFill>
            </a:endParaRPr>
          </a:p>
        </p:txBody>
      </p:sp>
      <p:sp>
        <p:nvSpPr>
          <p:cNvPr id="7" name="TextBox 6"/>
          <p:cNvSpPr txBox="1"/>
          <p:nvPr/>
        </p:nvSpPr>
        <p:spPr>
          <a:xfrm>
            <a:off x="81416" y="148679"/>
            <a:ext cx="1137784" cy="384721"/>
          </a:xfrm>
          <a:prstGeom prst="rect">
            <a:avLst/>
          </a:prstGeom>
          <a:noFill/>
        </p:spPr>
        <p:txBody>
          <a:bodyPr wrap="square" rtlCol="0">
            <a:spAutoFit/>
          </a:bodyPr>
          <a:lstStyle/>
          <a:p>
            <a:r>
              <a:rPr lang="es-MX" dirty="0" smtClean="0">
                <a:solidFill>
                  <a:prstClr val="black"/>
                </a:solidFill>
              </a:rPr>
              <a:t>Texto 2</a:t>
            </a:r>
            <a:endParaRPr lang="es-MX" dirty="0">
              <a:solidFill>
                <a:prstClr val="black"/>
              </a:solidFill>
            </a:endParaRPr>
          </a:p>
        </p:txBody>
      </p:sp>
      <p:sp>
        <p:nvSpPr>
          <p:cNvPr id="10" name="Rectangle 9"/>
          <p:cNvSpPr/>
          <p:nvPr/>
        </p:nvSpPr>
        <p:spPr>
          <a:xfrm>
            <a:off x="4670036" y="225673"/>
            <a:ext cx="2279404" cy="920252"/>
          </a:xfrm>
          <a:prstGeom prst="rect">
            <a:avLst/>
          </a:prstGeom>
        </p:spPr>
        <p:txBody>
          <a:bodyPr wrap="square">
            <a:spAutoFit/>
          </a:bodyPr>
          <a:lstStyle/>
          <a:p>
            <a:pPr lvl="0" algn="r">
              <a:lnSpc>
                <a:spcPct val="107000"/>
              </a:lnSpc>
            </a:pPr>
            <a:r>
              <a:rPr lang="es-PR" sz="838" dirty="0">
                <a:solidFill>
                  <a:prstClr val="black"/>
                </a:solidFill>
                <a:latin typeface="Calibri" panose="020F0502020204030204" pitchFamily="34" charset="0"/>
                <a:ea typeface="Calibri" panose="020F0502020204030204" pitchFamily="34" charset="0"/>
                <a:cs typeface="Times New Roman" panose="02020603050405020304" pitchFamily="18" charset="0"/>
              </a:rPr>
              <a:t>Equivalencia de grado: </a:t>
            </a:r>
            <a:r>
              <a:rPr lang="es-PR" sz="838"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3.1  </a:t>
            </a:r>
            <a:endParaRPr lang="es-PR" sz="838"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r">
              <a:lnSpc>
                <a:spcPct val="107000"/>
              </a:lnSpc>
            </a:pPr>
            <a:r>
              <a:rPr lang="es-PR" sz="838" dirty="0">
                <a:solidFill>
                  <a:prstClr val="black"/>
                </a:solidFill>
                <a:latin typeface="Calibri" panose="020F0502020204030204" pitchFamily="34" charset="0"/>
                <a:ea typeface="Calibri" panose="020F0502020204030204" pitchFamily="34" charset="0"/>
                <a:cs typeface="Times New Roman" panose="02020603050405020304" pitchFamily="18" charset="0"/>
              </a:rPr>
              <a:t>Escala </a:t>
            </a:r>
            <a:r>
              <a:rPr lang="es-PR" sz="838" i="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Lexile</a:t>
            </a:r>
            <a:r>
              <a:rPr lang="es-PR" sz="838"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s-PR" sz="838"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530L  </a:t>
            </a:r>
            <a:endParaRPr lang="es-PR" sz="838"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r">
              <a:lnSpc>
                <a:spcPct val="107000"/>
              </a:lnSpc>
            </a:pPr>
            <a:r>
              <a:rPr lang="es-PR" sz="838" dirty="0">
                <a:solidFill>
                  <a:prstClr val="black"/>
                </a:solidFill>
                <a:latin typeface="Calibri" panose="020F0502020204030204" pitchFamily="34" charset="0"/>
                <a:ea typeface="Calibri" panose="020F0502020204030204" pitchFamily="34" charset="0"/>
                <a:cs typeface="Times New Roman" panose="02020603050405020304" pitchFamily="18" charset="0"/>
              </a:rPr>
              <a:t>Promedio del largo de la oración: </a:t>
            </a:r>
            <a:r>
              <a:rPr lang="es-PR" sz="838"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7.36 </a:t>
            </a:r>
            <a:endParaRPr lang="es-PR" sz="838"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r">
              <a:lnSpc>
                <a:spcPct val="107000"/>
              </a:lnSpc>
            </a:pPr>
            <a:r>
              <a:rPr lang="es-PR" sz="838" dirty="0">
                <a:solidFill>
                  <a:prstClr val="black"/>
                </a:solidFill>
                <a:latin typeface="Calibri" panose="020F0502020204030204" pitchFamily="34" charset="0"/>
                <a:ea typeface="Calibri" panose="020F0502020204030204" pitchFamily="34" charset="0"/>
                <a:cs typeface="Times New Roman" panose="02020603050405020304" pitchFamily="18" charset="0"/>
              </a:rPr>
              <a:t>Promedio de la frecuencia de palabras: </a:t>
            </a:r>
            <a:r>
              <a:rPr lang="es-PR" sz="838"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3.32 </a:t>
            </a:r>
            <a:endParaRPr lang="es-PR" sz="838"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r">
              <a:lnSpc>
                <a:spcPct val="107000"/>
              </a:lnSpc>
            </a:pPr>
            <a:r>
              <a:rPr lang="es-PR" sz="838" dirty="0">
                <a:solidFill>
                  <a:prstClr val="black"/>
                </a:solidFill>
                <a:latin typeface="Calibri" panose="020F0502020204030204" pitchFamily="34" charset="0"/>
                <a:ea typeface="Calibri" panose="020F0502020204030204" pitchFamily="34" charset="0"/>
                <a:cs typeface="Times New Roman" panose="02020603050405020304" pitchFamily="18" charset="0"/>
              </a:rPr>
              <a:t>Número de palabras</a:t>
            </a:r>
            <a:r>
              <a:rPr lang="en-US" sz="838"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:103</a:t>
            </a:r>
            <a:endParaRPr lang="en-US" sz="838"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gn="r">
              <a:lnSpc>
                <a:spcPct val="107000"/>
              </a:lnSpc>
            </a:pPr>
            <a:r>
              <a:rPr lang="es-PE" sz="838" b="1" i="1" dirty="0">
                <a:solidFill>
                  <a:prstClr val="black"/>
                </a:solidFill>
                <a:latin typeface="Calibri" panose="020F0502020204030204" pitchFamily="34" charset="0"/>
                <a:ea typeface="Calibri" panose="020F0502020204030204" pitchFamily="34" charset="0"/>
                <a:cs typeface="Times New Roman" panose="02020603050405020304" pitchFamily="18" charset="0"/>
              </a:rPr>
              <a:t>Basado en el texto original en inglés  </a:t>
            </a:r>
          </a:p>
        </p:txBody>
      </p:sp>
    </p:spTree>
    <p:extLst>
      <p:ext uri="{BB962C8B-B14F-4D97-AF65-F5344CB8AC3E}">
        <p14:creationId xmlns:p14="http://schemas.microsoft.com/office/powerpoint/2010/main" val="34965682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35</a:t>
            </a:fld>
            <a:endParaRPr lang="en-US" dirty="0">
              <a:solidFill>
                <a:prstClr val="black">
                  <a:tint val="75000"/>
                </a:prstClr>
              </a:solidFill>
            </a:endParaRPr>
          </a:p>
        </p:txBody>
      </p:sp>
      <p:cxnSp>
        <p:nvCxnSpPr>
          <p:cNvPr id="11" name="Straight Connector 10"/>
          <p:cNvCxnSpPr/>
          <p:nvPr/>
        </p:nvCxnSpPr>
        <p:spPr>
          <a:xfrm>
            <a:off x="385991" y="4724400"/>
            <a:ext cx="6319609"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419600" y="4470484"/>
            <a:ext cx="2514600" cy="646331"/>
          </a:xfrm>
          <a:prstGeom prst="rect">
            <a:avLst/>
          </a:prstGeom>
          <a:solidFill>
            <a:schemeClr val="bg2"/>
          </a:solidFill>
        </p:spPr>
        <p:txBody>
          <a:bodyPr wrap="square">
            <a:spAutoFit/>
          </a:bodyPr>
          <a:lstStyle/>
          <a:p>
            <a:pPr fontAlgn="ctr"/>
            <a:r>
              <a:rPr lang="en-US" sz="900" b="1" dirty="0" smtClean="0">
                <a:solidFill>
                  <a:prstClr val="black"/>
                </a:solidFill>
              </a:rPr>
              <a:t> RI.1.4</a:t>
            </a:r>
            <a:endParaRPr lang="x-none" sz="900" dirty="0">
              <a:solidFill>
                <a:prstClr val="black"/>
              </a:solidFill>
            </a:endParaRPr>
          </a:p>
          <a:p>
            <a:pPr fontAlgn="t"/>
            <a:r>
              <a:rPr lang="es-MX" sz="900" dirty="0">
                <a:solidFill>
                  <a:prstClr val="black"/>
                </a:solidFill>
              </a:rPr>
              <a:t>Hacen y contestan preguntas para determinar o aclarar el significado de palabras y frases en  un texto. </a:t>
            </a:r>
            <a:endParaRPr lang="x-none" sz="900" dirty="0">
              <a:solidFill>
                <a:prstClr val="black"/>
              </a:solidFill>
            </a:endParaRPr>
          </a:p>
        </p:txBody>
      </p:sp>
      <p:sp>
        <p:nvSpPr>
          <p:cNvPr id="17" name="Rectangle 16"/>
          <p:cNvSpPr/>
          <p:nvPr/>
        </p:nvSpPr>
        <p:spPr>
          <a:xfrm>
            <a:off x="534846" y="1110683"/>
            <a:ext cx="6399354" cy="2421319"/>
          </a:xfrm>
          <a:prstGeom prst="rect">
            <a:avLst/>
          </a:prstGeom>
        </p:spPr>
        <p:txBody>
          <a:bodyPr wrap="square" lIns="96661" tIns="48331" rIns="96661" bIns="48331">
            <a:spAutoFit/>
          </a:bodyPr>
          <a:lstStyle/>
          <a:p>
            <a:r>
              <a:rPr lang="es-MX" sz="1800" b="1" dirty="0" smtClean="0">
                <a:solidFill>
                  <a:prstClr val="black"/>
                </a:solidFill>
                <a:latin typeface="Helvetica" pitchFamily="34" charset="0"/>
                <a:cs typeface="Helvetica" pitchFamily="34" charset="0"/>
              </a:rPr>
              <a:t>9.  De acuerdo a los dos textos, ¿qué es un almacén? </a:t>
            </a:r>
            <a:endParaRPr lang="es-MX" sz="1600" dirty="0" smtClean="0">
              <a:solidFill>
                <a:prstClr val="black"/>
              </a:solidFill>
              <a:latin typeface="Helvetica" pitchFamily="34" charset="0"/>
              <a:cs typeface="Helvetica" pitchFamily="34" charset="0"/>
            </a:endParaRPr>
          </a:p>
          <a:p>
            <a:pPr marL="919163" indent="-342900">
              <a:buFont typeface="+mj-lt"/>
              <a:buAutoNum type="alphaUcPeriod"/>
            </a:pPr>
            <a:endParaRPr lang="es-MX" sz="1600" dirty="0" smtClean="0">
              <a:solidFill>
                <a:prstClr val="black"/>
              </a:solidFill>
              <a:latin typeface="Helvetica" pitchFamily="34" charset="0"/>
              <a:cs typeface="Helvetica" pitchFamily="34" charset="0"/>
            </a:endParaRPr>
          </a:p>
          <a:p>
            <a:pPr marL="627063" indent="-287338">
              <a:buFont typeface="+mj-lt"/>
              <a:buAutoNum type="alphaUcPeriod"/>
            </a:pPr>
            <a:r>
              <a:rPr lang="es-MX" sz="1700" dirty="0" smtClean="0">
                <a:solidFill>
                  <a:prstClr val="black"/>
                </a:solidFill>
                <a:latin typeface="Helvetica" pitchFamily="34" charset="0"/>
                <a:cs typeface="Helvetica" pitchFamily="34" charset="0"/>
              </a:rPr>
              <a:t>un contenedor</a:t>
            </a:r>
          </a:p>
          <a:p>
            <a:pPr marL="627063" indent="-287338"/>
            <a:endParaRPr lang="es-MX" sz="1700" dirty="0" smtClean="0">
              <a:solidFill>
                <a:prstClr val="black"/>
              </a:solidFill>
              <a:latin typeface="Helvetica" pitchFamily="34" charset="0"/>
              <a:cs typeface="Helvetica" pitchFamily="34" charset="0"/>
            </a:endParaRPr>
          </a:p>
          <a:p>
            <a:pPr marL="627063" indent="-287338"/>
            <a:r>
              <a:rPr lang="es-MX" sz="1700" dirty="0">
                <a:solidFill>
                  <a:prstClr val="black"/>
                </a:solidFill>
                <a:latin typeface="Helvetica" pitchFamily="34" charset="0"/>
                <a:cs typeface="Helvetica" pitchFamily="34" charset="0"/>
              </a:rPr>
              <a:t>B</a:t>
            </a:r>
            <a:r>
              <a:rPr lang="es-MX" sz="1700" dirty="0" smtClean="0">
                <a:solidFill>
                  <a:prstClr val="black"/>
                </a:solidFill>
                <a:latin typeface="Helvetica" pitchFamily="34" charset="0"/>
                <a:cs typeface="Helvetica" pitchFamily="34" charset="0"/>
              </a:rPr>
              <a:t>.  un edificio donde se almacenan cosas </a:t>
            </a:r>
          </a:p>
          <a:p>
            <a:pPr marL="627063" indent="-287338">
              <a:buFont typeface="+mj-lt"/>
              <a:buAutoNum type="alphaUcPeriod"/>
            </a:pPr>
            <a:endParaRPr lang="es-MX" sz="1700" dirty="0" smtClean="0">
              <a:solidFill>
                <a:prstClr val="black"/>
              </a:solidFill>
              <a:latin typeface="Helvetica" pitchFamily="34" charset="0"/>
              <a:cs typeface="Helvetica" pitchFamily="34" charset="0"/>
            </a:endParaRPr>
          </a:p>
          <a:p>
            <a:pPr marL="627063" indent="-287338"/>
            <a:r>
              <a:rPr lang="es-MX" sz="1700" dirty="0">
                <a:solidFill>
                  <a:prstClr val="black"/>
                </a:solidFill>
                <a:latin typeface="Helvetica" pitchFamily="34" charset="0"/>
                <a:cs typeface="Helvetica" pitchFamily="34" charset="0"/>
              </a:rPr>
              <a:t>C</a:t>
            </a:r>
            <a:r>
              <a:rPr lang="es-MX" sz="1700" dirty="0" smtClean="0">
                <a:solidFill>
                  <a:prstClr val="black"/>
                </a:solidFill>
                <a:latin typeface="Helvetica" pitchFamily="34" charset="0"/>
                <a:cs typeface="Helvetica" pitchFamily="34" charset="0"/>
              </a:rPr>
              <a:t>.  una tienda de manzanas</a:t>
            </a:r>
          </a:p>
          <a:p>
            <a:pPr marL="919163" indent="-342900"/>
            <a:r>
              <a:rPr lang="es-MX" sz="1600" dirty="0" smtClean="0">
                <a:solidFill>
                  <a:srgbClr val="FF0000"/>
                </a:solidFill>
                <a:latin typeface="Helvetica" pitchFamily="34" charset="0"/>
                <a:cs typeface="Helvetica" pitchFamily="34" charset="0"/>
              </a:rPr>
              <a:t> </a:t>
            </a:r>
          </a:p>
          <a:p>
            <a:pPr marL="576263"/>
            <a:endParaRPr lang="es-MX" sz="1600" dirty="0">
              <a:solidFill>
                <a:srgbClr val="FF0000"/>
              </a:solidFill>
              <a:latin typeface="Helvetica" pitchFamily="34" charset="0"/>
              <a:cs typeface="Helvetica" pitchFamily="34" charset="0"/>
            </a:endParaRPr>
          </a:p>
        </p:txBody>
      </p:sp>
      <p:sp>
        <p:nvSpPr>
          <p:cNvPr id="31" name="Rectangle 30"/>
          <p:cNvSpPr/>
          <p:nvPr/>
        </p:nvSpPr>
        <p:spPr>
          <a:xfrm>
            <a:off x="313902" y="5486400"/>
            <a:ext cx="6509826" cy="1959654"/>
          </a:xfrm>
          <a:prstGeom prst="rect">
            <a:avLst/>
          </a:prstGeom>
        </p:spPr>
        <p:txBody>
          <a:bodyPr wrap="square" lIns="96661" tIns="48331" rIns="96661" bIns="48331">
            <a:spAutoFit/>
          </a:bodyPr>
          <a:lstStyle/>
          <a:p>
            <a:r>
              <a:rPr lang="es-MX" sz="1800" b="1" dirty="0" smtClean="0">
                <a:solidFill>
                  <a:prstClr val="black"/>
                </a:solidFill>
                <a:latin typeface="Helvetica" pitchFamily="34" charset="0"/>
                <a:cs typeface="Helvetica" pitchFamily="34" charset="0"/>
              </a:rPr>
              <a:t> 10. ¿Cómo llegan las manzanas al almacén? </a:t>
            </a:r>
          </a:p>
          <a:p>
            <a:endParaRPr lang="es-MX" sz="1800" dirty="0" smtClean="0">
              <a:solidFill>
                <a:prstClr val="black"/>
              </a:solidFill>
              <a:latin typeface="Helvetica" pitchFamily="34" charset="0"/>
              <a:cs typeface="Helvetica" pitchFamily="34" charset="0"/>
            </a:endParaRPr>
          </a:p>
          <a:p>
            <a:pPr marL="744538" indent="-169863">
              <a:buFont typeface="+mj-lt"/>
              <a:buAutoNum type="alphaUcPeriod"/>
            </a:pPr>
            <a:r>
              <a:rPr lang="es-MX" sz="1700" dirty="0" smtClean="0">
                <a:solidFill>
                  <a:prstClr val="black"/>
                </a:solidFill>
                <a:latin typeface="Helvetica" pitchFamily="34" charset="0"/>
                <a:cs typeface="Helvetica" pitchFamily="34" charset="0"/>
              </a:rPr>
              <a:t> Las manzanas son empacadas en cajas.</a:t>
            </a:r>
          </a:p>
          <a:p>
            <a:pPr marL="744538" indent="-169863">
              <a:buFont typeface="+mj-lt"/>
              <a:buAutoNum type="alphaUcPeriod"/>
            </a:pPr>
            <a:endParaRPr lang="es-MX" sz="1700" dirty="0" smtClean="0">
              <a:solidFill>
                <a:prstClr val="black"/>
              </a:solidFill>
              <a:latin typeface="Helvetica" pitchFamily="34" charset="0"/>
              <a:cs typeface="Helvetica" pitchFamily="34" charset="0"/>
            </a:endParaRPr>
          </a:p>
          <a:p>
            <a:pPr marL="744538" indent="-169863">
              <a:buFont typeface="+mj-lt"/>
              <a:buAutoNum type="alphaUcPeriod"/>
            </a:pPr>
            <a:r>
              <a:rPr lang="es-MX" sz="1700" dirty="0" smtClean="0">
                <a:solidFill>
                  <a:prstClr val="black"/>
                </a:solidFill>
                <a:latin typeface="Helvetica" pitchFamily="34" charset="0"/>
                <a:cs typeface="Helvetica" pitchFamily="34" charset="0"/>
              </a:rPr>
              <a:t> Los camiones llevan allí los contenedores de manzanas.</a:t>
            </a:r>
          </a:p>
          <a:p>
            <a:pPr marL="744538" indent="-169863">
              <a:buFont typeface="+mj-lt"/>
              <a:buAutoNum type="alphaUcPeriod"/>
            </a:pPr>
            <a:endParaRPr lang="es-MX" sz="1700" dirty="0" smtClean="0">
              <a:solidFill>
                <a:prstClr val="black"/>
              </a:solidFill>
              <a:latin typeface="Helvetica" pitchFamily="34" charset="0"/>
              <a:cs typeface="Helvetica" pitchFamily="34" charset="0"/>
            </a:endParaRPr>
          </a:p>
          <a:p>
            <a:pPr marL="744538" indent="-169863">
              <a:buFont typeface="+mj-lt"/>
              <a:buAutoNum type="alphaUcPeriod"/>
            </a:pPr>
            <a:r>
              <a:rPr lang="es-MX" sz="1700" dirty="0" smtClean="0">
                <a:solidFill>
                  <a:prstClr val="black"/>
                </a:solidFill>
                <a:latin typeface="Helvetica" pitchFamily="34" charset="0"/>
                <a:cs typeface="Helvetica" pitchFamily="34" charset="0"/>
              </a:rPr>
              <a:t> Los camiones grandes las llevan a los supermercados. </a:t>
            </a:r>
            <a:endParaRPr lang="es-MX" sz="1700" dirty="0">
              <a:solidFill>
                <a:prstClr val="black"/>
              </a:solidFill>
              <a:latin typeface="Helvetica" pitchFamily="34" charset="0"/>
              <a:cs typeface="Helvetica" pitchFamily="34" charset="0"/>
            </a:endParaRPr>
          </a:p>
        </p:txBody>
      </p:sp>
      <p:grpSp>
        <p:nvGrpSpPr>
          <p:cNvPr id="2" name="Group 1"/>
          <p:cNvGrpSpPr/>
          <p:nvPr/>
        </p:nvGrpSpPr>
        <p:grpSpPr>
          <a:xfrm>
            <a:off x="647700" y="1686346"/>
            <a:ext cx="228600" cy="1269992"/>
            <a:chOff x="533400" y="1689246"/>
            <a:chExt cx="228600" cy="1269992"/>
          </a:xfrm>
        </p:grpSpPr>
        <p:sp>
          <p:nvSpPr>
            <p:cNvPr id="7" name="Oval 6"/>
            <p:cNvSpPr/>
            <p:nvPr/>
          </p:nvSpPr>
          <p:spPr>
            <a:xfrm>
              <a:off x="533400" y="1689246"/>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533400" y="2216938"/>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533400" y="2730638"/>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p:cNvGrpSpPr/>
          <p:nvPr/>
        </p:nvGrpSpPr>
        <p:grpSpPr>
          <a:xfrm>
            <a:off x="647700" y="6096000"/>
            <a:ext cx="228600" cy="1269992"/>
            <a:chOff x="533400" y="1689246"/>
            <a:chExt cx="228600" cy="1269992"/>
          </a:xfrm>
        </p:grpSpPr>
        <p:sp>
          <p:nvSpPr>
            <p:cNvPr id="13" name="Oval 12"/>
            <p:cNvSpPr/>
            <p:nvPr/>
          </p:nvSpPr>
          <p:spPr>
            <a:xfrm>
              <a:off x="533400" y="1689246"/>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533400" y="2216938"/>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533400" y="2730638"/>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165815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57200" y="5079831"/>
            <a:ext cx="6477000" cy="2205875"/>
          </a:xfrm>
          <a:prstGeom prst="rect">
            <a:avLst/>
          </a:prstGeom>
        </p:spPr>
        <p:txBody>
          <a:bodyPr wrap="square" lIns="96661" tIns="48331" rIns="96661" bIns="48331">
            <a:spAutoFit/>
          </a:bodyPr>
          <a:lstStyle/>
          <a:p>
            <a:pPr marL="396875" indent="-396875"/>
            <a:r>
              <a:rPr lang="es-MX" sz="1800" b="1" dirty="0" smtClean="0">
                <a:solidFill>
                  <a:prstClr val="black"/>
                </a:solidFill>
                <a:latin typeface="Helvetica" pitchFamily="34" charset="0"/>
                <a:cs typeface="Helvetica" pitchFamily="34" charset="0"/>
              </a:rPr>
              <a:t>12. ¿Qué es algo que los trabajadores usan para recoger las manzanas?  </a:t>
            </a:r>
            <a:endParaRPr lang="es-MX" sz="1600" dirty="0" smtClean="0">
              <a:solidFill>
                <a:prstClr val="black"/>
              </a:solidFill>
              <a:latin typeface="Helvetica" pitchFamily="34" charset="0"/>
              <a:cs typeface="Helvetica" pitchFamily="34" charset="0"/>
            </a:endParaRPr>
          </a:p>
          <a:p>
            <a:pPr marL="866775" indent="-342900">
              <a:buFont typeface="+mj-lt"/>
              <a:buAutoNum type="alphaUcPeriod"/>
            </a:pPr>
            <a:endParaRPr lang="es-MX" sz="1600" dirty="0" smtClean="0">
              <a:solidFill>
                <a:prstClr val="black"/>
              </a:solidFill>
              <a:latin typeface="Helvetica" pitchFamily="34" charset="0"/>
              <a:cs typeface="Helvetica" pitchFamily="34" charset="0"/>
            </a:endParaRPr>
          </a:p>
          <a:p>
            <a:pPr marL="866775" indent="-342900">
              <a:buFont typeface="+mj-lt"/>
              <a:buAutoNum type="alphaUcPeriod"/>
            </a:pPr>
            <a:r>
              <a:rPr lang="es-MX" sz="1700" dirty="0" smtClean="0">
                <a:solidFill>
                  <a:prstClr val="black"/>
                </a:solidFill>
                <a:latin typeface="Helvetica" pitchFamily="34" charset="0"/>
                <a:cs typeface="Helvetica" pitchFamily="34" charset="0"/>
              </a:rPr>
              <a:t>escaleras</a:t>
            </a:r>
          </a:p>
          <a:p>
            <a:pPr marL="866775" indent="-342900">
              <a:buFont typeface="+mj-lt"/>
              <a:buAutoNum type="alphaUcPeriod"/>
            </a:pPr>
            <a:endParaRPr lang="es-MX" sz="1700" dirty="0" smtClean="0">
              <a:solidFill>
                <a:srgbClr val="FF0000"/>
              </a:solidFill>
              <a:latin typeface="Helvetica" pitchFamily="34" charset="0"/>
              <a:cs typeface="Helvetica" pitchFamily="34" charset="0"/>
            </a:endParaRPr>
          </a:p>
          <a:p>
            <a:pPr marL="866775" indent="-342900">
              <a:buFont typeface="+mj-lt"/>
              <a:buAutoNum type="alphaUcPeriod"/>
            </a:pPr>
            <a:r>
              <a:rPr lang="es-MX" sz="1700" dirty="0" smtClean="0">
                <a:solidFill>
                  <a:prstClr val="black"/>
                </a:solidFill>
                <a:latin typeface="Helvetica" pitchFamily="34" charset="0"/>
                <a:cs typeface="Helvetica" pitchFamily="34" charset="0"/>
              </a:rPr>
              <a:t>contenedores</a:t>
            </a:r>
          </a:p>
          <a:p>
            <a:pPr marL="866775" indent="-342900">
              <a:buFont typeface="+mj-lt"/>
              <a:buAutoNum type="alphaUcPeriod"/>
            </a:pPr>
            <a:endParaRPr lang="es-MX" sz="1700" dirty="0" smtClean="0">
              <a:solidFill>
                <a:prstClr val="black"/>
              </a:solidFill>
              <a:latin typeface="Helvetica" pitchFamily="34" charset="0"/>
              <a:cs typeface="Helvetica" pitchFamily="34" charset="0"/>
            </a:endParaRPr>
          </a:p>
          <a:p>
            <a:pPr marL="866775" indent="-342900">
              <a:buFont typeface="+mj-lt"/>
              <a:buAutoNum type="alphaUcPeriod"/>
            </a:pPr>
            <a:r>
              <a:rPr lang="es-MX" sz="1700" dirty="0" smtClean="0">
                <a:solidFill>
                  <a:prstClr val="black"/>
                </a:solidFill>
                <a:latin typeface="Helvetica" pitchFamily="34" charset="0"/>
                <a:cs typeface="Helvetica" pitchFamily="34" charset="0"/>
              </a:rPr>
              <a:t>camiones</a:t>
            </a:r>
            <a:endParaRPr lang="es-MX" sz="1700" dirty="0">
              <a:solidFill>
                <a:prstClr val="black"/>
              </a:solidFill>
              <a:latin typeface="Helvetica" pitchFamily="34" charset="0"/>
              <a:cs typeface="Helvetica" pitchFamily="34" charset="0"/>
            </a:endParaRPr>
          </a:p>
        </p:txBody>
      </p:sp>
      <p:sp>
        <p:nvSpPr>
          <p:cNvPr id="15" name="Rectangle 14"/>
          <p:cNvSpPr/>
          <p:nvPr/>
        </p:nvSpPr>
        <p:spPr>
          <a:xfrm>
            <a:off x="457200" y="539874"/>
            <a:ext cx="6477000" cy="2236653"/>
          </a:xfrm>
          <a:prstGeom prst="rect">
            <a:avLst/>
          </a:prstGeom>
        </p:spPr>
        <p:txBody>
          <a:bodyPr wrap="square" lIns="96661" tIns="48331" rIns="96661" bIns="48331">
            <a:spAutoFit/>
          </a:bodyPr>
          <a:lstStyle/>
          <a:p>
            <a:pPr marL="457200" indent="-457200"/>
            <a:r>
              <a:rPr lang="es-MX" sz="1800" b="1" dirty="0" smtClean="0">
                <a:solidFill>
                  <a:prstClr val="black"/>
                </a:solidFill>
                <a:latin typeface="Helvetica" pitchFamily="34" charset="0"/>
                <a:cs typeface="Helvetica" pitchFamily="34" charset="0"/>
              </a:rPr>
              <a:t>11. ¿Durante qué tiempo del año se cosechan las manzanas?</a:t>
            </a:r>
            <a:endParaRPr lang="es-MX" sz="1200" b="1" dirty="0" smtClean="0">
              <a:solidFill>
                <a:prstClr val="black"/>
              </a:solidFill>
              <a:latin typeface="Helvetica" pitchFamily="34" charset="0"/>
              <a:cs typeface="Helvetica" pitchFamily="34" charset="0"/>
            </a:endParaRPr>
          </a:p>
          <a:p>
            <a:endParaRPr lang="es-MX" sz="1800" dirty="0" smtClean="0">
              <a:solidFill>
                <a:prstClr val="black"/>
              </a:solidFill>
              <a:latin typeface="Helvetica" pitchFamily="34" charset="0"/>
              <a:cs typeface="Helvetica" pitchFamily="34" charset="0"/>
            </a:endParaRPr>
          </a:p>
          <a:p>
            <a:pPr marL="866775" indent="-342900">
              <a:buFont typeface="+mj-lt"/>
              <a:buAutoNum type="alphaUcPeriod"/>
            </a:pPr>
            <a:r>
              <a:rPr lang="es-MX" sz="1700" dirty="0" smtClean="0">
                <a:solidFill>
                  <a:prstClr val="black"/>
                </a:solidFill>
                <a:latin typeface="Helvetica" pitchFamily="34" charset="0"/>
                <a:cs typeface="Helvetica" pitchFamily="34" charset="0"/>
              </a:rPr>
              <a:t>verano</a:t>
            </a:r>
          </a:p>
          <a:p>
            <a:pPr marL="866775" indent="-342900">
              <a:buFont typeface="+mj-lt"/>
              <a:buAutoNum type="alphaUcPeriod"/>
            </a:pPr>
            <a:endParaRPr lang="es-MX" sz="1700" dirty="0" smtClean="0">
              <a:solidFill>
                <a:prstClr val="black"/>
              </a:solidFill>
              <a:latin typeface="Helvetica" pitchFamily="34" charset="0"/>
              <a:cs typeface="Helvetica" pitchFamily="34" charset="0"/>
            </a:endParaRPr>
          </a:p>
          <a:p>
            <a:pPr marL="866775" indent="-342900">
              <a:buFontTx/>
              <a:buAutoNum type="alphaUcPeriod" startAt="2"/>
            </a:pPr>
            <a:r>
              <a:rPr lang="es-MX" sz="1700" dirty="0" smtClean="0">
                <a:solidFill>
                  <a:prstClr val="black"/>
                </a:solidFill>
                <a:latin typeface="Helvetica" pitchFamily="34" charset="0"/>
                <a:cs typeface="Helvetica" pitchFamily="34" charset="0"/>
              </a:rPr>
              <a:t>otoño</a:t>
            </a:r>
          </a:p>
          <a:p>
            <a:pPr marL="523875"/>
            <a:endParaRPr lang="es-MX" sz="1700" dirty="0" smtClean="0">
              <a:solidFill>
                <a:prstClr val="black"/>
              </a:solidFill>
              <a:latin typeface="Helvetica" pitchFamily="34" charset="0"/>
              <a:cs typeface="Helvetica" pitchFamily="34" charset="0"/>
            </a:endParaRPr>
          </a:p>
          <a:p>
            <a:pPr marL="523875"/>
            <a:r>
              <a:rPr lang="es-MX" sz="1700" dirty="0" smtClean="0">
                <a:solidFill>
                  <a:prstClr val="black"/>
                </a:solidFill>
                <a:latin typeface="Helvetica" pitchFamily="34" charset="0"/>
                <a:cs typeface="Helvetica" pitchFamily="34" charset="0"/>
              </a:rPr>
              <a:t>C. primavera</a:t>
            </a:r>
          </a:p>
        </p:txBody>
      </p:sp>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36</a:t>
            </a:fld>
            <a:endParaRPr lang="en-US" dirty="0">
              <a:solidFill>
                <a:prstClr val="black">
                  <a:tint val="75000"/>
                </a:prstClr>
              </a:solidFill>
            </a:endParaRPr>
          </a:p>
        </p:txBody>
      </p:sp>
      <p:cxnSp>
        <p:nvCxnSpPr>
          <p:cNvPr id="10" name="Straight Connector 9"/>
          <p:cNvCxnSpPr/>
          <p:nvPr/>
        </p:nvCxnSpPr>
        <p:spPr>
          <a:xfrm>
            <a:off x="385991" y="4572000"/>
            <a:ext cx="6319609"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419600" y="4318084"/>
            <a:ext cx="2514600" cy="507831"/>
          </a:xfrm>
          <a:prstGeom prst="rect">
            <a:avLst/>
          </a:prstGeom>
          <a:solidFill>
            <a:schemeClr val="bg2"/>
          </a:solidFill>
        </p:spPr>
        <p:txBody>
          <a:bodyPr wrap="square">
            <a:spAutoFit/>
          </a:bodyPr>
          <a:lstStyle/>
          <a:p>
            <a:pPr fontAlgn="ctr"/>
            <a:r>
              <a:rPr lang="en-US" sz="900" b="1" dirty="0" smtClean="0">
                <a:solidFill>
                  <a:prstClr val="black"/>
                </a:solidFill>
              </a:rPr>
              <a:t>RI.1.8</a:t>
            </a:r>
            <a:endParaRPr lang="x-none" sz="900" dirty="0">
              <a:solidFill>
                <a:prstClr val="black"/>
              </a:solidFill>
            </a:endParaRPr>
          </a:p>
          <a:p>
            <a:pPr fontAlgn="t"/>
            <a:r>
              <a:rPr lang="es-MX" sz="900" dirty="0">
                <a:solidFill>
                  <a:prstClr val="black"/>
                </a:solidFill>
              </a:rPr>
              <a:t>Identifica las razones que un autor ofrece para apoyar los puntos en un texto. </a:t>
            </a:r>
            <a:endParaRPr lang="x-none" sz="900" dirty="0">
              <a:solidFill>
                <a:prstClr val="black"/>
              </a:solidFill>
            </a:endParaRPr>
          </a:p>
        </p:txBody>
      </p:sp>
      <p:grpSp>
        <p:nvGrpSpPr>
          <p:cNvPr id="2" name="Group 1"/>
          <p:cNvGrpSpPr/>
          <p:nvPr/>
        </p:nvGrpSpPr>
        <p:grpSpPr>
          <a:xfrm>
            <a:off x="723900" y="1447800"/>
            <a:ext cx="228600" cy="1250826"/>
            <a:chOff x="900653" y="1414857"/>
            <a:chExt cx="228600" cy="1250826"/>
          </a:xfrm>
        </p:grpSpPr>
        <p:sp>
          <p:nvSpPr>
            <p:cNvPr id="8" name="Oval 7"/>
            <p:cNvSpPr/>
            <p:nvPr/>
          </p:nvSpPr>
          <p:spPr>
            <a:xfrm>
              <a:off x="900653" y="1414857"/>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900653" y="1922687"/>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900653" y="2437083"/>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p:cNvGrpSpPr/>
          <p:nvPr/>
        </p:nvGrpSpPr>
        <p:grpSpPr>
          <a:xfrm>
            <a:off x="723900" y="5911468"/>
            <a:ext cx="228600" cy="1252054"/>
            <a:chOff x="609600" y="5987668"/>
            <a:chExt cx="228600" cy="1252054"/>
          </a:xfrm>
        </p:grpSpPr>
        <p:sp>
          <p:nvSpPr>
            <p:cNvPr id="12" name="Oval 11"/>
            <p:cNvSpPr/>
            <p:nvPr/>
          </p:nvSpPr>
          <p:spPr>
            <a:xfrm>
              <a:off x="609600" y="5987668"/>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09600" y="6519034"/>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609600" y="7011122"/>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387907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47921" y="4735815"/>
            <a:ext cx="6386280" cy="2405930"/>
          </a:xfrm>
          <a:prstGeom prst="rect">
            <a:avLst/>
          </a:prstGeom>
        </p:spPr>
        <p:txBody>
          <a:bodyPr wrap="square" lIns="96661" tIns="48331" rIns="96661" bIns="48331">
            <a:spAutoFit/>
          </a:bodyPr>
          <a:lstStyle/>
          <a:p>
            <a:pPr marL="398463" indent="-398463"/>
            <a:r>
              <a:rPr lang="es-MX" sz="1800" b="1" dirty="0" smtClean="0">
                <a:solidFill>
                  <a:prstClr val="black"/>
                </a:solidFill>
                <a:latin typeface="Helvetica" pitchFamily="34" charset="0"/>
                <a:cs typeface="Helvetica" pitchFamily="34" charset="0"/>
              </a:rPr>
              <a:t>14. De acuerdo a ambos textos, ¿dónde compran manzanas </a:t>
            </a:r>
            <a:r>
              <a:rPr lang="es-MX" sz="1800" b="1" dirty="0">
                <a:solidFill>
                  <a:prstClr val="black"/>
                </a:solidFill>
                <a:latin typeface="Helvetica" pitchFamily="34" charset="0"/>
                <a:cs typeface="Helvetica" pitchFamily="34" charset="0"/>
              </a:rPr>
              <a:t>algunas personas </a:t>
            </a:r>
            <a:r>
              <a:rPr lang="es-MX" sz="1800" b="1" dirty="0" smtClean="0">
                <a:solidFill>
                  <a:prstClr val="black"/>
                </a:solidFill>
                <a:latin typeface="Helvetica" pitchFamily="34" charset="0"/>
                <a:cs typeface="Helvetica" pitchFamily="34" charset="0"/>
              </a:rPr>
              <a:t>? </a:t>
            </a:r>
            <a:endParaRPr lang="es-MX" sz="1200" b="1" dirty="0" smtClean="0">
              <a:solidFill>
                <a:prstClr val="black"/>
              </a:solidFill>
              <a:latin typeface="Helvetica" pitchFamily="34" charset="0"/>
              <a:cs typeface="Helvetica" pitchFamily="34" charset="0"/>
            </a:endParaRPr>
          </a:p>
          <a:p>
            <a:pPr marL="398463" indent="-398463"/>
            <a:endParaRPr lang="es-MX" sz="1800" dirty="0" smtClean="0">
              <a:solidFill>
                <a:prstClr val="black"/>
              </a:solidFill>
              <a:latin typeface="Helvetica" pitchFamily="34" charset="0"/>
              <a:cs typeface="Helvetica" pitchFamily="34" charset="0"/>
            </a:endParaRPr>
          </a:p>
          <a:p>
            <a:pPr marL="744538" indent="-339725">
              <a:buFont typeface="+mj-lt"/>
              <a:buAutoNum type="alphaUcPeriod"/>
            </a:pPr>
            <a:r>
              <a:rPr lang="es-MX" sz="1600" dirty="0" smtClean="0">
                <a:solidFill>
                  <a:prstClr val="black"/>
                </a:solidFill>
                <a:latin typeface="Helvetica" pitchFamily="34" charset="0"/>
                <a:cs typeface="Helvetica" pitchFamily="34" charset="0"/>
              </a:rPr>
              <a:t>huertas</a:t>
            </a:r>
          </a:p>
          <a:p>
            <a:pPr marL="744538" indent="-339725">
              <a:buFont typeface="+mj-lt"/>
              <a:buAutoNum type="alphaUcPeriod"/>
            </a:pPr>
            <a:endParaRPr lang="es-MX" sz="1600" dirty="0" smtClean="0">
              <a:solidFill>
                <a:prstClr val="black"/>
              </a:solidFill>
              <a:latin typeface="Helvetica" pitchFamily="34" charset="0"/>
              <a:cs typeface="Helvetica" pitchFamily="34" charset="0"/>
            </a:endParaRPr>
          </a:p>
          <a:p>
            <a:pPr marL="744538" indent="-339725">
              <a:buFont typeface="+mj-lt"/>
              <a:buAutoNum type="alphaUcPeriod"/>
            </a:pPr>
            <a:r>
              <a:rPr lang="es-MX" sz="1600" dirty="0" smtClean="0">
                <a:solidFill>
                  <a:prstClr val="black"/>
                </a:solidFill>
                <a:latin typeface="Helvetica" pitchFamily="34" charset="0"/>
                <a:cs typeface="Helvetica" pitchFamily="34" charset="0"/>
              </a:rPr>
              <a:t>almacenes</a:t>
            </a:r>
          </a:p>
          <a:p>
            <a:pPr marL="744538" indent="-339725">
              <a:buFont typeface="+mj-lt"/>
              <a:buAutoNum type="alphaUcPeriod"/>
            </a:pPr>
            <a:endParaRPr lang="es-MX" sz="1600" dirty="0" smtClean="0">
              <a:solidFill>
                <a:prstClr val="black"/>
              </a:solidFill>
              <a:latin typeface="Helvetica" pitchFamily="34" charset="0"/>
              <a:cs typeface="Helvetica" pitchFamily="34" charset="0"/>
            </a:endParaRPr>
          </a:p>
          <a:p>
            <a:pPr marL="744538" indent="-339725">
              <a:buFont typeface="+mj-lt"/>
              <a:buAutoNum type="alphaUcPeriod"/>
            </a:pPr>
            <a:r>
              <a:rPr lang="es-MX" sz="1600" dirty="0" smtClean="0">
                <a:solidFill>
                  <a:prstClr val="black"/>
                </a:solidFill>
                <a:latin typeface="Helvetica" pitchFamily="34" charset="0"/>
                <a:cs typeface="Helvetica" pitchFamily="34" charset="0"/>
              </a:rPr>
              <a:t>supermercados</a:t>
            </a:r>
          </a:p>
          <a:p>
            <a:pPr marL="801688" indent="-342900">
              <a:buFont typeface="+mj-lt"/>
              <a:buAutoNum type="alphaUcPeriod"/>
            </a:pPr>
            <a:endParaRPr lang="es-MX" sz="1600" dirty="0" smtClean="0">
              <a:solidFill>
                <a:prstClr val="black"/>
              </a:solidFill>
              <a:latin typeface="Helvetica" pitchFamily="34" charset="0"/>
              <a:cs typeface="Helvetica" pitchFamily="34" charset="0"/>
            </a:endParaRPr>
          </a:p>
        </p:txBody>
      </p:sp>
      <p:sp>
        <p:nvSpPr>
          <p:cNvPr id="15" name="Rectangle 14"/>
          <p:cNvSpPr/>
          <p:nvPr/>
        </p:nvSpPr>
        <p:spPr>
          <a:xfrm>
            <a:off x="547920" y="564730"/>
            <a:ext cx="6386280" cy="2159709"/>
          </a:xfrm>
          <a:prstGeom prst="rect">
            <a:avLst/>
          </a:prstGeom>
        </p:spPr>
        <p:txBody>
          <a:bodyPr wrap="square" lIns="96661" tIns="48331" rIns="96661" bIns="48331">
            <a:spAutoFit/>
          </a:bodyPr>
          <a:lstStyle/>
          <a:p>
            <a:pPr marL="404813" indent="-404813"/>
            <a:r>
              <a:rPr lang="es-MX" sz="1800" b="1" dirty="0" smtClean="0">
                <a:solidFill>
                  <a:prstClr val="black"/>
                </a:solidFill>
                <a:latin typeface="Helvetica" pitchFamily="34" charset="0"/>
                <a:cs typeface="Helvetica" pitchFamily="34" charset="0"/>
              </a:rPr>
              <a:t>13. De acuerdo a ambos textos, ¿a dónde llevan los  camiones las manzanas después del almacén</a:t>
            </a:r>
            <a:r>
              <a:rPr lang="es-MX" sz="1600" b="1" dirty="0" smtClean="0">
                <a:solidFill>
                  <a:prstClr val="black"/>
                </a:solidFill>
                <a:latin typeface="Helvetica" pitchFamily="34" charset="0"/>
                <a:cs typeface="Helvetica" pitchFamily="34" charset="0"/>
              </a:rPr>
              <a:t>?</a:t>
            </a:r>
            <a:r>
              <a:rPr lang="es-MX" sz="1200" b="1" dirty="0" smtClean="0">
                <a:solidFill>
                  <a:prstClr val="black"/>
                </a:solidFill>
                <a:latin typeface="Helvetica" pitchFamily="34" charset="0"/>
                <a:cs typeface="Helvetica" pitchFamily="34" charset="0"/>
              </a:rPr>
              <a:t> </a:t>
            </a:r>
            <a:endParaRPr lang="es-MX" sz="1200" b="1" dirty="0" smtClean="0">
              <a:solidFill>
                <a:srgbClr val="C00000"/>
              </a:solidFill>
              <a:latin typeface="Helvetica" pitchFamily="34" charset="0"/>
              <a:cs typeface="Helvetica" pitchFamily="34" charset="0"/>
            </a:endParaRPr>
          </a:p>
          <a:p>
            <a:pPr marL="342900" indent="-342900"/>
            <a:r>
              <a:rPr lang="es-MX" sz="1800" b="1" dirty="0" smtClean="0">
                <a:solidFill>
                  <a:srgbClr val="C00000"/>
                </a:solidFill>
                <a:latin typeface="Helvetica" pitchFamily="34" charset="0"/>
                <a:cs typeface="Helvetica" pitchFamily="34" charset="0"/>
              </a:rPr>
              <a:t>     </a:t>
            </a:r>
            <a:endParaRPr lang="es-MX" sz="1600" dirty="0" smtClean="0">
              <a:solidFill>
                <a:prstClr val="black"/>
              </a:solidFill>
              <a:latin typeface="Helvetica" pitchFamily="34" charset="0"/>
              <a:cs typeface="Helvetica" pitchFamily="34" charset="0"/>
            </a:endParaRPr>
          </a:p>
          <a:p>
            <a:pPr marL="747713" indent="-342900">
              <a:buFont typeface="+mj-lt"/>
              <a:buAutoNum type="alphaUcPeriod"/>
              <a:tabLst>
                <a:tab pos="862013" algn="l"/>
              </a:tabLst>
            </a:pPr>
            <a:r>
              <a:rPr lang="es-MX" sz="1600" dirty="0" smtClean="0">
                <a:solidFill>
                  <a:prstClr val="black"/>
                </a:solidFill>
                <a:latin typeface="Helvetica" pitchFamily="34" charset="0"/>
                <a:cs typeface="Helvetica" pitchFamily="34" charset="0"/>
              </a:rPr>
              <a:t>Los camiones llevan las manzanas a la huerta.  </a:t>
            </a:r>
          </a:p>
          <a:p>
            <a:pPr marL="747713" indent="-342900">
              <a:buFont typeface="+mj-lt"/>
              <a:buAutoNum type="alphaUcPeriod"/>
              <a:tabLst>
                <a:tab pos="862013" algn="l"/>
              </a:tabLst>
            </a:pPr>
            <a:endParaRPr lang="es-MX" sz="1600" dirty="0" smtClean="0">
              <a:solidFill>
                <a:prstClr val="black"/>
              </a:solidFill>
              <a:latin typeface="Helvetica" pitchFamily="34" charset="0"/>
              <a:cs typeface="Helvetica" pitchFamily="34" charset="0"/>
            </a:endParaRPr>
          </a:p>
          <a:p>
            <a:pPr marL="747713" indent="-342900">
              <a:buFont typeface="+mj-lt"/>
              <a:buAutoNum type="alphaUcPeriod"/>
              <a:tabLst>
                <a:tab pos="796925" algn="l"/>
              </a:tabLst>
            </a:pPr>
            <a:r>
              <a:rPr lang="es-MX" sz="1600" dirty="0" smtClean="0">
                <a:latin typeface="Helvetica" pitchFamily="34" charset="0"/>
                <a:cs typeface="Helvetica" pitchFamily="34" charset="0"/>
              </a:rPr>
              <a:t>Los camiones llevan las manzanas al almacén.</a:t>
            </a:r>
          </a:p>
          <a:p>
            <a:pPr marL="747713" indent="-342900">
              <a:buFont typeface="+mj-lt"/>
              <a:buAutoNum type="alphaUcPeriod"/>
              <a:tabLst>
                <a:tab pos="862013" algn="l"/>
              </a:tabLst>
            </a:pPr>
            <a:endParaRPr lang="es-MX" sz="1600" dirty="0" smtClean="0">
              <a:solidFill>
                <a:prstClr val="black"/>
              </a:solidFill>
              <a:latin typeface="Helvetica" pitchFamily="34" charset="0"/>
              <a:cs typeface="Helvetica" pitchFamily="34" charset="0"/>
            </a:endParaRPr>
          </a:p>
          <a:p>
            <a:pPr marL="747713" indent="-342900">
              <a:buFont typeface="+mj-lt"/>
              <a:buAutoNum type="alphaUcPeriod"/>
              <a:tabLst>
                <a:tab pos="862013" algn="l"/>
              </a:tabLst>
            </a:pPr>
            <a:r>
              <a:rPr lang="es-MX" sz="1600" dirty="0" smtClean="0">
                <a:solidFill>
                  <a:prstClr val="black"/>
                </a:solidFill>
                <a:latin typeface="Helvetica" pitchFamily="34" charset="0"/>
                <a:cs typeface="Helvetica" pitchFamily="34" charset="0"/>
              </a:rPr>
              <a:t>Los camiones llevan las manzanas a los supermercados.</a:t>
            </a:r>
            <a:endParaRPr lang="es-MX" sz="1600" dirty="0">
              <a:solidFill>
                <a:prstClr val="black"/>
              </a:solidFill>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37</a:t>
            </a:fld>
            <a:endParaRPr lang="en-US" dirty="0">
              <a:solidFill>
                <a:prstClr val="black">
                  <a:tint val="75000"/>
                </a:prstClr>
              </a:solidFill>
            </a:endParaRPr>
          </a:p>
        </p:txBody>
      </p:sp>
      <p:cxnSp>
        <p:nvCxnSpPr>
          <p:cNvPr id="10" name="Straight Connector 9"/>
          <p:cNvCxnSpPr/>
          <p:nvPr/>
        </p:nvCxnSpPr>
        <p:spPr>
          <a:xfrm>
            <a:off x="385991" y="4114800"/>
            <a:ext cx="6319609"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719773" y="5638800"/>
            <a:ext cx="231418" cy="1181100"/>
            <a:chOff x="616963" y="5600700"/>
            <a:chExt cx="231418" cy="1181100"/>
          </a:xfrm>
        </p:grpSpPr>
        <p:sp>
          <p:nvSpPr>
            <p:cNvPr id="22" name="Oval 21"/>
            <p:cNvSpPr/>
            <p:nvPr/>
          </p:nvSpPr>
          <p:spPr>
            <a:xfrm>
              <a:off x="619781" y="5600700"/>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3" name="Oval 22"/>
            <p:cNvSpPr/>
            <p:nvPr/>
          </p:nvSpPr>
          <p:spPr>
            <a:xfrm>
              <a:off x="616963" y="6080509"/>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4" name="Oval 23"/>
            <p:cNvSpPr/>
            <p:nvPr/>
          </p:nvSpPr>
          <p:spPr>
            <a:xfrm>
              <a:off x="619781" y="6553200"/>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pSp>
      <p:sp>
        <p:nvSpPr>
          <p:cNvPr id="16" name="Rectangle 15"/>
          <p:cNvSpPr/>
          <p:nvPr/>
        </p:nvSpPr>
        <p:spPr>
          <a:xfrm>
            <a:off x="4419600" y="3860884"/>
            <a:ext cx="2514600" cy="646331"/>
          </a:xfrm>
          <a:prstGeom prst="rect">
            <a:avLst/>
          </a:prstGeom>
          <a:solidFill>
            <a:schemeClr val="bg2"/>
          </a:solidFill>
        </p:spPr>
        <p:txBody>
          <a:bodyPr wrap="square">
            <a:spAutoFit/>
          </a:bodyPr>
          <a:lstStyle/>
          <a:p>
            <a:pPr fontAlgn="ctr"/>
            <a:r>
              <a:rPr lang="en-US" sz="900" b="1" dirty="0" smtClean="0">
                <a:solidFill>
                  <a:prstClr val="black"/>
                </a:solidFill>
              </a:rPr>
              <a:t>RI.1.9</a:t>
            </a:r>
            <a:endParaRPr lang="x-none" sz="900" dirty="0">
              <a:solidFill>
                <a:prstClr val="black"/>
              </a:solidFill>
            </a:endParaRPr>
          </a:p>
          <a:p>
            <a:pPr fontAlgn="t"/>
            <a:r>
              <a:rPr lang="es-MX" sz="900" dirty="0">
                <a:solidFill>
                  <a:prstClr val="black"/>
                </a:solidFill>
              </a:rPr>
              <a:t>Identifican las semejanzas y diferencias entre dos textos sobre el mismo tema (por ejemplo: en las ilustraciones, descripciones o procedimientos). </a:t>
            </a:r>
            <a:endParaRPr lang="x-none" sz="900" dirty="0">
              <a:solidFill>
                <a:prstClr val="black"/>
              </a:solidFill>
            </a:endParaRPr>
          </a:p>
        </p:txBody>
      </p:sp>
      <p:grpSp>
        <p:nvGrpSpPr>
          <p:cNvPr id="11" name="Group 10"/>
          <p:cNvGrpSpPr/>
          <p:nvPr/>
        </p:nvGrpSpPr>
        <p:grpSpPr>
          <a:xfrm>
            <a:off x="716955" y="1447800"/>
            <a:ext cx="231418" cy="1181100"/>
            <a:chOff x="616963" y="5600700"/>
            <a:chExt cx="231418" cy="1181100"/>
          </a:xfrm>
        </p:grpSpPr>
        <p:sp>
          <p:nvSpPr>
            <p:cNvPr id="12" name="Oval 11"/>
            <p:cNvSpPr/>
            <p:nvPr/>
          </p:nvSpPr>
          <p:spPr>
            <a:xfrm>
              <a:off x="619781" y="5600700"/>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Oval 12"/>
            <p:cNvSpPr/>
            <p:nvPr/>
          </p:nvSpPr>
          <p:spPr>
            <a:xfrm>
              <a:off x="616963" y="6080509"/>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Oval 13"/>
            <p:cNvSpPr/>
            <p:nvPr/>
          </p:nvSpPr>
          <p:spPr>
            <a:xfrm>
              <a:off x="619781" y="6553200"/>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pSp>
    </p:spTree>
    <p:extLst>
      <p:ext uri="{BB962C8B-B14F-4D97-AF65-F5344CB8AC3E}">
        <p14:creationId xmlns:p14="http://schemas.microsoft.com/office/powerpoint/2010/main" val="11355049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85991" y="4114800"/>
            <a:ext cx="6319609"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F177B04D-AEB5-43ED-B9BA-B3D1EC9C9067}" type="slidenum">
              <a:rPr lang="en-US" smtClean="0"/>
              <a:pPr/>
              <a:t>38</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512401278"/>
              </p:ext>
            </p:extLst>
          </p:nvPr>
        </p:nvGraphicFramePr>
        <p:xfrm>
          <a:off x="228600" y="469392"/>
          <a:ext cx="6629400" cy="3157728"/>
        </p:xfrm>
        <a:graphic>
          <a:graphicData uri="http://schemas.openxmlformats.org/drawingml/2006/table">
            <a:tbl>
              <a:tblPr firstRow="1" bandRow="1">
                <a:tableStyleId>{5940675A-B579-460E-94D1-54222C63F5DA}</a:tableStyleId>
              </a:tblPr>
              <a:tblGrid>
                <a:gridCol w="6629400"/>
              </a:tblGrid>
              <a:tr h="521208">
                <a:tc>
                  <a:txBody>
                    <a:bodyPr/>
                    <a:lstStyle/>
                    <a:p>
                      <a:pPr marL="398463" marR="0" indent="-398463" algn="l" defTabSz="966612" rtl="0" eaLnBrk="1" fontAlgn="auto" latinLnBrk="0" hangingPunct="1">
                        <a:lnSpc>
                          <a:spcPct val="100000"/>
                        </a:lnSpc>
                        <a:spcBef>
                          <a:spcPts val="0"/>
                        </a:spcBef>
                        <a:spcAft>
                          <a:spcPts val="0"/>
                        </a:spcAft>
                        <a:buClrTx/>
                        <a:buSzTx/>
                        <a:buFontTx/>
                        <a:buAutoNum type="arabicPeriod" startAt="15"/>
                        <a:tabLst/>
                        <a:defRPr/>
                      </a:pPr>
                      <a:r>
                        <a:rPr lang="x-none" sz="1900" b="1" kern="1200" dirty="0" smtClean="0">
                          <a:solidFill>
                            <a:schemeClr val="tx1"/>
                          </a:solidFill>
                          <a:effectLst/>
                          <a:latin typeface="+mn-lt"/>
                          <a:ea typeface="+mn-ea"/>
                          <a:cs typeface="+mn-cs"/>
                        </a:rPr>
                        <a:t>¿</a:t>
                      </a:r>
                      <a:r>
                        <a:rPr lang="es-PY" sz="1900" b="1" kern="1200" noProof="0" dirty="0" smtClean="0">
                          <a:solidFill>
                            <a:schemeClr val="tx1"/>
                          </a:solidFill>
                          <a:effectLst/>
                          <a:latin typeface="+mn-lt"/>
                          <a:ea typeface="+mn-ea"/>
                          <a:cs typeface="+mn-cs"/>
                        </a:rPr>
                        <a:t>Qué detalles clave en </a:t>
                      </a:r>
                      <a:r>
                        <a:rPr lang="x-none" sz="1900" b="0" i="1" u="none" kern="1200" noProof="0" dirty="0" smtClean="0">
                          <a:solidFill>
                            <a:schemeClr val="tx1"/>
                          </a:solidFill>
                          <a:effectLst/>
                          <a:latin typeface="+mn-lt"/>
                          <a:ea typeface="+mn-ea"/>
                          <a:cs typeface="+mn-cs"/>
                        </a:rPr>
                        <a:t>Tiempo de cosechar manzanas </a:t>
                      </a:r>
                      <a:r>
                        <a:rPr lang="x-none" sz="1900" b="1" i="0" u="none" kern="1200" noProof="0" dirty="0" smtClean="0">
                          <a:solidFill>
                            <a:schemeClr val="tx1"/>
                          </a:solidFill>
                          <a:effectLst/>
                          <a:latin typeface="+mn-lt"/>
                          <a:ea typeface="+mn-ea"/>
                          <a:cs typeface="+mn-cs"/>
                        </a:rPr>
                        <a:t>y </a:t>
                      </a:r>
                      <a:r>
                        <a:rPr lang="x-none" sz="1900" b="1" i="1" u="none" kern="1200" noProof="0" dirty="0" smtClean="0">
                          <a:solidFill>
                            <a:schemeClr val="tx1"/>
                          </a:solidFill>
                          <a:effectLst/>
                          <a:latin typeface="+mn-lt"/>
                          <a:ea typeface="+mn-ea"/>
                          <a:cs typeface="+mn-cs"/>
                        </a:rPr>
                        <a:t> </a:t>
                      </a:r>
                      <a:r>
                        <a:rPr lang="x-none" sz="1900" b="0" i="1" u="none" kern="1200" noProof="0" dirty="0" smtClean="0">
                          <a:solidFill>
                            <a:schemeClr val="tx1"/>
                          </a:solidFill>
                          <a:effectLst/>
                          <a:latin typeface="+mn-lt"/>
                          <a:ea typeface="+mn-ea"/>
                          <a:cs typeface="+mn-cs"/>
                        </a:rPr>
                        <a:t>¿Cómo llegan a ti las manzanas?</a:t>
                      </a:r>
                      <a:r>
                        <a:rPr lang="x-none" sz="2000" b="0" i="1" u="none" kern="1200" noProof="0" dirty="0" smtClean="0">
                          <a:solidFill>
                            <a:schemeClr val="tx1"/>
                          </a:solidFill>
                          <a:effectLst/>
                          <a:latin typeface="+mn-lt"/>
                          <a:ea typeface="+mn-ea"/>
                          <a:cs typeface="+mn-cs"/>
                        </a:rPr>
                        <a:t>, </a:t>
                      </a:r>
                      <a:r>
                        <a:rPr lang="es-PY" sz="1900" b="1" kern="1200" noProof="0" dirty="0" smtClean="0">
                          <a:solidFill>
                            <a:schemeClr val="tx1"/>
                          </a:solidFill>
                          <a:effectLst/>
                          <a:latin typeface="+mn-lt"/>
                          <a:ea typeface="+mn-ea"/>
                          <a:cs typeface="+mn-cs"/>
                        </a:rPr>
                        <a:t>explica cómo las manzanas son recogidas de los árboles? </a:t>
                      </a:r>
                      <a:endParaRPr lang="es-PY" sz="1800" b="1" noProof="0" dirty="0" smtClean="0">
                        <a:solidFill>
                          <a:schemeClr val="tx1"/>
                        </a:solidFill>
                      </a:endParaRPr>
                    </a:p>
                  </a:txBody>
                  <a:tcPr marL="96012" marR="96012"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032">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1648">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272">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896">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896">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896">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896">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820545555"/>
              </p:ext>
            </p:extLst>
          </p:nvPr>
        </p:nvGraphicFramePr>
        <p:xfrm>
          <a:off x="385991" y="4495800"/>
          <a:ext cx="6629400" cy="2852928"/>
        </p:xfrm>
        <a:graphic>
          <a:graphicData uri="http://schemas.openxmlformats.org/drawingml/2006/table">
            <a:tbl>
              <a:tblPr firstRow="1" bandRow="1">
                <a:tableStyleId>{5940675A-B579-460E-94D1-54222C63F5DA}</a:tableStyleId>
              </a:tblPr>
              <a:tblGrid>
                <a:gridCol w="6629400"/>
              </a:tblGrid>
              <a:tr h="521208">
                <a:tc>
                  <a:txBody>
                    <a:bodyPr/>
                    <a:lstStyle/>
                    <a:p>
                      <a:pPr marL="339725" marR="0" indent="-339725" algn="l" defTabSz="966612"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16</a:t>
                      </a:r>
                      <a:r>
                        <a:rPr lang="es-MX" sz="1800" b="1" noProof="0" dirty="0" smtClean="0">
                          <a:solidFill>
                            <a:schemeClr val="tx1"/>
                          </a:solidFill>
                        </a:rPr>
                        <a:t>. </a:t>
                      </a:r>
                      <a:r>
                        <a:rPr lang="es-MX" sz="1900" b="1" kern="1200" noProof="0" dirty="0" smtClean="0">
                          <a:solidFill>
                            <a:schemeClr val="tx1"/>
                          </a:solidFill>
                          <a:effectLst/>
                          <a:latin typeface="+mn-lt"/>
                          <a:ea typeface="+mn-ea"/>
                          <a:cs typeface="+mn-cs"/>
                        </a:rPr>
                        <a:t>¿Cómo llegan las manzanas de los árboles a tu hogar?  Utiliza ejemplos de ambos textos. </a:t>
                      </a:r>
                      <a:endParaRPr lang="es-MX" sz="1800" b="1" noProof="0" dirty="0" smtClean="0">
                        <a:solidFill>
                          <a:schemeClr val="tx1"/>
                        </a:solidFill>
                      </a:endParaRPr>
                    </a:p>
                  </a:txBody>
                  <a:tcPr marL="96012" marR="96012"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032">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1648">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272">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896">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896">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896">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896">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Rectangle 5"/>
          <p:cNvSpPr/>
          <p:nvPr/>
        </p:nvSpPr>
        <p:spPr>
          <a:xfrm>
            <a:off x="4450080" y="3606969"/>
            <a:ext cx="2514600" cy="507831"/>
          </a:xfrm>
          <a:prstGeom prst="rect">
            <a:avLst/>
          </a:prstGeom>
          <a:solidFill>
            <a:schemeClr val="bg2"/>
          </a:solidFill>
        </p:spPr>
        <p:txBody>
          <a:bodyPr wrap="square">
            <a:spAutoFit/>
          </a:bodyPr>
          <a:lstStyle/>
          <a:p>
            <a:pPr fontAlgn="ctr"/>
            <a:r>
              <a:rPr lang="en-US" sz="900" b="1" dirty="0" smtClean="0"/>
              <a:t>RI.1.8</a:t>
            </a:r>
            <a:endParaRPr lang="x-none" sz="900" dirty="0"/>
          </a:p>
          <a:p>
            <a:pPr fontAlgn="t"/>
            <a:r>
              <a:rPr lang="es-MX" sz="900" dirty="0"/>
              <a:t>Identifica las razones que un autor ofrece para apoyar los puntos en un texto. </a:t>
            </a:r>
            <a:endParaRPr lang="x-none" sz="900" dirty="0"/>
          </a:p>
        </p:txBody>
      </p:sp>
      <p:sp>
        <p:nvSpPr>
          <p:cNvPr id="10" name="Rectangle 9"/>
          <p:cNvSpPr/>
          <p:nvPr/>
        </p:nvSpPr>
        <p:spPr>
          <a:xfrm>
            <a:off x="4572000" y="7391400"/>
            <a:ext cx="2514600" cy="646331"/>
          </a:xfrm>
          <a:prstGeom prst="rect">
            <a:avLst/>
          </a:prstGeom>
          <a:solidFill>
            <a:schemeClr val="bg2"/>
          </a:solidFill>
        </p:spPr>
        <p:txBody>
          <a:bodyPr wrap="square">
            <a:spAutoFit/>
          </a:bodyPr>
          <a:lstStyle/>
          <a:p>
            <a:pPr fontAlgn="ctr"/>
            <a:r>
              <a:rPr lang="en-US" sz="900" b="1" dirty="0" smtClean="0"/>
              <a:t>RI.1.9</a:t>
            </a:r>
            <a:endParaRPr lang="x-none" sz="900" dirty="0"/>
          </a:p>
          <a:p>
            <a:pPr fontAlgn="t"/>
            <a:r>
              <a:rPr lang="es-MX" sz="900" dirty="0"/>
              <a:t>Identifican las semejanzas y diferencias entre dos textos sobre el mismo tema (por ejemplo: en las ilustraciones, descripciones o procedimientos). </a:t>
            </a:r>
            <a:endParaRPr lang="x-none" sz="900" dirty="0"/>
          </a:p>
        </p:txBody>
      </p:sp>
    </p:spTree>
    <p:extLst>
      <p:ext uri="{BB962C8B-B14F-4D97-AF65-F5344CB8AC3E}">
        <p14:creationId xmlns:p14="http://schemas.microsoft.com/office/powerpoint/2010/main" val="20406092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39</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522693631"/>
              </p:ext>
            </p:extLst>
          </p:nvPr>
        </p:nvGraphicFramePr>
        <p:xfrm>
          <a:off x="228601" y="72736"/>
          <a:ext cx="6629400" cy="4767072"/>
        </p:xfrm>
        <a:graphic>
          <a:graphicData uri="http://schemas.openxmlformats.org/drawingml/2006/table">
            <a:tbl>
              <a:tblPr firstRow="1" bandRow="1">
                <a:tableStyleId>{5940675A-B579-460E-94D1-54222C63F5DA}</a:tableStyleId>
              </a:tblPr>
              <a:tblGrid>
                <a:gridCol w="6629400"/>
              </a:tblGrid>
              <a:tr h="1908464">
                <a:tc>
                  <a:txBody>
                    <a:bodyPr/>
                    <a:lstStyle/>
                    <a:p>
                      <a:pPr marL="401638" marR="0" indent="-346075" algn="l" defTabSz="1018809" rtl="0" eaLnBrk="1" fontAlgn="auto" latinLnBrk="0" hangingPunct="1">
                        <a:lnSpc>
                          <a:spcPct val="100000"/>
                        </a:lnSpc>
                        <a:spcBef>
                          <a:spcPts val="0"/>
                        </a:spcBef>
                        <a:spcAft>
                          <a:spcPts val="0"/>
                        </a:spcAft>
                        <a:buClrTx/>
                        <a:buSzTx/>
                        <a:buFont typeface="+mj-lt"/>
                        <a:buNone/>
                        <a:tabLst/>
                        <a:defRPr/>
                      </a:pPr>
                      <a:r>
                        <a:rPr lang="en-US" sz="1600" b="1" dirty="0" smtClean="0">
                          <a:solidFill>
                            <a:schemeClr val="tx1"/>
                          </a:solidFill>
                        </a:rPr>
                        <a:t>17. </a:t>
                      </a:r>
                      <a:r>
                        <a:rPr lang="x-none" sz="1600" b="1" dirty="0" smtClean="0">
                          <a:solidFill>
                            <a:schemeClr val="tx1"/>
                          </a:solidFill>
                        </a:rPr>
                        <a:t>Lee el cuento a continuación. Escribe un final para el cuento que resuelv</a:t>
                      </a:r>
                      <a:r>
                        <a:rPr lang="en-US" sz="1600" b="1" dirty="0" smtClean="0">
                          <a:solidFill>
                            <a:schemeClr val="tx1"/>
                          </a:solidFill>
                        </a:rPr>
                        <a:t>a</a:t>
                      </a:r>
                      <a:r>
                        <a:rPr lang="x-none" sz="1600" b="1" dirty="0" smtClean="0">
                          <a:solidFill>
                            <a:schemeClr val="tx1"/>
                          </a:solidFill>
                        </a:rPr>
                        <a:t> el problema. </a:t>
                      </a:r>
                    </a:p>
                    <a:p>
                      <a:pPr marL="0" marR="0" indent="0" algn="l" defTabSz="1018809" rtl="0" eaLnBrk="1" fontAlgn="auto" latinLnBrk="0" hangingPunct="1">
                        <a:lnSpc>
                          <a:spcPct val="100000"/>
                        </a:lnSpc>
                        <a:spcBef>
                          <a:spcPts val="0"/>
                        </a:spcBef>
                        <a:spcAft>
                          <a:spcPts val="0"/>
                        </a:spcAft>
                        <a:buClrTx/>
                        <a:buSzTx/>
                        <a:buFont typeface="+mj-lt"/>
                        <a:buNone/>
                        <a:tabLst/>
                        <a:defRPr/>
                      </a:pPr>
                      <a:endParaRPr lang="x-none" sz="1600" b="1" i="0" u="sng" kern="1200" dirty="0" smtClean="0">
                        <a:solidFill>
                          <a:schemeClr val="tx1"/>
                        </a:solidFill>
                        <a:effectLst/>
                        <a:latin typeface="+mn-lt"/>
                        <a:ea typeface="Times New Roman"/>
                        <a:cs typeface="Times New Roman"/>
                      </a:endParaRPr>
                    </a:p>
                    <a:p>
                      <a:pPr marL="0" marR="0" lvl="0" indent="0" algn="ctr" defTabSz="1018809" rtl="0" eaLnBrk="1" fontAlgn="auto" latinLnBrk="0" hangingPunct="1">
                        <a:lnSpc>
                          <a:spcPct val="100000"/>
                        </a:lnSpc>
                        <a:spcBef>
                          <a:spcPts val="0"/>
                        </a:spcBef>
                        <a:spcAft>
                          <a:spcPts val="0"/>
                        </a:spcAft>
                        <a:buClrTx/>
                        <a:buSzTx/>
                        <a:buFont typeface="+mj-lt"/>
                        <a:buNone/>
                        <a:tabLst/>
                        <a:defRPr/>
                      </a:pPr>
                      <a:r>
                        <a:rPr kumimoji="0" lang="x-none" sz="1600" b="0" i="1" u="none" strike="noStrike" kern="1200" cap="none" spc="0" normalizeH="0" baseline="0" noProof="0" dirty="0" smtClean="0">
                          <a:ln>
                            <a:noFill/>
                          </a:ln>
                          <a:solidFill>
                            <a:prstClr val="black"/>
                          </a:solidFill>
                          <a:effectLst/>
                          <a:uLnTx/>
                          <a:uFillTx/>
                          <a:latin typeface="+mn-lt"/>
                          <a:ea typeface="Times New Roman"/>
                          <a:cs typeface="Times New Roman"/>
                        </a:rPr>
                        <a:t>El pequeño árbol de manzana</a:t>
                      </a:r>
                    </a:p>
                    <a:p>
                      <a:pPr marL="0" marR="0" lvl="0" indent="0" algn="ctr" defTabSz="1018809" rtl="0" eaLnBrk="1" fontAlgn="auto" latinLnBrk="0" hangingPunct="1">
                        <a:lnSpc>
                          <a:spcPct val="100000"/>
                        </a:lnSpc>
                        <a:spcBef>
                          <a:spcPts val="0"/>
                        </a:spcBef>
                        <a:spcAft>
                          <a:spcPts val="0"/>
                        </a:spcAft>
                        <a:buClrTx/>
                        <a:buSzTx/>
                        <a:buFont typeface="+mj-lt"/>
                        <a:buNone/>
                        <a:tabLst/>
                        <a:defRPr/>
                      </a:pPr>
                      <a:r>
                        <a:rPr kumimoji="0" lang="x-none" sz="800" b="1" i="0" u="none" strike="noStrike" kern="1200" cap="none" spc="0" normalizeH="0" baseline="0" noProof="0" dirty="0" smtClean="0">
                          <a:ln>
                            <a:noFill/>
                          </a:ln>
                          <a:solidFill>
                            <a:prstClr val="black"/>
                          </a:solidFill>
                          <a:effectLst/>
                          <a:uLnTx/>
                          <a:uFillTx/>
                          <a:latin typeface="+mn-lt"/>
                          <a:ea typeface="Times New Roman"/>
                          <a:cs typeface="Times New Roman"/>
                        </a:rPr>
                        <a:t>       </a:t>
                      </a:r>
                    </a:p>
                    <a:p>
                      <a:pPr marL="288925" marR="0" lvl="0" indent="-288925" algn="l" defTabSz="1018809" rtl="0" eaLnBrk="1" fontAlgn="auto" latinLnBrk="0" hangingPunct="1">
                        <a:lnSpc>
                          <a:spcPct val="100000"/>
                        </a:lnSpc>
                        <a:spcBef>
                          <a:spcPts val="0"/>
                        </a:spcBef>
                        <a:spcAft>
                          <a:spcPts val="0"/>
                        </a:spcAft>
                        <a:buClrTx/>
                        <a:buSzTx/>
                        <a:buFont typeface="+mj-lt"/>
                        <a:buNone/>
                        <a:tabLst/>
                        <a:defRPr/>
                      </a:pPr>
                      <a:r>
                        <a:rPr kumimoji="0" lang="x-none" sz="1600" b="0" i="0" u="none" strike="noStrike" kern="1200" cap="none" spc="0" normalizeH="0" baseline="0" noProof="0" dirty="0" smtClean="0">
                          <a:ln>
                            <a:noFill/>
                          </a:ln>
                          <a:solidFill>
                            <a:prstClr val="black"/>
                          </a:solidFill>
                          <a:effectLst/>
                          <a:uLnTx/>
                          <a:uFillTx/>
                          <a:latin typeface="+mn-lt"/>
                          <a:ea typeface="Times New Roman"/>
                          <a:cs typeface="Times New Roman"/>
                        </a:rPr>
                        <a:t>      Johnny </a:t>
                      </a:r>
                      <a:r>
                        <a:rPr kumimoji="0" lang="x-none" sz="1600" b="0" i="0" u="none" strike="noStrike" kern="1200" cap="none" spc="0" normalizeH="0" baseline="0" noProof="0" dirty="0" err="1" smtClean="0">
                          <a:ln>
                            <a:noFill/>
                          </a:ln>
                          <a:solidFill>
                            <a:prstClr val="black"/>
                          </a:solidFill>
                          <a:effectLst/>
                          <a:uLnTx/>
                          <a:uFillTx/>
                          <a:latin typeface="+mn-lt"/>
                          <a:ea typeface="Times New Roman"/>
                          <a:cs typeface="Times New Roman"/>
                        </a:rPr>
                        <a:t>Appleseed</a:t>
                      </a:r>
                      <a:r>
                        <a:rPr kumimoji="0" lang="x-none" sz="1600" b="0" i="0" u="none" strike="noStrike" kern="1200" cap="none" spc="0" normalizeH="0" baseline="0" noProof="0" dirty="0" smtClean="0">
                          <a:ln>
                            <a:noFill/>
                          </a:ln>
                          <a:solidFill>
                            <a:prstClr val="black"/>
                          </a:solidFill>
                          <a:effectLst/>
                          <a:uLnTx/>
                          <a:uFillTx/>
                          <a:latin typeface="+mn-lt"/>
                          <a:ea typeface="Times New Roman"/>
                          <a:cs typeface="Times New Roman"/>
                        </a:rPr>
                        <a:t> sembró una pequeña semilla de manzana cerca de la casa de Tom.  La semilla comenzó a crecer.  Creció </a:t>
                      </a:r>
                      <a:r>
                        <a:rPr kumimoji="0" lang="en-US" sz="1600" b="0" i="0" u="none" strike="noStrike" kern="1200" cap="none" spc="0" normalizeH="0" baseline="0" noProof="0" dirty="0" smtClean="0">
                          <a:ln>
                            <a:noFill/>
                          </a:ln>
                          <a:solidFill>
                            <a:prstClr val="black"/>
                          </a:solidFill>
                          <a:effectLst/>
                          <a:uLnTx/>
                          <a:uFillTx/>
                          <a:latin typeface="+mn-lt"/>
                          <a:ea typeface="Times New Roman"/>
                          <a:cs typeface="Times New Roman"/>
                        </a:rPr>
                        <a:t>hasta llegar a ser</a:t>
                      </a:r>
                      <a:r>
                        <a:rPr kumimoji="0" lang="x-none" sz="1600" b="0" i="0" u="none" strike="noStrike" kern="1200" cap="none" spc="0" normalizeH="0" baseline="0" noProof="0" dirty="0" smtClean="0">
                          <a:ln>
                            <a:noFill/>
                          </a:ln>
                          <a:solidFill>
                            <a:prstClr val="black"/>
                          </a:solidFill>
                          <a:effectLst/>
                          <a:uLnTx/>
                          <a:uFillTx/>
                          <a:latin typeface="+mn-lt"/>
                          <a:ea typeface="Times New Roman"/>
                          <a:cs typeface="Times New Roman"/>
                        </a:rPr>
                        <a:t> un árbol pequeño.  Entonces, un día dejó de llover.  El pequeño árbol de manzana comenzó a marchitarse.  </a:t>
                      </a:r>
                    </a:p>
                    <a:p>
                      <a:pPr marL="288925" marR="0" lvl="0" indent="-288925" algn="l" defTabSz="1018809" rtl="0" eaLnBrk="1" fontAlgn="auto" latinLnBrk="0" hangingPunct="1">
                        <a:lnSpc>
                          <a:spcPct val="100000"/>
                        </a:lnSpc>
                        <a:spcBef>
                          <a:spcPts val="0"/>
                        </a:spcBef>
                        <a:spcAft>
                          <a:spcPts val="0"/>
                        </a:spcAft>
                        <a:buClrTx/>
                        <a:buSzTx/>
                        <a:buFont typeface="+mj-lt"/>
                        <a:buNone/>
                        <a:tabLst/>
                        <a:defRPr/>
                      </a:pPr>
                      <a:r>
                        <a:rPr kumimoji="0" lang="en-US" sz="1600" b="0" i="0" u="none" strike="noStrike" kern="1200" cap="none" spc="0" normalizeH="0" baseline="0" noProof="0" dirty="0" smtClean="0">
                          <a:ln>
                            <a:noFill/>
                          </a:ln>
                          <a:solidFill>
                            <a:prstClr val="black"/>
                          </a:solidFill>
                          <a:effectLst/>
                          <a:uLnTx/>
                          <a:uFillTx/>
                          <a:latin typeface="+mn-lt"/>
                          <a:ea typeface="Times New Roman"/>
                          <a:cs typeface="Times New Roman"/>
                        </a:rPr>
                        <a:t>      </a:t>
                      </a:r>
                      <a:endParaRPr kumimoji="0" lang="en-US" sz="1600" b="1" i="0" u="none" strike="noStrike" kern="1200" cap="none" spc="0" normalizeH="0" baseline="0" noProof="0" dirty="0" smtClean="0">
                        <a:ln>
                          <a:noFill/>
                        </a:ln>
                        <a:solidFill>
                          <a:prstClr val="black"/>
                        </a:solidFill>
                        <a:effectLst/>
                        <a:uLnTx/>
                        <a:uFillTx/>
                        <a:latin typeface="+mn-lt"/>
                        <a:ea typeface="+mn-ea"/>
                        <a:cs typeface="+mn-cs"/>
                      </a:endParaRPr>
                    </a:p>
                    <a:p>
                      <a:pPr marL="0" marR="0" indent="0" algn="r" defTabSz="1018809" rtl="0" eaLnBrk="1" fontAlgn="auto" latinLnBrk="0" hangingPunct="1">
                        <a:lnSpc>
                          <a:spcPct val="100000"/>
                        </a:lnSpc>
                        <a:spcBef>
                          <a:spcPts val="0"/>
                        </a:spcBef>
                        <a:spcAft>
                          <a:spcPts val="0"/>
                        </a:spcAft>
                        <a:buClrTx/>
                        <a:buSzTx/>
                        <a:buFont typeface="+mj-lt"/>
                        <a:buNone/>
                        <a:tabLst/>
                        <a:defRPr/>
                      </a:pPr>
                      <a:r>
                        <a:rPr lang="es-ES" sz="1000" b="1" i="1" noProof="0" dirty="0" smtClean="0">
                          <a:solidFill>
                            <a:schemeClr val="tx1"/>
                          </a:solidFill>
                          <a:latin typeface="+mn-lt"/>
                          <a:cs typeface="Helvetica" pitchFamily="34" charset="0"/>
                        </a:rPr>
                        <a:t>Escribir un texto  breve </a:t>
                      </a:r>
                      <a:r>
                        <a:rPr lang="es-ES" sz="1000" b="1" i="1" baseline="0" noProof="0" dirty="0" smtClean="0">
                          <a:solidFill>
                            <a:schemeClr val="tx1"/>
                          </a:solidFill>
                          <a:latin typeface="+mn-lt"/>
                          <a:cs typeface="Helvetica" pitchFamily="34" charset="0"/>
                        </a:rPr>
                        <a:t>, W.1.3c Palabras que describen el tiempo cronológico; Objetivo 6a </a:t>
                      </a:r>
                    </a:p>
                    <a:p>
                      <a:pPr marL="0" marR="0" indent="0" algn="r" defTabSz="1018809" rtl="0" eaLnBrk="1" fontAlgn="auto" latinLnBrk="0" hangingPunct="1">
                        <a:lnSpc>
                          <a:spcPct val="100000"/>
                        </a:lnSpc>
                        <a:spcBef>
                          <a:spcPts val="0"/>
                        </a:spcBef>
                        <a:spcAft>
                          <a:spcPts val="0"/>
                        </a:spcAft>
                        <a:buClrTx/>
                        <a:buSzTx/>
                        <a:buFont typeface="+mj-lt"/>
                        <a:buNone/>
                        <a:tabLst/>
                        <a:defRPr/>
                      </a:pPr>
                      <a:endParaRPr lang="en-US" sz="1000" b="1" baseline="0" dirty="0" smtClean="0">
                        <a:solidFill>
                          <a:schemeClr val="tx1"/>
                        </a:solidFill>
                      </a:endParaRPr>
                    </a:p>
                  </a:txBody>
                  <a:tcPr marL="96011" marR="96011"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561">
                <a:tc>
                  <a:txBody>
                    <a:bodyPr/>
                    <a:lstStyle/>
                    <a:p>
                      <a:endParaRPr lang="en-US" sz="1600" dirty="0" smtClean="0">
                        <a:solidFill>
                          <a:schemeClr val="tx1"/>
                        </a:solidFill>
                      </a:endParaRPr>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561">
                <a:tc>
                  <a:txBody>
                    <a:bodyPr/>
                    <a:lstStyle/>
                    <a:p>
                      <a:endParaRPr lang="en-US" sz="1600" dirty="0">
                        <a:solidFill>
                          <a:schemeClr val="tx1"/>
                        </a:solidFill>
                      </a:endParaRPr>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561">
                <a:tc>
                  <a:txBody>
                    <a:bodyPr/>
                    <a:lstStyle/>
                    <a:p>
                      <a:endParaRPr lang="en-US" sz="1600" dirty="0">
                        <a:solidFill>
                          <a:schemeClr val="tx1"/>
                        </a:solidFill>
                      </a:endParaRPr>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561">
                <a:tc>
                  <a:txBody>
                    <a:bodyPr/>
                    <a:lstStyle/>
                    <a:p>
                      <a:endParaRPr lang="en-US" sz="1600" dirty="0">
                        <a:solidFill>
                          <a:schemeClr val="tx1"/>
                        </a:solidFill>
                      </a:endParaRPr>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561">
                <a:tc>
                  <a:txBody>
                    <a:bodyPr/>
                    <a:lstStyle/>
                    <a:p>
                      <a:endParaRPr lang="en-US" sz="1600" dirty="0">
                        <a:solidFill>
                          <a:schemeClr val="tx1"/>
                        </a:solidFill>
                      </a:endParaRPr>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561">
                <a:tc>
                  <a:txBody>
                    <a:bodyPr/>
                    <a:lstStyle/>
                    <a:p>
                      <a:endParaRPr lang="en-US" sz="1600" dirty="0">
                        <a:solidFill>
                          <a:schemeClr val="tx1"/>
                        </a:solidFill>
                      </a:endParaRPr>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AutoShape 4" descr="Image result for young apple seedling clip art"/>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a:blip r:embed="rId2"/>
          <a:stretch>
            <a:fillRect/>
          </a:stretch>
        </p:blipFill>
        <p:spPr>
          <a:xfrm>
            <a:off x="2514600" y="5105400"/>
            <a:ext cx="2133785" cy="3487214"/>
          </a:xfrm>
          <a:prstGeom prst="rect">
            <a:avLst/>
          </a:prstGeom>
        </p:spPr>
      </p:pic>
    </p:spTree>
    <p:extLst>
      <p:ext uri="{BB962C8B-B14F-4D97-AF65-F5344CB8AC3E}">
        <p14:creationId xmlns:p14="http://schemas.microsoft.com/office/powerpoint/2010/main" val="2234256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8533" y="240032"/>
            <a:ext cx="6560820" cy="8788560"/>
          </a:xfrm>
          <a:prstGeom prst="rect">
            <a:avLst/>
          </a:prstGeom>
          <a:noFill/>
        </p:spPr>
        <p:txBody>
          <a:bodyPr wrap="square" lIns="91440" tIns="0" rIns="0" bIns="0" rtlCol="0">
            <a:spAutoFit/>
          </a:bodyPr>
          <a:lstStyle/>
          <a:p>
            <a:pPr algn="ctr"/>
            <a:r>
              <a:rPr lang="es-MX" sz="1470" b="1" dirty="0" smtClean="0"/>
              <a:t>Duraznos</a:t>
            </a:r>
          </a:p>
          <a:p>
            <a:pPr algn="ctr"/>
            <a:r>
              <a:rPr lang="es-MX" sz="1400" b="1" dirty="0" smtClean="0"/>
              <a:t>Tarea de rendimiento: Actividad de la clase</a:t>
            </a:r>
          </a:p>
          <a:p>
            <a:pPr algn="ctr"/>
            <a:endParaRPr lang="es-MX" sz="1470" b="1" dirty="0" smtClean="0"/>
          </a:p>
          <a:p>
            <a:r>
              <a:rPr lang="es-MX" sz="1050" i="1" dirty="0" smtClean="0">
                <a:solidFill>
                  <a:prstClr val="black"/>
                </a:solidFill>
              </a:rPr>
              <a:t>Esta pre-actividad para la clase sigue el diseño general de elementos contextuales, recursos, objetivos de aprendizaje, términos clave y propósito de </a:t>
            </a:r>
            <a:r>
              <a:rPr lang="es-MX" sz="1050" i="1" dirty="0" err="1" smtClean="0"/>
              <a:t>Smarter</a:t>
            </a:r>
            <a:r>
              <a:rPr lang="es-MX" sz="1050" i="1" dirty="0" smtClean="0"/>
              <a:t> </a:t>
            </a:r>
            <a:r>
              <a:rPr lang="es-MX" sz="1050" i="1" dirty="0" err="1" smtClean="0"/>
              <a:t>Balanced</a:t>
            </a:r>
            <a:r>
              <a:rPr lang="es-MX" sz="1050" i="1" dirty="0" smtClean="0"/>
              <a:t> </a:t>
            </a:r>
            <a:r>
              <a:rPr lang="es-MX" sz="1050" i="1" dirty="0" err="1" smtClean="0"/>
              <a:t>Assessment</a:t>
            </a:r>
            <a:r>
              <a:rPr lang="es-MX" sz="1050" i="1" dirty="0" smtClean="0"/>
              <a:t> </a:t>
            </a:r>
            <a:r>
              <a:rPr lang="es-MX" sz="1050" i="1" dirty="0" err="1" smtClean="0"/>
              <a:t>Consortium</a:t>
            </a:r>
            <a:r>
              <a:rPr lang="es-MX" sz="1050" i="1" dirty="0" smtClean="0">
                <a:solidFill>
                  <a:prstClr val="black"/>
                </a:solidFill>
              </a:rPr>
              <a:t> [</a:t>
            </a:r>
            <a:r>
              <a:rPr lang="es-MX" sz="1050" i="1" dirty="0" smtClean="0">
                <a:solidFill>
                  <a:prstClr val="black"/>
                </a:solidFill>
                <a:hlinkClick r:id="rId3"/>
              </a:rPr>
              <a:t>http://oaksportal.org/resources/</a:t>
            </a:r>
            <a:r>
              <a:rPr lang="es-MX" sz="1050" i="1" dirty="0" smtClean="0">
                <a:solidFill>
                  <a:prstClr val="black"/>
                </a:solidFill>
              </a:rPr>
              <a:t>]. El contenido de esta actividad fue escrita por…</a:t>
            </a:r>
          </a:p>
          <a:p>
            <a:endParaRPr lang="es-MX" sz="1050" i="1" dirty="0" smtClean="0"/>
          </a:p>
          <a:p>
            <a:pPr lvl="0" defTabSz="1018809"/>
            <a:r>
              <a:rPr lang="es-MX" sz="1100" dirty="0" smtClean="0">
                <a:solidFill>
                  <a:prstClr val="black"/>
                </a:solidFill>
              </a:rPr>
              <a:t>La actividad en el salón de clase introduce a los estudiantes al contexto de una tarea de rendimiento, para que no estén en desventaja al demostrar las destrezas que la tarea intenta evaluar. </a:t>
            </a:r>
          </a:p>
          <a:p>
            <a:pPr lvl="0" defTabSz="1018809"/>
            <a:endParaRPr lang="es-MX" sz="1100" dirty="0" smtClean="0">
              <a:solidFill>
                <a:prstClr val="black"/>
              </a:solidFill>
            </a:endParaRPr>
          </a:p>
          <a:p>
            <a:pPr lvl="0" defTabSz="1018809"/>
            <a:r>
              <a:rPr lang="es-MX" sz="1100" dirty="0" smtClean="0">
                <a:solidFill>
                  <a:prstClr val="black"/>
                </a:solidFill>
              </a:rPr>
              <a:t>Los elementos contextuales incluyen:</a:t>
            </a:r>
          </a:p>
          <a:p>
            <a:pPr lvl="0" defTabSz="1018809"/>
            <a:endParaRPr lang="es-MX" sz="1100" dirty="0" smtClean="0">
              <a:solidFill>
                <a:prstClr val="black"/>
              </a:solidFill>
            </a:endParaRPr>
          </a:p>
          <a:p>
            <a:pPr marL="249205" lvl="0" indent="-249205" defTabSz="1018809">
              <a:buFontTx/>
              <a:buAutoNum type="arabicPeriod"/>
            </a:pPr>
            <a:r>
              <a:rPr lang="es-MX" sz="1100" dirty="0" smtClean="0">
                <a:solidFill>
                  <a:prstClr val="black"/>
                </a:solidFill>
              </a:rPr>
              <a:t>Un </a:t>
            </a:r>
            <a:r>
              <a:rPr lang="es-MX" sz="1100" b="1" dirty="0" smtClean="0">
                <a:solidFill>
                  <a:prstClr val="black"/>
                </a:solidFill>
              </a:rPr>
              <a:t>entendimiento del escenario/ambiente o de la situación </a:t>
            </a:r>
            <a:r>
              <a:rPr lang="es-MX" sz="1100" dirty="0" smtClean="0">
                <a:solidFill>
                  <a:prstClr val="black"/>
                </a:solidFill>
              </a:rPr>
              <a:t>en la que se sitúa la tarea. </a:t>
            </a:r>
          </a:p>
          <a:p>
            <a:pPr lvl="0" defTabSz="1018809"/>
            <a:r>
              <a:rPr lang="es-MX" sz="1100" dirty="0" smtClean="0">
                <a:solidFill>
                  <a:prstClr val="black"/>
                </a:solidFill>
              </a:rPr>
              <a:t>2.    </a:t>
            </a:r>
            <a:r>
              <a:rPr lang="es-MX" sz="1100" b="1" dirty="0" smtClean="0">
                <a:solidFill>
                  <a:prstClr val="black"/>
                </a:solidFill>
              </a:rPr>
              <a:t>Conceptos potencialmente desconocidos </a:t>
            </a:r>
            <a:r>
              <a:rPr lang="es-MX" sz="1100" dirty="0" smtClean="0">
                <a:solidFill>
                  <a:prstClr val="black"/>
                </a:solidFill>
              </a:rPr>
              <a:t>que están asociados al escenario/ambiente</a:t>
            </a:r>
            <a:r>
              <a:rPr lang="es-MX" sz="1100" b="1" dirty="0" smtClean="0">
                <a:solidFill>
                  <a:prstClr val="black"/>
                </a:solidFill>
              </a:rPr>
              <a:t>.</a:t>
            </a:r>
          </a:p>
          <a:p>
            <a:pPr marL="287338" lvl="0" indent="-287338" defTabSz="1018809"/>
            <a:r>
              <a:rPr lang="es-MX" sz="1100" dirty="0" smtClean="0">
                <a:solidFill>
                  <a:prstClr val="black"/>
                </a:solidFill>
              </a:rPr>
              <a:t>3.    </a:t>
            </a:r>
            <a:r>
              <a:rPr lang="es-MX" sz="1100" b="1" dirty="0" smtClean="0">
                <a:solidFill>
                  <a:prstClr val="black"/>
                </a:solidFill>
              </a:rPr>
              <a:t>Términos</a:t>
            </a:r>
            <a:r>
              <a:rPr lang="es-MX" sz="1100" dirty="0" smtClean="0">
                <a:solidFill>
                  <a:prstClr val="black"/>
                </a:solidFill>
              </a:rPr>
              <a:t> </a:t>
            </a:r>
            <a:r>
              <a:rPr lang="es-MX" sz="1100" b="1" dirty="0" smtClean="0">
                <a:solidFill>
                  <a:prstClr val="black"/>
                </a:solidFill>
              </a:rPr>
              <a:t>clave o vocabulario </a:t>
            </a:r>
            <a:r>
              <a:rPr lang="es-MX" sz="1100" dirty="0" smtClean="0">
                <a:solidFill>
                  <a:prstClr val="black"/>
                </a:solidFill>
              </a:rPr>
              <a:t>que los estudiantes necesitarán entender con el fin de participar de manera significativa y completar la tarea de rendimiento.</a:t>
            </a:r>
          </a:p>
          <a:p>
            <a:pPr marL="249205" lvl="0" indent="-249205" defTabSz="1018809">
              <a:buFontTx/>
              <a:buAutoNum type="arabicPeriod"/>
            </a:pPr>
            <a:endParaRPr lang="es-MX" sz="1100" dirty="0" smtClean="0">
              <a:solidFill>
                <a:prstClr val="black"/>
              </a:solidFill>
            </a:endParaRPr>
          </a:p>
          <a:p>
            <a:pPr lvl="0" defTabSz="1018809"/>
            <a:r>
              <a:rPr lang="es-MX" sz="1100" dirty="0" smtClean="0">
                <a:solidFill>
                  <a:prstClr val="black"/>
                </a:solidFill>
              </a:rPr>
              <a:t>Con la actividad en el salón de clase también se pretende generar el interés de los estudiantes hacia una mayor exploración de la idea clave (las ideas claves). La actividad debe ser fácil de implementar con instrucciones claras. </a:t>
            </a:r>
          </a:p>
          <a:p>
            <a:pPr lvl="0" defTabSz="1018809"/>
            <a:endParaRPr lang="es-MX" sz="1100" dirty="0" smtClean="0">
              <a:solidFill>
                <a:prstClr val="black"/>
              </a:solidFill>
            </a:endParaRPr>
          </a:p>
          <a:p>
            <a:pPr lvl="0" defTabSz="1018809"/>
            <a:r>
              <a:rPr lang="es-MX" sz="1100" dirty="0" smtClean="0">
                <a:solidFill>
                  <a:prstClr val="black"/>
                </a:solidFill>
              </a:rPr>
              <a:t>Por favor, lea toda la actividad antes de comenzarla con los estudiantes,  para asegurar que se complete con antelación cualquier preparación en el salón. A lo largo de la actividad, se permite pausar y preguntar a los estudiantes si tienen pregunta</a:t>
            </a:r>
            <a:r>
              <a:rPr lang="es-MX" sz="1100" dirty="0" smtClean="0">
                <a:solidFill>
                  <a:prstClr val="black"/>
                </a:solidFill>
                <a:sym typeface="Calibri"/>
              </a:rPr>
              <a:t>s.</a:t>
            </a:r>
            <a:endParaRPr lang="es-MX" sz="1100" dirty="0" smtClean="0">
              <a:solidFill>
                <a:prstClr val="black"/>
              </a:solidFill>
              <a:ea typeface="Calibri"/>
              <a:cs typeface="Calibri"/>
              <a:sym typeface="Calibri"/>
            </a:endParaRPr>
          </a:p>
          <a:p>
            <a:endParaRPr lang="es-MX" sz="525" dirty="0" smtClean="0"/>
          </a:p>
          <a:p>
            <a:r>
              <a:rPr lang="es-MX" sz="1260" b="1" dirty="0" smtClean="0"/>
              <a:t>Recursos necesarios: </a:t>
            </a:r>
          </a:p>
          <a:p>
            <a:endParaRPr lang="es-MX" sz="525" b="1" dirty="0" smtClean="0"/>
          </a:p>
          <a:p>
            <a:pPr marL="180023" indent="-180023">
              <a:buFont typeface="Arial" panose="020B0604020202020204" pitchFamily="34" charset="0"/>
              <a:buChar char="•"/>
            </a:pPr>
            <a:r>
              <a:rPr lang="es-MX" sz="1100" dirty="0">
                <a:solidFill>
                  <a:prstClr val="black"/>
                </a:solidFill>
              </a:rPr>
              <a:t>Un ejemplar del guion de la obra de teatro para cada estudiante o cada par de estudiantes</a:t>
            </a:r>
          </a:p>
          <a:p>
            <a:pPr marL="180023" indent="-180023">
              <a:buFont typeface="Arial" panose="020B0604020202020204" pitchFamily="34" charset="0"/>
              <a:buChar char="•"/>
            </a:pPr>
            <a:r>
              <a:rPr lang="es-MX" sz="1100" dirty="0">
                <a:solidFill>
                  <a:prstClr val="black"/>
                </a:solidFill>
              </a:rPr>
              <a:t>Un ejemplar del guion de la obra de teatro para mostrar</a:t>
            </a:r>
          </a:p>
          <a:p>
            <a:pPr marL="180023" indent="-180023">
              <a:buFont typeface="Arial" panose="020B0604020202020204" pitchFamily="34" charset="0"/>
              <a:buChar char="•"/>
            </a:pPr>
            <a:r>
              <a:rPr lang="es-MX" sz="1100" dirty="0">
                <a:solidFill>
                  <a:prstClr val="black"/>
                </a:solidFill>
              </a:rPr>
              <a:t>Algún método de mostrar los materiales complementarios*</a:t>
            </a:r>
          </a:p>
          <a:p>
            <a:endParaRPr lang="es-MX" sz="1260" dirty="0" smtClean="0"/>
          </a:p>
          <a:p>
            <a:endParaRPr lang="es-MX" sz="525" dirty="0" smtClean="0"/>
          </a:p>
          <a:p>
            <a:r>
              <a:rPr lang="es-MX" sz="1260" b="1" dirty="0" smtClean="0"/>
              <a:t>Metas de aprendizaje:</a:t>
            </a:r>
            <a:endParaRPr lang="es-MX" sz="1260" dirty="0" smtClean="0"/>
          </a:p>
          <a:p>
            <a:endParaRPr lang="es-MX" sz="525" dirty="0" smtClean="0"/>
          </a:p>
          <a:p>
            <a:pPr marL="178409" indent="-178409">
              <a:buFont typeface="Arial" panose="020B0604020202020204" pitchFamily="34" charset="0"/>
              <a:buChar char="•"/>
            </a:pPr>
            <a:r>
              <a:rPr lang="es-MX" sz="1100" dirty="0">
                <a:solidFill>
                  <a:prstClr val="black"/>
                </a:solidFill>
              </a:rPr>
              <a:t>Los estudiantes entenderán el contexto de los conceptos clave relacionados con el tema de</a:t>
            </a:r>
          </a:p>
          <a:p>
            <a:pPr marL="180023" indent="56674">
              <a:buFont typeface="Courier New" panose="02070309020205020404" pitchFamily="49" charset="0"/>
              <a:buChar char="o"/>
            </a:pPr>
            <a:r>
              <a:rPr lang="es-MX" sz="1100" dirty="0">
                <a:solidFill>
                  <a:prstClr val="black"/>
                </a:solidFill>
              </a:rPr>
              <a:t>      cosechar </a:t>
            </a:r>
          </a:p>
          <a:p>
            <a:pPr marL="457200" indent="-287338">
              <a:buFont typeface="Courier New" panose="02070309020205020404" pitchFamily="49" charset="0"/>
              <a:buChar char="o"/>
            </a:pPr>
            <a:r>
              <a:rPr lang="es-MX" sz="1100" dirty="0" smtClean="0">
                <a:solidFill>
                  <a:prstClr val="black"/>
                </a:solidFill>
              </a:rPr>
              <a:t>frutas/verduras </a:t>
            </a:r>
            <a:r>
              <a:rPr lang="es-MX" sz="1100" dirty="0">
                <a:solidFill>
                  <a:prstClr val="black"/>
                </a:solidFill>
              </a:rPr>
              <a:t>listas para vender</a:t>
            </a:r>
          </a:p>
          <a:p>
            <a:pPr marL="180023"/>
            <a:endParaRPr lang="es-MX" sz="1260" dirty="0" smtClean="0"/>
          </a:p>
          <a:p>
            <a:pPr marL="180023"/>
            <a:endParaRPr lang="es-MX" sz="525" dirty="0" smtClean="0"/>
          </a:p>
          <a:p>
            <a:pPr lvl="0" defTabSz="1018809"/>
            <a:r>
              <a:rPr lang="es-MX" sz="1200" dirty="0" smtClean="0">
                <a:solidFill>
                  <a:prstClr val="black"/>
                </a:solidFill>
              </a:rPr>
              <a:t>Los estudiantes entenderán los términos clave:</a:t>
            </a:r>
          </a:p>
          <a:p>
            <a:pPr lvl="0" defTabSz="1018809"/>
            <a:r>
              <a:rPr lang="es-MX" sz="1100" i="1" dirty="0" smtClean="0">
                <a:solidFill>
                  <a:prstClr val="black"/>
                </a:solidFill>
              </a:rPr>
              <a:t>Nota: Las definiciones que se proporcionan aquí son para la conveniencia de los facilitadores. Se espera que los estudiantes entiendan estos términos clave en el contexto de la tarea, no que se memoricen las definiciones.</a:t>
            </a:r>
            <a:endParaRPr lang="es-MX" sz="1100" dirty="0" smtClean="0">
              <a:solidFill>
                <a:prstClr val="black"/>
              </a:solidFill>
            </a:endParaRPr>
          </a:p>
          <a:p>
            <a:endParaRPr lang="es-MX" sz="525" b="1" dirty="0" smtClean="0"/>
          </a:p>
          <a:p>
            <a:pPr marL="180023" indent="-180023">
              <a:buFont typeface="Arial" panose="020B0604020202020204" pitchFamily="34" charset="0"/>
              <a:buChar char="•"/>
            </a:pPr>
            <a:r>
              <a:rPr lang="es-MX" sz="1260" dirty="0" smtClean="0"/>
              <a:t>campo</a:t>
            </a:r>
          </a:p>
          <a:p>
            <a:pPr marL="180023" indent="-180023">
              <a:buFont typeface="Arial" panose="020B0604020202020204" pitchFamily="34" charset="0"/>
              <a:buChar char="•"/>
            </a:pPr>
            <a:r>
              <a:rPr lang="es-MX" sz="1260" dirty="0"/>
              <a:t>h</a:t>
            </a:r>
            <a:r>
              <a:rPr lang="es-MX" sz="1260" dirty="0" smtClean="0"/>
              <a:t>uerta</a:t>
            </a:r>
          </a:p>
          <a:p>
            <a:pPr marL="180023" indent="-180023">
              <a:buFont typeface="Arial" panose="020B0604020202020204" pitchFamily="34" charset="0"/>
              <a:buChar char="•"/>
            </a:pPr>
            <a:r>
              <a:rPr lang="es-MX" sz="1260" dirty="0" smtClean="0"/>
              <a:t>almacén</a:t>
            </a:r>
          </a:p>
          <a:p>
            <a:pPr marL="180023" indent="-180023">
              <a:buFont typeface="Arial" panose="020B0604020202020204" pitchFamily="34" charset="0"/>
              <a:buChar char="•"/>
            </a:pPr>
            <a:r>
              <a:rPr lang="es-MX" sz="1260" dirty="0"/>
              <a:t>c</a:t>
            </a:r>
            <a:r>
              <a:rPr lang="es-MX" sz="1260" dirty="0" smtClean="0"/>
              <a:t>lasificar (clasificó)</a:t>
            </a:r>
          </a:p>
          <a:p>
            <a:pPr marL="180023" indent="-180023">
              <a:buFont typeface="Arial" panose="020B0604020202020204" pitchFamily="34" charset="0"/>
              <a:buChar char="•"/>
            </a:pPr>
            <a:r>
              <a:rPr lang="es-MX" sz="1260" dirty="0" smtClean="0"/>
              <a:t>maduros</a:t>
            </a:r>
          </a:p>
          <a:p>
            <a:pPr marL="180023" indent="-180023">
              <a:buFont typeface="Arial" panose="020B0604020202020204" pitchFamily="34" charset="0"/>
              <a:buChar char="•"/>
            </a:pPr>
            <a:endParaRPr lang="es-MX" sz="1260" b="1" dirty="0" smtClean="0"/>
          </a:p>
          <a:p>
            <a:pPr lvl="0"/>
            <a:r>
              <a:rPr lang="es-MX" sz="1100" dirty="0" smtClean="0">
                <a:solidFill>
                  <a:prstClr val="black"/>
                </a:solidFill>
              </a:rPr>
              <a:t>[Objetivo: El objetivo del facilitador es ayudar a los estudiantes a entender cómo las frutas /vegetales van de la  finca agrícola al supermercado.]</a:t>
            </a:r>
          </a:p>
          <a:p>
            <a:pPr lvl="0"/>
            <a:endParaRPr lang="es-MX" sz="800" dirty="0" smtClean="0">
              <a:solidFill>
                <a:prstClr val="black"/>
              </a:solidFill>
            </a:endParaRPr>
          </a:p>
          <a:p>
            <a:pPr lvl="0"/>
            <a:r>
              <a:rPr lang="es-MX" sz="900" dirty="0" smtClean="0">
                <a:solidFill>
                  <a:prstClr val="black"/>
                </a:solidFill>
              </a:rPr>
              <a:t>*Los facilitadores pueden decidir si quieren mostrar materiales complementarios utilizando un proyector o una computadora / </a:t>
            </a:r>
            <a:r>
              <a:rPr lang="es-MX" sz="900" dirty="0" err="1" smtClean="0">
                <a:solidFill>
                  <a:prstClr val="black"/>
                </a:solidFill>
              </a:rPr>
              <a:t>Smartboard</a:t>
            </a:r>
            <a:r>
              <a:rPr lang="es-MX" sz="900" dirty="0" smtClean="0">
                <a:solidFill>
                  <a:prstClr val="black"/>
                </a:solidFill>
              </a:rPr>
              <a:t>, o si quieren hacer copias y entregarlas a los estudiantes.</a:t>
            </a:r>
            <a:endParaRPr lang="es-MX" sz="900" dirty="0">
              <a:solidFill>
                <a:prstClr val="black"/>
              </a:solidFill>
            </a:endParaRPr>
          </a:p>
        </p:txBody>
      </p:sp>
      <p:sp>
        <p:nvSpPr>
          <p:cNvPr id="3" name="Rectangle 2"/>
          <p:cNvSpPr/>
          <p:nvPr/>
        </p:nvSpPr>
        <p:spPr>
          <a:xfrm>
            <a:off x="3253785" y="9296399"/>
            <a:ext cx="3147015" cy="230832"/>
          </a:xfrm>
          <a:prstGeom prst="rect">
            <a:avLst/>
          </a:prstGeom>
        </p:spPr>
        <p:txBody>
          <a:bodyPr wrap="square">
            <a:spAutoFit/>
          </a:bodyPr>
          <a:lstStyle/>
          <a:p>
            <a:r>
              <a:rPr lang="en-US" sz="900" kern="1200" dirty="0" smtClean="0">
                <a:solidFill>
                  <a:schemeClr val="tx1"/>
                </a:solidFill>
                <a:latin typeface="+mn-lt"/>
                <a:ea typeface="+mn-ea"/>
                <a:cs typeface="+mn-cs"/>
              </a:rPr>
              <a:t>Rev. Control:  07/05/2015 HSD – OSP and Susan Richmond</a:t>
            </a:r>
            <a:endParaRPr lang="en-US" sz="900" dirty="0"/>
          </a:p>
        </p:txBody>
      </p:sp>
      <p:sp>
        <p:nvSpPr>
          <p:cNvPr id="6" name="Slide Number Placeholder 2"/>
          <p:cNvSpPr>
            <a:spLocks noGrp="1"/>
          </p:cNvSpPr>
          <p:nvPr>
            <p:ph type="sldNum" sz="quarter" idx="12"/>
          </p:nvPr>
        </p:nvSpPr>
        <p:spPr>
          <a:xfrm>
            <a:off x="6752389" y="9016056"/>
            <a:ext cx="396240" cy="511175"/>
          </a:xfrm>
        </p:spPr>
        <p:txBody>
          <a:bodyPr/>
          <a:lstStyle/>
          <a:p>
            <a:r>
              <a:rPr lang="en-US" dirty="0"/>
              <a:t>4</a:t>
            </a:r>
          </a:p>
        </p:txBody>
      </p:sp>
    </p:spTree>
    <p:extLst>
      <p:ext uri="{BB962C8B-B14F-4D97-AF65-F5344CB8AC3E}">
        <p14:creationId xmlns:p14="http://schemas.microsoft.com/office/powerpoint/2010/main" val="24990946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685800"/>
            <a:ext cx="6324600" cy="4538804"/>
          </a:xfrm>
          <a:prstGeom prst="rect">
            <a:avLst/>
          </a:prstGeom>
          <a:noFill/>
        </p:spPr>
        <p:txBody>
          <a:bodyPr wrap="square" lIns="96643" tIns="48322" rIns="96643" bIns="48322">
            <a:spAutoFit/>
          </a:bodyPr>
          <a:lstStyle/>
          <a:p>
            <a:pPr marL="379527" indent="-379527"/>
            <a:r>
              <a:rPr lang="en-US" sz="1600" b="1" dirty="0">
                <a:solidFill>
                  <a:prstClr val="black"/>
                </a:solidFill>
                <a:latin typeface="Helvetica" panose="020B0604020202020204" pitchFamily="34" charset="0"/>
                <a:ea typeface="Times New Roman"/>
                <a:cs typeface="Helvetica" panose="020B0604020202020204" pitchFamily="34" charset="0"/>
              </a:rPr>
              <a:t> 18. </a:t>
            </a:r>
            <a:r>
              <a:rPr lang="x-none" sz="1600" b="1" dirty="0">
                <a:solidFill>
                  <a:prstClr val="black"/>
                </a:solidFill>
                <a:latin typeface="Helvetica" panose="020B0604020202020204" pitchFamily="34" charset="0"/>
                <a:ea typeface="Times New Roman"/>
                <a:cs typeface="Helvetica" panose="020B0604020202020204" pitchFamily="34" charset="0"/>
              </a:rPr>
              <a:t>Lee el párrafo que </a:t>
            </a:r>
            <a:r>
              <a:rPr lang="x-none" sz="1600" b="1" dirty="0" smtClean="0">
                <a:solidFill>
                  <a:prstClr val="black"/>
                </a:solidFill>
                <a:latin typeface="Helvetica" panose="020B0604020202020204" pitchFamily="34" charset="0"/>
                <a:ea typeface="Times New Roman"/>
                <a:cs typeface="Helvetica" panose="020B0604020202020204" pitchFamily="34" charset="0"/>
              </a:rPr>
              <a:t>un estudiante </a:t>
            </a:r>
            <a:r>
              <a:rPr lang="x-none" sz="1600" b="1" dirty="0">
                <a:solidFill>
                  <a:prstClr val="black"/>
                </a:solidFill>
                <a:latin typeface="Helvetica" panose="020B0604020202020204" pitchFamily="34" charset="0"/>
                <a:ea typeface="Times New Roman"/>
                <a:cs typeface="Helvetica" panose="020B0604020202020204" pitchFamily="34" charset="0"/>
              </a:rPr>
              <a:t>escribió sobre </a:t>
            </a:r>
            <a:r>
              <a:rPr lang="x-none" sz="1600" b="1" dirty="0" smtClean="0">
                <a:solidFill>
                  <a:prstClr val="black"/>
                </a:solidFill>
                <a:latin typeface="Helvetica" panose="020B0604020202020204" pitchFamily="34" charset="0"/>
                <a:ea typeface="Times New Roman"/>
                <a:cs typeface="Helvetica" panose="020B0604020202020204" pitchFamily="34" charset="0"/>
              </a:rPr>
              <a:t>las manzanas</a:t>
            </a:r>
            <a:r>
              <a:rPr lang="en-US" sz="1600" b="1" dirty="0" smtClean="0">
                <a:solidFill>
                  <a:prstClr val="black"/>
                </a:solidFill>
                <a:latin typeface="Helvetica" panose="020B0604020202020204" pitchFamily="34" charset="0"/>
                <a:ea typeface="Times New Roman"/>
                <a:cs typeface="Helvetica" panose="020B0604020202020204" pitchFamily="34" charset="0"/>
              </a:rPr>
              <a:t>.</a:t>
            </a:r>
          </a:p>
          <a:p>
            <a:pPr marL="379527" indent="-379527"/>
            <a:endParaRPr lang="en-US" sz="900" i="1" dirty="0">
              <a:solidFill>
                <a:prstClr val="black"/>
              </a:solidFill>
              <a:latin typeface="Helvetica" panose="020B0604020202020204" pitchFamily="34" charset="0"/>
              <a:ea typeface="Times New Roman"/>
              <a:cs typeface="Helvetica" panose="020B0604020202020204" pitchFamily="34" charset="0"/>
            </a:endParaRPr>
          </a:p>
          <a:p>
            <a:pPr marL="379527" indent="-379527" algn="r"/>
            <a:r>
              <a:rPr lang="x-none" sz="900" b="1" i="1" dirty="0">
                <a:solidFill>
                  <a:prstClr val="black"/>
                </a:solidFill>
                <a:latin typeface="Helvetica" panose="020B0604020202020204" pitchFamily="34" charset="0"/>
                <a:cs typeface="Helvetica" panose="020B0604020202020204" pitchFamily="34" charset="0"/>
              </a:rPr>
              <a:t>Revisión del </a:t>
            </a:r>
            <a:r>
              <a:rPr lang="x-none" sz="900" b="1" i="1" dirty="0" smtClean="0">
                <a:solidFill>
                  <a:prstClr val="black"/>
                </a:solidFill>
                <a:latin typeface="Helvetica" panose="020B0604020202020204" pitchFamily="34" charset="0"/>
                <a:cs typeface="Helvetica" panose="020B0604020202020204" pitchFamily="34" charset="0"/>
              </a:rPr>
              <a:t>texto</a:t>
            </a:r>
            <a:r>
              <a:rPr lang="en-US" sz="900" b="1" i="1" dirty="0" smtClean="0">
                <a:solidFill>
                  <a:prstClr val="black"/>
                </a:solidFill>
                <a:latin typeface="Helvetica" panose="020B0604020202020204" pitchFamily="34" charset="0"/>
                <a:cs typeface="Helvetica" panose="020B0604020202020204" pitchFamily="34" charset="0"/>
              </a:rPr>
              <a:t>,</a:t>
            </a:r>
            <a:r>
              <a:rPr lang="x-none" sz="900" b="1" i="1" dirty="0" smtClean="0">
                <a:solidFill>
                  <a:prstClr val="black"/>
                </a:solidFill>
                <a:latin typeface="Helvetica" panose="020B0604020202020204" pitchFamily="34" charset="0"/>
                <a:cs typeface="Helvetica" panose="020B0604020202020204" pitchFamily="34" charset="0"/>
              </a:rPr>
              <a:t> </a:t>
            </a:r>
            <a:r>
              <a:rPr lang="x-none" sz="900" b="1" i="1" dirty="0">
                <a:solidFill>
                  <a:prstClr val="black"/>
                </a:solidFill>
                <a:latin typeface="Helvetica" panose="020B0604020202020204" pitchFamily="34" charset="0"/>
                <a:cs typeface="Helvetica" panose="020B0604020202020204" pitchFamily="34" charset="0"/>
              </a:rPr>
              <a:t>W.1.3d </a:t>
            </a:r>
            <a:r>
              <a:rPr lang="x-none" sz="900" b="1" i="1" dirty="0" smtClean="0">
                <a:solidFill>
                  <a:prstClr val="black"/>
                </a:solidFill>
                <a:latin typeface="Helvetica" panose="020B0604020202020204" pitchFamily="34" charset="0"/>
                <a:cs typeface="Helvetica" panose="020B0604020202020204" pitchFamily="34" charset="0"/>
              </a:rPr>
              <a:t>elaboración</a:t>
            </a:r>
            <a:r>
              <a:rPr lang="en-US" sz="900" b="1" i="1" dirty="0" smtClean="0">
                <a:solidFill>
                  <a:prstClr val="black"/>
                </a:solidFill>
                <a:latin typeface="Helvetica" panose="020B0604020202020204" pitchFamily="34" charset="0"/>
                <a:cs typeface="Helvetica" panose="020B0604020202020204" pitchFamily="34" charset="0"/>
              </a:rPr>
              <a:t>,</a:t>
            </a:r>
            <a:r>
              <a:rPr lang="x-none" sz="900" b="1" i="1" dirty="0" smtClean="0">
                <a:solidFill>
                  <a:prstClr val="black"/>
                </a:solidFill>
                <a:latin typeface="Helvetica" panose="020B0604020202020204" pitchFamily="34" charset="0"/>
                <a:cs typeface="Helvetica" panose="020B0604020202020204" pitchFamily="34" charset="0"/>
              </a:rPr>
              <a:t> </a:t>
            </a:r>
            <a:r>
              <a:rPr lang="x-none" sz="900" b="1" i="1" dirty="0">
                <a:solidFill>
                  <a:prstClr val="black"/>
                </a:solidFill>
                <a:latin typeface="Helvetica" panose="020B0604020202020204" pitchFamily="34" charset="0"/>
                <a:cs typeface="Helvetica" panose="020B0604020202020204" pitchFamily="34" charset="0"/>
              </a:rPr>
              <a:t>Objetivo1b</a:t>
            </a:r>
          </a:p>
          <a:p>
            <a:pPr marL="379527" indent="-379527" algn="r"/>
            <a:endParaRPr lang="en-US" sz="900" b="1" dirty="0">
              <a:solidFill>
                <a:prstClr val="black"/>
              </a:solidFill>
              <a:latin typeface="Helvetica" panose="020B0604020202020204" pitchFamily="34" charset="0"/>
              <a:cs typeface="Helvetica" panose="020B0604020202020204" pitchFamily="34" charset="0"/>
            </a:endParaRPr>
          </a:p>
          <a:p>
            <a:pPr marL="287338" indent="-287338"/>
            <a:r>
              <a:rPr lang="en-US" sz="1600" dirty="0" smtClean="0">
                <a:solidFill>
                  <a:prstClr val="black"/>
                </a:solidFill>
                <a:latin typeface="Helvetica" panose="020B0604020202020204" pitchFamily="34" charset="0"/>
                <a:cs typeface="Helvetica" panose="020B0604020202020204" pitchFamily="34" charset="0"/>
              </a:rPr>
              <a:t>     </a:t>
            </a:r>
          </a:p>
          <a:p>
            <a:pPr marL="403225" indent="-403225"/>
            <a:r>
              <a:rPr lang="en-US" sz="1600" dirty="0">
                <a:solidFill>
                  <a:prstClr val="black"/>
                </a:solidFill>
                <a:latin typeface="Helvetica" panose="020B0604020202020204" pitchFamily="34" charset="0"/>
                <a:cs typeface="Helvetica" panose="020B0604020202020204" pitchFamily="34" charset="0"/>
              </a:rPr>
              <a:t> </a:t>
            </a:r>
            <a:r>
              <a:rPr lang="en-US" sz="1600" dirty="0" smtClean="0">
                <a:solidFill>
                  <a:prstClr val="black"/>
                </a:solidFill>
                <a:latin typeface="Helvetica" panose="020B0604020202020204" pitchFamily="34" charset="0"/>
                <a:cs typeface="Helvetica" panose="020B0604020202020204" pitchFamily="34" charset="0"/>
              </a:rPr>
              <a:t>      </a:t>
            </a:r>
            <a:r>
              <a:rPr lang="x-none" sz="1600" dirty="0" smtClean="0">
                <a:solidFill>
                  <a:prstClr val="black"/>
                </a:solidFill>
                <a:latin typeface="Helvetica" panose="020B0604020202020204" pitchFamily="34" charset="0"/>
                <a:cs typeface="Helvetica" panose="020B0604020202020204" pitchFamily="34" charset="0"/>
              </a:rPr>
              <a:t>Fuimos a recoger manzanas.  Fuimos a una huerta.  Mamá subió</a:t>
            </a:r>
            <a:r>
              <a:rPr lang="en-US" sz="1600" dirty="0" smtClean="0">
                <a:solidFill>
                  <a:prstClr val="black"/>
                </a:solidFill>
                <a:latin typeface="Helvetica" panose="020B0604020202020204" pitchFamily="34" charset="0"/>
                <a:cs typeface="Helvetica" panose="020B0604020202020204" pitchFamily="34" charset="0"/>
              </a:rPr>
              <a:t> </a:t>
            </a:r>
            <a:r>
              <a:rPr lang="x-none" sz="1600" dirty="0" smtClean="0">
                <a:solidFill>
                  <a:prstClr val="black"/>
                </a:solidFill>
                <a:latin typeface="Helvetica" panose="020B0604020202020204" pitchFamily="34" charset="0"/>
                <a:cs typeface="Helvetica" panose="020B0604020202020204" pitchFamily="34" charset="0"/>
              </a:rPr>
              <a:t>una escalera para </a:t>
            </a:r>
            <a:r>
              <a:rPr lang="en-US" sz="1600" dirty="0" smtClean="0">
                <a:solidFill>
                  <a:prstClr val="black"/>
                </a:solidFill>
                <a:latin typeface="Helvetica" panose="020B0604020202020204" pitchFamily="34" charset="0"/>
                <a:cs typeface="Helvetica" panose="020B0604020202020204" pitchFamily="34" charset="0"/>
              </a:rPr>
              <a:t>re</a:t>
            </a:r>
            <a:r>
              <a:rPr lang="x-none" sz="1600" dirty="0" smtClean="0">
                <a:solidFill>
                  <a:prstClr val="black"/>
                </a:solidFill>
                <a:latin typeface="Helvetica" panose="020B0604020202020204" pitchFamily="34" charset="0"/>
                <a:cs typeface="Helvetica" panose="020B0604020202020204" pitchFamily="34" charset="0"/>
              </a:rPr>
              <a:t>coger algunas manzanas.  </a:t>
            </a:r>
          </a:p>
          <a:p>
            <a:pPr marL="403225" indent="-403225"/>
            <a:endParaRPr lang="en-US" sz="1600" dirty="0">
              <a:solidFill>
                <a:prstClr val="black"/>
              </a:solidFill>
              <a:latin typeface="Helvetica" panose="020B0604020202020204" pitchFamily="34" charset="0"/>
              <a:cs typeface="Helvetica" panose="020B0604020202020204" pitchFamily="34" charset="0"/>
            </a:endParaRPr>
          </a:p>
          <a:p>
            <a:pPr>
              <a:lnSpc>
                <a:spcPct val="115000"/>
              </a:lnSpc>
            </a:pPr>
            <a:endParaRPr lang="en-US" sz="1600" b="1" dirty="0">
              <a:solidFill>
                <a:prstClr val="black"/>
              </a:solidFill>
              <a:latin typeface="Helvetica" panose="020B0604020202020204" pitchFamily="34" charset="0"/>
              <a:ea typeface="Times New Roman"/>
              <a:cs typeface="Helvetica" panose="020B0604020202020204" pitchFamily="34" charset="0"/>
            </a:endParaRPr>
          </a:p>
          <a:p>
            <a:pPr marL="231775">
              <a:lnSpc>
                <a:spcPct val="115000"/>
              </a:lnSpc>
            </a:pPr>
            <a:r>
              <a:rPr lang="x-none" sz="1600" b="1" dirty="0">
                <a:solidFill>
                  <a:prstClr val="black"/>
                </a:solidFill>
                <a:latin typeface="Helvetica" panose="020B0604020202020204" pitchFamily="34" charset="0"/>
                <a:ea typeface="Times New Roman"/>
                <a:cs typeface="Helvetica" panose="020B0604020202020204" pitchFamily="34" charset="0"/>
              </a:rPr>
              <a:t>¿Qué oración podría añadirse </a:t>
            </a:r>
            <a:r>
              <a:rPr lang="x-none" sz="1600" b="1" dirty="0" smtClean="0">
                <a:solidFill>
                  <a:prstClr val="black"/>
                </a:solidFill>
                <a:latin typeface="Helvetica" panose="020B0604020202020204" pitchFamily="34" charset="0"/>
                <a:ea typeface="Times New Roman"/>
                <a:cs typeface="Helvetica" panose="020B0604020202020204" pitchFamily="34" charset="0"/>
              </a:rPr>
              <a:t>para terminar el </a:t>
            </a:r>
            <a:r>
              <a:rPr lang="x-none" sz="1600" b="1" dirty="0">
                <a:solidFill>
                  <a:prstClr val="black"/>
                </a:solidFill>
                <a:latin typeface="Helvetica" panose="020B0604020202020204" pitchFamily="34" charset="0"/>
                <a:ea typeface="Times New Roman"/>
                <a:cs typeface="Helvetica" panose="020B0604020202020204" pitchFamily="34" charset="0"/>
              </a:rPr>
              <a:t>párrafo?</a:t>
            </a:r>
          </a:p>
          <a:p>
            <a:pPr marL="231775">
              <a:lnSpc>
                <a:spcPct val="115000"/>
              </a:lnSpc>
            </a:pPr>
            <a:endParaRPr lang="en-US" sz="1600" b="1" dirty="0">
              <a:solidFill>
                <a:prstClr val="black"/>
              </a:solidFill>
              <a:latin typeface="Helvetica" panose="020B0604020202020204" pitchFamily="34" charset="0"/>
              <a:ea typeface="Times New Roman"/>
              <a:cs typeface="Helvetica" panose="020B0604020202020204" pitchFamily="34" charset="0"/>
            </a:endParaRPr>
          </a:p>
          <a:p>
            <a:pPr marL="594895" indent="-322297">
              <a:lnSpc>
                <a:spcPct val="115000"/>
              </a:lnSpc>
              <a:buFont typeface="+mj-lt"/>
              <a:buAutoNum type="alphaUcPeriod"/>
            </a:pPr>
            <a:r>
              <a:rPr lang="x-none" sz="1600" dirty="0" smtClean="0">
                <a:solidFill>
                  <a:prstClr val="black"/>
                </a:solidFill>
                <a:latin typeface="Helvetica" panose="020B0604020202020204" pitchFamily="34" charset="0"/>
                <a:ea typeface="Times New Roman"/>
                <a:cs typeface="Helvetica" panose="020B0604020202020204" pitchFamily="34" charset="0"/>
              </a:rPr>
              <a:t>Mamá recogió algunas manzanas rojas para cada uno de nosotros.</a:t>
            </a:r>
          </a:p>
          <a:p>
            <a:pPr marL="272598">
              <a:lnSpc>
                <a:spcPct val="115000"/>
              </a:lnSpc>
            </a:pPr>
            <a:endParaRPr lang="x-none" sz="1600" dirty="0" smtClean="0">
              <a:solidFill>
                <a:prstClr val="black"/>
              </a:solidFill>
              <a:latin typeface="Helvetica" panose="020B0604020202020204" pitchFamily="34" charset="0"/>
              <a:ea typeface="Times New Roman"/>
              <a:cs typeface="Helvetica" panose="020B0604020202020204" pitchFamily="34" charset="0"/>
            </a:endParaRPr>
          </a:p>
          <a:p>
            <a:pPr marL="594895" indent="-322297">
              <a:lnSpc>
                <a:spcPct val="115000"/>
              </a:lnSpc>
              <a:buFont typeface="+mj-lt"/>
              <a:buAutoNum type="alphaUcPeriod" startAt="2"/>
            </a:pPr>
            <a:r>
              <a:rPr lang="x-none" sz="1600" dirty="0" smtClean="0">
                <a:solidFill>
                  <a:prstClr val="black"/>
                </a:solidFill>
                <a:latin typeface="Helvetica" panose="020B0604020202020204" pitchFamily="34" charset="0"/>
                <a:ea typeface="Times New Roman"/>
                <a:cs typeface="Helvetica" panose="020B0604020202020204" pitchFamily="34" charset="0"/>
              </a:rPr>
              <a:t>Me gustan más las manzanas rojas.</a:t>
            </a:r>
          </a:p>
          <a:p>
            <a:pPr marL="594895" indent="-322297">
              <a:lnSpc>
                <a:spcPct val="115000"/>
              </a:lnSpc>
              <a:buFont typeface="+mj-lt"/>
              <a:buAutoNum type="alphaUcPeriod" startAt="2"/>
            </a:pPr>
            <a:endParaRPr lang="x-none" sz="1600" dirty="0" smtClean="0">
              <a:solidFill>
                <a:prstClr val="black"/>
              </a:solidFill>
              <a:latin typeface="Helvetica" panose="020B0604020202020204" pitchFamily="34" charset="0"/>
              <a:ea typeface="Times New Roman"/>
              <a:cs typeface="Helvetica" panose="020B0604020202020204" pitchFamily="34" charset="0"/>
            </a:endParaRPr>
          </a:p>
          <a:p>
            <a:pPr marL="594895" indent="-322297">
              <a:lnSpc>
                <a:spcPct val="115000"/>
              </a:lnSpc>
              <a:buFont typeface="+mj-lt"/>
              <a:buAutoNum type="alphaUcPeriod" startAt="2"/>
            </a:pPr>
            <a:r>
              <a:rPr lang="x-none" sz="1600" dirty="0" smtClean="0">
                <a:solidFill>
                  <a:prstClr val="black"/>
                </a:solidFill>
                <a:latin typeface="Helvetica" panose="020B0604020202020204" pitchFamily="34" charset="0"/>
                <a:ea typeface="Times New Roman"/>
                <a:cs typeface="Helvetica" panose="020B0604020202020204" pitchFamily="34" charset="0"/>
              </a:rPr>
              <a:t>Desde lo alto de la escalera ella podía ver a lo lejos.</a:t>
            </a:r>
          </a:p>
        </p:txBody>
      </p:sp>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40</a:t>
            </a:fld>
            <a:endParaRPr lang="en-US" dirty="0">
              <a:solidFill>
                <a:prstClr val="black">
                  <a:tint val="75000"/>
                </a:prstClr>
              </a:solidFill>
            </a:endParaRPr>
          </a:p>
        </p:txBody>
      </p:sp>
      <p:sp>
        <p:nvSpPr>
          <p:cNvPr id="3" name="Rectangle 2"/>
          <p:cNvSpPr/>
          <p:nvPr/>
        </p:nvSpPr>
        <p:spPr>
          <a:xfrm>
            <a:off x="723900" y="1722090"/>
            <a:ext cx="6008181"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609600" y="3493601"/>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Oval 10"/>
          <p:cNvSpPr/>
          <p:nvPr/>
        </p:nvSpPr>
        <p:spPr>
          <a:xfrm>
            <a:off x="609600" y="4304119"/>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Oval 12"/>
          <p:cNvSpPr/>
          <p:nvPr/>
        </p:nvSpPr>
        <p:spPr>
          <a:xfrm>
            <a:off x="609600" y="4866094"/>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2420655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41</a:t>
            </a:fld>
            <a:endParaRPr lang="en-US" dirty="0">
              <a:solidFill>
                <a:prstClr val="black">
                  <a:tint val="75000"/>
                </a:prstClr>
              </a:solidFill>
            </a:endParaRPr>
          </a:p>
        </p:txBody>
      </p:sp>
      <p:sp>
        <p:nvSpPr>
          <p:cNvPr id="25" name="TextBox 24"/>
          <p:cNvSpPr txBox="1"/>
          <p:nvPr/>
        </p:nvSpPr>
        <p:spPr>
          <a:xfrm>
            <a:off x="457200" y="457200"/>
            <a:ext cx="6477000" cy="2985433"/>
          </a:xfrm>
          <a:prstGeom prst="rect">
            <a:avLst/>
          </a:prstGeom>
          <a:noFill/>
        </p:spPr>
        <p:txBody>
          <a:bodyPr wrap="square" rtlCol="0">
            <a:spAutoFit/>
          </a:bodyPr>
          <a:lstStyle/>
          <a:p>
            <a:pPr marL="342900" indent="-342900">
              <a:buFontTx/>
              <a:buAutoNum type="arabicPeriod" startAt="19"/>
            </a:pPr>
            <a:r>
              <a:rPr lang="en-US" sz="1600" b="1" dirty="0" smtClean="0">
                <a:solidFill>
                  <a:prstClr val="black"/>
                </a:solidFill>
                <a:latin typeface="Helvetica" pitchFamily="34" charset="0"/>
              </a:rPr>
              <a:t> ¿</a:t>
            </a:r>
            <a:r>
              <a:rPr lang="x-none" sz="1600" b="1" dirty="0" smtClean="0">
                <a:solidFill>
                  <a:prstClr val="black"/>
                </a:solidFill>
                <a:latin typeface="Helvetica" pitchFamily="34" charset="0"/>
              </a:rPr>
              <a:t>Qué palabra ayuda al lector a entender mejor el significado de la palabra </a:t>
            </a:r>
            <a:r>
              <a:rPr lang="x-none" sz="1600" b="1" u="sng" dirty="0" smtClean="0">
                <a:solidFill>
                  <a:prstClr val="black"/>
                </a:solidFill>
                <a:latin typeface="Helvetica" pitchFamily="34" charset="0"/>
              </a:rPr>
              <a:t>almacenan</a:t>
            </a:r>
            <a:r>
              <a:rPr lang="x-none" sz="1600" b="1" dirty="0" smtClean="0">
                <a:solidFill>
                  <a:prstClr val="black"/>
                </a:solidFill>
                <a:latin typeface="Helvetica" pitchFamily="34" charset="0"/>
              </a:rPr>
              <a:t> en la siguiente oración?</a:t>
            </a:r>
          </a:p>
          <a:p>
            <a:endParaRPr lang="x-none" sz="1600" b="1" dirty="0" smtClean="0">
              <a:solidFill>
                <a:prstClr val="black"/>
              </a:solidFill>
              <a:latin typeface="Helvetica" pitchFamily="34" charset="0"/>
            </a:endParaRPr>
          </a:p>
          <a:p>
            <a:pPr algn="ctr"/>
            <a:r>
              <a:rPr lang="x-none" sz="1600" dirty="0" smtClean="0">
                <a:solidFill>
                  <a:prstClr val="black"/>
                </a:solidFill>
                <a:latin typeface="Helvetica" pitchFamily="34" charset="0"/>
              </a:rPr>
              <a:t>      Es</a:t>
            </a:r>
            <a:r>
              <a:rPr lang="en-US" sz="1600" dirty="0" smtClean="0">
                <a:solidFill>
                  <a:prstClr val="black"/>
                </a:solidFill>
                <a:latin typeface="Helvetica" pitchFamily="34" charset="0"/>
              </a:rPr>
              <a:t>to</a:t>
            </a:r>
            <a:r>
              <a:rPr lang="x-none" sz="1600" dirty="0" smtClean="0">
                <a:solidFill>
                  <a:prstClr val="black"/>
                </a:solidFill>
                <a:latin typeface="Helvetica" pitchFamily="34" charset="0"/>
              </a:rPr>
              <a:t> es un edificio donde se </a:t>
            </a:r>
            <a:r>
              <a:rPr lang="x-none" sz="1600" b="1" u="sng" dirty="0" smtClean="0">
                <a:solidFill>
                  <a:prstClr val="black"/>
                </a:solidFill>
                <a:latin typeface="Helvetica" pitchFamily="34" charset="0"/>
              </a:rPr>
              <a:t>almacenan</a:t>
            </a:r>
            <a:r>
              <a:rPr lang="x-none" sz="1600" b="1" dirty="0" smtClean="0">
                <a:solidFill>
                  <a:prstClr val="black"/>
                </a:solidFill>
                <a:latin typeface="Helvetica" pitchFamily="34" charset="0"/>
              </a:rPr>
              <a:t> </a:t>
            </a:r>
            <a:r>
              <a:rPr lang="x-none" sz="1600" dirty="0" smtClean="0">
                <a:solidFill>
                  <a:prstClr val="black"/>
                </a:solidFill>
                <a:latin typeface="Helvetica" pitchFamily="34" charset="0"/>
              </a:rPr>
              <a:t>cosas.</a:t>
            </a:r>
            <a:endParaRPr lang="x-none" dirty="0" smtClean="0">
              <a:solidFill>
                <a:prstClr val="black"/>
              </a:solidFill>
            </a:endParaRPr>
          </a:p>
          <a:p>
            <a:pPr algn="ctr"/>
            <a:endParaRPr lang="x-none" sz="1600" b="1" i="1" u="sng" dirty="0" smtClean="0">
              <a:solidFill>
                <a:prstClr val="black"/>
              </a:solidFill>
              <a:latin typeface="Helvetica" pitchFamily="34" charset="0"/>
            </a:endParaRPr>
          </a:p>
          <a:p>
            <a:pPr marL="461963" indent="-461963" algn="r"/>
            <a:r>
              <a:rPr lang="x-none" sz="900" b="1" i="1" dirty="0">
                <a:solidFill>
                  <a:prstClr val="black"/>
                </a:solidFill>
                <a:latin typeface="Helvetica" pitchFamily="34" charset="0"/>
              </a:rPr>
              <a:t>Lenguaje y Vocabulario L.1.6  Uso del lenguaje; Objetivo 8</a:t>
            </a:r>
          </a:p>
          <a:p>
            <a:endParaRPr lang="x-none" sz="500" b="1" dirty="0" smtClean="0">
              <a:solidFill>
                <a:prstClr val="black"/>
              </a:solidFill>
              <a:latin typeface="Helvetica" pitchFamily="34" charset="0"/>
            </a:endParaRPr>
          </a:p>
          <a:p>
            <a:pPr marL="571500" indent="-285750">
              <a:buFont typeface="+mj-lt"/>
              <a:buAutoNum type="alphaUcPeriod"/>
            </a:pPr>
            <a:r>
              <a:rPr lang="x-none" sz="1600" dirty="0" smtClean="0">
                <a:solidFill>
                  <a:prstClr val="black"/>
                </a:solidFill>
                <a:latin typeface="Helvetica" pitchFamily="34" charset="0"/>
              </a:rPr>
              <a:t>colocan</a:t>
            </a:r>
          </a:p>
          <a:p>
            <a:pPr marL="571500" indent="-285750">
              <a:buFont typeface="+mj-lt"/>
              <a:buAutoNum type="alphaUcPeriod"/>
            </a:pPr>
            <a:endParaRPr lang="x-none" sz="500" dirty="0" smtClean="0">
              <a:solidFill>
                <a:prstClr val="black"/>
              </a:solidFill>
              <a:latin typeface="Helvetica" pitchFamily="34" charset="0"/>
            </a:endParaRPr>
          </a:p>
          <a:p>
            <a:pPr marL="571500" indent="-285750">
              <a:buFont typeface="+mj-lt"/>
              <a:buAutoNum type="alphaUcPeriod"/>
            </a:pPr>
            <a:endParaRPr lang="x-none" sz="500" dirty="0" smtClean="0">
              <a:solidFill>
                <a:prstClr val="black"/>
              </a:solidFill>
              <a:latin typeface="Helvetica" pitchFamily="34" charset="0"/>
            </a:endParaRPr>
          </a:p>
          <a:p>
            <a:pPr marL="571500" indent="-285750">
              <a:buFont typeface="+mj-lt"/>
              <a:buAutoNum type="alphaUcPeriod"/>
            </a:pPr>
            <a:endParaRPr lang="x-none" sz="500" dirty="0" smtClean="0">
              <a:solidFill>
                <a:prstClr val="black"/>
              </a:solidFill>
              <a:latin typeface="Helvetica" pitchFamily="34" charset="0"/>
            </a:endParaRPr>
          </a:p>
          <a:p>
            <a:pPr marL="571500" indent="-285750">
              <a:buFont typeface="+mj-lt"/>
              <a:buAutoNum type="alphaUcPeriod"/>
            </a:pPr>
            <a:r>
              <a:rPr lang="en-US" sz="1600" dirty="0" smtClean="0">
                <a:solidFill>
                  <a:prstClr val="black"/>
                </a:solidFill>
                <a:latin typeface="Helvetica" pitchFamily="34" charset="0"/>
              </a:rPr>
              <a:t>hacen</a:t>
            </a:r>
            <a:endParaRPr lang="x-none" sz="1600" dirty="0" smtClean="0">
              <a:solidFill>
                <a:prstClr val="black"/>
              </a:solidFill>
              <a:latin typeface="Helvetica" pitchFamily="34" charset="0"/>
            </a:endParaRPr>
          </a:p>
          <a:p>
            <a:pPr marL="571500" indent="-285750">
              <a:buFont typeface="+mj-lt"/>
              <a:buAutoNum type="alphaUcPeriod"/>
            </a:pPr>
            <a:endParaRPr lang="x-none" sz="500" dirty="0" smtClean="0">
              <a:solidFill>
                <a:prstClr val="black"/>
              </a:solidFill>
              <a:latin typeface="Helvetica" pitchFamily="34" charset="0"/>
            </a:endParaRPr>
          </a:p>
          <a:p>
            <a:pPr marL="571500" indent="-285750">
              <a:buFont typeface="+mj-lt"/>
              <a:buAutoNum type="alphaUcPeriod"/>
            </a:pPr>
            <a:endParaRPr lang="x-none" sz="500" dirty="0" smtClean="0">
              <a:solidFill>
                <a:prstClr val="black"/>
              </a:solidFill>
              <a:latin typeface="Helvetica" pitchFamily="34" charset="0"/>
            </a:endParaRPr>
          </a:p>
          <a:p>
            <a:pPr marL="571500" indent="-285750">
              <a:buFont typeface="+mj-lt"/>
              <a:buAutoNum type="alphaUcPeriod"/>
            </a:pPr>
            <a:endParaRPr lang="x-none" sz="500" dirty="0" smtClean="0">
              <a:solidFill>
                <a:prstClr val="black"/>
              </a:solidFill>
              <a:latin typeface="Helvetica" pitchFamily="34" charset="0"/>
            </a:endParaRPr>
          </a:p>
          <a:p>
            <a:pPr marL="571500" indent="-285750">
              <a:buFont typeface="+mj-lt"/>
              <a:buAutoNum type="alphaUcPeriod"/>
            </a:pPr>
            <a:r>
              <a:rPr lang="x-none" sz="1600" dirty="0">
                <a:solidFill>
                  <a:prstClr val="black"/>
                </a:solidFill>
                <a:latin typeface="Helvetica" pitchFamily="34" charset="0"/>
              </a:rPr>
              <a:t>guardan</a:t>
            </a:r>
          </a:p>
          <a:p>
            <a:pPr marL="398463"/>
            <a:endParaRPr lang="x-none" sz="1600" dirty="0">
              <a:solidFill>
                <a:prstClr val="black"/>
              </a:solidFill>
              <a:latin typeface="Helvetica" pitchFamily="34" charset="0"/>
            </a:endParaRPr>
          </a:p>
        </p:txBody>
      </p:sp>
      <p:cxnSp>
        <p:nvCxnSpPr>
          <p:cNvPr id="16" name="Straight Connector 15"/>
          <p:cNvCxnSpPr/>
          <p:nvPr/>
        </p:nvCxnSpPr>
        <p:spPr>
          <a:xfrm>
            <a:off x="385991" y="4114800"/>
            <a:ext cx="6319609"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85991" y="4677013"/>
            <a:ext cx="6548209" cy="3431709"/>
          </a:xfrm>
          <a:prstGeom prst="rect">
            <a:avLst/>
          </a:prstGeom>
          <a:noFill/>
        </p:spPr>
        <p:txBody>
          <a:bodyPr wrap="square" rtlCol="0">
            <a:spAutoFit/>
          </a:bodyPr>
          <a:lstStyle/>
          <a:p>
            <a:pPr marL="461963" indent="-461963"/>
            <a:r>
              <a:rPr lang="x-none" sz="1600" b="1" dirty="0" smtClean="0">
                <a:solidFill>
                  <a:prstClr val="black"/>
                </a:solidFill>
                <a:latin typeface="Helvetica" pitchFamily="34" charset="0"/>
              </a:rPr>
              <a:t>20. Lee la siguiente oración</a:t>
            </a:r>
            <a:r>
              <a:rPr lang="x-none" sz="1400" b="1" dirty="0" smtClean="0">
                <a:solidFill>
                  <a:prstClr val="black"/>
                </a:solidFill>
                <a:latin typeface="Helvetica" pitchFamily="34" charset="0"/>
              </a:rPr>
              <a:t>. </a:t>
            </a:r>
          </a:p>
          <a:p>
            <a:pPr marL="461963" indent="-461963" algn="r"/>
            <a:r>
              <a:rPr lang="x-none" sz="900" b="1" i="1" dirty="0" smtClean="0">
                <a:solidFill>
                  <a:prstClr val="black"/>
                </a:solidFill>
                <a:latin typeface="Helvetica" pitchFamily="34" charset="0"/>
              </a:rPr>
              <a:t>Edita</a:t>
            </a:r>
            <a:r>
              <a:rPr lang="en-US" sz="900" b="1" i="1" dirty="0" smtClean="0">
                <a:solidFill>
                  <a:prstClr val="black"/>
                </a:solidFill>
                <a:latin typeface="Helvetica" pitchFamily="34" charset="0"/>
              </a:rPr>
              <a:t>r</a:t>
            </a:r>
            <a:r>
              <a:rPr lang="x-none" sz="900" b="1" i="1" dirty="0" smtClean="0">
                <a:solidFill>
                  <a:prstClr val="black"/>
                </a:solidFill>
                <a:latin typeface="Helvetica" pitchFamily="34" charset="0"/>
              </a:rPr>
              <a:t> y Clarifica</a:t>
            </a:r>
            <a:r>
              <a:rPr lang="en-US" sz="900" b="1" i="1" dirty="0" smtClean="0">
                <a:solidFill>
                  <a:prstClr val="black"/>
                </a:solidFill>
                <a:latin typeface="Helvetica" pitchFamily="34" charset="0"/>
              </a:rPr>
              <a:t>r</a:t>
            </a:r>
            <a:r>
              <a:rPr lang="x-none" sz="900" b="1" i="1" dirty="0" smtClean="0">
                <a:solidFill>
                  <a:prstClr val="black"/>
                </a:solidFill>
                <a:latin typeface="Helvetica" pitchFamily="34" charset="0"/>
              </a:rPr>
              <a:t> L.1.1d  Pronombres </a:t>
            </a:r>
            <a:r>
              <a:rPr lang="en-US" sz="900" b="1" i="1" dirty="0" err="1" smtClean="0">
                <a:solidFill>
                  <a:prstClr val="black"/>
                </a:solidFill>
                <a:latin typeface="Helvetica" pitchFamily="34" charset="0"/>
              </a:rPr>
              <a:t>i</a:t>
            </a:r>
            <a:r>
              <a:rPr lang="x-none" sz="900" b="1" i="1" dirty="0" smtClean="0">
                <a:solidFill>
                  <a:prstClr val="black"/>
                </a:solidFill>
                <a:latin typeface="Helvetica" pitchFamily="34" charset="0"/>
              </a:rPr>
              <a:t>ndefinidos; Objetivo 9</a:t>
            </a:r>
          </a:p>
          <a:p>
            <a:endParaRPr lang="x-none" sz="1600" dirty="0" smtClean="0">
              <a:solidFill>
                <a:prstClr val="black"/>
              </a:solidFill>
            </a:endParaRPr>
          </a:p>
          <a:p>
            <a:pPr marL="398463" algn="ctr"/>
            <a:r>
              <a:rPr lang="x-none" sz="1600" dirty="0" smtClean="0">
                <a:solidFill>
                  <a:prstClr val="black"/>
                </a:solidFill>
                <a:latin typeface="Helvetica" pitchFamily="34" charset="0"/>
              </a:rPr>
              <a:t>El hombre recogió ________manzanas.</a:t>
            </a:r>
          </a:p>
          <a:p>
            <a:endParaRPr lang="x-none" sz="1600" b="1" dirty="0" smtClean="0">
              <a:solidFill>
                <a:prstClr val="black"/>
              </a:solidFill>
              <a:latin typeface="Helvetica" pitchFamily="34" charset="0"/>
            </a:endParaRPr>
          </a:p>
          <a:p>
            <a:pPr marL="339725"/>
            <a:r>
              <a:rPr lang="x-none" sz="1600" b="1" dirty="0" smtClean="0">
                <a:solidFill>
                  <a:prstClr val="black"/>
                </a:solidFill>
                <a:latin typeface="Helvetica" pitchFamily="34" charset="0"/>
              </a:rPr>
              <a:t>¿Qué palabra debe ir en el espacio en blanco para completar la oración?</a:t>
            </a:r>
          </a:p>
          <a:p>
            <a:endParaRPr lang="x-none" sz="1600" b="1" dirty="0" smtClean="0">
              <a:solidFill>
                <a:prstClr val="black"/>
              </a:solidFill>
              <a:latin typeface="Helvetica" pitchFamily="34" charset="0"/>
            </a:endParaRPr>
          </a:p>
          <a:p>
            <a:pPr marL="628650" indent="-288925">
              <a:buFont typeface="+mj-lt"/>
              <a:buAutoNum type="alphaUcPeriod"/>
            </a:pPr>
            <a:r>
              <a:rPr lang="x-none" sz="1600" dirty="0" smtClean="0">
                <a:solidFill>
                  <a:prstClr val="black"/>
                </a:solidFill>
                <a:latin typeface="Helvetica" pitchFamily="34" charset="0"/>
              </a:rPr>
              <a:t>dondequiera</a:t>
            </a:r>
          </a:p>
          <a:p>
            <a:pPr marL="628650" indent="-288925">
              <a:buFont typeface="+mj-lt"/>
              <a:buAutoNum type="alphaUcPeriod"/>
            </a:pPr>
            <a:endParaRPr lang="x-none" sz="1600" dirty="0" smtClean="0">
              <a:solidFill>
                <a:prstClr val="black"/>
              </a:solidFill>
              <a:latin typeface="Helvetica" pitchFamily="34" charset="0"/>
            </a:endParaRPr>
          </a:p>
          <a:p>
            <a:pPr marL="628650" indent="-288925">
              <a:buFont typeface="+mj-lt"/>
              <a:buAutoNum type="alphaUcPeriod"/>
            </a:pPr>
            <a:r>
              <a:rPr lang="x-none" sz="1600" dirty="0" smtClean="0">
                <a:solidFill>
                  <a:prstClr val="black"/>
                </a:solidFill>
                <a:latin typeface="Helvetica" pitchFamily="34" charset="0"/>
              </a:rPr>
              <a:t>algunas</a:t>
            </a:r>
          </a:p>
          <a:p>
            <a:pPr marL="628650" indent="-288925">
              <a:buFont typeface="+mj-lt"/>
              <a:buAutoNum type="alphaUcPeriod"/>
            </a:pPr>
            <a:endParaRPr lang="x-none" sz="1600" dirty="0" smtClean="0">
              <a:solidFill>
                <a:prstClr val="black"/>
              </a:solidFill>
              <a:latin typeface="Helvetica" pitchFamily="34" charset="0"/>
            </a:endParaRPr>
          </a:p>
          <a:p>
            <a:pPr marL="628650" indent="-288925">
              <a:buFont typeface="+mj-lt"/>
              <a:buAutoNum type="alphaUcPeriod"/>
            </a:pPr>
            <a:r>
              <a:rPr lang="x-none" sz="1600" dirty="0" smtClean="0">
                <a:solidFill>
                  <a:prstClr val="black"/>
                </a:solidFill>
                <a:latin typeface="Helvetica" pitchFamily="34" charset="0"/>
              </a:rPr>
              <a:t>ninguna</a:t>
            </a:r>
          </a:p>
          <a:p>
            <a:endParaRPr lang="x-none" sz="1600" dirty="0" smtClean="0">
              <a:solidFill>
                <a:prstClr val="black"/>
              </a:solidFill>
              <a:latin typeface="Helvetica" pitchFamily="34" charset="0"/>
            </a:endParaRPr>
          </a:p>
        </p:txBody>
      </p:sp>
      <p:grpSp>
        <p:nvGrpSpPr>
          <p:cNvPr id="6" name="Group 5"/>
          <p:cNvGrpSpPr/>
          <p:nvPr/>
        </p:nvGrpSpPr>
        <p:grpSpPr>
          <a:xfrm>
            <a:off x="479593" y="1940391"/>
            <a:ext cx="236064" cy="1171761"/>
            <a:chOff x="675919" y="6575192"/>
            <a:chExt cx="236064" cy="1171761"/>
          </a:xfrm>
        </p:grpSpPr>
        <p:sp>
          <p:nvSpPr>
            <p:cNvPr id="10" name="Oval 9"/>
            <p:cNvSpPr/>
            <p:nvPr/>
          </p:nvSpPr>
          <p:spPr>
            <a:xfrm>
              <a:off x="683383" y="6575192"/>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Oval 10"/>
            <p:cNvSpPr/>
            <p:nvPr/>
          </p:nvSpPr>
          <p:spPr>
            <a:xfrm>
              <a:off x="675919" y="7048473"/>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Oval 11"/>
            <p:cNvSpPr/>
            <p:nvPr/>
          </p:nvSpPr>
          <p:spPr>
            <a:xfrm>
              <a:off x="675919" y="7518353"/>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4" name="Rectangle 13"/>
          <p:cNvSpPr/>
          <p:nvPr/>
        </p:nvSpPr>
        <p:spPr>
          <a:xfrm>
            <a:off x="1573620" y="1143000"/>
            <a:ext cx="4495799"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1600201" y="5234553"/>
            <a:ext cx="4648199"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3" name="Group 12"/>
          <p:cNvGrpSpPr/>
          <p:nvPr/>
        </p:nvGrpSpPr>
        <p:grpSpPr>
          <a:xfrm>
            <a:off x="472129" y="6553200"/>
            <a:ext cx="236064" cy="1171761"/>
            <a:chOff x="675919" y="6575192"/>
            <a:chExt cx="236064" cy="1171761"/>
          </a:xfrm>
        </p:grpSpPr>
        <p:sp>
          <p:nvSpPr>
            <p:cNvPr id="18" name="Oval 17"/>
            <p:cNvSpPr/>
            <p:nvPr/>
          </p:nvSpPr>
          <p:spPr>
            <a:xfrm>
              <a:off x="683383" y="6575192"/>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Oval 18"/>
            <p:cNvSpPr/>
            <p:nvPr/>
          </p:nvSpPr>
          <p:spPr>
            <a:xfrm>
              <a:off x="675919" y="7048473"/>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Oval 19"/>
            <p:cNvSpPr/>
            <p:nvPr/>
          </p:nvSpPr>
          <p:spPr>
            <a:xfrm>
              <a:off x="675919" y="7518353"/>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extLst>
      <p:ext uri="{BB962C8B-B14F-4D97-AF65-F5344CB8AC3E}">
        <p14:creationId xmlns:p14="http://schemas.microsoft.com/office/powerpoint/2010/main" val="39251793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156960" y="8964612"/>
            <a:ext cx="792480" cy="511175"/>
          </a:xfrm>
        </p:spPr>
        <p:txBody>
          <a:bodyPr/>
          <a:lstStyle/>
          <a:p>
            <a:fld id="{F177B04D-AEB5-43ED-B9BA-B3D1EC9C9067}" type="slidenum">
              <a:rPr lang="en-US" smtClean="0">
                <a:solidFill>
                  <a:prstClr val="black">
                    <a:tint val="75000"/>
                  </a:prstClr>
                </a:solidFill>
              </a:rPr>
              <a:pPr/>
              <a:t>42</a:t>
            </a:fld>
            <a:endParaRPr lang="en-US" dirty="0">
              <a:solidFill>
                <a:prstClr val="black">
                  <a:tint val="75000"/>
                </a:prstClr>
              </a:solidFill>
            </a:endParaRPr>
          </a:p>
        </p:txBody>
      </p:sp>
      <p:sp>
        <p:nvSpPr>
          <p:cNvPr id="5" name="TextBox 4"/>
          <p:cNvSpPr txBox="1"/>
          <p:nvPr/>
        </p:nvSpPr>
        <p:spPr>
          <a:xfrm>
            <a:off x="152400" y="290945"/>
            <a:ext cx="7010400" cy="4935078"/>
          </a:xfrm>
          <a:prstGeom prst="rect">
            <a:avLst/>
          </a:prstGeom>
          <a:noFill/>
        </p:spPr>
        <p:txBody>
          <a:bodyPr wrap="square" lIns="86749" tIns="43375" rIns="86749" bIns="43375" rtlCol="0">
            <a:spAutoFit/>
          </a:bodyPr>
          <a:lstStyle/>
          <a:p>
            <a:r>
              <a:rPr lang="es-PA" sz="1700" u="sng" dirty="0" smtClean="0">
                <a:solidFill>
                  <a:prstClr val="black"/>
                </a:solidFill>
              </a:rPr>
              <a:t>Instrucciones para el estudiante: </a:t>
            </a:r>
          </a:p>
          <a:p>
            <a:endParaRPr lang="es-PA" sz="1500" u="sng" dirty="0" smtClean="0">
              <a:solidFill>
                <a:prstClr val="black"/>
              </a:solidFill>
            </a:endParaRPr>
          </a:p>
          <a:p>
            <a:r>
              <a:rPr lang="es-PA" sz="1500" b="1" u="sng" dirty="0" smtClean="0">
                <a:solidFill>
                  <a:prstClr val="black"/>
                </a:solidFill>
              </a:rPr>
              <a:t>Tu tarea:</a:t>
            </a:r>
          </a:p>
          <a:p>
            <a:r>
              <a:rPr lang="es-PA" sz="1200" b="1" dirty="0" smtClean="0">
                <a:solidFill>
                  <a:prstClr val="black"/>
                </a:solidFill>
              </a:rPr>
              <a:t>Vas a escribir un cuento narrativo. Esto significa que tiene un principio, un medio (desarrollo) y un final. Este es un cuento imaginario. En tu cuento escribirás sobre un personaje que siembra semillas de manzanas y  cuando ellas crecen  en árboles, él o ella recogerá las manzanas maduras listas para que las personas las coman.  Utilizarás detalles de los textos que leíste para ayudarte a escribir tu cuento. Luego, hablarás de lo siguiente:</a:t>
            </a:r>
          </a:p>
          <a:p>
            <a:endParaRPr lang="es-PA" sz="1200" b="1" dirty="0" smtClean="0">
              <a:solidFill>
                <a:prstClr val="black"/>
              </a:solidFill>
            </a:endParaRPr>
          </a:p>
          <a:p>
            <a:pPr marL="342900" indent="-342900">
              <a:buFontTx/>
              <a:buAutoNum type="arabicPeriod"/>
            </a:pPr>
            <a:r>
              <a:rPr lang="es-PA" sz="1200" b="1" dirty="0" smtClean="0">
                <a:solidFill>
                  <a:prstClr val="black"/>
                </a:solidFill>
              </a:rPr>
              <a:t>¿Dónde es el ambiente o escenario? ¿Quién es el personaje principal?</a:t>
            </a:r>
          </a:p>
          <a:p>
            <a:pPr marL="342900" indent="-342900">
              <a:buFontTx/>
              <a:buAutoNum type="arabicPeriod"/>
            </a:pPr>
            <a:r>
              <a:rPr lang="es-PA" sz="1200" b="1" dirty="0" smtClean="0">
                <a:solidFill>
                  <a:prstClr val="black"/>
                </a:solidFill>
              </a:rPr>
              <a:t>¿Dónde </a:t>
            </a:r>
            <a:r>
              <a:rPr lang="es-PA" sz="1200" b="1" dirty="0">
                <a:solidFill>
                  <a:prstClr val="black"/>
                </a:solidFill>
              </a:rPr>
              <a:t>sembró el personaje </a:t>
            </a:r>
            <a:r>
              <a:rPr lang="es-PA" sz="1200" b="1" dirty="0" smtClean="0">
                <a:solidFill>
                  <a:prstClr val="black"/>
                </a:solidFill>
              </a:rPr>
              <a:t>las semillas?</a:t>
            </a:r>
          </a:p>
          <a:p>
            <a:pPr marL="342900" indent="-342900">
              <a:buFontTx/>
              <a:buAutoNum type="arabicPeriod"/>
            </a:pPr>
            <a:r>
              <a:rPr lang="es-PA" sz="1200" b="1" dirty="0" smtClean="0">
                <a:solidFill>
                  <a:prstClr val="black"/>
                </a:solidFill>
              </a:rPr>
              <a:t>¿Qué vio, escuchó y sintió el personaje?</a:t>
            </a:r>
          </a:p>
          <a:p>
            <a:pPr marL="342900" indent="-342900">
              <a:buFontTx/>
              <a:buAutoNum type="arabicPeriod"/>
            </a:pPr>
            <a:r>
              <a:rPr lang="es-PA" sz="1200" b="1" dirty="0" smtClean="0">
                <a:solidFill>
                  <a:prstClr val="black"/>
                </a:solidFill>
              </a:rPr>
              <a:t>¿Cómo el personaje las prepara para que las personas puedan comerlas?</a:t>
            </a:r>
          </a:p>
          <a:p>
            <a:r>
              <a:rPr lang="es-PA" sz="1200" b="1" dirty="0" smtClean="0">
                <a:solidFill>
                  <a:prstClr val="black"/>
                </a:solidFill>
              </a:rPr>
              <a:t> </a:t>
            </a:r>
          </a:p>
          <a:p>
            <a:pPr marL="325309" indent="-325309">
              <a:buFont typeface="Arial" panose="020B0604020202020204" pitchFamily="34" charset="0"/>
              <a:buChar char="•"/>
            </a:pPr>
            <a:r>
              <a:rPr lang="es-PA" sz="1200" dirty="0" smtClean="0">
                <a:solidFill>
                  <a:prstClr val="black"/>
                </a:solidFill>
              </a:rPr>
              <a:t>PLANIFICA tu escrito. Puedes utilizar tus notas y respuestas.</a:t>
            </a:r>
          </a:p>
          <a:p>
            <a:pPr marL="325309" indent="-325309">
              <a:buFont typeface="Arial" panose="020B0604020202020204" pitchFamily="34" charset="0"/>
              <a:buChar char="•"/>
            </a:pPr>
            <a:endParaRPr lang="es-PA" sz="1200" dirty="0" smtClean="0">
              <a:solidFill>
                <a:prstClr val="black"/>
              </a:solidFill>
            </a:endParaRPr>
          </a:p>
          <a:p>
            <a:pPr marL="325309" indent="-325309">
              <a:buFont typeface="Arial" panose="020B0604020202020204" pitchFamily="34" charset="0"/>
              <a:buChar char="•"/>
            </a:pPr>
            <a:r>
              <a:rPr lang="es-PA" sz="1200" dirty="0" smtClean="0">
                <a:solidFill>
                  <a:prstClr val="black"/>
                </a:solidFill>
              </a:rPr>
              <a:t>Escribe - revisa y edita tu primer borrador.</a:t>
            </a:r>
          </a:p>
          <a:p>
            <a:pPr marL="325309" indent="-325309">
              <a:buFont typeface="Arial" panose="020B0604020202020204" pitchFamily="34" charset="0"/>
              <a:buChar char="•"/>
            </a:pPr>
            <a:endParaRPr lang="es-PA" sz="1200" dirty="0" smtClean="0">
              <a:solidFill>
                <a:prstClr val="black"/>
              </a:solidFill>
            </a:endParaRPr>
          </a:p>
          <a:p>
            <a:pPr marL="325309" indent="-325309">
              <a:buFont typeface="Arial" panose="020B0604020202020204" pitchFamily="34" charset="0"/>
              <a:buChar char="•"/>
            </a:pPr>
            <a:r>
              <a:rPr lang="es-PA" sz="1200" b="1" dirty="0" smtClean="0">
                <a:solidFill>
                  <a:prstClr val="black"/>
                </a:solidFill>
              </a:rPr>
              <a:t>Escribe tu versión final sobre el personaje que siembra las semillas y toma las manzanas maduras que están listas para que las personas las coman.  </a:t>
            </a:r>
          </a:p>
          <a:p>
            <a:endParaRPr lang="es-PA" sz="1500" b="1" dirty="0" smtClean="0">
              <a:solidFill>
                <a:prstClr val="black"/>
              </a:solidFill>
            </a:endParaRPr>
          </a:p>
          <a:p>
            <a:pPr algn="ctr"/>
            <a:endParaRPr lang="es-PA" sz="1500" b="1" u="sng" dirty="0" smtClean="0">
              <a:solidFill>
                <a:prstClr val="black"/>
              </a:solidFill>
            </a:endParaRPr>
          </a:p>
          <a:p>
            <a:pPr algn="ctr"/>
            <a:r>
              <a:rPr lang="es-PA" sz="1500" b="1" i="1" dirty="0" smtClean="0">
                <a:solidFill>
                  <a:prstClr val="black"/>
                </a:solidFill>
              </a:rPr>
              <a:t>Cómo serás calificado</a:t>
            </a:r>
            <a:endParaRPr lang="es-PA" i="1" dirty="0" smtClean="0">
              <a:solidFill>
                <a:prstClr val="black"/>
              </a:solidFill>
            </a:endParaRPr>
          </a:p>
          <a:p>
            <a:endParaRPr lang="en-US"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71213884"/>
              </p:ext>
            </p:extLst>
          </p:nvPr>
        </p:nvGraphicFramePr>
        <p:xfrm>
          <a:off x="914400" y="5029200"/>
          <a:ext cx="5486400" cy="2514600"/>
        </p:xfrm>
        <a:graphic>
          <a:graphicData uri="http://schemas.openxmlformats.org/drawingml/2006/table">
            <a:tbl>
              <a:tblPr firstRow="1" bandRow="1">
                <a:tableStyleId>{5940675A-B579-460E-94D1-54222C63F5DA}</a:tableStyleId>
              </a:tblPr>
              <a:tblGrid>
                <a:gridCol w="1946788"/>
                <a:gridCol w="3539612"/>
              </a:tblGrid>
              <a:tr h="507015">
                <a:tc>
                  <a:txBody>
                    <a:bodyPr/>
                    <a:lstStyle/>
                    <a:p>
                      <a:pPr algn="r"/>
                      <a:r>
                        <a:rPr lang="x-none" sz="1100" b="0" noProof="0" dirty="0" smtClean="0"/>
                        <a:t>Propósito</a:t>
                      </a:r>
                      <a:endParaRPr lang="x-none" sz="1100" b="0" noProof="0" dirty="0"/>
                    </a:p>
                  </a:txBody>
                  <a:tcPr anchor="ctr">
                    <a:lnB w="12700" cap="flat" cmpd="sng" algn="ctr">
                      <a:noFill/>
                      <a:prstDash val="solid"/>
                      <a:round/>
                      <a:headEnd type="none" w="med" len="med"/>
                      <a:tailEnd type="none" w="med" len="med"/>
                    </a:lnB>
                    <a:solidFill>
                      <a:schemeClr val="bg2"/>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x-none" sz="1200" b="1" i="0" u="none" strike="noStrike" kern="1200" cap="none" spc="0" normalizeH="0" baseline="0" noProof="0" dirty="0" smtClean="0">
                          <a:ln>
                            <a:noFill/>
                          </a:ln>
                          <a:solidFill>
                            <a:prstClr val="black"/>
                          </a:solidFill>
                          <a:effectLst/>
                          <a:uLnTx/>
                          <a:uFillTx/>
                          <a:latin typeface="+mn-lt"/>
                          <a:ea typeface="+mn-ea"/>
                          <a:cs typeface="+mn-cs"/>
                        </a:rPr>
                        <a:t>¿Escribiste </a:t>
                      </a:r>
                      <a:r>
                        <a:rPr kumimoji="0" lang="en-US" sz="1200" b="1" i="0" u="none" strike="noStrike" kern="1200" cap="none" spc="0" normalizeH="0" baseline="0" noProof="0" dirty="0" err="1" smtClean="0">
                          <a:ln>
                            <a:noFill/>
                          </a:ln>
                          <a:solidFill>
                            <a:prstClr val="black"/>
                          </a:solidFill>
                          <a:effectLst/>
                          <a:uLnTx/>
                          <a:uFillTx/>
                          <a:latin typeface="+mn-lt"/>
                          <a:ea typeface="+mn-ea"/>
                          <a:cs typeface="+mn-cs"/>
                        </a:rPr>
                        <a:t>únicamente</a:t>
                      </a:r>
                      <a:r>
                        <a:rPr kumimoji="0" lang="x-none" sz="1200" b="1" i="0" u="none" strike="noStrike" kern="1200" cap="none" spc="0" normalizeH="0" baseline="0" noProof="0" dirty="0" smtClean="0">
                          <a:ln>
                            <a:noFill/>
                          </a:ln>
                          <a:solidFill>
                            <a:prstClr val="black"/>
                          </a:solidFill>
                          <a:effectLst/>
                          <a:uLnTx/>
                          <a:uFillTx/>
                          <a:latin typeface="+mn-lt"/>
                          <a:ea typeface="+mn-ea"/>
                          <a:cs typeface="+mn-cs"/>
                        </a:rPr>
                        <a:t> sobre el tema?</a:t>
                      </a:r>
                    </a:p>
                  </a:txBody>
                  <a:tcPr anchor="ctr">
                    <a:lnB w="12700" cap="flat" cmpd="sng" algn="ctr">
                      <a:solidFill>
                        <a:schemeClr val="bg1">
                          <a:lumMod val="50000"/>
                        </a:schemeClr>
                      </a:solidFill>
                      <a:prstDash val="solid"/>
                      <a:round/>
                      <a:headEnd type="none" w="med" len="med"/>
                      <a:tailEnd type="none" w="med" len="med"/>
                    </a:lnB>
                    <a:solidFill>
                      <a:schemeClr val="bg2"/>
                    </a:solidFill>
                  </a:tcPr>
                </a:tc>
              </a:tr>
              <a:tr h="381187">
                <a:tc>
                  <a:txBody>
                    <a:bodyPr/>
                    <a:lstStyle/>
                    <a:p>
                      <a:pPr algn="r"/>
                      <a:r>
                        <a:rPr lang="x-none" sz="1100" b="0" noProof="0" dirty="0" smtClean="0"/>
                        <a:t>Organización</a:t>
                      </a:r>
                      <a:endParaRPr lang="x-none" sz="1100" b="0" noProof="0" dirty="0"/>
                    </a:p>
                  </a:txBody>
                  <a:tcPr anchor="ctr">
                    <a:lnT w="12700" cap="flat" cmpd="sng" algn="ctr">
                      <a:noFill/>
                      <a:prstDash val="solid"/>
                      <a:round/>
                      <a:headEnd type="none" w="med" len="med"/>
                      <a:tailEnd type="none" w="med" len="med"/>
                    </a:lnT>
                    <a:solidFill>
                      <a:schemeClr val="bg2"/>
                    </a:solidFill>
                  </a:tcPr>
                </a:tc>
                <a:tc>
                  <a:txBody>
                    <a:bodyPr/>
                    <a:lstStyle/>
                    <a:p>
                      <a:r>
                        <a:rPr lang="x-none" sz="1200" b="1" noProof="0" dirty="0" smtClean="0"/>
                        <a:t>¿Están tus</a:t>
                      </a:r>
                      <a:r>
                        <a:rPr lang="x-none" sz="1200" b="1" baseline="0" noProof="0" dirty="0" smtClean="0"/>
                        <a:t> ideas relacionadas?  ¿</a:t>
                      </a:r>
                      <a:r>
                        <a:rPr lang="x-none" sz="1200" b="1" baseline="0" noProof="0" dirty="0" smtClean="0">
                          <a:solidFill>
                            <a:schemeClr val="tx1"/>
                          </a:solidFill>
                        </a:rPr>
                        <a:t>Tienen</a:t>
                      </a:r>
                      <a:r>
                        <a:rPr lang="x-none" sz="1200" b="1" baseline="0" noProof="0" dirty="0" smtClean="0"/>
                        <a:t> sentido?</a:t>
                      </a:r>
                      <a:endParaRPr lang="x-none" sz="1200" b="1" noProof="0" dirty="0" smtClean="0"/>
                    </a:p>
                  </a:txBody>
                  <a:tcPr anchor="ctr">
                    <a:lnT w="12700" cap="flat" cmpd="sng" algn="ctr">
                      <a:solidFill>
                        <a:schemeClr val="bg1">
                          <a:lumMod val="50000"/>
                        </a:schemeClr>
                      </a:solidFill>
                      <a:prstDash val="solid"/>
                      <a:round/>
                      <a:headEnd type="none" w="med" len="med"/>
                      <a:tailEnd type="none" w="med" len="med"/>
                    </a:lnT>
                    <a:solidFill>
                      <a:schemeClr val="bg2"/>
                    </a:solidFill>
                  </a:tcPr>
                </a:tc>
              </a:tr>
              <a:tr h="406600">
                <a:tc>
                  <a:txBody>
                    <a:bodyPr/>
                    <a:lstStyle/>
                    <a:p>
                      <a:pPr algn="r"/>
                      <a:r>
                        <a:rPr lang="x-none" sz="1100" b="0" noProof="0" dirty="0" smtClean="0"/>
                        <a:t>Elaboración de evidencia</a:t>
                      </a:r>
                    </a:p>
                  </a:txBody>
                  <a:tcPr anchor="ctr">
                    <a:lnB w="12700" cap="flat" cmpd="sng" algn="ctr">
                      <a:noFill/>
                      <a:prstDash val="solid"/>
                      <a:round/>
                      <a:headEnd type="none" w="med" len="med"/>
                      <a:tailEnd type="none" w="med" len="med"/>
                    </a:lnB>
                    <a:solidFill>
                      <a:schemeClr val="bg1">
                        <a:lumMod val="95000"/>
                      </a:schemeClr>
                    </a:solidFill>
                  </a:tcPr>
                </a:tc>
                <a:tc>
                  <a:txBody>
                    <a:bodyPr/>
                    <a:lstStyle/>
                    <a:p>
                      <a:r>
                        <a:rPr lang="x-none" sz="1200" b="1" noProof="0" dirty="0" smtClean="0"/>
                        <a:t>¿Mostraste evidencia para hablar de tu tema?</a:t>
                      </a:r>
                    </a:p>
                  </a:txBody>
                  <a:tcPr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609899">
                <a:tc>
                  <a:txBody>
                    <a:bodyPr/>
                    <a:lstStyle/>
                    <a:p>
                      <a:pPr algn="r"/>
                      <a:r>
                        <a:rPr lang="x-none" sz="1100" b="0" noProof="0" dirty="0" smtClean="0"/>
                        <a:t>Elaboración</a:t>
                      </a:r>
                      <a:r>
                        <a:rPr lang="x-none" sz="1100" b="0" baseline="0" noProof="0" dirty="0" smtClean="0"/>
                        <a:t> de lenguaje y vocabulario</a:t>
                      </a:r>
                      <a:endParaRPr lang="x-none" sz="1100" b="0" noProof="0" dirty="0"/>
                    </a:p>
                  </a:txBody>
                  <a:tcPr anchor="ctr">
                    <a:lnT w="12700" cap="flat" cmpd="sng" algn="ctr">
                      <a:noFill/>
                      <a:prstDash val="solid"/>
                      <a:round/>
                      <a:headEnd type="none" w="med" len="med"/>
                      <a:tailEnd type="none" w="med" len="med"/>
                    </a:lnT>
                    <a:solidFill>
                      <a:schemeClr val="bg1">
                        <a:lumMod val="95000"/>
                      </a:schemeClr>
                    </a:solidFill>
                  </a:tcPr>
                </a:tc>
                <a:tc>
                  <a:txBody>
                    <a:bodyPr/>
                    <a:lstStyle/>
                    <a:p>
                      <a:r>
                        <a:rPr lang="x-none" sz="1200" b="1" noProof="0" dirty="0" smtClean="0"/>
                        <a:t>¿Utilizaste palabras</a:t>
                      </a:r>
                      <a:r>
                        <a:rPr lang="x-none" sz="1200" b="1" baseline="0" noProof="0" dirty="0" smtClean="0"/>
                        <a:t> relacionadas con el tema?  ¿Son tus oraciones fáciles de leer y entender?</a:t>
                      </a:r>
                      <a:endParaRPr lang="x-none" sz="1200" b="1" noProof="0" dirty="0" smtClean="0"/>
                    </a:p>
                  </a:txBody>
                  <a:tcPr anchor="ctr">
                    <a:lnT w="12700" cap="flat" cmpd="sng" algn="ctr">
                      <a:solidFill>
                        <a:schemeClr val="bg1">
                          <a:lumMod val="50000"/>
                        </a:schemeClr>
                      </a:solidFill>
                      <a:prstDash val="solid"/>
                      <a:round/>
                      <a:headEnd type="none" w="med" len="med"/>
                      <a:tailEnd type="none" w="med" len="med"/>
                    </a:lnT>
                    <a:solidFill>
                      <a:schemeClr val="bg1">
                        <a:lumMod val="95000"/>
                      </a:schemeClr>
                    </a:solidFill>
                  </a:tcPr>
                </a:tc>
              </a:tr>
              <a:tr h="609899">
                <a:tc>
                  <a:txBody>
                    <a:bodyPr/>
                    <a:lstStyle/>
                    <a:p>
                      <a:pPr algn="r"/>
                      <a:r>
                        <a:rPr lang="x-none" sz="1100" b="0" noProof="0" dirty="0" smtClean="0"/>
                        <a:t>Convenciones</a:t>
                      </a:r>
                      <a:endParaRPr lang="x-none" sz="1100" b="0" noProof="0" dirty="0"/>
                    </a:p>
                  </a:txBody>
                  <a:tcPr anchor="ctr">
                    <a:solidFill>
                      <a:schemeClr val="accent6">
                        <a:lumMod val="20000"/>
                        <a:lumOff val="80000"/>
                      </a:schemeClr>
                    </a:solidFill>
                  </a:tcPr>
                </a:tc>
                <a:tc>
                  <a:txBody>
                    <a:bodyPr/>
                    <a:lstStyle/>
                    <a:p>
                      <a:r>
                        <a:rPr lang="x-none" sz="1200" b="1" noProof="0" dirty="0" smtClean="0"/>
                        <a:t>¿Seguiste las reglas del uso de letras</a:t>
                      </a:r>
                      <a:r>
                        <a:rPr lang="x-none" sz="1200" b="1" baseline="0" noProof="0" dirty="0" smtClean="0"/>
                        <a:t> mayúsculas, puntuación y ortografía? </a:t>
                      </a:r>
                      <a:endParaRPr lang="x-none" sz="1200" b="1" noProof="0" dirty="0" smtClean="0"/>
                    </a:p>
                  </a:txBody>
                  <a:tcPr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2163240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156960" y="8964612"/>
            <a:ext cx="792480" cy="511175"/>
          </a:xfrm>
        </p:spPr>
        <p:txBody>
          <a:bodyPr/>
          <a:lstStyle/>
          <a:p>
            <a:fld id="{F177B04D-AEB5-43ED-B9BA-B3D1EC9C9067}" type="slidenum">
              <a:rPr lang="en-US" smtClean="0"/>
              <a:pPr/>
              <a:t>43</a:t>
            </a:fld>
            <a:endParaRPr lang="en-US" dirty="0"/>
          </a:p>
        </p:txBody>
      </p:sp>
      <p:graphicFrame>
        <p:nvGraphicFramePr>
          <p:cNvPr id="6" name="Table 5"/>
          <p:cNvGraphicFramePr>
            <a:graphicFrameLocks noGrp="1"/>
          </p:cNvGraphicFramePr>
          <p:nvPr>
            <p:extLst/>
          </p:nvPr>
        </p:nvGraphicFramePr>
        <p:xfrm>
          <a:off x="533401" y="363683"/>
          <a:ext cx="6248400" cy="7768237"/>
        </p:xfrm>
        <a:graphic>
          <a:graphicData uri="http://schemas.openxmlformats.org/drawingml/2006/table">
            <a:tbl>
              <a:tblPr firstRow="1" bandRow="1">
                <a:tableStyleId>{5940675A-B579-460E-94D1-54222C63F5DA}</a:tableStyleId>
              </a:tblPr>
              <a:tblGrid>
                <a:gridCol w="6248400"/>
              </a:tblGrid>
              <a:tr h="698269">
                <a:tc>
                  <a:txBody>
                    <a:bodyPr/>
                    <a:lstStyle/>
                    <a:p>
                      <a:r>
                        <a:rPr lang="en-US" sz="2000" dirty="0" smtClean="0"/>
                        <a:t>Nombre____________________________</a:t>
                      </a:r>
                    </a:p>
                    <a:p>
                      <a:endParaRPr lang="en-US" sz="2000" dirty="0"/>
                    </a:p>
                  </a:txBody>
                  <a:tcPr marT="43642" marB="4364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92776">
                <a:tc>
                  <a:txBody>
                    <a:bodyPr/>
                    <a:lstStyle/>
                    <a:p>
                      <a:pPr algn="ctr"/>
                      <a:endParaRPr lang="en-US" sz="2000" b="1" u="sng" dirty="0"/>
                    </a:p>
                  </a:txBody>
                  <a:tcPr marT="43642" marB="43642">
                    <a:lnL w="12700" cap="flat" cmpd="sng" algn="ctr">
                      <a:solidFill>
                        <a:schemeClr val="tx1"/>
                      </a:solidFill>
                      <a:prstDash val="solid"/>
                      <a:round/>
                      <a:headEnd type="none" w="med" len="med"/>
                      <a:tailEnd type="none" w="med" len="med"/>
                    </a:lnL>
                  </a:tcPr>
                </a:tc>
              </a:tr>
              <a:tr h="392776">
                <a:tc>
                  <a:txBody>
                    <a:bodyPr/>
                    <a:lstStyle/>
                    <a:p>
                      <a:endParaRPr lang="en-US" sz="2000" dirty="0"/>
                    </a:p>
                  </a:txBody>
                  <a:tcPr marT="43642" marB="43642">
                    <a:lnL w="12700" cap="flat" cmpd="sng" algn="ctr">
                      <a:solidFill>
                        <a:schemeClr val="tx1"/>
                      </a:solidFill>
                      <a:prstDash val="solid"/>
                      <a:round/>
                      <a:headEnd type="none" w="med" len="med"/>
                      <a:tailEnd type="none" w="med" len="med"/>
                    </a:lnL>
                  </a:tcPr>
                </a:tc>
              </a:tr>
              <a:tr h="392776">
                <a:tc>
                  <a:txBody>
                    <a:bodyPr/>
                    <a:lstStyle/>
                    <a:p>
                      <a:endParaRPr lang="en-US" sz="2000" dirty="0"/>
                    </a:p>
                  </a:txBody>
                  <a:tcPr marT="43642" marB="43642">
                    <a:lnL w="12700" cap="flat" cmpd="sng" algn="ctr">
                      <a:solidFill>
                        <a:schemeClr val="tx1"/>
                      </a:solidFill>
                      <a:prstDash val="solid"/>
                      <a:round/>
                      <a:headEnd type="none" w="med" len="med"/>
                      <a:tailEnd type="none" w="med" len="med"/>
                    </a:lnL>
                  </a:tcPr>
                </a:tc>
              </a:tr>
              <a:tr h="392776">
                <a:tc>
                  <a:txBody>
                    <a:bodyPr/>
                    <a:lstStyle/>
                    <a:p>
                      <a:endParaRPr lang="en-US" sz="2000" dirty="0"/>
                    </a:p>
                  </a:txBody>
                  <a:tcPr marT="43642" marB="43642">
                    <a:lnL w="12700" cap="flat" cmpd="sng" algn="ctr">
                      <a:solidFill>
                        <a:schemeClr val="tx1"/>
                      </a:solidFill>
                      <a:prstDash val="solid"/>
                      <a:round/>
                      <a:headEnd type="none" w="med" len="med"/>
                      <a:tailEnd type="none" w="med" len="med"/>
                    </a:lnL>
                  </a:tcPr>
                </a:tc>
              </a:tr>
              <a:tr h="392776">
                <a:tc>
                  <a:txBody>
                    <a:bodyPr/>
                    <a:lstStyle/>
                    <a:p>
                      <a:endParaRPr lang="en-US" sz="2000" dirty="0"/>
                    </a:p>
                  </a:txBody>
                  <a:tcPr marT="43642" marB="43642">
                    <a:lnL w="12700" cap="flat" cmpd="sng" algn="ctr">
                      <a:solidFill>
                        <a:schemeClr val="tx1"/>
                      </a:solidFill>
                      <a:prstDash val="solid"/>
                      <a:round/>
                      <a:headEnd type="none" w="med" len="med"/>
                      <a:tailEnd type="none" w="med" len="med"/>
                    </a:lnL>
                  </a:tcPr>
                </a:tc>
              </a:tr>
              <a:tr h="392776">
                <a:tc>
                  <a:txBody>
                    <a:bodyPr/>
                    <a:lstStyle/>
                    <a:p>
                      <a:endParaRPr lang="en-US" sz="2000" dirty="0"/>
                    </a:p>
                  </a:txBody>
                  <a:tcPr marT="43642" marB="43642">
                    <a:lnL w="12700" cap="flat" cmpd="sng" algn="ctr">
                      <a:solidFill>
                        <a:schemeClr val="tx1"/>
                      </a:solidFill>
                      <a:prstDash val="solid"/>
                      <a:round/>
                      <a:headEnd type="none" w="med" len="med"/>
                      <a:tailEnd type="none" w="med" len="med"/>
                    </a:lnL>
                  </a:tcPr>
                </a:tc>
              </a:tr>
              <a:tr h="392776">
                <a:tc>
                  <a:txBody>
                    <a:bodyPr/>
                    <a:lstStyle/>
                    <a:p>
                      <a:endParaRPr lang="en-US" sz="2000" dirty="0"/>
                    </a:p>
                  </a:txBody>
                  <a:tcPr marT="43642" marB="43642">
                    <a:lnL w="12700" cap="flat" cmpd="sng" algn="ctr">
                      <a:solidFill>
                        <a:schemeClr val="tx1"/>
                      </a:solidFill>
                      <a:prstDash val="solid"/>
                      <a:round/>
                      <a:headEnd type="none" w="med" len="med"/>
                      <a:tailEnd type="none" w="med" len="med"/>
                    </a:lnL>
                  </a:tcPr>
                </a:tc>
              </a:tr>
              <a:tr h="392776">
                <a:tc>
                  <a:txBody>
                    <a:bodyPr/>
                    <a:lstStyle/>
                    <a:p>
                      <a:endParaRPr lang="en-US" sz="2000" dirty="0"/>
                    </a:p>
                  </a:txBody>
                  <a:tcPr marT="43642" marB="43642">
                    <a:lnL w="12700" cap="flat" cmpd="sng" algn="ctr">
                      <a:solidFill>
                        <a:schemeClr val="tx1"/>
                      </a:solidFill>
                      <a:prstDash val="solid"/>
                      <a:round/>
                      <a:headEnd type="none" w="med" len="med"/>
                      <a:tailEnd type="none" w="med" len="med"/>
                    </a:lnL>
                  </a:tcPr>
                </a:tc>
              </a:tr>
              <a:tr h="392776">
                <a:tc>
                  <a:txBody>
                    <a:bodyPr/>
                    <a:lstStyle/>
                    <a:p>
                      <a:endParaRPr lang="en-US" sz="2000" dirty="0"/>
                    </a:p>
                  </a:txBody>
                  <a:tcPr marT="43642" marB="43642">
                    <a:lnL w="12700" cap="flat" cmpd="sng" algn="ctr">
                      <a:solidFill>
                        <a:schemeClr val="tx1"/>
                      </a:solidFill>
                      <a:prstDash val="solid"/>
                      <a:round/>
                      <a:headEnd type="none" w="med" len="med"/>
                      <a:tailEnd type="none" w="med" len="med"/>
                    </a:lnL>
                  </a:tcPr>
                </a:tc>
              </a:tr>
              <a:tr h="392776">
                <a:tc>
                  <a:txBody>
                    <a:bodyPr/>
                    <a:lstStyle/>
                    <a:p>
                      <a:endParaRPr lang="en-US" sz="2000" dirty="0"/>
                    </a:p>
                  </a:txBody>
                  <a:tcPr marT="43642" marB="43642">
                    <a:lnL w="12700" cap="flat" cmpd="sng" algn="ctr">
                      <a:solidFill>
                        <a:schemeClr val="tx1"/>
                      </a:solidFill>
                      <a:prstDash val="solid"/>
                      <a:round/>
                      <a:headEnd type="none" w="med" len="med"/>
                      <a:tailEnd type="none" w="med" len="med"/>
                    </a:lnL>
                  </a:tcPr>
                </a:tc>
              </a:tr>
              <a:tr h="392776">
                <a:tc>
                  <a:txBody>
                    <a:bodyPr/>
                    <a:lstStyle/>
                    <a:p>
                      <a:endParaRPr lang="en-US" sz="2000" dirty="0"/>
                    </a:p>
                  </a:txBody>
                  <a:tcPr marT="43642" marB="43642">
                    <a:lnL w="12700" cap="flat" cmpd="sng" algn="ctr">
                      <a:solidFill>
                        <a:schemeClr val="tx1"/>
                      </a:solidFill>
                      <a:prstDash val="solid"/>
                      <a:round/>
                      <a:headEnd type="none" w="med" len="med"/>
                      <a:tailEnd type="none" w="med" len="med"/>
                    </a:lnL>
                  </a:tcPr>
                </a:tc>
              </a:tr>
              <a:tr h="392776">
                <a:tc>
                  <a:txBody>
                    <a:bodyPr/>
                    <a:lstStyle/>
                    <a:p>
                      <a:endParaRPr lang="en-US" sz="2000" dirty="0"/>
                    </a:p>
                  </a:txBody>
                  <a:tcPr marT="43642" marB="43642">
                    <a:lnL w="12700" cap="flat" cmpd="sng" algn="ctr">
                      <a:solidFill>
                        <a:schemeClr val="tx1"/>
                      </a:solidFill>
                      <a:prstDash val="solid"/>
                      <a:round/>
                      <a:headEnd type="none" w="med" len="med"/>
                      <a:tailEnd type="none" w="med" len="med"/>
                    </a:lnL>
                  </a:tcPr>
                </a:tc>
              </a:tr>
              <a:tr h="392776">
                <a:tc>
                  <a:txBody>
                    <a:bodyPr/>
                    <a:lstStyle/>
                    <a:p>
                      <a:endParaRPr lang="en-US" sz="2000" dirty="0"/>
                    </a:p>
                  </a:txBody>
                  <a:tcPr marT="43642" marB="43642">
                    <a:lnL w="12700" cap="flat" cmpd="sng" algn="ctr">
                      <a:solidFill>
                        <a:schemeClr val="tx1"/>
                      </a:solidFill>
                      <a:prstDash val="solid"/>
                      <a:round/>
                      <a:headEnd type="none" w="med" len="med"/>
                      <a:tailEnd type="none" w="med" len="med"/>
                    </a:lnL>
                  </a:tcPr>
                </a:tc>
              </a:tr>
              <a:tr h="392776">
                <a:tc>
                  <a:txBody>
                    <a:bodyPr/>
                    <a:lstStyle/>
                    <a:p>
                      <a:endParaRPr lang="en-US" sz="2000" dirty="0"/>
                    </a:p>
                  </a:txBody>
                  <a:tcPr marT="43642" marB="43642">
                    <a:lnL w="12700" cap="flat" cmpd="sng" algn="ctr">
                      <a:solidFill>
                        <a:schemeClr val="tx1"/>
                      </a:solidFill>
                      <a:prstDash val="solid"/>
                      <a:round/>
                      <a:headEnd type="none" w="med" len="med"/>
                      <a:tailEnd type="none" w="med" len="med"/>
                    </a:lnL>
                  </a:tcPr>
                </a:tc>
              </a:tr>
              <a:tr h="392776">
                <a:tc>
                  <a:txBody>
                    <a:bodyPr/>
                    <a:lstStyle/>
                    <a:p>
                      <a:endParaRPr lang="en-US" sz="2000" dirty="0"/>
                    </a:p>
                  </a:txBody>
                  <a:tcPr marT="43642" marB="43642">
                    <a:lnL w="12700" cap="flat" cmpd="sng" algn="ctr">
                      <a:solidFill>
                        <a:schemeClr val="tx1"/>
                      </a:solidFill>
                      <a:prstDash val="solid"/>
                      <a:round/>
                      <a:headEnd type="none" w="med" len="med"/>
                      <a:tailEnd type="none" w="med" len="med"/>
                    </a:lnL>
                  </a:tcPr>
                </a:tc>
              </a:tr>
              <a:tr h="392776">
                <a:tc>
                  <a:txBody>
                    <a:bodyPr/>
                    <a:lstStyle/>
                    <a:p>
                      <a:endParaRPr lang="en-US" sz="2000" dirty="0"/>
                    </a:p>
                  </a:txBody>
                  <a:tcPr marT="43642" marB="43642">
                    <a:lnL w="12700" cap="flat" cmpd="sng" algn="ctr">
                      <a:solidFill>
                        <a:schemeClr val="tx1"/>
                      </a:solidFill>
                      <a:prstDash val="solid"/>
                      <a:round/>
                      <a:headEnd type="none" w="med" len="med"/>
                      <a:tailEnd type="none" w="med" len="med"/>
                    </a:lnL>
                  </a:tcPr>
                </a:tc>
              </a:tr>
              <a:tr h="392776">
                <a:tc>
                  <a:txBody>
                    <a:bodyPr/>
                    <a:lstStyle/>
                    <a:p>
                      <a:endParaRPr lang="en-US" sz="2000" dirty="0"/>
                    </a:p>
                  </a:txBody>
                  <a:tcPr marT="43642" marB="43642">
                    <a:lnL w="12700" cap="flat" cmpd="sng" algn="ctr">
                      <a:solidFill>
                        <a:schemeClr val="tx1"/>
                      </a:solidFill>
                      <a:prstDash val="solid"/>
                      <a:round/>
                      <a:headEnd type="none" w="med" len="med"/>
                      <a:tailEnd type="none" w="med" len="med"/>
                    </a:lnL>
                  </a:tcPr>
                </a:tc>
              </a:tr>
              <a:tr h="392776">
                <a:tc>
                  <a:txBody>
                    <a:bodyPr/>
                    <a:lstStyle/>
                    <a:p>
                      <a:endParaRPr lang="en-US" sz="2000" dirty="0"/>
                    </a:p>
                  </a:txBody>
                  <a:tcPr marT="43642" marB="43642">
                    <a:lnL w="12700" cap="flat" cmpd="sng" algn="ctr">
                      <a:solidFill>
                        <a:schemeClr val="tx1"/>
                      </a:solidFill>
                      <a:prstDash val="solid"/>
                      <a:round/>
                      <a:headEnd type="none" w="med" len="med"/>
                      <a:tailEnd type="none" w="med" len="med"/>
                    </a:lnL>
                  </a:tcPr>
                </a:tc>
              </a:tr>
            </a:tbl>
          </a:graphicData>
        </a:graphic>
      </p:graphicFrame>
      <p:sp>
        <p:nvSpPr>
          <p:cNvPr id="2" name="Rectangle 1"/>
          <p:cNvSpPr/>
          <p:nvPr/>
        </p:nvSpPr>
        <p:spPr>
          <a:xfrm>
            <a:off x="76200" y="38100"/>
            <a:ext cx="1425390" cy="261610"/>
          </a:xfrm>
          <a:prstGeom prst="rect">
            <a:avLst/>
          </a:prstGeom>
        </p:spPr>
        <p:txBody>
          <a:bodyPr wrap="none">
            <a:spAutoFit/>
          </a:bodyPr>
          <a:lstStyle/>
          <a:p>
            <a:pPr lvl="0"/>
            <a:r>
              <a:rPr lang="en-US" sz="1100" dirty="0" smtClean="0">
                <a:solidFill>
                  <a:prstClr val="black"/>
                </a:solidFill>
              </a:rPr>
              <a:t>Tarea de rendimiento</a:t>
            </a:r>
            <a:endParaRPr lang="en-US" sz="1100" dirty="0">
              <a:solidFill>
                <a:prstClr val="black"/>
              </a:solidFill>
            </a:endParaRPr>
          </a:p>
        </p:txBody>
      </p:sp>
    </p:spTree>
    <p:extLst>
      <p:ext uri="{BB962C8B-B14F-4D97-AF65-F5344CB8AC3E}">
        <p14:creationId xmlns:p14="http://schemas.microsoft.com/office/powerpoint/2010/main" val="7043175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5645" y="1143000"/>
            <a:ext cx="4493085" cy="44196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a:xfrm>
            <a:off x="6156960" y="8964612"/>
            <a:ext cx="792480" cy="511175"/>
          </a:xfrm>
        </p:spPr>
        <p:txBody>
          <a:bodyPr/>
          <a:lstStyle/>
          <a:p>
            <a:fld id="{F177B04D-AEB5-43ED-B9BA-B3D1EC9C9067}" type="slidenum">
              <a:rPr lang="en-US" smtClean="0"/>
              <a:pPr/>
              <a:t>44</a:t>
            </a:fld>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1219200"/>
            <a:ext cx="4343400" cy="421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5943600"/>
            <a:ext cx="601662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01516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156960" y="8964612"/>
            <a:ext cx="792480" cy="511175"/>
          </a:xfrm>
        </p:spPr>
        <p:txBody>
          <a:bodyPr/>
          <a:lstStyle/>
          <a:p>
            <a:fld id="{F177B04D-AEB5-43ED-B9BA-B3D1EC9C9067}" type="slidenum">
              <a:rPr lang="en-US" smtClean="0"/>
              <a:pPr/>
              <a:t>45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817287867"/>
              </p:ext>
            </p:extLst>
          </p:nvPr>
        </p:nvGraphicFramePr>
        <p:xfrm>
          <a:off x="551332" y="3962400"/>
          <a:ext cx="5930155" cy="3294505"/>
        </p:xfrm>
        <a:graphic>
          <a:graphicData uri="http://schemas.openxmlformats.org/drawingml/2006/table">
            <a:tbl>
              <a:tblPr firstRow="1" bandRow="1">
                <a:tableStyleId>{5940675A-B579-460E-94D1-54222C63F5DA}</a:tableStyleId>
              </a:tblPr>
              <a:tblGrid>
                <a:gridCol w="705971"/>
                <a:gridCol w="3741644"/>
                <a:gridCol w="635374"/>
                <a:gridCol w="423583"/>
                <a:gridCol w="423583"/>
              </a:tblGrid>
              <a:tr h="304811">
                <a:tc gridSpan="5">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PR" sz="1400" b="1" noProof="0" dirty="0" smtClean="0"/>
                        <a:t>Texto</a:t>
                      </a:r>
                      <a:r>
                        <a:rPr lang="es-PR" sz="1400" b="1" baseline="0" noProof="0" dirty="0" smtClean="0"/>
                        <a:t> Informativo</a:t>
                      </a:r>
                      <a:endParaRPr lang="es-PR" sz="1400" b="1" noProof="0" dirty="0" smtClean="0"/>
                    </a:p>
                  </a:txBody>
                  <a:tcPr marL="90011" marR="90011" marT="45006" marB="45006" anchor="ctr">
                    <a:solidFill>
                      <a:schemeClr val="accent3">
                        <a:lumMod val="20000"/>
                        <a:lumOff val="80000"/>
                      </a:schemeClr>
                    </a:solidFill>
                  </a:tcPr>
                </a:tc>
                <a:tc hMerge="1">
                  <a:txBody>
                    <a:bodyPr/>
                    <a:lstStyle/>
                    <a:p>
                      <a:pPr marL="0" marR="0" indent="0" algn="ctr" defTabSz="966612" rtl="0" eaLnBrk="1" fontAlgn="auto" latinLnBrk="0" hangingPunct="1">
                        <a:lnSpc>
                          <a:spcPct val="100000"/>
                        </a:lnSpc>
                        <a:spcBef>
                          <a:spcPts val="0"/>
                        </a:spcBef>
                        <a:spcAft>
                          <a:spcPts val="0"/>
                        </a:spcAft>
                        <a:buClrTx/>
                        <a:buSzTx/>
                        <a:buFontTx/>
                        <a:buNone/>
                        <a:tabLst/>
                        <a:defRPr/>
                      </a:pPr>
                      <a:endParaRPr lang="en-US" sz="1400" b="1" dirty="0" smtClean="0"/>
                    </a:p>
                  </a:txBody>
                  <a:tcPr anchor="ctr">
                    <a:solidFill>
                      <a:schemeClr val="bg1"/>
                    </a:solidFill>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304811">
                <a:tc>
                  <a:txBody>
                    <a:bodyPr/>
                    <a:lstStyle/>
                    <a:p>
                      <a:pPr algn="ctr">
                        <a:lnSpc>
                          <a:spcPct val="100000"/>
                        </a:lnSpc>
                        <a:spcAft>
                          <a:spcPts val="0"/>
                        </a:spcAft>
                      </a:pPr>
                      <a:r>
                        <a:rPr lang="en-US" sz="1400" b="1" dirty="0" smtClean="0"/>
                        <a:t>9 </a:t>
                      </a:r>
                      <a:endParaRPr lang="en-US" sz="1400" b="1" dirty="0"/>
                    </a:p>
                  </a:txBody>
                  <a:tcPr marL="90011" marR="90011" marT="45006" marB="45006"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s-MX" sz="900" b="0" dirty="0" smtClean="0">
                          <a:latin typeface="+mj-lt"/>
                          <a:cs typeface="Helvetica" pitchFamily="34" charset="0"/>
                        </a:rPr>
                        <a:t>De acuerdo a los dos textos, ¿qué es un </a:t>
                      </a:r>
                      <a:r>
                        <a:rPr lang="es-MX" sz="900" b="0" u="none" dirty="0" smtClean="0">
                          <a:latin typeface="+mj-lt"/>
                          <a:cs typeface="Helvetica" pitchFamily="34" charset="0"/>
                        </a:rPr>
                        <a:t>almacén</a:t>
                      </a:r>
                      <a:r>
                        <a:rPr lang="es-MX" sz="900" b="0" dirty="0" smtClean="0">
                          <a:latin typeface="+mj-lt"/>
                          <a:cs typeface="Helvetica" pitchFamily="34" charset="0"/>
                        </a:rPr>
                        <a:t>? </a:t>
                      </a:r>
                      <a:r>
                        <a:rPr kumimoji="0" lang="en-US" sz="900" b="0" i="0" u="none" strike="noStrike" kern="1200" cap="none" spc="0" normalizeH="0" baseline="0" noProof="0" dirty="0" smtClean="0">
                          <a:ln>
                            <a:noFill/>
                          </a:ln>
                          <a:solidFill>
                            <a:prstClr val="black"/>
                          </a:solidFill>
                          <a:effectLst/>
                          <a:uLnTx/>
                          <a:uFillTx/>
                          <a:latin typeface="+mn-lt"/>
                          <a:ea typeface="Calibri"/>
                          <a:cs typeface="Times New Roman"/>
                        </a:rPr>
                        <a:t>RI.1.4</a:t>
                      </a:r>
                    </a:p>
                  </a:txBody>
                  <a:tcPr marL="90011" marR="90011" marT="45006" marB="45006"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900" i="1" dirty="0"/>
                    </a:p>
                  </a:txBody>
                  <a:tcPr marL="90011" marR="90011" marT="45006" marB="45006">
                    <a:solidFill>
                      <a:schemeClr val="bg1"/>
                    </a:solidFill>
                  </a:tcPr>
                </a:tc>
                <a:tc hMerge="1">
                  <a:txBody>
                    <a:bodyPr/>
                    <a:lstStyle/>
                    <a:p>
                      <a:endParaRPr lang="en-US"/>
                    </a:p>
                  </a:txBody>
                  <a:tcPr/>
                </a:tc>
              </a:tr>
              <a:tr h="365046">
                <a:tc>
                  <a:txBody>
                    <a:bodyPr/>
                    <a:lstStyle/>
                    <a:p>
                      <a:pPr algn="ctr">
                        <a:lnSpc>
                          <a:spcPct val="100000"/>
                        </a:lnSpc>
                        <a:spcAft>
                          <a:spcPts val="0"/>
                        </a:spcAft>
                      </a:pPr>
                      <a:r>
                        <a:rPr lang="en-US" sz="1400" b="1" dirty="0" smtClean="0"/>
                        <a:t>10</a:t>
                      </a:r>
                      <a:endParaRPr lang="en-US" sz="1400" b="1" dirty="0"/>
                    </a:p>
                  </a:txBody>
                  <a:tcPr marL="90011" marR="90011" marT="45006" marB="45006" anchor="ctr">
                    <a:solidFill>
                      <a:schemeClr val="bg1"/>
                    </a:solidFill>
                  </a:tcPr>
                </a:tc>
                <a:tc gridSpan="2">
                  <a:txBody>
                    <a:bodyPr/>
                    <a:lstStyle/>
                    <a:p>
                      <a:pPr marL="0" marR="0" indent="0" algn="l" defTabSz="966612" rtl="0" eaLnBrk="1" fontAlgn="auto" latinLnBrk="0" hangingPunct="1">
                        <a:lnSpc>
                          <a:spcPct val="115000"/>
                        </a:lnSpc>
                        <a:spcBef>
                          <a:spcPts val="0"/>
                        </a:spcBef>
                        <a:spcAft>
                          <a:spcPts val="1200"/>
                        </a:spcAft>
                        <a:buClrTx/>
                        <a:buSzTx/>
                        <a:buFontTx/>
                        <a:buNone/>
                        <a:tabLst/>
                        <a:defRPr/>
                      </a:pPr>
                      <a:r>
                        <a:rPr lang="es-MX" sz="900" b="0" dirty="0" smtClean="0">
                          <a:latin typeface="+mj-lt"/>
                          <a:cs typeface="Helvetica" pitchFamily="34" charset="0"/>
                        </a:rPr>
                        <a:t>¿Cómo llegan las manzanas al almacén? </a:t>
                      </a:r>
                      <a:r>
                        <a:rPr lang="en-US" sz="900" b="0" dirty="0" smtClean="0">
                          <a:effectLst/>
                          <a:latin typeface="+mj-lt"/>
                        </a:rPr>
                        <a:t> </a:t>
                      </a:r>
                      <a:r>
                        <a:rPr lang="en-US" sz="900" b="0" u="none" baseline="0" dirty="0" smtClean="0">
                          <a:solidFill>
                            <a:schemeClr val="dk1"/>
                          </a:solidFill>
                          <a:effectLst/>
                          <a:latin typeface="+mn-lt"/>
                          <a:cs typeface="Times New Roman"/>
                        </a:rPr>
                        <a:t>RI.1.4</a:t>
                      </a:r>
                      <a:endParaRPr lang="en-US" sz="900" b="1" dirty="0" smtClean="0">
                        <a:solidFill>
                          <a:schemeClr val="tx1"/>
                        </a:solidFill>
                        <a:effectLst/>
                        <a:latin typeface="+mn-lt"/>
                        <a:ea typeface="Calibri"/>
                        <a:cs typeface="Times New Roman"/>
                      </a:endParaRPr>
                    </a:p>
                  </a:txBody>
                  <a:tcPr marL="90011" marR="90011" marT="45006" marB="45006"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900" i="1" dirty="0"/>
                    </a:p>
                  </a:txBody>
                  <a:tcPr marL="90011" marR="90011" marT="45006" marB="45006">
                    <a:solidFill>
                      <a:schemeClr val="bg1"/>
                    </a:solidFill>
                  </a:tcPr>
                </a:tc>
                <a:tc hMerge="1">
                  <a:txBody>
                    <a:bodyPr/>
                    <a:lstStyle/>
                    <a:p>
                      <a:endParaRPr lang="en-US"/>
                    </a:p>
                  </a:txBody>
                  <a:tcPr/>
                </a:tc>
              </a:tr>
              <a:tr h="304811">
                <a:tc>
                  <a:txBody>
                    <a:bodyPr/>
                    <a:lstStyle/>
                    <a:p>
                      <a:pPr algn="ctr">
                        <a:lnSpc>
                          <a:spcPct val="100000"/>
                        </a:lnSpc>
                        <a:spcAft>
                          <a:spcPts val="0"/>
                        </a:spcAft>
                      </a:pPr>
                      <a:r>
                        <a:rPr lang="en-US" sz="1400" b="1" dirty="0" smtClean="0"/>
                        <a:t>11</a:t>
                      </a:r>
                      <a:endParaRPr lang="en-US" sz="1400" b="1" dirty="0"/>
                    </a:p>
                  </a:txBody>
                  <a:tcPr marL="90011" marR="90011" marT="45006" marB="45006"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MX" sz="900" b="0" dirty="0" smtClean="0">
                          <a:latin typeface="+mj-lt"/>
                          <a:cs typeface="Helvetica" pitchFamily="34" charset="0"/>
                        </a:rPr>
                        <a:t>¿Durante qué tiempo del año se cosechan las manzanas?</a:t>
                      </a:r>
                      <a:r>
                        <a:rPr lang="en-US" sz="900" dirty="0" smtClean="0">
                          <a:effectLst/>
                        </a:rPr>
                        <a:t>  </a:t>
                      </a:r>
                      <a:r>
                        <a:rPr lang="en-US" sz="900" b="0" dirty="0" smtClean="0">
                          <a:latin typeface="+mn-lt"/>
                          <a:cs typeface="Helvetica" pitchFamily="34" charset="0"/>
                        </a:rPr>
                        <a:t>RI.1.8</a:t>
                      </a:r>
                    </a:p>
                  </a:txBody>
                  <a:tcPr marL="90011" marR="90011" marT="45006" marB="45006"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900" i="1" dirty="0"/>
                    </a:p>
                  </a:txBody>
                  <a:tcPr marL="90011" marR="90011" marT="45006" marB="45006">
                    <a:solidFill>
                      <a:schemeClr val="bg1"/>
                    </a:solidFill>
                  </a:tcPr>
                </a:tc>
                <a:tc hMerge="1">
                  <a:txBody>
                    <a:bodyPr/>
                    <a:lstStyle/>
                    <a:p>
                      <a:endParaRPr lang="en-US"/>
                    </a:p>
                  </a:txBody>
                  <a:tcPr/>
                </a:tc>
              </a:tr>
              <a:tr h="390049">
                <a:tc>
                  <a:txBody>
                    <a:bodyPr/>
                    <a:lstStyle/>
                    <a:p>
                      <a:pPr algn="ctr">
                        <a:lnSpc>
                          <a:spcPct val="100000"/>
                        </a:lnSpc>
                        <a:spcAft>
                          <a:spcPts val="0"/>
                        </a:spcAft>
                      </a:pPr>
                      <a:r>
                        <a:rPr lang="en-US" sz="1400" b="1" dirty="0" smtClean="0"/>
                        <a:t>12</a:t>
                      </a:r>
                      <a:endParaRPr lang="en-US" sz="1400" b="1" dirty="0"/>
                    </a:p>
                  </a:txBody>
                  <a:tcPr marL="90011" marR="90011" marT="45006" marB="45006"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MX" sz="900" b="0" dirty="0" smtClean="0">
                          <a:latin typeface="+mj-lt"/>
                          <a:cs typeface="Helvetica" pitchFamily="34" charset="0"/>
                        </a:rPr>
                        <a:t>¿Qué es algo que los trabajadores usan para  recoger las manzanas? </a:t>
                      </a:r>
                      <a:r>
                        <a:rPr lang="en-US" sz="900" b="0" dirty="0" smtClean="0">
                          <a:latin typeface="+mn-lt"/>
                          <a:cs typeface="Helvetica" pitchFamily="34" charset="0"/>
                        </a:rPr>
                        <a:t>RI.1.8</a:t>
                      </a:r>
                      <a:endParaRPr lang="en-US" sz="900" b="1" dirty="0">
                        <a:effectLst/>
                        <a:latin typeface="+mn-lt"/>
                        <a:ea typeface="Calibri"/>
                        <a:cs typeface="Times New Roman"/>
                      </a:endParaRPr>
                    </a:p>
                  </a:txBody>
                  <a:tcPr marL="90011" marR="90011" marT="45006" marB="45006"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900" i="1" dirty="0"/>
                    </a:p>
                  </a:txBody>
                  <a:tcPr marL="90011" marR="90011" marT="45006" marB="45006">
                    <a:solidFill>
                      <a:schemeClr val="bg1"/>
                    </a:solidFill>
                  </a:tcPr>
                </a:tc>
                <a:tc hMerge="1">
                  <a:txBody>
                    <a:bodyPr/>
                    <a:lstStyle/>
                    <a:p>
                      <a:endParaRPr lang="en-US"/>
                    </a:p>
                  </a:txBody>
                  <a:tcPr/>
                </a:tc>
              </a:tr>
              <a:tr h="390049">
                <a:tc>
                  <a:txBody>
                    <a:bodyPr/>
                    <a:lstStyle/>
                    <a:p>
                      <a:pPr algn="ctr">
                        <a:lnSpc>
                          <a:spcPct val="100000"/>
                        </a:lnSpc>
                        <a:spcAft>
                          <a:spcPts val="0"/>
                        </a:spcAft>
                      </a:pPr>
                      <a:r>
                        <a:rPr lang="en-US" sz="1400" b="1" dirty="0" smtClean="0"/>
                        <a:t>13</a:t>
                      </a:r>
                      <a:endParaRPr lang="en-US" sz="1400" b="1" dirty="0"/>
                    </a:p>
                  </a:txBody>
                  <a:tcPr marL="90011" marR="90011" marT="45006" marB="45006"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MX" sz="900" b="0" dirty="0" smtClean="0">
                          <a:latin typeface="+mj-lt"/>
                          <a:cs typeface="Helvetica" pitchFamily="34" charset="0"/>
                        </a:rPr>
                        <a:t>De acuerdo a ambos textos, ¿a dónde llevan los camiones las manzanas después del almacén? </a:t>
                      </a:r>
                      <a:r>
                        <a:rPr lang="es-MX" sz="900" b="0" baseline="0" dirty="0" smtClean="0">
                          <a:solidFill>
                            <a:srgbClr val="C00000"/>
                          </a:solidFill>
                          <a:latin typeface="+mj-lt"/>
                          <a:cs typeface="Helvetica" pitchFamily="34" charset="0"/>
                        </a:rPr>
                        <a:t> </a:t>
                      </a:r>
                      <a:r>
                        <a:rPr lang="en-US" sz="900" b="0" dirty="0" smtClean="0">
                          <a:latin typeface="+mn-lt"/>
                          <a:cs typeface="Helvetica" pitchFamily="34" charset="0"/>
                        </a:rPr>
                        <a:t>RI.1.9</a:t>
                      </a:r>
                    </a:p>
                  </a:txBody>
                  <a:tcPr marL="90011" marR="90011" marT="45006" marB="45006"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900" i="1" dirty="0"/>
                    </a:p>
                  </a:txBody>
                  <a:tcPr marL="90011" marR="90011" marT="45006" marB="45006">
                    <a:solidFill>
                      <a:schemeClr val="bg1"/>
                    </a:solidFill>
                  </a:tcPr>
                </a:tc>
                <a:tc hMerge="1">
                  <a:txBody>
                    <a:bodyPr/>
                    <a:lstStyle/>
                    <a:p>
                      <a:endParaRPr lang="en-US"/>
                    </a:p>
                  </a:txBody>
                  <a:tcPr/>
                </a:tc>
              </a:tr>
              <a:tr h="304811">
                <a:tc>
                  <a:txBody>
                    <a:bodyPr/>
                    <a:lstStyle/>
                    <a:p>
                      <a:pPr algn="ctr">
                        <a:lnSpc>
                          <a:spcPct val="100000"/>
                        </a:lnSpc>
                        <a:spcAft>
                          <a:spcPts val="0"/>
                        </a:spcAft>
                      </a:pPr>
                      <a:r>
                        <a:rPr lang="en-US" sz="1400" b="1" dirty="0" smtClean="0"/>
                        <a:t>14</a:t>
                      </a:r>
                      <a:endParaRPr lang="en-US" sz="1400" b="1" dirty="0"/>
                    </a:p>
                  </a:txBody>
                  <a:tcPr marL="90011" marR="90011" marT="45006" marB="45006"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MX" sz="900" b="0" dirty="0" smtClean="0">
                          <a:latin typeface="+mj-lt"/>
                          <a:cs typeface="Helvetica" pitchFamily="34" charset="0"/>
                        </a:rPr>
                        <a:t>De acuerdo a ambos textos, ¿dónde </a:t>
                      </a:r>
                      <a:r>
                        <a:rPr lang="es-MX" sz="900" b="0" kern="1200" dirty="0" smtClean="0">
                          <a:solidFill>
                            <a:schemeClr val="tx1"/>
                          </a:solidFill>
                          <a:latin typeface="+mn-lt"/>
                          <a:ea typeface="+mn-ea"/>
                          <a:cs typeface="Helvetica" pitchFamily="34" charset="0"/>
                        </a:rPr>
                        <a:t>compran manzanas </a:t>
                      </a:r>
                      <a:r>
                        <a:rPr lang="es-MX" sz="900" b="0" dirty="0" smtClean="0">
                          <a:latin typeface="+mj-lt"/>
                          <a:cs typeface="Helvetica" pitchFamily="34" charset="0"/>
                        </a:rPr>
                        <a:t>algunas personas? </a:t>
                      </a:r>
                      <a:r>
                        <a:rPr lang="en-US" sz="900" b="0" baseline="0" dirty="0" smtClean="0">
                          <a:latin typeface="+mn-lt"/>
                          <a:cs typeface="Helvetica" pitchFamily="34" charset="0"/>
                        </a:rPr>
                        <a:t>RI.1.9</a:t>
                      </a:r>
                      <a:endParaRPr lang="en-US" sz="900" b="1" dirty="0" smtClean="0">
                        <a:latin typeface="+mn-lt"/>
                        <a:ea typeface="Calibri"/>
                        <a:cs typeface="Times New Roman"/>
                      </a:endParaRPr>
                    </a:p>
                  </a:txBody>
                  <a:tcPr marL="90011" marR="90011" marT="45006" marB="45006"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900" i="1" dirty="0"/>
                    </a:p>
                  </a:txBody>
                  <a:tcPr marL="90011" marR="90011" marT="45006" marB="45006">
                    <a:solidFill>
                      <a:schemeClr val="bg1"/>
                    </a:solidFill>
                  </a:tcPr>
                </a:tc>
                <a:tc hMerge="1">
                  <a:txBody>
                    <a:bodyPr/>
                    <a:lstStyle/>
                    <a:p>
                      <a:endParaRPr lang="en-US"/>
                    </a:p>
                  </a:txBody>
                  <a:tcPr/>
                </a:tc>
              </a:tr>
              <a:tr h="540068">
                <a:tc>
                  <a:txBody>
                    <a:bodyPr/>
                    <a:lstStyle/>
                    <a:p>
                      <a:pPr algn="ctr">
                        <a:lnSpc>
                          <a:spcPct val="100000"/>
                        </a:lnSpc>
                        <a:spcAft>
                          <a:spcPts val="0"/>
                        </a:spcAft>
                      </a:pPr>
                      <a:r>
                        <a:rPr lang="en-US" sz="1400" b="1" dirty="0" smtClean="0"/>
                        <a:t>15</a:t>
                      </a:r>
                      <a:endParaRPr lang="en-US" sz="1400" b="1" dirty="0"/>
                    </a:p>
                  </a:txBody>
                  <a:tcPr marL="90011" marR="90011" marT="45006" marB="45006" anchor="ctr">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900" b="0" kern="1200" dirty="0" smtClean="0">
                          <a:solidFill>
                            <a:schemeClr val="tx1"/>
                          </a:solidFill>
                          <a:effectLst/>
                          <a:latin typeface="+mn-lt"/>
                          <a:ea typeface="+mn-ea"/>
                          <a:cs typeface="+mn-cs"/>
                        </a:rPr>
                        <a:t>¿Qué detalles clave en </a:t>
                      </a:r>
                      <a:r>
                        <a:rPr lang="x-none" sz="900" b="0" i="1" u="none" kern="1200" noProof="0" dirty="0" smtClean="0">
                          <a:solidFill>
                            <a:schemeClr val="tx1"/>
                          </a:solidFill>
                          <a:effectLst/>
                          <a:latin typeface="+mn-lt"/>
                          <a:ea typeface="+mn-ea"/>
                          <a:cs typeface="+mn-cs"/>
                        </a:rPr>
                        <a:t>Tiempo de cosechar manzanas </a:t>
                      </a:r>
                      <a:r>
                        <a:rPr lang="x-none" sz="900" b="0" i="0" u="none" kern="1200" noProof="0" dirty="0" smtClean="0">
                          <a:solidFill>
                            <a:schemeClr val="tx1"/>
                          </a:solidFill>
                          <a:effectLst/>
                          <a:latin typeface="+mn-lt"/>
                          <a:ea typeface="+mn-ea"/>
                          <a:cs typeface="+mn-cs"/>
                        </a:rPr>
                        <a:t>y</a:t>
                      </a:r>
                      <a:r>
                        <a:rPr lang="x-none" sz="900" b="1" i="0" u="none" kern="1200" noProof="0" dirty="0" smtClean="0">
                          <a:solidFill>
                            <a:schemeClr val="tx1"/>
                          </a:solidFill>
                          <a:effectLst/>
                          <a:latin typeface="+mn-lt"/>
                          <a:ea typeface="+mn-ea"/>
                          <a:cs typeface="+mn-cs"/>
                        </a:rPr>
                        <a:t> </a:t>
                      </a:r>
                      <a:r>
                        <a:rPr lang="x-none" sz="900" b="1" i="1" u="none" kern="1200" noProof="0" dirty="0" smtClean="0">
                          <a:solidFill>
                            <a:schemeClr val="tx1"/>
                          </a:solidFill>
                          <a:effectLst/>
                          <a:latin typeface="+mn-lt"/>
                          <a:ea typeface="+mn-ea"/>
                          <a:cs typeface="+mn-cs"/>
                        </a:rPr>
                        <a:t> </a:t>
                      </a:r>
                      <a:r>
                        <a:rPr lang="x-none" sz="900" b="0" i="1" u="none" kern="1200" noProof="0" dirty="0" smtClean="0">
                          <a:solidFill>
                            <a:schemeClr val="tx1"/>
                          </a:solidFill>
                          <a:effectLst/>
                          <a:latin typeface="+mn-lt"/>
                          <a:ea typeface="+mn-ea"/>
                          <a:cs typeface="+mn-cs"/>
                        </a:rPr>
                        <a:t>¿Cómo llegan a ti las manzanas?</a:t>
                      </a:r>
                      <a:r>
                        <a:rPr lang="x-none" sz="900" b="0" u="none" kern="1200" dirty="0" smtClean="0">
                          <a:solidFill>
                            <a:schemeClr val="tx1"/>
                          </a:solidFill>
                          <a:effectLst/>
                          <a:latin typeface="+mn-lt"/>
                          <a:ea typeface="+mn-ea"/>
                          <a:cs typeface="+mn-cs"/>
                        </a:rPr>
                        <a:t>, exp</a:t>
                      </a:r>
                      <a:r>
                        <a:rPr lang="x-none" sz="900" b="0" kern="1200" dirty="0" smtClean="0">
                          <a:solidFill>
                            <a:schemeClr val="tx1"/>
                          </a:solidFill>
                          <a:effectLst/>
                          <a:latin typeface="+mn-lt"/>
                          <a:ea typeface="+mn-ea"/>
                          <a:cs typeface="+mn-cs"/>
                        </a:rPr>
                        <a:t>lica</a:t>
                      </a:r>
                      <a:r>
                        <a:rPr lang="en-US" sz="900" b="0" kern="1200" dirty="0" smtClean="0">
                          <a:solidFill>
                            <a:schemeClr val="tx1"/>
                          </a:solidFill>
                          <a:effectLst/>
                          <a:latin typeface="+mn-lt"/>
                          <a:ea typeface="+mn-ea"/>
                          <a:cs typeface="+mn-cs"/>
                        </a:rPr>
                        <a:t>n</a:t>
                      </a:r>
                      <a:r>
                        <a:rPr lang="en-US" sz="900" b="0" kern="1200" baseline="0" dirty="0" smtClean="0">
                          <a:solidFill>
                            <a:schemeClr val="tx1"/>
                          </a:solidFill>
                          <a:effectLst/>
                          <a:latin typeface="+mn-lt"/>
                          <a:ea typeface="+mn-ea"/>
                          <a:cs typeface="+mn-cs"/>
                        </a:rPr>
                        <a:t> </a:t>
                      </a:r>
                      <a:r>
                        <a:rPr lang="x-none" sz="900" b="0" kern="1200" dirty="0" smtClean="0">
                          <a:solidFill>
                            <a:schemeClr val="tx1"/>
                          </a:solidFill>
                          <a:effectLst/>
                          <a:latin typeface="+mn-lt"/>
                          <a:ea typeface="+mn-ea"/>
                          <a:cs typeface="+mn-cs"/>
                        </a:rPr>
                        <a:t>cómo las manzanas son recogidas de los árboles? </a:t>
                      </a:r>
                      <a:r>
                        <a:rPr lang="en-US" sz="900" b="0" dirty="0" smtClean="0">
                          <a:latin typeface="+mn-lt"/>
                        </a:rPr>
                        <a:t>RI.1.8</a:t>
                      </a:r>
                      <a:endParaRPr lang="en-US" sz="900" b="0" dirty="0" smtClean="0">
                        <a:solidFill>
                          <a:srgbClr val="C00000"/>
                        </a:solidFill>
                        <a:latin typeface="+mn-lt"/>
                      </a:endParaRPr>
                    </a:p>
                  </a:txBody>
                  <a:tcPr marL="90011" marR="90011" marT="45006" marB="45006"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i="0" dirty="0" smtClean="0">
                          <a:effectLst>
                            <a:outerShdw blurRad="38100" dist="38100" dir="2700000" algn="tl">
                              <a:srgbClr val="000000">
                                <a:alpha val="43137"/>
                              </a:srgbClr>
                            </a:outerShdw>
                          </a:effectLst>
                          <a:latin typeface="+mn-lt"/>
                          <a:ea typeface="Calibri"/>
                          <a:cs typeface="Times New Roman"/>
                        </a:rPr>
                        <a:t>2</a:t>
                      </a:r>
                    </a:p>
                  </a:txBody>
                  <a:tcPr marL="90011" marR="90011" marT="45006" marB="45006"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1</a:t>
                      </a:r>
                      <a:endParaRPr lang="en-US" sz="1400" b="1" i="0" dirty="0">
                        <a:effectLst>
                          <a:outerShdw blurRad="38100" dist="38100" dir="2700000" algn="tl">
                            <a:srgbClr val="000000">
                              <a:alpha val="43137"/>
                            </a:srgbClr>
                          </a:outerShdw>
                        </a:effectLst>
                      </a:endParaRPr>
                    </a:p>
                  </a:txBody>
                  <a:tcPr marL="90011" marR="90011" marT="45006" marB="45006"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marL="90011" marR="90011" marT="45006" marB="45006" anchor="ctr">
                    <a:solidFill>
                      <a:schemeClr val="bg1"/>
                    </a:solidFill>
                  </a:tcPr>
                </a:tc>
              </a:tr>
              <a:tr h="390049">
                <a:tc>
                  <a:txBody>
                    <a:bodyPr/>
                    <a:lstStyle/>
                    <a:p>
                      <a:pPr algn="ctr">
                        <a:lnSpc>
                          <a:spcPct val="100000"/>
                        </a:lnSpc>
                        <a:spcAft>
                          <a:spcPts val="0"/>
                        </a:spcAft>
                      </a:pPr>
                      <a:r>
                        <a:rPr lang="en-US" sz="1400" b="1" dirty="0" smtClean="0"/>
                        <a:t>16</a:t>
                      </a:r>
                      <a:endParaRPr lang="en-US" sz="1400" b="1" dirty="0"/>
                    </a:p>
                  </a:txBody>
                  <a:tcPr marL="90011" marR="90011" marT="45006" marB="45006" anchor="ctr">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900" b="0" kern="1200" dirty="0" smtClean="0">
                          <a:solidFill>
                            <a:schemeClr val="tx1"/>
                          </a:solidFill>
                          <a:effectLst/>
                          <a:latin typeface="+mn-lt"/>
                          <a:ea typeface="+mn-ea"/>
                          <a:cs typeface="+mn-cs"/>
                        </a:rPr>
                        <a:t>¿Cómo llegan las manzanas de los árboles a tu hogar?  </a:t>
                      </a:r>
                      <a:r>
                        <a:rPr lang="es-MX" sz="900" b="0" kern="1200" noProof="0" dirty="0" smtClean="0">
                          <a:solidFill>
                            <a:schemeClr val="tx1"/>
                          </a:solidFill>
                          <a:effectLst/>
                          <a:latin typeface="+mn-lt"/>
                          <a:ea typeface="+mn-ea"/>
                          <a:cs typeface="+mn-cs"/>
                        </a:rPr>
                        <a:t>Utiliza ejemplos de ambos textos. </a:t>
                      </a:r>
                      <a:r>
                        <a:rPr lang="es-MX" sz="900" b="0" noProof="0" dirty="0" smtClean="0">
                          <a:effectLst/>
                        </a:rPr>
                        <a:t> </a:t>
                      </a:r>
                      <a:r>
                        <a:rPr lang="es-MX" sz="900" b="0" i="0" noProof="0" dirty="0" smtClean="0">
                          <a:latin typeface="+mn-lt"/>
                          <a:ea typeface="+mn-ea"/>
                          <a:cs typeface="+mn-cs"/>
                        </a:rPr>
                        <a:t>RI.1.9</a:t>
                      </a:r>
                    </a:p>
                  </a:txBody>
                  <a:tcPr marL="90011" marR="90011" marT="45006" marB="45006" anchor="ctr">
                    <a:solidFill>
                      <a:schemeClr val="bg1"/>
                    </a:solidFill>
                  </a:tcPr>
                </a:tc>
                <a:tc>
                  <a:txBody>
                    <a:bodyPr/>
                    <a:lstStyle/>
                    <a:p>
                      <a:pPr algn="ctr"/>
                      <a:r>
                        <a:rPr lang="en-US" sz="1400" b="1" i="0" dirty="0" smtClean="0">
                          <a:effectLst>
                            <a:outerShdw blurRad="38100" dist="38100" dir="2700000" algn="tl">
                              <a:srgbClr val="000000">
                                <a:alpha val="43137"/>
                              </a:srgbClr>
                            </a:outerShdw>
                          </a:effectLst>
                        </a:rPr>
                        <a:t>2</a:t>
                      </a:r>
                      <a:endParaRPr lang="en-US" sz="1400" b="1" i="0" dirty="0">
                        <a:effectLst>
                          <a:outerShdw blurRad="38100" dist="38100" dir="2700000" algn="tl">
                            <a:srgbClr val="000000">
                              <a:alpha val="43137"/>
                            </a:srgbClr>
                          </a:outerShdw>
                        </a:effectLst>
                      </a:endParaRPr>
                    </a:p>
                  </a:txBody>
                  <a:tcPr marL="90011" marR="90011" marT="45006" marB="45006"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1</a:t>
                      </a:r>
                      <a:endParaRPr lang="en-US" sz="1400" b="1" i="0" dirty="0">
                        <a:effectLst>
                          <a:outerShdw blurRad="38100" dist="38100" dir="2700000" algn="tl">
                            <a:srgbClr val="000000">
                              <a:alpha val="43137"/>
                            </a:srgbClr>
                          </a:outerShdw>
                        </a:effectLst>
                      </a:endParaRPr>
                    </a:p>
                  </a:txBody>
                  <a:tcPr marL="90011" marR="90011" marT="45006" marB="45006"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marL="90011" marR="90011" marT="45006" marB="45006" anchor="ctr">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087188194"/>
              </p:ext>
            </p:extLst>
          </p:nvPr>
        </p:nvGraphicFramePr>
        <p:xfrm>
          <a:off x="551332" y="693513"/>
          <a:ext cx="5930159" cy="3268887"/>
        </p:xfrm>
        <a:graphic>
          <a:graphicData uri="http://schemas.openxmlformats.org/drawingml/2006/table">
            <a:tbl>
              <a:tblPr firstRow="1" bandRow="1">
                <a:tableStyleId>{5940675A-B579-460E-94D1-54222C63F5DA}</a:tableStyleId>
              </a:tblPr>
              <a:tblGrid>
                <a:gridCol w="705971"/>
                <a:gridCol w="3075384"/>
                <a:gridCol w="666262"/>
                <a:gridCol w="635376"/>
                <a:gridCol w="423583"/>
                <a:gridCol w="423583"/>
              </a:tblGrid>
              <a:tr h="304811">
                <a:tc gridSpan="6">
                  <a:txBody>
                    <a:bodyPr/>
                    <a:lstStyle/>
                    <a:p>
                      <a:pPr algn="ctr">
                        <a:lnSpc>
                          <a:spcPct val="100000"/>
                        </a:lnSpc>
                        <a:spcAft>
                          <a:spcPts val="0"/>
                        </a:spcAft>
                      </a:pPr>
                      <a:r>
                        <a:rPr lang="es-MX" sz="1400" b="1" noProof="0" dirty="0" smtClean="0"/>
                        <a:t>Texto Literario</a:t>
                      </a:r>
                      <a:endParaRPr lang="es-MX" sz="1400" b="1" noProof="0" dirty="0"/>
                    </a:p>
                  </a:txBody>
                  <a:tcPr marL="90011" marR="90011" marT="45006" marB="45006" anchor="ctr">
                    <a:solidFill>
                      <a:schemeClr val="accent3">
                        <a:lumMod val="20000"/>
                        <a:lumOff val="80000"/>
                      </a:schemeClr>
                    </a:solidFill>
                  </a:tcPr>
                </a:tc>
                <a:tc hMerge="1">
                  <a:txBody>
                    <a:bodyPr/>
                    <a:lstStyle/>
                    <a:p>
                      <a:pPr marL="0" marR="0" lvl="0" indent="0" algn="l" defTabSz="966612" rtl="0" eaLnBrk="1" fontAlgn="auto" latinLnBrk="0" hangingPunct="1">
                        <a:lnSpc>
                          <a:spcPct val="115000"/>
                        </a:lnSpc>
                        <a:spcBef>
                          <a:spcPts val="0"/>
                        </a:spcBef>
                        <a:spcAft>
                          <a:spcPts val="1200"/>
                        </a:spcAft>
                        <a:buClrTx/>
                        <a:buSzTx/>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304811">
                <a:tc>
                  <a:txBody>
                    <a:bodyPr/>
                    <a:lstStyle/>
                    <a:p>
                      <a:pPr algn="ctr">
                        <a:lnSpc>
                          <a:spcPct val="100000"/>
                        </a:lnSpc>
                        <a:spcAft>
                          <a:spcPts val="0"/>
                        </a:spcAft>
                      </a:pPr>
                      <a:r>
                        <a:rPr lang="en-US" sz="1400" b="1" dirty="0" smtClean="0"/>
                        <a:t>1</a:t>
                      </a:r>
                      <a:endParaRPr lang="en-US" sz="1400" b="1" dirty="0"/>
                    </a:p>
                  </a:txBody>
                  <a:tcPr marL="90011" marR="90011" marT="45006" marB="45006" anchor="ctr">
                    <a:solidFill>
                      <a:schemeClr val="bg1"/>
                    </a:solidFill>
                  </a:tcPr>
                </a:tc>
                <a:tc gridSpan="3">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s-ES" sz="900" b="0" kern="1200" dirty="0" smtClean="0">
                          <a:solidFill>
                            <a:schemeClr val="tx1"/>
                          </a:solidFill>
                          <a:effectLst/>
                          <a:latin typeface="+mn-lt"/>
                          <a:ea typeface="+mn-ea"/>
                          <a:cs typeface="+mn-cs"/>
                        </a:rPr>
                        <a:t>En el párrafo 1, ¿qué palabra describe cómo se puede sentir una persona?</a:t>
                      </a:r>
                      <a:r>
                        <a:rPr lang="en-US" sz="900" b="0" dirty="0" smtClean="0">
                          <a:effectLst/>
                        </a:rPr>
                        <a:t> </a:t>
                      </a:r>
                      <a:r>
                        <a:rPr lang="en-US" sz="900" b="0" u="none" baseline="0" dirty="0" smtClean="0">
                          <a:solidFill>
                            <a:schemeClr val="tx1"/>
                          </a:solidFill>
                          <a:effectLst/>
                        </a:rPr>
                        <a:t>RL.1.4</a:t>
                      </a:r>
                      <a:endParaRPr lang="en-US" sz="900" b="0" u="none" dirty="0" smtClean="0">
                        <a:solidFill>
                          <a:schemeClr val="tx1"/>
                        </a:solidFill>
                        <a:effectLst/>
                        <a:latin typeface="+mn-lt"/>
                      </a:endParaRPr>
                    </a:p>
                  </a:txBody>
                  <a:tcPr marL="90011" marR="90011" marT="45006" marB="45006"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900" dirty="0" smtClean="0"/>
                    </a:p>
                  </a:txBody>
                  <a:tcPr marL="90011" marR="90011" marT="45006" marB="45006">
                    <a:solidFill>
                      <a:schemeClr val="bg1"/>
                    </a:solidFill>
                  </a:tcPr>
                </a:tc>
                <a:tc hMerge="1">
                  <a:txBody>
                    <a:bodyPr/>
                    <a:lstStyle/>
                    <a:p>
                      <a:endParaRPr lang="en-US"/>
                    </a:p>
                  </a:txBody>
                  <a:tcPr/>
                </a:tc>
              </a:tr>
              <a:tr h="304811">
                <a:tc>
                  <a:txBody>
                    <a:bodyPr/>
                    <a:lstStyle/>
                    <a:p>
                      <a:pPr algn="ctr">
                        <a:lnSpc>
                          <a:spcPct val="100000"/>
                        </a:lnSpc>
                        <a:spcAft>
                          <a:spcPts val="0"/>
                        </a:spcAft>
                      </a:pPr>
                      <a:r>
                        <a:rPr lang="en-US" sz="1400" b="1" dirty="0" smtClean="0"/>
                        <a:t>2</a:t>
                      </a:r>
                      <a:endParaRPr lang="en-US" sz="1400" b="1" dirty="0"/>
                    </a:p>
                  </a:txBody>
                  <a:tcPr marL="90011" marR="90011" marT="45006" marB="45006"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900" b="0" kern="1200" dirty="0" smtClean="0">
                          <a:solidFill>
                            <a:schemeClr val="tx1"/>
                          </a:solidFill>
                          <a:effectLst/>
                          <a:latin typeface="+mn-lt"/>
                          <a:ea typeface="+mn-ea"/>
                          <a:cs typeface="+mn-cs"/>
                        </a:rPr>
                        <a:t>¿Por qué </a:t>
                      </a:r>
                      <a:r>
                        <a:rPr lang="es-ES" sz="900" b="0" i="0" kern="1200" dirty="0" smtClean="0">
                          <a:solidFill>
                            <a:schemeClr val="tx1"/>
                          </a:solidFill>
                          <a:effectLst/>
                          <a:latin typeface="+mn-lt"/>
                          <a:ea typeface="+mn-ea"/>
                          <a:cs typeface="+mn-cs"/>
                        </a:rPr>
                        <a:t>Johnny </a:t>
                      </a:r>
                      <a:r>
                        <a:rPr lang="es-ES" sz="900" b="0" i="0" kern="1200" dirty="0" err="1" smtClean="0">
                          <a:solidFill>
                            <a:schemeClr val="tx1"/>
                          </a:solidFill>
                          <a:effectLst/>
                          <a:latin typeface="+mn-lt"/>
                          <a:ea typeface="+mn-ea"/>
                          <a:cs typeface="+mn-cs"/>
                        </a:rPr>
                        <a:t>Appleseed</a:t>
                      </a:r>
                      <a:r>
                        <a:rPr lang="es-ES" sz="900" b="0" i="0" kern="1200" dirty="0" smtClean="0">
                          <a:solidFill>
                            <a:schemeClr val="tx1"/>
                          </a:solidFill>
                          <a:effectLst/>
                          <a:latin typeface="+mn-lt"/>
                          <a:ea typeface="+mn-ea"/>
                          <a:cs typeface="+mn-cs"/>
                        </a:rPr>
                        <a:t> </a:t>
                      </a:r>
                      <a:r>
                        <a:rPr lang="es-ES" sz="900" b="0" kern="1200" dirty="0" smtClean="0">
                          <a:solidFill>
                            <a:schemeClr val="tx1"/>
                          </a:solidFill>
                          <a:effectLst/>
                          <a:latin typeface="+mn-lt"/>
                          <a:ea typeface="+mn-ea"/>
                          <a:cs typeface="+mn-cs"/>
                        </a:rPr>
                        <a:t>sembró semillas de manzana? </a:t>
                      </a:r>
                      <a:r>
                        <a:rPr lang="en-US" sz="900" b="0" u="none" baseline="0" dirty="0" smtClean="0">
                          <a:solidFill>
                            <a:schemeClr val="tx1"/>
                          </a:solidFill>
                          <a:effectLst/>
                        </a:rPr>
                        <a:t>RL.1.4</a:t>
                      </a:r>
                      <a:endParaRPr lang="en-US" sz="900" b="0" dirty="0" smtClean="0">
                        <a:solidFill>
                          <a:schemeClr val="tx1"/>
                        </a:solidFill>
                        <a:effectLst/>
                        <a:latin typeface="+mn-lt"/>
                        <a:ea typeface="Calibri"/>
                        <a:cs typeface="Times New Roman"/>
                      </a:endParaRPr>
                    </a:p>
                  </a:txBody>
                  <a:tcPr marL="90011" marR="90011" marT="45006" marB="45006"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900" dirty="0" smtClean="0"/>
                    </a:p>
                  </a:txBody>
                  <a:tcPr marL="90011" marR="90011" marT="45006" marB="45006">
                    <a:solidFill>
                      <a:schemeClr val="bg1"/>
                    </a:solidFill>
                  </a:tcPr>
                </a:tc>
                <a:tc hMerge="1">
                  <a:txBody>
                    <a:bodyPr/>
                    <a:lstStyle/>
                    <a:p>
                      <a:endParaRPr lang="en-US"/>
                    </a:p>
                  </a:txBody>
                  <a:tcPr/>
                </a:tc>
              </a:tr>
              <a:tr h="390049">
                <a:tc>
                  <a:txBody>
                    <a:bodyPr/>
                    <a:lstStyle/>
                    <a:p>
                      <a:pPr algn="ctr">
                        <a:lnSpc>
                          <a:spcPct val="100000"/>
                        </a:lnSpc>
                        <a:spcAft>
                          <a:spcPts val="0"/>
                        </a:spcAft>
                      </a:pPr>
                      <a:r>
                        <a:rPr lang="en-US" sz="1400" b="1" dirty="0" smtClean="0"/>
                        <a:t>3</a:t>
                      </a:r>
                      <a:endParaRPr lang="en-US" sz="1400" b="1" dirty="0"/>
                    </a:p>
                  </a:txBody>
                  <a:tcPr marL="90011" marR="90011" marT="45006" marB="45006"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900" b="0" kern="1200" dirty="0" smtClean="0">
                          <a:solidFill>
                            <a:schemeClr val="tx1"/>
                          </a:solidFill>
                          <a:effectLst/>
                          <a:latin typeface="+mn-lt"/>
                          <a:ea typeface="+mn-ea"/>
                          <a:cs typeface="+mn-cs"/>
                        </a:rPr>
                        <a:t>¿Qué </a:t>
                      </a:r>
                      <a:r>
                        <a:rPr lang="es-ES" sz="900" b="0" u="sng" kern="1200" dirty="0" smtClean="0">
                          <a:solidFill>
                            <a:schemeClr val="tx1"/>
                          </a:solidFill>
                          <a:effectLst/>
                          <a:latin typeface="+mn-lt"/>
                          <a:ea typeface="+mn-ea"/>
                          <a:cs typeface="+mn-cs"/>
                        </a:rPr>
                        <a:t>dos</a:t>
                      </a:r>
                      <a:r>
                        <a:rPr lang="es-ES" sz="900" b="0" kern="1200" dirty="0" smtClean="0">
                          <a:solidFill>
                            <a:schemeClr val="tx1"/>
                          </a:solidFill>
                          <a:effectLst/>
                          <a:latin typeface="+mn-lt"/>
                          <a:ea typeface="+mn-ea"/>
                          <a:cs typeface="+mn-cs"/>
                        </a:rPr>
                        <a:t> palabras del cuento describen a</a:t>
                      </a:r>
                      <a:r>
                        <a:rPr lang="es-ES" sz="900" b="0" kern="1200" baseline="0" dirty="0" smtClean="0">
                          <a:solidFill>
                            <a:schemeClr val="tx1"/>
                          </a:solidFill>
                          <a:effectLst/>
                          <a:latin typeface="+mn-lt"/>
                          <a:ea typeface="+mn-ea"/>
                          <a:cs typeface="+mn-cs"/>
                        </a:rPr>
                        <a:t> </a:t>
                      </a:r>
                      <a:r>
                        <a:rPr lang="es-ES" sz="900" b="0" i="0" kern="1200" dirty="0" smtClean="0">
                          <a:solidFill>
                            <a:schemeClr val="tx1"/>
                          </a:solidFill>
                          <a:effectLst/>
                          <a:latin typeface="+mn-lt"/>
                          <a:ea typeface="+mn-ea"/>
                          <a:cs typeface="+mn-cs"/>
                        </a:rPr>
                        <a:t>Johnny </a:t>
                      </a:r>
                      <a:r>
                        <a:rPr lang="es-ES" sz="900" b="0" i="0" kern="1200" dirty="0" err="1" smtClean="0">
                          <a:solidFill>
                            <a:schemeClr val="tx1"/>
                          </a:solidFill>
                          <a:effectLst/>
                          <a:latin typeface="+mn-lt"/>
                          <a:ea typeface="+mn-ea"/>
                          <a:cs typeface="+mn-cs"/>
                        </a:rPr>
                        <a:t>Appleseed</a:t>
                      </a:r>
                      <a:r>
                        <a:rPr lang="es-ES" sz="900" b="0" kern="1200" dirty="0" smtClean="0">
                          <a:solidFill>
                            <a:schemeClr val="tx1"/>
                          </a:solidFill>
                          <a:effectLst/>
                          <a:latin typeface="+mn-lt"/>
                          <a:ea typeface="+mn-ea"/>
                          <a:cs typeface="+mn-cs"/>
                        </a:rPr>
                        <a:t>? Escoge dos respuestas.</a:t>
                      </a:r>
                      <a:r>
                        <a:rPr lang="en-US" sz="900" b="0" kern="1200" baseline="0" dirty="0" smtClean="0">
                          <a:solidFill>
                            <a:schemeClr val="tx1"/>
                          </a:solidFill>
                          <a:effectLst/>
                          <a:latin typeface="+mn-lt"/>
                          <a:ea typeface="+mn-ea"/>
                          <a:cs typeface="+mn-cs"/>
                        </a:rPr>
                        <a:t> </a:t>
                      </a:r>
                      <a:r>
                        <a:rPr lang="en-US" sz="900" b="0" u="none" baseline="0" dirty="0" smtClean="0">
                          <a:solidFill>
                            <a:schemeClr val="tx1"/>
                          </a:solidFill>
                          <a:effectLst/>
                        </a:rPr>
                        <a:t>RL.1.7</a:t>
                      </a:r>
                      <a:endParaRPr lang="en-US" sz="900" b="0" i="1" dirty="0">
                        <a:latin typeface="+mn-lt"/>
                        <a:ea typeface="Calibri"/>
                        <a:cs typeface="Times New Roman"/>
                      </a:endParaRPr>
                    </a:p>
                  </a:txBody>
                  <a:tcPr marL="90011" marR="90011" marT="45006" marB="45006"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900" dirty="0"/>
                    </a:p>
                  </a:txBody>
                  <a:tcPr marL="90011" marR="90011" marT="45006" marB="45006">
                    <a:solidFill>
                      <a:schemeClr val="bg1"/>
                    </a:solidFill>
                  </a:tcPr>
                </a:tc>
                <a:tc hMerge="1">
                  <a:txBody>
                    <a:bodyPr/>
                    <a:lstStyle/>
                    <a:p>
                      <a:endParaRPr lang="en-US"/>
                    </a:p>
                  </a:txBody>
                  <a:tcPr/>
                </a:tc>
              </a:tr>
              <a:tr h="304811">
                <a:tc>
                  <a:txBody>
                    <a:bodyPr/>
                    <a:lstStyle/>
                    <a:p>
                      <a:pPr algn="ctr">
                        <a:lnSpc>
                          <a:spcPct val="100000"/>
                        </a:lnSpc>
                        <a:spcAft>
                          <a:spcPts val="0"/>
                        </a:spcAft>
                      </a:pPr>
                      <a:r>
                        <a:rPr lang="en-US" sz="1400" b="1" dirty="0" smtClean="0"/>
                        <a:t>4</a:t>
                      </a:r>
                      <a:endParaRPr lang="en-US" sz="1400" b="1" dirty="0"/>
                    </a:p>
                  </a:txBody>
                  <a:tcPr marL="90011" marR="90011" marT="45006" marB="45006" anchor="ctr">
                    <a:solidFill>
                      <a:schemeClr val="bg1"/>
                    </a:solidFill>
                  </a:tcPr>
                </a:tc>
                <a:tc gridSpan="3">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s-ES" sz="900" b="0" i="0" kern="1200" dirty="0" smtClean="0">
                          <a:solidFill>
                            <a:schemeClr val="tx1"/>
                          </a:solidFill>
                          <a:effectLst/>
                          <a:latin typeface="+mn-lt"/>
                          <a:ea typeface="+mn-ea"/>
                          <a:cs typeface="+mn-cs"/>
                        </a:rPr>
                        <a:t>¿Por qué Johnny </a:t>
                      </a:r>
                      <a:r>
                        <a:rPr lang="es-ES" sz="900" b="0" i="0" kern="1200" dirty="0" err="1" smtClean="0">
                          <a:solidFill>
                            <a:schemeClr val="tx1"/>
                          </a:solidFill>
                          <a:effectLst/>
                          <a:latin typeface="+mn-lt"/>
                          <a:ea typeface="+mn-ea"/>
                          <a:cs typeface="+mn-cs"/>
                        </a:rPr>
                        <a:t>Appleseed</a:t>
                      </a:r>
                      <a:r>
                        <a:rPr lang="es-ES" sz="900" b="0" i="0" kern="1200" dirty="0" smtClean="0">
                          <a:solidFill>
                            <a:schemeClr val="tx1"/>
                          </a:solidFill>
                          <a:effectLst/>
                          <a:latin typeface="+mn-lt"/>
                          <a:ea typeface="+mn-ea"/>
                          <a:cs typeface="+mn-cs"/>
                        </a:rPr>
                        <a:t> usaba una olla de hojalata en su cabeza? </a:t>
                      </a:r>
                      <a:r>
                        <a:rPr lang="en-US" sz="900" b="0" u="none" baseline="0" dirty="0" smtClean="0">
                          <a:solidFill>
                            <a:schemeClr val="tx1"/>
                          </a:solidFill>
                          <a:effectLst/>
                        </a:rPr>
                        <a:t>RL.1.7</a:t>
                      </a: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marL="90011" marR="90011" marT="45006" marB="45006"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900" dirty="0" smtClean="0"/>
                    </a:p>
                  </a:txBody>
                  <a:tcPr marL="90011" marR="90011" marT="45006" marB="45006">
                    <a:solidFill>
                      <a:schemeClr val="bg1"/>
                    </a:solidFill>
                  </a:tcPr>
                </a:tc>
                <a:tc hMerge="1">
                  <a:txBody>
                    <a:bodyPr/>
                    <a:lstStyle/>
                    <a:p>
                      <a:endParaRPr lang="en-US"/>
                    </a:p>
                  </a:txBody>
                  <a:tcPr/>
                </a:tc>
              </a:tr>
              <a:tr h="390049">
                <a:tc>
                  <a:txBody>
                    <a:bodyPr/>
                    <a:lstStyle/>
                    <a:p>
                      <a:pPr algn="ctr">
                        <a:lnSpc>
                          <a:spcPct val="100000"/>
                        </a:lnSpc>
                        <a:spcAft>
                          <a:spcPts val="0"/>
                        </a:spcAft>
                      </a:pPr>
                      <a:r>
                        <a:rPr lang="en-US" sz="1400" b="1" dirty="0" smtClean="0"/>
                        <a:t>5</a:t>
                      </a:r>
                      <a:endParaRPr lang="en-US" sz="1400" b="1" dirty="0"/>
                    </a:p>
                  </a:txBody>
                  <a:tcPr marL="90011" marR="90011" marT="45006" marB="45006"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900" b="0" kern="1200" dirty="0" smtClean="0">
                          <a:solidFill>
                            <a:schemeClr val="tx1"/>
                          </a:solidFill>
                          <a:effectLst/>
                          <a:latin typeface="+mn-lt"/>
                          <a:ea typeface="+mn-ea"/>
                          <a:cs typeface="+mn-cs"/>
                        </a:rPr>
                        <a:t>Basándote en el cuento, ¿en qué se</a:t>
                      </a:r>
                      <a:r>
                        <a:rPr lang="es-ES" sz="900" b="0" kern="1200" baseline="0" dirty="0" smtClean="0">
                          <a:solidFill>
                            <a:schemeClr val="tx1"/>
                          </a:solidFill>
                          <a:effectLst/>
                          <a:latin typeface="+mn-lt"/>
                          <a:ea typeface="+mn-ea"/>
                          <a:cs typeface="+mn-cs"/>
                        </a:rPr>
                        <a:t> parecen </a:t>
                      </a:r>
                      <a:r>
                        <a:rPr lang="es-ES" sz="900" b="0" kern="1200" dirty="0" smtClean="0">
                          <a:solidFill>
                            <a:schemeClr val="tx1"/>
                          </a:solidFill>
                          <a:effectLst/>
                          <a:latin typeface="+mn-lt"/>
                          <a:ea typeface="+mn-ea"/>
                          <a:cs typeface="+mn-cs"/>
                        </a:rPr>
                        <a:t>los colonos, los indígenas y los osos? </a:t>
                      </a:r>
                      <a:r>
                        <a:rPr lang="en-US" sz="900" b="0" i="0" u="none" baseline="0" dirty="0" smtClean="0">
                          <a:solidFill>
                            <a:schemeClr val="tx1"/>
                          </a:solidFill>
                          <a:effectLst/>
                        </a:rPr>
                        <a:t>RL.1.9</a:t>
                      </a:r>
                      <a:endParaRPr lang="en-US" sz="900" b="0" i="1" dirty="0" smtClean="0">
                        <a:effectLst/>
                        <a:latin typeface="+mn-lt"/>
                        <a:ea typeface="Times New Roman"/>
                        <a:cs typeface="Times New Roman"/>
                      </a:endParaRPr>
                    </a:p>
                  </a:txBody>
                  <a:tcPr marL="90011" marR="90011" marT="45006" marB="45006"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900" dirty="0"/>
                    </a:p>
                  </a:txBody>
                  <a:tcPr marL="90011" marR="90011" marT="45006" marB="45006">
                    <a:solidFill>
                      <a:schemeClr val="bg1"/>
                    </a:solidFill>
                  </a:tcPr>
                </a:tc>
                <a:tc hMerge="1">
                  <a:txBody>
                    <a:bodyPr/>
                    <a:lstStyle/>
                    <a:p>
                      <a:endParaRPr lang="en-US"/>
                    </a:p>
                  </a:txBody>
                  <a:tcPr/>
                </a:tc>
              </a:tr>
              <a:tr h="390049">
                <a:tc>
                  <a:txBody>
                    <a:bodyPr/>
                    <a:lstStyle/>
                    <a:p>
                      <a:pPr algn="ctr">
                        <a:lnSpc>
                          <a:spcPct val="100000"/>
                        </a:lnSpc>
                        <a:spcAft>
                          <a:spcPts val="0"/>
                        </a:spcAft>
                      </a:pPr>
                      <a:r>
                        <a:rPr lang="en-US" sz="1400" b="1" dirty="0" smtClean="0"/>
                        <a:t>6</a:t>
                      </a:r>
                      <a:endParaRPr lang="en-US" sz="1400" b="1" dirty="0"/>
                    </a:p>
                  </a:txBody>
                  <a:tcPr marL="90011" marR="90011" marT="45006" marB="45006" anchor="ctr">
                    <a:solidFill>
                      <a:schemeClr val="bg1"/>
                    </a:solidFill>
                  </a:tcPr>
                </a:tc>
                <a:tc gridSpan="3">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s-ES" sz="900" b="0" i="0" kern="1200" dirty="0" smtClean="0">
                          <a:solidFill>
                            <a:schemeClr val="tx1"/>
                          </a:solidFill>
                          <a:effectLst/>
                          <a:latin typeface="+mn-lt"/>
                          <a:ea typeface="+mn-ea"/>
                          <a:cs typeface="+mn-cs"/>
                        </a:rPr>
                        <a:t>Johnny </a:t>
                      </a:r>
                      <a:r>
                        <a:rPr lang="es-ES" sz="900" b="0" i="0" kern="1200" dirty="0" err="1" smtClean="0">
                          <a:solidFill>
                            <a:schemeClr val="tx1"/>
                          </a:solidFill>
                          <a:effectLst/>
                          <a:latin typeface="+mn-lt"/>
                          <a:ea typeface="+mn-ea"/>
                          <a:cs typeface="+mn-cs"/>
                        </a:rPr>
                        <a:t>Appleseed</a:t>
                      </a:r>
                      <a:r>
                        <a:rPr lang="es-ES" sz="900" b="0" i="0" kern="1200" dirty="0" smtClean="0">
                          <a:solidFill>
                            <a:schemeClr val="tx1"/>
                          </a:solidFill>
                          <a:effectLst/>
                          <a:latin typeface="+mn-lt"/>
                          <a:ea typeface="+mn-ea"/>
                          <a:cs typeface="+mn-cs"/>
                        </a:rPr>
                        <a:t> le</a:t>
                      </a:r>
                      <a:r>
                        <a:rPr lang="es-ES" sz="900" b="0" i="1" kern="1200" dirty="0" smtClean="0">
                          <a:solidFill>
                            <a:schemeClr val="tx1"/>
                          </a:solidFill>
                          <a:effectLst/>
                          <a:latin typeface="+mn-lt"/>
                          <a:ea typeface="+mn-ea"/>
                          <a:cs typeface="+mn-cs"/>
                        </a:rPr>
                        <a:t> </a:t>
                      </a:r>
                      <a:r>
                        <a:rPr lang="es-ES" sz="900" b="0" kern="1200" dirty="0" smtClean="0">
                          <a:solidFill>
                            <a:schemeClr val="tx1"/>
                          </a:solidFill>
                          <a:effectLst/>
                          <a:latin typeface="+mn-lt"/>
                          <a:ea typeface="+mn-ea"/>
                          <a:cs typeface="+mn-cs"/>
                        </a:rPr>
                        <a:t>sacó el diente al oso. ¿Qué te dice esto acerca de él? </a:t>
                      </a:r>
                      <a:endParaRPr lang="en-US" sz="900" b="0" kern="1200" dirty="0" smtClean="0">
                        <a:solidFill>
                          <a:schemeClr val="tx1"/>
                        </a:solidFill>
                        <a:effectLst/>
                        <a:latin typeface="+mn-lt"/>
                        <a:ea typeface="+mn-ea"/>
                        <a:cs typeface="+mn-cs"/>
                      </a:endParaRPr>
                    </a:p>
                    <a:p>
                      <a:pPr marL="0" marR="0" lvl="0" indent="0" algn="l" defTabSz="966612" rtl="0" eaLnBrk="1" fontAlgn="auto" latinLnBrk="0" hangingPunct="1">
                        <a:lnSpc>
                          <a:spcPct val="100000"/>
                        </a:lnSpc>
                        <a:spcBef>
                          <a:spcPts val="0"/>
                        </a:spcBef>
                        <a:spcAft>
                          <a:spcPts val="0"/>
                        </a:spcAft>
                        <a:buClrTx/>
                        <a:buSzTx/>
                        <a:buFontTx/>
                        <a:buNone/>
                        <a:tabLst/>
                        <a:defRPr/>
                      </a:pPr>
                      <a:r>
                        <a:rPr lang="en-US" sz="900" b="0" i="0" u="none" baseline="0" dirty="0" smtClean="0">
                          <a:solidFill>
                            <a:schemeClr val="tx1"/>
                          </a:solidFill>
                          <a:effectLst/>
                        </a:rPr>
                        <a:t>RL.1.9</a:t>
                      </a:r>
                      <a:endParaRPr kumimoji="0" lang="en-US" sz="900" b="0" i="0" u="none" strike="noStrike" kern="1200" cap="none" spc="0" normalizeH="0" baseline="0" noProof="0" dirty="0" smtClean="0">
                        <a:ln>
                          <a:noFill/>
                        </a:ln>
                        <a:solidFill>
                          <a:prstClr val="black"/>
                        </a:solidFill>
                        <a:effectLst/>
                        <a:uLnTx/>
                        <a:uFillTx/>
                        <a:latin typeface="+mn-lt"/>
                        <a:ea typeface="+mn-ea"/>
                        <a:cs typeface="+mn-cs"/>
                      </a:endParaRPr>
                    </a:p>
                  </a:txBody>
                  <a:tcPr marL="90011" marR="90011" marT="45006" marB="45006"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900" dirty="0" smtClean="0"/>
                    </a:p>
                    <a:p>
                      <a:pPr>
                        <a:lnSpc>
                          <a:spcPct val="100000"/>
                        </a:lnSpc>
                        <a:spcAft>
                          <a:spcPts val="0"/>
                        </a:spcAft>
                      </a:pPr>
                      <a:endParaRPr lang="en-US" sz="900" dirty="0"/>
                    </a:p>
                  </a:txBody>
                  <a:tcPr marL="90011" marR="90011" marT="45006" marB="45006">
                    <a:solidFill>
                      <a:schemeClr val="bg1"/>
                    </a:solidFill>
                  </a:tcPr>
                </a:tc>
                <a:tc hMerge="1">
                  <a:txBody>
                    <a:bodyPr/>
                    <a:lstStyle/>
                    <a:p>
                      <a:endParaRPr lang="en-US"/>
                    </a:p>
                  </a:txBody>
                  <a:tcPr/>
                </a:tc>
              </a:tr>
              <a:tr h="422296">
                <a:tc>
                  <a:txBody>
                    <a:bodyPr/>
                    <a:lstStyle/>
                    <a:p>
                      <a:pPr algn="ctr">
                        <a:lnSpc>
                          <a:spcPct val="100000"/>
                        </a:lnSpc>
                        <a:spcAft>
                          <a:spcPts val="0"/>
                        </a:spcAft>
                      </a:pPr>
                      <a:r>
                        <a:rPr lang="en-US" sz="1400" b="1" dirty="0" smtClean="0"/>
                        <a:t>7</a:t>
                      </a:r>
                      <a:endParaRPr lang="en-US" sz="1400" b="1" dirty="0"/>
                    </a:p>
                  </a:txBody>
                  <a:tcPr marL="90011" marR="90011" marT="45006" marB="45006"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900" b="0" kern="1200" dirty="0" smtClean="0">
                          <a:solidFill>
                            <a:schemeClr val="tx1"/>
                          </a:solidFill>
                          <a:effectLst/>
                          <a:latin typeface="+mn-lt"/>
                          <a:ea typeface="+mn-ea"/>
                          <a:cs typeface="+mn-cs"/>
                        </a:rPr>
                        <a:t>Basándote en los detalles del texto </a:t>
                      </a:r>
                      <a:r>
                        <a:rPr lang="en-US" sz="900" b="0" i="1" u="none" kern="1200" dirty="0" smtClean="0">
                          <a:solidFill>
                            <a:schemeClr val="tx1"/>
                          </a:solidFill>
                          <a:effectLst/>
                          <a:latin typeface="+mn-lt"/>
                          <a:ea typeface="+mn-ea"/>
                          <a:cs typeface="+mn-cs"/>
                        </a:rPr>
                        <a:t>Johnny</a:t>
                      </a:r>
                      <a:r>
                        <a:rPr lang="en-US" sz="900" b="0" i="1" u="none" kern="1200" baseline="0" dirty="0" smtClean="0">
                          <a:solidFill>
                            <a:schemeClr val="tx1"/>
                          </a:solidFill>
                          <a:effectLst/>
                          <a:latin typeface="+mn-lt"/>
                          <a:ea typeface="+mn-ea"/>
                          <a:cs typeface="+mn-cs"/>
                        </a:rPr>
                        <a:t> Appleseed</a:t>
                      </a:r>
                      <a:r>
                        <a:rPr lang="es-ES" sz="900" b="0" i="0" u="none" kern="1200" dirty="0" smtClean="0">
                          <a:solidFill>
                            <a:schemeClr val="tx1"/>
                          </a:solidFill>
                          <a:effectLst/>
                          <a:latin typeface="+mn-lt"/>
                          <a:ea typeface="+mn-ea"/>
                          <a:cs typeface="+mn-cs"/>
                        </a:rPr>
                        <a:t>, </a:t>
                      </a:r>
                      <a:r>
                        <a:rPr lang="es-ES" sz="900" b="0" kern="1200" dirty="0" smtClean="0">
                          <a:solidFill>
                            <a:schemeClr val="tx1"/>
                          </a:solidFill>
                          <a:effectLst/>
                          <a:latin typeface="+mn-lt"/>
                          <a:ea typeface="+mn-ea"/>
                          <a:cs typeface="+mn-cs"/>
                        </a:rPr>
                        <a:t>¿qué puedes decir sobre el escenario o ambiente de este cuento? </a:t>
                      </a:r>
                      <a:r>
                        <a:rPr lang="en-US" sz="900" b="0" baseline="0" dirty="0" smtClean="0">
                          <a:solidFill>
                            <a:schemeClr val="tx1"/>
                          </a:solidFill>
                          <a:latin typeface="+mn-lt"/>
                          <a:cs typeface="Helvetica" panose="020B0604020202020204" pitchFamily="34" charset="0"/>
                        </a:rPr>
                        <a:t>RL.1.7</a:t>
                      </a:r>
                      <a:endParaRPr lang="en-US" sz="900" b="0" dirty="0" smtClean="0">
                        <a:solidFill>
                          <a:schemeClr val="tx1"/>
                        </a:solidFill>
                        <a:effectLst/>
                        <a:latin typeface="+mn-lt"/>
                        <a:ea typeface="Calibri"/>
                        <a:cs typeface="Times New Roman"/>
                      </a:endParaRPr>
                    </a:p>
                  </a:txBody>
                  <a:tcPr marL="90011" marR="90011" marT="45006" marB="45006" anchor="ctr">
                    <a:solidFill>
                      <a:schemeClr val="bg1"/>
                    </a:solidFill>
                  </a:tcPr>
                </a:tc>
                <a:tc hMerge="1">
                  <a:txBody>
                    <a:bodyPr/>
                    <a:lstStyle/>
                    <a:p>
                      <a:endParaRPr lang="en-US"/>
                    </a:p>
                  </a:txBody>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i="0" dirty="0" smtClean="0">
                          <a:effectLst>
                            <a:outerShdw blurRad="38100" dist="38100" dir="2700000" algn="tl">
                              <a:srgbClr val="000000">
                                <a:alpha val="43137"/>
                              </a:srgbClr>
                            </a:outerShdw>
                          </a:effectLst>
                          <a:latin typeface="+mn-lt"/>
                          <a:ea typeface="Calibri"/>
                          <a:cs typeface="Times New Roman"/>
                        </a:rPr>
                        <a:t>2</a:t>
                      </a:r>
                    </a:p>
                  </a:txBody>
                  <a:tcPr marL="90011" marR="90011" marT="45006" marB="45006"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1</a:t>
                      </a:r>
                      <a:endParaRPr lang="en-US" sz="1400" b="1" i="0" dirty="0">
                        <a:effectLst>
                          <a:outerShdw blurRad="38100" dist="38100" dir="2700000" algn="tl">
                            <a:srgbClr val="000000">
                              <a:alpha val="43137"/>
                            </a:srgbClr>
                          </a:outerShdw>
                        </a:effectLst>
                      </a:endParaRPr>
                    </a:p>
                  </a:txBody>
                  <a:tcPr marL="90011" marR="90011" marT="45006" marB="45006"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marL="90011" marR="90011" marT="45006" marB="45006" anchor="ctr">
                    <a:solidFill>
                      <a:schemeClr val="bg1"/>
                    </a:solidFill>
                  </a:tcPr>
                </a:tc>
              </a:tr>
              <a:tr h="457200">
                <a:tc>
                  <a:txBody>
                    <a:bodyPr/>
                    <a:lstStyle/>
                    <a:p>
                      <a:pPr algn="ctr">
                        <a:lnSpc>
                          <a:spcPct val="100000"/>
                        </a:lnSpc>
                        <a:spcAft>
                          <a:spcPts val="0"/>
                        </a:spcAft>
                      </a:pPr>
                      <a:r>
                        <a:rPr lang="en-US" sz="1400" b="1" dirty="0" smtClean="0"/>
                        <a:t>8</a:t>
                      </a:r>
                      <a:endParaRPr lang="en-US" sz="1400" b="1" dirty="0"/>
                    </a:p>
                  </a:txBody>
                  <a:tcPr marL="90011" marR="90011" marT="45006" marB="45006" anchor="ctr">
                    <a:solidFill>
                      <a:schemeClr val="bg1"/>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sz="1800" b="0" i="0"/>
                      </a:pPr>
                      <a:r>
                        <a:rPr lang="es-ES" sz="900" b="0" i="0" kern="1200" dirty="0" smtClean="0">
                          <a:solidFill>
                            <a:schemeClr val="tx1"/>
                          </a:solidFill>
                          <a:effectLst/>
                          <a:latin typeface="+mn-lt"/>
                          <a:ea typeface="+mn-ea"/>
                          <a:cs typeface="+mn-cs"/>
                        </a:rPr>
                        <a:t>Del cuento </a:t>
                      </a:r>
                      <a:r>
                        <a:rPr lang="en-US" sz="900" b="0" i="1" u="none" kern="1200" dirty="0" smtClean="0">
                          <a:solidFill>
                            <a:schemeClr val="tx1"/>
                          </a:solidFill>
                          <a:effectLst/>
                          <a:latin typeface="+mn-lt"/>
                          <a:ea typeface="+mn-ea"/>
                          <a:cs typeface="+mn-cs"/>
                        </a:rPr>
                        <a:t>Johnny</a:t>
                      </a:r>
                      <a:r>
                        <a:rPr lang="en-US" sz="900" b="0" i="1" u="none" kern="1200" baseline="0" dirty="0" smtClean="0">
                          <a:solidFill>
                            <a:schemeClr val="tx1"/>
                          </a:solidFill>
                          <a:effectLst/>
                          <a:latin typeface="+mn-lt"/>
                          <a:ea typeface="+mn-ea"/>
                          <a:cs typeface="+mn-cs"/>
                        </a:rPr>
                        <a:t> Appleseed</a:t>
                      </a:r>
                      <a:r>
                        <a:rPr lang="es-ES" sz="900" b="0" i="0" u="none" kern="1200" dirty="0" smtClean="0">
                          <a:solidFill>
                            <a:schemeClr val="tx1"/>
                          </a:solidFill>
                          <a:effectLst/>
                          <a:latin typeface="+mn-lt"/>
                          <a:ea typeface="+mn-ea"/>
                          <a:cs typeface="+mn-cs"/>
                        </a:rPr>
                        <a:t>, </a:t>
                      </a:r>
                      <a:r>
                        <a:rPr lang="es-ES" sz="900" b="0" i="0" kern="1200" dirty="0" smtClean="0">
                          <a:solidFill>
                            <a:schemeClr val="tx1"/>
                          </a:solidFill>
                          <a:effectLst/>
                          <a:latin typeface="+mn-lt"/>
                          <a:ea typeface="+mn-ea"/>
                          <a:cs typeface="+mn-cs"/>
                        </a:rPr>
                        <a:t>¿qué puedes decir acerca de su vida?</a:t>
                      </a:r>
                      <a:r>
                        <a:rPr lang="en-US" sz="900" b="0" strike="noStrike" dirty="0" smtClean="0">
                          <a:solidFill>
                            <a:schemeClr val="tx1"/>
                          </a:solidFill>
                          <a:effectLst/>
                        </a:rPr>
                        <a:t> </a:t>
                      </a:r>
                      <a:r>
                        <a:rPr lang="en-US" sz="900" b="0" baseline="0" dirty="0" smtClean="0">
                          <a:solidFill>
                            <a:schemeClr val="tx1"/>
                          </a:solidFill>
                          <a:latin typeface="+mn-lt"/>
                        </a:rPr>
                        <a:t>RL.1.9</a:t>
                      </a:r>
                      <a:endParaRPr lang="en-US" sz="900" b="0" dirty="0" smtClean="0">
                        <a:solidFill>
                          <a:schemeClr val="tx1"/>
                        </a:solidFill>
                        <a:latin typeface="+mn-lt"/>
                        <a:cs typeface="Helvetica" panose="020B0604020202020204" pitchFamily="34" charset="0"/>
                      </a:endParaRPr>
                    </a:p>
                  </a:txBody>
                  <a:tcPr marL="90011" marR="90011" marT="45006" marB="45006" anchor="ctr">
                    <a:solidFill>
                      <a:schemeClr val="bg1"/>
                    </a:solidFill>
                  </a:tcPr>
                </a:tc>
                <a:tc>
                  <a:txBody>
                    <a:bodyPr/>
                    <a:lstStyle/>
                    <a:p>
                      <a:pPr marL="0" marR="0" lvl="0" indent="0" algn="ctr" defTabSz="966612" rtl="0" eaLnBrk="1" fontAlgn="auto" latinLnBrk="0" hangingPunct="1">
                        <a:lnSpc>
                          <a:spcPct val="100000"/>
                        </a:lnSpc>
                        <a:spcBef>
                          <a:spcPts val="0"/>
                        </a:spcBef>
                        <a:spcAft>
                          <a:spcPts val="0"/>
                        </a:spcAft>
                        <a:buClrTx/>
                        <a:buSzTx/>
                        <a:buFontTx/>
                        <a:buNone/>
                        <a:tabLst/>
                        <a:defRPr sz="1800" b="0" i="0"/>
                      </a:pPr>
                      <a:r>
                        <a:rPr lang="en-US" sz="1400" b="1" dirty="0" smtClean="0">
                          <a:effectLst>
                            <a:outerShdw blurRad="38100" dist="38100" dir="2700000" algn="tl">
                              <a:srgbClr val="000000">
                                <a:alpha val="43137"/>
                              </a:srgbClr>
                            </a:outerShdw>
                          </a:effectLst>
                          <a:latin typeface="+mn-lt"/>
                          <a:cs typeface="Helvetica" panose="020B0604020202020204" pitchFamily="34" charset="0"/>
                        </a:rPr>
                        <a:t>3</a:t>
                      </a:r>
                    </a:p>
                  </a:txBody>
                  <a:tcPr marL="90011" marR="90011" marT="45006" marB="45006"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i="0" dirty="0" smtClean="0">
                          <a:effectLst>
                            <a:outerShdw blurRad="38100" dist="38100" dir="2700000" algn="tl">
                              <a:srgbClr val="000000">
                                <a:alpha val="43137"/>
                              </a:srgbClr>
                            </a:outerShdw>
                          </a:effectLst>
                          <a:latin typeface="+mn-lt"/>
                          <a:ea typeface="Calibri"/>
                          <a:cs typeface="Times New Roman"/>
                        </a:rPr>
                        <a:t>2</a:t>
                      </a:r>
                    </a:p>
                  </a:txBody>
                  <a:tcPr marL="90011" marR="90011" marT="45006" marB="45006"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1</a:t>
                      </a:r>
                      <a:endParaRPr lang="en-US" sz="1400" b="1" i="0" dirty="0">
                        <a:effectLst>
                          <a:outerShdw blurRad="38100" dist="38100" dir="2700000" algn="tl">
                            <a:srgbClr val="000000">
                              <a:alpha val="43137"/>
                            </a:srgbClr>
                          </a:outerShdw>
                        </a:effectLst>
                      </a:endParaRPr>
                    </a:p>
                  </a:txBody>
                  <a:tcPr marL="90011" marR="90011" marT="45006" marB="45006"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marL="90011" marR="90011" marT="45006" marB="45006" anchor="ctr">
                    <a:solidFill>
                      <a:schemeClr val="bg1"/>
                    </a:solidFill>
                  </a:tcPr>
                </a:tc>
              </a:tr>
            </a:tbl>
          </a:graphicData>
        </a:graphic>
      </p:graphicFrame>
      <p:sp>
        <p:nvSpPr>
          <p:cNvPr id="2" name="TextBox 1"/>
          <p:cNvSpPr txBox="1"/>
          <p:nvPr/>
        </p:nvSpPr>
        <p:spPr>
          <a:xfrm>
            <a:off x="551332" y="193709"/>
            <a:ext cx="6000749" cy="484839"/>
          </a:xfrm>
          <a:prstGeom prst="rect">
            <a:avLst/>
          </a:prstGeom>
          <a:noFill/>
        </p:spPr>
        <p:txBody>
          <a:bodyPr wrap="square" lIns="90005" tIns="45003" rIns="90005" bIns="45003" rtlCol="0">
            <a:spAutoFit/>
          </a:bodyPr>
          <a:lstStyle/>
          <a:p>
            <a:r>
              <a:rPr lang="x-none" sz="1280" b="1" dirty="0"/>
              <a:t>Colorea la casilla </a:t>
            </a:r>
            <a:r>
              <a:rPr lang="x-none" sz="1280" b="1" dirty="0" smtClean="0"/>
              <a:t>de </a:t>
            </a:r>
            <a:r>
              <a:rPr lang="x-none" sz="1280" b="1" dirty="0"/>
              <a:t>verde si tu respuesta fue correcta. </a:t>
            </a:r>
          </a:p>
          <a:p>
            <a:r>
              <a:rPr lang="x-none" sz="1280" b="1" dirty="0"/>
              <a:t>Colorea la casilla </a:t>
            </a:r>
            <a:r>
              <a:rPr lang="x-none" sz="1280" b="1" dirty="0" smtClean="0"/>
              <a:t>de </a:t>
            </a:r>
            <a:r>
              <a:rPr lang="x-none" sz="1280" b="1" dirty="0"/>
              <a:t>rojo si tu respuesta fue incorrecta.</a:t>
            </a:r>
          </a:p>
        </p:txBody>
      </p:sp>
      <p:sp>
        <p:nvSpPr>
          <p:cNvPr id="6" name="Curved Down Arrow 5"/>
          <p:cNvSpPr/>
          <p:nvPr/>
        </p:nvSpPr>
        <p:spPr>
          <a:xfrm rot="655534">
            <a:off x="5508662" y="4051936"/>
            <a:ext cx="818982" cy="31323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0005" tIns="45003" rIns="90005" bIns="45003" rtlCol="0" anchor="ctr"/>
          <a:lstStyle/>
          <a:p>
            <a:pPr algn="ctr"/>
            <a:endParaRPr lang="en-US" sz="1772">
              <a:solidFill>
                <a:schemeClr val="tx1"/>
              </a:solidFill>
            </a:endParaRPr>
          </a:p>
        </p:txBody>
      </p:sp>
      <p:sp>
        <p:nvSpPr>
          <p:cNvPr id="7" name="Curved Down Arrow 6"/>
          <p:cNvSpPr/>
          <p:nvPr/>
        </p:nvSpPr>
        <p:spPr>
          <a:xfrm rot="583579">
            <a:off x="5367256" y="748856"/>
            <a:ext cx="856178" cy="28533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0005" tIns="45003" rIns="90005" bIns="45003" rtlCol="0" anchor="ctr"/>
          <a:lstStyle/>
          <a:p>
            <a:pPr algn="ctr"/>
            <a:endParaRPr lang="en-US" sz="1772">
              <a:solidFill>
                <a:schemeClr val="tx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894019992"/>
              </p:ext>
            </p:extLst>
          </p:nvPr>
        </p:nvGraphicFramePr>
        <p:xfrm>
          <a:off x="551332" y="7239000"/>
          <a:ext cx="5930155" cy="1694531"/>
        </p:xfrm>
        <a:graphic>
          <a:graphicData uri="http://schemas.openxmlformats.org/drawingml/2006/table">
            <a:tbl>
              <a:tblPr firstRow="1" bandRow="1">
                <a:tableStyleId>{5940675A-B579-460E-94D1-54222C63F5DA}</a:tableStyleId>
              </a:tblPr>
              <a:tblGrid>
                <a:gridCol w="705970"/>
                <a:gridCol w="3750469"/>
                <a:gridCol w="600075"/>
                <a:gridCol w="450056"/>
                <a:gridCol w="423585"/>
              </a:tblGrid>
              <a:tr h="304811">
                <a:tc gridSpan="5">
                  <a:txBody>
                    <a:bodyPr/>
                    <a:lstStyle/>
                    <a:p>
                      <a:pPr algn="ctr">
                        <a:lnSpc>
                          <a:spcPct val="100000"/>
                        </a:lnSpc>
                        <a:spcAft>
                          <a:spcPts val="0"/>
                        </a:spcAft>
                      </a:pPr>
                      <a:r>
                        <a:rPr lang="en-US" sz="1400" b="1" dirty="0" smtClean="0">
                          <a:solidFill>
                            <a:schemeClr val="tx1"/>
                          </a:solidFill>
                        </a:rPr>
                        <a:t>Escritura</a:t>
                      </a:r>
                      <a:endParaRPr lang="en-US" sz="1400" b="1" dirty="0">
                        <a:solidFill>
                          <a:schemeClr val="tx1"/>
                        </a:solidFill>
                      </a:endParaRPr>
                    </a:p>
                  </a:txBody>
                  <a:tcPr marL="90011" marR="90011" marT="45006" marB="45006" anchor="ctr">
                    <a:solidFill>
                      <a:schemeClr val="accent3">
                        <a:lumMod val="40000"/>
                        <a:lumOff val="60000"/>
                      </a:schemeClr>
                    </a:solidFill>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latin typeface="+mn-lt"/>
                        <a:ea typeface="Calibri"/>
                        <a:cs typeface="Times New Roman"/>
                      </a:endParaRPr>
                    </a:p>
                  </a:txBody>
                  <a:tcPr marL="85725" marR="85725" marT="43543" marB="43543" anchor="ctr">
                    <a:solidFill>
                      <a:schemeClr val="bg1"/>
                    </a:solidFill>
                  </a:tcPr>
                </a:tc>
                <a:tc hMerge="1">
                  <a:txBody>
                    <a:bodyPr/>
                    <a:lstStyle/>
                    <a:p>
                      <a:endParaRPr lang="en-US"/>
                    </a:p>
                  </a:txBody>
                  <a:tcPr/>
                </a:tc>
                <a:tc hMerge="1">
                  <a:txBody>
                    <a:bodyPr/>
                    <a:lstStyle/>
                    <a:p>
                      <a:pPr algn="ctr">
                        <a:lnSpc>
                          <a:spcPct val="100000"/>
                        </a:lnSpc>
                        <a:spcAft>
                          <a:spcPts val="0"/>
                        </a:spcAft>
                      </a:pP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c hMerge="1">
                  <a:txBody>
                    <a:bodyPr/>
                    <a:lstStyle/>
                    <a:p>
                      <a:pPr algn="ct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r>
              <a:tr h="390049">
                <a:tc>
                  <a:txBody>
                    <a:bodyPr/>
                    <a:lstStyle/>
                    <a:p>
                      <a:pPr algn="ctr">
                        <a:lnSpc>
                          <a:spcPct val="100000"/>
                        </a:lnSpc>
                        <a:spcAft>
                          <a:spcPts val="0"/>
                        </a:spcAft>
                      </a:pPr>
                      <a:r>
                        <a:rPr lang="en-US" sz="1400" b="1" dirty="0" smtClean="0">
                          <a:solidFill>
                            <a:schemeClr val="tx1"/>
                          </a:solidFill>
                        </a:rPr>
                        <a:t>17</a:t>
                      </a:r>
                      <a:endParaRPr lang="en-US" sz="1400" b="1" dirty="0">
                        <a:solidFill>
                          <a:schemeClr val="tx1"/>
                        </a:solidFill>
                      </a:endParaRPr>
                    </a:p>
                  </a:txBody>
                  <a:tcPr marL="90011" marR="90011" marT="45006" marB="45006"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x-none" sz="900" b="0" dirty="0" smtClean="0">
                          <a:solidFill>
                            <a:schemeClr val="tx1"/>
                          </a:solidFill>
                        </a:rPr>
                        <a:t>Lee el cuento a continuación. Escribe un final para el cuento</a:t>
                      </a:r>
                      <a:r>
                        <a:rPr lang="en-US" sz="900" b="0" baseline="0" dirty="0" smtClean="0">
                          <a:solidFill>
                            <a:schemeClr val="tx1"/>
                          </a:solidFill>
                        </a:rPr>
                        <a:t> </a:t>
                      </a:r>
                      <a:r>
                        <a:rPr lang="x-none" sz="900" b="0" dirty="0" smtClean="0">
                          <a:solidFill>
                            <a:schemeClr val="tx1"/>
                          </a:solidFill>
                        </a:rPr>
                        <a:t>que resuelva el problema</a:t>
                      </a:r>
                      <a:r>
                        <a:rPr lang="en-US" sz="900" b="0" dirty="0" smtClean="0">
                          <a:solidFill>
                            <a:schemeClr val="tx1"/>
                          </a:solidFill>
                        </a:rPr>
                        <a:t>.</a:t>
                      </a:r>
                    </a:p>
                  </a:txBody>
                  <a:tcPr marL="90011" marR="90011" marT="45006" marB="45006" anchor="ctr">
                    <a:solidFill>
                      <a:schemeClr val="bg1"/>
                    </a:solidFill>
                  </a:tcPr>
                </a:tc>
                <a:tc>
                  <a:txBody>
                    <a:bodyPr/>
                    <a:lstStyle/>
                    <a:p>
                      <a:pPr algn="ctr"/>
                      <a:r>
                        <a:rPr lang="en-US" sz="1400" b="1" dirty="0" smtClean="0">
                          <a:solidFill>
                            <a:schemeClr val="tx1"/>
                          </a:solidFill>
                          <a:effectLst>
                            <a:outerShdw blurRad="38100" dist="38100" dir="2700000" algn="tl">
                              <a:srgbClr val="000000">
                                <a:alpha val="43137"/>
                              </a:srgbClr>
                            </a:outerShdw>
                          </a:effectLst>
                        </a:rPr>
                        <a:t>2</a:t>
                      </a:r>
                      <a:endParaRPr lang="en-US" sz="1400" b="1" dirty="0">
                        <a:solidFill>
                          <a:schemeClr val="tx1"/>
                        </a:solidFill>
                        <a:effectLst>
                          <a:outerShdw blurRad="38100" dist="38100" dir="2700000" algn="tl">
                            <a:srgbClr val="000000">
                              <a:alpha val="43137"/>
                            </a:srgbClr>
                          </a:outerShdw>
                        </a:effectLst>
                      </a:endParaRPr>
                    </a:p>
                  </a:txBody>
                  <a:tcPr marL="90011" marR="90011" marT="45006" marB="45006" anchor="ctr">
                    <a:solidFill>
                      <a:schemeClr val="bg1"/>
                    </a:solidFill>
                  </a:tcPr>
                </a:tc>
                <a:tc>
                  <a:txBody>
                    <a:bodyPr/>
                    <a:lstStyle/>
                    <a:p>
                      <a:pPr algn="ctr">
                        <a:lnSpc>
                          <a:spcPct val="100000"/>
                        </a:lnSpc>
                        <a:spcAft>
                          <a:spcPts val="0"/>
                        </a:spcAft>
                      </a:pPr>
                      <a:r>
                        <a:rPr lang="en-US" sz="1400" b="1" i="0" dirty="0" smtClean="0">
                          <a:solidFill>
                            <a:schemeClr val="tx1"/>
                          </a:solidFill>
                          <a:effectLst>
                            <a:outerShdw blurRad="38100" dist="38100" dir="2700000" algn="tl">
                              <a:srgbClr val="000000">
                                <a:alpha val="43137"/>
                              </a:srgbClr>
                            </a:outerShdw>
                          </a:effectLst>
                        </a:rPr>
                        <a:t>1</a:t>
                      </a:r>
                      <a:endParaRPr lang="en-US" sz="1400" b="1" i="0" dirty="0">
                        <a:solidFill>
                          <a:schemeClr val="tx1"/>
                        </a:solidFill>
                        <a:effectLst>
                          <a:outerShdw blurRad="38100" dist="38100" dir="2700000" algn="tl">
                            <a:srgbClr val="000000">
                              <a:alpha val="43137"/>
                            </a:srgbClr>
                          </a:outerShdw>
                        </a:effectLst>
                      </a:endParaRPr>
                    </a:p>
                  </a:txBody>
                  <a:tcPr marL="90011" marR="90011" marT="45006" marB="45006" anchor="ctr">
                    <a:solidFill>
                      <a:schemeClr val="bg1"/>
                    </a:solidFill>
                  </a:tcPr>
                </a:tc>
                <a:tc>
                  <a:txBody>
                    <a:bodyPr/>
                    <a:lstStyle/>
                    <a:p>
                      <a:pPr algn="ctr"/>
                      <a:r>
                        <a:rPr lang="en-US" sz="1400" b="1" i="0" dirty="0" smtClean="0">
                          <a:solidFill>
                            <a:schemeClr val="tx1"/>
                          </a:solidFill>
                          <a:effectLst>
                            <a:outerShdw blurRad="38100" dist="38100" dir="2700000" algn="tl">
                              <a:srgbClr val="000000">
                                <a:alpha val="43137"/>
                              </a:srgbClr>
                            </a:outerShdw>
                          </a:effectLst>
                        </a:rPr>
                        <a:t>0</a:t>
                      </a:r>
                      <a:endParaRPr lang="en-US" sz="1400" b="1" i="0" dirty="0">
                        <a:solidFill>
                          <a:schemeClr val="tx1"/>
                        </a:solidFill>
                        <a:effectLst>
                          <a:outerShdw blurRad="38100" dist="38100" dir="2700000" algn="tl">
                            <a:srgbClr val="000000">
                              <a:alpha val="43137"/>
                            </a:srgbClr>
                          </a:outerShdw>
                        </a:effectLst>
                      </a:endParaRPr>
                    </a:p>
                  </a:txBody>
                  <a:tcPr marL="90011" marR="90011" marT="45006" marB="45006" anchor="ctr">
                    <a:solidFill>
                      <a:schemeClr val="bg1"/>
                    </a:solidFill>
                  </a:tcPr>
                </a:tc>
              </a:tr>
              <a:tr h="304811">
                <a:tc>
                  <a:txBody>
                    <a:bodyPr/>
                    <a:lstStyle/>
                    <a:p>
                      <a:pPr algn="ctr">
                        <a:lnSpc>
                          <a:spcPct val="100000"/>
                        </a:lnSpc>
                        <a:spcAft>
                          <a:spcPts val="0"/>
                        </a:spcAft>
                      </a:pPr>
                      <a:r>
                        <a:rPr lang="en-US" sz="1400" b="1" dirty="0" smtClean="0">
                          <a:solidFill>
                            <a:schemeClr val="tx1"/>
                          </a:solidFill>
                        </a:rPr>
                        <a:t>18</a:t>
                      </a:r>
                      <a:endParaRPr lang="en-US" sz="1400" b="1" dirty="0">
                        <a:solidFill>
                          <a:schemeClr val="tx1"/>
                        </a:solidFill>
                      </a:endParaRPr>
                    </a:p>
                  </a:txBody>
                  <a:tcPr marL="90011" marR="90011" marT="45006" marB="45006" anchor="ctr">
                    <a:solidFill>
                      <a:schemeClr val="bg1"/>
                    </a:solidFill>
                  </a:tcPr>
                </a:tc>
                <a:tc gridSpan="2">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x-none" sz="900" b="0" smtClean="0">
                          <a:latin typeface="+mj-lt"/>
                          <a:ea typeface="Times New Roman"/>
                          <a:cs typeface="Helvetica" panose="020B0604020202020204" pitchFamily="34" charset="0"/>
                        </a:rPr>
                        <a:t>¿Qué oración podría añadirse para terminar el párrafo?</a:t>
                      </a:r>
                      <a:r>
                        <a:rPr lang="en-US" sz="900" b="0" baseline="0" dirty="0" smtClean="0">
                          <a:latin typeface="+mj-lt"/>
                          <a:ea typeface="Times New Roman"/>
                          <a:cs typeface="Helvetica" panose="020B0604020202020204" pitchFamily="34" charset="0"/>
                        </a:rPr>
                        <a:t> </a:t>
                      </a:r>
                      <a:r>
                        <a:rPr kumimoji="0" lang="en-US" sz="900" b="0" i="0" u="none" strike="noStrike" kern="1200" cap="none" spc="0" normalizeH="0" baseline="0" noProof="0" dirty="0" smtClean="0">
                          <a:ln>
                            <a:noFill/>
                          </a:ln>
                          <a:solidFill>
                            <a:prstClr val="black"/>
                          </a:solidFill>
                          <a:effectLst/>
                          <a:uLnTx/>
                          <a:uFillTx/>
                          <a:latin typeface="+mn-lt"/>
                          <a:ea typeface="Times New Roman"/>
                          <a:cs typeface="Helvetica" panose="020B0604020202020204" pitchFamily="34" charset="0"/>
                        </a:rPr>
                        <a:t>W.1.3d</a:t>
                      </a:r>
                      <a:endParaRPr lang="en-US" sz="800" b="0" dirty="0" smtClean="0">
                        <a:solidFill>
                          <a:srgbClr val="FF0000"/>
                        </a:solidFill>
                        <a:latin typeface="+mn-lt"/>
                        <a:ea typeface="Calibri"/>
                        <a:cs typeface="Times New Roman"/>
                      </a:endParaRPr>
                    </a:p>
                  </a:txBody>
                  <a:tcPr marL="90011" marR="90011" marT="45006" marB="45006"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900" b="1" i="0" dirty="0">
                        <a:solidFill>
                          <a:srgbClr val="FF0000"/>
                        </a:solidFill>
                        <a:effectLst>
                          <a:outerShdw blurRad="38100" dist="38100" dir="2700000" algn="tl">
                            <a:srgbClr val="000000">
                              <a:alpha val="43137"/>
                            </a:srgbClr>
                          </a:outerShdw>
                        </a:effectLst>
                      </a:endParaRPr>
                    </a:p>
                  </a:txBody>
                  <a:tcPr marL="90011" marR="90011" marT="45006" marB="45006" anchor="ctr">
                    <a:solidFill>
                      <a:schemeClr val="bg1"/>
                    </a:solidFill>
                  </a:tcPr>
                </a:tc>
                <a:tc hMerge="1">
                  <a:txBody>
                    <a:bodyPr/>
                    <a:lstStyle/>
                    <a:p>
                      <a:endParaRPr lang="en-US"/>
                    </a:p>
                  </a:txBody>
                  <a:tcPr/>
                </a:tc>
              </a:tr>
              <a:tr h="390049">
                <a:tc>
                  <a:txBody>
                    <a:bodyPr/>
                    <a:lstStyle/>
                    <a:p>
                      <a:pPr algn="ctr">
                        <a:lnSpc>
                          <a:spcPct val="100000"/>
                        </a:lnSpc>
                        <a:spcAft>
                          <a:spcPts val="0"/>
                        </a:spcAft>
                      </a:pPr>
                      <a:r>
                        <a:rPr lang="en-US" sz="1400" b="1" dirty="0" smtClean="0">
                          <a:solidFill>
                            <a:schemeClr val="tx1"/>
                          </a:solidFill>
                        </a:rPr>
                        <a:t>19</a:t>
                      </a:r>
                      <a:endParaRPr lang="en-US" sz="1400" b="1" dirty="0">
                        <a:solidFill>
                          <a:schemeClr val="tx1"/>
                        </a:solidFill>
                      </a:endParaRPr>
                    </a:p>
                  </a:txBody>
                  <a:tcPr marL="90011" marR="90011" marT="45006" marB="45006"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900" b="0" dirty="0" smtClean="0">
                          <a:latin typeface="+mj-lt"/>
                        </a:rPr>
                        <a:t>¿</a:t>
                      </a:r>
                      <a:r>
                        <a:rPr lang="x-none" sz="900" b="0" dirty="0" smtClean="0">
                          <a:latin typeface="+mj-lt"/>
                        </a:rPr>
                        <a:t>Qué palabra ayuda al lector a entender mejor el significado de la palabra </a:t>
                      </a:r>
                      <a:r>
                        <a:rPr lang="x-none" sz="900" b="1" u="none" dirty="0" smtClean="0">
                          <a:latin typeface="+mj-lt"/>
                        </a:rPr>
                        <a:t>almacenan</a:t>
                      </a:r>
                      <a:r>
                        <a:rPr lang="x-none" sz="900" b="0" dirty="0" smtClean="0">
                          <a:latin typeface="+mj-lt"/>
                        </a:rPr>
                        <a:t> en la siguiente oración?</a:t>
                      </a:r>
                      <a:r>
                        <a:rPr lang="en-US" sz="900" b="0" baseline="0" dirty="0" smtClean="0">
                          <a:latin typeface="+mj-lt"/>
                        </a:rPr>
                        <a:t> </a:t>
                      </a:r>
                      <a:r>
                        <a:rPr kumimoji="0" lang="en-US" sz="900" b="0" i="0" u="none" strike="noStrike" kern="1200" cap="none" spc="0" normalizeH="0" baseline="0" noProof="0" dirty="0" smtClean="0">
                          <a:ln>
                            <a:noFill/>
                          </a:ln>
                          <a:solidFill>
                            <a:prstClr val="black"/>
                          </a:solidFill>
                          <a:effectLst/>
                          <a:uLnTx/>
                          <a:uFillTx/>
                          <a:latin typeface="+mn-lt"/>
                          <a:ea typeface="+mn-ea"/>
                          <a:cs typeface="+mn-cs"/>
                        </a:rPr>
                        <a:t>L.1.6</a:t>
                      </a:r>
                      <a:endParaRPr kumimoji="0" lang="en-US" sz="900" b="0"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mn-ea"/>
                        <a:cs typeface="+mn-cs"/>
                      </a:endParaRPr>
                    </a:p>
                  </a:txBody>
                  <a:tcPr marL="90011" marR="90011" marT="45006" marB="45006"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900" b="1" i="0" dirty="0">
                        <a:solidFill>
                          <a:srgbClr val="FF0000"/>
                        </a:solidFill>
                        <a:effectLst>
                          <a:outerShdw blurRad="38100" dist="38100" dir="2700000" algn="tl">
                            <a:srgbClr val="000000">
                              <a:alpha val="43137"/>
                            </a:srgbClr>
                          </a:outerShdw>
                        </a:effectLst>
                      </a:endParaRPr>
                    </a:p>
                  </a:txBody>
                  <a:tcPr marL="90011" marR="90011" marT="45006" marB="45006" anchor="ctr">
                    <a:solidFill>
                      <a:schemeClr val="bg1"/>
                    </a:solidFill>
                  </a:tcPr>
                </a:tc>
                <a:tc hMerge="1">
                  <a:txBody>
                    <a:bodyPr/>
                    <a:lstStyle/>
                    <a:p>
                      <a:endParaRPr lang="en-US"/>
                    </a:p>
                  </a:txBody>
                  <a:tcPr/>
                </a:tc>
              </a:tr>
              <a:tr h="304811">
                <a:tc>
                  <a:txBody>
                    <a:bodyPr/>
                    <a:lstStyle/>
                    <a:p>
                      <a:pPr algn="ctr">
                        <a:lnSpc>
                          <a:spcPct val="100000"/>
                        </a:lnSpc>
                        <a:spcAft>
                          <a:spcPts val="0"/>
                        </a:spcAft>
                      </a:pPr>
                      <a:r>
                        <a:rPr lang="en-US" sz="1400" b="1" dirty="0" smtClean="0">
                          <a:solidFill>
                            <a:schemeClr val="tx1"/>
                          </a:solidFill>
                        </a:rPr>
                        <a:t>20</a:t>
                      </a:r>
                      <a:endParaRPr lang="en-US" sz="1400" b="1" dirty="0">
                        <a:solidFill>
                          <a:schemeClr val="tx1"/>
                        </a:solidFill>
                      </a:endParaRPr>
                    </a:p>
                  </a:txBody>
                  <a:tcPr marL="90011" marR="90011" marT="45006" marB="45006"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x-none" sz="900" b="0" smtClean="0">
                          <a:latin typeface="+mj-lt"/>
                        </a:rPr>
                        <a:t>¿Qué palabra debe ir en el espacio en blanco para completar la oración?</a:t>
                      </a:r>
                      <a:r>
                        <a:rPr lang="en-US" sz="900" b="0" baseline="0" dirty="0" smtClean="0">
                          <a:latin typeface="+mj-lt"/>
                        </a:rPr>
                        <a:t> </a:t>
                      </a:r>
                      <a:r>
                        <a:rPr lang="en-US" sz="900" b="0" u="none" baseline="0" dirty="0" smtClean="0">
                          <a:solidFill>
                            <a:schemeClr val="tx1"/>
                          </a:solidFill>
                          <a:effectLst/>
                        </a:rPr>
                        <a:t> </a:t>
                      </a:r>
                      <a:r>
                        <a:rPr lang="en-US" sz="900" b="0" u="none" dirty="0" smtClean="0">
                          <a:solidFill>
                            <a:schemeClr val="tx1"/>
                          </a:solidFill>
                          <a:effectLst/>
                        </a:rPr>
                        <a:t>L.1.1d</a:t>
                      </a:r>
                      <a:endParaRPr lang="en-US" sz="900" b="0" u="none" dirty="0" smtClean="0">
                        <a:latin typeface="+mn-lt"/>
                        <a:cs typeface="Helvetica" pitchFamily="34" charset="0"/>
                      </a:endParaRPr>
                    </a:p>
                  </a:txBody>
                  <a:tcPr marL="90011" marR="90011" marT="45006" marB="45006"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900" b="1" i="0" dirty="0">
                        <a:solidFill>
                          <a:srgbClr val="FF0000"/>
                        </a:solidFill>
                        <a:effectLst>
                          <a:outerShdw blurRad="38100" dist="38100" dir="2700000" algn="tl">
                            <a:srgbClr val="000000">
                              <a:alpha val="43137"/>
                            </a:srgbClr>
                          </a:outerShdw>
                        </a:effectLst>
                      </a:endParaRPr>
                    </a:p>
                  </a:txBody>
                  <a:tcPr marL="90011" marR="90011" marT="45006" marB="45006" anchor="ctr">
                    <a:solidFill>
                      <a:schemeClr val="bg1"/>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741047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8533" y="240032"/>
            <a:ext cx="6560820" cy="9367180"/>
          </a:xfrm>
          <a:prstGeom prst="rect">
            <a:avLst/>
          </a:prstGeom>
          <a:noFill/>
        </p:spPr>
        <p:txBody>
          <a:bodyPr wrap="square" rtlCol="0">
            <a:spAutoFit/>
          </a:bodyPr>
          <a:lstStyle/>
          <a:p>
            <a:r>
              <a:rPr lang="es-MX" sz="1470" b="1" dirty="0" smtClean="0"/>
              <a:t>Actividad: Duraznos </a:t>
            </a:r>
            <a:r>
              <a:rPr lang="es-MX" sz="1260" i="1" dirty="0" smtClean="0"/>
              <a:t>continuación…</a:t>
            </a:r>
          </a:p>
          <a:p>
            <a:endParaRPr lang="es-MX" sz="1200" i="1" dirty="0" smtClean="0"/>
          </a:p>
          <a:p>
            <a:r>
              <a:rPr lang="es-MX" sz="1200" b="1" dirty="0" smtClean="0"/>
              <a:t>El facilitador dice: </a:t>
            </a:r>
            <a:r>
              <a:rPr lang="es-MX" sz="1200" b="1" i="1" dirty="0" smtClean="0"/>
              <a:t>Hoy nos vamos a preparar para la Tarea de rendimiento: Manzanas, porque van a escribir una narrativa sobre el sembrar y cultivar árboles de manzana. </a:t>
            </a:r>
          </a:p>
          <a:p>
            <a:endParaRPr lang="es-MX" sz="1200" b="1" i="1" dirty="0" smtClean="0"/>
          </a:p>
          <a:p>
            <a:r>
              <a:rPr lang="es-MX" sz="1200" b="1" dirty="0" smtClean="0"/>
              <a:t>El facilitador dice: </a:t>
            </a:r>
            <a:r>
              <a:rPr lang="es-MX" sz="1200" b="1" i="1" dirty="0" smtClean="0"/>
              <a:t>Vamos a leer un guion de una obra de teatro sobre duraznos. Los duraznos son frutas que crecen en los árboles.  Está es una foto de un durazno. </a:t>
            </a:r>
          </a:p>
          <a:p>
            <a:endParaRPr lang="es-MX" sz="1200" b="1" dirty="0" smtClean="0"/>
          </a:p>
          <a:p>
            <a:r>
              <a:rPr lang="es-MX" sz="1200" b="1" dirty="0" smtClean="0"/>
              <a:t>[Muestre la foto del durazno.]</a:t>
            </a:r>
          </a:p>
          <a:p>
            <a:endParaRPr lang="es-MX" sz="1200" b="1" dirty="0" smtClean="0"/>
          </a:p>
          <a:p>
            <a:r>
              <a:rPr lang="es-MX" sz="1200" b="1" dirty="0" smtClean="0"/>
              <a:t>Pregunta de discusión:  </a:t>
            </a:r>
          </a:p>
          <a:p>
            <a:pPr marL="180023" indent="-180023">
              <a:buFont typeface="Arial" panose="020B0604020202020204" pitchFamily="34" charset="0"/>
              <a:buChar char="•"/>
            </a:pPr>
            <a:r>
              <a:rPr lang="es-MX" sz="1200" b="1" dirty="0" smtClean="0"/>
              <a:t>Me pregunto ¿cómo los duraznos llegan de las fincas agrícolas a los supermercados ?</a:t>
            </a:r>
          </a:p>
          <a:p>
            <a:pPr marL="180023" indent="-180023">
              <a:buFont typeface="Arial" panose="020B0604020202020204" pitchFamily="34" charset="0"/>
              <a:buChar char="•"/>
            </a:pPr>
            <a:endParaRPr lang="es-MX" sz="1200" b="1" dirty="0" smtClean="0"/>
          </a:p>
          <a:p>
            <a:r>
              <a:rPr lang="es-MX" sz="1200" b="1" dirty="0" smtClean="0"/>
              <a:t>El facilitador dice: </a:t>
            </a:r>
            <a:r>
              <a:rPr lang="es-MX" sz="1200" b="1" i="1" dirty="0" smtClean="0"/>
              <a:t>Hablen con su compañero acerca de cómo ustedes piensan que los duraznos llegan de las fincas agrícolas a los supermercados. Voy a darles tres minutos para que hablen con su compañero.  </a:t>
            </a:r>
          </a:p>
          <a:p>
            <a:pPr marL="180023" indent="-180023">
              <a:buFont typeface="Arial" panose="020B0604020202020204" pitchFamily="34" charset="0"/>
              <a:buChar char="•"/>
            </a:pPr>
            <a:endParaRPr lang="es-MX" sz="1200" b="1" i="1" dirty="0" smtClean="0"/>
          </a:p>
          <a:p>
            <a:r>
              <a:rPr lang="es-MX" sz="1200" b="1" dirty="0" smtClean="0"/>
              <a:t>[Dé a los estudiantes por lo menos tres minutos para discutir acerca de la pregunta. Camine alrededor para escuchar las ideas y comprobar la comprensión.]  </a:t>
            </a:r>
          </a:p>
          <a:p>
            <a:endParaRPr lang="es-MX" sz="1200" b="1" dirty="0"/>
          </a:p>
          <a:p>
            <a:r>
              <a:rPr lang="es-MX" sz="1200" b="1" dirty="0" smtClean="0"/>
              <a:t>Posibles respuestas de los estudiantes:</a:t>
            </a:r>
          </a:p>
          <a:p>
            <a:pPr marL="285750" indent="-285750">
              <a:buFont typeface="Arial" panose="020B0604020202020204" pitchFamily="34" charset="0"/>
              <a:buChar char="•"/>
            </a:pPr>
            <a:r>
              <a:rPr lang="es-MX" sz="1200" b="1" dirty="0" smtClean="0"/>
              <a:t>Los duraznos crecen en los árboles, los cosechan y el agricultor los lleva al supermercado</a:t>
            </a:r>
          </a:p>
          <a:p>
            <a:pPr marL="285750" indent="-285750">
              <a:buFont typeface="Arial" panose="020B0604020202020204" pitchFamily="34" charset="0"/>
              <a:buChar char="•"/>
            </a:pPr>
            <a:r>
              <a:rPr lang="es-MX" sz="1200" b="1" dirty="0" smtClean="0"/>
              <a:t>Se recogen los duraznos y un camión grande se los lleva al supermercado</a:t>
            </a:r>
          </a:p>
          <a:p>
            <a:pPr marL="285750" indent="-285750">
              <a:buFont typeface="Arial" panose="020B0604020202020204" pitchFamily="34" charset="0"/>
              <a:buChar char="•"/>
            </a:pPr>
            <a:r>
              <a:rPr lang="es-MX" sz="1200" b="1" dirty="0" smtClean="0"/>
              <a:t>El agricultor los lleva al supermercado </a:t>
            </a:r>
          </a:p>
          <a:p>
            <a:endParaRPr lang="es-MX" sz="1200" b="1" dirty="0" smtClean="0"/>
          </a:p>
          <a:p>
            <a:r>
              <a:rPr lang="es-MX" sz="1200" b="1" dirty="0" smtClean="0"/>
              <a:t>El facilitador dice: </a:t>
            </a:r>
            <a:r>
              <a:rPr lang="es-MX" sz="1200" b="1" i="1" dirty="0" smtClean="0"/>
              <a:t>Tienen muchas ideas sobre cómo los duraznos llegan a las tiendas.  Ahora vamos a practicar leyendo el guion de la obra de teatro sobre duraznos. Vamos a aprender  cómo los duraznos llegan de las fincas agrícolas a los supermercados. Este cuento se titula </a:t>
            </a:r>
            <a:r>
              <a:rPr lang="es-MX" sz="1200" i="1" dirty="0" smtClean="0"/>
              <a:t>Duraznos</a:t>
            </a:r>
            <a:r>
              <a:rPr lang="es-MX" sz="1200" b="1" i="1" dirty="0" smtClean="0"/>
              <a:t>.</a:t>
            </a:r>
          </a:p>
          <a:p>
            <a:endParaRPr lang="es-MX" sz="1200" b="1" dirty="0" smtClean="0"/>
          </a:p>
          <a:p>
            <a:r>
              <a:rPr lang="es-MX" sz="1200" b="1" dirty="0" smtClean="0"/>
              <a:t>[De un ejemplar del guion de la obra de teatro a cada estudiante o a cada pareja. Muestre el guion.]  </a:t>
            </a:r>
          </a:p>
          <a:p>
            <a:endParaRPr lang="es-MX" sz="1200" b="1" dirty="0" smtClean="0"/>
          </a:p>
          <a:p>
            <a:r>
              <a:rPr lang="es-MX" sz="1200" b="1" dirty="0" smtClean="0"/>
              <a:t>El facilitador dice: </a:t>
            </a:r>
            <a:r>
              <a:rPr lang="es-MX" sz="1200" b="1" i="1" dirty="0" smtClean="0"/>
              <a:t>Primero, vamos a leer esto juntos. Voy a leer en voz alta y sigan mi lectura con su dedo.</a:t>
            </a:r>
          </a:p>
          <a:p>
            <a:endParaRPr lang="es-MX" sz="1200" b="1" dirty="0" smtClean="0"/>
          </a:p>
          <a:p>
            <a:r>
              <a:rPr lang="es-MX" sz="1200" b="1" dirty="0" smtClean="0"/>
              <a:t>[Lea el guion a los estudiantes para que se familiaricen con el texto.]</a:t>
            </a:r>
          </a:p>
          <a:p>
            <a:r>
              <a:rPr lang="es-MX" sz="1200" b="1" dirty="0" smtClean="0"/>
              <a:t> </a:t>
            </a:r>
          </a:p>
          <a:p>
            <a:r>
              <a:rPr lang="es-MX" sz="1200" b="1" dirty="0" smtClean="0"/>
              <a:t>El facilitador dice: </a:t>
            </a:r>
            <a:r>
              <a:rPr lang="es-MX" sz="1200" b="1" i="1" dirty="0" smtClean="0"/>
              <a:t>Voy a asignarles un rol/papel. Tú y tu compañero tendrán el mismo papel. Pueden practicar sus líneas con su compañero. Varios estudiantes tendrán el mismo rol que tú.</a:t>
            </a:r>
          </a:p>
          <a:p>
            <a:endParaRPr lang="es-MX" sz="1200" b="1" dirty="0" smtClean="0"/>
          </a:p>
          <a:p>
            <a:r>
              <a:rPr lang="es-MX" sz="1200" b="1" dirty="0" smtClean="0"/>
              <a:t>[Asigne los roles basado en su conocimiento de las habilidades de cada estudiante. Debe dar el papel de narrador a un buen lector o el facilitador puede hacer de narrador. Asigne compañeros apropiadamente.] </a:t>
            </a:r>
          </a:p>
          <a:p>
            <a:endParaRPr lang="es-MX" sz="1200" b="1" dirty="0" smtClean="0"/>
          </a:p>
          <a:p>
            <a:r>
              <a:rPr lang="es-MX" sz="1200" b="1" dirty="0" smtClean="0"/>
              <a:t>El facilitador dice: </a:t>
            </a:r>
            <a:r>
              <a:rPr lang="es-MX" sz="1200" b="1" i="1" dirty="0" smtClean="0"/>
              <a:t>Voy a darles por lo menos 5 minutos para que practiquen sus papeles. Si necesitan ayuda, levanten la mano y yo iré a ayudarlos.  </a:t>
            </a:r>
          </a:p>
          <a:p>
            <a:endParaRPr lang="es-MX" sz="1200" b="1" dirty="0" smtClean="0"/>
          </a:p>
          <a:p>
            <a:r>
              <a:rPr lang="es-MX" sz="1200" b="1" dirty="0" smtClean="0"/>
              <a:t>[Si los estudiantes necesitan menos o más tiempo para practicar, haga los ajustes como sea necesario.]</a:t>
            </a:r>
          </a:p>
          <a:p>
            <a:endParaRPr lang="es-MX" sz="1200" dirty="0"/>
          </a:p>
        </p:txBody>
      </p:sp>
      <p:sp>
        <p:nvSpPr>
          <p:cNvPr id="3" name="Rectangle 2"/>
          <p:cNvSpPr/>
          <p:nvPr/>
        </p:nvSpPr>
        <p:spPr>
          <a:xfrm>
            <a:off x="3253785" y="9296399"/>
            <a:ext cx="3147015" cy="230832"/>
          </a:xfrm>
          <a:prstGeom prst="rect">
            <a:avLst/>
          </a:prstGeom>
        </p:spPr>
        <p:txBody>
          <a:bodyPr wrap="square">
            <a:spAutoFit/>
          </a:bodyPr>
          <a:lstStyle/>
          <a:p>
            <a:r>
              <a:rPr lang="en-US" sz="900" kern="1200" dirty="0" smtClean="0">
                <a:solidFill>
                  <a:schemeClr val="tx1"/>
                </a:solidFill>
                <a:latin typeface="+mn-lt"/>
                <a:ea typeface="+mn-ea"/>
                <a:cs typeface="+mn-cs"/>
              </a:rPr>
              <a:t>Rev. Control:  07/05/2015 HSD – OSP and Susan Richmond</a:t>
            </a:r>
            <a:endParaRPr lang="en-US" sz="900" dirty="0"/>
          </a:p>
        </p:txBody>
      </p:sp>
      <p:sp>
        <p:nvSpPr>
          <p:cNvPr id="5" name="Slide Number Placeholder 2"/>
          <p:cNvSpPr>
            <a:spLocks noGrp="1"/>
          </p:cNvSpPr>
          <p:nvPr>
            <p:ph type="sldNum" sz="quarter" idx="12"/>
          </p:nvPr>
        </p:nvSpPr>
        <p:spPr>
          <a:xfrm>
            <a:off x="6701233" y="9011552"/>
            <a:ext cx="396240" cy="511175"/>
          </a:xfrm>
        </p:spPr>
        <p:txBody>
          <a:bodyPr/>
          <a:lstStyle/>
          <a:p>
            <a:r>
              <a:rPr lang="en-US" dirty="0"/>
              <a:t>5</a:t>
            </a:r>
          </a:p>
        </p:txBody>
      </p:sp>
    </p:spTree>
    <p:extLst>
      <p:ext uri="{BB962C8B-B14F-4D97-AF65-F5344CB8AC3E}">
        <p14:creationId xmlns:p14="http://schemas.microsoft.com/office/powerpoint/2010/main" val="1299149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80060"/>
            <a:ext cx="6320790" cy="2737673"/>
          </a:xfrm>
          <a:prstGeom prst="rect">
            <a:avLst/>
          </a:prstGeom>
          <a:noFill/>
        </p:spPr>
        <p:txBody>
          <a:bodyPr wrap="square" rtlCol="0">
            <a:spAutoFit/>
          </a:bodyPr>
          <a:lstStyle/>
          <a:p>
            <a:r>
              <a:rPr lang="es-MX" sz="1470" b="1" dirty="0" smtClean="0"/>
              <a:t>Actividad: Duraznos </a:t>
            </a:r>
            <a:r>
              <a:rPr lang="es-MX" sz="1260" i="1" dirty="0" smtClean="0"/>
              <a:t>continuación…</a:t>
            </a:r>
          </a:p>
          <a:p>
            <a:endParaRPr lang="es-MX" sz="1260" b="1" dirty="0" smtClean="0"/>
          </a:p>
          <a:p>
            <a:r>
              <a:rPr lang="es-MX" sz="1200" b="1" dirty="0" smtClean="0"/>
              <a:t>El facilitador dice: </a:t>
            </a:r>
            <a:r>
              <a:rPr lang="es-MX" sz="1200" b="1" i="1" dirty="0" smtClean="0"/>
              <a:t>Ahora que todos han practicado, vamos a leer el guion de la obra de teatro.</a:t>
            </a:r>
          </a:p>
          <a:p>
            <a:endParaRPr lang="es-MX" sz="1200" b="1" dirty="0" smtClean="0"/>
          </a:p>
          <a:p>
            <a:r>
              <a:rPr lang="es-MX" sz="1200" b="1" dirty="0" smtClean="0"/>
              <a:t>[Lean el guion al menos una vez. Léanlo otra vez si el tiempo lo permite.]</a:t>
            </a:r>
          </a:p>
          <a:p>
            <a:endParaRPr lang="es-MX" sz="1200" b="1" dirty="0" smtClean="0"/>
          </a:p>
          <a:p>
            <a:r>
              <a:rPr lang="es-MX" sz="1200" b="1" dirty="0" smtClean="0"/>
              <a:t>El facilitador dice: </a:t>
            </a:r>
            <a:r>
              <a:rPr lang="es-MX" sz="1200" b="1" i="1" dirty="0" smtClean="0"/>
              <a:t>En su Tarea de rendimiento,  aprenderán más sobre cómo la fruta llega de la finca agrícola a los supermercados . </a:t>
            </a:r>
          </a:p>
          <a:p>
            <a:endParaRPr lang="es-MX" sz="1200" b="1" dirty="0" smtClean="0"/>
          </a:p>
          <a:p>
            <a:pPr lvl="0"/>
            <a:r>
              <a:rPr lang="es-MX" sz="1200" b="1" i="1" dirty="0" smtClean="0">
                <a:solidFill>
                  <a:prstClr val="black"/>
                </a:solidFill>
              </a:rPr>
              <a:t>El trabajo en grupo que realizaron hoy les ayudará a prepararse para la investigación y el escrito que harán en su tarea de rendimiento. </a:t>
            </a:r>
          </a:p>
          <a:p>
            <a:endParaRPr lang="es-MX" sz="1200" b="1" dirty="0" smtClean="0"/>
          </a:p>
          <a:p>
            <a:pPr lvl="0"/>
            <a:r>
              <a:rPr lang="es-MX" sz="1200" b="1" dirty="0" smtClean="0">
                <a:solidFill>
                  <a:prstClr val="black"/>
                </a:solidFill>
              </a:rPr>
              <a:t>Nota: El facilitador debe recoger las notas de los estudiantes de esta actividad.</a:t>
            </a:r>
          </a:p>
          <a:p>
            <a:endParaRPr lang="en-US" sz="1260" dirty="0"/>
          </a:p>
        </p:txBody>
      </p:sp>
      <p:sp>
        <p:nvSpPr>
          <p:cNvPr id="3" name="Slide Number Placeholder 2"/>
          <p:cNvSpPr>
            <a:spLocks noGrp="1"/>
          </p:cNvSpPr>
          <p:nvPr>
            <p:ph type="sldNum" sz="quarter" idx="12"/>
          </p:nvPr>
        </p:nvSpPr>
        <p:spPr>
          <a:xfrm>
            <a:off x="6777990" y="8923646"/>
            <a:ext cx="396240" cy="511175"/>
          </a:xfrm>
        </p:spPr>
        <p:txBody>
          <a:bodyPr/>
          <a:lstStyle/>
          <a:p>
            <a:fld id="{F177B04D-AEB5-43ED-B9BA-B3D1EC9C9067}" type="slidenum">
              <a:rPr lang="en-US" smtClean="0"/>
              <a:pPr/>
              <a:t>6</a:t>
            </a:fld>
            <a:endParaRPr lang="en-US" dirty="0"/>
          </a:p>
        </p:txBody>
      </p:sp>
      <p:sp>
        <p:nvSpPr>
          <p:cNvPr id="5" name="Rectangle 4"/>
          <p:cNvSpPr/>
          <p:nvPr/>
        </p:nvSpPr>
        <p:spPr>
          <a:xfrm>
            <a:off x="3276600" y="9179234"/>
            <a:ext cx="3147015" cy="230832"/>
          </a:xfrm>
          <a:prstGeom prst="rect">
            <a:avLst/>
          </a:prstGeom>
        </p:spPr>
        <p:txBody>
          <a:bodyPr wrap="square">
            <a:spAutoFit/>
          </a:bodyPr>
          <a:lstStyle/>
          <a:p>
            <a:r>
              <a:rPr lang="en-US" sz="900" kern="1200" dirty="0" smtClean="0">
                <a:solidFill>
                  <a:schemeClr val="tx1"/>
                </a:solidFill>
                <a:latin typeface="+mn-lt"/>
                <a:ea typeface="+mn-ea"/>
                <a:cs typeface="+mn-cs"/>
              </a:rPr>
              <a:t>Rev. Control:  07/05/2015 HSD – OSP and Susan Richmond</a:t>
            </a:r>
            <a:endParaRPr lang="en-US" sz="900" dirty="0"/>
          </a:p>
        </p:txBody>
      </p:sp>
    </p:spTree>
    <p:extLst>
      <p:ext uri="{BB962C8B-B14F-4D97-AF65-F5344CB8AC3E}">
        <p14:creationId xmlns:p14="http://schemas.microsoft.com/office/powerpoint/2010/main" val="1706241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36820" y="1680210"/>
            <a:ext cx="5000625" cy="3750469"/>
          </a:xfrm>
          <a:prstGeom prst="rect">
            <a:avLst/>
          </a:prstGeom>
        </p:spPr>
      </p:pic>
      <p:sp>
        <p:nvSpPr>
          <p:cNvPr id="3" name="TextBox 2"/>
          <p:cNvSpPr txBox="1"/>
          <p:nvPr/>
        </p:nvSpPr>
        <p:spPr>
          <a:xfrm>
            <a:off x="1118213" y="1201025"/>
            <a:ext cx="1982338" cy="399340"/>
          </a:xfrm>
          <a:prstGeom prst="rect">
            <a:avLst/>
          </a:prstGeom>
          <a:noFill/>
        </p:spPr>
        <p:txBody>
          <a:bodyPr wrap="none" rtlCol="0">
            <a:spAutoFit/>
          </a:bodyPr>
          <a:lstStyle/>
          <a:p>
            <a:r>
              <a:rPr lang="es-MX" sz="1995" dirty="0" smtClean="0"/>
              <a:t>Figura 1: durazno</a:t>
            </a:r>
            <a:endParaRPr lang="es-MX" sz="1995" dirty="0"/>
          </a:p>
        </p:txBody>
      </p:sp>
      <p:sp>
        <p:nvSpPr>
          <p:cNvPr id="4" name="Rectangle 3"/>
          <p:cNvSpPr/>
          <p:nvPr/>
        </p:nvSpPr>
        <p:spPr>
          <a:xfrm>
            <a:off x="1737360" y="252281"/>
            <a:ext cx="3600450" cy="399340"/>
          </a:xfrm>
          <a:prstGeom prst="rect">
            <a:avLst/>
          </a:prstGeom>
        </p:spPr>
        <p:txBody>
          <a:bodyPr>
            <a:spAutoFit/>
          </a:bodyPr>
          <a:lstStyle/>
          <a:p>
            <a:pPr algn="ctr"/>
            <a:r>
              <a:rPr lang="es-MX" sz="1995" dirty="0" smtClean="0"/>
              <a:t>Material complementario</a:t>
            </a:r>
            <a:endParaRPr lang="es-MX" sz="1995" dirty="0"/>
          </a:p>
        </p:txBody>
      </p:sp>
      <p:sp>
        <p:nvSpPr>
          <p:cNvPr id="5" name="Slide Number Placeholder 4"/>
          <p:cNvSpPr>
            <a:spLocks noGrp="1"/>
          </p:cNvSpPr>
          <p:nvPr>
            <p:ph type="sldNum" sz="quarter" idx="12"/>
          </p:nvPr>
        </p:nvSpPr>
        <p:spPr/>
        <p:txBody>
          <a:bodyPr/>
          <a:lstStyle/>
          <a:p>
            <a:fld id="{F177B04D-AEB5-43ED-B9BA-B3D1EC9C9067}" type="slidenum">
              <a:rPr lang="en-US" smtClean="0"/>
              <a:pPr/>
              <a:t>7</a:t>
            </a:fld>
            <a:endParaRPr lang="en-US" dirty="0"/>
          </a:p>
        </p:txBody>
      </p:sp>
      <p:sp>
        <p:nvSpPr>
          <p:cNvPr id="7" name="Rectangle 6"/>
          <p:cNvSpPr/>
          <p:nvPr/>
        </p:nvSpPr>
        <p:spPr>
          <a:xfrm>
            <a:off x="3276600" y="9179234"/>
            <a:ext cx="3147015" cy="230832"/>
          </a:xfrm>
          <a:prstGeom prst="rect">
            <a:avLst/>
          </a:prstGeom>
        </p:spPr>
        <p:txBody>
          <a:bodyPr wrap="square">
            <a:spAutoFit/>
          </a:bodyPr>
          <a:lstStyle/>
          <a:p>
            <a:r>
              <a:rPr lang="en-US" sz="900" kern="1200" dirty="0" smtClean="0">
                <a:solidFill>
                  <a:schemeClr val="tx1"/>
                </a:solidFill>
                <a:latin typeface="+mn-lt"/>
                <a:ea typeface="+mn-ea"/>
                <a:cs typeface="+mn-cs"/>
              </a:rPr>
              <a:t>Rev. Control:  07/05/2015 HSD – OSP and Susan Richmond</a:t>
            </a:r>
            <a:endParaRPr lang="en-US" sz="900" dirty="0"/>
          </a:p>
        </p:txBody>
      </p:sp>
    </p:spTree>
    <p:extLst>
      <p:ext uri="{BB962C8B-B14F-4D97-AF65-F5344CB8AC3E}">
        <p14:creationId xmlns:p14="http://schemas.microsoft.com/office/powerpoint/2010/main" val="2447826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927463"/>
            <a:ext cx="6476999" cy="7686720"/>
          </a:xfrm>
          <a:prstGeom prst="rect">
            <a:avLst/>
          </a:prstGeom>
          <a:noFill/>
        </p:spPr>
        <p:txBody>
          <a:bodyPr wrap="square" rtlCol="0">
            <a:spAutoFit/>
          </a:bodyPr>
          <a:lstStyle/>
          <a:p>
            <a:r>
              <a:rPr lang="es-MX" sz="1995" dirty="0" smtClean="0"/>
              <a:t>El guion de la obra de teatro: </a:t>
            </a:r>
            <a:r>
              <a:rPr lang="es-MX" sz="1995" i="1" dirty="0" smtClean="0"/>
              <a:t>Duraznos</a:t>
            </a:r>
            <a:r>
              <a:rPr lang="es-MX" sz="1995" dirty="0" smtClean="0"/>
              <a:t> </a:t>
            </a:r>
          </a:p>
          <a:p>
            <a:endParaRPr lang="es-MX" sz="1995" dirty="0" smtClean="0"/>
          </a:p>
          <a:p>
            <a:r>
              <a:rPr lang="es-MX" sz="1260" dirty="0" smtClean="0"/>
              <a:t>Rol:  Narrador, Agricultor(a), Semillas, Árboles,</a:t>
            </a:r>
          </a:p>
          <a:p>
            <a:r>
              <a:rPr lang="es-MX" sz="1260" dirty="0" smtClean="0"/>
              <a:t>Duraznos, Niño(a), Mamá</a:t>
            </a:r>
          </a:p>
          <a:p>
            <a:endParaRPr lang="es-MX" sz="1260" dirty="0" smtClean="0"/>
          </a:p>
          <a:p>
            <a:endParaRPr lang="es-MX" sz="1260" dirty="0" smtClean="0"/>
          </a:p>
          <a:p>
            <a:r>
              <a:rPr lang="es-MX" sz="1260" b="1" dirty="0" smtClean="0"/>
              <a:t>Narrador</a:t>
            </a:r>
            <a:r>
              <a:rPr lang="es-MX" sz="1260" dirty="0" smtClean="0"/>
              <a:t>: Nuestra historia tiene lugar en el </a:t>
            </a:r>
            <a:r>
              <a:rPr lang="es-MX" sz="1260" b="1" dirty="0" smtClean="0"/>
              <a:t>campo</a:t>
            </a:r>
            <a:r>
              <a:rPr lang="es-MX" sz="1260" dirty="0" smtClean="0"/>
              <a:t>. El </a:t>
            </a:r>
            <a:r>
              <a:rPr lang="es-MX" sz="1260" b="1" dirty="0" smtClean="0"/>
              <a:t>campo</a:t>
            </a:r>
            <a:r>
              <a:rPr lang="es-MX" sz="1260" dirty="0" smtClean="0"/>
              <a:t> es un lugar fuera de la ciudad o del pueblo. Hay muchas fincas agrícolas/haciendas en el </a:t>
            </a:r>
            <a:r>
              <a:rPr lang="es-MX" sz="1260" b="1" dirty="0" smtClean="0"/>
              <a:t>campo</a:t>
            </a:r>
            <a:r>
              <a:rPr lang="es-MX" sz="1260" dirty="0" smtClean="0"/>
              <a:t>. Los agricultores cultivan frutas y verduras en  las haciendas. Aquí viene nuestro agricultor ahora…</a:t>
            </a:r>
          </a:p>
          <a:p>
            <a:endParaRPr lang="es-MX" sz="1260" dirty="0" smtClean="0"/>
          </a:p>
          <a:p>
            <a:r>
              <a:rPr lang="es-MX" sz="1260" b="1" dirty="0" smtClean="0"/>
              <a:t>Agricultor: </a:t>
            </a:r>
            <a:r>
              <a:rPr lang="es-MX" sz="1260" dirty="0" smtClean="0"/>
              <a:t>¡Qué bien, realmente quiero cultivar una </a:t>
            </a:r>
            <a:r>
              <a:rPr lang="es-MX" sz="1260" b="1" dirty="0" smtClean="0"/>
              <a:t>huerta </a:t>
            </a:r>
            <a:r>
              <a:rPr lang="es-MX" sz="1260" dirty="0" smtClean="0"/>
              <a:t>de durazno! Es hora de sembrar unas semillas de duraznos. Si siembro muchas semillas en hileras, ¡se convertirán en una gran </a:t>
            </a:r>
            <a:r>
              <a:rPr lang="es-MX" sz="1260" b="1" dirty="0" smtClean="0"/>
              <a:t>huerta</a:t>
            </a:r>
            <a:r>
              <a:rPr lang="es-MX" sz="1260" dirty="0" smtClean="0"/>
              <a:t> llena de árboles grandes de duraznos!</a:t>
            </a:r>
          </a:p>
          <a:p>
            <a:endParaRPr lang="es-MX" sz="1260" dirty="0" smtClean="0"/>
          </a:p>
          <a:p>
            <a:endParaRPr lang="es-MX" sz="1260" dirty="0" smtClean="0"/>
          </a:p>
          <a:p>
            <a:endParaRPr lang="es-MX" sz="1260" dirty="0" smtClean="0"/>
          </a:p>
          <a:p>
            <a:endParaRPr lang="es-MX" sz="1260" dirty="0" smtClean="0"/>
          </a:p>
          <a:p>
            <a:endParaRPr lang="es-MX" sz="1260" dirty="0" smtClean="0"/>
          </a:p>
          <a:p>
            <a:endParaRPr lang="es-MX" sz="1260" dirty="0" smtClean="0"/>
          </a:p>
          <a:p>
            <a:endParaRPr lang="es-MX" sz="1260" dirty="0" smtClean="0"/>
          </a:p>
          <a:p>
            <a:endParaRPr lang="es-MX" sz="1260" dirty="0" smtClean="0"/>
          </a:p>
          <a:p>
            <a:endParaRPr lang="es-MX" sz="1260" dirty="0" smtClean="0"/>
          </a:p>
          <a:p>
            <a:endParaRPr lang="es-MX" sz="1260" dirty="0" smtClean="0"/>
          </a:p>
          <a:p>
            <a:endParaRPr lang="es-MX" sz="1260" dirty="0" smtClean="0"/>
          </a:p>
          <a:p>
            <a:endParaRPr lang="es-MX" sz="1260" dirty="0" smtClean="0"/>
          </a:p>
          <a:p>
            <a:r>
              <a:rPr lang="es-MX" sz="1260" b="1" dirty="0" smtClean="0"/>
              <a:t>Narrador: </a:t>
            </a:r>
            <a:r>
              <a:rPr lang="es-MX" sz="1260" dirty="0" smtClean="0"/>
              <a:t>El agricultor fue a su finca agrícola/hacienda y comenzó a sembrar semillas de durazno.</a:t>
            </a:r>
          </a:p>
          <a:p>
            <a:endParaRPr lang="es-MX" sz="1260" dirty="0" smtClean="0"/>
          </a:p>
          <a:p>
            <a:r>
              <a:rPr lang="es-MX" sz="1260" b="1" dirty="0" smtClean="0"/>
              <a:t>Semillas: </a:t>
            </a:r>
            <a:r>
              <a:rPr lang="es-MX" sz="1260" dirty="0" smtClean="0"/>
              <a:t>¡Siémbranos, siémbranos y creceremos! ¡Riéganos, riéganos y creceremos! </a:t>
            </a:r>
          </a:p>
          <a:p>
            <a:endParaRPr lang="en-US" sz="1260" dirty="0"/>
          </a:p>
          <a:p>
            <a:endParaRPr lang="en-US" sz="1260" dirty="0"/>
          </a:p>
          <a:p>
            <a:endParaRPr lang="en-US" sz="1260" dirty="0"/>
          </a:p>
          <a:p>
            <a:endParaRPr lang="en-US" sz="1260" dirty="0"/>
          </a:p>
          <a:p>
            <a:endParaRPr lang="en-US" sz="1260" dirty="0"/>
          </a:p>
          <a:p>
            <a:endParaRPr lang="en-US" sz="1260" dirty="0"/>
          </a:p>
          <a:p>
            <a:endParaRPr lang="en-US" sz="1260" dirty="0"/>
          </a:p>
          <a:p>
            <a:endParaRPr lang="en-US" sz="1260" dirty="0"/>
          </a:p>
          <a:p>
            <a:endParaRPr lang="en-US" sz="1260" dirty="0"/>
          </a:p>
        </p:txBody>
      </p:sp>
      <p:pic>
        <p:nvPicPr>
          <p:cNvPr id="5" name="Picture 4"/>
          <p:cNvPicPr>
            <a:picLocks noChangeAspect="1"/>
          </p:cNvPicPr>
          <p:nvPr/>
        </p:nvPicPr>
        <p:blipFill>
          <a:blip r:embed="rId2"/>
          <a:stretch>
            <a:fillRect/>
          </a:stretch>
        </p:blipFill>
        <p:spPr>
          <a:xfrm>
            <a:off x="2139043" y="6875907"/>
            <a:ext cx="2720340" cy="1830147"/>
          </a:xfrm>
          <a:prstGeom prst="rect">
            <a:avLst/>
          </a:prstGeom>
        </p:spPr>
      </p:pic>
      <p:pic>
        <p:nvPicPr>
          <p:cNvPr id="6" name="Picture 5"/>
          <p:cNvPicPr>
            <a:picLocks noChangeAspect="1"/>
          </p:cNvPicPr>
          <p:nvPr/>
        </p:nvPicPr>
        <p:blipFill>
          <a:blip r:embed="rId3"/>
          <a:stretch>
            <a:fillRect/>
          </a:stretch>
        </p:blipFill>
        <p:spPr>
          <a:xfrm>
            <a:off x="1142350" y="3733800"/>
            <a:ext cx="5029200" cy="217027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76800" y="990600"/>
            <a:ext cx="1978926" cy="1325880"/>
          </a:xfrm>
          <a:prstGeom prst="rect">
            <a:avLst/>
          </a:prstGeom>
        </p:spPr>
      </p:pic>
      <p:sp>
        <p:nvSpPr>
          <p:cNvPr id="8" name="Rectangle 7"/>
          <p:cNvSpPr/>
          <p:nvPr/>
        </p:nvSpPr>
        <p:spPr>
          <a:xfrm>
            <a:off x="925958" y="252281"/>
            <a:ext cx="5461984" cy="399340"/>
          </a:xfrm>
          <a:prstGeom prst="rect">
            <a:avLst/>
          </a:prstGeom>
        </p:spPr>
        <p:txBody>
          <a:bodyPr wrap="square">
            <a:spAutoFit/>
          </a:bodyPr>
          <a:lstStyle/>
          <a:p>
            <a:pPr algn="ctr"/>
            <a:r>
              <a:rPr lang="es-MX" sz="1995" dirty="0"/>
              <a:t>M</a:t>
            </a:r>
            <a:r>
              <a:rPr lang="es-MX" sz="1995" dirty="0" smtClean="0"/>
              <a:t>aterial complementario…</a:t>
            </a:r>
            <a:r>
              <a:rPr lang="es-MX" sz="1800" i="1" dirty="0" smtClean="0"/>
              <a:t>continuación</a:t>
            </a:r>
            <a:endParaRPr lang="es-MX" sz="1800" i="1" dirty="0"/>
          </a:p>
        </p:txBody>
      </p:sp>
      <p:sp>
        <p:nvSpPr>
          <p:cNvPr id="3" name="Slide Number Placeholder 2"/>
          <p:cNvSpPr>
            <a:spLocks noGrp="1"/>
          </p:cNvSpPr>
          <p:nvPr>
            <p:ph type="sldNum" sz="quarter" idx="12"/>
          </p:nvPr>
        </p:nvSpPr>
        <p:spPr/>
        <p:txBody>
          <a:bodyPr/>
          <a:lstStyle/>
          <a:p>
            <a:fld id="{F177B04D-AEB5-43ED-B9BA-B3D1EC9C9067}" type="slidenum">
              <a:rPr lang="en-US" smtClean="0"/>
              <a:pPr/>
              <a:t>8</a:t>
            </a:fld>
            <a:endParaRPr lang="en-US" dirty="0"/>
          </a:p>
        </p:txBody>
      </p:sp>
    </p:spTree>
    <p:extLst>
      <p:ext uri="{BB962C8B-B14F-4D97-AF65-F5344CB8AC3E}">
        <p14:creationId xmlns:p14="http://schemas.microsoft.com/office/powerpoint/2010/main" val="3289739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7220" y="320040"/>
            <a:ext cx="6393180" cy="8965531"/>
          </a:xfrm>
          <a:prstGeom prst="rect">
            <a:avLst/>
          </a:prstGeom>
          <a:noFill/>
        </p:spPr>
        <p:txBody>
          <a:bodyPr wrap="square" bIns="0" rtlCol="0">
            <a:spAutoFit/>
          </a:bodyPr>
          <a:lstStyle/>
          <a:p>
            <a:r>
              <a:rPr lang="es-MX" sz="1260" b="1" dirty="0" smtClean="0"/>
              <a:t>Narrador: </a:t>
            </a:r>
            <a:r>
              <a:rPr lang="es-MX" sz="1260" dirty="0" smtClean="0"/>
              <a:t>El agricultor sembró las semillas. Luego, regó las semillas.  Después de un tiempo, las semillas comenzaron a crecer.</a:t>
            </a:r>
          </a:p>
          <a:p>
            <a:endParaRPr lang="es-MX" sz="1260" dirty="0" smtClean="0"/>
          </a:p>
          <a:p>
            <a:r>
              <a:rPr lang="es-MX" sz="1260" b="1" dirty="0" smtClean="0"/>
              <a:t>Semillas:  </a:t>
            </a:r>
            <a:r>
              <a:rPr lang="es-MX" sz="1260" dirty="0" smtClean="0"/>
              <a:t>El agricultor nos cuidó y ahora estamos creciendo.</a:t>
            </a:r>
          </a:p>
          <a:p>
            <a:endParaRPr lang="es-MX" sz="1260" dirty="0" smtClean="0"/>
          </a:p>
          <a:p>
            <a:r>
              <a:rPr lang="es-MX" sz="1260" b="1" dirty="0" smtClean="0"/>
              <a:t>Narrador: </a:t>
            </a:r>
            <a:r>
              <a:rPr lang="es-MX" sz="1260" dirty="0" smtClean="0"/>
              <a:t>Las semillas crecieron  hasta ser árboles.  Muy pronto el agricultor tenía una </a:t>
            </a:r>
            <a:r>
              <a:rPr lang="es-MX" sz="1260" b="1" dirty="0" smtClean="0"/>
              <a:t>huerta </a:t>
            </a:r>
            <a:r>
              <a:rPr lang="es-MX" sz="1260" dirty="0" smtClean="0"/>
              <a:t>de árboles de durazno.</a:t>
            </a:r>
          </a:p>
          <a:p>
            <a:endParaRPr lang="es-MX" sz="1260" dirty="0" smtClean="0"/>
          </a:p>
          <a:p>
            <a:r>
              <a:rPr lang="es-MX" sz="1260" b="1" dirty="0" smtClean="0"/>
              <a:t>Árboles: </a:t>
            </a:r>
            <a:r>
              <a:rPr lang="es-MX" sz="1260" dirty="0" smtClean="0"/>
              <a:t>¡Qué maravilla, míranos! Somos árboles grandes de durazno. Mira a todos nuestros hermosos duraznos. ¡Son grandes y redondos!</a:t>
            </a:r>
          </a:p>
          <a:p>
            <a:endParaRPr lang="es-MX" sz="1260" dirty="0" smtClean="0"/>
          </a:p>
          <a:p>
            <a:endParaRPr lang="es-MX" sz="1260" dirty="0" smtClean="0"/>
          </a:p>
          <a:p>
            <a:endParaRPr lang="es-MX" sz="1260" dirty="0" smtClean="0"/>
          </a:p>
          <a:p>
            <a:endParaRPr lang="es-MX" sz="1260" dirty="0" smtClean="0"/>
          </a:p>
          <a:p>
            <a:endParaRPr lang="es-MX" sz="1260" dirty="0" smtClean="0"/>
          </a:p>
          <a:p>
            <a:endParaRPr lang="es-MX" sz="1260" dirty="0" smtClean="0"/>
          </a:p>
          <a:p>
            <a:endParaRPr lang="es-MX" sz="1260" dirty="0" smtClean="0"/>
          </a:p>
          <a:p>
            <a:endParaRPr lang="es-MX" sz="1260" dirty="0" smtClean="0"/>
          </a:p>
          <a:p>
            <a:endParaRPr lang="es-MX" sz="1260" dirty="0" smtClean="0"/>
          </a:p>
          <a:p>
            <a:endParaRPr lang="es-MX" sz="1260" dirty="0" smtClean="0"/>
          </a:p>
          <a:p>
            <a:r>
              <a:rPr lang="es-MX" sz="1260" b="1" dirty="0" smtClean="0"/>
              <a:t>Narrador: </a:t>
            </a:r>
            <a:r>
              <a:rPr lang="es-MX" sz="1260" dirty="0" smtClean="0"/>
              <a:t>Todos los árboles de durazno habían producido muchos, muchos duraznos en sus ramas. ¡El agricultor estaba muy feliz!</a:t>
            </a:r>
          </a:p>
          <a:p>
            <a:endParaRPr lang="es-MX" sz="1260" dirty="0" smtClean="0"/>
          </a:p>
          <a:p>
            <a:r>
              <a:rPr lang="es-MX" sz="1260" b="1" dirty="0" smtClean="0"/>
              <a:t>Árboles: </a:t>
            </a:r>
            <a:r>
              <a:rPr lang="es-MX" sz="1260" dirty="0" smtClean="0"/>
              <a:t>Tenemos muchos duraznos en nuestras ramas. Esperamos que el agricultor venga pronto a recogerlos.</a:t>
            </a:r>
          </a:p>
          <a:p>
            <a:endParaRPr lang="es-MX" sz="1260" dirty="0" smtClean="0"/>
          </a:p>
          <a:p>
            <a:r>
              <a:rPr lang="es-MX" sz="1260" b="1" dirty="0" smtClean="0"/>
              <a:t>Agricultor: </a:t>
            </a:r>
            <a:r>
              <a:rPr lang="es-MX" sz="1260" dirty="0" smtClean="0"/>
              <a:t>¡Estoy tan emocionado(a)! La huerta de durazno tiene muchos duraznos! Todos parecen estar </a:t>
            </a:r>
            <a:r>
              <a:rPr lang="es-MX" sz="1260" b="1" dirty="0" smtClean="0"/>
              <a:t>maduros</a:t>
            </a:r>
            <a:r>
              <a:rPr lang="es-MX" sz="1260" dirty="0" smtClean="0"/>
              <a:t>, lo que significa que están listos para recoger.</a:t>
            </a:r>
          </a:p>
          <a:p>
            <a:endParaRPr lang="es-MX" sz="1260" dirty="0" smtClean="0"/>
          </a:p>
          <a:p>
            <a:r>
              <a:rPr lang="es-MX" sz="1260" b="1" dirty="0" smtClean="0"/>
              <a:t>Narrador: </a:t>
            </a:r>
            <a:r>
              <a:rPr lang="es-MX" sz="1260" dirty="0" smtClean="0"/>
              <a:t>El agricultor recogió los duraznos </a:t>
            </a:r>
            <a:r>
              <a:rPr lang="es-MX" sz="1260" b="1" dirty="0" smtClean="0"/>
              <a:t>maduros</a:t>
            </a:r>
            <a:r>
              <a:rPr lang="es-MX" sz="1260" dirty="0" smtClean="0"/>
              <a:t>. Luego él </a:t>
            </a:r>
            <a:r>
              <a:rPr lang="es-MX" sz="1260" b="1" dirty="0" smtClean="0"/>
              <a:t>clasificó </a:t>
            </a:r>
            <a:r>
              <a:rPr lang="es-MX" sz="1260" dirty="0" smtClean="0"/>
              <a:t>los duraznos.</a:t>
            </a:r>
          </a:p>
          <a:p>
            <a:endParaRPr lang="es-MX" sz="1260" dirty="0" smtClean="0"/>
          </a:p>
          <a:p>
            <a:r>
              <a:rPr lang="es-MX" sz="1260" b="1" dirty="0" smtClean="0"/>
              <a:t>Agricultor: </a:t>
            </a:r>
            <a:r>
              <a:rPr lang="es-MX" sz="1260" dirty="0" smtClean="0"/>
              <a:t>Voy a clasificar los duraznos. Me quedaré con los duraznos que se vean buenos y desecharé los duraznos podridos.</a:t>
            </a:r>
          </a:p>
          <a:p>
            <a:endParaRPr lang="es-MX" sz="1260" dirty="0" smtClean="0"/>
          </a:p>
          <a:p>
            <a:endParaRPr lang="es-MX" sz="1260" dirty="0" smtClean="0"/>
          </a:p>
          <a:p>
            <a:endParaRPr lang="es-MX" sz="1260" dirty="0" smtClean="0"/>
          </a:p>
          <a:p>
            <a:endParaRPr lang="es-MX" sz="1260" dirty="0" smtClean="0"/>
          </a:p>
          <a:p>
            <a:endParaRPr lang="es-MX" sz="1260" dirty="0" smtClean="0"/>
          </a:p>
          <a:p>
            <a:endParaRPr lang="es-MX" sz="1260" dirty="0" smtClean="0"/>
          </a:p>
          <a:p>
            <a:endParaRPr lang="es-MX" sz="1260" dirty="0" smtClean="0"/>
          </a:p>
          <a:p>
            <a:endParaRPr lang="es-MX" sz="1260" dirty="0" smtClean="0"/>
          </a:p>
          <a:p>
            <a:endParaRPr lang="es-MX" sz="1260" dirty="0" smtClean="0"/>
          </a:p>
          <a:p>
            <a:endParaRPr lang="es-MX" sz="1260" dirty="0" smtClean="0"/>
          </a:p>
          <a:p>
            <a:endParaRPr lang="es-MX" sz="1260" dirty="0" smtClean="0"/>
          </a:p>
          <a:p>
            <a:endParaRPr lang="es-MX" sz="1260" dirty="0" smtClean="0"/>
          </a:p>
          <a:p>
            <a:r>
              <a:rPr lang="es-MX" sz="1260" b="1" dirty="0" smtClean="0"/>
              <a:t>Duraznos: </a:t>
            </a:r>
            <a:r>
              <a:rPr lang="es-MX" sz="1260" dirty="0" smtClean="0"/>
              <a:t>El agricultor nos recogió y nos clasificó. Ahora, ¿adónde iremos?</a:t>
            </a: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981200" y="2362200"/>
            <a:ext cx="2640330" cy="1761079"/>
          </a:xfrm>
          <a:prstGeom prst="rect">
            <a:avLst/>
          </a:prstGeom>
        </p:spPr>
      </p:pic>
      <p:pic>
        <p:nvPicPr>
          <p:cNvPr id="5" name="Picture 4"/>
          <p:cNvPicPr>
            <a:picLocks noChangeAspect="1"/>
          </p:cNvPicPr>
          <p:nvPr/>
        </p:nvPicPr>
        <p:blipFill>
          <a:blip r:embed="rId3"/>
          <a:stretch>
            <a:fillRect/>
          </a:stretch>
        </p:blipFill>
        <p:spPr>
          <a:xfrm>
            <a:off x="2937510" y="6560820"/>
            <a:ext cx="3120390" cy="2179398"/>
          </a:xfrm>
          <a:prstGeom prst="rect">
            <a:avLst/>
          </a:prstGeom>
        </p:spPr>
      </p:pic>
      <p:sp>
        <p:nvSpPr>
          <p:cNvPr id="2" name="Slide Number Placeholder 1"/>
          <p:cNvSpPr>
            <a:spLocks noGrp="1"/>
          </p:cNvSpPr>
          <p:nvPr>
            <p:ph type="sldNum" sz="quarter" idx="12"/>
          </p:nvPr>
        </p:nvSpPr>
        <p:spPr/>
        <p:txBody>
          <a:bodyPr/>
          <a:lstStyle/>
          <a:p>
            <a:fld id="{F177B04D-AEB5-43ED-B9BA-B3D1EC9C9067}" type="slidenum">
              <a:rPr lang="en-US" smtClean="0"/>
              <a:pPr/>
              <a:t>9</a:t>
            </a:fld>
            <a:endParaRPr lang="en-US" dirty="0"/>
          </a:p>
        </p:txBody>
      </p:sp>
      <p:sp>
        <p:nvSpPr>
          <p:cNvPr id="7" name="Rectangle 6"/>
          <p:cNvSpPr/>
          <p:nvPr/>
        </p:nvSpPr>
        <p:spPr>
          <a:xfrm>
            <a:off x="3314745" y="9285571"/>
            <a:ext cx="3147015" cy="230832"/>
          </a:xfrm>
          <a:prstGeom prst="rect">
            <a:avLst/>
          </a:prstGeom>
        </p:spPr>
        <p:txBody>
          <a:bodyPr wrap="square">
            <a:spAutoFit/>
          </a:bodyPr>
          <a:lstStyle/>
          <a:p>
            <a:r>
              <a:rPr lang="en-US" sz="900" kern="1200" dirty="0" smtClean="0">
                <a:solidFill>
                  <a:schemeClr val="tx1"/>
                </a:solidFill>
                <a:latin typeface="+mn-lt"/>
                <a:ea typeface="+mn-ea"/>
                <a:cs typeface="+mn-cs"/>
              </a:rPr>
              <a:t>Rev. Control:  07/05/2015 HSD – OSP and Susan Richmond</a:t>
            </a:r>
            <a:endParaRPr lang="en-US" sz="900" dirty="0"/>
          </a:p>
        </p:txBody>
      </p:sp>
    </p:spTree>
    <p:extLst>
      <p:ext uri="{BB962C8B-B14F-4D97-AF65-F5344CB8AC3E}">
        <p14:creationId xmlns:p14="http://schemas.microsoft.com/office/powerpoint/2010/main" val="34546199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17286</TotalTime>
  <Words>11365</Words>
  <Application>Microsoft Office PowerPoint</Application>
  <PresentationFormat>Custom</PresentationFormat>
  <Paragraphs>1614</Paragraphs>
  <Slides>45</Slides>
  <Notes>4</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Richmond, Susan</dc:creator>
  <cp:lastModifiedBy>Susan Richmond</cp:lastModifiedBy>
  <cp:revision>704</cp:revision>
  <cp:lastPrinted>2016-03-23T16:38:09Z</cp:lastPrinted>
  <dcterms:created xsi:type="dcterms:W3CDTF">2013-06-13T16:49:22Z</dcterms:created>
  <dcterms:modified xsi:type="dcterms:W3CDTF">2016-04-05T16:31:43Z</dcterms:modified>
</cp:coreProperties>
</file>