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96" r:id="rId2"/>
  </p:sldMasterIdLst>
  <p:notesMasterIdLst>
    <p:notesMasterId r:id="rId49"/>
  </p:notesMasterIdLst>
  <p:sldIdLst>
    <p:sldId id="427" r:id="rId3"/>
    <p:sldId id="466" r:id="rId4"/>
    <p:sldId id="429" r:id="rId5"/>
    <p:sldId id="469" r:id="rId6"/>
    <p:sldId id="470" r:id="rId7"/>
    <p:sldId id="471" r:id="rId8"/>
    <p:sldId id="472" r:id="rId9"/>
    <p:sldId id="473" r:id="rId10"/>
    <p:sldId id="467" r:id="rId11"/>
    <p:sldId id="430" r:id="rId12"/>
    <p:sldId id="431" r:id="rId13"/>
    <p:sldId id="432" r:id="rId14"/>
    <p:sldId id="433" r:id="rId15"/>
    <p:sldId id="434" r:id="rId16"/>
    <p:sldId id="435" r:id="rId17"/>
    <p:sldId id="436" r:id="rId18"/>
    <p:sldId id="437" r:id="rId19"/>
    <p:sldId id="468" r:id="rId20"/>
    <p:sldId id="438" r:id="rId21"/>
    <p:sldId id="439" r:id="rId22"/>
    <p:sldId id="440" r:id="rId23"/>
    <p:sldId id="442" r:id="rId24"/>
    <p:sldId id="443" r:id="rId25"/>
    <p:sldId id="444" r:id="rId26"/>
    <p:sldId id="445" r:id="rId27"/>
    <p:sldId id="446" r:id="rId28"/>
    <p:sldId id="447" r:id="rId29"/>
    <p:sldId id="464" r:id="rId30"/>
    <p:sldId id="465" r:id="rId31"/>
    <p:sldId id="448" r:id="rId32"/>
    <p:sldId id="449" r:id="rId33"/>
    <p:sldId id="450" r:id="rId34"/>
    <p:sldId id="451" r:id="rId35"/>
    <p:sldId id="454" r:id="rId36"/>
    <p:sldId id="455" r:id="rId37"/>
    <p:sldId id="456" r:id="rId38"/>
    <p:sldId id="457" r:id="rId39"/>
    <p:sldId id="458" r:id="rId40"/>
    <p:sldId id="459" r:id="rId41"/>
    <p:sldId id="460" r:id="rId42"/>
    <p:sldId id="461" r:id="rId43"/>
    <p:sldId id="337" r:id="rId44"/>
    <p:sldId id="338" r:id="rId45"/>
    <p:sldId id="339" r:id="rId46"/>
    <p:sldId id="462" r:id="rId47"/>
    <p:sldId id="463" r:id="rId48"/>
  </p:sldIdLst>
  <p:sldSz cx="7772400" cy="10058400"/>
  <p:notesSz cx="6858000" cy="9144000"/>
  <p:defaultTex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168">
          <p15:clr>
            <a:srgbClr val="A4A3A4"/>
          </p15:clr>
        </p15:guide>
        <p15:guide id="2" pos="244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lasscock, Alicia" initials="GA"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CE2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269" autoAdjust="0"/>
    <p:restoredTop sz="94634" autoAdjust="0"/>
  </p:normalViewPr>
  <p:slideViewPr>
    <p:cSldViewPr>
      <p:cViewPr>
        <p:scale>
          <a:sx n="95" d="100"/>
          <a:sy n="95" d="100"/>
        </p:scale>
        <p:origin x="-288" y="2741"/>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D37F6B2-B980-42B2-B863-62AB0BA18E5D}" type="datetimeFigureOut">
              <a:rPr lang="en-US" smtClean="0"/>
              <a:t>3/28/2016</a:t>
            </a:fld>
            <a:endParaRPr lang="en-US" dirty="0"/>
          </a:p>
        </p:txBody>
      </p:sp>
      <p:sp>
        <p:nvSpPr>
          <p:cNvPr id="4" name="Slide Image Placeholder 3"/>
          <p:cNvSpPr>
            <a:spLocks noGrp="1" noRot="1" noChangeAspect="1"/>
          </p:cNvSpPr>
          <p:nvPr>
            <p:ph type="sldImg" idx="2"/>
          </p:nvPr>
        </p:nvSpPr>
        <p:spPr>
          <a:xfrm>
            <a:off x="2105025" y="685800"/>
            <a:ext cx="264795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CEBE1F-24ED-42D9-B1FA-96E2AD20C1E2}" type="slidenum">
              <a:rPr lang="en-US" smtClean="0"/>
              <a:t>‹#›</a:t>
            </a:fld>
            <a:endParaRPr lang="en-US" dirty="0"/>
          </a:p>
        </p:txBody>
      </p:sp>
    </p:spTree>
    <p:extLst>
      <p:ext uri="{BB962C8B-B14F-4D97-AF65-F5344CB8AC3E}">
        <p14:creationId xmlns:p14="http://schemas.microsoft.com/office/powerpoint/2010/main" val="847985487"/>
      </p:ext>
    </p:extLst>
  </p:cSld>
  <p:clrMap bg1="lt1" tx1="dk1" bg2="lt2" tx2="dk2" accent1="accent1" accent2="accent2" accent3="accent3" accent4="accent4" accent5="accent5" accent6="accent6" hlink="hlink" folHlink="folHlink"/>
  <p:notesStyle>
    <a:lvl1pPr marL="0" algn="l" defTabSz="1018824" rtl="0" eaLnBrk="1" latinLnBrk="0" hangingPunct="1">
      <a:defRPr sz="1300" kern="1200">
        <a:solidFill>
          <a:schemeClr val="tx1"/>
        </a:solidFill>
        <a:latin typeface="+mn-lt"/>
        <a:ea typeface="+mn-ea"/>
        <a:cs typeface="+mn-cs"/>
      </a:defRPr>
    </a:lvl1pPr>
    <a:lvl2pPr marL="509412" algn="l" defTabSz="1018824" rtl="0" eaLnBrk="1" latinLnBrk="0" hangingPunct="1">
      <a:defRPr sz="1300" kern="1200">
        <a:solidFill>
          <a:schemeClr val="tx1"/>
        </a:solidFill>
        <a:latin typeface="+mn-lt"/>
        <a:ea typeface="+mn-ea"/>
        <a:cs typeface="+mn-cs"/>
      </a:defRPr>
    </a:lvl2pPr>
    <a:lvl3pPr marL="1018824" algn="l" defTabSz="1018824" rtl="0" eaLnBrk="1" latinLnBrk="0" hangingPunct="1">
      <a:defRPr sz="1300" kern="1200">
        <a:solidFill>
          <a:schemeClr val="tx1"/>
        </a:solidFill>
        <a:latin typeface="+mn-lt"/>
        <a:ea typeface="+mn-ea"/>
        <a:cs typeface="+mn-cs"/>
      </a:defRPr>
    </a:lvl3pPr>
    <a:lvl4pPr marL="1528237" algn="l" defTabSz="1018824" rtl="0" eaLnBrk="1" latinLnBrk="0" hangingPunct="1">
      <a:defRPr sz="1300" kern="1200">
        <a:solidFill>
          <a:schemeClr val="tx1"/>
        </a:solidFill>
        <a:latin typeface="+mn-lt"/>
        <a:ea typeface="+mn-ea"/>
        <a:cs typeface="+mn-cs"/>
      </a:defRPr>
    </a:lvl4pPr>
    <a:lvl5pPr marL="2037649" algn="l" defTabSz="1018824" rtl="0" eaLnBrk="1" latinLnBrk="0" hangingPunct="1">
      <a:defRPr sz="1300" kern="1200">
        <a:solidFill>
          <a:schemeClr val="tx1"/>
        </a:solidFill>
        <a:latin typeface="+mn-lt"/>
        <a:ea typeface="+mn-ea"/>
        <a:cs typeface="+mn-cs"/>
      </a:defRPr>
    </a:lvl5pPr>
    <a:lvl6pPr marL="2547061" algn="l" defTabSz="1018824" rtl="0" eaLnBrk="1" latinLnBrk="0" hangingPunct="1">
      <a:defRPr sz="1300" kern="1200">
        <a:solidFill>
          <a:schemeClr val="tx1"/>
        </a:solidFill>
        <a:latin typeface="+mn-lt"/>
        <a:ea typeface="+mn-ea"/>
        <a:cs typeface="+mn-cs"/>
      </a:defRPr>
    </a:lvl6pPr>
    <a:lvl7pPr marL="3056473" algn="l" defTabSz="1018824" rtl="0" eaLnBrk="1" latinLnBrk="0" hangingPunct="1">
      <a:defRPr sz="1300" kern="1200">
        <a:solidFill>
          <a:schemeClr val="tx1"/>
        </a:solidFill>
        <a:latin typeface="+mn-lt"/>
        <a:ea typeface="+mn-ea"/>
        <a:cs typeface="+mn-cs"/>
      </a:defRPr>
    </a:lvl7pPr>
    <a:lvl8pPr marL="3565886" algn="l" defTabSz="1018824" rtl="0" eaLnBrk="1" latinLnBrk="0" hangingPunct="1">
      <a:defRPr sz="1300" kern="1200">
        <a:solidFill>
          <a:schemeClr val="tx1"/>
        </a:solidFill>
        <a:latin typeface="+mn-lt"/>
        <a:ea typeface="+mn-ea"/>
        <a:cs typeface="+mn-cs"/>
      </a:defRPr>
    </a:lvl8pPr>
    <a:lvl9pPr marL="4075298" algn="l" defTabSz="1018824"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Shape 156"/>
          <p:cNvSpPr txBox="1">
            <a:spLocks noGrp="1"/>
          </p:cNvSpPr>
          <p:nvPr>
            <p:ph type="body" idx="1"/>
          </p:nvPr>
        </p:nvSpPr>
        <p:spPr>
          <a:xfrm>
            <a:off x="685801" y="4343400"/>
            <a:ext cx="5486399" cy="4114800"/>
          </a:xfrm>
          <a:prstGeom prst="rect">
            <a:avLst/>
          </a:prstGeom>
        </p:spPr>
        <p:txBody>
          <a:bodyPr lIns="91420" tIns="91420" rIns="91420" bIns="91420" anchor="t" anchorCtr="0">
            <a:noAutofit/>
          </a:bodyPr>
          <a:lstStyle/>
          <a:p>
            <a:endParaRPr/>
          </a:p>
        </p:txBody>
      </p:sp>
      <p:sp>
        <p:nvSpPr>
          <p:cNvPr id="157" name="Shape 157"/>
          <p:cNvSpPr>
            <a:spLocks noGrp="1" noRot="1" noChangeAspect="1"/>
          </p:cNvSpPr>
          <p:nvPr>
            <p:ph type="sldImg" idx="2"/>
          </p:nvPr>
        </p:nvSpPr>
        <p:spPr>
          <a:xfrm>
            <a:off x="2105025" y="685800"/>
            <a:ext cx="264795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37645401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05025" y="685800"/>
            <a:ext cx="264795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45</a:t>
            </a:fld>
            <a:endParaRPr lang="en-US" dirty="0"/>
          </a:p>
        </p:txBody>
      </p:sp>
    </p:spTree>
    <p:extLst>
      <p:ext uri="{BB962C8B-B14F-4D97-AF65-F5344CB8AC3E}">
        <p14:creationId xmlns:p14="http://schemas.microsoft.com/office/powerpoint/2010/main" val="24470299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30"/>
            <a:ext cx="6606540" cy="2156036"/>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9C889DC-0DCB-4B74-8FF1-3277D9B5E9DE}" type="datetimeFigureOut">
              <a:rPr lang="en-US" smtClean="0"/>
              <a:t>3/28/2016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1599757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C889DC-0DCB-4B74-8FF1-3277D9B5E9DE}" type="datetimeFigureOut">
              <a:rPr lang="en-US" smtClean="0"/>
              <a:t>3/28/2016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3304070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226242" y="537846"/>
            <a:ext cx="1311593" cy="114414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1469" y="537846"/>
            <a:ext cx="3805238" cy="114414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C889DC-0DCB-4B74-8FF1-3277D9B5E9DE}" type="datetimeFigureOut">
              <a:rPr lang="en-US" smtClean="0"/>
              <a:t>3/28/2016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3540004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217676" y="527850"/>
            <a:ext cx="6295644" cy="2159203"/>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217676" y="2713427"/>
            <a:ext cx="6295644" cy="257048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D9C889DC-0DCB-4B74-8FF1-3277D9B5E9DE}" type="datetimeFigureOut">
              <a:rPr lang="en-US" smtClean="0"/>
              <a:t>3/28/2016</a:t>
            </a:fld>
            <a:endParaRPr lang="en-US" dirty="0"/>
          </a:p>
        </p:txBody>
      </p:sp>
      <p:sp>
        <p:nvSpPr>
          <p:cNvPr id="20" name="Footer Placeholder 19"/>
          <p:cNvSpPr>
            <a:spLocks noGrp="1"/>
          </p:cNvSpPr>
          <p:nvPr>
            <p:ph type="ftr" sz="quarter" idx="11"/>
          </p:nvPr>
        </p:nvSpPr>
        <p:spPr/>
        <p:txBody>
          <a:bodyPr/>
          <a:lstStyle>
            <a:extLst/>
          </a:lstStyle>
          <a:p>
            <a:endParaRPr lang="en-US" dirty="0"/>
          </a:p>
        </p:txBody>
      </p:sp>
      <p:sp>
        <p:nvSpPr>
          <p:cNvPr id="10" name="Slide Number Placeholder 9"/>
          <p:cNvSpPr>
            <a:spLocks noGrp="1"/>
          </p:cNvSpPr>
          <p:nvPr>
            <p:ph type="sldNum" sz="quarter" idx="12"/>
          </p:nvPr>
        </p:nvSpPr>
        <p:spPr/>
        <p:txBody>
          <a:bodyPr/>
          <a:lstStyle>
            <a:extLst/>
          </a:lstStyle>
          <a:p>
            <a:fld id="{AF8359E8-5B63-4AE7-A26F-FE183B9DDE83}" type="slidenum">
              <a:rPr lang="en-US" smtClean="0"/>
              <a:t>‹#›</a:t>
            </a:fld>
            <a:endParaRPr lang="en-US" dirty="0"/>
          </a:p>
        </p:txBody>
      </p:sp>
      <p:sp>
        <p:nvSpPr>
          <p:cNvPr id="8" name="Oval 7"/>
          <p:cNvSpPr/>
          <p:nvPr/>
        </p:nvSpPr>
        <p:spPr>
          <a:xfrm>
            <a:off x="783218" y="2073576"/>
            <a:ext cx="178765" cy="308458"/>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983600" y="1972690"/>
            <a:ext cx="54407" cy="9387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9C889DC-0DCB-4B74-8FF1-3277D9B5E9DE}" type="datetimeFigureOut">
              <a:rPr lang="en-US" smtClean="0"/>
              <a:t>3/28/2016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AF8359E8-5B63-4AE7-A26F-FE183B9DDE83}" type="slidenum">
              <a:rPr lang="en-US" smtClean="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1940457" y="-79"/>
            <a:ext cx="5829300" cy="10058479"/>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191633" y="3813810"/>
            <a:ext cx="5440680" cy="33528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191633" y="1564640"/>
            <a:ext cx="5440680" cy="2214244"/>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9C889DC-0DCB-4B74-8FF1-3277D9B5E9DE}" type="datetimeFigureOut">
              <a:rPr lang="en-US" smtClean="0"/>
              <a:t>3/28/2016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AF8359E8-5B63-4AE7-A26F-FE183B9DDE83}" type="slidenum">
              <a:rPr lang="en-US" smtClean="0"/>
              <a:t>‹#›</a:t>
            </a:fld>
            <a:endParaRPr lang="en-US" dirty="0"/>
          </a:p>
        </p:txBody>
      </p:sp>
      <p:sp>
        <p:nvSpPr>
          <p:cNvPr id="10" name="Rectangle 9"/>
          <p:cNvSpPr/>
          <p:nvPr/>
        </p:nvSpPr>
        <p:spPr bwMode="invGray">
          <a:xfrm>
            <a:off x="1943100" y="0"/>
            <a:ext cx="64770" cy="10058479"/>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846473" y="4128162"/>
            <a:ext cx="178765" cy="308458"/>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046854" y="4027276"/>
            <a:ext cx="54407" cy="9387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20267" y="402336"/>
            <a:ext cx="6373368" cy="1676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220267" y="2235200"/>
            <a:ext cx="3108960" cy="6839712"/>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484675" y="2235200"/>
            <a:ext cx="3108960" cy="6839712"/>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9C889DC-0DCB-4B74-8FF1-3277D9B5E9DE}" type="datetimeFigureOut">
              <a:rPr lang="en-US" smtClean="0"/>
              <a:t>3/28/2016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AF8359E8-5B63-4AE7-A26F-FE183B9DDE83}" type="slidenum">
              <a:rPr lang="en-US" smtClean="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7568493"/>
            <a:ext cx="6995160" cy="16764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88620" y="481474"/>
            <a:ext cx="3419856" cy="938784"/>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3963924" y="481474"/>
            <a:ext cx="3419856" cy="938784"/>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8620" y="1421693"/>
            <a:ext cx="3419856" cy="603504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3963924" y="1421693"/>
            <a:ext cx="3419856" cy="603504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9C889DC-0DCB-4B74-8FF1-3277D9B5E9DE}" type="datetimeFigureOut">
              <a:rPr lang="en-US" smtClean="0"/>
              <a:t>3/28/2016</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AF8359E8-5B63-4AE7-A26F-FE183B9DDE83}" type="slidenum">
              <a:rPr lang="en-US" smtClean="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20267" y="402336"/>
            <a:ext cx="6373368" cy="16764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9C889DC-0DCB-4B74-8FF1-3277D9B5E9DE}" type="datetimeFigureOut">
              <a:rPr lang="en-US" smtClean="0"/>
              <a:t>3/28/2016</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AF8359E8-5B63-4AE7-A26F-FE183B9DDE83}" type="slidenum">
              <a:rPr lang="en-US" smtClean="0"/>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862736" y="0"/>
            <a:ext cx="6909664" cy="100584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D9C889DC-0DCB-4B74-8FF1-3277D9B5E9DE}" type="datetimeFigureOut">
              <a:rPr lang="en-US" smtClean="0"/>
              <a:t>3/28/2016</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AF8359E8-5B63-4AE7-A26F-FE183B9DDE83}" type="slidenum">
              <a:rPr lang="en-US" smtClean="0"/>
              <a:t>‹#›</a:t>
            </a:fld>
            <a:endParaRPr lang="en-US" dirty="0"/>
          </a:p>
        </p:txBody>
      </p:sp>
      <p:sp>
        <p:nvSpPr>
          <p:cNvPr id="6" name="Rectangle 5"/>
          <p:cNvSpPr/>
          <p:nvPr/>
        </p:nvSpPr>
        <p:spPr bwMode="invGray">
          <a:xfrm>
            <a:off x="862737" y="-79"/>
            <a:ext cx="62179" cy="10058479"/>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317941"/>
            <a:ext cx="3238500" cy="170434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388620" y="2063547"/>
            <a:ext cx="3238500" cy="1024467"/>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88620" y="3129281"/>
            <a:ext cx="6930390" cy="5855759"/>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9C889DC-0DCB-4B74-8FF1-3277D9B5E9DE}" type="datetimeFigureOut">
              <a:rPr lang="en-US" smtClean="0"/>
              <a:t>3/28/2016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AF8359E8-5B63-4AE7-A26F-FE183B9DDE83}"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C889DC-0DCB-4B74-8FF1-3277D9B5E9DE}" type="datetimeFigureOut">
              <a:rPr lang="en-US" smtClean="0"/>
              <a:t>3/28/2016</a:t>
            </a:fld>
            <a:endParaRPr lang="en-US" dirty="0"/>
          </a:p>
        </p:txBody>
      </p:sp>
      <p:sp>
        <p:nvSpPr>
          <p:cNvPr id="5" name="Footer Placeholder 4"/>
          <p:cNvSpPr>
            <a:spLocks noGrp="1"/>
          </p:cNvSpPr>
          <p:nvPr>
            <p:ph type="ftr" sz="quarter" idx="11"/>
          </p:nvPr>
        </p:nvSpPr>
        <p:spPr>
          <a:xfrm>
            <a:off x="2667000" y="9448800"/>
            <a:ext cx="2461260" cy="535516"/>
          </a:xfrm>
        </p:spPr>
        <p:txBody>
          <a:bodyPr/>
          <a:lstStyle>
            <a:lvl1pPr>
              <a:defRPr sz="900"/>
            </a:lvl1pPr>
          </a:lstStyle>
          <a:p>
            <a:r>
              <a:rPr lang="en-US" smtClean="0"/>
              <a:t>07/06/2015 OSP-Susan Richmond</a:t>
            </a:r>
            <a:endParaRPr lang="en-US" dirty="0"/>
          </a:p>
        </p:txBody>
      </p:sp>
      <p:sp>
        <p:nvSpPr>
          <p:cNvPr id="6" name="Slide Number Placeholder 5"/>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26025754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03862" y="1564640"/>
            <a:ext cx="2331720" cy="290576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D9C889DC-0DCB-4B74-8FF1-3277D9B5E9DE}" type="datetimeFigureOut">
              <a:rPr lang="en-US" smtClean="0"/>
              <a:t>3/28/2016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AF8359E8-5B63-4AE7-A26F-FE183B9DDE83}" type="slidenum">
              <a:rPr lang="en-US" smtClean="0"/>
              <a:t>‹#›</a:t>
            </a:fld>
            <a:endParaRPr lang="en-US" dirty="0"/>
          </a:p>
        </p:txBody>
      </p:sp>
      <p:sp>
        <p:nvSpPr>
          <p:cNvPr id="8" name="Rectangle 7"/>
          <p:cNvSpPr/>
          <p:nvPr/>
        </p:nvSpPr>
        <p:spPr>
          <a:xfrm>
            <a:off x="647700" y="1564640"/>
            <a:ext cx="3886200" cy="67056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712470" y="1676405"/>
            <a:ext cx="3756660" cy="5154645"/>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37216" y="1399700"/>
            <a:ext cx="582930" cy="299655"/>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4253117" y="1373953"/>
            <a:ext cx="551840" cy="299655"/>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712470" y="7040880"/>
            <a:ext cx="3756660" cy="11176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9C889DC-0DCB-4B74-8FF1-3277D9B5E9DE}" type="datetimeFigureOut">
              <a:rPr lang="en-US" smtClean="0"/>
              <a:t>3/28/2016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AF8359E8-5B63-4AE7-A26F-FE183B9DDE83}" type="slidenum">
              <a:rPr lang="en-US" smtClean="0"/>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829300" y="402804"/>
            <a:ext cx="1554480" cy="8582237"/>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71550" y="402806"/>
            <a:ext cx="4728210" cy="8582237"/>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9C889DC-0DCB-4B74-8FF1-3277D9B5E9DE}" type="datetimeFigureOut">
              <a:rPr lang="en-US" smtClean="0"/>
              <a:t>3/28/2016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AF8359E8-5B63-4AE7-A26F-FE183B9DDE83}"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500" b="1" cap="all"/>
            </a:lvl1pPr>
          </a:lstStyle>
          <a:p>
            <a:r>
              <a:rPr lang="en-US" smtClean="0"/>
              <a:t>Click to edit Master title style</a:t>
            </a:r>
            <a:endParaRPr lang="en-US"/>
          </a:p>
        </p:txBody>
      </p:sp>
      <p:sp>
        <p:nvSpPr>
          <p:cNvPr id="3" name="Text Placeholder 2"/>
          <p:cNvSpPr>
            <a:spLocks noGrp="1"/>
          </p:cNvSpPr>
          <p:nvPr>
            <p:ph type="body" idx="1"/>
          </p:nvPr>
        </p:nvSpPr>
        <p:spPr>
          <a:xfrm>
            <a:off x="613966" y="4263185"/>
            <a:ext cx="6606540" cy="2200274"/>
          </a:xfrm>
        </p:spPr>
        <p:txBody>
          <a:bodyPr anchor="b"/>
          <a:lstStyle>
            <a:lvl1pPr marL="0" indent="0">
              <a:buNone/>
              <a:defRPr sz="2200">
                <a:solidFill>
                  <a:schemeClr val="tx1">
                    <a:tint val="75000"/>
                  </a:schemeClr>
                </a:solidFill>
              </a:defRPr>
            </a:lvl1pPr>
            <a:lvl2pPr marL="509412" indent="0">
              <a:buNone/>
              <a:defRPr sz="2000">
                <a:solidFill>
                  <a:schemeClr val="tx1">
                    <a:tint val="75000"/>
                  </a:schemeClr>
                </a:solidFill>
              </a:defRPr>
            </a:lvl2pPr>
            <a:lvl3pPr marL="1018824" indent="0">
              <a:buNone/>
              <a:defRPr sz="1800">
                <a:solidFill>
                  <a:schemeClr val="tx1">
                    <a:tint val="75000"/>
                  </a:schemeClr>
                </a:solidFill>
              </a:defRPr>
            </a:lvl3pPr>
            <a:lvl4pPr marL="1528237" indent="0">
              <a:buNone/>
              <a:defRPr sz="1600">
                <a:solidFill>
                  <a:schemeClr val="tx1">
                    <a:tint val="75000"/>
                  </a:schemeClr>
                </a:solidFill>
              </a:defRPr>
            </a:lvl4pPr>
            <a:lvl5pPr marL="2037649" indent="0">
              <a:buNone/>
              <a:defRPr sz="1600">
                <a:solidFill>
                  <a:schemeClr val="tx1">
                    <a:tint val="75000"/>
                  </a:schemeClr>
                </a:solidFill>
              </a:defRPr>
            </a:lvl5pPr>
            <a:lvl6pPr marL="2547061" indent="0">
              <a:buNone/>
              <a:defRPr sz="1600">
                <a:solidFill>
                  <a:schemeClr val="tx1">
                    <a:tint val="75000"/>
                  </a:schemeClr>
                </a:solidFill>
              </a:defRPr>
            </a:lvl6pPr>
            <a:lvl7pPr marL="3056473" indent="0">
              <a:buNone/>
              <a:defRPr sz="1600">
                <a:solidFill>
                  <a:schemeClr val="tx1">
                    <a:tint val="75000"/>
                  </a:schemeClr>
                </a:solidFill>
              </a:defRPr>
            </a:lvl7pPr>
            <a:lvl8pPr marL="3565886" indent="0">
              <a:buNone/>
              <a:defRPr sz="1600">
                <a:solidFill>
                  <a:schemeClr val="tx1">
                    <a:tint val="75000"/>
                  </a:schemeClr>
                </a:solidFill>
              </a:defRPr>
            </a:lvl8pPr>
            <a:lvl9pPr marL="4075298"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C889DC-0DCB-4B74-8FF1-3277D9B5E9DE}" type="datetimeFigureOut">
              <a:rPr lang="en-US" smtClean="0"/>
              <a:t>3/28/2016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219243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1468" y="3129282"/>
            <a:ext cx="2558415" cy="8849996"/>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979423" y="3129282"/>
            <a:ext cx="2558415" cy="8849996"/>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9C889DC-0DCB-4B74-8FF1-3277D9B5E9DE}" type="datetimeFigureOut">
              <a:rPr lang="en-US" smtClean="0"/>
              <a:t>3/28/2016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2495185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3" y="2251499"/>
            <a:ext cx="3434160"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388623" y="3189817"/>
            <a:ext cx="3434160"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6" y="2251499"/>
            <a:ext cx="3435508"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3948276" y="3189817"/>
            <a:ext cx="3435508"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9C889DC-0DCB-4B74-8FF1-3277D9B5E9DE}" type="datetimeFigureOut">
              <a:rPr lang="en-US" smtClean="0"/>
              <a:t>3/28/2016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10993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9C889DC-0DCB-4B74-8FF1-3277D9B5E9DE}" type="datetimeFigureOut">
              <a:rPr lang="en-US" smtClean="0"/>
              <a:t>3/28/2016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2340963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C889DC-0DCB-4B74-8FF1-3277D9B5E9DE}" type="datetimeFigureOut">
              <a:rPr lang="en-US" smtClean="0"/>
              <a:t>3/28/2016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4049602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4" y="400474"/>
            <a:ext cx="2557066" cy="170434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038796" y="400479"/>
            <a:ext cx="4344988" cy="8584566"/>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4" y="2104819"/>
            <a:ext cx="2557066" cy="6880226"/>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C889DC-0DCB-4B74-8FF1-3277D9B5E9DE}" type="datetimeFigureOut">
              <a:rPr lang="en-US" smtClean="0"/>
              <a:t>3/28/2016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4116055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2"/>
            <a:ext cx="4663440" cy="831216"/>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523445" y="898736"/>
            <a:ext cx="4663440" cy="6035040"/>
          </a:xfrm>
        </p:spPr>
        <p:txBody>
          <a:bodyPr/>
          <a:lstStyle>
            <a:lvl1pPr marL="0" indent="0">
              <a:buNone/>
              <a:defRPr sz="3600"/>
            </a:lvl1pPr>
            <a:lvl2pPr marL="509412" indent="0">
              <a:buNone/>
              <a:defRPr sz="3100"/>
            </a:lvl2pPr>
            <a:lvl3pPr marL="1018824" indent="0">
              <a:buNone/>
              <a:defRPr sz="2700"/>
            </a:lvl3pPr>
            <a:lvl4pPr marL="1528237" indent="0">
              <a:buNone/>
              <a:defRPr sz="2200"/>
            </a:lvl4pPr>
            <a:lvl5pPr marL="2037649" indent="0">
              <a:buNone/>
              <a:defRPr sz="2200"/>
            </a:lvl5pPr>
            <a:lvl6pPr marL="2547061" indent="0">
              <a:buNone/>
              <a:defRPr sz="2200"/>
            </a:lvl6pPr>
            <a:lvl7pPr marL="3056473" indent="0">
              <a:buNone/>
              <a:defRPr sz="2200"/>
            </a:lvl7pPr>
            <a:lvl8pPr marL="3565886" indent="0">
              <a:buNone/>
              <a:defRPr sz="2200"/>
            </a:lvl8pPr>
            <a:lvl9pPr marL="4075298" indent="0">
              <a:buNone/>
              <a:defRPr sz="2200"/>
            </a:lvl9pPr>
          </a:lstStyle>
          <a:p>
            <a:endParaRPr lang="en-US" dirty="0"/>
          </a:p>
        </p:txBody>
      </p:sp>
      <p:sp>
        <p:nvSpPr>
          <p:cNvPr id="4" name="Text Placeholder 3"/>
          <p:cNvSpPr>
            <a:spLocks noGrp="1"/>
          </p:cNvSpPr>
          <p:nvPr>
            <p:ph type="body" sz="half" idx="2"/>
          </p:nvPr>
        </p:nvSpPr>
        <p:spPr>
          <a:xfrm>
            <a:off x="1523445" y="7872098"/>
            <a:ext cx="4663440" cy="1180464"/>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C889DC-0DCB-4B74-8FF1-3277D9B5E9DE}" type="datetimeFigureOut">
              <a:rPr lang="en-US" smtClean="0"/>
              <a:t>3/28/2016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806499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101882" tIns="50941" rIns="101882" bIns="5094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6"/>
            <a:ext cx="6995160" cy="6638079"/>
          </a:xfrm>
          <a:prstGeom prst="rect">
            <a:avLst/>
          </a:prstGeom>
        </p:spPr>
        <p:txBody>
          <a:bodyPr vert="horz" lIns="101882" tIns="50941" rIns="101882" bIns="5094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53"/>
            <a:ext cx="1813560" cy="535516"/>
          </a:xfrm>
          <a:prstGeom prst="rect">
            <a:avLst/>
          </a:prstGeom>
        </p:spPr>
        <p:txBody>
          <a:bodyPr vert="horz" lIns="101882" tIns="50941" rIns="101882" bIns="50941" rtlCol="0" anchor="ctr"/>
          <a:lstStyle>
            <a:lvl1pPr algn="l">
              <a:defRPr sz="1300">
                <a:solidFill>
                  <a:schemeClr val="tx1">
                    <a:tint val="75000"/>
                  </a:schemeClr>
                </a:solidFill>
              </a:defRPr>
            </a:lvl1pPr>
          </a:lstStyle>
          <a:p>
            <a:fld id="{D9C889DC-0DCB-4B74-8FF1-3277D9B5E9DE}" type="datetimeFigureOut">
              <a:rPr lang="en-US" smtClean="0"/>
              <a:t>3/28/2016</a:t>
            </a:fld>
            <a:endParaRPr lang="en-US" dirty="0"/>
          </a:p>
        </p:txBody>
      </p:sp>
      <p:sp>
        <p:nvSpPr>
          <p:cNvPr id="5" name="Footer Placeholder 4"/>
          <p:cNvSpPr>
            <a:spLocks noGrp="1"/>
          </p:cNvSpPr>
          <p:nvPr>
            <p:ph type="ftr" sz="quarter" idx="3"/>
          </p:nvPr>
        </p:nvSpPr>
        <p:spPr>
          <a:xfrm>
            <a:off x="2655570" y="9322653"/>
            <a:ext cx="2461260" cy="535516"/>
          </a:xfrm>
          <a:prstGeom prst="rect">
            <a:avLst/>
          </a:prstGeom>
        </p:spPr>
        <p:txBody>
          <a:bodyPr vert="horz" lIns="101882" tIns="50941" rIns="101882" bIns="50941" rtlCol="0" anchor="ctr"/>
          <a:lstStyle>
            <a:lvl1pPr algn="ctr">
              <a:defRPr sz="13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570220" y="9322653"/>
            <a:ext cx="1813560" cy="535516"/>
          </a:xfrm>
          <a:prstGeom prst="rect">
            <a:avLst/>
          </a:prstGeom>
        </p:spPr>
        <p:txBody>
          <a:bodyPr vert="horz" lIns="101882" tIns="50941" rIns="101882" bIns="50941" rtlCol="0" anchor="ctr"/>
          <a:lstStyle>
            <a:lvl1pPr algn="r">
              <a:defRPr sz="1300">
                <a:solidFill>
                  <a:schemeClr val="tx1">
                    <a:tint val="75000"/>
                  </a:schemeClr>
                </a:solidFill>
              </a:defRPr>
            </a:lvl1pPr>
          </a:lstStyle>
          <a:p>
            <a:fld id="{AF8359E8-5B63-4AE7-A26F-FE183B9DDE83}" type="slidenum">
              <a:rPr lang="en-US" smtClean="0"/>
              <a:t>‹#›</a:t>
            </a:fld>
            <a:endParaRPr lang="en-US" dirty="0"/>
          </a:p>
        </p:txBody>
      </p:sp>
      <p:sp>
        <p:nvSpPr>
          <p:cNvPr id="7" name="Footer Placeholder 4"/>
          <p:cNvSpPr txBox="1">
            <a:spLocks/>
          </p:cNvSpPr>
          <p:nvPr userDrawn="1"/>
        </p:nvSpPr>
        <p:spPr>
          <a:xfrm>
            <a:off x="2667000" y="9448800"/>
            <a:ext cx="2461260" cy="535516"/>
          </a:xfrm>
          <a:prstGeom prst="rect">
            <a:avLst/>
          </a:prstGeom>
        </p:spPr>
        <p:txBody>
          <a:bodyPr/>
          <a:lstStyle>
            <a:defPPr>
              <a:defRPr lang="en-US"/>
            </a:defPPr>
            <a:lvl1pPr marL="0" algn="l" defTabSz="1018824" rtl="0" eaLnBrk="1" latinLnBrk="0" hangingPunct="1">
              <a:defRPr sz="9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r>
              <a:rPr lang="en-US" smtClean="0"/>
              <a:t>07/06/2015 OSP-Susan Richmond</a:t>
            </a:r>
            <a:endParaRPr lang="en-US" dirty="0"/>
          </a:p>
        </p:txBody>
      </p:sp>
    </p:spTree>
    <p:extLst>
      <p:ext uri="{BB962C8B-B14F-4D97-AF65-F5344CB8AC3E}">
        <p14:creationId xmlns:p14="http://schemas.microsoft.com/office/powerpoint/2010/main" val="177062936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1018824" rtl="0" eaLnBrk="1" latinLnBrk="0" hangingPunct="1">
        <a:spcBef>
          <a:spcPct val="0"/>
        </a:spcBef>
        <a:buNone/>
        <a:defRPr sz="4900" kern="1200">
          <a:solidFill>
            <a:schemeClr val="tx1"/>
          </a:solidFill>
          <a:latin typeface="+mj-lt"/>
          <a:ea typeface="+mj-ea"/>
          <a:cs typeface="+mj-cs"/>
        </a:defRPr>
      </a:lvl1pPr>
    </p:titleStyle>
    <p:bodyStyle>
      <a:lvl1pPr marL="382059" indent="-382059" algn="l" defTabSz="1018824" rtl="0" eaLnBrk="1" latinLnBrk="0" hangingPunct="1">
        <a:spcBef>
          <a:spcPct val="20000"/>
        </a:spcBef>
        <a:buFont typeface="Arial" panose="020B0604020202020204" pitchFamily="34" charset="0"/>
        <a:buChar char="•"/>
        <a:defRPr sz="3600" kern="1200">
          <a:solidFill>
            <a:schemeClr val="tx1"/>
          </a:solidFill>
          <a:latin typeface="+mn-lt"/>
          <a:ea typeface="+mn-ea"/>
          <a:cs typeface="+mn-cs"/>
        </a:defRPr>
      </a:lvl1pPr>
      <a:lvl2pPr marL="827795" indent="-318383" algn="l" defTabSz="1018824" rtl="0" eaLnBrk="1" latinLnBrk="0" hangingPunct="1">
        <a:spcBef>
          <a:spcPct val="20000"/>
        </a:spcBef>
        <a:buFont typeface="Arial" panose="020B0604020202020204" pitchFamily="34" charset="0"/>
        <a:buChar char="–"/>
        <a:defRPr sz="3100" kern="1200">
          <a:solidFill>
            <a:schemeClr val="tx1"/>
          </a:solidFill>
          <a:latin typeface="+mn-lt"/>
          <a:ea typeface="+mn-ea"/>
          <a:cs typeface="+mn-cs"/>
        </a:defRPr>
      </a:lvl2pPr>
      <a:lvl3pPr marL="1273531" indent="-254706" algn="l" defTabSz="1018824"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3pPr>
      <a:lvl4pPr marL="1782943"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4pPr>
      <a:lvl5pPr marL="2292355"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5pPr>
      <a:lvl6pPr marL="2801767"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p:bodyStyle>
    <p:other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693538" y="-1196685"/>
            <a:ext cx="1393054" cy="2403701"/>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43494" y="30950"/>
            <a:ext cx="1446862" cy="249654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55450" y="1547446"/>
            <a:ext cx="956859" cy="1617182"/>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860942" y="-79"/>
            <a:ext cx="6911458" cy="10058479"/>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220267" y="402802"/>
            <a:ext cx="6373368" cy="16764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220267" y="2123440"/>
            <a:ext cx="6373368" cy="70408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044190" y="9248140"/>
            <a:ext cx="1813560" cy="69850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9C889DC-0DCB-4B74-8FF1-3277D9B5E9DE}" type="datetimeFigureOut">
              <a:rPr lang="en-US" smtClean="0"/>
              <a:t>3/28/2016</a:t>
            </a:fld>
            <a:endParaRPr lang="en-US" dirty="0"/>
          </a:p>
        </p:txBody>
      </p:sp>
      <p:sp>
        <p:nvSpPr>
          <p:cNvPr id="10" name="Footer Placeholder 9"/>
          <p:cNvSpPr>
            <a:spLocks noGrp="1"/>
          </p:cNvSpPr>
          <p:nvPr>
            <p:ph type="ftr" sz="quarter" idx="3"/>
          </p:nvPr>
        </p:nvSpPr>
        <p:spPr>
          <a:xfrm>
            <a:off x="4857750" y="9248140"/>
            <a:ext cx="2461260" cy="69850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p>
        </p:txBody>
      </p:sp>
      <p:sp>
        <p:nvSpPr>
          <p:cNvPr id="22" name="Slide Number Placeholder 21"/>
          <p:cNvSpPr>
            <a:spLocks noGrp="1"/>
          </p:cNvSpPr>
          <p:nvPr>
            <p:ph type="sldNum" sz="quarter" idx="4"/>
          </p:nvPr>
        </p:nvSpPr>
        <p:spPr>
          <a:xfrm>
            <a:off x="7321601" y="9248140"/>
            <a:ext cx="388620" cy="69850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F8359E8-5B63-4AE7-A26F-FE183B9DDE83}" type="slidenum">
              <a:rPr lang="en-US" smtClean="0"/>
              <a:t>‹#›</a:t>
            </a:fld>
            <a:endParaRPr lang="en-US" dirty="0"/>
          </a:p>
        </p:txBody>
      </p:sp>
      <p:sp>
        <p:nvSpPr>
          <p:cNvPr id="15" name="Rectangle 14"/>
          <p:cNvSpPr/>
          <p:nvPr/>
        </p:nvSpPr>
        <p:spPr bwMode="invGray">
          <a:xfrm>
            <a:off x="862737" y="-79"/>
            <a:ext cx="62179" cy="10058479"/>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hyperlink" Target="http://www.livebinders.com/play/play?id=774846" TargetMode="External"/><Relationship Id="rId2" Type="http://schemas.openxmlformats.org/officeDocument/2006/relationships/hyperlink" Target="http://www.hsd.k12.or.us/Departments/PrintShop/WebSubmissionForms.asp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www.youtube.com/watch?v=5a7OizEdAik"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oaksportal.org/resources/" TargetMode="Externa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corestandards.org/assets/Appendix_A.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Group 27"/>
          <p:cNvGrpSpPr/>
          <p:nvPr/>
        </p:nvGrpSpPr>
        <p:grpSpPr>
          <a:xfrm>
            <a:off x="486207" y="910087"/>
            <a:ext cx="2608792" cy="2283097"/>
            <a:chOff x="4741224" y="381000"/>
            <a:chExt cx="2166470" cy="1981200"/>
          </a:xfrm>
        </p:grpSpPr>
        <p:sp>
          <p:nvSpPr>
            <p:cNvPr id="31" name="Parallelogram 30"/>
            <p:cNvSpPr/>
            <p:nvPr/>
          </p:nvSpPr>
          <p:spPr>
            <a:xfrm rot="1114965" flipH="1">
              <a:off x="4777414" y="557751"/>
              <a:ext cx="2130280" cy="1688521"/>
            </a:xfrm>
            <a:prstGeom prst="parallelogram">
              <a:avLst/>
            </a:prstGeom>
            <a:solidFill>
              <a:srgbClr val="F79646">
                <a:lumMod val="75000"/>
              </a:srgbClr>
            </a:solidFill>
            <a:ln w="25400" cap="flat" cmpd="sng" algn="ctr">
              <a:noFill/>
              <a:prstDash val="solid"/>
            </a:ln>
            <a:effectLst/>
          </p:spPr>
          <p:txBody>
            <a:bodyPr rtlCol="0" anchor="ctr"/>
            <a:lstStyle/>
            <a:p>
              <a:pPr algn="ctr" defTabSz="1135157">
                <a:defRPr/>
              </a:pPr>
              <a:endParaRPr lang="en-US" sz="2200" kern="0" dirty="0">
                <a:solidFill>
                  <a:prstClr val="white"/>
                </a:solidFill>
                <a:latin typeface="Calibri"/>
              </a:endParaRPr>
            </a:p>
          </p:txBody>
        </p:sp>
        <p:sp>
          <p:nvSpPr>
            <p:cNvPr id="32" name="Parallelogram 31"/>
            <p:cNvSpPr/>
            <p:nvPr/>
          </p:nvSpPr>
          <p:spPr>
            <a:xfrm>
              <a:off x="5029200" y="694562"/>
              <a:ext cx="1676400" cy="1439038"/>
            </a:xfrm>
            <a:prstGeom prst="parallelogram">
              <a:avLst/>
            </a:prstGeom>
            <a:solidFill>
              <a:srgbClr val="FFFFBD"/>
            </a:solidFill>
            <a:ln w="25400" cap="flat" cmpd="sng" algn="ctr">
              <a:noFill/>
              <a:prstDash val="solid"/>
            </a:ln>
            <a:effectLst/>
          </p:spPr>
          <p:txBody>
            <a:bodyPr rtlCol="0" anchor="ctr"/>
            <a:lstStyle/>
            <a:p>
              <a:pPr algn="ctr" defTabSz="1135157">
                <a:defRPr/>
              </a:pPr>
              <a:endParaRPr lang="en-US" sz="2200" kern="0" dirty="0">
                <a:solidFill>
                  <a:prstClr val="white"/>
                </a:solidFill>
                <a:latin typeface="Calibri"/>
              </a:endParaRPr>
            </a:p>
          </p:txBody>
        </p:sp>
        <p:sp>
          <p:nvSpPr>
            <p:cNvPr id="33" name="Rectangle 32"/>
            <p:cNvSpPr/>
            <p:nvPr/>
          </p:nvSpPr>
          <p:spPr>
            <a:xfrm>
              <a:off x="4741224" y="381000"/>
              <a:ext cx="1054587" cy="934776"/>
            </a:xfrm>
            <a:prstGeom prst="rect">
              <a:avLst/>
            </a:prstGeom>
            <a:solidFill>
              <a:srgbClr val="FFFFBD"/>
            </a:solidFill>
            <a:ln>
              <a:solidFill>
                <a:srgbClr val="F79646">
                  <a:lumMod val="75000"/>
                </a:srgbClr>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defTabSz="1135157">
                <a:defRPr/>
              </a:pPr>
              <a:r>
                <a:rPr lang="en-US" sz="6400" b="1" kern="0" dirty="0">
                  <a:ln w="11430"/>
                  <a:gradFill>
                    <a:gsLst>
                      <a:gs pos="0">
                        <a:srgbClr val="F79646">
                          <a:tint val="90000"/>
                          <a:satMod val="120000"/>
                        </a:srgbClr>
                      </a:gs>
                      <a:gs pos="25000">
                        <a:srgbClr val="F79646">
                          <a:tint val="93000"/>
                          <a:satMod val="120000"/>
                        </a:srgbClr>
                      </a:gs>
                      <a:gs pos="50000">
                        <a:srgbClr val="F79646">
                          <a:shade val="89000"/>
                          <a:satMod val="110000"/>
                        </a:srgbClr>
                      </a:gs>
                      <a:gs pos="75000">
                        <a:srgbClr val="F79646">
                          <a:tint val="93000"/>
                          <a:satMod val="120000"/>
                        </a:srgbClr>
                      </a:gs>
                      <a:gs pos="100000">
                        <a:srgbClr val="F79646">
                          <a:tint val="90000"/>
                          <a:satMod val="120000"/>
                        </a:srgbClr>
                      </a:gs>
                    </a:gsLst>
                    <a:lin ang="5400000"/>
                  </a:gradFill>
                  <a:effectLst>
                    <a:outerShdw blurRad="80000" dist="40000" dir="5040000" algn="tl">
                      <a:srgbClr val="000000">
                        <a:alpha val="30000"/>
                      </a:srgbClr>
                    </a:outerShdw>
                  </a:effectLst>
                  <a:latin typeface="Calibri"/>
                </a:rPr>
                <a:t>4</a:t>
              </a:r>
              <a:r>
                <a:rPr lang="en-US" sz="6400" b="1" kern="0" baseline="30000" dirty="0">
                  <a:ln w="11430"/>
                  <a:gradFill>
                    <a:gsLst>
                      <a:gs pos="0">
                        <a:srgbClr val="F79646">
                          <a:tint val="90000"/>
                          <a:satMod val="120000"/>
                        </a:srgbClr>
                      </a:gs>
                      <a:gs pos="25000">
                        <a:srgbClr val="F79646">
                          <a:tint val="93000"/>
                          <a:satMod val="120000"/>
                        </a:srgbClr>
                      </a:gs>
                      <a:gs pos="50000">
                        <a:srgbClr val="F79646">
                          <a:shade val="89000"/>
                          <a:satMod val="110000"/>
                        </a:srgbClr>
                      </a:gs>
                      <a:gs pos="75000">
                        <a:srgbClr val="F79646">
                          <a:tint val="93000"/>
                          <a:satMod val="120000"/>
                        </a:srgbClr>
                      </a:gs>
                      <a:gs pos="100000">
                        <a:srgbClr val="F79646">
                          <a:tint val="90000"/>
                          <a:satMod val="120000"/>
                        </a:srgbClr>
                      </a:gs>
                    </a:gsLst>
                    <a:lin ang="5400000"/>
                  </a:gradFill>
                  <a:effectLst>
                    <a:outerShdw blurRad="80000" dist="40000" dir="5040000" algn="tl">
                      <a:srgbClr val="000000">
                        <a:alpha val="30000"/>
                      </a:srgbClr>
                    </a:outerShdw>
                  </a:effectLst>
                  <a:latin typeface="Calibri"/>
                </a:rPr>
                <a:t>th</a:t>
              </a:r>
              <a:r>
                <a:rPr lang="en-US" sz="6400" b="1" kern="0" dirty="0">
                  <a:ln w="11430"/>
                  <a:gradFill>
                    <a:gsLst>
                      <a:gs pos="0">
                        <a:srgbClr val="F79646">
                          <a:tint val="90000"/>
                          <a:satMod val="120000"/>
                        </a:srgbClr>
                      </a:gs>
                      <a:gs pos="25000">
                        <a:srgbClr val="F79646">
                          <a:tint val="93000"/>
                          <a:satMod val="120000"/>
                        </a:srgbClr>
                      </a:gs>
                      <a:gs pos="50000">
                        <a:srgbClr val="F79646">
                          <a:shade val="89000"/>
                          <a:satMod val="110000"/>
                        </a:srgbClr>
                      </a:gs>
                      <a:gs pos="75000">
                        <a:srgbClr val="F79646">
                          <a:tint val="93000"/>
                          <a:satMod val="120000"/>
                        </a:srgbClr>
                      </a:gs>
                      <a:gs pos="100000">
                        <a:srgbClr val="F79646">
                          <a:tint val="90000"/>
                          <a:satMod val="120000"/>
                        </a:srgbClr>
                      </a:gs>
                    </a:gsLst>
                    <a:lin ang="5400000"/>
                  </a:gradFill>
                  <a:effectLst>
                    <a:outerShdw blurRad="80000" dist="40000" dir="5040000" algn="tl">
                      <a:srgbClr val="000000">
                        <a:alpha val="30000"/>
                      </a:srgbClr>
                    </a:outerShdw>
                  </a:effectLst>
                  <a:latin typeface="Calibri"/>
                </a:rPr>
                <a:t> </a:t>
              </a:r>
            </a:p>
          </p:txBody>
        </p:sp>
        <p:pic>
          <p:nvPicPr>
            <p:cNvPr id="34" name="Picture 8" descr="C:\Documents and Settings\Owner\Local Settings\Temporary Internet Files\Content.IE5\FH6EVO2I\MP900400619[1].jpg"/>
            <p:cNvPicPr>
              <a:picLocks noChangeAspect="1" noChangeArrowheads="1"/>
            </p:cNvPicPr>
            <p:nvPr/>
          </p:nvPicPr>
          <p:blipFill>
            <a:blip r:embed="rId2" cstate="print"/>
            <a:srcRect l="12664" t="12664" r="10917"/>
            <a:stretch>
              <a:fillRect/>
            </a:stretch>
          </p:blipFill>
          <p:spPr bwMode="auto">
            <a:xfrm>
              <a:off x="5181601" y="576344"/>
              <a:ext cx="1524000" cy="1785856"/>
            </a:xfrm>
            <a:prstGeom prst="rect">
              <a:avLst/>
            </a:prstGeom>
            <a:noFill/>
            <a:effectLst>
              <a:softEdge rad="317500"/>
            </a:effectLst>
          </p:spPr>
        </p:pic>
      </p:grpSp>
      <p:graphicFrame>
        <p:nvGraphicFramePr>
          <p:cNvPr id="25" name="Table 24"/>
          <p:cNvGraphicFramePr>
            <a:graphicFrameLocks noGrp="1"/>
          </p:cNvGraphicFramePr>
          <p:nvPr>
            <p:extLst>
              <p:ext uri="{D42A27DB-BD31-4B8C-83A1-F6EECF244321}">
                <p14:modId xmlns:p14="http://schemas.microsoft.com/office/powerpoint/2010/main" val="2394484345"/>
              </p:ext>
            </p:extLst>
          </p:nvPr>
        </p:nvGraphicFramePr>
        <p:xfrm>
          <a:off x="1209042" y="6441948"/>
          <a:ext cx="5705113" cy="2720340"/>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431801"/>
                <a:gridCol w="2245359"/>
                <a:gridCol w="2418080"/>
                <a:gridCol w="609873"/>
              </a:tblGrid>
              <a:tr h="284988">
                <a:tc gridSpan="4">
                  <a:txBody>
                    <a:bodyPr/>
                    <a:lstStyle/>
                    <a:p>
                      <a:pPr algn="ctr"/>
                      <a:r>
                        <a:rPr lang="en-US" sz="1200" b="1" dirty="0" smtClean="0">
                          <a:solidFill>
                            <a:schemeClr val="tx1"/>
                          </a:solidFill>
                        </a:rPr>
                        <a:t>Narrative Writing and Language</a:t>
                      </a:r>
                      <a:endParaRPr lang="en-US" sz="1200" b="1" dirty="0">
                        <a:solidFill>
                          <a:schemeClr val="tx1"/>
                        </a:solidFill>
                      </a:endParaRPr>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83464">
                <a:tc gridSpan="2">
                  <a:txBody>
                    <a:bodyPr/>
                    <a:lstStyle/>
                    <a:p>
                      <a:pPr algn="ctr"/>
                      <a:r>
                        <a:rPr lang="en-US" sz="1200" b="1" dirty="0" smtClean="0">
                          <a:solidFill>
                            <a:schemeClr val="tx1"/>
                          </a:solidFill>
                        </a:rPr>
                        <a:t>Targets</a:t>
                      </a:r>
                      <a:endParaRPr lang="en-US" sz="1200" b="1" dirty="0">
                        <a:solidFill>
                          <a:schemeClr val="tx1"/>
                        </a:solidFill>
                      </a:endParaRPr>
                    </a:p>
                  </a:txBody>
                  <a:tcPr marL="103632" marR="103632" marT="50292" marB="50292">
                    <a:solidFill>
                      <a:schemeClr val="bg1"/>
                    </a:solidFill>
                  </a:tcPr>
                </a:tc>
                <a:tc hMerge="1">
                  <a:txBody>
                    <a:bodyPr/>
                    <a:lstStyle/>
                    <a:p>
                      <a:endParaRPr lang="en-US" dirty="0"/>
                    </a:p>
                  </a:txBody>
                  <a:tcPr/>
                </a:tc>
                <a:tc>
                  <a:txBody>
                    <a:bodyPr/>
                    <a:lstStyle/>
                    <a:p>
                      <a:pPr algn="ctr"/>
                      <a:r>
                        <a:rPr lang="en-US" sz="1200" b="1" dirty="0" smtClean="0">
                          <a:solidFill>
                            <a:schemeClr val="tx1"/>
                          </a:solidFill>
                        </a:rPr>
                        <a:t>Standards</a:t>
                      </a:r>
                      <a:endParaRPr lang="en-US" sz="1200" b="1" dirty="0">
                        <a:solidFill>
                          <a:schemeClr val="tx1"/>
                        </a:solidFill>
                      </a:endParaRPr>
                    </a:p>
                  </a:txBody>
                  <a:tcPr marL="103632" marR="103632" marT="50292" marB="50292">
                    <a:solidFill>
                      <a:schemeClr val="bg1"/>
                    </a:solidFill>
                  </a:tcPr>
                </a:tc>
                <a:tc>
                  <a:txBody>
                    <a:bodyPr/>
                    <a:lstStyle/>
                    <a:p>
                      <a:pPr algn="ctr"/>
                      <a:r>
                        <a:rPr lang="en-US" sz="1200" b="1" dirty="0" smtClean="0">
                          <a:solidFill>
                            <a:schemeClr val="tx1"/>
                          </a:solidFill>
                        </a:rPr>
                        <a:t>DOK</a:t>
                      </a:r>
                      <a:endParaRPr lang="en-US" sz="1200" b="1" dirty="0">
                        <a:solidFill>
                          <a:schemeClr val="tx1"/>
                        </a:solidFill>
                      </a:endParaRPr>
                    </a:p>
                  </a:txBody>
                  <a:tcPr marL="103632" marR="103632" marT="50292" marB="50292">
                    <a:solidFill>
                      <a:schemeClr val="bg1"/>
                    </a:solidFill>
                  </a:tcPr>
                </a:tc>
              </a:tr>
              <a:tr h="304800">
                <a:tc>
                  <a:txBody>
                    <a:bodyPr/>
                    <a:lstStyle/>
                    <a:p>
                      <a:r>
                        <a:rPr lang="en-US" sz="1200" b="1" dirty="0" smtClean="0">
                          <a:solidFill>
                            <a:schemeClr val="tx1"/>
                          </a:solidFill>
                        </a:rPr>
                        <a:t>1a</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Brief Narrative</a:t>
                      </a:r>
                      <a:r>
                        <a:rPr lang="en-US" sz="1200" b="1" baseline="0" dirty="0" smtClean="0">
                          <a:solidFill>
                            <a:schemeClr val="tx1"/>
                          </a:solidFill>
                        </a:rPr>
                        <a:t> </a:t>
                      </a:r>
                      <a:r>
                        <a:rPr lang="en-US" sz="1200" b="1" dirty="0" smtClean="0">
                          <a:solidFill>
                            <a:schemeClr val="tx1"/>
                          </a:solidFill>
                        </a:rPr>
                        <a:t>Write</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W.4.3a,</a:t>
                      </a:r>
                      <a:r>
                        <a:rPr lang="en-US" sz="1200" b="1" baseline="0" dirty="0" smtClean="0">
                          <a:solidFill>
                            <a:schemeClr val="tx1"/>
                          </a:solidFill>
                        </a:rPr>
                        <a:t> W.4.3b,  W.4.3c, W.4.3d</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3</a:t>
                      </a:r>
                      <a:endParaRPr lang="en-US" sz="1200" b="1" dirty="0">
                        <a:solidFill>
                          <a:schemeClr val="tx1"/>
                        </a:solidFill>
                      </a:endParaRPr>
                    </a:p>
                  </a:txBody>
                  <a:tcPr marL="103632" marR="103632" marT="50292" marB="50292" anchor="ctr">
                    <a:solidFill>
                      <a:srgbClr val="FFFFCC"/>
                    </a:solidFill>
                  </a:tcPr>
                </a:tc>
              </a:tr>
              <a:tr h="304800">
                <a:tc>
                  <a:txBody>
                    <a:bodyPr/>
                    <a:lstStyle/>
                    <a:p>
                      <a:r>
                        <a:rPr lang="en-US" sz="1200" b="1" dirty="0" smtClean="0">
                          <a:solidFill>
                            <a:schemeClr val="tx1"/>
                          </a:solidFill>
                        </a:rPr>
                        <a:t>1b</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Write-Revise Informational</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W.4.3a,</a:t>
                      </a:r>
                      <a:r>
                        <a:rPr lang="en-US" sz="1200" b="1" baseline="0" dirty="0" smtClean="0">
                          <a:solidFill>
                            <a:schemeClr val="tx1"/>
                          </a:solidFill>
                        </a:rPr>
                        <a:t> W.4.3b,  W.4.3c, W.4.3d</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2</a:t>
                      </a:r>
                      <a:endParaRPr lang="en-US" sz="1200" b="1" dirty="0">
                        <a:solidFill>
                          <a:schemeClr val="tx1"/>
                        </a:solidFill>
                      </a:endParaRPr>
                    </a:p>
                  </a:txBody>
                  <a:tcPr marL="103632" marR="103632" marT="50292" marB="50292" anchor="ctr">
                    <a:solidFill>
                      <a:srgbClr val="FFFFCC"/>
                    </a:solidFill>
                  </a:tcPr>
                </a:tc>
              </a:tr>
              <a:tr h="472440">
                <a:tc>
                  <a:txBody>
                    <a:bodyPr/>
                    <a:lstStyle/>
                    <a:p>
                      <a:r>
                        <a:rPr lang="en-US" sz="1200" b="1" dirty="0" smtClean="0">
                          <a:solidFill>
                            <a:schemeClr val="tx1"/>
                          </a:solidFill>
                        </a:rPr>
                        <a:t>2</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Full Narrative Composition</a:t>
                      </a:r>
                      <a:endParaRPr lang="en-US" sz="1200" b="1" dirty="0">
                        <a:solidFill>
                          <a:schemeClr val="tx1"/>
                        </a:solidFill>
                      </a:endParaRPr>
                    </a:p>
                  </a:txBody>
                  <a:tcPr marL="103632" marR="103632" marT="50292" marB="50292">
                    <a:solidFill>
                      <a:srgbClr val="FFFFCC"/>
                    </a:solidFill>
                  </a:tcPr>
                </a:tc>
                <a:tc>
                  <a:txBody>
                    <a:bodyPr/>
                    <a:lstStyle/>
                    <a:p>
                      <a:r>
                        <a:rPr lang="pl-PL" sz="1200" b="1" dirty="0" smtClean="0">
                          <a:solidFill>
                            <a:schemeClr val="tx1"/>
                          </a:solidFill>
                        </a:rPr>
                        <a:t>W</a:t>
                      </a:r>
                      <a:r>
                        <a:rPr lang="en-US" sz="1200" b="1" dirty="0" smtClean="0">
                          <a:solidFill>
                            <a:schemeClr val="tx1"/>
                          </a:solidFill>
                        </a:rPr>
                        <a:t>.4.3</a:t>
                      </a:r>
                      <a:r>
                        <a:rPr lang="pl-PL" sz="1200" b="1" dirty="0" smtClean="0">
                          <a:solidFill>
                            <a:schemeClr val="tx1"/>
                          </a:solidFill>
                        </a:rPr>
                        <a:t>a, W</a:t>
                      </a:r>
                      <a:r>
                        <a:rPr lang="en-US" sz="1200" b="1" dirty="0" smtClean="0">
                          <a:solidFill>
                            <a:schemeClr val="tx1"/>
                          </a:solidFill>
                        </a:rPr>
                        <a:t>.4.3</a:t>
                      </a:r>
                      <a:r>
                        <a:rPr lang="pl-PL" sz="1200" b="1" dirty="0" smtClean="0">
                          <a:solidFill>
                            <a:schemeClr val="tx1"/>
                          </a:solidFill>
                        </a:rPr>
                        <a:t>b, W</a:t>
                      </a:r>
                      <a:r>
                        <a:rPr lang="en-US" sz="1200" b="1" dirty="0" smtClean="0">
                          <a:solidFill>
                            <a:schemeClr val="tx1"/>
                          </a:solidFill>
                        </a:rPr>
                        <a:t>.4.3</a:t>
                      </a:r>
                      <a:r>
                        <a:rPr lang="pl-PL" sz="1200" b="1" dirty="0" smtClean="0">
                          <a:solidFill>
                            <a:schemeClr val="tx1"/>
                          </a:solidFill>
                        </a:rPr>
                        <a:t>c, W</a:t>
                      </a:r>
                      <a:r>
                        <a:rPr lang="en-US" sz="1200" b="1" dirty="0" smtClean="0">
                          <a:solidFill>
                            <a:schemeClr val="tx1"/>
                          </a:solidFill>
                        </a:rPr>
                        <a:t>.4.</a:t>
                      </a:r>
                      <a:r>
                        <a:rPr lang="pl-PL" sz="1200" b="1" dirty="0" smtClean="0">
                          <a:solidFill>
                            <a:schemeClr val="tx1"/>
                          </a:solidFill>
                        </a:rPr>
                        <a:t>3</a:t>
                      </a:r>
                      <a:r>
                        <a:rPr lang="en-US" sz="1200" b="1" dirty="0" smtClean="0">
                          <a:solidFill>
                            <a:schemeClr val="tx1"/>
                          </a:solidFill>
                        </a:rPr>
                        <a:t>d</a:t>
                      </a:r>
                      <a:r>
                        <a:rPr lang="pl-PL" sz="1200" b="1" dirty="0" smtClean="0">
                          <a:solidFill>
                            <a:schemeClr val="tx1"/>
                          </a:solidFill>
                        </a:rPr>
                        <a:t>, W</a:t>
                      </a:r>
                      <a:r>
                        <a:rPr lang="en-US" sz="1200" b="1" dirty="0" smtClean="0">
                          <a:solidFill>
                            <a:schemeClr val="tx1"/>
                          </a:solidFill>
                        </a:rPr>
                        <a:t>.4.</a:t>
                      </a:r>
                      <a:r>
                        <a:rPr lang="pl-PL" sz="1200" b="1" dirty="0" smtClean="0">
                          <a:solidFill>
                            <a:schemeClr val="tx1"/>
                          </a:solidFill>
                        </a:rPr>
                        <a:t>4, </a:t>
                      </a:r>
                      <a:r>
                        <a:rPr lang="en-US" sz="1200" b="1" baseline="0" dirty="0" smtClean="0">
                          <a:solidFill>
                            <a:schemeClr val="tx1"/>
                          </a:solidFill>
                        </a:rPr>
                        <a:t> </a:t>
                      </a:r>
                      <a:r>
                        <a:rPr lang="pl-PL" sz="1200" b="1" dirty="0" smtClean="0">
                          <a:solidFill>
                            <a:schemeClr val="tx1"/>
                          </a:solidFill>
                        </a:rPr>
                        <a:t>W</a:t>
                      </a:r>
                      <a:r>
                        <a:rPr lang="en-US" sz="1200" b="1" dirty="0" smtClean="0">
                          <a:solidFill>
                            <a:schemeClr val="tx1"/>
                          </a:solidFill>
                        </a:rPr>
                        <a:t>.4.</a:t>
                      </a:r>
                      <a:r>
                        <a:rPr lang="pl-PL" sz="1200" b="1" dirty="0" smtClean="0">
                          <a:solidFill>
                            <a:schemeClr val="tx1"/>
                          </a:solidFill>
                        </a:rPr>
                        <a:t>5, W</a:t>
                      </a:r>
                      <a:r>
                        <a:rPr lang="en-US" sz="1200" b="1" dirty="0" smtClean="0">
                          <a:solidFill>
                            <a:schemeClr val="tx1"/>
                          </a:solidFill>
                        </a:rPr>
                        <a:t>.4.</a:t>
                      </a:r>
                      <a:r>
                        <a:rPr lang="pl-PL" sz="1200" b="1" dirty="0" smtClean="0">
                          <a:solidFill>
                            <a:schemeClr val="tx1"/>
                          </a:solidFill>
                        </a:rPr>
                        <a:t>8</a:t>
                      </a:r>
                      <a:r>
                        <a:rPr lang="en-US" sz="1200" b="1" dirty="0" smtClean="0">
                          <a:solidFill>
                            <a:schemeClr val="tx1"/>
                          </a:solidFill>
                        </a:rPr>
                        <a:t>, W.4.9</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4</a:t>
                      </a:r>
                      <a:endParaRPr lang="en-US" sz="1200" b="1" dirty="0">
                        <a:solidFill>
                          <a:schemeClr val="tx1"/>
                        </a:solidFill>
                      </a:endParaRPr>
                    </a:p>
                  </a:txBody>
                  <a:tcPr marL="103632" marR="103632" marT="50292" marB="50292" anchor="ctr">
                    <a:solidFill>
                      <a:srgbClr val="FFFFCC"/>
                    </a:solidFill>
                  </a:tcPr>
                </a:tc>
              </a:tr>
              <a:tr h="284988">
                <a:tc>
                  <a:txBody>
                    <a:bodyPr/>
                    <a:lstStyle/>
                    <a:p>
                      <a:r>
                        <a:rPr lang="en-US" sz="1200" b="1" dirty="0" smtClean="0">
                          <a:solidFill>
                            <a:schemeClr val="tx1"/>
                          </a:solidFill>
                        </a:rPr>
                        <a:t>8</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Language-Vocabulary Use</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L.4.3a</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1-2</a:t>
                      </a:r>
                      <a:endParaRPr lang="en-US" sz="1200" b="1" dirty="0">
                        <a:solidFill>
                          <a:schemeClr val="tx1"/>
                        </a:solidFill>
                      </a:endParaRPr>
                    </a:p>
                  </a:txBody>
                  <a:tcPr marL="103632" marR="103632" marT="50292" marB="50292" anchor="ctr">
                    <a:solidFill>
                      <a:srgbClr val="FFFFCC"/>
                    </a:solidFill>
                  </a:tcPr>
                </a:tc>
              </a:tr>
              <a:tr h="284988">
                <a:tc>
                  <a:txBody>
                    <a:bodyPr/>
                    <a:lstStyle/>
                    <a:p>
                      <a:r>
                        <a:rPr lang="en-US" sz="1200" b="1" dirty="0" smtClean="0">
                          <a:solidFill>
                            <a:schemeClr val="tx1"/>
                          </a:solidFill>
                        </a:rPr>
                        <a:t>9</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Edit and Clarify</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L.4.1d</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1-2</a:t>
                      </a:r>
                      <a:endParaRPr lang="en-US" sz="1200" b="1" dirty="0">
                        <a:solidFill>
                          <a:schemeClr val="tx1"/>
                        </a:solidFill>
                      </a:endParaRPr>
                    </a:p>
                  </a:txBody>
                  <a:tcPr marL="103632" marR="103632" marT="50292" marB="50292" anchor="ctr">
                    <a:solidFill>
                      <a:srgbClr val="FFFFCC"/>
                    </a:solidFill>
                  </a:tcPr>
                </a:tc>
              </a:tr>
            </a:tbl>
          </a:graphicData>
        </a:graphic>
      </p:graphicFrame>
      <p:sp>
        <p:nvSpPr>
          <p:cNvPr id="7" name="TextBox 6"/>
          <p:cNvSpPr txBox="1"/>
          <p:nvPr/>
        </p:nvSpPr>
        <p:spPr>
          <a:xfrm>
            <a:off x="3565505" y="1696449"/>
            <a:ext cx="2840064" cy="872318"/>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101881" tIns="50941" rIns="101881" bIns="50941" rtlCol="0">
            <a:spAutoFit/>
          </a:bodyPr>
          <a:lstStyle/>
          <a:p>
            <a:r>
              <a:rPr lang="en-US" sz="2600" b="1" dirty="0">
                <a:solidFill>
                  <a:schemeClr val="accent1">
                    <a:lumMod val="75000"/>
                  </a:schemeClr>
                </a:solidFill>
                <a:latin typeface="Bookman Old Style" pitchFamily="18" charset="0"/>
              </a:rPr>
              <a:t>Quarter </a:t>
            </a:r>
            <a:r>
              <a:rPr lang="en-US" sz="2600" b="1" dirty="0" smtClean="0">
                <a:solidFill>
                  <a:schemeClr val="accent1">
                    <a:lumMod val="75000"/>
                  </a:schemeClr>
                </a:solidFill>
                <a:latin typeface="Bookman Old Style" pitchFamily="18" charset="0"/>
              </a:rPr>
              <a:t>Three </a:t>
            </a:r>
            <a:r>
              <a:rPr lang="en-US" sz="2400" b="1" dirty="0" smtClean="0">
                <a:latin typeface="Bookman Old Style" pitchFamily="18" charset="0"/>
              </a:rPr>
              <a:t>CFA</a:t>
            </a:r>
            <a:endParaRPr lang="en-US" b="1" dirty="0" smtClean="0">
              <a:latin typeface="Bookman Old Style" pitchFamily="18" charset="0"/>
            </a:endParaRPr>
          </a:p>
        </p:txBody>
      </p:sp>
      <p:sp>
        <p:nvSpPr>
          <p:cNvPr id="2" name="Rectangle 1"/>
          <p:cNvSpPr/>
          <p:nvPr/>
        </p:nvSpPr>
        <p:spPr>
          <a:xfrm>
            <a:off x="5105400" y="7057850"/>
            <a:ext cx="609600" cy="2286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p:cNvSpPr/>
          <p:nvPr/>
        </p:nvSpPr>
        <p:spPr>
          <a:xfrm>
            <a:off x="3962071" y="7227140"/>
            <a:ext cx="605833" cy="2286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p:cNvSpPr/>
          <p:nvPr/>
        </p:nvSpPr>
        <p:spPr>
          <a:xfrm>
            <a:off x="3934450" y="7456279"/>
            <a:ext cx="2302572" cy="468521"/>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26" name="Table 25"/>
          <p:cNvGraphicFramePr>
            <a:graphicFrameLocks noGrp="1"/>
          </p:cNvGraphicFramePr>
          <p:nvPr>
            <p:extLst>
              <p:ext uri="{D42A27DB-BD31-4B8C-83A1-F6EECF244321}">
                <p14:modId xmlns:p14="http://schemas.microsoft.com/office/powerpoint/2010/main" val="3957607770"/>
              </p:ext>
            </p:extLst>
          </p:nvPr>
        </p:nvGraphicFramePr>
        <p:xfrm>
          <a:off x="1642041" y="2992388"/>
          <a:ext cx="4759958" cy="1421892"/>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356765"/>
                <a:gridCol w="2665835"/>
                <a:gridCol w="1051558"/>
                <a:gridCol w="685800"/>
              </a:tblGrid>
              <a:tr h="284988">
                <a:tc gridSpan="4">
                  <a:txBody>
                    <a:bodyPr/>
                    <a:lstStyle/>
                    <a:p>
                      <a:pPr algn="ctr"/>
                      <a:r>
                        <a:rPr lang="en-US" sz="1200" b="1" dirty="0" smtClean="0">
                          <a:solidFill>
                            <a:schemeClr val="tx1"/>
                          </a:solidFill>
                        </a:rPr>
                        <a:t>Reading: Literature Grade Four</a:t>
                      </a:r>
                      <a:endParaRPr lang="en-US" sz="1200" b="1" dirty="0">
                        <a:solidFill>
                          <a:schemeClr val="tx1"/>
                        </a:solidFill>
                      </a:endParaRPr>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83464">
                <a:tc gridSpan="2">
                  <a:txBody>
                    <a:bodyPr/>
                    <a:lstStyle/>
                    <a:p>
                      <a:pPr algn="ctr"/>
                      <a:r>
                        <a:rPr lang="en-US" sz="1200" b="1" dirty="0" smtClean="0">
                          <a:solidFill>
                            <a:schemeClr val="tx1"/>
                          </a:solidFill>
                        </a:rPr>
                        <a:t>Targets</a:t>
                      </a:r>
                      <a:endParaRPr lang="en-US" sz="1200" b="1" dirty="0">
                        <a:solidFill>
                          <a:schemeClr val="tx1"/>
                        </a:solidFill>
                      </a:endParaRPr>
                    </a:p>
                  </a:txBody>
                  <a:tcPr marL="103632" marR="103632" marT="50292" marB="50292">
                    <a:solidFill>
                      <a:schemeClr val="bg1"/>
                    </a:solidFill>
                  </a:tcPr>
                </a:tc>
                <a:tc hMerge="1">
                  <a:txBody>
                    <a:bodyPr/>
                    <a:lstStyle/>
                    <a:p>
                      <a:endParaRPr lang="en-US" dirty="0"/>
                    </a:p>
                  </a:txBody>
                  <a:tcPr/>
                </a:tc>
                <a:tc>
                  <a:txBody>
                    <a:bodyPr/>
                    <a:lstStyle/>
                    <a:p>
                      <a:pPr algn="ctr"/>
                      <a:r>
                        <a:rPr lang="en-US" sz="1200" b="1" dirty="0" smtClean="0">
                          <a:solidFill>
                            <a:schemeClr val="tx1"/>
                          </a:solidFill>
                        </a:rPr>
                        <a:t>Standards</a:t>
                      </a:r>
                      <a:endParaRPr lang="en-US" sz="1200" b="1" dirty="0">
                        <a:solidFill>
                          <a:schemeClr val="tx1"/>
                        </a:solidFill>
                      </a:endParaRPr>
                    </a:p>
                  </a:txBody>
                  <a:tcPr marL="103632" marR="103632" marT="50292" marB="50292">
                    <a:solidFill>
                      <a:schemeClr val="bg1"/>
                    </a:solidFill>
                  </a:tcPr>
                </a:tc>
                <a:tc>
                  <a:txBody>
                    <a:bodyPr/>
                    <a:lstStyle/>
                    <a:p>
                      <a:pPr algn="ctr"/>
                      <a:r>
                        <a:rPr lang="en-US" sz="1200" b="1" dirty="0" smtClean="0">
                          <a:solidFill>
                            <a:schemeClr val="tx1"/>
                          </a:solidFill>
                        </a:rPr>
                        <a:t>DOK</a:t>
                      </a:r>
                      <a:endParaRPr lang="en-US" sz="1200" b="1" dirty="0">
                        <a:solidFill>
                          <a:schemeClr val="tx1"/>
                        </a:solidFill>
                      </a:endParaRPr>
                    </a:p>
                  </a:txBody>
                  <a:tcPr marL="103632" marR="103632" marT="50292" marB="50292">
                    <a:solidFill>
                      <a:schemeClr val="bg1"/>
                    </a:solidFill>
                  </a:tcPr>
                </a:tc>
              </a:tr>
              <a:tr h="284988">
                <a:tc>
                  <a:txBody>
                    <a:bodyPr/>
                    <a:lstStyle/>
                    <a:p>
                      <a:r>
                        <a:rPr lang="en-US" sz="1200" b="1" dirty="0" smtClean="0">
                          <a:solidFill>
                            <a:schemeClr val="tx1"/>
                          </a:solidFill>
                        </a:rPr>
                        <a:t>3</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Word Meanings</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RL.4.4</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1-2</a:t>
                      </a:r>
                      <a:endParaRPr lang="en-US" sz="1200" b="1" dirty="0">
                        <a:solidFill>
                          <a:schemeClr val="tx1"/>
                        </a:solidFill>
                      </a:endParaRPr>
                    </a:p>
                  </a:txBody>
                  <a:tcPr marL="103632" marR="103632" marT="50292" marB="50292" anchor="ctr">
                    <a:solidFill>
                      <a:srgbClr val="FFFFCC"/>
                    </a:solidFill>
                  </a:tcPr>
                </a:tc>
              </a:tr>
              <a:tr h="283464">
                <a:tc>
                  <a:txBody>
                    <a:bodyPr/>
                    <a:lstStyle/>
                    <a:p>
                      <a:r>
                        <a:rPr lang="en-US" sz="1200" b="1" dirty="0" smtClean="0">
                          <a:solidFill>
                            <a:schemeClr val="tx1"/>
                          </a:solidFill>
                        </a:rPr>
                        <a:t>6</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Text Structures/Features</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RL.4.7</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2</a:t>
                      </a:r>
                      <a:endParaRPr lang="en-US" sz="1200" b="1" dirty="0">
                        <a:solidFill>
                          <a:schemeClr val="tx1"/>
                        </a:solidFill>
                      </a:endParaRPr>
                    </a:p>
                  </a:txBody>
                  <a:tcPr marL="103632" marR="103632" marT="50292" marB="50292" anchor="ctr">
                    <a:solidFill>
                      <a:srgbClr val="FFFFCC"/>
                    </a:solidFill>
                  </a:tcPr>
                </a:tc>
              </a:tr>
              <a:tr h="284988">
                <a:tc>
                  <a:txBody>
                    <a:bodyPr/>
                    <a:lstStyle/>
                    <a:p>
                      <a:r>
                        <a:rPr lang="en-US" sz="1200" b="1" dirty="0" smtClean="0"/>
                        <a:t>5</a:t>
                      </a:r>
                      <a:endParaRPr lang="en-US" sz="1200" b="1" dirty="0"/>
                    </a:p>
                  </a:txBody>
                  <a:tcPr marL="103632" marR="103632" marT="50292" marB="50292">
                    <a:solidFill>
                      <a:srgbClr val="FFFFCC"/>
                    </a:solidFill>
                  </a:tcPr>
                </a:tc>
                <a:tc>
                  <a:txBody>
                    <a:bodyPr/>
                    <a:lstStyle/>
                    <a:p>
                      <a:r>
                        <a:rPr lang="en-US" sz="1200" b="1" dirty="0" smtClean="0"/>
                        <a:t>Analysis Within</a:t>
                      </a:r>
                      <a:r>
                        <a:rPr lang="en-US" sz="1200" b="1" baseline="0" dirty="0" smtClean="0"/>
                        <a:t> and Across Texts</a:t>
                      </a:r>
                      <a:endParaRPr lang="en-US" sz="1200" b="1" dirty="0"/>
                    </a:p>
                  </a:txBody>
                  <a:tcPr marL="103632" marR="103632" marT="50292" marB="50292">
                    <a:solidFill>
                      <a:srgbClr val="FFFFCC"/>
                    </a:solidFill>
                  </a:tcPr>
                </a:tc>
                <a:tc>
                  <a:txBody>
                    <a:bodyPr/>
                    <a:lstStyle/>
                    <a:p>
                      <a:r>
                        <a:rPr lang="en-US" sz="1200" b="1" dirty="0" smtClean="0">
                          <a:solidFill>
                            <a:schemeClr val="tx1"/>
                          </a:solidFill>
                        </a:rPr>
                        <a:t>RL.4.9</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4</a:t>
                      </a:r>
                      <a:endParaRPr lang="en-US" sz="1200" b="1" dirty="0">
                        <a:solidFill>
                          <a:schemeClr val="tx1"/>
                        </a:solidFill>
                      </a:endParaRPr>
                    </a:p>
                  </a:txBody>
                  <a:tcPr marL="103632" marR="103632" marT="50292" marB="50292" anchor="ctr">
                    <a:solidFill>
                      <a:srgbClr val="FFFFCC"/>
                    </a:solidFill>
                  </a:tcPr>
                </a:tc>
              </a:tr>
            </a:tbl>
          </a:graphicData>
        </a:graphic>
      </p:graphicFrame>
      <p:graphicFrame>
        <p:nvGraphicFramePr>
          <p:cNvPr id="27" name="Table 26"/>
          <p:cNvGraphicFramePr>
            <a:graphicFrameLocks noGrp="1"/>
          </p:cNvGraphicFramePr>
          <p:nvPr>
            <p:extLst>
              <p:ext uri="{D42A27DB-BD31-4B8C-83A1-F6EECF244321}">
                <p14:modId xmlns:p14="http://schemas.microsoft.com/office/powerpoint/2010/main" val="927379188"/>
              </p:ext>
            </p:extLst>
          </p:nvPr>
        </p:nvGraphicFramePr>
        <p:xfrm>
          <a:off x="1640842" y="4483899"/>
          <a:ext cx="4759958" cy="1604772"/>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464183"/>
                <a:gridCol w="2558417"/>
                <a:gridCol w="1051558"/>
                <a:gridCol w="685800"/>
              </a:tblGrid>
              <a:tr h="284988">
                <a:tc gridSpan="4">
                  <a:txBody>
                    <a:bodyPr/>
                    <a:lstStyle/>
                    <a:p>
                      <a:pPr algn="ctr"/>
                      <a:r>
                        <a:rPr lang="en-US" sz="1200" b="1" dirty="0" smtClean="0">
                          <a:solidFill>
                            <a:schemeClr val="tx1"/>
                          </a:solidFill>
                        </a:rPr>
                        <a:t>Reading: Informational Grade Four</a:t>
                      </a:r>
                      <a:endParaRPr lang="en-US" sz="1200" b="1" dirty="0">
                        <a:solidFill>
                          <a:schemeClr val="tx1"/>
                        </a:solidFill>
                      </a:endParaRPr>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83464">
                <a:tc gridSpan="2">
                  <a:txBody>
                    <a:bodyPr/>
                    <a:lstStyle/>
                    <a:p>
                      <a:pPr algn="ctr"/>
                      <a:r>
                        <a:rPr lang="en-US" sz="1200" b="1" dirty="0" smtClean="0">
                          <a:solidFill>
                            <a:schemeClr val="tx1"/>
                          </a:solidFill>
                        </a:rPr>
                        <a:t>Targets</a:t>
                      </a:r>
                      <a:endParaRPr lang="en-US" sz="1200" b="1" dirty="0">
                        <a:solidFill>
                          <a:schemeClr val="tx1"/>
                        </a:solidFill>
                      </a:endParaRPr>
                    </a:p>
                  </a:txBody>
                  <a:tcPr marL="103632" marR="103632" marT="50292" marB="50292">
                    <a:solidFill>
                      <a:schemeClr val="bg1"/>
                    </a:solidFill>
                  </a:tcPr>
                </a:tc>
                <a:tc hMerge="1">
                  <a:txBody>
                    <a:bodyPr/>
                    <a:lstStyle/>
                    <a:p>
                      <a:endParaRPr lang="en-US" dirty="0"/>
                    </a:p>
                  </a:txBody>
                  <a:tcPr/>
                </a:tc>
                <a:tc>
                  <a:txBody>
                    <a:bodyPr/>
                    <a:lstStyle/>
                    <a:p>
                      <a:pPr algn="ctr"/>
                      <a:r>
                        <a:rPr lang="en-US" sz="1200" b="1" dirty="0" smtClean="0">
                          <a:solidFill>
                            <a:schemeClr val="tx1"/>
                          </a:solidFill>
                        </a:rPr>
                        <a:t>Standards</a:t>
                      </a:r>
                      <a:endParaRPr lang="en-US" sz="1200" b="1" dirty="0">
                        <a:solidFill>
                          <a:schemeClr val="tx1"/>
                        </a:solidFill>
                      </a:endParaRPr>
                    </a:p>
                  </a:txBody>
                  <a:tcPr marL="103632" marR="103632" marT="50292" marB="50292">
                    <a:solidFill>
                      <a:schemeClr val="bg1"/>
                    </a:solidFill>
                  </a:tcPr>
                </a:tc>
                <a:tc>
                  <a:txBody>
                    <a:bodyPr/>
                    <a:lstStyle/>
                    <a:p>
                      <a:pPr algn="ctr"/>
                      <a:r>
                        <a:rPr lang="en-US" sz="1200" b="1" dirty="0" smtClean="0">
                          <a:solidFill>
                            <a:schemeClr val="tx1"/>
                          </a:solidFill>
                        </a:rPr>
                        <a:t>DOK</a:t>
                      </a:r>
                      <a:endParaRPr lang="en-US" sz="1200" b="1" dirty="0">
                        <a:solidFill>
                          <a:schemeClr val="tx1"/>
                        </a:solidFill>
                      </a:endParaRPr>
                    </a:p>
                  </a:txBody>
                  <a:tcPr marL="103632" marR="103632" marT="50292" marB="50292">
                    <a:solidFill>
                      <a:schemeClr val="bg1"/>
                    </a:solidFill>
                  </a:tcPr>
                </a:tc>
              </a:tr>
              <a:tr h="284988">
                <a:tc>
                  <a:txBody>
                    <a:bodyPr/>
                    <a:lstStyle/>
                    <a:p>
                      <a:r>
                        <a:rPr lang="en-US" sz="1200" b="1" dirty="0" smtClean="0">
                          <a:solidFill>
                            <a:schemeClr val="tx1"/>
                          </a:solidFill>
                        </a:rPr>
                        <a:t>10</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Word Meanings</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RI.4.4</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1-2</a:t>
                      </a:r>
                      <a:endParaRPr lang="en-US" sz="1200" b="1" dirty="0">
                        <a:solidFill>
                          <a:schemeClr val="tx1"/>
                        </a:solidFill>
                      </a:endParaRPr>
                    </a:p>
                  </a:txBody>
                  <a:tcPr marL="103632" marR="103632" marT="50292" marB="50292" anchor="ctr">
                    <a:solidFill>
                      <a:srgbClr val="FFFFCC"/>
                    </a:solidFill>
                  </a:tcPr>
                </a:tc>
              </a:tr>
              <a:tr h="284988">
                <a:tc>
                  <a:txBody>
                    <a:bodyPr/>
                    <a:lstStyle/>
                    <a:p>
                      <a:r>
                        <a:rPr lang="en-US" sz="1200" b="1" dirty="0" smtClean="0">
                          <a:solidFill>
                            <a:schemeClr val="tx1"/>
                          </a:solidFill>
                        </a:rPr>
                        <a:t>11</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Reasoning and Evidence</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RI.4.8</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3</a:t>
                      </a:r>
                      <a:endParaRPr lang="en-US" sz="1200" b="1" dirty="0">
                        <a:solidFill>
                          <a:schemeClr val="tx1"/>
                        </a:solidFill>
                      </a:endParaRPr>
                    </a:p>
                  </a:txBody>
                  <a:tcPr marL="103632" marR="103632" marT="50292" marB="50292" anchor="ctr">
                    <a:solidFill>
                      <a:srgbClr val="FFFFCC"/>
                    </a:solidFill>
                  </a:tcPr>
                </a:tc>
              </a:tr>
              <a:tr h="284988">
                <a:tc>
                  <a:txBody>
                    <a:bodyPr/>
                    <a:lstStyle/>
                    <a:p>
                      <a:r>
                        <a:rPr lang="en-US" sz="1200" b="1" dirty="0" smtClean="0">
                          <a:solidFill>
                            <a:schemeClr val="tx1"/>
                          </a:solidFill>
                        </a:rPr>
                        <a:t>12</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t>Analysis Within</a:t>
                      </a:r>
                      <a:r>
                        <a:rPr lang="en-US" sz="1200" b="1" baseline="0" dirty="0" smtClean="0"/>
                        <a:t> and Across Texts</a:t>
                      </a:r>
                      <a:endParaRPr lang="en-US" sz="1200" b="1" dirty="0"/>
                    </a:p>
                  </a:txBody>
                  <a:tcPr marL="103632" marR="103632" marT="50292" marB="50292">
                    <a:solidFill>
                      <a:srgbClr val="FFFFCC"/>
                    </a:solidFill>
                  </a:tcPr>
                </a:tc>
                <a:tc>
                  <a:txBody>
                    <a:bodyPr/>
                    <a:lstStyle/>
                    <a:p>
                      <a:r>
                        <a:rPr lang="en-US" sz="1200" b="1" dirty="0" smtClean="0">
                          <a:solidFill>
                            <a:schemeClr val="tx1"/>
                          </a:solidFill>
                        </a:rPr>
                        <a:t>RI.4.9</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4</a:t>
                      </a:r>
                      <a:endParaRPr lang="en-US" sz="1200" b="1" dirty="0">
                        <a:solidFill>
                          <a:schemeClr val="tx1"/>
                        </a:solidFill>
                      </a:endParaRPr>
                    </a:p>
                  </a:txBody>
                  <a:tcPr marL="103632" marR="103632" marT="50292" marB="50292" anchor="ctr">
                    <a:solidFill>
                      <a:srgbClr val="FFFFCC"/>
                    </a:solidFill>
                  </a:tcPr>
                </a:tc>
              </a:tr>
            </a:tbl>
          </a:graphicData>
        </a:graphic>
      </p:graphicFrame>
      <p:sp>
        <p:nvSpPr>
          <p:cNvPr id="15" name="Rectangle 14"/>
          <p:cNvSpPr/>
          <p:nvPr/>
        </p:nvSpPr>
        <p:spPr>
          <a:xfrm>
            <a:off x="3962071" y="8169981"/>
            <a:ext cx="516148" cy="2286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3945829" y="8383316"/>
            <a:ext cx="516148" cy="2286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24"/>
          <p:cNvSpPr txBox="1"/>
          <p:nvPr/>
        </p:nvSpPr>
        <p:spPr>
          <a:xfrm>
            <a:off x="987136" y="6021090"/>
            <a:ext cx="5917386" cy="256765"/>
          </a:xfrm>
          <a:prstGeom prst="rect">
            <a:avLst/>
          </a:prstGeom>
          <a:noFill/>
        </p:spPr>
        <p:txBody>
          <a:bodyPr wrap="square" lIns="101882" tIns="50941" rIns="101882" bIns="50941" rtlCol="0">
            <a:spAutoFit/>
          </a:bodyPr>
          <a:lstStyle>
            <a:defPPr>
              <a:defRPr lang="en-US"/>
            </a:defPPr>
            <a:lvl1pPr marL="0" algn="l" defTabSz="1018809" rtl="0" eaLnBrk="1" latinLnBrk="0" hangingPunct="1">
              <a:defRPr sz="2000" kern="1200">
                <a:solidFill>
                  <a:schemeClr val="tx1"/>
                </a:solidFill>
                <a:latin typeface="+mn-lt"/>
                <a:ea typeface="+mn-ea"/>
                <a:cs typeface="+mn-cs"/>
              </a:defRPr>
            </a:lvl1pPr>
            <a:lvl2pPr marL="509405" algn="l" defTabSz="1018809" rtl="0" eaLnBrk="1" latinLnBrk="0" hangingPunct="1">
              <a:defRPr sz="2000" kern="1200">
                <a:solidFill>
                  <a:schemeClr val="tx1"/>
                </a:solidFill>
                <a:latin typeface="+mn-lt"/>
                <a:ea typeface="+mn-ea"/>
                <a:cs typeface="+mn-cs"/>
              </a:defRPr>
            </a:lvl2pPr>
            <a:lvl3pPr marL="1018809" algn="l" defTabSz="1018809" rtl="0" eaLnBrk="1" latinLnBrk="0" hangingPunct="1">
              <a:defRPr sz="2000" kern="1200">
                <a:solidFill>
                  <a:schemeClr val="tx1"/>
                </a:solidFill>
                <a:latin typeface="+mn-lt"/>
                <a:ea typeface="+mn-ea"/>
                <a:cs typeface="+mn-cs"/>
              </a:defRPr>
            </a:lvl3pPr>
            <a:lvl4pPr marL="1528214" algn="l" defTabSz="1018809" rtl="0" eaLnBrk="1" latinLnBrk="0" hangingPunct="1">
              <a:defRPr sz="2000" kern="1200">
                <a:solidFill>
                  <a:schemeClr val="tx1"/>
                </a:solidFill>
                <a:latin typeface="+mn-lt"/>
                <a:ea typeface="+mn-ea"/>
                <a:cs typeface="+mn-cs"/>
              </a:defRPr>
            </a:lvl4pPr>
            <a:lvl5pPr marL="2037618" algn="l" defTabSz="1018809" rtl="0" eaLnBrk="1" latinLnBrk="0" hangingPunct="1">
              <a:defRPr sz="2000" kern="1200">
                <a:solidFill>
                  <a:schemeClr val="tx1"/>
                </a:solidFill>
                <a:latin typeface="+mn-lt"/>
                <a:ea typeface="+mn-ea"/>
                <a:cs typeface="+mn-cs"/>
              </a:defRPr>
            </a:lvl5pPr>
            <a:lvl6pPr marL="2547024" algn="l" defTabSz="1018809" rtl="0" eaLnBrk="1" latinLnBrk="0" hangingPunct="1">
              <a:defRPr sz="2000" kern="1200">
                <a:solidFill>
                  <a:schemeClr val="tx1"/>
                </a:solidFill>
                <a:latin typeface="+mn-lt"/>
                <a:ea typeface="+mn-ea"/>
                <a:cs typeface="+mn-cs"/>
              </a:defRPr>
            </a:lvl6pPr>
            <a:lvl7pPr marL="3056428" algn="l" defTabSz="1018809" rtl="0" eaLnBrk="1" latinLnBrk="0" hangingPunct="1">
              <a:defRPr sz="2000" kern="1200">
                <a:solidFill>
                  <a:schemeClr val="tx1"/>
                </a:solidFill>
                <a:latin typeface="+mn-lt"/>
                <a:ea typeface="+mn-ea"/>
                <a:cs typeface="+mn-cs"/>
              </a:defRPr>
            </a:lvl7pPr>
            <a:lvl8pPr marL="3565833" algn="l" defTabSz="1018809" rtl="0" eaLnBrk="1" latinLnBrk="0" hangingPunct="1">
              <a:defRPr sz="2000" kern="1200">
                <a:solidFill>
                  <a:schemeClr val="tx1"/>
                </a:solidFill>
                <a:latin typeface="+mn-lt"/>
                <a:ea typeface="+mn-ea"/>
                <a:cs typeface="+mn-cs"/>
              </a:defRPr>
            </a:lvl8pPr>
            <a:lvl9pPr marL="4075237" algn="l" defTabSz="1018809" rtl="0" eaLnBrk="1" latinLnBrk="0" hangingPunct="1">
              <a:defRPr sz="2000" kern="1200">
                <a:solidFill>
                  <a:schemeClr val="tx1"/>
                </a:solidFill>
                <a:latin typeface="+mn-lt"/>
                <a:ea typeface="+mn-ea"/>
                <a:cs typeface="+mn-cs"/>
              </a:defRPr>
            </a:lvl9pPr>
          </a:lstStyle>
          <a:p>
            <a:pPr algn="ctr"/>
            <a:r>
              <a:rPr lang="en-US" sz="1000" b="1" i="1" dirty="0">
                <a:latin typeface="Calibri" panose="020F0502020204030204" pitchFamily="34" charset="0"/>
              </a:rPr>
              <a:t>Note:  There may be more standards per </a:t>
            </a:r>
            <a:r>
              <a:rPr lang="en-US" sz="1000" b="1" i="1" dirty="0" smtClean="0">
                <a:latin typeface="Calibri" panose="020F0502020204030204" pitchFamily="34" charset="0"/>
              </a:rPr>
              <a:t>target. </a:t>
            </a:r>
            <a:r>
              <a:rPr lang="en-US" sz="1000" b="1" i="1" dirty="0">
                <a:latin typeface="Calibri" panose="020F0502020204030204" pitchFamily="34" charset="0"/>
              </a:rPr>
              <a:t>S</a:t>
            </a:r>
            <a:r>
              <a:rPr lang="en-US" sz="1000" b="1" i="1" dirty="0" smtClean="0">
                <a:latin typeface="Calibri" panose="020F0502020204030204" pitchFamily="34" charset="0"/>
              </a:rPr>
              <a:t>tandards assessed in this assessment are boxed.</a:t>
            </a:r>
            <a:endParaRPr lang="en-US" sz="1000" b="1" i="1" dirty="0">
              <a:latin typeface="Calibri" panose="020F0502020204030204" pitchFamily="34" charset="0"/>
            </a:endParaRPr>
          </a:p>
        </p:txBody>
      </p:sp>
    </p:spTree>
    <p:extLst>
      <p:ext uri="{BB962C8B-B14F-4D97-AF65-F5344CB8AC3E}">
        <p14:creationId xmlns:p14="http://schemas.microsoft.com/office/powerpoint/2010/main" val="1864913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23969" y="478972"/>
            <a:ext cx="6816633" cy="1734060"/>
          </a:xfrm>
          <a:prstGeom prst="rect">
            <a:avLst/>
          </a:prstGeom>
          <a:noFill/>
        </p:spPr>
        <p:txBody>
          <a:bodyPr wrap="square" lIns="101848" tIns="50925" rIns="101848" bIns="50925" rtlCol="0">
            <a:spAutoFit/>
          </a:bodyPr>
          <a:lstStyle/>
          <a:p>
            <a:pPr lvl="0"/>
            <a:r>
              <a:rPr lang="en-US" sz="1800" b="1" u="sng" dirty="0">
                <a:solidFill>
                  <a:prstClr val="black"/>
                </a:solidFill>
              </a:rPr>
              <a:t>Directions</a:t>
            </a:r>
            <a:endParaRPr lang="en-US" sz="1600" dirty="0"/>
          </a:p>
          <a:p>
            <a:r>
              <a:rPr lang="en-US" sz="1100" dirty="0"/>
              <a:t>The HSD Elementary assessments are neither scripted nor timed assessments.   They are a tool to inform instructional decision making. It is not the intent of these assessments to have students “guess and check” answers for the sake of finishing an assessment.</a:t>
            </a:r>
          </a:p>
          <a:p>
            <a:endParaRPr lang="en-US" sz="1100" dirty="0"/>
          </a:p>
          <a:p>
            <a:r>
              <a:rPr lang="en-US" sz="1100" dirty="0"/>
              <a:t>All students should “move toward” taking the assessments independently but many will need scaffolding strategies. If students </a:t>
            </a:r>
            <a:r>
              <a:rPr lang="en-US" sz="1100" b="1" dirty="0"/>
              <a:t>are not </a:t>
            </a:r>
            <a:r>
              <a:rPr lang="en-US" sz="1100" dirty="0"/>
              <a:t>reading at grade level and can’t read the text, </a:t>
            </a:r>
            <a:r>
              <a:rPr lang="en-US" sz="1100" b="1" dirty="0"/>
              <a:t>please read the stories </a:t>
            </a:r>
            <a:r>
              <a:rPr lang="en-US" sz="1100" dirty="0"/>
              <a:t>to the students and ask the questions.  Allow students to read the parts of the text that they can. Please note the level of  differentiation a student needed.</a:t>
            </a:r>
          </a:p>
        </p:txBody>
      </p:sp>
      <p:sp>
        <p:nvSpPr>
          <p:cNvPr id="6" name="Rectangle 5"/>
          <p:cNvSpPr/>
          <p:nvPr/>
        </p:nvSpPr>
        <p:spPr>
          <a:xfrm>
            <a:off x="4694910" y="86171"/>
            <a:ext cx="2660968" cy="588949"/>
          </a:xfrm>
          <a:prstGeom prst="rect">
            <a:avLst/>
          </a:prstGeom>
          <a:solidFill>
            <a:schemeClr val="accent3">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107351" tIns="53675" rIns="107351" bIns="53675" rtlCol="0" anchor="t"/>
          <a:lstStyle/>
          <a:p>
            <a:r>
              <a:rPr lang="en-US" sz="1300" b="1" dirty="0">
                <a:solidFill>
                  <a:schemeClr val="tx1"/>
                </a:solidFill>
              </a:rPr>
              <a:t>Order at HSD Print Shop…</a:t>
            </a:r>
          </a:p>
          <a:p>
            <a:r>
              <a:rPr lang="en-US" sz="900" dirty="0">
                <a:solidFill>
                  <a:schemeClr val="tx1"/>
                </a:solidFill>
                <a:hlinkClick r:id="rId2"/>
              </a:rPr>
              <a:t>http://www.hsd.k12.or.us/Departments/PrintShop/WebSubmissionForms.aspx</a:t>
            </a:r>
            <a:endParaRPr lang="en-US" sz="900" dirty="0">
              <a:solidFill>
                <a:schemeClr val="tx1"/>
              </a:solidFill>
            </a:endParaRPr>
          </a:p>
          <a:p>
            <a:endParaRPr lang="en-US" sz="900" dirty="0">
              <a:solidFill>
                <a:schemeClr val="tx1"/>
              </a:solidFill>
            </a:endParaRPr>
          </a:p>
        </p:txBody>
      </p:sp>
      <p:sp>
        <p:nvSpPr>
          <p:cNvPr id="2" name="Rectangle 1"/>
          <p:cNvSpPr/>
          <p:nvPr/>
        </p:nvSpPr>
        <p:spPr>
          <a:xfrm>
            <a:off x="490584" y="1995714"/>
            <a:ext cx="6883400" cy="646331"/>
          </a:xfrm>
          <a:prstGeom prst="rect">
            <a:avLst/>
          </a:prstGeom>
        </p:spPr>
        <p:txBody>
          <a:bodyPr wrap="square" lIns="91433" tIns="45717" rIns="91433" bIns="45717">
            <a:spAutoFit/>
          </a:bodyPr>
          <a:lstStyle/>
          <a:p>
            <a:pPr algn="ctr"/>
            <a:r>
              <a:rPr lang="en-US" sz="1400" b="1" dirty="0"/>
              <a:t>About this Assessment</a:t>
            </a:r>
          </a:p>
          <a:p>
            <a:endParaRPr lang="en-US" sz="1100" b="1" dirty="0"/>
          </a:p>
          <a:p>
            <a:r>
              <a:rPr lang="en-US" sz="1100" b="1" dirty="0"/>
              <a:t>This assessment includes:  </a:t>
            </a:r>
            <a:r>
              <a:rPr lang="en-US" sz="1100" dirty="0" smtClean="0"/>
              <a:t>Selected</a:t>
            </a:r>
            <a:r>
              <a:rPr lang="en-US" sz="1100" dirty="0">
                <a:solidFill>
                  <a:srgbClr val="FFFF00"/>
                </a:solidFill>
              </a:rPr>
              <a:t> </a:t>
            </a:r>
            <a:r>
              <a:rPr lang="en-US" sz="1100" dirty="0" smtClean="0"/>
              <a:t>Response</a:t>
            </a:r>
            <a:r>
              <a:rPr lang="en-US" sz="1100" dirty="0"/>
              <a:t>, </a:t>
            </a:r>
            <a:r>
              <a:rPr lang="en-US" sz="1100" dirty="0" smtClean="0"/>
              <a:t>Constructed Response</a:t>
            </a:r>
            <a:r>
              <a:rPr lang="en-US" sz="1100" dirty="0"/>
              <a:t>, and a Performance Task.</a:t>
            </a:r>
          </a:p>
        </p:txBody>
      </p:sp>
      <p:graphicFrame>
        <p:nvGraphicFramePr>
          <p:cNvPr id="3" name="Table 2"/>
          <p:cNvGraphicFramePr>
            <a:graphicFrameLocks noGrp="1"/>
          </p:cNvGraphicFramePr>
          <p:nvPr>
            <p:extLst>
              <p:ext uri="{D42A27DB-BD31-4B8C-83A1-F6EECF244321}">
                <p14:modId xmlns:p14="http://schemas.microsoft.com/office/powerpoint/2010/main" val="2972098255"/>
              </p:ext>
            </p:extLst>
          </p:nvPr>
        </p:nvGraphicFramePr>
        <p:xfrm>
          <a:off x="543228" y="2711993"/>
          <a:ext cx="6467174" cy="1301206"/>
        </p:xfrm>
        <a:graphic>
          <a:graphicData uri="http://schemas.openxmlformats.org/drawingml/2006/table">
            <a:tbl>
              <a:tblPr firstRow="1" bandRow="1">
                <a:tableStyleId>{5940675A-B579-460E-94D1-54222C63F5DA}</a:tableStyleId>
              </a:tblPr>
              <a:tblGrid>
                <a:gridCol w="1818973"/>
                <a:gridCol w="2819399"/>
                <a:gridCol w="1828802"/>
              </a:tblGrid>
              <a:tr h="411480">
                <a:tc gridSpan="3">
                  <a:txBody>
                    <a:bodyPr/>
                    <a:lstStyle/>
                    <a:p>
                      <a:pPr algn="ctr"/>
                      <a:r>
                        <a:rPr lang="en-US" sz="1200" b="1" dirty="0" smtClean="0"/>
                        <a:t>Types of SBAC Constructed Response</a:t>
                      </a:r>
                      <a:r>
                        <a:rPr lang="en-US" sz="1200" b="1" baseline="0" dirty="0" smtClean="0"/>
                        <a:t> Rubrics in this Assessment</a:t>
                      </a:r>
                    </a:p>
                    <a:p>
                      <a:pPr algn="ctr"/>
                      <a:r>
                        <a:rPr lang="en-US" sz="900" b="1" baseline="0" dirty="0" smtClean="0">
                          <a:hlinkClick r:id="rId3"/>
                        </a:rPr>
                        <a:t>http://www.livebinders.com/play/play?id=774846</a:t>
                      </a:r>
                      <a:endParaRPr lang="en-US" sz="900" b="1" baseline="0" dirty="0" smtClean="0"/>
                    </a:p>
                  </a:txBody>
                  <a:tcPr anchor="ctr">
                    <a:solidFill>
                      <a:schemeClr val="bg1"/>
                    </a:solidFill>
                  </a:tcPr>
                </a:tc>
                <a:tc hMerge="1">
                  <a:txBody>
                    <a:bodyPr/>
                    <a:lstStyle/>
                    <a:p>
                      <a:endParaRPr lang="en-US"/>
                    </a:p>
                  </a:txBody>
                  <a:tcPr/>
                </a:tc>
                <a:tc hMerge="1">
                  <a:txBody>
                    <a:bodyPr/>
                    <a:lstStyle/>
                    <a:p>
                      <a:endParaRPr lang="en-US" dirty="0"/>
                    </a:p>
                  </a:txBody>
                  <a:tcPr/>
                </a:tc>
              </a:tr>
              <a:tr h="889726">
                <a:tc>
                  <a:txBody>
                    <a:bodyPr/>
                    <a:lstStyle/>
                    <a:p>
                      <a:pPr algn="l"/>
                      <a:r>
                        <a:rPr lang="en-US" sz="1000" b="1" dirty="0" smtClean="0"/>
                        <a:t>Reading</a:t>
                      </a:r>
                    </a:p>
                    <a:p>
                      <a:pPr marL="171450" indent="-171450" algn="l">
                        <a:buFont typeface="Arial" panose="020B0604020202020204" pitchFamily="34" charset="0"/>
                        <a:buChar char="•"/>
                      </a:pPr>
                      <a:r>
                        <a:rPr lang="en-US" sz="1000" b="0" dirty="0" smtClean="0"/>
                        <a:t>2 Point Short Response</a:t>
                      </a:r>
                    </a:p>
                    <a:p>
                      <a:pPr marL="171450" indent="-171450" algn="l">
                        <a:buFont typeface="Arial" panose="020B0604020202020204" pitchFamily="34" charset="0"/>
                        <a:buChar char="•"/>
                      </a:pPr>
                      <a:r>
                        <a:rPr lang="en-US" sz="1000" b="0" dirty="0" smtClean="0"/>
                        <a:t>2-3 Point Extended Response</a:t>
                      </a:r>
                    </a:p>
                  </a:txBody>
                  <a:tcPr>
                    <a:solidFill>
                      <a:schemeClr val="bg1"/>
                    </a:solidFill>
                  </a:tcPr>
                </a:tc>
                <a:tc>
                  <a:txBody>
                    <a:bodyPr/>
                    <a:lstStyle/>
                    <a:p>
                      <a:pPr algn="l"/>
                      <a:r>
                        <a:rPr lang="en-US" sz="1000" b="1" dirty="0" smtClean="0"/>
                        <a:t>Writing</a:t>
                      </a:r>
                    </a:p>
                    <a:p>
                      <a:pPr marL="171450" indent="-171450" algn="l">
                        <a:buFont typeface="Arial" panose="020B0604020202020204" pitchFamily="34" charset="0"/>
                        <a:buChar char="•"/>
                      </a:pPr>
                      <a:r>
                        <a:rPr lang="en-US" sz="1000" b="0" dirty="0" smtClean="0"/>
                        <a:t>4 Point Full Composition Rubric (Performance Task)</a:t>
                      </a:r>
                    </a:p>
                    <a:p>
                      <a:pPr marL="171450" indent="-171450" algn="l">
                        <a:buFont typeface="Arial" panose="020B0604020202020204" pitchFamily="34" charset="0"/>
                        <a:buChar char="•"/>
                      </a:pPr>
                      <a:r>
                        <a:rPr lang="en-US" sz="1000" b="0" dirty="0" smtClean="0"/>
                        <a:t>2-3 Point Brief</a:t>
                      </a:r>
                      <a:r>
                        <a:rPr lang="en-US" sz="1000" b="0" baseline="0" dirty="0" smtClean="0"/>
                        <a:t> Write (1-2 Paragraphs) Rubric</a:t>
                      </a:r>
                    </a:p>
                    <a:p>
                      <a:pPr marL="171450" indent="-171450" algn="l">
                        <a:buFont typeface="Arial" panose="020B0604020202020204" pitchFamily="34" charset="0"/>
                        <a:buChar char="•"/>
                      </a:pPr>
                      <a:r>
                        <a:rPr lang="en-US" sz="1000" b="0" baseline="0" dirty="0" smtClean="0"/>
                        <a:t>2-3 Point Write to Revise Rubrics as Needed</a:t>
                      </a:r>
                      <a:endParaRPr lang="en-US" sz="1000" b="0" dirty="0" smtClean="0"/>
                    </a:p>
                  </a:txBody>
                  <a:tcPr>
                    <a:solidFill>
                      <a:schemeClr val="bg1"/>
                    </a:solidFill>
                  </a:tcPr>
                </a:tc>
                <a:tc>
                  <a:txBody>
                    <a:bodyPr/>
                    <a:lstStyle/>
                    <a:p>
                      <a:pPr algn="l"/>
                      <a:r>
                        <a:rPr lang="en-US" sz="1000" b="1" dirty="0" smtClean="0"/>
                        <a:t>Research</a:t>
                      </a:r>
                    </a:p>
                    <a:p>
                      <a:pPr marL="171450" indent="-171450" algn="l">
                        <a:buFont typeface="Arial" panose="020B0604020202020204" pitchFamily="34" charset="0"/>
                        <a:buChar char="•"/>
                      </a:pPr>
                      <a:r>
                        <a:rPr lang="en-US" sz="1000" b="0" dirty="0" smtClean="0"/>
                        <a:t>2 Point Rubrics Measuring Research Skill Use</a:t>
                      </a:r>
                      <a:endParaRPr lang="en-US" sz="1000" b="0" dirty="0"/>
                    </a:p>
                  </a:txBody>
                  <a:tcPr>
                    <a:solidFill>
                      <a:schemeClr val="bg1"/>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897583609"/>
              </p:ext>
            </p:extLst>
          </p:nvPr>
        </p:nvGraphicFramePr>
        <p:xfrm>
          <a:off x="634277" y="4151086"/>
          <a:ext cx="6596016" cy="4635246"/>
        </p:xfrm>
        <a:graphic>
          <a:graphicData uri="http://schemas.openxmlformats.org/drawingml/2006/table">
            <a:tbl>
              <a:tblPr firstRow="1" bandRow="1">
                <a:tableStyleId>{5940675A-B579-460E-94D1-54222C63F5DA}</a:tableStyleId>
              </a:tblPr>
              <a:tblGrid>
                <a:gridCol w="3551701"/>
                <a:gridCol w="3044315"/>
              </a:tblGrid>
              <a:tr h="609600">
                <a:tc gridSpan="2">
                  <a:txBody>
                    <a:bodyPr/>
                    <a:lstStyle/>
                    <a:p>
                      <a:pPr algn="ctr"/>
                      <a:r>
                        <a:rPr lang="en-US" sz="1400" b="1" dirty="0" smtClean="0"/>
                        <a:t>Quarter 3</a:t>
                      </a:r>
                      <a:r>
                        <a:rPr lang="en-US" sz="1400" b="1" baseline="0" dirty="0" smtClean="0"/>
                        <a:t> </a:t>
                      </a:r>
                      <a:r>
                        <a:rPr lang="en-US" sz="1400" b="1" dirty="0" smtClean="0"/>
                        <a:t>Performance Task</a:t>
                      </a:r>
                    </a:p>
                    <a:p>
                      <a:pPr algn="ctr"/>
                      <a:r>
                        <a:rPr lang="en-US" sz="1000" b="1" baseline="0" dirty="0" smtClean="0">
                          <a:solidFill>
                            <a:srgbClr val="C00000"/>
                          </a:solidFill>
                        </a:rPr>
                        <a:t>The underlined sections are those scored on SBAC.   </a:t>
                      </a:r>
                    </a:p>
                    <a:p>
                      <a:pPr algn="ctr"/>
                      <a:r>
                        <a:rPr lang="en-US" sz="900" b="1" baseline="0" dirty="0" smtClean="0">
                          <a:solidFill>
                            <a:srgbClr val="002060"/>
                          </a:solidFill>
                        </a:rPr>
                        <a:t>Please take </a:t>
                      </a:r>
                      <a:r>
                        <a:rPr lang="en-US" sz="900" b="1" u="sng" baseline="0" dirty="0" smtClean="0">
                          <a:solidFill>
                            <a:srgbClr val="002060"/>
                          </a:solidFill>
                          <a:effectLst>
                            <a:outerShdw blurRad="38100" dist="38100" dir="2700000" algn="tl">
                              <a:srgbClr val="000000">
                                <a:alpha val="43137"/>
                              </a:srgbClr>
                            </a:outerShdw>
                          </a:effectLst>
                        </a:rPr>
                        <a:t>2 days</a:t>
                      </a:r>
                      <a:r>
                        <a:rPr lang="en-US" sz="900" b="1" u="none" baseline="0" dirty="0" smtClean="0">
                          <a:solidFill>
                            <a:srgbClr val="002060"/>
                          </a:solidFill>
                          <a:effectLst>
                            <a:outerShdw blurRad="38100" dist="38100" dir="2700000" algn="tl">
                              <a:srgbClr val="000000">
                                <a:alpha val="43137"/>
                              </a:srgbClr>
                            </a:outerShdw>
                          </a:effectLst>
                        </a:rPr>
                        <a:t> </a:t>
                      </a:r>
                      <a:r>
                        <a:rPr lang="en-US" sz="900" b="1" baseline="0" dirty="0" smtClean="0">
                          <a:solidFill>
                            <a:srgbClr val="002060"/>
                          </a:solidFill>
                        </a:rPr>
                        <a:t>to complete performance tasks.</a:t>
                      </a:r>
                      <a:endParaRPr lang="en-US" sz="900" b="1" dirty="0">
                        <a:solidFill>
                          <a:srgbClr val="002060"/>
                        </a:solidFill>
                      </a:endParaRPr>
                    </a:p>
                  </a:txBody>
                  <a:tcPr marL="97155" marR="9715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lang="en-US" sz="1400" b="1" dirty="0"/>
                    </a:p>
                  </a:txBody>
                  <a:tcPr/>
                </a:tc>
              </a:tr>
              <a:tr h="274320">
                <a:tc>
                  <a:txBody>
                    <a:bodyPr/>
                    <a:lstStyle/>
                    <a:p>
                      <a:pPr algn="ctr"/>
                      <a:r>
                        <a:rPr lang="en-US" sz="1200" b="1" u="sng" dirty="0" smtClean="0"/>
                        <a:t>Part 1</a:t>
                      </a:r>
                      <a:endParaRPr lang="en-US" sz="1200" b="1" u="sng" dirty="0"/>
                    </a:p>
                  </a:txBody>
                  <a:tcPr marL="97155" marR="97155">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b="1" u="sng" dirty="0" smtClean="0"/>
                        <a:t>Part 2</a:t>
                      </a:r>
                      <a:endParaRPr lang="en-US" sz="1200" b="1" u="sng" dirty="0"/>
                    </a:p>
                  </a:txBody>
                  <a:tcPr marL="97155" marR="97155">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670155">
                <a:tc>
                  <a:txBody>
                    <a:bodyPr/>
                    <a:lstStyle/>
                    <a:p>
                      <a:pPr>
                        <a:buFont typeface="Arial" pitchFamily="34" charset="0"/>
                        <a:buChar char="•"/>
                      </a:pPr>
                      <a:r>
                        <a:rPr lang="en-US" sz="1000" dirty="0" smtClean="0"/>
                        <a:t>     Classroom Activity if Desired/Needed</a:t>
                      </a:r>
                    </a:p>
                    <a:p>
                      <a:pPr>
                        <a:buFont typeface="Arial" pitchFamily="34" charset="0"/>
                        <a:buChar char="•"/>
                      </a:pPr>
                      <a:r>
                        <a:rPr lang="en-US" sz="1000" dirty="0" smtClean="0"/>
                        <a:t>     Read two</a:t>
                      </a:r>
                      <a:r>
                        <a:rPr lang="en-US" sz="1000" baseline="0" dirty="0" smtClean="0"/>
                        <a:t> paired passages.</a:t>
                      </a:r>
                    </a:p>
                    <a:p>
                      <a:pPr>
                        <a:buFont typeface="Arial" pitchFamily="34" charset="0"/>
                        <a:buChar char="•"/>
                      </a:pPr>
                      <a:r>
                        <a:rPr lang="en-US" sz="1000" baseline="0" dirty="0" smtClean="0"/>
                        <a:t>     Take notes while reading (note-taking).</a:t>
                      </a:r>
                    </a:p>
                    <a:p>
                      <a:pPr>
                        <a:buFont typeface="Arial" pitchFamily="34" charset="0"/>
                        <a:buChar char="•"/>
                      </a:pPr>
                      <a:r>
                        <a:rPr lang="en-US" sz="1000" baseline="0" dirty="0" smtClean="0"/>
                        <a:t>     </a:t>
                      </a:r>
                      <a:r>
                        <a:rPr lang="en-US" sz="1000" b="1" u="sng" baseline="0" dirty="0" smtClean="0">
                          <a:solidFill>
                            <a:srgbClr val="C00000"/>
                          </a:solidFill>
                        </a:rPr>
                        <a:t>Answer SR and CR research questions about sources </a:t>
                      </a:r>
                    </a:p>
                    <a:p>
                      <a:pPr>
                        <a:buFont typeface="Arial" pitchFamily="34" charset="0"/>
                        <a:buNone/>
                      </a:pPr>
                      <a:endParaRPr lang="en-US" sz="700" b="1" u="sng" baseline="0" dirty="0" smtClean="0">
                        <a:solidFill>
                          <a:srgbClr val="C00000"/>
                        </a:solidFill>
                      </a:endParaRPr>
                    </a:p>
                    <a:p>
                      <a:pPr>
                        <a:buFont typeface="Arial" pitchFamily="34" charset="0"/>
                        <a:buNone/>
                      </a:pPr>
                      <a:r>
                        <a:rPr lang="en-US" sz="1000" b="1" u="sng" baseline="0" dirty="0" smtClean="0">
                          <a:solidFill>
                            <a:srgbClr val="002060"/>
                          </a:solidFill>
                        </a:rPr>
                        <a:t>Components of Part 1</a:t>
                      </a:r>
                    </a:p>
                    <a:p>
                      <a:pPr marL="182361" indent="-182361"/>
                      <a:r>
                        <a:rPr lang="en-US" sz="900" b="1" u="sng" dirty="0" smtClean="0">
                          <a:solidFill>
                            <a:srgbClr val="002060"/>
                          </a:solidFill>
                        </a:rPr>
                        <a:t>Note-Taking</a:t>
                      </a:r>
                      <a:r>
                        <a:rPr lang="en-US" sz="900" b="1" dirty="0" smtClean="0">
                          <a:solidFill>
                            <a:srgbClr val="002060"/>
                          </a:solidFill>
                        </a:rPr>
                        <a:t>: </a:t>
                      </a:r>
                    </a:p>
                    <a:p>
                      <a:pPr marL="182361" indent="-182361"/>
                      <a:r>
                        <a:rPr lang="en-US" sz="900" b="1" dirty="0" smtClean="0">
                          <a:solidFill>
                            <a:srgbClr val="002060"/>
                          </a:solidFill>
                        </a:rPr>
                        <a:t>       </a:t>
                      </a:r>
                      <a:r>
                        <a:rPr lang="en-US" sz="900" dirty="0" smtClean="0"/>
                        <a:t>Students take notes as they read passages to gather information about their sources. Students are allowed to use their notes to later write a full composition (essay).  Note-taking strategies should  be taught as structured lessons throughout the school year in grades   K – 6.  </a:t>
                      </a:r>
                      <a:r>
                        <a:rPr lang="en-US" sz="900" b="1" dirty="0" smtClean="0">
                          <a:solidFill>
                            <a:srgbClr val="C00000"/>
                          </a:solidFill>
                          <a:effectLst>
                            <a:outerShdw blurRad="38100" dist="38100" dir="2700000" algn="tl">
                              <a:srgbClr val="000000">
                                <a:alpha val="43137"/>
                              </a:srgbClr>
                            </a:outerShdw>
                          </a:effectLst>
                        </a:rPr>
                        <a:t>A teacher’s note-taking form with directions and  a note-taking form for your students to use for this assessment  is provided, or you may use whatever formats you’ve had past success with</a:t>
                      </a:r>
                      <a:r>
                        <a:rPr lang="en-US" sz="900" dirty="0" smtClean="0"/>
                        <a:t>. Please have students practice using the note-taking page in this document </a:t>
                      </a:r>
                      <a:r>
                        <a:rPr lang="en-US" sz="900" b="1" u="sng" dirty="0" smtClean="0">
                          <a:effectLst>
                            <a:outerShdw blurRad="38100" dist="38100" dir="2700000" algn="tl">
                              <a:srgbClr val="000000">
                                <a:alpha val="43137"/>
                              </a:srgbClr>
                            </a:outerShdw>
                          </a:effectLst>
                        </a:rPr>
                        <a:t>before</a:t>
                      </a:r>
                      <a:r>
                        <a:rPr lang="en-US" sz="900" dirty="0" smtClean="0"/>
                        <a:t> the actual assessment if you choose to use it. </a:t>
                      </a:r>
                      <a:endParaRPr lang="en-US" sz="900" i="1" dirty="0" smtClean="0"/>
                    </a:p>
                    <a:p>
                      <a:pPr marL="182361" indent="-182361"/>
                      <a:r>
                        <a:rPr lang="en-US" sz="900" b="1" u="sng" dirty="0" smtClean="0">
                          <a:solidFill>
                            <a:srgbClr val="002060"/>
                          </a:solidFill>
                        </a:rPr>
                        <a:t>Research</a:t>
                      </a:r>
                      <a:r>
                        <a:rPr lang="en-US" sz="900" b="1" dirty="0" smtClean="0">
                          <a:solidFill>
                            <a:srgbClr val="002060"/>
                          </a:solidFill>
                        </a:rPr>
                        <a:t>: </a:t>
                      </a:r>
                    </a:p>
                    <a:p>
                      <a:pPr marL="182361" indent="-182361"/>
                      <a:r>
                        <a:rPr lang="en-US" sz="900" b="1" dirty="0" smtClean="0">
                          <a:solidFill>
                            <a:srgbClr val="002060"/>
                          </a:solidFill>
                        </a:rPr>
                        <a:t>       </a:t>
                      </a:r>
                      <a:r>
                        <a:rPr lang="en-US" sz="900" dirty="0" smtClean="0"/>
                        <a:t>In Part 1 of a performance task students answer constructed response  questions written to measure a  student’s ability to use </a:t>
                      </a:r>
                      <a:r>
                        <a:rPr lang="en-US" sz="900" b="1" u="sng" dirty="0" smtClean="0"/>
                        <a:t>research skills</a:t>
                      </a:r>
                      <a:r>
                        <a:rPr lang="en-US" sz="900" b="1" u="none" baseline="0" dirty="0" smtClean="0"/>
                        <a:t> </a:t>
                      </a:r>
                      <a:r>
                        <a:rPr lang="en-US" sz="900" b="0" u="none" baseline="0" dirty="0" smtClean="0"/>
                        <a:t>needed to complete a performance task.</a:t>
                      </a:r>
                      <a:r>
                        <a:rPr lang="en-US" sz="900" b="0" dirty="0" smtClean="0"/>
                        <a:t>  </a:t>
                      </a:r>
                      <a:r>
                        <a:rPr lang="en-US" sz="900" dirty="0" smtClean="0"/>
                        <a:t>These CR questions </a:t>
                      </a:r>
                      <a:r>
                        <a:rPr lang="en-US" sz="900" b="1" u="sng" dirty="0" smtClean="0">
                          <a:solidFill>
                            <a:srgbClr val="C00000"/>
                          </a:solidFill>
                        </a:rPr>
                        <a:t>are scored</a:t>
                      </a:r>
                      <a:r>
                        <a:rPr lang="en-US" sz="900" b="1" dirty="0" smtClean="0">
                          <a:solidFill>
                            <a:srgbClr val="C00000"/>
                          </a:solidFill>
                        </a:rPr>
                        <a:t> </a:t>
                      </a:r>
                      <a:r>
                        <a:rPr lang="en-US" sz="900" dirty="0" smtClean="0"/>
                        <a:t>using the SBAC Research Rubrics rather than reading</a:t>
                      </a:r>
                      <a:r>
                        <a:rPr lang="en-US" sz="900" baseline="0" dirty="0" smtClean="0"/>
                        <a:t> </a:t>
                      </a:r>
                      <a:r>
                        <a:rPr lang="en-US" sz="900" dirty="0" smtClean="0"/>
                        <a:t>response rubrics. </a:t>
                      </a:r>
                      <a:endParaRPr lang="en-US" sz="900" b="1" u="sng" baseline="0" dirty="0" smtClean="0">
                        <a:solidFill>
                          <a:srgbClr val="C00000"/>
                        </a:solidFill>
                      </a:endParaRPr>
                    </a:p>
                  </a:txBody>
                  <a:tcPr marL="97155" marR="97155">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buFont typeface="Arial" pitchFamily="34" charset="0"/>
                        <a:buChar char="•"/>
                      </a:pPr>
                      <a:r>
                        <a:rPr lang="en-US" sz="1000" dirty="0" smtClean="0"/>
                        <a:t> Class</a:t>
                      </a:r>
                      <a:r>
                        <a:rPr lang="en-US" sz="1000" baseline="0" dirty="0" smtClean="0"/>
                        <a:t> Activity</a:t>
                      </a:r>
                      <a:endParaRPr lang="en-US" sz="1000" dirty="0" smtClean="0"/>
                    </a:p>
                    <a:p>
                      <a:pPr>
                        <a:buFont typeface="Arial" pitchFamily="34" charset="0"/>
                        <a:buChar char="•"/>
                      </a:pPr>
                      <a:r>
                        <a:rPr lang="en-US" sz="1000" dirty="0" smtClean="0"/>
                        <a:t>     Plan your essay</a:t>
                      </a:r>
                      <a:r>
                        <a:rPr lang="en-US" sz="1000" baseline="0" dirty="0" smtClean="0"/>
                        <a:t> (brainstorming -pre-writing).</a:t>
                      </a:r>
                      <a:endParaRPr lang="en-US" sz="1000" b="1" u="sng" dirty="0" smtClean="0"/>
                    </a:p>
                    <a:p>
                      <a:pPr>
                        <a:buFont typeface="Arial" pitchFamily="34" charset="0"/>
                        <a:buChar char="•"/>
                      </a:pPr>
                      <a:r>
                        <a:rPr lang="en-US" sz="1000" baseline="0" dirty="0" smtClean="0"/>
                        <a:t>     </a:t>
                      </a:r>
                      <a:r>
                        <a:rPr lang="en-US" sz="1000" dirty="0" smtClean="0"/>
                        <a:t>Write,</a:t>
                      </a:r>
                      <a:r>
                        <a:rPr lang="en-US" sz="1000" baseline="0" dirty="0" smtClean="0"/>
                        <a:t> Revise and Edit (W.5)</a:t>
                      </a:r>
                    </a:p>
                    <a:p>
                      <a:pPr>
                        <a:buFont typeface="Arial" pitchFamily="34" charset="0"/>
                        <a:buChar char="•"/>
                      </a:pPr>
                      <a:r>
                        <a:rPr lang="en-US" sz="1000" b="1" u="none" dirty="0" smtClean="0"/>
                        <a:t>     </a:t>
                      </a:r>
                      <a:r>
                        <a:rPr lang="en-US" sz="1000" b="1" u="sng" dirty="0" smtClean="0">
                          <a:solidFill>
                            <a:srgbClr val="C00000"/>
                          </a:solidFill>
                        </a:rPr>
                        <a:t>Writing a Full Composition or Speech </a:t>
                      </a:r>
                    </a:p>
                    <a:p>
                      <a:pPr marL="0" marR="0" indent="0" algn="l" defTabSz="1018824" rtl="0" eaLnBrk="1" fontAlgn="auto" latinLnBrk="0" hangingPunct="1">
                        <a:lnSpc>
                          <a:spcPct val="100000"/>
                        </a:lnSpc>
                        <a:spcBef>
                          <a:spcPts val="0"/>
                        </a:spcBef>
                        <a:spcAft>
                          <a:spcPts val="0"/>
                        </a:spcAft>
                        <a:buClrTx/>
                        <a:buSzTx/>
                        <a:buFont typeface="Arial" pitchFamily="34" charset="0"/>
                        <a:buNone/>
                        <a:tabLst/>
                        <a:defRPr/>
                      </a:pPr>
                      <a:endParaRPr lang="en-US" sz="1000" b="1" u="sng" baseline="0" dirty="0" smtClean="0">
                        <a:solidFill>
                          <a:srgbClr val="002060"/>
                        </a:solidFill>
                      </a:endParaRPr>
                    </a:p>
                    <a:p>
                      <a:pPr marL="0" marR="0" indent="0" algn="l" defTabSz="1018824" rtl="0" eaLnBrk="1" fontAlgn="auto" latinLnBrk="0" hangingPunct="1">
                        <a:lnSpc>
                          <a:spcPct val="100000"/>
                        </a:lnSpc>
                        <a:spcBef>
                          <a:spcPts val="0"/>
                        </a:spcBef>
                        <a:spcAft>
                          <a:spcPts val="0"/>
                        </a:spcAft>
                        <a:buClrTx/>
                        <a:buSzTx/>
                        <a:buFont typeface="Arial" pitchFamily="34" charset="0"/>
                        <a:buNone/>
                        <a:tabLst/>
                        <a:defRPr/>
                      </a:pPr>
                      <a:r>
                        <a:rPr lang="en-US" sz="1000" b="1" u="sng" baseline="0" dirty="0" smtClean="0">
                          <a:solidFill>
                            <a:srgbClr val="002060"/>
                          </a:solidFill>
                        </a:rPr>
                        <a:t>Components of Part 2</a:t>
                      </a:r>
                    </a:p>
                    <a:p>
                      <a:pPr>
                        <a:buFont typeface="Arial" pitchFamily="34" charset="0"/>
                        <a:buNone/>
                      </a:pPr>
                      <a:r>
                        <a:rPr lang="en-US" sz="900" b="1" i="0" u="sng" dirty="0" smtClean="0">
                          <a:solidFill>
                            <a:srgbClr val="002060"/>
                          </a:solidFill>
                          <a:effectLst/>
                        </a:rPr>
                        <a:t>Planning</a:t>
                      </a:r>
                      <a:endParaRPr lang="en-US" sz="900" dirty="0" smtClean="0">
                        <a:solidFill>
                          <a:srgbClr val="C00000"/>
                        </a:solidFill>
                      </a:endParaRPr>
                    </a:p>
                    <a:p>
                      <a:pPr marL="171450" indent="0">
                        <a:buFont typeface="Arial" pitchFamily="34" charset="0"/>
                        <a:buNone/>
                      </a:pPr>
                      <a:r>
                        <a:rPr lang="en-US" sz="900" dirty="0" smtClean="0">
                          <a:solidFill>
                            <a:schemeClr val="tx1"/>
                          </a:solidFill>
                        </a:rPr>
                        <a:t>Students review notes and sources</a:t>
                      </a:r>
                      <a:r>
                        <a:rPr lang="en-US" sz="900" baseline="0" dirty="0" smtClean="0">
                          <a:solidFill>
                            <a:schemeClr val="tx1"/>
                          </a:solidFill>
                        </a:rPr>
                        <a:t> and plan their  composition.</a:t>
                      </a:r>
                      <a:endParaRPr lang="en-US" sz="900" dirty="0" smtClean="0">
                        <a:solidFill>
                          <a:srgbClr val="C00000"/>
                        </a:solidFill>
                      </a:endParaRPr>
                    </a:p>
                    <a:p>
                      <a:pPr>
                        <a:buFont typeface="Arial" pitchFamily="34" charset="0"/>
                        <a:buNone/>
                      </a:pPr>
                      <a:r>
                        <a:rPr lang="en-US" sz="900" b="1" u="sng" dirty="0" smtClean="0">
                          <a:solidFill>
                            <a:srgbClr val="002060"/>
                          </a:solidFill>
                        </a:rPr>
                        <a:t>Write, Revise and Edit</a:t>
                      </a:r>
                    </a:p>
                    <a:p>
                      <a:pPr>
                        <a:buFont typeface="Arial" pitchFamily="34" charset="0"/>
                        <a:buNone/>
                      </a:pPr>
                      <a:r>
                        <a:rPr lang="en-US" sz="900" b="0" u="none" baseline="0" dirty="0" smtClean="0">
                          <a:solidFill>
                            <a:srgbClr val="002060"/>
                          </a:solidFill>
                        </a:rPr>
                        <a:t>       </a:t>
                      </a:r>
                      <a:r>
                        <a:rPr lang="en-US" sz="900" b="0" u="none" dirty="0" smtClean="0">
                          <a:solidFill>
                            <a:schemeClr val="tx1"/>
                          </a:solidFill>
                        </a:rPr>
                        <a:t>Students</a:t>
                      </a:r>
                      <a:r>
                        <a:rPr lang="en-US" sz="900" b="0" u="none" baseline="0" dirty="0" smtClean="0">
                          <a:solidFill>
                            <a:schemeClr val="tx1"/>
                          </a:solidFill>
                        </a:rPr>
                        <a:t> draft, write, revise and edit their writing.</a:t>
                      </a:r>
                    </a:p>
                    <a:p>
                      <a:pPr marL="171450" indent="0">
                        <a:buFont typeface="Arial" pitchFamily="34" charset="0"/>
                        <a:buNone/>
                      </a:pPr>
                      <a:r>
                        <a:rPr lang="en-US" sz="900" b="0" u="none" baseline="0" dirty="0" smtClean="0">
                          <a:solidFill>
                            <a:schemeClr val="tx1"/>
                          </a:solidFill>
                        </a:rPr>
                        <a:t>Word processing tools should be available for spell    check (but no grammar check).</a:t>
                      </a:r>
                      <a:endParaRPr lang="en-US" sz="900" b="1" u="sng" baseline="0" dirty="0" smtClean="0">
                        <a:solidFill>
                          <a:srgbClr val="002060"/>
                        </a:solidFill>
                      </a:endParaRPr>
                    </a:p>
                    <a:p>
                      <a:pPr marL="171450" indent="0">
                        <a:buFont typeface="Arial" pitchFamily="34" charset="0"/>
                        <a:buNone/>
                      </a:pPr>
                      <a:r>
                        <a:rPr lang="en-US" sz="900" dirty="0" smtClean="0">
                          <a:effectLst/>
                          <a:latin typeface="+mn-lt"/>
                          <a:ea typeface="Calibri"/>
                          <a:cs typeface="Calibri"/>
                        </a:rPr>
                        <a:t>This protocol focuses on the key elements of </a:t>
                      </a:r>
                      <a:r>
                        <a:rPr lang="en-US" sz="1200" b="1" dirty="0" smtClean="0">
                          <a:effectLst/>
                          <a:latin typeface="+mn-lt"/>
                          <a:ea typeface="Calibri"/>
                          <a:cs typeface="Calibri"/>
                        </a:rPr>
                        <a:t>writing narratives</a:t>
                      </a:r>
                      <a:r>
                        <a:rPr lang="en-US" sz="1200" dirty="0" smtClean="0">
                          <a:effectLst/>
                          <a:latin typeface="+mn-lt"/>
                          <a:ea typeface="Calibri"/>
                          <a:cs typeface="Calibri"/>
                        </a:rPr>
                        <a:t>: </a:t>
                      </a:r>
                      <a:endParaRPr lang="en-US" sz="1200" dirty="0" smtClean="0">
                        <a:effectLst/>
                        <a:latin typeface="+mn-lt"/>
                        <a:ea typeface="Calibri"/>
                        <a:cs typeface="Times New Roman"/>
                      </a:endParaRPr>
                    </a:p>
                    <a:p>
                      <a:pPr marL="342900" marR="0" lvl="0" indent="-342900">
                        <a:lnSpc>
                          <a:spcPct val="115000"/>
                        </a:lnSpc>
                        <a:spcBef>
                          <a:spcPts val="0"/>
                        </a:spcBef>
                        <a:spcAft>
                          <a:spcPts val="0"/>
                        </a:spcAft>
                        <a:buFont typeface="+mj-lt"/>
                        <a:buAutoNum type="arabicPeriod"/>
                      </a:pPr>
                      <a:r>
                        <a:rPr lang="en-US" sz="900" b="1" dirty="0" smtClean="0">
                          <a:effectLst/>
                          <a:latin typeface="Calibri,Bold"/>
                          <a:ea typeface="Calibri"/>
                          <a:cs typeface="Calibri,Bold"/>
                        </a:rPr>
                        <a:t>introduction </a:t>
                      </a:r>
                      <a:r>
                        <a:rPr lang="en-US" sz="900" dirty="0" smtClean="0">
                          <a:effectLst/>
                          <a:latin typeface="+mn-lt"/>
                          <a:ea typeface="Calibri"/>
                          <a:cs typeface="Calibri"/>
                        </a:rPr>
                        <a:t>(narrator and/or setting and characters)</a:t>
                      </a:r>
                      <a:endParaRPr lang="en-US" sz="800" dirty="0" smtClean="0">
                        <a:effectLst/>
                        <a:latin typeface="+mn-lt"/>
                        <a:ea typeface="Calibri"/>
                        <a:cs typeface="Times New Roman"/>
                      </a:endParaRPr>
                    </a:p>
                    <a:p>
                      <a:pPr marL="342900" marR="0" lvl="0" indent="-342900">
                        <a:lnSpc>
                          <a:spcPct val="115000"/>
                        </a:lnSpc>
                        <a:spcBef>
                          <a:spcPts val="0"/>
                        </a:spcBef>
                        <a:spcAft>
                          <a:spcPts val="0"/>
                        </a:spcAft>
                        <a:buFont typeface="+mj-lt"/>
                        <a:buAutoNum type="arabicPeriod"/>
                      </a:pPr>
                      <a:r>
                        <a:rPr lang="en-US" sz="900" b="1" dirty="0" smtClean="0">
                          <a:effectLst/>
                          <a:latin typeface="Calibri,Bold"/>
                          <a:ea typeface="Calibri"/>
                          <a:cs typeface="Calibri,Bold"/>
                        </a:rPr>
                        <a:t>organization </a:t>
                      </a:r>
                      <a:r>
                        <a:rPr lang="en-US" sz="900" dirty="0" smtClean="0">
                          <a:effectLst/>
                          <a:latin typeface="+mn-lt"/>
                          <a:ea typeface="Calibri"/>
                          <a:cs typeface="Calibri"/>
                        </a:rPr>
                        <a:t>(event sequence)</a:t>
                      </a:r>
                      <a:endParaRPr lang="en-US" sz="800" dirty="0" smtClean="0">
                        <a:effectLst/>
                        <a:latin typeface="+mn-lt"/>
                        <a:ea typeface="Calibri"/>
                        <a:cs typeface="Times New Roman"/>
                      </a:endParaRPr>
                    </a:p>
                    <a:p>
                      <a:pPr marL="342900" marR="0" lvl="0" indent="-342900">
                        <a:lnSpc>
                          <a:spcPct val="115000"/>
                        </a:lnSpc>
                        <a:spcBef>
                          <a:spcPts val="0"/>
                        </a:spcBef>
                        <a:spcAft>
                          <a:spcPts val="0"/>
                        </a:spcAft>
                        <a:buFont typeface="+mj-lt"/>
                        <a:buAutoNum type="arabicPeriod"/>
                      </a:pPr>
                      <a:r>
                        <a:rPr lang="en-US" sz="900" b="1" dirty="0" smtClean="0">
                          <a:effectLst/>
                          <a:latin typeface="Calibri,Bold"/>
                          <a:ea typeface="Calibri"/>
                          <a:cs typeface="Calibri,Bold"/>
                        </a:rPr>
                        <a:t>development </a:t>
                      </a:r>
                      <a:r>
                        <a:rPr lang="en-US" sz="900" dirty="0" smtClean="0">
                          <a:effectLst/>
                          <a:latin typeface="+mn-lt"/>
                          <a:ea typeface="Calibri"/>
                          <a:cs typeface="Calibri"/>
                        </a:rPr>
                        <a:t>(narrative techniques such as dialogue, pacing, description reflection, and multiple plot lines)</a:t>
                      </a:r>
                      <a:endParaRPr lang="en-US" sz="800" dirty="0" smtClean="0">
                        <a:effectLst/>
                        <a:latin typeface="+mn-lt"/>
                        <a:ea typeface="Calibri"/>
                        <a:cs typeface="Times New Roman"/>
                      </a:endParaRPr>
                    </a:p>
                    <a:p>
                      <a:pPr marL="342900" marR="0" lvl="0" indent="-342900">
                        <a:lnSpc>
                          <a:spcPct val="115000"/>
                        </a:lnSpc>
                        <a:spcBef>
                          <a:spcPts val="0"/>
                        </a:spcBef>
                        <a:spcAft>
                          <a:spcPts val="0"/>
                        </a:spcAft>
                        <a:buFont typeface="+mj-lt"/>
                        <a:buAutoNum type="arabicPeriod"/>
                      </a:pPr>
                      <a:r>
                        <a:rPr lang="en-US" sz="900" b="1" dirty="0" smtClean="0">
                          <a:effectLst/>
                          <a:latin typeface="Calibri,Bold"/>
                          <a:ea typeface="Calibri"/>
                          <a:cs typeface="Calibri,Bold"/>
                        </a:rPr>
                        <a:t>transitions </a:t>
                      </a:r>
                      <a:r>
                        <a:rPr lang="en-US" sz="900" dirty="0" smtClean="0">
                          <a:effectLst/>
                          <a:latin typeface="+mn-lt"/>
                          <a:ea typeface="Calibri"/>
                          <a:cs typeface="Calibri"/>
                        </a:rPr>
                        <a:t>(to sequence events)</a:t>
                      </a:r>
                      <a:endParaRPr lang="en-US" sz="800" dirty="0" smtClean="0">
                        <a:effectLst/>
                        <a:latin typeface="+mn-lt"/>
                        <a:ea typeface="Calibri"/>
                        <a:cs typeface="Times New Roman"/>
                      </a:endParaRPr>
                    </a:p>
                    <a:p>
                      <a:pPr marL="342900" marR="0" lvl="0" indent="-342900">
                        <a:lnSpc>
                          <a:spcPct val="115000"/>
                        </a:lnSpc>
                        <a:spcBef>
                          <a:spcPts val="0"/>
                        </a:spcBef>
                        <a:spcAft>
                          <a:spcPts val="0"/>
                        </a:spcAft>
                        <a:buFont typeface="+mj-lt"/>
                        <a:buAutoNum type="arabicPeriod"/>
                      </a:pPr>
                      <a:r>
                        <a:rPr lang="en-US" sz="900" b="1" dirty="0" smtClean="0">
                          <a:effectLst/>
                          <a:latin typeface="Calibri,Bold"/>
                          <a:ea typeface="Calibri"/>
                          <a:cs typeface="Calibri,Bold"/>
                        </a:rPr>
                        <a:t>conclusion</a:t>
                      </a:r>
                      <a:endParaRPr lang="en-US" sz="800" dirty="0" smtClean="0">
                        <a:effectLst/>
                        <a:latin typeface="+mn-lt"/>
                        <a:ea typeface="Calibri"/>
                        <a:cs typeface="Times New Roman"/>
                      </a:endParaRPr>
                    </a:p>
                    <a:p>
                      <a:pPr marL="342900" marR="0" lvl="0" indent="-342900">
                        <a:lnSpc>
                          <a:spcPct val="115000"/>
                        </a:lnSpc>
                        <a:spcBef>
                          <a:spcPts val="0"/>
                        </a:spcBef>
                        <a:spcAft>
                          <a:spcPts val="0"/>
                        </a:spcAft>
                        <a:buFont typeface="+mj-lt"/>
                        <a:buAutoNum type="arabicPeriod"/>
                      </a:pPr>
                      <a:r>
                        <a:rPr lang="en-US" sz="900" b="1" dirty="0" smtClean="0">
                          <a:effectLst/>
                          <a:latin typeface="Calibri,Bold"/>
                          <a:ea typeface="Calibri"/>
                          <a:cs typeface="Calibri,Bold"/>
                        </a:rPr>
                        <a:t>conventions of standard English</a:t>
                      </a:r>
                      <a:r>
                        <a:rPr lang="en-US" sz="900" dirty="0" smtClean="0">
                          <a:effectLst/>
                          <a:latin typeface="+mn-lt"/>
                          <a:ea typeface="Calibri"/>
                          <a:cs typeface="Calibri"/>
                        </a:rPr>
                        <a:t>. </a:t>
                      </a:r>
                      <a:endParaRPr lang="en-US" sz="800" dirty="0" smtClean="0">
                        <a:effectLst/>
                        <a:latin typeface="+mn-lt"/>
                        <a:ea typeface="Calibri"/>
                        <a:cs typeface="Times New Roman"/>
                      </a:endParaRPr>
                    </a:p>
                  </a:txBody>
                  <a:tcPr marL="97155" marR="97155">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8" name="Rectangle 7"/>
          <p:cNvSpPr/>
          <p:nvPr/>
        </p:nvSpPr>
        <p:spPr>
          <a:xfrm>
            <a:off x="693784" y="9068709"/>
            <a:ext cx="6477000" cy="527053"/>
          </a:xfrm>
          <a:prstGeom prst="rect">
            <a:avLst/>
          </a:prstGeom>
        </p:spPr>
        <p:txBody>
          <a:bodyPr wrap="square" lIns="91433" tIns="45717" rIns="91433" bIns="45717">
            <a:spAutoFit/>
          </a:bodyPr>
          <a:lstStyle/>
          <a:p>
            <a:r>
              <a:rPr lang="en-US" sz="900" b="1" dirty="0"/>
              <a:t>There are  NO Technology-enhanced Items/Tasks (TE) Note:  It is </a:t>
            </a:r>
            <a:r>
              <a:rPr lang="en-US" sz="900" b="1" i="1" u="sng" dirty="0"/>
              <a:t>highly recommended</a:t>
            </a:r>
            <a:r>
              <a:rPr lang="en-US" sz="900" b="1" i="1" dirty="0"/>
              <a:t> </a:t>
            </a:r>
            <a:r>
              <a:rPr lang="en-US" sz="900" b="1" dirty="0"/>
              <a:t>that students have experiences with the following types of tasks from various on-line instructional practice sites, as they are not on the HSD Elementary Assessments: </a:t>
            </a:r>
            <a:r>
              <a:rPr lang="en-US" sz="900" i="1" dirty="0"/>
              <a:t>reordering text, selecting and changing text, selecting text, and selecting from drop-down menu</a:t>
            </a:r>
          </a:p>
        </p:txBody>
      </p:sp>
    </p:spTree>
    <p:extLst>
      <p:ext uri="{BB962C8B-B14F-4D97-AF65-F5344CB8AC3E}">
        <p14:creationId xmlns:p14="http://schemas.microsoft.com/office/powerpoint/2010/main" val="36987444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72720" y="804391"/>
            <a:ext cx="7426960" cy="8720609"/>
          </a:xfrm>
          <a:prstGeom prst="rect">
            <a:avLst/>
          </a:prstGeom>
          <a:solidFill>
            <a:schemeClr val="bg1"/>
          </a:solidFill>
          <a:ln>
            <a:solidFill>
              <a:schemeClr val="accent1"/>
            </a:solidFill>
          </a:ln>
        </p:spPr>
        <p:txBody>
          <a:bodyPr wrap="square" lIns="101869" tIns="50935" rIns="101869" bIns="50935" rtlCol="0">
            <a:spAutoFit/>
          </a:bodyPr>
          <a:lstStyle/>
          <a:p>
            <a:endParaRPr lang="en-US" sz="1400" b="1" u="sng" dirty="0"/>
          </a:p>
          <a:p>
            <a:r>
              <a:rPr lang="en-US" sz="1400" dirty="0"/>
              <a:t>What </a:t>
            </a:r>
            <a:r>
              <a:rPr lang="en-US" sz="1400" u="sng" dirty="0"/>
              <a:t>contributions</a:t>
            </a:r>
            <a:r>
              <a:rPr lang="en-US" sz="1400" dirty="0"/>
              <a:t> (key ideas) does the text make to support the </a:t>
            </a:r>
            <a:r>
              <a:rPr lang="en-US" sz="1400" u="sng" dirty="0"/>
              <a:t>main idea</a:t>
            </a:r>
            <a:r>
              <a:rPr lang="en-US" sz="1400" b="1" dirty="0"/>
              <a:t>?</a:t>
            </a:r>
          </a:p>
          <a:p>
            <a:endParaRPr lang="en-US" sz="1400" b="1" dirty="0"/>
          </a:p>
          <a:p>
            <a:r>
              <a:rPr lang="en-US" sz="1400" dirty="0"/>
              <a:t>Write </a:t>
            </a:r>
            <a:r>
              <a:rPr lang="en-US" sz="1400" b="1" u="sng" dirty="0"/>
              <a:t>one</a:t>
            </a:r>
            <a:r>
              <a:rPr lang="en-US" sz="1400" dirty="0"/>
              <a:t> new contribution (</a:t>
            </a:r>
            <a:r>
              <a:rPr lang="en-US" sz="1400" u="sng" dirty="0"/>
              <a:t>key idea</a:t>
            </a:r>
            <a:r>
              <a:rPr lang="en-US" sz="1400" dirty="0"/>
              <a:t>) about the </a:t>
            </a:r>
            <a:r>
              <a:rPr lang="en-US" sz="1400" u="sng" dirty="0"/>
              <a:t>main idea</a:t>
            </a:r>
            <a:r>
              <a:rPr lang="en-US" sz="1400" dirty="0"/>
              <a:t>.</a:t>
            </a:r>
          </a:p>
          <a:p>
            <a:endParaRPr lang="en-US" sz="1400" dirty="0"/>
          </a:p>
          <a:p>
            <a:r>
              <a:rPr lang="en-US" sz="1400" dirty="0"/>
              <a:t>_____________________________________________________________________________</a:t>
            </a:r>
          </a:p>
          <a:p>
            <a:endParaRPr lang="en-US" sz="1400" dirty="0"/>
          </a:p>
          <a:p>
            <a:r>
              <a:rPr lang="en-US" sz="1400" dirty="0"/>
              <a:t>_____________________________________________________________________________</a:t>
            </a:r>
          </a:p>
          <a:p>
            <a:endParaRPr lang="en-US" sz="1400" b="1" u="sng" dirty="0"/>
          </a:p>
          <a:p>
            <a:r>
              <a:rPr lang="en-US" sz="1400" b="1" u="sng" dirty="0"/>
              <a:t>Key Details and Examples</a:t>
            </a:r>
          </a:p>
          <a:p>
            <a:endParaRPr lang="en-US" sz="1400" b="1" u="sng" dirty="0"/>
          </a:p>
          <a:p>
            <a:r>
              <a:rPr lang="en-US" sz="1400" dirty="0"/>
              <a:t>What </a:t>
            </a:r>
            <a:r>
              <a:rPr lang="en-US" sz="1400" u="sng" dirty="0"/>
              <a:t>key details</a:t>
            </a:r>
            <a:r>
              <a:rPr lang="en-US" sz="1400" dirty="0"/>
              <a:t> and </a:t>
            </a:r>
            <a:r>
              <a:rPr lang="en-US" sz="1400" u="sng" dirty="0"/>
              <a:t>examples</a:t>
            </a:r>
            <a:r>
              <a:rPr lang="en-US" sz="1400" dirty="0"/>
              <a:t> from the section or paragraph explain more about the new contribution </a:t>
            </a:r>
          </a:p>
          <a:p>
            <a:r>
              <a:rPr lang="en-US" sz="1400" dirty="0"/>
              <a:t>(</a:t>
            </a:r>
            <a:r>
              <a:rPr lang="en-US" sz="1400" u="sng" dirty="0"/>
              <a:t>key idea</a:t>
            </a:r>
            <a:r>
              <a:rPr lang="en-US" sz="1400" dirty="0"/>
              <a:t>)? </a:t>
            </a:r>
          </a:p>
          <a:p>
            <a:endParaRPr lang="en-US" sz="1400" dirty="0"/>
          </a:p>
          <a:p>
            <a:pPr marL="175914" indent="-175914">
              <a:buFont typeface="Arial" panose="020B0604020202020204" pitchFamily="34" charset="0"/>
              <a:buChar char="•"/>
            </a:pPr>
            <a:r>
              <a:rPr lang="en-US" sz="1400" dirty="0"/>
              <a:t>Key Detail or Example ________________________________________________________________________</a:t>
            </a:r>
          </a:p>
          <a:p>
            <a:pPr marL="175914" indent="-175914">
              <a:buFont typeface="Arial" panose="020B0604020202020204" pitchFamily="34" charset="0"/>
              <a:buChar char="•"/>
            </a:pPr>
            <a:endParaRPr lang="en-US" sz="1400" dirty="0"/>
          </a:p>
          <a:p>
            <a:pPr marL="175914" indent="-175914"/>
            <a:r>
              <a:rPr lang="en-US" sz="1400" dirty="0"/>
              <a:t>      ________________________________________________________________________</a:t>
            </a:r>
          </a:p>
          <a:p>
            <a:pPr marL="175914" indent="-175914"/>
            <a:endParaRPr lang="en-US" sz="1400" dirty="0"/>
          </a:p>
          <a:p>
            <a:pPr marL="175914" indent="-175914"/>
            <a:endParaRPr lang="en-US" sz="1400" dirty="0"/>
          </a:p>
          <a:p>
            <a:pPr marL="175914" indent="-175914">
              <a:buFont typeface="Arial" panose="020B0604020202020204" pitchFamily="34" charset="0"/>
              <a:buChar char="•"/>
            </a:pPr>
            <a:r>
              <a:rPr lang="en-US" sz="1400" dirty="0"/>
              <a:t>Key Detail or Example _________________________________________________________________________</a:t>
            </a:r>
          </a:p>
          <a:p>
            <a:pPr marL="175914" indent="-175914"/>
            <a:endParaRPr lang="en-US" sz="1400" dirty="0"/>
          </a:p>
          <a:p>
            <a:pPr marL="175914" indent="-175914"/>
            <a:r>
              <a:rPr lang="en-US" sz="1400" dirty="0"/>
              <a:t>      _________________________________________________________________________</a:t>
            </a:r>
          </a:p>
          <a:p>
            <a:endParaRPr lang="en-US" sz="1400" b="1" u="sng" dirty="0"/>
          </a:p>
          <a:p>
            <a:r>
              <a:rPr lang="en-US" sz="1400" b="1" u="sng" dirty="0"/>
              <a:t>Again and Again</a:t>
            </a:r>
          </a:p>
          <a:p>
            <a:r>
              <a:rPr lang="en-US" sz="1400" dirty="0"/>
              <a:t>What words, phrases or ideas does the author use  again and again?  Write them here.  </a:t>
            </a:r>
          </a:p>
          <a:p>
            <a:r>
              <a:rPr lang="en-US" sz="1400" dirty="0"/>
              <a:t>Think about why the author uses them again and again.</a:t>
            </a:r>
          </a:p>
          <a:p>
            <a:endParaRPr lang="en-US" sz="1400" dirty="0"/>
          </a:p>
          <a:p>
            <a:endParaRPr lang="en-US" sz="1400" dirty="0"/>
          </a:p>
          <a:p>
            <a:endParaRPr lang="en-US" sz="1400" dirty="0"/>
          </a:p>
          <a:p>
            <a:endParaRPr lang="en-US" sz="1400" b="1" u="sng" dirty="0"/>
          </a:p>
          <a:p>
            <a:endParaRPr lang="en-US" sz="1400" b="1" u="sng" dirty="0"/>
          </a:p>
          <a:p>
            <a:r>
              <a:rPr lang="en-US" sz="1400" dirty="0"/>
              <a:t>Write </a:t>
            </a:r>
            <a:r>
              <a:rPr lang="en-US" sz="1400" b="1" u="sng" dirty="0"/>
              <a:t>one conclusion</a:t>
            </a:r>
            <a:r>
              <a:rPr lang="en-US" sz="1400" b="1" dirty="0"/>
              <a:t> </a:t>
            </a:r>
            <a:r>
              <a:rPr lang="en-US" sz="1400" dirty="0"/>
              <a:t>sentence  that tells  the most about the new contribution (</a:t>
            </a:r>
            <a:r>
              <a:rPr lang="en-US" sz="1400" u="sng" dirty="0"/>
              <a:t>key idea)</a:t>
            </a:r>
            <a:r>
              <a:rPr lang="en-US" sz="1400" dirty="0"/>
              <a:t>. </a:t>
            </a:r>
          </a:p>
          <a:p>
            <a:r>
              <a:rPr lang="en-US" sz="1400" dirty="0"/>
              <a:t>Use some of the again and again words or ideas in your summary.</a:t>
            </a:r>
          </a:p>
          <a:p>
            <a:r>
              <a:rPr lang="en-US" sz="1400" dirty="0"/>
              <a:t>____________________________________________________________________________</a:t>
            </a:r>
          </a:p>
          <a:p>
            <a:endParaRPr lang="en-US" sz="1400" dirty="0"/>
          </a:p>
          <a:p>
            <a:r>
              <a:rPr lang="en-US" sz="1400" dirty="0"/>
              <a:t>_____________________________________________________________________________</a:t>
            </a:r>
          </a:p>
        </p:txBody>
      </p:sp>
      <p:sp>
        <p:nvSpPr>
          <p:cNvPr id="6" name="TextBox 5"/>
          <p:cNvSpPr txBox="1"/>
          <p:nvPr/>
        </p:nvSpPr>
        <p:spPr>
          <a:xfrm>
            <a:off x="604520" y="7235912"/>
            <a:ext cx="6217920" cy="1641760"/>
          </a:xfrm>
          <a:prstGeom prst="rect">
            <a:avLst/>
          </a:prstGeom>
          <a:noFill/>
          <a:ln>
            <a:solidFill>
              <a:schemeClr val="accent1"/>
            </a:solidFill>
          </a:ln>
        </p:spPr>
        <p:txBody>
          <a:bodyPr wrap="square" lIns="101869" tIns="50935" rIns="101869" bIns="50935" rtlCol="0">
            <a:spAutoFit/>
          </a:bodyPr>
          <a:lstStyle/>
          <a:p>
            <a:endParaRPr lang="en-US" dirty="0" smtClean="0"/>
          </a:p>
          <a:p>
            <a:endParaRPr lang="en-US" dirty="0" smtClean="0"/>
          </a:p>
          <a:p>
            <a:endParaRPr lang="en-US" dirty="0" smtClean="0"/>
          </a:p>
          <a:p>
            <a:endParaRPr lang="en-US" dirty="0" smtClean="0"/>
          </a:p>
          <a:p>
            <a:endParaRPr lang="en-US" dirty="0" smtClean="0"/>
          </a:p>
        </p:txBody>
      </p:sp>
      <p:sp>
        <p:nvSpPr>
          <p:cNvPr id="8" name="TextBox 7"/>
          <p:cNvSpPr txBox="1"/>
          <p:nvPr/>
        </p:nvSpPr>
        <p:spPr>
          <a:xfrm>
            <a:off x="172720" y="0"/>
            <a:ext cx="7340600" cy="349098"/>
          </a:xfrm>
          <a:prstGeom prst="rect">
            <a:avLst/>
          </a:prstGeom>
          <a:noFill/>
        </p:spPr>
        <p:txBody>
          <a:bodyPr wrap="square" lIns="101869" tIns="50935" rIns="101869" bIns="50935" rtlCol="0">
            <a:spAutoFit/>
          </a:bodyPr>
          <a:lstStyle/>
          <a:p>
            <a:r>
              <a:rPr lang="en-US" sz="1600" dirty="0"/>
              <a:t>Name_________________  Passage________________  Main Idea _______________</a:t>
            </a:r>
          </a:p>
        </p:txBody>
      </p:sp>
      <p:sp>
        <p:nvSpPr>
          <p:cNvPr id="9" name="TextBox 8"/>
          <p:cNvSpPr txBox="1"/>
          <p:nvPr/>
        </p:nvSpPr>
        <p:spPr>
          <a:xfrm>
            <a:off x="204962" y="79829"/>
            <a:ext cx="1014238" cy="349098"/>
          </a:xfrm>
          <a:prstGeom prst="rect">
            <a:avLst/>
          </a:prstGeom>
          <a:solidFill>
            <a:schemeClr val="bg2">
              <a:lumMod val="90000"/>
            </a:schemeClr>
          </a:solidFill>
        </p:spPr>
        <p:txBody>
          <a:bodyPr wrap="square" lIns="101869" tIns="50935" rIns="101869" bIns="50935" rtlCol="0">
            <a:spAutoFit/>
          </a:bodyPr>
          <a:lstStyle/>
          <a:p>
            <a:r>
              <a:rPr lang="en-US" sz="1600" b="1" dirty="0"/>
              <a:t>Grade 4</a:t>
            </a:r>
          </a:p>
        </p:txBody>
      </p:sp>
      <p:sp>
        <p:nvSpPr>
          <p:cNvPr id="10" name="Rectangle 9"/>
          <p:cNvSpPr/>
          <p:nvPr/>
        </p:nvSpPr>
        <p:spPr>
          <a:xfrm>
            <a:off x="4836160" y="1508761"/>
            <a:ext cx="2590800" cy="2464616"/>
          </a:xfrm>
          <a:prstGeom prst="rect">
            <a:avLst/>
          </a:prstGeom>
          <a:solidFill>
            <a:schemeClr val="bg1">
              <a:lumMod val="95000"/>
            </a:schemeClr>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3821" tIns="46910" rIns="93821" bIns="46910">
            <a:spAutoFit/>
          </a:bodyPr>
          <a:lstStyle/>
          <a:p>
            <a:r>
              <a:rPr lang="en-US" sz="1100" b="1" dirty="0"/>
              <a:t>Instruct students to </a:t>
            </a:r>
            <a:r>
              <a:rPr lang="en-US" sz="1100" b="1" u="sng" dirty="0"/>
              <a:t>re-read</a:t>
            </a:r>
            <a:r>
              <a:rPr lang="en-US" sz="1100" b="1" dirty="0"/>
              <a:t> a paragraph or section of the text that has strong</a:t>
            </a:r>
            <a:r>
              <a:rPr lang="en-US" sz="1100" b="1" u="sng" dirty="0">
                <a:solidFill>
                  <a:srgbClr val="C00000"/>
                </a:solidFill>
                <a:effectLst>
                  <a:outerShdw blurRad="38100" dist="38100" dir="2700000" algn="tl">
                    <a:srgbClr val="000000">
                      <a:alpha val="43137"/>
                    </a:srgbClr>
                  </a:outerShdw>
                </a:effectLst>
              </a:rPr>
              <a:t> text contributions</a:t>
            </a:r>
            <a:r>
              <a:rPr lang="en-US" sz="1100" b="1" dirty="0"/>
              <a:t> to support a </a:t>
            </a:r>
            <a:r>
              <a:rPr lang="en-US" sz="1100" b="1" u="sng" dirty="0">
                <a:solidFill>
                  <a:srgbClr val="C00000"/>
                </a:solidFill>
                <a:effectLst>
                  <a:outerShdw blurRad="38100" dist="38100" dir="2700000" algn="tl">
                    <a:srgbClr val="000000">
                      <a:alpha val="43137"/>
                    </a:srgbClr>
                  </a:outerShdw>
                </a:effectLst>
              </a:rPr>
              <a:t>key idea</a:t>
            </a:r>
            <a:r>
              <a:rPr lang="en-US" sz="1100" b="1" dirty="0"/>
              <a:t>.</a:t>
            </a:r>
          </a:p>
          <a:p>
            <a:endParaRPr lang="en-US" sz="1100" b="1" dirty="0"/>
          </a:p>
          <a:p>
            <a:r>
              <a:rPr lang="en-US" sz="1100" b="1" dirty="0"/>
              <a:t>Ask, “Does the section or paragraph you chose have a strong statement about the </a:t>
            </a:r>
            <a:r>
              <a:rPr lang="en-US" sz="1100" b="1" u="sng" dirty="0">
                <a:solidFill>
                  <a:srgbClr val="C00000"/>
                </a:solidFill>
                <a:effectLst>
                  <a:outerShdw blurRad="38100" dist="38100" dir="2700000" algn="tl">
                    <a:srgbClr val="000000">
                      <a:alpha val="43137"/>
                    </a:srgbClr>
                  </a:outerShdw>
                </a:effectLst>
              </a:rPr>
              <a:t>main idea</a:t>
            </a:r>
            <a:r>
              <a:rPr lang="en-US" sz="1100" b="1" dirty="0"/>
              <a:t>?” </a:t>
            </a:r>
          </a:p>
          <a:p>
            <a:endParaRPr lang="en-US" sz="1100" b="1" dirty="0"/>
          </a:p>
          <a:p>
            <a:r>
              <a:rPr lang="en-US" sz="1100" b="1" dirty="0"/>
              <a:t>This is a </a:t>
            </a:r>
            <a:r>
              <a:rPr lang="en-US" sz="1100" b="1" u="sng" dirty="0">
                <a:solidFill>
                  <a:srgbClr val="C00000"/>
                </a:solidFill>
                <a:effectLst>
                  <a:outerShdw blurRad="38100" dist="38100" dir="2700000" algn="tl">
                    <a:srgbClr val="000000">
                      <a:alpha val="43137"/>
                    </a:srgbClr>
                  </a:outerShdw>
                </a:effectLst>
              </a:rPr>
              <a:t>contribution</a:t>
            </a:r>
            <a:r>
              <a:rPr lang="en-US" sz="1100" b="1" dirty="0"/>
              <a:t> within a </a:t>
            </a:r>
            <a:r>
              <a:rPr lang="en-US" sz="1100" b="1" u="sng" dirty="0">
                <a:solidFill>
                  <a:srgbClr val="C00000"/>
                </a:solidFill>
                <a:effectLst>
                  <a:outerShdw blurRad="38100" dist="38100" dir="2700000" algn="tl">
                    <a:srgbClr val="000000">
                      <a:alpha val="43137"/>
                    </a:srgbClr>
                  </a:outerShdw>
                </a:effectLst>
              </a:rPr>
              <a:t>key idea</a:t>
            </a:r>
            <a:r>
              <a:rPr lang="en-US" sz="1100" b="1" dirty="0">
                <a:solidFill>
                  <a:srgbClr val="C00000"/>
                </a:solidFill>
                <a:effectLst>
                  <a:outerShdw blurRad="38100" dist="38100" dir="2700000" algn="tl">
                    <a:srgbClr val="000000">
                      <a:alpha val="43137"/>
                    </a:srgbClr>
                  </a:outerShdw>
                </a:effectLst>
              </a:rPr>
              <a:t> </a:t>
            </a:r>
            <a:r>
              <a:rPr lang="en-US" sz="1100" b="1" dirty="0"/>
              <a:t>about the </a:t>
            </a:r>
            <a:r>
              <a:rPr lang="en-US" sz="1100" b="1" u="sng" dirty="0">
                <a:solidFill>
                  <a:srgbClr val="C00000"/>
                </a:solidFill>
                <a:effectLst>
                  <a:outerShdw blurRad="38100" dist="38100" dir="2700000" algn="tl">
                    <a:srgbClr val="000000">
                      <a:alpha val="43137"/>
                    </a:srgbClr>
                  </a:outerShdw>
                </a:effectLst>
              </a:rPr>
              <a:t>main idea</a:t>
            </a:r>
            <a:r>
              <a:rPr lang="en-US" sz="1100" b="1" dirty="0"/>
              <a:t>. (be sure students </a:t>
            </a:r>
          </a:p>
          <a:p>
            <a:r>
              <a:rPr lang="en-US" sz="1100" b="1" dirty="0"/>
              <a:t>can identify the main topic).</a:t>
            </a:r>
          </a:p>
          <a:p>
            <a:endParaRPr lang="en-US" sz="1100" b="1" dirty="0"/>
          </a:p>
          <a:p>
            <a:r>
              <a:rPr lang="en-US" sz="1100" b="1" dirty="0"/>
              <a:t>Have students write </a:t>
            </a:r>
            <a:r>
              <a:rPr lang="en-US" sz="1100" b="1" u="sng" dirty="0">
                <a:solidFill>
                  <a:srgbClr val="C00000"/>
                </a:solidFill>
                <a:effectLst>
                  <a:outerShdw blurRad="38100" dist="38100" dir="2700000" algn="tl">
                    <a:srgbClr val="000000">
                      <a:alpha val="43137"/>
                    </a:srgbClr>
                  </a:outerShdw>
                </a:effectLst>
              </a:rPr>
              <a:t>ONE</a:t>
            </a:r>
            <a:r>
              <a:rPr lang="en-US" sz="1100" b="1" dirty="0">
                <a:solidFill>
                  <a:srgbClr val="C00000"/>
                </a:solidFill>
                <a:effectLst>
                  <a:outerShdw blurRad="38100" dist="38100" dir="2700000" algn="tl">
                    <a:srgbClr val="000000">
                      <a:alpha val="43137"/>
                    </a:srgbClr>
                  </a:outerShdw>
                </a:effectLst>
              </a:rPr>
              <a:t> </a:t>
            </a:r>
            <a:r>
              <a:rPr lang="en-US" sz="1100" b="1" dirty="0"/>
              <a:t>brief sentence about the new  </a:t>
            </a:r>
            <a:r>
              <a:rPr lang="en-US" sz="1100" b="1" u="sng" dirty="0">
                <a:solidFill>
                  <a:srgbClr val="C00000"/>
                </a:solidFill>
                <a:effectLst>
                  <a:outerShdw blurRad="38100" dist="38100" dir="2700000" algn="tl">
                    <a:srgbClr val="000000">
                      <a:alpha val="43137"/>
                    </a:srgbClr>
                  </a:outerShdw>
                </a:effectLst>
              </a:rPr>
              <a:t>contribution</a:t>
            </a:r>
            <a:r>
              <a:rPr lang="en-US" sz="1100" b="1" dirty="0"/>
              <a:t> (</a:t>
            </a:r>
            <a:r>
              <a:rPr lang="en-US" sz="1100" b="1" u="sng" dirty="0">
                <a:solidFill>
                  <a:srgbClr val="C00000"/>
                </a:solidFill>
                <a:effectLst>
                  <a:outerShdw blurRad="38100" dist="38100" dir="2700000" algn="tl">
                    <a:srgbClr val="000000">
                      <a:alpha val="43137"/>
                    </a:srgbClr>
                  </a:outerShdw>
                </a:effectLst>
              </a:rPr>
              <a:t>key idea</a:t>
            </a:r>
            <a:r>
              <a:rPr lang="en-US" sz="1100" b="1" dirty="0">
                <a:solidFill>
                  <a:srgbClr val="C00000"/>
                </a:solidFill>
                <a:effectLst>
                  <a:outerShdw blurRad="38100" dist="38100" dir="2700000" algn="tl">
                    <a:srgbClr val="000000">
                      <a:alpha val="43137"/>
                    </a:srgbClr>
                  </a:outerShdw>
                </a:effectLst>
              </a:rPr>
              <a:t> </a:t>
            </a:r>
            <a:r>
              <a:rPr lang="en-US" sz="1100" b="1" dirty="0"/>
              <a:t>).</a:t>
            </a:r>
          </a:p>
        </p:txBody>
      </p:sp>
      <p:sp>
        <p:nvSpPr>
          <p:cNvPr id="11" name="Rectangle 10"/>
          <p:cNvSpPr/>
          <p:nvPr/>
        </p:nvSpPr>
        <p:spPr>
          <a:xfrm>
            <a:off x="7162483" y="3124200"/>
            <a:ext cx="404814" cy="38100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93821" tIns="46910" rIns="93821" bIns="46910" rtlCol="0" anchor="ctr"/>
          <a:lstStyle/>
          <a:p>
            <a:pPr algn="ctr"/>
            <a:r>
              <a:rPr lang="en-US" b="1" dirty="0" smtClean="0">
                <a:effectLst>
                  <a:outerShdw blurRad="38100" dist="38100" dir="2700000" algn="tl">
                    <a:srgbClr val="000000">
                      <a:alpha val="43137"/>
                    </a:srgbClr>
                  </a:outerShdw>
                </a:effectLst>
              </a:rPr>
              <a:t>1</a:t>
            </a:r>
            <a:endParaRPr lang="en-US" b="1" dirty="0">
              <a:effectLst>
                <a:outerShdw blurRad="38100" dist="38100" dir="2700000" algn="tl">
                  <a:srgbClr val="000000">
                    <a:alpha val="43137"/>
                  </a:srgbClr>
                </a:outerShdw>
              </a:effectLst>
            </a:endParaRPr>
          </a:p>
        </p:txBody>
      </p:sp>
      <p:sp>
        <p:nvSpPr>
          <p:cNvPr id="12" name="TextBox 11"/>
          <p:cNvSpPr txBox="1"/>
          <p:nvPr/>
        </p:nvSpPr>
        <p:spPr>
          <a:xfrm>
            <a:off x="1381760" y="1927860"/>
            <a:ext cx="2936240" cy="1320348"/>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101869" tIns="50935" rIns="101869" bIns="50935" rtlCol="0">
            <a:spAutoFit/>
          </a:bodyPr>
          <a:lstStyle/>
          <a:p>
            <a:r>
              <a:rPr lang="en-US" sz="1300" b="1" dirty="0"/>
              <a:t>In fourth grade CCSS refers to key ideas as part of </a:t>
            </a:r>
            <a:r>
              <a:rPr lang="en-US" sz="1300" b="1" u="sng" dirty="0"/>
              <a:t>text contributions</a:t>
            </a:r>
            <a:r>
              <a:rPr lang="en-US" sz="1300" b="1" dirty="0"/>
              <a:t> (a strong and specific support of a key idea).Use both terms when discussing key ideas, as students may need the continued reference.</a:t>
            </a:r>
          </a:p>
        </p:txBody>
      </p:sp>
      <p:sp>
        <p:nvSpPr>
          <p:cNvPr id="13" name="Rectangle 12"/>
          <p:cNvSpPr/>
          <p:nvPr/>
        </p:nvSpPr>
        <p:spPr>
          <a:xfrm>
            <a:off x="2808575" y="4021897"/>
            <a:ext cx="3713480" cy="2295339"/>
          </a:xfrm>
          <a:prstGeom prst="rect">
            <a:avLst/>
          </a:prstGeom>
          <a:solidFill>
            <a:schemeClr val="bg1">
              <a:lumMod val="95000"/>
            </a:schemeClr>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3821" tIns="46910" rIns="93821" bIns="46910">
            <a:spAutoFit/>
          </a:bodyPr>
          <a:lstStyle/>
          <a:p>
            <a:r>
              <a:rPr lang="en-US" sz="1100" b="1" dirty="0"/>
              <a:t>Ask students to look for </a:t>
            </a:r>
            <a:r>
              <a:rPr lang="en-US" sz="1100" b="1" u="sng" dirty="0">
                <a:solidFill>
                  <a:srgbClr val="C00000"/>
                </a:solidFill>
                <a:effectLst>
                  <a:outerShdw blurRad="38100" dist="38100" dir="2700000" algn="tl">
                    <a:srgbClr val="000000">
                      <a:alpha val="43137"/>
                    </a:srgbClr>
                  </a:outerShdw>
                </a:effectLst>
              </a:rPr>
              <a:t>key details</a:t>
            </a:r>
            <a:r>
              <a:rPr lang="en-US" sz="1100" b="1" dirty="0"/>
              <a:t>  and </a:t>
            </a:r>
            <a:r>
              <a:rPr lang="en-US" sz="1100" b="1" u="sng" dirty="0">
                <a:solidFill>
                  <a:srgbClr val="C00000"/>
                </a:solidFill>
                <a:effectLst>
                  <a:outerShdw blurRad="38100" dist="38100" dir="2700000" algn="tl">
                    <a:srgbClr val="000000">
                      <a:alpha val="43137"/>
                    </a:srgbClr>
                  </a:outerShdw>
                </a:effectLst>
              </a:rPr>
              <a:t>examples</a:t>
            </a:r>
            <a:r>
              <a:rPr lang="en-US" sz="1100" b="1" dirty="0">
                <a:solidFill>
                  <a:srgbClr val="C00000"/>
                </a:solidFill>
                <a:effectLst>
                  <a:outerShdw blurRad="38100" dist="38100" dir="2700000" algn="tl">
                    <a:srgbClr val="000000">
                      <a:alpha val="43137"/>
                    </a:srgbClr>
                  </a:outerShdw>
                </a:effectLst>
              </a:rPr>
              <a:t> </a:t>
            </a:r>
            <a:r>
              <a:rPr lang="en-US" sz="1100" b="1" dirty="0"/>
              <a:t>that </a:t>
            </a:r>
            <a:r>
              <a:rPr lang="en-US" sz="1100" b="1" u="sng" dirty="0"/>
              <a:t>explain more</a:t>
            </a:r>
            <a:r>
              <a:rPr lang="en-US" sz="1100" b="1" dirty="0"/>
              <a:t> about the new strong </a:t>
            </a:r>
            <a:r>
              <a:rPr lang="en-US" sz="1100" b="1" u="sng" dirty="0">
                <a:solidFill>
                  <a:srgbClr val="C00000"/>
                </a:solidFill>
                <a:effectLst>
                  <a:outerShdw blurRad="38100" dist="38100" dir="2700000" algn="tl">
                    <a:srgbClr val="000000">
                      <a:alpha val="43137"/>
                    </a:srgbClr>
                  </a:outerShdw>
                </a:effectLst>
              </a:rPr>
              <a:t>contribution</a:t>
            </a:r>
            <a:r>
              <a:rPr lang="en-US" sz="1100" b="1" dirty="0"/>
              <a:t> (</a:t>
            </a:r>
            <a:r>
              <a:rPr lang="en-US" sz="1100" b="1" u="sng" dirty="0">
                <a:solidFill>
                  <a:srgbClr val="C00000"/>
                </a:solidFill>
                <a:effectLst>
                  <a:outerShdw blurRad="38100" dist="38100" dir="2700000" algn="tl">
                    <a:srgbClr val="000000">
                      <a:alpha val="43137"/>
                    </a:srgbClr>
                  </a:outerShdw>
                </a:effectLst>
              </a:rPr>
              <a:t>key idea</a:t>
            </a:r>
            <a:r>
              <a:rPr lang="en-US" sz="1100" b="1" dirty="0"/>
              <a:t>.)</a:t>
            </a:r>
          </a:p>
          <a:p>
            <a:endParaRPr lang="en-US" sz="1100" b="1" dirty="0"/>
          </a:p>
          <a:p>
            <a:r>
              <a:rPr lang="en-US" sz="1100" b="1" u="sng" dirty="0">
                <a:solidFill>
                  <a:srgbClr val="C00000"/>
                </a:solidFill>
                <a:effectLst>
                  <a:outerShdw blurRad="38100" dist="38100" dir="2700000" algn="tl">
                    <a:srgbClr val="000000">
                      <a:alpha val="43137"/>
                    </a:srgbClr>
                  </a:outerShdw>
                </a:effectLst>
              </a:rPr>
              <a:t>Key details</a:t>
            </a:r>
            <a:r>
              <a:rPr lang="en-US" sz="1100" b="1" dirty="0">
                <a:solidFill>
                  <a:srgbClr val="C00000"/>
                </a:solidFill>
                <a:effectLst>
                  <a:outerShdw blurRad="38100" dist="38100" dir="2700000" algn="tl">
                    <a:srgbClr val="000000">
                      <a:alpha val="43137"/>
                    </a:srgbClr>
                  </a:outerShdw>
                </a:effectLst>
              </a:rPr>
              <a:t> </a:t>
            </a:r>
            <a:r>
              <a:rPr lang="en-US" sz="1100" b="1" dirty="0"/>
              <a:t>are reasons that support the new </a:t>
            </a:r>
            <a:r>
              <a:rPr lang="en-US" sz="1100" b="1" u="sng" dirty="0">
                <a:solidFill>
                  <a:srgbClr val="C00000"/>
                </a:solidFill>
                <a:effectLst>
                  <a:outerShdw blurRad="38100" dist="38100" dir="2700000" algn="tl">
                    <a:srgbClr val="000000">
                      <a:alpha val="43137"/>
                    </a:srgbClr>
                  </a:outerShdw>
                </a:effectLst>
              </a:rPr>
              <a:t>contribution</a:t>
            </a:r>
            <a:r>
              <a:rPr lang="en-US" sz="1100" b="1" dirty="0"/>
              <a:t> (</a:t>
            </a:r>
            <a:r>
              <a:rPr lang="en-US" sz="1100" b="1" u="sng" dirty="0">
                <a:solidFill>
                  <a:srgbClr val="C00000"/>
                </a:solidFill>
                <a:effectLst>
                  <a:outerShdw blurRad="38100" dist="38100" dir="2700000" algn="tl">
                    <a:srgbClr val="000000">
                      <a:alpha val="43137"/>
                    </a:srgbClr>
                  </a:outerShdw>
                </a:effectLst>
              </a:rPr>
              <a:t>key idea)</a:t>
            </a:r>
            <a:r>
              <a:rPr lang="en-US" sz="1100" b="1" dirty="0"/>
              <a:t>. Instruct students to write  2 brief key details or examples that support the key idea.</a:t>
            </a:r>
          </a:p>
          <a:p>
            <a:endParaRPr lang="en-US" sz="1100" b="1" dirty="0"/>
          </a:p>
          <a:p>
            <a:r>
              <a:rPr lang="en-US" sz="1100" b="1" dirty="0"/>
              <a:t> Example: if the main topic is about dogs and...</a:t>
            </a:r>
          </a:p>
          <a:p>
            <a:endParaRPr lang="en-US" sz="1100" b="1" dirty="0"/>
          </a:p>
          <a:p>
            <a:r>
              <a:rPr lang="en-US" sz="1100" b="1" dirty="0"/>
              <a:t>“The dog likes to play,” (is the new </a:t>
            </a:r>
            <a:r>
              <a:rPr lang="en-US" sz="1100" b="1" u="sng" dirty="0">
                <a:solidFill>
                  <a:srgbClr val="C00000"/>
                </a:solidFill>
                <a:effectLst>
                  <a:outerShdw blurRad="38100" dist="38100" dir="2700000" algn="tl">
                    <a:srgbClr val="000000">
                      <a:alpha val="43137"/>
                    </a:srgbClr>
                  </a:outerShdw>
                </a:effectLst>
              </a:rPr>
              <a:t>contribution</a:t>
            </a:r>
            <a:r>
              <a:rPr lang="en-US" sz="1100" dirty="0"/>
              <a:t> (</a:t>
            </a:r>
            <a:r>
              <a:rPr lang="en-US" sz="1100" b="1" u="sng" dirty="0">
                <a:solidFill>
                  <a:srgbClr val="C00000"/>
                </a:solidFill>
                <a:effectLst>
                  <a:outerShdw blurRad="38100" dist="38100" dir="2700000" algn="tl">
                    <a:srgbClr val="000000">
                      <a:alpha val="43137"/>
                    </a:srgbClr>
                  </a:outerShdw>
                </a:effectLst>
              </a:rPr>
              <a:t>key Idea</a:t>
            </a:r>
            <a:r>
              <a:rPr lang="en-US" sz="1100" b="1" dirty="0"/>
              <a:t>),</a:t>
            </a:r>
          </a:p>
          <a:p>
            <a:r>
              <a:rPr lang="en-US" sz="1100" b="1" dirty="0"/>
              <a:t>Then some </a:t>
            </a:r>
            <a:r>
              <a:rPr lang="en-US" sz="1100" b="1" u="sng" dirty="0">
                <a:solidFill>
                  <a:srgbClr val="C00000"/>
                </a:solidFill>
                <a:effectLst>
                  <a:outerShdw blurRad="38100" dist="38100" dir="2700000" algn="tl">
                    <a:srgbClr val="000000">
                      <a:alpha val="43137"/>
                    </a:srgbClr>
                  </a:outerShdw>
                </a:effectLst>
              </a:rPr>
              <a:t>key details</a:t>
            </a:r>
            <a:r>
              <a:rPr lang="en-US" sz="1100" b="1" dirty="0">
                <a:solidFill>
                  <a:srgbClr val="C00000"/>
                </a:solidFill>
              </a:rPr>
              <a:t> </a:t>
            </a:r>
            <a:r>
              <a:rPr lang="en-US" sz="1100" b="1" dirty="0"/>
              <a:t>might be:</a:t>
            </a:r>
          </a:p>
          <a:p>
            <a:pPr>
              <a:buFont typeface="Arial" pitchFamily="34" charset="0"/>
              <a:buChar char="•"/>
            </a:pPr>
            <a:r>
              <a:rPr lang="en-US" sz="1100" b="1" dirty="0"/>
              <a:t> the dog likes to play fetch.</a:t>
            </a:r>
          </a:p>
          <a:p>
            <a:pPr>
              <a:buFont typeface="Arial" pitchFamily="34" charset="0"/>
              <a:buChar char="•"/>
            </a:pPr>
            <a:r>
              <a:rPr lang="en-US" sz="1100" b="1" dirty="0"/>
              <a:t> the dog likes to play with the ball.</a:t>
            </a:r>
          </a:p>
        </p:txBody>
      </p:sp>
      <p:sp>
        <p:nvSpPr>
          <p:cNvPr id="14" name="Rectangle 13"/>
          <p:cNvSpPr/>
          <p:nvPr/>
        </p:nvSpPr>
        <p:spPr>
          <a:xfrm>
            <a:off x="6262976" y="4943917"/>
            <a:ext cx="404814" cy="38100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93821" tIns="46910" rIns="93821" bIns="46910" rtlCol="0" anchor="ctr"/>
          <a:lstStyle/>
          <a:p>
            <a:pPr algn="ctr"/>
            <a:r>
              <a:rPr lang="en-US" b="1" dirty="0" smtClean="0">
                <a:effectLst>
                  <a:outerShdw blurRad="38100" dist="38100" dir="2700000" algn="tl">
                    <a:srgbClr val="000000">
                      <a:alpha val="43137"/>
                    </a:srgbClr>
                  </a:outerShdw>
                </a:effectLst>
              </a:rPr>
              <a:t>2</a:t>
            </a:r>
            <a:endParaRPr lang="en-US" b="1" dirty="0">
              <a:effectLst>
                <a:outerShdw blurRad="38100" dist="38100" dir="2700000" algn="tl">
                  <a:srgbClr val="000000">
                    <a:alpha val="43137"/>
                  </a:srgbClr>
                </a:outerShdw>
              </a:effectLst>
            </a:endParaRPr>
          </a:p>
        </p:txBody>
      </p:sp>
      <p:sp>
        <p:nvSpPr>
          <p:cNvPr id="15" name="Rectangle 14"/>
          <p:cNvSpPr/>
          <p:nvPr/>
        </p:nvSpPr>
        <p:spPr>
          <a:xfrm>
            <a:off x="345440" y="7079484"/>
            <a:ext cx="2849880" cy="1279676"/>
          </a:xfrm>
          <a:prstGeom prst="rect">
            <a:avLst/>
          </a:prstGeom>
          <a:solidFill>
            <a:schemeClr val="bg1">
              <a:lumMod val="95000"/>
            </a:schemeClr>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3821" tIns="46910" rIns="93821" bIns="46910">
            <a:spAutoFit/>
          </a:bodyPr>
          <a:lstStyle/>
          <a:p>
            <a:r>
              <a:rPr lang="en-US" sz="1100" b="1" dirty="0"/>
              <a:t>Have students re-read the paragraph or section they wrote about and write words or ideas they see </a:t>
            </a:r>
            <a:r>
              <a:rPr lang="en-US" sz="1100" b="1" u="sng" dirty="0">
                <a:solidFill>
                  <a:srgbClr val="C00000"/>
                </a:solidFill>
                <a:effectLst>
                  <a:outerShdw blurRad="38100" dist="38100" dir="2700000" algn="tl">
                    <a:srgbClr val="000000">
                      <a:alpha val="43137"/>
                    </a:srgbClr>
                  </a:outerShdw>
                </a:effectLst>
              </a:rPr>
              <a:t>Again and Again</a:t>
            </a:r>
            <a:r>
              <a:rPr lang="en-US" sz="1100" b="1" dirty="0"/>
              <a:t>, in the box.</a:t>
            </a:r>
          </a:p>
          <a:p>
            <a:r>
              <a:rPr lang="en-US" sz="1100" b="1" dirty="0"/>
              <a:t> </a:t>
            </a:r>
          </a:p>
          <a:p>
            <a:r>
              <a:rPr lang="en-US" sz="1100" b="1" dirty="0"/>
              <a:t>Explain, “When </a:t>
            </a:r>
            <a:r>
              <a:rPr lang="en-US" sz="1100" b="1" dirty="0" smtClean="0"/>
              <a:t>author</a:t>
            </a:r>
            <a:r>
              <a:rPr lang="en-US" sz="1100" b="1" dirty="0"/>
              <a:t>s</a:t>
            </a:r>
            <a:r>
              <a:rPr lang="en-US" sz="1100" b="1" dirty="0" smtClean="0"/>
              <a:t> </a:t>
            </a:r>
            <a:r>
              <a:rPr lang="en-US" sz="1100" b="1" dirty="0"/>
              <a:t>use the same words, phrases or ideas </a:t>
            </a:r>
            <a:r>
              <a:rPr lang="en-US" sz="1100" b="1" u="sng" dirty="0">
                <a:solidFill>
                  <a:srgbClr val="C00000"/>
                </a:solidFill>
                <a:effectLst>
                  <a:outerShdw blurRad="38100" dist="38100" dir="2700000" algn="tl">
                    <a:srgbClr val="000000">
                      <a:alpha val="43137"/>
                    </a:srgbClr>
                  </a:outerShdw>
                </a:effectLst>
              </a:rPr>
              <a:t>Again and Again</a:t>
            </a:r>
            <a:r>
              <a:rPr lang="en-US" sz="1100" b="1" dirty="0">
                <a:solidFill>
                  <a:srgbClr val="C00000"/>
                </a:solidFill>
                <a:effectLst>
                  <a:outerShdw blurRad="38100" dist="38100" dir="2700000" algn="tl">
                    <a:srgbClr val="000000">
                      <a:alpha val="43137"/>
                    </a:srgbClr>
                  </a:outerShdw>
                </a:effectLst>
              </a:rPr>
              <a:t> </a:t>
            </a:r>
            <a:r>
              <a:rPr lang="en-US" sz="1100" b="1" dirty="0"/>
              <a:t>ask yourself “why?”  It means something is important.”</a:t>
            </a:r>
          </a:p>
        </p:txBody>
      </p:sp>
      <p:sp>
        <p:nvSpPr>
          <p:cNvPr id="16" name="Rectangle 15"/>
          <p:cNvSpPr/>
          <p:nvPr/>
        </p:nvSpPr>
        <p:spPr>
          <a:xfrm>
            <a:off x="3076576" y="7932539"/>
            <a:ext cx="404814" cy="38100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93821" tIns="46910" rIns="93821" bIns="46910" rtlCol="0" anchor="ctr"/>
          <a:lstStyle/>
          <a:p>
            <a:pPr algn="ctr"/>
            <a:r>
              <a:rPr lang="en-US" b="1" dirty="0" smtClean="0">
                <a:effectLst>
                  <a:outerShdw blurRad="38100" dist="38100" dir="2700000" algn="tl">
                    <a:srgbClr val="000000">
                      <a:alpha val="43137"/>
                    </a:srgbClr>
                  </a:outerShdw>
                </a:effectLst>
              </a:rPr>
              <a:t>3</a:t>
            </a:r>
            <a:endParaRPr lang="en-US" b="1" dirty="0">
              <a:effectLst>
                <a:outerShdw blurRad="38100" dist="38100" dir="2700000" algn="tl">
                  <a:srgbClr val="000000">
                    <a:alpha val="43137"/>
                  </a:srgbClr>
                </a:outerShdw>
              </a:effectLst>
            </a:endParaRPr>
          </a:p>
        </p:txBody>
      </p:sp>
      <p:sp>
        <p:nvSpPr>
          <p:cNvPr id="19" name="Rectangle 18"/>
          <p:cNvSpPr/>
          <p:nvPr/>
        </p:nvSpPr>
        <p:spPr>
          <a:xfrm>
            <a:off x="4135834" y="6621782"/>
            <a:ext cx="3291126" cy="1787507"/>
          </a:xfrm>
          <a:prstGeom prst="rect">
            <a:avLst/>
          </a:prstGeom>
          <a:solidFill>
            <a:schemeClr val="bg1">
              <a:lumMod val="95000"/>
            </a:schemeClr>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3821" tIns="46910" rIns="93821" bIns="46910">
            <a:spAutoFit/>
          </a:bodyPr>
          <a:lstStyle/>
          <a:p>
            <a:r>
              <a:rPr lang="en-US" sz="1100" b="1" dirty="0"/>
              <a:t>Instruct students to look at the again and again words or phrases, ask “Do you see some of the again and again words or ideas in the key idea or key detail sentences you wrote? Can the words help you write </a:t>
            </a:r>
            <a:r>
              <a:rPr lang="en-US" sz="1100" b="1" u="sng" dirty="0">
                <a:solidFill>
                  <a:srgbClr val="C00000"/>
                </a:solidFill>
                <a:effectLst>
                  <a:outerShdw blurRad="38100" dist="38100" dir="2700000" algn="tl">
                    <a:srgbClr val="000000">
                      <a:alpha val="43137"/>
                    </a:srgbClr>
                  </a:outerShdw>
                </a:effectLst>
              </a:rPr>
              <a:t>one conclusion</a:t>
            </a:r>
            <a:r>
              <a:rPr lang="en-US" sz="1100" b="1" dirty="0"/>
              <a:t> sentence that summarizes the contribution (key idea ) and key details? ”</a:t>
            </a:r>
          </a:p>
          <a:p>
            <a:endParaRPr lang="en-US" sz="1100" b="1" dirty="0"/>
          </a:p>
          <a:p>
            <a:r>
              <a:rPr lang="en-US" sz="1100" b="1" dirty="0"/>
              <a:t>Summarizing is a big part of writing conclusions.  It is an </a:t>
            </a:r>
            <a:r>
              <a:rPr lang="en-US" sz="1100" b="1" u="sng" dirty="0"/>
              <a:t>extremely important</a:t>
            </a:r>
            <a:r>
              <a:rPr lang="en-US" sz="1100" b="1" dirty="0"/>
              <a:t> strategy for students to learn in order to use research skills effectively.</a:t>
            </a:r>
          </a:p>
        </p:txBody>
      </p:sp>
      <p:sp>
        <p:nvSpPr>
          <p:cNvPr id="18" name="Rectangle 17"/>
          <p:cNvSpPr/>
          <p:nvPr/>
        </p:nvSpPr>
        <p:spPr>
          <a:xfrm>
            <a:off x="7081521" y="8160657"/>
            <a:ext cx="404814" cy="38100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93821" tIns="46910" rIns="93821" bIns="46910" rtlCol="0" anchor="ctr"/>
          <a:lstStyle/>
          <a:p>
            <a:pPr algn="ctr"/>
            <a:r>
              <a:rPr lang="en-US" b="1" dirty="0" smtClean="0">
                <a:effectLst>
                  <a:outerShdw blurRad="38100" dist="38100" dir="2700000" algn="tl">
                    <a:srgbClr val="000000">
                      <a:alpha val="43137"/>
                    </a:srgbClr>
                  </a:outerShdw>
                </a:effectLst>
              </a:rPr>
              <a:t>4</a:t>
            </a:r>
            <a:endParaRPr lang="en-US" b="1" dirty="0">
              <a:effectLst>
                <a:outerShdw blurRad="38100" dist="38100" dir="2700000" algn="tl">
                  <a:srgbClr val="000000">
                    <a:alpha val="43137"/>
                  </a:srgbClr>
                </a:outerShdw>
              </a:effectLst>
            </a:endParaRPr>
          </a:p>
        </p:txBody>
      </p:sp>
      <p:sp>
        <p:nvSpPr>
          <p:cNvPr id="21" name="Rectangle 20"/>
          <p:cNvSpPr/>
          <p:nvPr/>
        </p:nvSpPr>
        <p:spPr>
          <a:xfrm>
            <a:off x="2072640" y="8549641"/>
            <a:ext cx="5354320" cy="1171954"/>
          </a:xfrm>
          <a:prstGeom prst="rect">
            <a:avLst/>
          </a:prstGeom>
          <a:solidFill>
            <a:schemeClr val="bg1">
              <a:lumMod val="95000"/>
            </a:schemeClr>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3821" tIns="46910" rIns="93821" bIns="46910">
            <a:spAutoFit/>
          </a:bodyPr>
          <a:lstStyle/>
          <a:p>
            <a:r>
              <a:rPr lang="en-US" sz="700" b="1" u="sng" dirty="0">
                <a:solidFill>
                  <a:srgbClr val="002060"/>
                </a:solidFill>
              </a:rPr>
              <a:t>Differentiation</a:t>
            </a:r>
            <a:r>
              <a:rPr lang="en-US" sz="700" b="1" dirty="0">
                <a:solidFill>
                  <a:srgbClr val="002060"/>
                </a:solidFill>
              </a:rPr>
              <a:t>:</a:t>
            </a:r>
          </a:p>
          <a:p>
            <a:r>
              <a:rPr lang="en-US" sz="700" b="1" dirty="0">
                <a:solidFill>
                  <a:srgbClr val="002060"/>
                </a:solidFill>
              </a:rPr>
              <a:t>Students who need more  pages – print as many as needed. Students who would benefit from enrichment can continue on with more sections or paragraphs. Students who need more direct instruction – teach each part as a in mini lesson.  These concepts can be taught separately:</a:t>
            </a:r>
          </a:p>
          <a:p>
            <a:pPr marL="413726" indent="-175914">
              <a:buFont typeface="Arial" panose="020B0604020202020204" pitchFamily="34" charset="0"/>
              <a:buChar char="•"/>
            </a:pPr>
            <a:r>
              <a:rPr lang="en-US" sz="700" b="1" dirty="0">
                <a:solidFill>
                  <a:srgbClr val="002060"/>
                </a:solidFill>
              </a:rPr>
              <a:t>Main Topic</a:t>
            </a:r>
          </a:p>
          <a:p>
            <a:pPr marL="413726" indent="-175914">
              <a:buFont typeface="Arial" panose="020B0604020202020204" pitchFamily="34" charset="0"/>
              <a:buChar char="•"/>
            </a:pPr>
            <a:r>
              <a:rPr lang="en-US" sz="700" b="1" dirty="0">
                <a:solidFill>
                  <a:srgbClr val="002060"/>
                </a:solidFill>
              </a:rPr>
              <a:t>Contribution (key idea)</a:t>
            </a:r>
          </a:p>
          <a:p>
            <a:pPr marL="413726" indent="-175914">
              <a:buFont typeface="Arial" panose="020B0604020202020204" pitchFamily="34" charset="0"/>
              <a:buChar char="•"/>
            </a:pPr>
            <a:r>
              <a:rPr lang="en-US" sz="700" b="1" dirty="0">
                <a:solidFill>
                  <a:srgbClr val="002060"/>
                </a:solidFill>
              </a:rPr>
              <a:t>Key Details  Examples</a:t>
            </a:r>
          </a:p>
          <a:p>
            <a:pPr marL="413726" indent="-175914">
              <a:buFont typeface="Arial" panose="020B0604020202020204" pitchFamily="34" charset="0"/>
              <a:buChar char="•"/>
            </a:pPr>
            <a:r>
              <a:rPr lang="en-US" sz="700" b="1" dirty="0">
                <a:solidFill>
                  <a:srgbClr val="002060"/>
                </a:solidFill>
              </a:rPr>
              <a:t>Again and Again</a:t>
            </a:r>
          </a:p>
          <a:p>
            <a:pPr marL="413726" indent="-175914">
              <a:buFont typeface="Arial" panose="020B0604020202020204" pitchFamily="34" charset="0"/>
              <a:buChar char="•"/>
            </a:pPr>
            <a:r>
              <a:rPr lang="en-US" sz="700" b="1" dirty="0">
                <a:solidFill>
                  <a:srgbClr val="002060"/>
                </a:solidFill>
              </a:rPr>
              <a:t>Conclusions - Summarizing</a:t>
            </a:r>
          </a:p>
          <a:p>
            <a:r>
              <a:rPr lang="en-US" sz="700" b="1" dirty="0">
                <a:solidFill>
                  <a:srgbClr val="002060"/>
                </a:solidFill>
              </a:rPr>
              <a:t>ELL Students may need each part taught using language (sentence) frames emphasizing transitional words. </a:t>
            </a:r>
          </a:p>
        </p:txBody>
      </p:sp>
      <p:sp>
        <p:nvSpPr>
          <p:cNvPr id="22" name="TextBox 21"/>
          <p:cNvSpPr txBox="1"/>
          <p:nvPr/>
        </p:nvSpPr>
        <p:spPr>
          <a:xfrm>
            <a:off x="172720" y="4442462"/>
            <a:ext cx="2418080" cy="1333983"/>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101869" tIns="50935" rIns="101869" bIns="50935" rtlCol="0">
            <a:spAutoFit/>
          </a:bodyPr>
          <a:lstStyle/>
          <a:p>
            <a:r>
              <a:rPr lang="en-US" dirty="0" smtClean="0"/>
              <a:t>Remember students will need to have a note-taking form for each passage.</a:t>
            </a:r>
            <a:endParaRPr lang="en-US" dirty="0"/>
          </a:p>
        </p:txBody>
      </p:sp>
      <p:graphicFrame>
        <p:nvGraphicFramePr>
          <p:cNvPr id="20" name="Table 19"/>
          <p:cNvGraphicFramePr>
            <a:graphicFrameLocks noGrp="1"/>
          </p:cNvGraphicFramePr>
          <p:nvPr>
            <p:extLst>
              <p:ext uri="{D42A27DB-BD31-4B8C-83A1-F6EECF244321}">
                <p14:modId xmlns:p14="http://schemas.microsoft.com/office/powerpoint/2010/main" val="1767069588"/>
              </p:ext>
            </p:extLst>
          </p:nvPr>
        </p:nvGraphicFramePr>
        <p:xfrm>
          <a:off x="2029455" y="381000"/>
          <a:ext cx="5570225" cy="588264"/>
        </p:xfrm>
        <a:graphic>
          <a:graphicData uri="http://schemas.openxmlformats.org/drawingml/2006/table">
            <a:tbl>
              <a:tblPr firstRow="1" bandRow="1">
                <a:tableStyleId>{5940675A-B579-460E-94D1-54222C63F5DA}</a:tableStyleId>
              </a:tblPr>
              <a:tblGrid>
                <a:gridCol w="566739"/>
                <a:gridCol w="971550"/>
                <a:gridCol w="870347"/>
                <a:gridCol w="728664"/>
                <a:gridCol w="829866"/>
                <a:gridCol w="809625"/>
                <a:gridCol w="793434"/>
              </a:tblGrid>
              <a:tr h="210414">
                <a:tc rowSpan="2">
                  <a:txBody>
                    <a:bodyPr/>
                    <a:lstStyle/>
                    <a:p>
                      <a:pPr algn="ctr"/>
                      <a:r>
                        <a:rPr lang="en-US" sz="1500" b="1" dirty="0" smtClean="0"/>
                        <a:t>R</a:t>
                      </a:r>
                      <a:r>
                        <a:rPr lang="en-US" sz="1500" b="1" baseline="0" dirty="0" smtClean="0"/>
                        <a:t> </a:t>
                      </a:r>
                      <a:r>
                        <a:rPr lang="en-US" sz="1500" b="1" dirty="0" smtClean="0"/>
                        <a:t>E-</a:t>
                      </a:r>
                    </a:p>
                    <a:p>
                      <a:pPr algn="ctr"/>
                      <a:r>
                        <a:rPr lang="en-US" sz="1300" b="1" i="1" dirty="0" smtClean="0">
                          <a:solidFill>
                            <a:srgbClr val="FF0000"/>
                          </a:solidFill>
                        </a:rPr>
                        <a:t>read</a:t>
                      </a:r>
                      <a:endParaRPr lang="en-US" sz="1300" b="1" i="1" dirty="0">
                        <a:solidFill>
                          <a:srgbClr val="FF0000"/>
                        </a:solidFill>
                      </a:endParaRPr>
                    </a:p>
                  </a:txBody>
                  <a:tcPr marL="97155" marR="97155">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en-US" sz="900" b="1" dirty="0" smtClean="0"/>
                        <a:t>S</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900" b="1" dirty="0" smtClean="0"/>
                        <a:t>E</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900" b="1" dirty="0" smtClean="0"/>
                        <a:t>A</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900" b="1" dirty="0" smtClean="0"/>
                        <a:t>R</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900" b="1" dirty="0" smtClean="0"/>
                        <a:t>C</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900" b="1" dirty="0" smtClean="0"/>
                        <a:t>H</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r>
              <a:tr h="359664">
                <a:tc vMerge="1">
                  <a:txBody>
                    <a:bodyPr/>
                    <a:lstStyle/>
                    <a:p>
                      <a:endParaRPr lang="en-US" sz="1200" b="1"/>
                    </a:p>
                  </a:txBody>
                  <a:tcPr anchor="ctr">
                    <a:solidFill>
                      <a:schemeClr val="bg1"/>
                    </a:solidFill>
                  </a:tcPr>
                </a:tc>
                <a:tc>
                  <a:txBody>
                    <a:bodyPr/>
                    <a:lstStyle/>
                    <a:p>
                      <a:r>
                        <a:rPr lang="en-US" sz="800" b="1" dirty="0" smtClean="0"/>
                        <a:t>SOMETHING NEW</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r>
                        <a:rPr lang="en-US" sz="800" b="1" dirty="0" smtClean="0"/>
                        <a:t>EXPLAIN</a:t>
                      </a:r>
                      <a:r>
                        <a:rPr lang="en-US" sz="800" b="1" baseline="0" dirty="0" smtClean="0"/>
                        <a:t> MORE</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6">
                        <a:lumMod val="40000"/>
                        <a:lumOff val="60000"/>
                      </a:schemeClr>
                    </a:solidFill>
                  </a:tcPr>
                </a:tc>
                <a:tc>
                  <a:txBody>
                    <a:bodyPr/>
                    <a:lstStyle/>
                    <a:p>
                      <a:r>
                        <a:rPr lang="en-US" sz="800" b="1" dirty="0" smtClean="0"/>
                        <a:t>AGAIN</a:t>
                      </a:r>
                      <a:r>
                        <a:rPr lang="en-US" sz="800" b="1" baseline="0" dirty="0" smtClean="0"/>
                        <a:t> and AGAIN</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99"/>
                    </a:solidFill>
                  </a:tcPr>
                </a:tc>
                <a:tc>
                  <a:txBody>
                    <a:bodyPr/>
                    <a:lstStyle/>
                    <a:p>
                      <a:r>
                        <a:rPr lang="en-US" sz="800" b="1" dirty="0" smtClean="0"/>
                        <a:t>RELEVANT</a:t>
                      </a:r>
                      <a:r>
                        <a:rPr lang="en-US" sz="800" b="1" baseline="0" dirty="0" smtClean="0"/>
                        <a:t> OR NOT?</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3">
                        <a:lumMod val="40000"/>
                        <a:lumOff val="60000"/>
                      </a:schemeClr>
                    </a:solidFill>
                  </a:tcPr>
                </a:tc>
                <a:tc>
                  <a:txBody>
                    <a:bodyPr/>
                    <a:lstStyle/>
                    <a:p>
                      <a:r>
                        <a:rPr lang="en-US" sz="800" b="1" dirty="0" smtClean="0"/>
                        <a:t>CONCLUDE</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5">
                        <a:lumMod val="40000"/>
                        <a:lumOff val="60000"/>
                      </a:schemeClr>
                    </a:solidFill>
                  </a:tcPr>
                </a:tc>
                <a:tc>
                  <a:txBody>
                    <a:bodyPr/>
                    <a:lstStyle/>
                    <a:p>
                      <a:r>
                        <a:rPr lang="en-US" sz="800" b="1" dirty="0" smtClean="0"/>
                        <a:t>HAVE EVIDENCE</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4">
                        <a:lumMod val="40000"/>
                        <a:lumOff val="60000"/>
                      </a:schemeClr>
                    </a:solidFill>
                  </a:tcPr>
                </a:tc>
              </a:tr>
            </a:tbl>
          </a:graphicData>
        </a:graphic>
      </p:graphicFrame>
      <p:sp>
        <p:nvSpPr>
          <p:cNvPr id="2" name="Slide Number Placeholder 1"/>
          <p:cNvSpPr>
            <a:spLocks noGrp="1"/>
          </p:cNvSpPr>
          <p:nvPr>
            <p:ph type="sldNum" sz="quarter" idx="12"/>
          </p:nvPr>
        </p:nvSpPr>
        <p:spPr/>
        <p:txBody>
          <a:bodyPr/>
          <a:lstStyle/>
          <a:p>
            <a:fld id="{F177B04D-AEB5-43ED-B9BA-B3D1EC9C9067}" type="slidenum">
              <a:rPr lang="en-US" smtClean="0"/>
              <a:pPr/>
              <a:t>11</a:t>
            </a:fld>
            <a:endParaRPr lang="en-US" dirty="0"/>
          </a:p>
        </p:txBody>
      </p:sp>
    </p:spTree>
    <p:extLst>
      <p:ext uri="{BB962C8B-B14F-4D97-AF65-F5344CB8AC3E}">
        <p14:creationId xmlns:p14="http://schemas.microsoft.com/office/powerpoint/2010/main" val="31564820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64477" y="881844"/>
            <a:ext cx="7340602" cy="9124023"/>
          </a:xfrm>
          <a:prstGeom prst="rect">
            <a:avLst/>
          </a:prstGeom>
          <a:solidFill>
            <a:schemeClr val="bg1"/>
          </a:solidFill>
          <a:ln>
            <a:solidFill>
              <a:schemeClr val="accent1"/>
            </a:solidFill>
          </a:ln>
        </p:spPr>
        <p:txBody>
          <a:bodyPr wrap="square" lIns="101869" tIns="50935" rIns="101869" bIns="50935" rtlCol="0">
            <a:spAutoFit/>
          </a:bodyPr>
          <a:lstStyle/>
          <a:p>
            <a:endParaRPr lang="en-US" sz="1400" b="1" u="sng" dirty="0"/>
          </a:p>
          <a:p>
            <a:r>
              <a:rPr lang="en-US" sz="1400" dirty="0"/>
              <a:t>What </a:t>
            </a:r>
            <a:r>
              <a:rPr lang="en-US" sz="1400" u="sng" dirty="0"/>
              <a:t>contributions</a:t>
            </a:r>
            <a:r>
              <a:rPr lang="en-US" sz="1400" dirty="0"/>
              <a:t> (key ideas) does the text make to support the </a:t>
            </a:r>
            <a:r>
              <a:rPr lang="en-US" sz="1400" u="sng" dirty="0"/>
              <a:t>main idea</a:t>
            </a:r>
            <a:r>
              <a:rPr lang="en-US" sz="1400" b="1" dirty="0"/>
              <a:t>?</a:t>
            </a:r>
          </a:p>
          <a:p>
            <a:endParaRPr lang="en-US" sz="1400" b="1" dirty="0"/>
          </a:p>
          <a:p>
            <a:r>
              <a:rPr lang="en-US" sz="1400" dirty="0"/>
              <a:t>Write </a:t>
            </a:r>
            <a:r>
              <a:rPr lang="en-US" sz="1400" b="1" u="sng" dirty="0"/>
              <a:t>one</a:t>
            </a:r>
            <a:r>
              <a:rPr lang="en-US" sz="1400" dirty="0"/>
              <a:t> new contribution (</a:t>
            </a:r>
            <a:r>
              <a:rPr lang="en-US" sz="1400" u="sng" dirty="0"/>
              <a:t>key idea</a:t>
            </a:r>
            <a:r>
              <a:rPr lang="en-US" sz="1400" dirty="0"/>
              <a:t>) about the </a:t>
            </a:r>
            <a:r>
              <a:rPr lang="en-US" sz="1400" u="sng" dirty="0"/>
              <a:t>main idea</a:t>
            </a:r>
            <a:r>
              <a:rPr lang="en-US" sz="1400" dirty="0"/>
              <a:t>.</a:t>
            </a:r>
          </a:p>
          <a:p>
            <a:endParaRPr lang="en-US" sz="1400" dirty="0"/>
          </a:p>
          <a:p>
            <a:r>
              <a:rPr lang="en-US" sz="1400" dirty="0"/>
              <a:t>_____________________________________________________________________________</a:t>
            </a:r>
          </a:p>
          <a:p>
            <a:endParaRPr lang="en-US" sz="1400" dirty="0"/>
          </a:p>
          <a:p>
            <a:r>
              <a:rPr lang="en-US" sz="1400" dirty="0"/>
              <a:t>_____________________________________________________________________________</a:t>
            </a:r>
          </a:p>
          <a:p>
            <a:endParaRPr lang="en-US" sz="1400" b="1" u="sng" dirty="0"/>
          </a:p>
          <a:p>
            <a:r>
              <a:rPr lang="en-US" sz="1400" b="1" u="sng" dirty="0"/>
              <a:t>Key Details and Examples</a:t>
            </a:r>
          </a:p>
          <a:p>
            <a:endParaRPr lang="en-US" sz="1400" b="1" u="sng" dirty="0"/>
          </a:p>
          <a:p>
            <a:r>
              <a:rPr lang="en-US" sz="1400" dirty="0"/>
              <a:t>What </a:t>
            </a:r>
            <a:r>
              <a:rPr lang="en-US" sz="1400" u="sng" dirty="0"/>
              <a:t>key details</a:t>
            </a:r>
            <a:r>
              <a:rPr lang="en-US" sz="1400" dirty="0"/>
              <a:t> or </a:t>
            </a:r>
            <a:r>
              <a:rPr lang="en-US" sz="1400" u="sng" dirty="0"/>
              <a:t>examples</a:t>
            </a:r>
            <a:r>
              <a:rPr lang="en-US" sz="1400" dirty="0"/>
              <a:t> from the section or paragraph explain more about the new </a:t>
            </a:r>
            <a:r>
              <a:rPr lang="en-US" sz="1400" u="sng" dirty="0"/>
              <a:t>contribution</a:t>
            </a:r>
            <a:r>
              <a:rPr lang="en-US" sz="1400" dirty="0"/>
              <a:t> (</a:t>
            </a:r>
            <a:r>
              <a:rPr lang="en-US" sz="1400" u="sng" dirty="0"/>
              <a:t>key idea</a:t>
            </a:r>
            <a:r>
              <a:rPr lang="en-US" sz="1400" dirty="0"/>
              <a:t>)? </a:t>
            </a:r>
          </a:p>
          <a:p>
            <a:endParaRPr lang="en-US" sz="1400" dirty="0"/>
          </a:p>
          <a:p>
            <a:pPr marL="175914" indent="-175914">
              <a:buFont typeface="Arial" panose="020B0604020202020204" pitchFamily="34" charset="0"/>
              <a:buChar char="•"/>
            </a:pPr>
            <a:r>
              <a:rPr lang="en-US" sz="1400" dirty="0"/>
              <a:t>Key Detail or Example ________________________________________________________________________</a:t>
            </a:r>
          </a:p>
          <a:p>
            <a:pPr marL="175914" indent="-175914">
              <a:buFont typeface="Arial" panose="020B0604020202020204" pitchFamily="34" charset="0"/>
              <a:buChar char="•"/>
            </a:pPr>
            <a:endParaRPr lang="en-US" sz="1400" dirty="0"/>
          </a:p>
          <a:p>
            <a:pPr marL="175914" indent="-175914"/>
            <a:r>
              <a:rPr lang="en-US" sz="1400" dirty="0"/>
              <a:t>      ________________________________________________________________________</a:t>
            </a:r>
          </a:p>
          <a:p>
            <a:pPr marL="175914" indent="-175914"/>
            <a:endParaRPr lang="en-US" sz="1400" dirty="0"/>
          </a:p>
          <a:p>
            <a:pPr marL="175914" indent="-175914">
              <a:buFont typeface="Arial" panose="020B0604020202020204" pitchFamily="34" charset="0"/>
              <a:buChar char="•"/>
            </a:pPr>
            <a:r>
              <a:rPr lang="en-US" sz="1400" dirty="0"/>
              <a:t>Key Detail or Example _________________________________________________________________________</a:t>
            </a:r>
          </a:p>
          <a:p>
            <a:pPr marL="175914" indent="-175914"/>
            <a:endParaRPr lang="en-US" sz="1400" dirty="0"/>
          </a:p>
          <a:p>
            <a:pPr marL="175914" indent="-175914"/>
            <a:r>
              <a:rPr lang="en-US" sz="1400" dirty="0"/>
              <a:t>      _________________________________________________________________________</a:t>
            </a:r>
          </a:p>
          <a:p>
            <a:endParaRPr lang="en-US" sz="1400" b="1" u="sng" dirty="0"/>
          </a:p>
          <a:p>
            <a:r>
              <a:rPr lang="en-US" sz="1400" b="1" u="sng" dirty="0"/>
              <a:t>Again and Again</a:t>
            </a:r>
          </a:p>
          <a:p>
            <a:r>
              <a:rPr lang="en-US" sz="1400" dirty="0"/>
              <a:t>What words, phrases or ideas does the author use  again and again?  Write them here.  </a:t>
            </a:r>
          </a:p>
          <a:p>
            <a:r>
              <a:rPr lang="en-US" sz="1400" dirty="0"/>
              <a:t>Think about why the author uses them again and again.</a:t>
            </a:r>
          </a:p>
          <a:p>
            <a:endParaRPr lang="en-US" sz="1400" dirty="0"/>
          </a:p>
          <a:p>
            <a:endParaRPr lang="en-US" sz="1400" dirty="0"/>
          </a:p>
          <a:p>
            <a:endParaRPr lang="en-US" sz="1400" dirty="0"/>
          </a:p>
          <a:p>
            <a:endParaRPr lang="en-US" sz="1400" dirty="0"/>
          </a:p>
          <a:p>
            <a:endParaRPr lang="en-US" sz="1400" b="1" u="sng" dirty="0"/>
          </a:p>
          <a:p>
            <a:endParaRPr lang="en-US" sz="1400" b="1" u="sng" dirty="0"/>
          </a:p>
          <a:p>
            <a:endParaRPr lang="en-US" sz="1400" b="1" u="sng" dirty="0"/>
          </a:p>
          <a:p>
            <a:endParaRPr lang="en-US" sz="1400" b="1" u="sng" dirty="0"/>
          </a:p>
          <a:p>
            <a:endParaRPr lang="en-US" sz="1400" b="1" u="sng" dirty="0"/>
          </a:p>
          <a:p>
            <a:r>
              <a:rPr lang="en-US" sz="1400" dirty="0"/>
              <a:t>Write </a:t>
            </a:r>
            <a:r>
              <a:rPr lang="en-US" sz="1400" b="1" u="sng" dirty="0"/>
              <a:t>one conclusion</a:t>
            </a:r>
            <a:r>
              <a:rPr lang="en-US" sz="1400" b="1" dirty="0"/>
              <a:t> </a:t>
            </a:r>
            <a:r>
              <a:rPr lang="en-US" sz="1400" dirty="0"/>
              <a:t>sentence  that tells  the most about the new </a:t>
            </a:r>
            <a:r>
              <a:rPr lang="en-US" sz="1400" u="sng" dirty="0"/>
              <a:t>contribution </a:t>
            </a:r>
            <a:r>
              <a:rPr lang="en-US" sz="1400" dirty="0"/>
              <a:t>(</a:t>
            </a:r>
            <a:r>
              <a:rPr lang="en-US" sz="1400" u="sng" dirty="0"/>
              <a:t>key idea)</a:t>
            </a:r>
            <a:r>
              <a:rPr lang="en-US" sz="1400" dirty="0"/>
              <a:t>. </a:t>
            </a:r>
          </a:p>
          <a:p>
            <a:r>
              <a:rPr lang="en-US" sz="1400" dirty="0"/>
              <a:t>Use some of the again and again words or ideas in your summary.</a:t>
            </a:r>
          </a:p>
          <a:p>
            <a:r>
              <a:rPr lang="en-US" sz="1400" dirty="0"/>
              <a:t>____________________________________________________________________________</a:t>
            </a:r>
          </a:p>
          <a:p>
            <a:endParaRPr lang="en-US" sz="1400" dirty="0"/>
          </a:p>
          <a:p>
            <a:r>
              <a:rPr lang="en-US" sz="1400" dirty="0"/>
              <a:t>_____________________________________________________________________________</a:t>
            </a:r>
          </a:p>
        </p:txBody>
      </p:sp>
      <p:sp>
        <p:nvSpPr>
          <p:cNvPr id="6" name="TextBox 5"/>
          <p:cNvSpPr txBox="1"/>
          <p:nvPr/>
        </p:nvSpPr>
        <p:spPr>
          <a:xfrm>
            <a:off x="456474" y="6858000"/>
            <a:ext cx="6859452" cy="1641760"/>
          </a:xfrm>
          <a:prstGeom prst="rect">
            <a:avLst/>
          </a:prstGeom>
          <a:noFill/>
          <a:ln>
            <a:solidFill>
              <a:schemeClr val="accent1"/>
            </a:solidFill>
          </a:ln>
        </p:spPr>
        <p:txBody>
          <a:bodyPr wrap="square" lIns="101869" tIns="50935" rIns="101869" bIns="50935" rtlCol="0">
            <a:spAutoFit/>
          </a:bodyPr>
          <a:lstStyle/>
          <a:p>
            <a:endParaRPr lang="en-US" dirty="0" smtClean="0"/>
          </a:p>
          <a:p>
            <a:endParaRPr lang="en-US" dirty="0" smtClean="0"/>
          </a:p>
          <a:p>
            <a:endParaRPr lang="en-US" dirty="0" smtClean="0"/>
          </a:p>
          <a:p>
            <a:endParaRPr lang="en-US" dirty="0" smtClean="0"/>
          </a:p>
          <a:p>
            <a:endParaRPr lang="en-US" dirty="0" smtClean="0"/>
          </a:p>
        </p:txBody>
      </p:sp>
      <p:graphicFrame>
        <p:nvGraphicFramePr>
          <p:cNvPr id="7" name="Table 6"/>
          <p:cNvGraphicFramePr>
            <a:graphicFrameLocks noGrp="1"/>
          </p:cNvGraphicFramePr>
          <p:nvPr>
            <p:extLst>
              <p:ext uri="{D42A27DB-BD31-4B8C-83A1-F6EECF244321}">
                <p14:modId xmlns:p14="http://schemas.microsoft.com/office/powerpoint/2010/main" val="1889451212"/>
              </p:ext>
            </p:extLst>
          </p:nvPr>
        </p:nvGraphicFramePr>
        <p:xfrm>
          <a:off x="1694815" y="45720"/>
          <a:ext cx="5991230" cy="640080"/>
        </p:xfrm>
        <a:graphic>
          <a:graphicData uri="http://schemas.openxmlformats.org/drawingml/2006/table">
            <a:tbl>
              <a:tblPr firstRow="1" bandRow="1">
                <a:tableStyleId>{5940675A-B579-460E-94D1-54222C63F5DA}</a:tableStyleId>
              </a:tblPr>
              <a:tblGrid>
                <a:gridCol w="566739"/>
                <a:gridCol w="971550"/>
                <a:gridCol w="870347"/>
                <a:gridCol w="728664"/>
                <a:gridCol w="1153716"/>
                <a:gridCol w="890589"/>
                <a:gridCol w="809625"/>
              </a:tblGrid>
              <a:tr h="152400">
                <a:tc rowSpan="2">
                  <a:txBody>
                    <a:bodyPr/>
                    <a:lstStyle/>
                    <a:p>
                      <a:pPr algn="ctr"/>
                      <a:r>
                        <a:rPr lang="en-US" sz="1000" b="1" dirty="0" smtClean="0"/>
                        <a:t>R</a:t>
                      </a:r>
                      <a:r>
                        <a:rPr lang="en-US" sz="1000" b="1" baseline="0" dirty="0" smtClean="0"/>
                        <a:t> </a:t>
                      </a:r>
                      <a:r>
                        <a:rPr lang="en-US" sz="1000" b="1" dirty="0" smtClean="0"/>
                        <a:t>E</a:t>
                      </a:r>
                      <a:endParaRPr lang="en-US" sz="1000" b="1" dirty="0"/>
                    </a:p>
                  </a:txBody>
                  <a:tcPr marL="97155" marR="97155">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en-US" sz="1000" b="1" dirty="0" smtClean="0"/>
                        <a:t>S</a:t>
                      </a:r>
                      <a:endParaRPr lang="en-US" sz="10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1000" b="1" dirty="0" smtClean="0"/>
                        <a:t>E</a:t>
                      </a:r>
                      <a:endParaRPr lang="en-US" sz="10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1000" b="1" dirty="0" smtClean="0"/>
                        <a:t>A</a:t>
                      </a:r>
                      <a:endParaRPr lang="en-US" sz="10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1000" b="1" dirty="0" smtClean="0"/>
                        <a:t>R</a:t>
                      </a:r>
                      <a:endParaRPr lang="en-US" sz="10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1000" b="1" dirty="0" smtClean="0"/>
                        <a:t>C</a:t>
                      </a:r>
                      <a:endParaRPr lang="en-US" sz="10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1000" b="1" dirty="0" smtClean="0"/>
                        <a:t>H</a:t>
                      </a:r>
                      <a:endParaRPr lang="en-US" sz="10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r>
              <a:tr h="393192">
                <a:tc vMerge="1">
                  <a:txBody>
                    <a:bodyPr/>
                    <a:lstStyle/>
                    <a:p>
                      <a:endParaRPr lang="en-US" sz="1200" b="1"/>
                    </a:p>
                  </a:txBody>
                  <a:tcPr anchor="ctr">
                    <a:solidFill>
                      <a:schemeClr val="bg1"/>
                    </a:solidFill>
                  </a:tcPr>
                </a:tc>
                <a:tc>
                  <a:txBody>
                    <a:bodyPr/>
                    <a:lstStyle/>
                    <a:p>
                      <a:r>
                        <a:rPr lang="en-US" sz="1000" b="1" dirty="0" smtClean="0"/>
                        <a:t>SOMETHING NEW</a:t>
                      </a:r>
                      <a:endParaRPr lang="en-US" sz="10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r>
                        <a:rPr lang="en-US" sz="1000" b="1" dirty="0" smtClean="0"/>
                        <a:t>EXPLAIN</a:t>
                      </a:r>
                      <a:r>
                        <a:rPr lang="en-US" sz="1000" b="1" baseline="0" dirty="0" smtClean="0"/>
                        <a:t> MORE</a:t>
                      </a:r>
                      <a:endParaRPr lang="en-US" sz="10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6">
                        <a:lumMod val="40000"/>
                        <a:lumOff val="60000"/>
                      </a:schemeClr>
                    </a:solidFill>
                  </a:tcPr>
                </a:tc>
                <a:tc>
                  <a:txBody>
                    <a:bodyPr/>
                    <a:lstStyle/>
                    <a:p>
                      <a:r>
                        <a:rPr lang="en-US" sz="1000" b="1" dirty="0" smtClean="0"/>
                        <a:t>AGAIN</a:t>
                      </a:r>
                      <a:r>
                        <a:rPr lang="en-US" sz="1000" b="1" baseline="0" dirty="0" smtClean="0"/>
                        <a:t> &amp; AGAIN</a:t>
                      </a:r>
                      <a:endParaRPr lang="en-US" sz="10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99"/>
                    </a:solidFill>
                  </a:tcPr>
                </a:tc>
                <a:tc>
                  <a:txBody>
                    <a:bodyPr/>
                    <a:lstStyle/>
                    <a:p>
                      <a:r>
                        <a:rPr lang="en-US" sz="1000" b="1" dirty="0" smtClean="0"/>
                        <a:t>RELEVANT OR NOT?</a:t>
                      </a:r>
                      <a:endParaRPr lang="en-US" sz="10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3">
                        <a:lumMod val="40000"/>
                        <a:lumOff val="60000"/>
                      </a:schemeClr>
                    </a:solidFill>
                  </a:tcPr>
                </a:tc>
                <a:tc>
                  <a:txBody>
                    <a:bodyPr/>
                    <a:lstStyle/>
                    <a:p>
                      <a:r>
                        <a:rPr lang="en-US" sz="1000" b="1" dirty="0" smtClean="0"/>
                        <a:t>CONCLUDE</a:t>
                      </a:r>
                      <a:endParaRPr lang="en-US" sz="10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5">
                        <a:lumMod val="40000"/>
                        <a:lumOff val="60000"/>
                      </a:schemeClr>
                    </a:solidFill>
                  </a:tcPr>
                </a:tc>
                <a:tc>
                  <a:txBody>
                    <a:bodyPr/>
                    <a:lstStyle/>
                    <a:p>
                      <a:r>
                        <a:rPr lang="en-US" sz="1000" b="1" dirty="0" smtClean="0"/>
                        <a:t>HAVE EVIDENCE</a:t>
                      </a:r>
                      <a:endParaRPr lang="en-US" sz="10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4">
                        <a:lumMod val="40000"/>
                        <a:lumOff val="60000"/>
                      </a:schemeClr>
                    </a:solidFill>
                  </a:tcPr>
                </a:tc>
              </a:tr>
            </a:tbl>
          </a:graphicData>
        </a:graphic>
      </p:graphicFrame>
      <p:sp>
        <p:nvSpPr>
          <p:cNvPr id="8" name="TextBox 7"/>
          <p:cNvSpPr txBox="1"/>
          <p:nvPr/>
        </p:nvSpPr>
        <p:spPr>
          <a:xfrm>
            <a:off x="264478" y="589155"/>
            <a:ext cx="7340600" cy="349098"/>
          </a:xfrm>
          <a:prstGeom prst="rect">
            <a:avLst/>
          </a:prstGeom>
          <a:noFill/>
        </p:spPr>
        <p:txBody>
          <a:bodyPr wrap="square" lIns="101869" tIns="50935" rIns="101869" bIns="50935" rtlCol="0">
            <a:spAutoFit/>
          </a:bodyPr>
          <a:lstStyle/>
          <a:p>
            <a:r>
              <a:rPr lang="en-US" sz="1600" dirty="0"/>
              <a:t>Name________________  Passage_______________  Main Idea _______________</a:t>
            </a:r>
          </a:p>
        </p:txBody>
      </p:sp>
      <p:sp>
        <p:nvSpPr>
          <p:cNvPr id="9" name="TextBox 8"/>
          <p:cNvSpPr txBox="1"/>
          <p:nvPr/>
        </p:nvSpPr>
        <p:spPr>
          <a:xfrm>
            <a:off x="264478" y="186950"/>
            <a:ext cx="954722" cy="349086"/>
          </a:xfrm>
          <a:prstGeom prst="rect">
            <a:avLst/>
          </a:prstGeom>
          <a:solidFill>
            <a:schemeClr val="bg2">
              <a:lumMod val="90000"/>
            </a:schemeClr>
          </a:solidFill>
        </p:spPr>
        <p:txBody>
          <a:bodyPr wrap="square" lIns="101869" tIns="50935" rIns="101869" bIns="50935" rtlCol="0">
            <a:spAutoFit/>
          </a:bodyPr>
          <a:lstStyle/>
          <a:p>
            <a:r>
              <a:rPr lang="en-US" sz="1600" b="1" dirty="0" smtClean="0"/>
              <a:t>Grade 4</a:t>
            </a:r>
            <a:endParaRPr lang="en-US" sz="1600" b="1" dirty="0"/>
          </a:p>
        </p:txBody>
      </p:sp>
      <p:sp>
        <p:nvSpPr>
          <p:cNvPr id="2" name="Slide Number Placeholder 1"/>
          <p:cNvSpPr>
            <a:spLocks noGrp="1"/>
          </p:cNvSpPr>
          <p:nvPr>
            <p:ph type="sldNum" sz="quarter" idx="12"/>
          </p:nvPr>
        </p:nvSpPr>
        <p:spPr/>
        <p:txBody>
          <a:bodyPr/>
          <a:lstStyle/>
          <a:p>
            <a:fld id="{F177B04D-AEB5-43ED-B9BA-B3D1EC9C9067}" type="slidenum">
              <a:rPr lang="en-US" smtClean="0"/>
              <a:pPr/>
              <a:t>12</a:t>
            </a:fld>
            <a:endParaRPr lang="en-US" dirty="0"/>
          </a:p>
        </p:txBody>
      </p:sp>
    </p:spTree>
    <p:extLst>
      <p:ext uri="{BB962C8B-B14F-4D97-AF65-F5344CB8AC3E}">
        <p14:creationId xmlns:p14="http://schemas.microsoft.com/office/powerpoint/2010/main" val="15311163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13</a:t>
            </a:fld>
            <a:endParaRPr lang="en-US" dirty="0"/>
          </a:p>
        </p:txBody>
      </p:sp>
      <p:graphicFrame>
        <p:nvGraphicFramePr>
          <p:cNvPr id="11" name="Table 10"/>
          <p:cNvGraphicFramePr>
            <a:graphicFrameLocks noGrp="1"/>
          </p:cNvGraphicFramePr>
          <p:nvPr>
            <p:extLst>
              <p:ext uri="{D42A27DB-BD31-4B8C-83A1-F6EECF244321}">
                <p14:modId xmlns:p14="http://schemas.microsoft.com/office/powerpoint/2010/main" val="1144627407"/>
              </p:ext>
            </p:extLst>
          </p:nvPr>
        </p:nvGraphicFramePr>
        <p:xfrm>
          <a:off x="533400" y="76200"/>
          <a:ext cx="6822440" cy="6838188"/>
        </p:xfrm>
        <a:graphic>
          <a:graphicData uri="http://schemas.openxmlformats.org/drawingml/2006/table">
            <a:tbl>
              <a:tblPr firstRow="1" bandRow="1">
                <a:tableStyleId>{5940675A-B579-460E-94D1-54222C63F5DA}</a:tableStyleId>
              </a:tblPr>
              <a:tblGrid>
                <a:gridCol w="539750"/>
                <a:gridCol w="6282690"/>
              </a:tblGrid>
              <a:tr h="685800">
                <a:tc gridSpan="2">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smtClean="0">
                          <a:ln>
                            <a:noFill/>
                          </a:ln>
                          <a:solidFill>
                            <a:schemeClr val="tx1"/>
                          </a:solidFill>
                          <a:effectLst/>
                          <a:uLnTx/>
                          <a:uFillTx/>
                          <a:latin typeface="+mn-lt"/>
                          <a:ea typeface="+mn-ea"/>
                          <a:cs typeface="+mn-cs"/>
                        </a:rPr>
                        <a:t>A Note about constructed responses:  Constructed response answers are not written “in stone.”  There is no perfect way a student should respond.  Look for the general intent of the prompt and student response and follow the rubric below as much as possible. Use your best judgment.  Unlike DOK-1 questions where there is one right and wrong answer, constructed responses are more difficult to assess.  Overall consistency of intent based on most of your student responses can guide you. </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c hMerge="1">
                  <a:txBody>
                    <a:bodyPr/>
                    <a:lstStyle/>
                    <a:p>
                      <a:endParaRPr lang="en-US"/>
                    </a:p>
                  </a:txBody>
                  <a:tcPr/>
                </a:tc>
              </a:tr>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n-US" sz="1500" b="1" dirty="0" smtClean="0">
                          <a:solidFill>
                            <a:schemeClr val="tx1"/>
                          </a:solidFill>
                          <a:effectLst/>
                        </a:rPr>
                        <a:t>Quarter 3 CFA </a:t>
                      </a:r>
                      <a:r>
                        <a:rPr lang="en-US" sz="1500" b="1" u="sng" dirty="0" smtClean="0">
                          <a:solidFill>
                            <a:schemeClr val="tx1"/>
                          </a:solidFill>
                          <a:effectLst/>
                        </a:rPr>
                        <a:t>Research Constructed Response</a:t>
                      </a:r>
                      <a:r>
                        <a:rPr lang="en-US" sz="1500" b="1" dirty="0" smtClean="0">
                          <a:solidFill>
                            <a:schemeClr val="tx1"/>
                          </a:solidFill>
                          <a:effectLst/>
                        </a:rPr>
                        <a:t> Answer Key</a:t>
                      </a:r>
                    </a:p>
                  </a:txBody>
                  <a:tcPr marL="103632" marR="103632" marT="50292" marB="50292"/>
                </a:tc>
                <a:tc hMerge="1">
                  <a:txBody>
                    <a:bodyPr/>
                    <a:lstStyle/>
                    <a:p>
                      <a:endParaRPr lang="en-US"/>
                    </a:p>
                  </a:txBody>
                  <a:tcPr/>
                </a:tc>
              </a:tr>
              <a:tr h="481584">
                <a:tc gridSpan="2">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300" b="1" u="sng" dirty="0" smtClean="0">
                          <a:solidFill>
                            <a:schemeClr val="tx1"/>
                          </a:solidFill>
                        </a:rPr>
                        <a:t>Constructed Response</a:t>
                      </a:r>
                      <a:r>
                        <a:rPr lang="en-US" sz="1300" b="1" u="sng" baseline="0" dirty="0" smtClean="0">
                          <a:solidFill>
                            <a:schemeClr val="tx1"/>
                          </a:solidFill>
                        </a:rPr>
                        <a:t> </a:t>
                      </a:r>
                      <a:r>
                        <a:rPr lang="en-US" sz="1300" b="1" u="sng" dirty="0" smtClean="0">
                          <a:solidFill>
                            <a:schemeClr val="tx1"/>
                          </a:solidFill>
                        </a:rPr>
                        <a:t>Research Rubrics</a:t>
                      </a:r>
                      <a:r>
                        <a:rPr lang="en-US" sz="1300" b="1" u="sng" baseline="0" dirty="0" smtClean="0">
                          <a:solidFill>
                            <a:schemeClr val="tx1"/>
                          </a:solidFill>
                        </a:rPr>
                        <a:t> </a:t>
                      </a:r>
                      <a:r>
                        <a:rPr lang="en-US" sz="1300" b="1" u="sng" dirty="0" smtClean="0">
                          <a:solidFill>
                            <a:schemeClr val="tx1"/>
                          </a:solidFill>
                        </a:rPr>
                        <a:t>Target</a:t>
                      </a:r>
                      <a:r>
                        <a:rPr lang="en-US" sz="1300" b="1" u="sng" baseline="0" dirty="0" smtClean="0">
                          <a:solidFill>
                            <a:schemeClr val="tx1"/>
                          </a:solidFill>
                        </a:rPr>
                        <a:t> 3</a:t>
                      </a:r>
                      <a:endParaRPr lang="en-US" sz="1300" b="1" u="sng" dirty="0" smtClean="0">
                        <a:solidFill>
                          <a:schemeClr val="tx1"/>
                        </a:solidFill>
                      </a:endParaRPr>
                    </a:p>
                    <a:p>
                      <a:pPr marL="231775" indent="-231775" algn="ctr">
                        <a:lnSpc>
                          <a:spcPct val="100000"/>
                        </a:lnSpc>
                        <a:spcBef>
                          <a:spcPts val="0"/>
                        </a:spcBef>
                        <a:spcAft>
                          <a:spcPts val="0"/>
                        </a:spcAft>
                      </a:pPr>
                      <a:r>
                        <a:rPr lang="en-US" sz="1200" b="1" baseline="0" dirty="0" smtClean="0">
                          <a:solidFill>
                            <a:schemeClr val="tx1"/>
                          </a:solidFill>
                        </a:rPr>
                        <a:t>evidence of the ability to distinguish </a:t>
                      </a:r>
                      <a:r>
                        <a:rPr lang="en-US" sz="1200" b="1" u="sng" baseline="0" dirty="0" smtClean="0">
                          <a:solidFill>
                            <a:schemeClr val="tx1"/>
                          </a:solidFill>
                        </a:rPr>
                        <a:t>relevant</a:t>
                      </a:r>
                      <a:r>
                        <a:rPr lang="en-US" sz="1200" b="1" baseline="0" dirty="0" smtClean="0">
                          <a:solidFill>
                            <a:schemeClr val="tx1"/>
                          </a:solidFill>
                        </a:rPr>
                        <a:t> from irrelevant information such as fact from opinion</a:t>
                      </a:r>
                      <a:endParaRPr lang="en-US" sz="1200" b="1" dirty="0" smtClean="0">
                        <a:solidFill>
                          <a:schemeClr val="tx1"/>
                        </a:solidFill>
                      </a:endParaRPr>
                    </a:p>
                  </a:txBody>
                  <a:tcPr marL="103632" marR="103632" marT="50292" marB="50292"/>
                </a:tc>
                <a:tc hMerge="1">
                  <a:txBody>
                    <a:bodyPr/>
                    <a:lstStyle/>
                    <a:p>
                      <a:endParaRPr lang="en-US"/>
                    </a:p>
                  </a:txBody>
                  <a:tcPr/>
                </a:tc>
              </a:tr>
              <a:tr h="494066">
                <a:tc gridSpan="2">
                  <a:txBody>
                    <a:bodyPr/>
                    <a:lstStyle/>
                    <a:p>
                      <a:pPr marL="53975" marR="0" indent="0" algn="l" defTabSz="1018824"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latin typeface="+mn-lt"/>
                        </a:rPr>
                        <a:t>Question #7  RI.4.7  (Prompt): </a:t>
                      </a:r>
                      <a:r>
                        <a:rPr lang="en-US" sz="1400" b="1" kern="1200" dirty="0" smtClean="0">
                          <a:solidFill>
                            <a:srgbClr val="000000"/>
                          </a:solidFill>
                          <a:effectLst/>
                          <a:latin typeface="+mn-lt"/>
                          <a:ea typeface="Times New Roman"/>
                          <a:cs typeface="Arial"/>
                        </a:rPr>
                        <a:t>Describe the impact the earthquake had on the people and city of San Francisco.  Use details or examples from both sources in your answer.</a:t>
                      </a:r>
                      <a:endParaRPr lang="en-US" sz="1400" b="1" dirty="0" smtClean="0">
                        <a:solidFill>
                          <a:schemeClr val="tx1"/>
                        </a:solidFill>
                        <a:latin typeface="+mn-lt"/>
                      </a:endParaRPr>
                    </a:p>
                  </a:txBody>
                  <a:tcPr marL="103632" marR="103632" marT="50292" marB="50292"/>
                </a:tc>
                <a:tc hMerge="1">
                  <a:txBody>
                    <a:bodyPr/>
                    <a:lstStyle/>
                    <a:p>
                      <a:endParaRPr lang="en-US" dirty="0"/>
                    </a:p>
                  </a:txBody>
                  <a:tcPr/>
                </a:tc>
              </a:tr>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n-US" sz="1500" b="1" dirty="0" smtClean="0">
                          <a:solidFill>
                            <a:schemeClr val="tx1"/>
                          </a:solidFill>
                        </a:rPr>
                        <a:t>Teacher</a:t>
                      </a:r>
                      <a:r>
                        <a:rPr lang="en-US" sz="1500" b="1" baseline="0" dirty="0" smtClean="0">
                          <a:solidFill>
                            <a:schemeClr val="tx1"/>
                          </a:solidFill>
                        </a:rPr>
                        <a:t> /Rubric “Language Response”</a:t>
                      </a:r>
                      <a:endParaRPr lang="en-US" sz="1500" b="1" dirty="0" smtClean="0">
                        <a:solidFill>
                          <a:schemeClr val="tx1"/>
                        </a:solidFill>
                      </a:endParaRPr>
                    </a:p>
                  </a:txBody>
                  <a:tcPr marL="103632" marR="103632" marT="50292" marB="50292">
                    <a:solidFill>
                      <a:schemeClr val="bg1">
                        <a:lumMod val="85000"/>
                      </a:schemeClr>
                    </a:solidFill>
                  </a:tcPr>
                </a:tc>
                <a:tc hMerge="1">
                  <a:txBody>
                    <a:bodyPr/>
                    <a:lstStyle/>
                    <a:p>
                      <a:endParaRPr lang="en-US"/>
                    </a:p>
                  </a:txBody>
                  <a:tcPr/>
                </a:tc>
              </a:tr>
              <a:tr h="1063752">
                <a:tc gridSpan="2">
                  <a:txBody>
                    <a:bodyPr/>
                    <a:lstStyle/>
                    <a:p>
                      <a:pPr marL="228600" marR="0" indent="-228600">
                        <a:lnSpc>
                          <a:spcPct val="100000"/>
                        </a:lnSpc>
                        <a:spcBef>
                          <a:spcPts val="0"/>
                        </a:spcBef>
                        <a:spcAft>
                          <a:spcPts val="0"/>
                        </a:spcAft>
                      </a:pPr>
                      <a:r>
                        <a:rPr lang="en-US" sz="1000" b="1" u="sng" kern="1200" dirty="0" smtClean="0">
                          <a:solidFill>
                            <a:srgbClr val="000000"/>
                          </a:solidFill>
                          <a:effectLst/>
                          <a:latin typeface="+mn-lt"/>
                          <a:ea typeface="Times New Roman"/>
                          <a:cs typeface="Times New Roman"/>
                        </a:rPr>
                        <a:t>The response</a:t>
                      </a:r>
                      <a:r>
                        <a:rPr lang="en-US" sz="1000" b="1" kern="1200" dirty="0" smtClean="0">
                          <a:solidFill>
                            <a:srgbClr val="000000"/>
                          </a:solidFill>
                          <a:effectLst/>
                          <a:latin typeface="+mn-lt"/>
                          <a:ea typeface="Times New Roman"/>
                          <a:cs typeface="Times New Roman"/>
                        </a:rPr>
                        <a:t>:  </a:t>
                      </a:r>
                      <a:r>
                        <a:rPr lang="en-US" sz="1000" kern="1200" dirty="0" smtClean="0">
                          <a:solidFill>
                            <a:srgbClr val="000000"/>
                          </a:solidFill>
                          <a:effectLst/>
                          <a:latin typeface="+mn-lt"/>
                          <a:ea typeface="Times New Roman"/>
                          <a:cs typeface="Times New Roman"/>
                        </a:rPr>
                        <a:t>gives sufficient evidence of the ability to distinguish relevant from irrelevant information – how do both the</a:t>
                      </a:r>
                      <a:r>
                        <a:rPr lang="en-US" sz="1000" kern="1200" baseline="0" dirty="0" smtClean="0">
                          <a:solidFill>
                            <a:srgbClr val="000000"/>
                          </a:solidFill>
                          <a:effectLst/>
                          <a:latin typeface="+mn-lt"/>
                          <a:ea typeface="Times New Roman"/>
                          <a:cs typeface="Times New Roman"/>
                        </a:rPr>
                        <a:t> text</a:t>
                      </a:r>
                    </a:p>
                    <a:p>
                      <a:pPr marL="228600" marR="0" indent="-228600">
                        <a:lnSpc>
                          <a:spcPct val="100000"/>
                        </a:lnSpc>
                        <a:spcBef>
                          <a:spcPts val="0"/>
                        </a:spcBef>
                        <a:spcAft>
                          <a:spcPts val="0"/>
                        </a:spcAft>
                      </a:pPr>
                      <a:r>
                        <a:rPr lang="en-US" sz="1000" kern="1200" baseline="0" dirty="0" smtClean="0">
                          <a:solidFill>
                            <a:srgbClr val="000000"/>
                          </a:solidFill>
                          <a:effectLst/>
                          <a:latin typeface="+mn-lt"/>
                          <a:ea typeface="Times New Roman"/>
                          <a:cs typeface="Times New Roman"/>
                        </a:rPr>
                        <a:t>and the video </a:t>
                      </a:r>
                      <a:r>
                        <a:rPr lang="en-US" sz="1000" kern="1200" dirty="0" smtClean="0">
                          <a:solidFill>
                            <a:srgbClr val="000000"/>
                          </a:solidFill>
                          <a:effectLst/>
                          <a:latin typeface="+mn-lt"/>
                          <a:ea typeface="Times New Roman"/>
                          <a:cs typeface="Times New Roman"/>
                        </a:rPr>
                        <a:t>display the effects of the earthquake on San Francisco.</a:t>
                      </a:r>
                      <a:endParaRPr lang="en-US" sz="1000" dirty="0" smtClean="0">
                        <a:effectLst/>
                        <a:latin typeface="+mn-lt"/>
                        <a:ea typeface="Calibri"/>
                        <a:cs typeface="Times New Roman"/>
                      </a:endParaRPr>
                    </a:p>
                    <a:p>
                      <a:pPr marL="228600" marR="0" indent="-228600">
                        <a:lnSpc>
                          <a:spcPct val="100000"/>
                        </a:lnSpc>
                        <a:spcBef>
                          <a:spcPts val="0"/>
                        </a:spcBef>
                        <a:spcAft>
                          <a:spcPts val="0"/>
                        </a:spcAft>
                      </a:pPr>
                      <a:r>
                        <a:rPr lang="en-US" sz="1000" b="1" kern="1200" dirty="0" smtClean="0">
                          <a:solidFill>
                            <a:srgbClr val="000000"/>
                          </a:solidFill>
                          <a:effectLst/>
                          <a:latin typeface="+mn-lt"/>
                          <a:ea typeface="Times New Roman"/>
                          <a:cs typeface="Times New Roman"/>
                        </a:rPr>
                        <a:t>Relevant details </a:t>
                      </a:r>
                      <a:r>
                        <a:rPr lang="en-US" sz="1000" b="0" kern="1200" dirty="0" smtClean="0">
                          <a:solidFill>
                            <a:srgbClr val="000000"/>
                          </a:solidFill>
                          <a:effectLst/>
                          <a:latin typeface="+mn-lt"/>
                          <a:ea typeface="Times New Roman"/>
                          <a:cs typeface="Times New Roman"/>
                        </a:rPr>
                        <a:t>from</a:t>
                      </a:r>
                      <a:r>
                        <a:rPr lang="en-US" sz="1000" b="0" kern="1200" baseline="0" dirty="0" smtClean="0">
                          <a:solidFill>
                            <a:srgbClr val="000000"/>
                          </a:solidFill>
                          <a:effectLst/>
                          <a:latin typeface="+mn-lt"/>
                          <a:ea typeface="Times New Roman"/>
                          <a:cs typeface="Times New Roman"/>
                        </a:rPr>
                        <a:t> the text </a:t>
                      </a:r>
                      <a:r>
                        <a:rPr lang="en-US" sz="1000" b="1" u="sng" kern="1200" dirty="0" smtClean="0">
                          <a:solidFill>
                            <a:srgbClr val="000000"/>
                          </a:solidFill>
                          <a:effectLst/>
                          <a:latin typeface="+mn-lt"/>
                          <a:ea typeface="Times New Roman"/>
                          <a:cs typeface="Times New Roman"/>
                        </a:rPr>
                        <a:t>San Francisco Earthquake of 1906</a:t>
                      </a:r>
                      <a:r>
                        <a:rPr lang="en-US" sz="1000" kern="1200" dirty="0" smtClean="0">
                          <a:solidFill>
                            <a:srgbClr val="000000"/>
                          </a:solidFill>
                          <a:effectLst/>
                          <a:latin typeface="+mn-lt"/>
                          <a:ea typeface="Times New Roman"/>
                          <a:cs typeface="Times New Roman"/>
                        </a:rPr>
                        <a:t> that emphasize the disaster could include pictures</a:t>
                      </a:r>
                    </a:p>
                    <a:p>
                      <a:pPr marL="228600" marR="0" indent="-228600">
                        <a:lnSpc>
                          <a:spcPct val="100000"/>
                        </a:lnSpc>
                        <a:spcBef>
                          <a:spcPts val="0"/>
                        </a:spcBef>
                        <a:spcAft>
                          <a:spcPts val="0"/>
                        </a:spcAft>
                      </a:pPr>
                      <a:r>
                        <a:rPr lang="en-US" sz="1000" kern="1200" dirty="0" smtClean="0">
                          <a:solidFill>
                            <a:srgbClr val="000000"/>
                          </a:solidFill>
                          <a:effectLst/>
                          <a:latin typeface="+mn-lt"/>
                          <a:ea typeface="Times New Roman"/>
                          <a:cs typeface="Times New Roman"/>
                        </a:rPr>
                        <a:t>of (1) the fallen buildings, (2) the train off its track, (3) the tents people lived in, (4) the smoke from the fires, (5) the rubble on</a:t>
                      </a:r>
                    </a:p>
                    <a:p>
                      <a:pPr marL="228600" marR="0" indent="-228600">
                        <a:lnSpc>
                          <a:spcPct val="100000"/>
                        </a:lnSpc>
                        <a:spcBef>
                          <a:spcPts val="0"/>
                        </a:spcBef>
                        <a:spcAft>
                          <a:spcPts val="0"/>
                        </a:spcAft>
                      </a:pPr>
                      <a:r>
                        <a:rPr lang="en-US" sz="1000" kern="1200" dirty="0" smtClean="0">
                          <a:solidFill>
                            <a:srgbClr val="000000"/>
                          </a:solidFill>
                          <a:effectLst/>
                          <a:latin typeface="+mn-lt"/>
                          <a:ea typeface="Times New Roman"/>
                          <a:cs typeface="Times New Roman"/>
                        </a:rPr>
                        <a:t>the ground</a:t>
                      </a:r>
                      <a:r>
                        <a:rPr lang="en-US" sz="1000" kern="1200" baseline="0" dirty="0" smtClean="0">
                          <a:solidFill>
                            <a:srgbClr val="000000"/>
                          </a:solidFill>
                          <a:effectLst/>
                          <a:latin typeface="+mn-lt"/>
                          <a:ea typeface="Times New Roman"/>
                          <a:cs typeface="Times New Roman"/>
                        </a:rPr>
                        <a:t> and</a:t>
                      </a:r>
                      <a:r>
                        <a:rPr lang="en-US" sz="1000" kern="1200" dirty="0" smtClean="0">
                          <a:solidFill>
                            <a:srgbClr val="000000"/>
                          </a:solidFill>
                          <a:effectLst/>
                          <a:latin typeface="+mn-lt"/>
                          <a:ea typeface="Times New Roman"/>
                          <a:cs typeface="Times New Roman"/>
                        </a:rPr>
                        <a:t> (6) the picture of the fault line.</a:t>
                      </a:r>
                      <a:endParaRPr lang="en-US" sz="1000" dirty="0" smtClean="0">
                        <a:effectLst/>
                        <a:latin typeface="+mn-lt"/>
                        <a:ea typeface="Calibri"/>
                        <a:cs typeface="Times New Roman"/>
                      </a:endParaRPr>
                    </a:p>
                    <a:p>
                      <a:pPr marL="228600" marR="0" indent="-228600">
                        <a:lnSpc>
                          <a:spcPct val="100000"/>
                        </a:lnSpc>
                        <a:spcBef>
                          <a:spcPts val="0"/>
                        </a:spcBef>
                        <a:spcAft>
                          <a:spcPts val="0"/>
                        </a:spcAft>
                      </a:pPr>
                      <a:r>
                        <a:rPr lang="en-US" sz="1000" kern="1200" dirty="0" smtClean="0">
                          <a:solidFill>
                            <a:srgbClr val="000000"/>
                          </a:solidFill>
                          <a:effectLst/>
                          <a:latin typeface="+mn-lt"/>
                          <a:ea typeface="Times New Roman"/>
                          <a:cs typeface="Times New Roman"/>
                        </a:rPr>
                        <a:t>Relevant details from the video </a:t>
                      </a:r>
                      <a:r>
                        <a:rPr lang="en-US" sz="1000" b="1" i="1" u="sng" kern="1200" dirty="0" smtClean="0">
                          <a:solidFill>
                            <a:srgbClr val="000000"/>
                          </a:solidFill>
                          <a:effectLst/>
                          <a:latin typeface="+mn-lt"/>
                          <a:ea typeface="Times New Roman"/>
                          <a:cs typeface="Times New Roman"/>
                        </a:rPr>
                        <a:t>Earthquake</a:t>
                      </a:r>
                      <a:r>
                        <a:rPr lang="en-US" sz="1000" b="1" i="1" u="none" kern="1200" dirty="0" smtClean="0">
                          <a:solidFill>
                            <a:srgbClr val="000000"/>
                          </a:solidFill>
                          <a:effectLst/>
                          <a:latin typeface="+mn-lt"/>
                          <a:ea typeface="Times New Roman"/>
                          <a:cs typeface="Times New Roman"/>
                        </a:rPr>
                        <a:t>!</a:t>
                      </a:r>
                      <a:r>
                        <a:rPr lang="en-US" sz="1000" i="1" u="none" kern="1200" dirty="0" smtClean="0">
                          <a:solidFill>
                            <a:srgbClr val="000000"/>
                          </a:solidFill>
                          <a:effectLst/>
                          <a:latin typeface="+mn-lt"/>
                          <a:ea typeface="Times New Roman"/>
                          <a:cs typeface="Times New Roman"/>
                        </a:rPr>
                        <a:t> </a:t>
                      </a:r>
                      <a:r>
                        <a:rPr lang="en-US" sz="1000" kern="1200" dirty="0" smtClean="0">
                          <a:solidFill>
                            <a:srgbClr val="000000"/>
                          </a:solidFill>
                          <a:effectLst/>
                          <a:latin typeface="+mn-lt"/>
                          <a:ea typeface="Times New Roman"/>
                          <a:cs typeface="Times New Roman"/>
                        </a:rPr>
                        <a:t>for showing the details of the disaster could include (1)  the world tilting, (2) Papa</a:t>
                      </a:r>
                    </a:p>
                    <a:p>
                      <a:pPr marL="228600" marR="0" indent="-228600">
                        <a:lnSpc>
                          <a:spcPct val="100000"/>
                        </a:lnSpc>
                        <a:spcBef>
                          <a:spcPts val="0"/>
                        </a:spcBef>
                        <a:spcAft>
                          <a:spcPts val="0"/>
                        </a:spcAft>
                      </a:pPr>
                      <a:r>
                        <a:rPr lang="en-US" sz="1000" kern="1200" dirty="0" smtClean="0">
                          <a:solidFill>
                            <a:srgbClr val="000000"/>
                          </a:solidFill>
                          <a:effectLst/>
                          <a:latin typeface="+mn-lt"/>
                          <a:ea typeface="Times New Roman"/>
                          <a:cs typeface="Times New Roman"/>
                        </a:rPr>
                        <a:t>yelling “It’s an earthquake, son!,” (3) a huge explosion, (4) blowing up buildings, (5) gas fires, (6) no water, (7) wind</a:t>
                      </a:r>
                      <a:r>
                        <a:rPr lang="en-US" sz="1000" kern="1200" baseline="0" dirty="0" smtClean="0">
                          <a:solidFill>
                            <a:srgbClr val="000000"/>
                          </a:solidFill>
                          <a:effectLst/>
                          <a:latin typeface="+mn-lt"/>
                          <a:ea typeface="Times New Roman"/>
                          <a:cs typeface="Times New Roman"/>
                        </a:rPr>
                        <a:t> and</a:t>
                      </a:r>
                      <a:r>
                        <a:rPr lang="en-US" sz="1000" kern="1200" dirty="0" smtClean="0">
                          <a:solidFill>
                            <a:srgbClr val="000000"/>
                          </a:solidFill>
                          <a:effectLst/>
                          <a:latin typeface="+mn-lt"/>
                          <a:ea typeface="Times New Roman"/>
                          <a:cs typeface="Times New Roman"/>
                        </a:rPr>
                        <a:t> (8)</a:t>
                      </a:r>
                    </a:p>
                    <a:p>
                      <a:pPr marL="228600" marR="0" indent="-228600">
                        <a:lnSpc>
                          <a:spcPct val="100000"/>
                        </a:lnSpc>
                        <a:spcBef>
                          <a:spcPts val="0"/>
                        </a:spcBef>
                        <a:spcAft>
                          <a:spcPts val="0"/>
                        </a:spcAft>
                      </a:pPr>
                      <a:r>
                        <a:rPr lang="en-US" sz="1000" kern="1200" dirty="0" smtClean="0">
                          <a:solidFill>
                            <a:srgbClr val="000000"/>
                          </a:solidFill>
                          <a:effectLst/>
                          <a:latin typeface="+mn-lt"/>
                          <a:ea typeface="Times New Roman"/>
                          <a:cs typeface="Times New Roman"/>
                        </a:rPr>
                        <a:t>smoky</a:t>
                      </a:r>
                      <a:r>
                        <a:rPr lang="en-US" sz="1000" kern="1200" baseline="0" dirty="0" smtClean="0">
                          <a:solidFill>
                            <a:srgbClr val="000000"/>
                          </a:solidFill>
                          <a:effectLst/>
                          <a:latin typeface="+mn-lt"/>
                          <a:ea typeface="Times New Roman"/>
                          <a:cs typeface="Times New Roman"/>
                        </a:rPr>
                        <a:t> </a:t>
                      </a:r>
                      <a:r>
                        <a:rPr lang="en-US" sz="1000" kern="1200" dirty="0" smtClean="0">
                          <a:solidFill>
                            <a:srgbClr val="000000"/>
                          </a:solidFill>
                          <a:effectLst/>
                          <a:latin typeface="+mn-lt"/>
                          <a:ea typeface="Times New Roman"/>
                          <a:cs typeface="Times New Roman"/>
                        </a:rPr>
                        <a:t>glow.</a:t>
                      </a:r>
                      <a:endParaRPr lang="en-US" sz="1000" dirty="0">
                        <a:effectLst/>
                        <a:latin typeface="+mn-lt"/>
                        <a:ea typeface="Calibri"/>
                        <a:cs typeface="Times New Roman"/>
                      </a:endParaRPr>
                    </a:p>
                  </a:txBody>
                  <a:tcPr marL="103632" marR="103632" marT="50292" marB="50292"/>
                </a:tc>
                <a:tc hMerge="1">
                  <a:txBody>
                    <a:bodyPr/>
                    <a:lstStyle/>
                    <a:p>
                      <a:endParaRPr lang="en-US" sz="1200" baseline="0" dirty="0" smtClean="0"/>
                    </a:p>
                  </a:txBody>
                  <a:tcPr marL="97536" marR="97536" marT="50292" marB="50292"/>
                </a:tc>
              </a:tr>
              <a:tr h="301752">
                <a:tc gridSpan="2">
                  <a:txBody>
                    <a:bodyPr/>
                    <a:lstStyle/>
                    <a:p>
                      <a:pPr algn="ctr">
                        <a:lnSpc>
                          <a:spcPct val="100000"/>
                        </a:lnSpc>
                        <a:spcBef>
                          <a:spcPts val="0"/>
                        </a:spcBef>
                        <a:spcAft>
                          <a:spcPts val="0"/>
                        </a:spcAft>
                      </a:pPr>
                      <a:r>
                        <a:rPr lang="en-US" sz="1300" b="1" dirty="0" smtClean="0">
                          <a:solidFill>
                            <a:schemeClr val="tx1"/>
                          </a:solidFill>
                        </a:rPr>
                        <a:t>Student “Language” Response Example</a:t>
                      </a:r>
                      <a:endParaRPr lang="en-US" sz="1300" b="1" dirty="0">
                        <a:solidFill>
                          <a:schemeClr val="tx1"/>
                        </a:solidFill>
                      </a:endParaRPr>
                    </a:p>
                  </a:txBody>
                  <a:tcPr marL="103632" marR="103632" marT="50292" marB="50292">
                    <a:solidFill>
                      <a:schemeClr val="bg1">
                        <a:lumMod val="85000"/>
                      </a:schemeClr>
                    </a:solidFill>
                  </a:tcPr>
                </a:tc>
                <a:tc hMerge="1">
                  <a:txBody>
                    <a:bodyPr/>
                    <a:lstStyle/>
                    <a:p>
                      <a:endParaRPr lang="en-US" sz="1000" dirty="0"/>
                    </a:p>
                  </a:txBody>
                  <a:tcPr/>
                </a:tc>
              </a:tr>
              <a:tr h="844586">
                <a:tc>
                  <a:txBody>
                    <a:bodyPr/>
                    <a:lstStyle/>
                    <a:p>
                      <a:pPr algn="ctr">
                        <a:lnSpc>
                          <a:spcPct val="100000"/>
                        </a:lnSpc>
                        <a:spcBef>
                          <a:spcPts val="0"/>
                        </a:spcBef>
                        <a:spcAft>
                          <a:spcPts val="0"/>
                        </a:spcAft>
                      </a:pPr>
                      <a:r>
                        <a:rPr lang="en-US" sz="1400" b="1" dirty="0" smtClean="0">
                          <a:solidFill>
                            <a:schemeClr val="tx1"/>
                          </a:solidFill>
                        </a:rPr>
                        <a:t>2</a:t>
                      </a:r>
                      <a:endParaRPr lang="en-US" sz="1400" b="1" dirty="0">
                        <a:solidFill>
                          <a:schemeClr val="tx1"/>
                        </a:solidFill>
                      </a:endParaRPr>
                    </a:p>
                  </a:txBody>
                  <a:tcPr marL="103632" marR="103632" marT="50292" marB="50292" anchor="ctr"/>
                </a:tc>
                <a:tc>
                  <a:txBody>
                    <a:bodyPr/>
                    <a:lstStyle/>
                    <a:p>
                      <a:pPr marL="0" marR="0">
                        <a:lnSpc>
                          <a:spcPct val="100000"/>
                        </a:lnSpc>
                        <a:spcBef>
                          <a:spcPts val="0"/>
                        </a:spcBef>
                        <a:spcAft>
                          <a:spcPts val="0"/>
                        </a:spcAft>
                      </a:pPr>
                      <a:r>
                        <a:rPr lang="en-US" sz="1000" i="1" dirty="0">
                          <a:effectLst/>
                          <a:latin typeface="Calibri"/>
                          <a:ea typeface="Times New Roman"/>
                          <a:cs typeface="Arial"/>
                        </a:rPr>
                        <a:t>Student response has </a:t>
                      </a:r>
                      <a:r>
                        <a:rPr lang="en-US" sz="1000" i="1" dirty="0" smtClean="0">
                          <a:effectLst/>
                          <a:latin typeface="Calibri"/>
                          <a:ea typeface="Times New Roman"/>
                          <a:cs typeface="Arial"/>
                        </a:rPr>
                        <a:t>sufficient relevant </a:t>
                      </a:r>
                      <a:r>
                        <a:rPr lang="en-US" sz="1000" i="1" dirty="0">
                          <a:effectLst/>
                          <a:latin typeface="Calibri"/>
                          <a:ea typeface="Times New Roman"/>
                          <a:cs typeface="Arial"/>
                        </a:rPr>
                        <a:t>information from both sources describing the impact of the earthquake on San Francisco. </a:t>
                      </a:r>
                      <a:endParaRPr lang="en-US" sz="1000" i="1" dirty="0" smtClean="0">
                        <a:effectLst/>
                        <a:latin typeface="Calibri"/>
                        <a:ea typeface="Times New Roman"/>
                        <a:cs typeface="Arial"/>
                      </a:endParaRPr>
                    </a:p>
                    <a:p>
                      <a:pPr marL="0" marR="0">
                        <a:lnSpc>
                          <a:spcPct val="100000"/>
                        </a:lnSpc>
                        <a:spcBef>
                          <a:spcPts val="0"/>
                        </a:spcBef>
                        <a:spcAft>
                          <a:spcPts val="0"/>
                        </a:spcAft>
                      </a:pPr>
                      <a:r>
                        <a:rPr lang="en-US" sz="1100" dirty="0" smtClean="0">
                          <a:effectLst/>
                          <a:latin typeface="Calibri"/>
                          <a:ea typeface="Times New Roman"/>
                          <a:cs typeface="Arial"/>
                        </a:rPr>
                        <a:t>Both the text and the video are </a:t>
                      </a:r>
                      <a:r>
                        <a:rPr lang="en-US" sz="1100" dirty="0">
                          <a:effectLst/>
                          <a:latin typeface="Calibri"/>
                          <a:ea typeface="Times New Roman"/>
                          <a:cs typeface="Arial"/>
                        </a:rPr>
                        <a:t>about the earthquake in San Francisco. The video show pictures of fallen buildings and people living in tents. The train is off the track and the roads are blocked with fallen </a:t>
                      </a:r>
                      <a:r>
                        <a:rPr lang="en-US" sz="1100" dirty="0" smtClean="0">
                          <a:effectLst/>
                          <a:latin typeface="Calibri"/>
                          <a:ea typeface="Times New Roman"/>
                          <a:cs typeface="Arial"/>
                        </a:rPr>
                        <a:t>buildings </a:t>
                      </a:r>
                      <a:r>
                        <a:rPr lang="en-US" sz="1100" dirty="0">
                          <a:effectLst/>
                          <a:latin typeface="Calibri"/>
                          <a:ea typeface="Times New Roman"/>
                          <a:cs typeface="Arial"/>
                        </a:rPr>
                        <a:t>so people will not be able to get around. There is smoke in the background. In the story, the boy feels the earthquake and sees part of the house across the street fall down with the man inside. He hears an explosion. He is fighting off the fires that start after the earthquake.  There is no water to put out the fires and the sky is a strange color.</a:t>
                      </a:r>
                      <a:endParaRPr lang="en-US" sz="1100" dirty="0">
                        <a:effectLst/>
                        <a:latin typeface="Calibri"/>
                        <a:ea typeface="Calibri"/>
                        <a:cs typeface="Times New Roman"/>
                      </a:endParaRPr>
                    </a:p>
                  </a:txBody>
                  <a:tcPr marL="121920" marR="121920" marT="34290" marB="34290"/>
                </a:tc>
              </a:tr>
              <a:tr h="616277">
                <a:tc>
                  <a:txBody>
                    <a:bodyPr/>
                    <a:lstStyle/>
                    <a:p>
                      <a:pPr algn="ctr">
                        <a:lnSpc>
                          <a:spcPct val="100000"/>
                        </a:lnSpc>
                        <a:spcBef>
                          <a:spcPts val="0"/>
                        </a:spcBef>
                        <a:spcAft>
                          <a:spcPts val="0"/>
                        </a:spcAft>
                      </a:pPr>
                      <a:r>
                        <a:rPr lang="en-US" sz="1400" b="1" dirty="0" smtClean="0">
                          <a:solidFill>
                            <a:schemeClr val="tx1"/>
                          </a:solidFill>
                        </a:rPr>
                        <a:t>1</a:t>
                      </a:r>
                      <a:endParaRPr lang="en-US" sz="1400" b="1" dirty="0">
                        <a:solidFill>
                          <a:schemeClr val="tx1"/>
                        </a:solidFill>
                      </a:endParaRPr>
                    </a:p>
                  </a:txBody>
                  <a:tcPr marL="103632" marR="103632" marT="50292" marB="50292" anchor="ctr"/>
                </a:tc>
                <a:tc>
                  <a:txBody>
                    <a:bodyPr/>
                    <a:lstStyle/>
                    <a:p>
                      <a:pPr marL="0" marR="0">
                        <a:lnSpc>
                          <a:spcPct val="100000"/>
                        </a:lnSpc>
                        <a:spcBef>
                          <a:spcPts val="0"/>
                        </a:spcBef>
                        <a:spcAft>
                          <a:spcPts val="0"/>
                        </a:spcAft>
                      </a:pPr>
                      <a:r>
                        <a:rPr lang="en-US" sz="1000" i="1" dirty="0">
                          <a:effectLst/>
                          <a:latin typeface="Calibri"/>
                          <a:ea typeface="Times New Roman"/>
                          <a:cs typeface="Arial"/>
                        </a:rPr>
                        <a:t>Student response gives some </a:t>
                      </a:r>
                      <a:r>
                        <a:rPr lang="en-US" sz="1000" i="1" dirty="0" smtClean="0">
                          <a:effectLst/>
                          <a:latin typeface="Calibri"/>
                          <a:ea typeface="Times New Roman"/>
                          <a:cs typeface="Arial"/>
                        </a:rPr>
                        <a:t>or partial relevant </a:t>
                      </a:r>
                      <a:r>
                        <a:rPr lang="en-US" sz="1000" i="1" dirty="0">
                          <a:effectLst/>
                          <a:latin typeface="Calibri"/>
                          <a:ea typeface="Times New Roman"/>
                          <a:cs typeface="Arial"/>
                        </a:rPr>
                        <a:t>and </a:t>
                      </a:r>
                      <a:r>
                        <a:rPr lang="en-US" sz="1000" i="1" dirty="0" smtClean="0">
                          <a:effectLst/>
                          <a:latin typeface="Calibri"/>
                          <a:ea typeface="Times New Roman"/>
                          <a:cs typeface="Arial"/>
                        </a:rPr>
                        <a:t>perhaps some irrelevant </a:t>
                      </a:r>
                      <a:r>
                        <a:rPr lang="en-US" sz="1000" i="1" dirty="0">
                          <a:effectLst/>
                          <a:latin typeface="Calibri"/>
                          <a:ea typeface="Times New Roman"/>
                          <a:cs typeface="Arial"/>
                        </a:rPr>
                        <a:t>information from both sources describing the impact of the earthquake on San Francisco. </a:t>
                      </a:r>
                      <a:endParaRPr lang="en-US" sz="1100" dirty="0">
                        <a:effectLst/>
                        <a:latin typeface="Calibri"/>
                        <a:ea typeface="Calibri"/>
                        <a:cs typeface="Times New Roman"/>
                      </a:endParaRPr>
                    </a:p>
                    <a:p>
                      <a:pPr marL="0" marR="0">
                        <a:lnSpc>
                          <a:spcPct val="100000"/>
                        </a:lnSpc>
                        <a:spcBef>
                          <a:spcPts val="0"/>
                        </a:spcBef>
                        <a:spcAft>
                          <a:spcPts val="0"/>
                        </a:spcAft>
                      </a:pPr>
                      <a:r>
                        <a:rPr lang="en-US" sz="1100" dirty="0">
                          <a:effectLst/>
                          <a:latin typeface="Calibri"/>
                          <a:ea typeface="Times New Roman"/>
                          <a:cs typeface="Arial"/>
                        </a:rPr>
                        <a:t>The story tells how the boy couldn’t take care of the animals because of the earthquake. There wasn’t any water.  They were all scared, even the mice. The man’s house crashed and I don’t know where he is going to live.  The train was off the track and the city is a big mess</a:t>
                      </a:r>
                      <a:r>
                        <a:rPr lang="en-US" sz="1200" dirty="0">
                          <a:effectLst/>
                          <a:latin typeface="Calibri"/>
                          <a:ea typeface="Times New Roman"/>
                          <a:cs typeface="Arial"/>
                        </a:rPr>
                        <a:t>.</a:t>
                      </a:r>
                      <a:endParaRPr lang="en-US" sz="1100" dirty="0">
                        <a:effectLst/>
                        <a:latin typeface="Calibri"/>
                        <a:ea typeface="Calibri"/>
                        <a:cs typeface="Times New Roman"/>
                      </a:endParaRPr>
                    </a:p>
                  </a:txBody>
                  <a:tcPr marL="121920" marR="121920" marT="34290" marB="34290"/>
                </a:tc>
              </a:tr>
              <a:tr h="472440">
                <a:tc>
                  <a:txBody>
                    <a:bodyPr/>
                    <a:lstStyle/>
                    <a:p>
                      <a:pPr algn="ctr">
                        <a:lnSpc>
                          <a:spcPct val="100000"/>
                        </a:lnSpc>
                        <a:spcBef>
                          <a:spcPts val="0"/>
                        </a:spcBef>
                        <a:spcAft>
                          <a:spcPts val="0"/>
                        </a:spcAft>
                      </a:pPr>
                      <a:r>
                        <a:rPr lang="en-US" sz="1400" b="1" dirty="0" smtClean="0">
                          <a:solidFill>
                            <a:schemeClr val="tx1"/>
                          </a:solidFill>
                        </a:rPr>
                        <a:t>0</a:t>
                      </a:r>
                      <a:endParaRPr lang="en-US" sz="1400" b="1" dirty="0">
                        <a:solidFill>
                          <a:schemeClr val="tx1"/>
                        </a:solidFill>
                      </a:endParaRPr>
                    </a:p>
                  </a:txBody>
                  <a:tcPr marL="103632" marR="103632" marT="50292" marB="50292" anchor="ctr"/>
                </a:tc>
                <a:tc>
                  <a:txBody>
                    <a:bodyPr/>
                    <a:lstStyle/>
                    <a:p>
                      <a:pPr marL="0" marR="0">
                        <a:lnSpc>
                          <a:spcPct val="100000"/>
                        </a:lnSpc>
                        <a:spcBef>
                          <a:spcPts val="0"/>
                        </a:spcBef>
                        <a:spcAft>
                          <a:spcPts val="0"/>
                        </a:spcAft>
                      </a:pPr>
                      <a:r>
                        <a:rPr lang="en-US" sz="1000" i="1" dirty="0">
                          <a:effectLst/>
                          <a:latin typeface="Calibri"/>
                          <a:ea typeface="Times New Roman"/>
                          <a:cs typeface="Arial"/>
                        </a:rPr>
                        <a:t>Student gives a personal response and no information from the sources.</a:t>
                      </a:r>
                      <a:endParaRPr lang="en-US" sz="1100" dirty="0">
                        <a:effectLst/>
                        <a:latin typeface="Calibri"/>
                        <a:ea typeface="Calibri"/>
                        <a:cs typeface="Times New Roman"/>
                      </a:endParaRPr>
                    </a:p>
                    <a:p>
                      <a:pPr marL="0" marR="0">
                        <a:lnSpc>
                          <a:spcPct val="100000"/>
                        </a:lnSpc>
                        <a:spcBef>
                          <a:spcPts val="0"/>
                        </a:spcBef>
                        <a:spcAft>
                          <a:spcPts val="0"/>
                        </a:spcAft>
                      </a:pPr>
                      <a:r>
                        <a:rPr lang="en-US" sz="1100" dirty="0">
                          <a:effectLst/>
                          <a:latin typeface="Calibri"/>
                          <a:ea typeface="Times New Roman"/>
                          <a:cs typeface="Arial"/>
                        </a:rPr>
                        <a:t>I would be scared in an earthquake. My house might burn down and my dog </a:t>
                      </a:r>
                      <a:r>
                        <a:rPr lang="en-US" sz="1100" dirty="0" smtClean="0">
                          <a:solidFill>
                            <a:schemeClr val="tx1"/>
                          </a:solidFill>
                          <a:effectLst/>
                          <a:latin typeface="Calibri"/>
                          <a:ea typeface="Times New Roman"/>
                          <a:cs typeface="Arial"/>
                        </a:rPr>
                        <a:t>ran</a:t>
                      </a:r>
                      <a:r>
                        <a:rPr lang="en-US" sz="1100" dirty="0" smtClean="0">
                          <a:effectLst/>
                          <a:latin typeface="Calibri"/>
                          <a:ea typeface="Times New Roman"/>
                          <a:cs typeface="Arial"/>
                        </a:rPr>
                        <a:t> away</a:t>
                      </a:r>
                      <a:r>
                        <a:rPr lang="en-US" sz="1100" dirty="0">
                          <a:effectLst/>
                          <a:latin typeface="Calibri"/>
                          <a:ea typeface="Times New Roman"/>
                          <a:cs typeface="Arial"/>
                        </a:rPr>
                        <a:t>. I don’t want to be in an earthquake.</a:t>
                      </a:r>
                      <a:endParaRPr lang="en-US" sz="1100" dirty="0">
                        <a:effectLst/>
                        <a:latin typeface="Calibri"/>
                        <a:ea typeface="Calibri"/>
                        <a:cs typeface="Times New Roman"/>
                      </a:endParaRPr>
                    </a:p>
                  </a:txBody>
                  <a:tcPr marL="121920" marR="121920" marT="34290" marB="34290"/>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182696637"/>
              </p:ext>
            </p:extLst>
          </p:nvPr>
        </p:nvGraphicFramePr>
        <p:xfrm>
          <a:off x="5029200" y="7010400"/>
          <a:ext cx="2324100" cy="640080"/>
        </p:xfrm>
        <a:graphic>
          <a:graphicData uri="http://schemas.openxmlformats.org/drawingml/2006/table">
            <a:tbl>
              <a:tblPr/>
              <a:tblGrid>
                <a:gridCol w="2324100"/>
              </a:tblGrid>
              <a:tr h="152400">
                <a:tc>
                  <a:txBody>
                    <a:bodyPr/>
                    <a:lstStyle/>
                    <a:p>
                      <a:pPr marL="0" marR="0" algn="l">
                        <a:lnSpc>
                          <a:spcPct val="100000"/>
                        </a:lnSpc>
                        <a:spcBef>
                          <a:spcPts val="0"/>
                        </a:spcBef>
                        <a:spcAft>
                          <a:spcPts val="0"/>
                        </a:spcAft>
                      </a:pPr>
                      <a:r>
                        <a:rPr lang="en-US" sz="800" b="1" dirty="0" smtClean="0">
                          <a:solidFill>
                            <a:srgbClr val="000000"/>
                          </a:solidFill>
                          <a:latin typeface="+mn-lt"/>
                          <a:ea typeface="Times New Roman"/>
                          <a:cs typeface="Times New Roman"/>
                        </a:rPr>
                        <a:t>Standard RL.4.7</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33172">
                <a:tc>
                  <a:txBody>
                    <a:bodyPr/>
                    <a:lstStyle/>
                    <a:p>
                      <a:pPr marL="0" marR="0" algn="l">
                        <a:lnSpc>
                          <a:spcPct val="100000"/>
                        </a:lnSpc>
                        <a:spcBef>
                          <a:spcPts val="0"/>
                        </a:spcBef>
                        <a:spcAft>
                          <a:spcPts val="0"/>
                        </a:spcAft>
                      </a:pPr>
                      <a:r>
                        <a:rPr lang="en-US" sz="800" b="0" dirty="0" smtClean="0">
                          <a:latin typeface="+mn-lt"/>
                          <a:ea typeface="Calibri"/>
                          <a:cs typeface="Times New Roman"/>
                        </a:rPr>
                        <a:t>Make connections between the text of a story or drama and a visual or oral presentation of the text, identifying where each version reflects specific descriptions and directions in the text.</a:t>
                      </a:r>
                      <a:endParaRPr lang="en-US" sz="800" b="0" dirty="0">
                        <a:latin typeface="+mn-lt"/>
                        <a:ea typeface="Calibri"/>
                        <a:cs typeface="Times New Roman"/>
                      </a:endParaRP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23631143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Shape 146"/>
          <p:cNvSpPr>
            <a:spLocks noGrp="1"/>
          </p:cNvSpPr>
          <p:nvPr>
            <p:ph type="sldNum" sz="quarter" idx="4294967295"/>
          </p:nvPr>
        </p:nvSpPr>
        <p:spPr>
          <a:xfrm>
            <a:off x="6557965" y="9372467"/>
            <a:ext cx="842011" cy="300837"/>
          </a:xfrm>
          <a:prstGeom prst="rect">
            <a:avLst/>
          </a:prstGeom>
          <a:extLst>
            <a:ext uri="{C572A759-6A51-4108-AA02-DFA0A04FC94B}">
              <ma14:wrappingTextBoxFlag xmlns:ma14="http://schemas.microsoft.com/office/mac/drawingml/2011/main" xmlns="" val="1"/>
            </a:ext>
          </a:extLst>
        </p:spPr>
        <p:txBody>
          <a:bodyPr lIns="0" tIns="0" rIns="0" bIns="0">
            <a:normAutofit/>
          </a:bodyPr>
          <a:lstStyle/>
          <a:p>
            <a:pPr lvl="0">
              <a:defRPr sz="1800">
                <a:solidFill>
                  <a:srgbClr val="000000"/>
                </a:solidFill>
              </a:defRPr>
            </a:pPr>
            <a:fld id="{86CB4B4D-7CA3-9044-876B-883B54F8677D}" type="slidenum">
              <a:rPr>
                <a:solidFill>
                  <a:srgbClr val="888888"/>
                </a:solidFill>
              </a:rPr>
              <a:t>14</a:t>
            </a:fld>
            <a:endParaRPr dirty="0">
              <a:solidFill>
                <a:srgbClr val="888888"/>
              </a:solidFill>
            </a:endParaRPr>
          </a:p>
        </p:txBody>
      </p:sp>
      <p:graphicFrame>
        <p:nvGraphicFramePr>
          <p:cNvPr id="148" name="Table 148"/>
          <p:cNvGraphicFramePr/>
          <p:nvPr>
            <p:extLst>
              <p:ext uri="{D42A27DB-BD31-4B8C-83A1-F6EECF244321}">
                <p14:modId xmlns:p14="http://schemas.microsoft.com/office/powerpoint/2010/main" val="1053525282"/>
              </p:ext>
            </p:extLst>
          </p:nvPr>
        </p:nvGraphicFramePr>
        <p:xfrm>
          <a:off x="480386" y="414238"/>
          <a:ext cx="6834814" cy="5322824"/>
        </p:xfrm>
        <a:graphic>
          <a:graphicData uri="http://schemas.openxmlformats.org/drawingml/2006/table">
            <a:tbl>
              <a:tblPr firstRow="1"/>
              <a:tblGrid>
                <a:gridCol w="586414"/>
                <a:gridCol w="6248400"/>
              </a:tblGrid>
              <a:tr h="217932">
                <a:tc gridSpan="2">
                  <a:txBody>
                    <a:bodyPr/>
                    <a:lstStyle/>
                    <a:p>
                      <a:pPr marL="0" marR="0" lvl="0" indent="0" algn="ctr" defTabSz="1018809" rtl="0" eaLnBrk="1" fontAlgn="auto" latinLnBrk="0" hangingPunct="1">
                        <a:lnSpc>
                          <a:spcPct val="100000"/>
                        </a:lnSpc>
                        <a:spcBef>
                          <a:spcPts val="0"/>
                        </a:spcBef>
                        <a:spcAft>
                          <a:spcPts val="0"/>
                        </a:spcAft>
                        <a:buClrTx/>
                        <a:buSzTx/>
                        <a:buFontTx/>
                        <a:buNone/>
                        <a:tabLst/>
                        <a:defRPr sz="1800" b="0" i="0"/>
                      </a:pPr>
                      <a:r>
                        <a:rPr lang="en-US" sz="1400" b="1" dirty="0" smtClean="0"/>
                        <a:t>Quarter 3 CFA Constructed Response</a:t>
                      </a:r>
                      <a:r>
                        <a:rPr lang="en-US" sz="1400" b="1" baseline="0" dirty="0" smtClean="0"/>
                        <a:t> Answer Key</a:t>
                      </a:r>
                      <a:endParaRPr lang="en-US" sz="1400" b="1" dirty="0" smtClean="0"/>
                    </a:p>
                  </a:txBody>
                  <a:tcPr marL="0" marR="0" marT="0" marB="0" horzOverflow="overflow">
                    <a:lnL w="12700">
                      <a:solidFill>
                        <a:srgbClr val="000000"/>
                      </a:solidFill>
                      <a:round/>
                    </a:lnL>
                    <a:lnR w="12700">
                      <a:solidFill>
                        <a:srgbClr val="000000"/>
                      </a:solidFill>
                      <a:roun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17932">
                <a:tc gridSpan="2">
                  <a:txBody>
                    <a:bodyPr/>
                    <a:lstStyle/>
                    <a:p>
                      <a:pPr lvl="0" algn="l">
                        <a:lnSpc>
                          <a:spcPct val="100000"/>
                        </a:lnSpc>
                        <a:defRPr sz="1800" b="0" i="0"/>
                      </a:pPr>
                      <a:r>
                        <a:rPr sz="1400" b="1" dirty="0">
                          <a:latin typeface="+mn-lt"/>
                        </a:rPr>
                        <a:t>Standard </a:t>
                      </a:r>
                      <a:r>
                        <a:rPr sz="1400" b="1" dirty="0" smtClean="0">
                          <a:latin typeface="+mn-lt"/>
                        </a:rPr>
                        <a:t>R</a:t>
                      </a:r>
                      <a:r>
                        <a:rPr lang="en-US" sz="1400" b="1" baseline="0" dirty="0" smtClean="0">
                          <a:solidFill>
                            <a:schemeClr val="tx1"/>
                          </a:solidFill>
                          <a:latin typeface="+mn-lt"/>
                        </a:rPr>
                        <a:t>L.4.9  </a:t>
                      </a:r>
                      <a:r>
                        <a:rPr lang="en-US" sz="1400" b="1" baseline="0" dirty="0" smtClean="0">
                          <a:solidFill>
                            <a:srgbClr val="FF0000"/>
                          </a:solidFill>
                          <a:latin typeface="+mn-lt"/>
                        </a:rPr>
                        <a:t>        </a:t>
                      </a:r>
                      <a:r>
                        <a:rPr sz="1400" b="1" dirty="0" smtClean="0">
                          <a:latin typeface="+mn-lt"/>
                        </a:rPr>
                        <a:t>3 </a:t>
                      </a:r>
                      <a:r>
                        <a:rPr sz="1400" b="1" dirty="0">
                          <a:latin typeface="+mn-lt"/>
                        </a:rPr>
                        <a:t>Point Reading Constructed Response Rubric</a:t>
                      </a:r>
                    </a:p>
                  </a:txBody>
                  <a:tcPr marL="0" marR="0" marT="0" marB="0" horzOverflow="overflow">
                    <a:lnL w="12700">
                      <a:solidFill>
                        <a:srgbClr val="000000"/>
                      </a:solidFill>
                      <a:round/>
                    </a:lnL>
                    <a:lnR w="12700">
                      <a:solidFill>
                        <a:srgbClr val="000000"/>
                      </a:solidFill>
                      <a:round/>
                    </a:lnR>
                    <a:lnT w="12700" cap="flat" cmpd="sng" algn="ctr">
                      <a:solidFill>
                        <a:srgbClr val="000000"/>
                      </a:solidFill>
                      <a:prstDash val="solid"/>
                      <a:round/>
                      <a:headEnd type="none" w="med" len="med"/>
                      <a:tailEnd type="none" w="med" len="med"/>
                    </a:lnT>
                    <a:lnB w="12700">
                      <a:solidFill>
                        <a:srgbClr val="000000"/>
                      </a:solidFill>
                      <a:round/>
                    </a:lnB>
                  </a:tcPr>
                </a:tc>
                <a:tc hMerge="1">
                  <a:txBody>
                    <a:bodyPr/>
                    <a:lstStyle/>
                    <a:p>
                      <a:endParaRPr lang="en-US"/>
                    </a:p>
                  </a:txBody>
                  <a:tcPr/>
                </a:tc>
              </a:tr>
              <a:tr h="445298">
                <a:tc gridSpan="2">
                  <a:txBody>
                    <a:bodyPr/>
                    <a:lstStyle/>
                    <a:p>
                      <a:pPr marL="284163" marR="0" indent="-230188" algn="l" defTabSz="966612" rtl="0" eaLnBrk="1" fontAlgn="auto" latinLnBrk="0" hangingPunct="1">
                        <a:lnSpc>
                          <a:spcPct val="100000"/>
                        </a:lnSpc>
                        <a:spcBef>
                          <a:spcPts val="0"/>
                        </a:spcBef>
                        <a:spcAft>
                          <a:spcPts val="0"/>
                        </a:spcAft>
                        <a:buClrTx/>
                        <a:buSzTx/>
                        <a:buFont typeface="+mj-lt"/>
                        <a:buNone/>
                        <a:tabLst/>
                        <a:defRPr/>
                      </a:pPr>
                      <a:r>
                        <a:rPr sz="1400" b="1" dirty="0">
                          <a:latin typeface="+mn-lt"/>
                        </a:rPr>
                        <a:t>Question </a:t>
                      </a:r>
                      <a:r>
                        <a:rPr lang="en-US" sz="1400" b="1" dirty="0" smtClean="0">
                          <a:latin typeface="+mn-lt"/>
                        </a:rPr>
                        <a:t>#8 </a:t>
                      </a:r>
                      <a:r>
                        <a:rPr sz="1400" b="1" dirty="0" smtClean="0">
                          <a:latin typeface="+mn-lt"/>
                        </a:rPr>
                        <a:t>(prompt):</a:t>
                      </a:r>
                      <a:r>
                        <a:rPr lang="en-US" sz="1400" b="1" dirty="0" smtClean="0">
                          <a:latin typeface="+mn-lt"/>
                        </a:rPr>
                        <a:t> What</a:t>
                      </a:r>
                      <a:r>
                        <a:rPr lang="en-US" sz="1400" b="1" baseline="0" dirty="0" smtClean="0">
                          <a:latin typeface="+mn-lt"/>
                        </a:rPr>
                        <a:t> can the </a:t>
                      </a:r>
                      <a:r>
                        <a:rPr lang="en-US" sz="1400" b="1" dirty="0" smtClean="0">
                          <a:latin typeface="+mn-lt"/>
                        </a:rPr>
                        <a:t>reader learn about making a city</a:t>
                      </a:r>
                      <a:r>
                        <a:rPr lang="en-US" sz="1400" b="1" baseline="0" dirty="0" smtClean="0">
                          <a:latin typeface="+mn-lt"/>
                        </a:rPr>
                        <a:t> safe after reading</a:t>
                      </a:r>
                    </a:p>
                    <a:p>
                      <a:pPr marL="284163" marR="0" indent="-230188" algn="l" defTabSz="966612" rtl="0" eaLnBrk="1" fontAlgn="auto" latinLnBrk="0" hangingPunct="1">
                        <a:lnSpc>
                          <a:spcPct val="100000"/>
                        </a:lnSpc>
                        <a:spcBef>
                          <a:spcPts val="0"/>
                        </a:spcBef>
                        <a:spcAft>
                          <a:spcPts val="0"/>
                        </a:spcAft>
                        <a:buClrTx/>
                        <a:buSzTx/>
                        <a:buFont typeface="+mj-lt"/>
                        <a:buNone/>
                        <a:tabLst/>
                        <a:defRPr/>
                      </a:pPr>
                      <a:r>
                        <a:rPr lang="en-US" sz="1400" b="1" dirty="0" smtClean="0">
                          <a:latin typeface="+mn-lt"/>
                        </a:rPr>
                        <a:t>“</a:t>
                      </a:r>
                      <a:r>
                        <a:rPr lang="en-US" sz="1400" b="1" i="1" u="sng" dirty="0" smtClean="0">
                          <a:latin typeface="+mn-lt"/>
                        </a:rPr>
                        <a:t>Earthquake</a:t>
                      </a:r>
                      <a:r>
                        <a:rPr lang="en-US" sz="1400" b="1" dirty="0" smtClean="0">
                          <a:latin typeface="+mn-lt"/>
                        </a:rPr>
                        <a:t>!” and, “</a:t>
                      </a:r>
                      <a:r>
                        <a:rPr lang="en-US" sz="1400" b="1" i="1" u="sng" dirty="0" smtClean="0">
                          <a:latin typeface="+mn-lt"/>
                        </a:rPr>
                        <a:t>Chicago Legacy: Burnham’s Plan</a:t>
                      </a:r>
                      <a:r>
                        <a:rPr lang="en-US" sz="1400" b="1" dirty="0" smtClean="0">
                          <a:latin typeface="+mn-lt"/>
                        </a:rPr>
                        <a:t>”?  </a:t>
                      </a:r>
                      <a:r>
                        <a:rPr lang="en-US" sz="1400" b="1" baseline="0" dirty="0" smtClean="0">
                          <a:latin typeface="+mn-lt"/>
                        </a:rPr>
                        <a:t> </a:t>
                      </a:r>
                      <a:r>
                        <a:rPr lang="en-US" sz="1400" b="1" dirty="0" smtClean="0">
                          <a:latin typeface="+mn-lt"/>
                        </a:rPr>
                        <a:t>Use</a:t>
                      </a:r>
                      <a:r>
                        <a:rPr lang="en-US" sz="1400" b="1" baseline="0" dirty="0" smtClean="0">
                          <a:latin typeface="+mn-lt"/>
                        </a:rPr>
                        <a:t> </a:t>
                      </a:r>
                      <a:r>
                        <a:rPr lang="en-US" sz="1400" b="1" dirty="0" smtClean="0">
                          <a:latin typeface="+mn-lt"/>
                        </a:rPr>
                        <a:t>information from both sources</a:t>
                      </a:r>
                    </a:p>
                    <a:p>
                      <a:pPr marL="284163" marR="0" indent="-230188" algn="l" defTabSz="966612" rtl="0" eaLnBrk="1" fontAlgn="auto" latinLnBrk="0" hangingPunct="1">
                        <a:lnSpc>
                          <a:spcPct val="100000"/>
                        </a:lnSpc>
                        <a:spcBef>
                          <a:spcPts val="0"/>
                        </a:spcBef>
                        <a:spcAft>
                          <a:spcPts val="0"/>
                        </a:spcAft>
                        <a:buClrTx/>
                        <a:buSzTx/>
                        <a:buFont typeface="+mj-lt"/>
                        <a:buNone/>
                        <a:tabLst/>
                        <a:defRPr/>
                      </a:pPr>
                      <a:r>
                        <a:rPr lang="en-US" sz="1400" b="1" dirty="0" smtClean="0">
                          <a:latin typeface="+mn-lt"/>
                        </a:rPr>
                        <a:t>in your answer. </a:t>
                      </a:r>
                    </a:p>
                  </a:txBody>
                  <a:tcPr marL="0"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hMerge="1">
                  <a:txBody>
                    <a:bodyPr/>
                    <a:lstStyle/>
                    <a:p>
                      <a:endParaRPr lang="en-US"/>
                    </a:p>
                  </a:txBody>
                  <a:tcPr/>
                </a:tc>
              </a:tr>
              <a:tr h="798576">
                <a:tc gridSpan="2">
                  <a:txBody>
                    <a:bodyPr/>
                    <a:lstStyle/>
                    <a:p>
                      <a:pPr>
                        <a:lnSpc>
                          <a:spcPct val="100000"/>
                        </a:lnSpc>
                      </a:pPr>
                      <a:r>
                        <a:rPr lang="en-US" sz="1000" b="1" u="sng" kern="1200" dirty="0" smtClean="0">
                          <a:solidFill>
                            <a:schemeClr val="tx1"/>
                          </a:solidFill>
                          <a:effectLst/>
                          <a:latin typeface="+mn-lt"/>
                          <a:ea typeface="+mn-ea"/>
                          <a:cs typeface="+mn-cs"/>
                        </a:rPr>
                        <a:t>Sufficient Evidence</a:t>
                      </a:r>
                      <a:r>
                        <a:rPr lang="en-US" sz="1000" b="1" u="none" kern="1200" dirty="0" smtClean="0">
                          <a:solidFill>
                            <a:schemeClr val="tx1"/>
                          </a:solidFill>
                          <a:effectLst/>
                          <a:latin typeface="+mn-lt"/>
                          <a:ea typeface="+mn-ea"/>
                          <a:cs typeface="+mn-cs"/>
                        </a:rPr>
                        <a:t> </a:t>
                      </a:r>
                      <a:r>
                        <a:rPr lang="en-US" sz="1000" u="none" kern="1200" dirty="0" smtClean="0">
                          <a:solidFill>
                            <a:schemeClr val="tx1"/>
                          </a:solidFill>
                          <a:effectLst/>
                          <a:latin typeface="+mn-lt"/>
                          <a:ea typeface="+mn-ea"/>
                          <a:cs typeface="+mn-cs"/>
                        </a:rPr>
                        <a:t>of ability to use information from both texts to identify how</a:t>
                      </a:r>
                      <a:r>
                        <a:rPr lang="en-US" sz="1000" u="none" kern="1200" baseline="0" dirty="0" smtClean="0">
                          <a:solidFill>
                            <a:schemeClr val="tx1"/>
                          </a:solidFill>
                          <a:effectLst/>
                          <a:latin typeface="+mn-lt"/>
                          <a:ea typeface="+mn-ea"/>
                          <a:cs typeface="+mn-cs"/>
                        </a:rPr>
                        <a:t> to make a city safe.</a:t>
                      </a:r>
                    </a:p>
                    <a:p>
                      <a:pPr>
                        <a:lnSpc>
                          <a:spcPct val="100000"/>
                        </a:lnSpc>
                      </a:pPr>
                      <a:r>
                        <a:rPr lang="en-US" sz="1000" b="1" u="sng" kern="1200" dirty="0" smtClean="0">
                          <a:solidFill>
                            <a:schemeClr val="tx1"/>
                          </a:solidFill>
                          <a:effectLst/>
                          <a:latin typeface="+mn-lt"/>
                          <a:ea typeface="+mn-ea"/>
                          <a:cs typeface="+mn-cs"/>
                        </a:rPr>
                        <a:t>Specific Identifications</a:t>
                      </a:r>
                      <a:r>
                        <a:rPr lang="en-US" sz="1000" b="1" i="1" u="none" kern="1200" dirty="0" smtClean="0">
                          <a:solidFill>
                            <a:schemeClr val="tx1"/>
                          </a:solidFill>
                          <a:effectLst/>
                          <a:latin typeface="+mn-lt"/>
                          <a:ea typeface="+mn-ea"/>
                          <a:cs typeface="+mn-cs"/>
                        </a:rPr>
                        <a:t> (</a:t>
                      </a:r>
                      <a:r>
                        <a:rPr lang="en-US" sz="1000" b="1" u="none" kern="1200" dirty="0" smtClean="0">
                          <a:solidFill>
                            <a:schemeClr val="tx1"/>
                          </a:solidFill>
                          <a:effectLst/>
                          <a:latin typeface="+mn-lt"/>
                          <a:ea typeface="+mn-ea"/>
                          <a:cs typeface="+mn-cs"/>
                        </a:rPr>
                        <a:t>supporting details)</a:t>
                      </a:r>
                      <a:r>
                        <a:rPr lang="en-US" sz="1000" b="1" u="none" kern="1200" baseline="0" dirty="0" smtClean="0">
                          <a:solidFill>
                            <a:schemeClr val="tx1"/>
                          </a:solidFill>
                          <a:effectLst/>
                          <a:latin typeface="+mn-lt"/>
                          <a:ea typeface="+mn-ea"/>
                          <a:cs typeface="+mn-cs"/>
                        </a:rPr>
                        <a:t> </a:t>
                      </a:r>
                      <a:r>
                        <a:rPr lang="en-US" sz="1000" b="0" u="none" kern="1200" baseline="0" dirty="0" smtClean="0">
                          <a:solidFill>
                            <a:schemeClr val="tx1"/>
                          </a:solidFill>
                          <a:effectLst/>
                          <a:latin typeface="+mn-lt"/>
                          <a:ea typeface="+mn-ea"/>
                          <a:cs typeface="+mn-cs"/>
                        </a:rPr>
                        <a:t>from</a:t>
                      </a:r>
                      <a:r>
                        <a:rPr lang="en-US" sz="1000" b="1" u="none" kern="1200" baseline="0" dirty="0" smtClean="0">
                          <a:solidFill>
                            <a:schemeClr val="tx1"/>
                          </a:solidFill>
                          <a:effectLst/>
                          <a:latin typeface="+mn-lt"/>
                          <a:ea typeface="+mn-ea"/>
                          <a:cs typeface="+mn-cs"/>
                        </a:rPr>
                        <a:t> </a:t>
                      </a:r>
                      <a:r>
                        <a:rPr lang="en-US" sz="1000" b="1" i="1" u="sng" kern="1200" baseline="0" dirty="0" smtClean="0">
                          <a:solidFill>
                            <a:schemeClr val="tx1"/>
                          </a:solidFill>
                          <a:effectLst/>
                          <a:latin typeface="+mn-lt"/>
                          <a:ea typeface="+mn-ea"/>
                          <a:cs typeface="+mn-cs"/>
                        </a:rPr>
                        <a:t>Earthquake</a:t>
                      </a:r>
                      <a:r>
                        <a:rPr lang="en-US" sz="1000" b="1" i="1" u="none" kern="1200" baseline="0" dirty="0" smtClean="0">
                          <a:solidFill>
                            <a:schemeClr val="tx1"/>
                          </a:solidFill>
                          <a:effectLst/>
                          <a:latin typeface="+mn-lt"/>
                          <a:ea typeface="+mn-ea"/>
                          <a:cs typeface="+mn-cs"/>
                        </a:rPr>
                        <a:t>! </a:t>
                      </a:r>
                      <a:r>
                        <a:rPr lang="en-US" sz="1000" u="none" kern="1200" dirty="0" smtClean="0">
                          <a:solidFill>
                            <a:schemeClr val="tx1"/>
                          </a:solidFill>
                          <a:effectLst/>
                          <a:latin typeface="+mn-lt"/>
                          <a:ea typeface="+mn-ea"/>
                          <a:cs typeface="+mn-cs"/>
                        </a:rPr>
                        <a:t>could include (1) access to water</a:t>
                      </a:r>
                      <a:r>
                        <a:rPr lang="en-US" sz="1000" u="none" kern="1200" baseline="0" dirty="0" smtClean="0">
                          <a:solidFill>
                            <a:schemeClr val="tx1"/>
                          </a:solidFill>
                          <a:effectLst/>
                          <a:latin typeface="+mn-lt"/>
                          <a:ea typeface="+mn-ea"/>
                          <a:cs typeface="+mn-cs"/>
                        </a:rPr>
                        <a:t> and</a:t>
                      </a:r>
                      <a:r>
                        <a:rPr lang="en-US" sz="1000" u="none" kern="1200" dirty="0" smtClean="0">
                          <a:solidFill>
                            <a:schemeClr val="tx1"/>
                          </a:solidFill>
                          <a:effectLst/>
                          <a:latin typeface="+mn-lt"/>
                          <a:ea typeface="+mn-ea"/>
                          <a:cs typeface="+mn-cs"/>
                        </a:rPr>
                        <a:t> (2) buildings or homes that are not</a:t>
                      </a:r>
                      <a:r>
                        <a:rPr lang="en-US" sz="1000" u="none" kern="1200" baseline="0" dirty="0" smtClean="0">
                          <a:solidFill>
                            <a:schemeClr val="tx1"/>
                          </a:solidFill>
                          <a:effectLst/>
                          <a:latin typeface="+mn-lt"/>
                          <a:ea typeface="+mn-ea"/>
                          <a:cs typeface="+mn-cs"/>
                        </a:rPr>
                        <a:t> made of wood.  Supporting details from </a:t>
                      </a:r>
                      <a:r>
                        <a:rPr lang="en-US" sz="1000" b="1" i="1" u="sng" kern="1200" baseline="0" dirty="0" smtClean="0">
                          <a:solidFill>
                            <a:schemeClr val="tx1"/>
                          </a:solidFill>
                          <a:effectLst/>
                          <a:latin typeface="+mn-lt"/>
                          <a:ea typeface="+mn-ea"/>
                          <a:cs typeface="+mn-cs"/>
                        </a:rPr>
                        <a:t>Chicago Legacy: Burnham’s Plan</a:t>
                      </a:r>
                      <a:r>
                        <a:rPr lang="en-US" sz="1000" b="1" i="1" u="none" kern="1200" dirty="0" smtClean="0">
                          <a:solidFill>
                            <a:schemeClr val="tx1"/>
                          </a:solidFill>
                          <a:effectLst/>
                          <a:latin typeface="+mn-lt"/>
                          <a:ea typeface="+mn-ea"/>
                          <a:cs typeface="+mn-cs"/>
                        </a:rPr>
                        <a:t> </a:t>
                      </a:r>
                      <a:r>
                        <a:rPr lang="en-US" sz="1000" b="0" i="0" u="none" kern="1200" dirty="0" smtClean="0">
                          <a:solidFill>
                            <a:schemeClr val="tx1"/>
                          </a:solidFill>
                          <a:effectLst/>
                          <a:latin typeface="+mn-lt"/>
                          <a:ea typeface="+mn-ea"/>
                          <a:cs typeface="+mn-cs"/>
                        </a:rPr>
                        <a:t>could include (1) </a:t>
                      </a:r>
                      <a:r>
                        <a:rPr lang="en-US" sz="1000" u="none" kern="1200" dirty="0" smtClean="0">
                          <a:solidFill>
                            <a:schemeClr val="tx1"/>
                          </a:solidFill>
                          <a:effectLst/>
                          <a:latin typeface="+mn-lt"/>
                          <a:ea typeface="+mn-ea"/>
                          <a:cs typeface="+mn-cs"/>
                        </a:rPr>
                        <a:t>planning where things should be, (2) spacing houses farther apart, (3) limiting use of wood in construction, (4) more and/or wider streets, (5) planning before building-thinking about the whole city,  (6) hire a city planner and/or an architect, (7) planning for ships, and/or trains</a:t>
                      </a:r>
                      <a:r>
                        <a:rPr lang="en-US" sz="1000" u="none" kern="1200" baseline="0" dirty="0" smtClean="0">
                          <a:solidFill>
                            <a:schemeClr val="tx1"/>
                          </a:solidFill>
                          <a:effectLst/>
                          <a:latin typeface="+mn-lt"/>
                          <a:ea typeface="+mn-ea"/>
                          <a:cs typeface="+mn-cs"/>
                        </a:rPr>
                        <a:t> and,</a:t>
                      </a:r>
                      <a:r>
                        <a:rPr lang="en-US" sz="1000" u="none" kern="1200" dirty="0" smtClean="0">
                          <a:solidFill>
                            <a:schemeClr val="tx1"/>
                          </a:solidFill>
                          <a:effectLst/>
                          <a:latin typeface="+mn-lt"/>
                          <a:ea typeface="+mn-ea"/>
                          <a:cs typeface="+mn-cs"/>
                        </a:rPr>
                        <a:t> (8) access to water during emergencies.</a:t>
                      </a:r>
                    </a:p>
                    <a:p>
                      <a:pPr>
                        <a:lnSpc>
                          <a:spcPct val="100000"/>
                        </a:lnSpc>
                      </a:pPr>
                      <a:r>
                        <a:rPr lang="en-US" sz="1000" b="1" u="sng" kern="1200" dirty="0" smtClean="0">
                          <a:solidFill>
                            <a:schemeClr val="tx1"/>
                          </a:solidFill>
                          <a:effectLst/>
                          <a:latin typeface="+mn-lt"/>
                          <a:ea typeface="+mn-ea"/>
                          <a:cs typeface="+mn-cs"/>
                        </a:rPr>
                        <a:t>Full Support</a:t>
                      </a:r>
                      <a:r>
                        <a:rPr lang="en-US" sz="1000" b="1" u="none" kern="1200" dirty="0" smtClean="0">
                          <a:solidFill>
                            <a:schemeClr val="tx1"/>
                          </a:solidFill>
                          <a:effectLst/>
                          <a:latin typeface="+mn-lt"/>
                          <a:ea typeface="+mn-ea"/>
                          <a:cs typeface="+mn-cs"/>
                        </a:rPr>
                        <a:t> (other details</a:t>
                      </a:r>
                      <a:r>
                        <a:rPr lang="en-US" sz="1000" u="none" kern="1200" dirty="0" smtClean="0">
                          <a:solidFill>
                            <a:schemeClr val="tx1"/>
                          </a:solidFill>
                          <a:effectLst/>
                          <a:latin typeface="+mn-lt"/>
                          <a:ea typeface="+mn-ea"/>
                          <a:cs typeface="+mn-cs"/>
                        </a:rPr>
                        <a:t>): gives specific examples, explanations or elaborations from the texts.</a:t>
                      </a: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hMerge="1">
                  <a:txBody>
                    <a:bodyPr/>
                    <a:lstStyle/>
                    <a:p>
                      <a:endParaRPr lang="en-US" dirty="0"/>
                    </a:p>
                  </a:txBody>
                  <a:tcPr/>
                </a:tc>
              </a:tr>
              <a:tr h="295656">
                <a:tc>
                  <a:txBody>
                    <a:bodyPr/>
                    <a:lstStyle/>
                    <a:p>
                      <a:pPr lvl="0" algn="ctr">
                        <a:lnSpc>
                          <a:spcPct val="100000"/>
                        </a:lnSpc>
                        <a:defRPr sz="1800" b="0" i="0"/>
                      </a:pPr>
                      <a:r>
                        <a:rPr sz="2000" b="1" dirty="0">
                          <a:latin typeface="+mn-lt"/>
                        </a:rPr>
                        <a:t>3</a:t>
                      </a:r>
                    </a:p>
                  </a:txBody>
                  <a:tcPr marR="0" marT="0" marB="0" anchor="ctr" horzOverflow="overflow">
                    <a:lnL w="12700">
                      <a:solidFill>
                        <a:srgbClr val="000000"/>
                      </a:solidFill>
                      <a:round/>
                    </a:lnL>
                    <a:lnR w="12700" cap="flat" cmpd="sng" algn="ctr">
                      <a:solidFill>
                        <a:srgbClr val="000000"/>
                      </a:solidFill>
                      <a:prstDash val="solid"/>
                      <a:round/>
                      <a:headEnd type="none" w="med" len="med"/>
                      <a:tailEnd type="none" w="med" len="med"/>
                    </a:lnR>
                    <a:lnT w="12700">
                      <a:solidFill>
                        <a:srgbClr val="000000"/>
                      </a:solidFill>
                      <a:round/>
                    </a:lnT>
                    <a:lnB w="12700">
                      <a:solidFill>
                        <a:srgbClr val="000000"/>
                      </a:solidFill>
                      <a:round/>
                    </a:lnB>
                  </a:tcPr>
                </a:tc>
                <a:tc>
                  <a:txBody>
                    <a:bodyPr/>
                    <a:lstStyle/>
                    <a:p>
                      <a:pPr marL="0" marR="0" algn="l">
                        <a:lnSpc>
                          <a:spcPct val="100000"/>
                        </a:lnSpc>
                        <a:spcBef>
                          <a:spcPts val="0"/>
                        </a:spcBef>
                        <a:spcAft>
                          <a:spcPts val="0"/>
                        </a:spcAft>
                      </a:pPr>
                      <a:r>
                        <a:rPr lang="en-US" sz="1000" i="1" dirty="0">
                          <a:effectLst/>
                          <a:latin typeface="+mn-lt"/>
                          <a:ea typeface="Times New Roman"/>
                          <a:cs typeface="Times New Roman"/>
                        </a:rPr>
                        <a:t>Student response has </a:t>
                      </a:r>
                      <a:r>
                        <a:rPr lang="en-US" sz="1000" i="1" dirty="0" smtClean="0">
                          <a:effectLst/>
                          <a:latin typeface="+mn-lt"/>
                          <a:ea typeface="Times New Roman"/>
                          <a:cs typeface="Times New Roman"/>
                        </a:rPr>
                        <a:t>sufficient </a:t>
                      </a:r>
                      <a:r>
                        <a:rPr lang="en-US" sz="1000" i="1" dirty="0">
                          <a:effectLst/>
                          <a:latin typeface="+mn-lt"/>
                          <a:ea typeface="Times New Roman"/>
                          <a:cs typeface="Times New Roman"/>
                        </a:rPr>
                        <a:t>information from both sources </a:t>
                      </a:r>
                      <a:r>
                        <a:rPr lang="en-US" sz="1000" i="1" dirty="0" smtClean="0">
                          <a:effectLst/>
                          <a:latin typeface="+mn-lt"/>
                          <a:ea typeface="Times New Roman"/>
                          <a:cs typeface="Times New Roman"/>
                        </a:rPr>
                        <a:t>about making a city safer.</a:t>
                      </a:r>
                    </a:p>
                    <a:p>
                      <a:pPr marL="0" marR="0" algn="l">
                        <a:lnSpc>
                          <a:spcPct val="100000"/>
                        </a:lnSpc>
                        <a:spcBef>
                          <a:spcPts val="0"/>
                        </a:spcBef>
                        <a:spcAft>
                          <a:spcPts val="0"/>
                        </a:spcAft>
                      </a:pPr>
                      <a:r>
                        <a:rPr lang="en-US" sz="1100" dirty="0" smtClean="0">
                          <a:effectLst/>
                          <a:latin typeface="+mn-lt"/>
                          <a:ea typeface="Times New Roman"/>
                          <a:cs typeface="Times New Roman"/>
                        </a:rPr>
                        <a:t>In the story </a:t>
                      </a:r>
                      <a:r>
                        <a:rPr lang="en-US" sz="1100" b="1" i="1" u="sng" dirty="0" smtClean="0">
                          <a:effectLst/>
                          <a:latin typeface="+mn-lt"/>
                          <a:ea typeface="Times New Roman"/>
                          <a:cs typeface="Times New Roman"/>
                        </a:rPr>
                        <a:t>Earthquake</a:t>
                      </a:r>
                      <a:r>
                        <a:rPr lang="en-US" sz="1100" dirty="0" smtClean="0">
                          <a:effectLst/>
                          <a:latin typeface="+mn-lt"/>
                          <a:ea typeface="Times New Roman"/>
                          <a:cs typeface="Times New Roman"/>
                        </a:rPr>
                        <a:t>! the reader learns that what </a:t>
                      </a:r>
                      <a:r>
                        <a:rPr lang="en-US" sz="1100" dirty="0">
                          <a:effectLst/>
                          <a:latin typeface="+mn-lt"/>
                          <a:ea typeface="Times New Roman"/>
                          <a:cs typeface="Times New Roman"/>
                        </a:rPr>
                        <a:t>you </a:t>
                      </a:r>
                      <a:r>
                        <a:rPr lang="en-US" sz="1100" dirty="0" smtClean="0">
                          <a:effectLst/>
                          <a:latin typeface="+mn-lt"/>
                          <a:ea typeface="Times New Roman"/>
                          <a:cs typeface="Times New Roman"/>
                        </a:rPr>
                        <a:t>build </a:t>
                      </a:r>
                      <a:r>
                        <a:rPr lang="en-US" sz="1100" dirty="0">
                          <a:effectLst/>
                          <a:latin typeface="+mn-lt"/>
                          <a:ea typeface="Times New Roman"/>
                          <a:cs typeface="Times New Roman"/>
                        </a:rPr>
                        <a:t>houses out </a:t>
                      </a:r>
                      <a:r>
                        <a:rPr lang="en-US" sz="1100" dirty="0" smtClean="0">
                          <a:effectLst/>
                          <a:latin typeface="+mn-lt"/>
                          <a:ea typeface="Times New Roman"/>
                          <a:cs typeface="Times New Roman"/>
                        </a:rPr>
                        <a:t>of is important</a:t>
                      </a:r>
                      <a:r>
                        <a:rPr lang="en-US" sz="1100" dirty="0">
                          <a:effectLst/>
                          <a:latin typeface="+mn-lt"/>
                          <a:ea typeface="Times New Roman"/>
                          <a:cs typeface="Times New Roman"/>
                        </a:rPr>
                        <a:t>. You can’t use too much </a:t>
                      </a:r>
                      <a:r>
                        <a:rPr lang="en-US" sz="1100" dirty="0" smtClean="0">
                          <a:effectLst/>
                          <a:latin typeface="+mn-lt"/>
                          <a:ea typeface="Times New Roman"/>
                          <a:cs typeface="Times New Roman"/>
                        </a:rPr>
                        <a:t>wood because wood catches on fire easily. There were many fires  but there was not enough water to put them out.  In the text </a:t>
                      </a:r>
                      <a:r>
                        <a:rPr lang="en-US" sz="1100" b="1" i="1" u="sng" dirty="0" smtClean="0">
                          <a:effectLst/>
                          <a:latin typeface="+mn-lt"/>
                          <a:ea typeface="Times New Roman"/>
                          <a:cs typeface="Times New Roman"/>
                        </a:rPr>
                        <a:t>Chicago Legacy: Burnham’s Plan</a:t>
                      </a:r>
                      <a:r>
                        <a:rPr lang="en-US" sz="1100" b="1" i="1" u="none" dirty="0" smtClean="0">
                          <a:effectLst/>
                          <a:latin typeface="+mn-lt"/>
                          <a:ea typeface="Times New Roman"/>
                          <a:cs typeface="Times New Roman"/>
                        </a:rPr>
                        <a:t> </a:t>
                      </a:r>
                      <a:r>
                        <a:rPr lang="en-US" sz="1100" dirty="0" smtClean="0">
                          <a:effectLst/>
                          <a:latin typeface="+mn-lt"/>
                          <a:ea typeface="Times New Roman"/>
                          <a:cs typeface="Times New Roman"/>
                        </a:rPr>
                        <a:t>the reader learns that it is also important to make wider </a:t>
                      </a:r>
                      <a:r>
                        <a:rPr lang="en-US" sz="1100" dirty="0">
                          <a:effectLst/>
                          <a:latin typeface="+mn-lt"/>
                          <a:ea typeface="Times New Roman"/>
                          <a:cs typeface="Times New Roman"/>
                        </a:rPr>
                        <a:t>streets </a:t>
                      </a:r>
                      <a:r>
                        <a:rPr lang="en-US" sz="1100" dirty="0" smtClean="0">
                          <a:effectLst/>
                          <a:latin typeface="+mn-lt"/>
                          <a:ea typeface="Times New Roman"/>
                          <a:cs typeface="Times New Roman"/>
                        </a:rPr>
                        <a:t>so homes are not too close together</a:t>
                      </a:r>
                      <a:r>
                        <a:rPr lang="en-US" sz="1100" baseline="0" dirty="0" smtClean="0">
                          <a:effectLst/>
                          <a:latin typeface="+mn-lt"/>
                          <a:ea typeface="Times New Roman"/>
                          <a:cs typeface="Times New Roman"/>
                        </a:rPr>
                        <a:t> so fire doesn’t spread quickly.</a:t>
                      </a:r>
                      <a:r>
                        <a:rPr lang="en-US" sz="1100" dirty="0" smtClean="0">
                          <a:effectLst/>
                          <a:latin typeface="+mn-lt"/>
                          <a:ea typeface="Times New Roman"/>
                          <a:cs typeface="Times New Roman"/>
                        </a:rPr>
                        <a:t> Hiring </a:t>
                      </a:r>
                      <a:r>
                        <a:rPr lang="en-US" sz="1100" dirty="0">
                          <a:effectLst/>
                          <a:latin typeface="+mn-lt"/>
                          <a:ea typeface="Times New Roman"/>
                          <a:cs typeface="Times New Roman"/>
                        </a:rPr>
                        <a:t>a city planner </a:t>
                      </a:r>
                      <a:r>
                        <a:rPr lang="en-US" sz="1100" dirty="0" smtClean="0">
                          <a:effectLst/>
                          <a:latin typeface="+mn-lt"/>
                          <a:ea typeface="Times New Roman"/>
                          <a:cs typeface="Times New Roman"/>
                        </a:rPr>
                        <a:t>is important.  A city planner can help decide </a:t>
                      </a:r>
                      <a:r>
                        <a:rPr lang="en-US" sz="1100" dirty="0">
                          <a:effectLst/>
                          <a:latin typeface="+mn-lt"/>
                          <a:ea typeface="Times New Roman"/>
                          <a:cs typeface="Times New Roman"/>
                        </a:rPr>
                        <a:t>where to </a:t>
                      </a:r>
                      <a:r>
                        <a:rPr lang="en-US" sz="1100" dirty="0" smtClean="0">
                          <a:effectLst/>
                          <a:latin typeface="+mn-lt"/>
                          <a:ea typeface="Times New Roman"/>
                          <a:cs typeface="Times New Roman"/>
                        </a:rPr>
                        <a:t>put</a:t>
                      </a:r>
                      <a:r>
                        <a:rPr lang="en-US" sz="1100" baseline="0" dirty="0" smtClean="0">
                          <a:effectLst/>
                          <a:latin typeface="+mn-lt"/>
                          <a:ea typeface="Times New Roman"/>
                          <a:cs typeface="Times New Roman"/>
                        </a:rPr>
                        <a:t> buildings and make sure they are not too close together, as well as making sure there is enough water nearby to put out fires.</a:t>
                      </a:r>
                      <a:endParaRPr lang="en-US" sz="1100" dirty="0">
                        <a:effectLst/>
                        <a:latin typeface="+mn-lt"/>
                        <a:ea typeface="Calibri"/>
                        <a:cs typeface="Times New Roman"/>
                      </a:endParaRPr>
                    </a:p>
                  </a:txBody>
                  <a:tcPr marL="95885" marR="95885" marT="48895" marB="48895">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304800">
                <a:tc>
                  <a:txBody>
                    <a:bodyPr/>
                    <a:lstStyle/>
                    <a:p>
                      <a:pPr lvl="0" algn="ctr">
                        <a:lnSpc>
                          <a:spcPct val="100000"/>
                        </a:lnSpc>
                        <a:defRPr sz="1800" b="0" i="0"/>
                      </a:pPr>
                      <a:r>
                        <a:rPr sz="2000" b="1" dirty="0">
                          <a:latin typeface="+mn-lt"/>
                        </a:rPr>
                        <a:t>2</a:t>
                      </a:r>
                    </a:p>
                  </a:txBody>
                  <a:tcPr marR="0" marT="0" marB="0" anchor="ctr" horzOverflow="overflow">
                    <a:lnL w="12700">
                      <a:solidFill>
                        <a:srgbClr val="000000"/>
                      </a:solidFill>
                      <a:round/>
                    </a:lnL>
                    <a:lnR w="12700" cap="flat" cmpd="sng" algn="ctr">
                      <a:solidFill>
                        <a:srgbClr val="000000"/>
                      </a:solidFill>
                      <a:prstDash val="solid"/>
                      <a:round/>
                      <a:headEnd type="none" w="med" len="med"/>
                      <a:tailEnd type="none" w="med" len="med"/>
                    </a:lnR>
                    <a:lnT w="12700">
                      <a:solidFill>
                        <a:srgbClr val="000000"/>
                      </a:solidFill>
                      <a:round/>
                    </a:lnT>
                    <a:lnB w="12700">
                      <a:solidFill>
                        <a:srgbClr val="000000"/>
                      </a:solidFill>
                      <a:round/>
                    </a:lnB>
                  </a:tcPr>
                </a:tc>
                <a:tc>
                  <a:txBody>
                    <a:bodyPr/>
                    <a:lstStyle/>
                    <a:p>
                      <a:pPr marL="0" marR="0" algn="l">
                        <a:lnSpc>
                          <a:spcPct val="100000"/>
                        </a:lnSpc>
                        <a:spcBef>
                          <a:spcPts val="0"/>
                        </a:spcBef>
                        <a:spcAft>
                          <a:spcPts val="0"/>
                        </a:spcAft>
                      </a:pPr>
                      <a:r>
                        <a:rPr lang="en-US" sz="1000" i="1" dirty="0" smtClean="0">
                          <a:effectLst/>
                          <a:latin typeface="+mn-lt"/>
                          <a:ea typeface="Times New Roman"/>
                          <a:cs typeface="Times New Roman"/>
                        </a:rPr>
                        <a:t>Student response has partial information from both sources about making a city safer.</a:t>
                      </a:r>
                    </a:p>
                    <a:p>
                      <a:pPr marL="0" marR="0" algn="l">
                        <a:lnSpc>
                          <a:spcPct val="100000"/>
                        </a:lnSpc>
                        <a:spcBef>
                          <a:spcPts val="0"/>
                        </a:spcBef>
                        <a:spcAft>
                          <a:spcPts val="0"/>
                        </a:spcAft>
                      </a:pPr>
                      <a:r>
                        <a:rPr lang="en-US" sz="1100" i="0" dirty="0" smtClean="0">
                          <a:effectLst/>
                          <a:latin typeface="+mn-lt"/>
                          <a:ea typeface="Times New Roman"/>
                          <a:cs typeface="Times New Roman"/>
                        </a:rPr>
                        <a:t>The reader learned</a:t>
                      </a:r>
                      <a:r>
                        <a:rPr lang="en-US" sz="1100" i="0" baseline="0" dirty="0" smtClean="0">
                          <a:effectLst/>
                          <a:latin typeface="+mn-lt"/>
                          <a:ea typeface="Times New Roman"/>
                          <a:cs typeface="Times New Roman"/>
                        </a:rPr>
                        <a:t> that in the story Earthquake that a family can be in danger when they live in a wood house or in a city where everything is made of wood.  So to be safe don’t live in just wood houses.  In the story about Chicago the reader can learn that city planners are a big help.  They can show people how to make things safer.</a:t>
                      </a:r>
                      <a:endParaRPr lang="en-US" sz="1100" i="0" dirty="0" smtClean="0">
                        <a:effectLst/>
                        <a:latin typeface="+mn-lt"/>
                        <a:ea typeface="Times New Roman"/>
                        <a:cs typeface="Times New Roman"/>
                      </a:endParaRPr>
                    </a:p>
                  </a:txBody>
                  <a:tcPr marL="95885" marR="95885" marT="48895" marB="48895">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0">
                <a:tc>
                  <a:txBody>
                    <a:bodyPr/>
                    <a:lstStyle/>
                    <a:p>
                      <a:pPr lvl="0" algn="ctr">
                        <a:lnSpc>
                          <a:spcPct val="100000"/>
                        </a:lnSpc>
                        <a:defRPr sz="1800" b="0" i="0"/>
                      </a:pPr>
                      <a:r>
                        <a:rPr sz="2000" b="1" dirty="0">
                          <a:latin typeface="+mn-lt"/>
                        </a:rPr>
                        <a:t>1</a:t>
                      </a:r>
                    </a:p>
                  </a:txBody>
                  <a:tcPr marR="0" marT="0" marB="0" anchor="ctr" horzOverflow="overflow">
                    <a:lnL w="12700">
                      <a:solidFill>
                        <a:srgbClr val="000000"/>
                      </a:solidFill>
                      <a:round/>
                    </a:lnL>
                    <a:lnR w="12700" cap="flat" cmpd="sng" algn="ctr">
                      <a:solidFill>
                        <a:srgbClr val="000000"/>
                      </a:solidFill>
                      <a:prstDash val="solid"/>
                      <a:round/>
                      <a:headEnd type="none" w="med" len="med"/>
                      <a:tailEnd type="none" w="med" len="med"/>
                    </a:lnR>
                    <a:lnT w="12700">
                      <a:solidFill>
                        <a:srgbClr val="000000"/>
                      </a:solidFill>
                      <a:round/>
                    </a:lnT>
                    <a:lnB w="12700">
                      <a:solidFill>
                        <a:srgbClr val="000000"/>
                      </a:solidFill>
                      <a:round/>
                    </a:lnB>
                  </a:tcPr>
                </a:tc>
                <a:tc>
                  <a:txBody>
                    <a:bodyPr/>
                    <a:lstStyle/>
                    <a:p>
                      <a:pPr marL="0" marR="0" algn="l">
                        <a:lnSpc>
                          <a:spcPct val="100000"/>
                        </a:lnSpc>
                        <a:spcBef>
                          <a:spcPts val="0"/>
                        </a:spcBef>
                        <a:spcAft>
                          <a:spcPts val="0"/>
                        </a:spcAft>
                      </a:pPr>
                      <a:r>
                        <a:rPr lang="en-US" sz="1000" i="1" dirty="0" smtClean="0">
                          <a:effectLst/>
                          <a:latin typeface="+mn-lt"/>
                          <a:ea typeface="Times New Roman"/>
                          <a:cs typeface="Times New Roman"/>
                        </a:rPr>
                        <a:t>Student response has minimal information from both sources about making a city safer.</a:t>
                      </a:r>
                    </a:p>
                    <a:p>
                      <a:pPr marL="0" marR="0" algn="l">
                        <a:lnSpc>
                          <a:spcPct val="100000"/>
                        </a:lnSpc>
                        <a:spcBef>
                          <a:spcPts val="0"/>
                        </a:spcBef>
                        <a:spcAft>
                          <a:spcPts val="0"/>
                        </a:spcAft>
                      </a:pPr>
                      <a:r>
                        <a:rPr lang="en-US" sz="1100" i="0" dirty="0" smtClean="0">
                          <a:effectLst/>
                          <a:latin typeface="+mn-lt"/>
                          <a:ea typeface="Times New Roman"/>
                          <a:cs typeface="Times New Roman"/>
                        </a:rPr>
                        <a:t>I liked both stories and both of them told about fires.</a:t>
                      </a:r>
                      <a:r>
                        <a:rPr lang="en-US" sz="1100" i="0" baseline="0" dirty="0" smtClean="0">
                          <a:effectLst/>
                          <a:latin typeface="+mn-lt"/>
                          <a:ea typeface="Times New Roman"/>
                          <a:cs typeface="Times New Roman"/>
                        </a:rPr>
                        <a:t>  I think fires are dangerous and you need to have a lot of water to be safer.</a:t>
                      </a:r>
                      <a:endParaRPr lang="en-US" sz="1100" i="0" dirty="0" smtClean="0">
                        <a:effectLst/>
                        <a:latin typeface="+mn-lt"/>
                        <a:ea typeface="Times New Roman"/>
                        <a:cs typeface="Times New Roman"/>
                      </a:endParaRPr>
                    </a:p>
                  </a:txBody>
                  <a:tcPr marL="95885" marR="95885" marT="48895" marB="48895">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350520">
                <a:tc>
                  <a:txBody>
                    <a:bodyPr/>
                    <a:lstStyle/>
                    <a:p>
                      <a:pPr lvl="0" algn="ctr">
                        <a:lnSpc>
                          <a:spcPct val="100000"/>
                        </a:lnSpc>
                        <a:defRPr sz="1800" b="0" i="0"/>
                      </a:pPr>
                      <a:r>
                        <a:rPr sz="2000" b="1" dirty="0">
                          <a:latin typeface="+mn-lt"/>
                        </a:rPr>
                        <a:t>0</a:t>
                      </a:r>
                    </a:p>
                  </a:txBody>
                  <a:tcPr marR="0" marT="0" marB="0" anchor="ctr" horzOverflow="overflow">
                    <a:lnL w="12700">
                      <a:solidFill>
                        <a:srgbClr val="000000"/>
                      </a:solidFill>
                      <a:round/>
                    </a:lnL>
                    <a:lnR w="12700" cap="flat" cmpd="sng" algn="ctr">
                      <a:solidFill>
                        <a:srgbClr val="000000"/>
                      </a:solidFill>
                      <a:prstDash val="solid"/>
                      <a:round/>
                      <a:headEnd type="none" w="med" len="med"/>
                      <a:tailEnd type="none" w="med" len="med"/>
                    </a:lnR>
                    <a:lnT w="12700">
                      <a:solidFill>
                        <a:srgbClr val="000000"/>
                      </a:solidFill>
                      <a:round/>
                    </a:lnT>
                    <a:lnB w="12700">
                      <a:solidFill>
                        <a:srgbClr val="000000"/>
                      </a:solidFill>
                      <a:round/>
                    </a:lnB>
                  </a:tcPr>
                </a:tc>
                <a:tc>
                  <a:txBody>
                    <a:bodyPr/>
                    <a:lstStyle/>
                    <a:p>
                      <a:pPr marL="0" marR="0" algn="l">
                        <a:lnSpc>
                          <a:spcPct val="100000"/>
                        </a:lnSpc>
                        <a:spcBef>
                          <a:spcPts val="0"/>
                        </a:spcBef>
                        <a:spcAft>
                          <a:spcPts val="0"/>
                        </a:spcAft>
                      </a:pPr>
                      <a:r>
                        <a:rPr lang="en-US" sz="1000" i="1" dirty="0">
                          <a:effectLst/>
                          <a:latin typeface="+mn-lt"/>
                          <a:ea typeface="Times New Roman"/>
                          <a:cs typeface="Times New Roman"/>
                        </a:rPr>
                        <a:t>Student gives a personal response and no information from the sources</a:t>
                      </a:r>
                      <a:endParaRPr lang="en-US" sz="1100" i="1" dirty="0">
                        <a:effectLst/>
                        <a:latin typeface="+mn-lt"/>
                        <a:ea typeface="Calibri"/>
                        <a:cs typeface="Times New Roman"/>
                      </a:endParaRPr>
                    </a:p>
                    <a:p>
                      <a:pPr marL="0" marR="0" algn="l">
                        <a:lnSpc>
                          <a:spcPct val="100000"/>
                        </a:lnSpc>
                        <a:spcBef>
                          <a:spcPts val="0"/>
                        </a:spcBef>
                        <a:spcAft>
                          <a:spcPts val="0"/>
                        </a:spcAft>
                      </a:pPr>
                      <a:r>
                        <a:rPr lang="en-US" sz="1100" dirty="0" smtClean="0">
                          <a:effectLst/>
                          <a:latin typeface="+mn-lt"/>
                          <a:ea typeface="Calibri"/>
                          <a:cs typeface="Times New Roman"/>
                        </a:rPr>
                        <a:t>I</a:t>
                      </a:r>
                      <a:r>
                        <a:rPr lang="en-US" sz="1100" baseline="0" dirty="0" smtClean="0">
                          <a:effectLst/>
                          <a:latin typeface="+mn-lt"/>
                          <a:ea typeface="Calibri"/>
                          <a:cs typeface="Times New Roman"/>
                        </a:rPr>
                        <a:t> live in the city just like the boy in the story.</a:t>
                      </a:r>
                      <a:r>
                        <a:rPr lang="en-US" sz="1100" strike="sngStrike" baseline="0" dirty="0" smtClean="0">
                          <a:solidFill>
                            <a:srgbClr val="FF0000"/>
                          </a:solidFill>
                          <a:effectLst/>
                          <a:latin typeface="+mn-lt"/>
                          <a:ea typeface="Calibri"/>
                          <a:cs typeface="Times New Roman"/>
                        </a:rPr>
                        <a:t> </a:t>
                      </a:r>
                      <a:endParaRPr lang="en-US" sz="1100" strike="sngStrike" dirty="0">
                        <a:solidFill>
                          <a:srgbClr val="FF0000"/>
                        </a:solidFill>
                        <a:effectLst/>
                        <a:latin typeface="+mn-lt"/>
                        <a:ea typeface="Calibri"/>
                        <a:cs typeface="Times New Roman"/>
                      </a:endParaRPr>
                    </a:p>
                  </a:txBody>
                  <a:tcPr marL="95885" marR="95885" marT="48895" marB="48895">
                    <a:lnL w="12700">
                      <a:solidFill>
                        <a:srgbClr val="000000"/>
                      </a:solidFill>
                      <a:round/>
                    </a:lnL>
                    <a:lnR w="12700">
                      <a:solidFill>
                        <a:srgbClr val="000000"/>
                      </a:solidFill>
                      <a:round/>
                    </a:lnR>
                    <a:lnT w="12700">
                      <a:solidFill>
                        <a:srgbClr val="000000"/>
                      </a:solidFill>
                      <a:round/>
                    </a:lnT>
                    <a:lnB w="12700">
                      <a:solidFill>
                        <a:srgbClr val="000000"/>
                      </a:solidFill>
                      <a:round/>
                    </a:lnB>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4125755344"/>
              </p:ext>
            </p:extLst>
          </p:nvPr>
        </p:nvGraphicFramePr>
        <p:xfrm>
          <a:off x="4991100" y="6096000"/>
          <a:ext cx="2324100" cy="762000"/>
        </p:xfrm>
        <a:graphic>
          <a:graphicData uri="http://schemas.openxmlformats.org/drawingml/2006/table">
            <a:tbl>
              <a:tblPr/>
              <a:tblGrid>
                <a:gridCol w="2324100"/>
              </a:tblGrid>
              <a:tr h="152400">
                <a:tc>
                  <a:txBody>
                    <a:bodyPr/>
                    <a:lstStyle/>
                    <a:p>
                      <a:pPr marL="0" marR="0" algn="l">
                        <a:lnSpc>
                          <a:spcPct val="100000"/>
                        </a:lnSpc>
                        <a:spcBef>
                          <a:spcPts val="0"/>
                        </a:spcBef>
                        <a:spcAft>
                          <a:spcPts val="0"/>
                        </a:spcAft>
                      </a:pPr>
                      <a:r>
                        <a:rPr lang="en-US" sz="800" b="1" dirty="0" smtClean="0">
                          <a:solidFill>
                            <a:srgbClr val="000000"/>
                          </a:solidFill>
                          <a:latin typeface="+mn-lt"/>
                          <a:ea typeface="Times New Roman"/>
                          <a:cs typeface="Times New Roman"/>
                        </a:rPr>
                        <a:t>Standard RL.4.9</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33172">
                <a:tc>
                  <a:txBody>
                    <a:bodyPr/>
                    <a:lstStyle/>
                    <a:p>
                      <a:pPr marL="0" marR="0" algn="l">
                        <a:lnSpc>
                          <a:spcPct val="100000"/>
                        </a:lnSpc>
                        <a:spcBef>
                          <a:spcPts val="0"/>
                        </a:spcBef>
                        <a:spcAft>
                          <a:spcPts val="0"/>
                        </a:spcAft>
                      </a:pPr>
                      <a:r>
                        <a:rPr lang="en-US" sz="800" b="0" dirty="0" smtClean="0">
                          <a:latin typeface="+mn-lt"/>
                          <a:ea typeface="Calibri"/>
                          <a:cs typeface="Times New Roman"/>
                        </a:rPr>
                        <a:t>Compare and contrast the treatment of similar themes and topics (e.g., opposition of good and evil) and patterns of events (e.g., the quest) in stories, myths, and traditional literature from different cultures.</a:t>
                      </a:r>
                      <a:endParaRPr lang="en-US" sz="800" b="0" dirty="0">
                        <a:latin typeface="+mn-lt"/>
                        <a:ea typeface="Calibri"/>
                        <a:cs typeface="Times New Roman"/>
                      </a:endParaRP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15991636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15</a:t>
            </a:fld>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1421329861"/>
              </p:ext>
            </p:extLst>
          </p:nvPr>
        </p:nvGraphicFramePr>
        <p:xfrm>
          <a:off x="492760" y="893064"/>
          <a:ext cx="6822440" cy="4898136"/>
        </p:xfrm>
        <a:graphic>
          <a:graphicData uri="http://schemas.openxmlformats.org/drawingml/2006/table">
            <a:tbl>
              <a:tblPr firstRow="1" bandRow="1">
                <a:tableStyleId>{5940675A-B579-460E-94D1-54222C63F5DA}</a:tableStyleId>
              </a:tblPr>
              <a:tblGrid>
                <a:gridCol w="539750"/>
                <a:gridCol w="6282690"/>
              </a:tblGrid>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n-US" sz="1500" b="1" dirty="0" smtClean="0">
                          <a:effectLst/>
                          <a:latin typeface="+mn-lt"/>
                        </a:rPr>
                        <a:t>Quarter 3 CFA </a:t>
                      </a:r>
                      <a:r>
                        <a:rPr lang="en-US" sz="1500" b="1" u="sng" dirty="0" smtClean="0">
                          <a:effectLst/>
                          <a:latin typeface="+mn-lt"/>
                        </a:rPr>
                        <a:t>Research Constructed Response</a:t>
                      </a:r>
                      <a:r>
                        <a:rPr lang="en-US" sz="1500" b="1" dirty="0" smtClean="0">
                          <a:effectLst/>
                          <a:latin typeface="+mn-lt"/>
                        </a:rPr>
                        <a:t> Answer Key</a:t>
                      </a:r>
                    </a:p>
                  </a:txBody>
                  <a:tcPr marL="103632" marR="103632" marT="50292" marB="50292"/>
                </a:tc>
                <a:tc hMerge="1">
                  <a:txBody>
                    <a:bodyPr/>
                    <a:lstStyle/>
                    <a:p>
                      <a:endParaRPr lang="en-US"/>
                    </a:p>
                  </a:txBody>
                  <a:tcPr/>
                </a:tc>
              </a:tr>
              <a:tr h="586740">
                <a:tc gridSpan="2">
                  <a:txBody>
                    <a:bodyPr/>
                    <a:lstStyle/>
                    <a:p>
                      <a:pPr marL="0" marR="0" lvl="0" indent="0" algn="ctr" defTabSz="914318" rtl="0" eaLnBrk="1" fontAlgn="auto" latinLnBrk="0" hangingPunct="1">
                        <a:lnSpc>
                          <a:spcPct val="100000"/>
                        </a:lnSpc>
                        <a:spcBef>
                          <a:spcPts val="0"/>
                        </a:spcBef>
                        <a:spcAft>
                          <a:spcPts val="0"/>
                        </a:spcAft>
                        <a:buClrTx/>
                        <a:buSzTx/>
                        <a:buFontTx/>
                        <a:buNone/>
                        <a:tabLst/>
                        <a:defRPr/>
                      </a:pPr>
                      <a:r>
                        <a:rPr kumimoji="0" lang="en-US" sz="1700" b="1" i="0" u="sng" strike="noStrike" kern="1200" cap="none" spc="0" normalizeH="0" baseline="0" noProof="0" dirty="0" smtClean="0">
                          <a:ln>
                            <a:noFill/>
                          </a:ln>
                          <a:solidFill>
                            <a:schemeClr val="tx1"/>
                          </a:solidFill>
                          <a:effectLst/>
                          <a:uLnTx/>
                          <a:uFillTx/>
                          <a:latin typeface="+mn-lt"/>
                          <a:ea typeface="+mn-ea"/>
                          <a:cs typeface="+mn-cs"/>
                        </a:rPr>
                        <a:t>Constructed Response Research Rubrics Target 4</a:t>
                      </a:r>
                    </a:p>
                    <a:p>
                      <a:pPr marL="0" marR="0" lvl="0" indent="0" algn="ctr" defTabSz="914318"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chemeClr val="tx1"/>
                          </a:solidFill>
                          <a:effectLst/>
                          <a:uLnTx/>
                          <a:uFillTx/>
                          <a:latin typeface="+mn-lt"/>
                          <a:ea typeface="+mn-ea"/>
                          <a:cs typeface="+mn-cs"/>
                        </a:rPr>
                        <a:t>ability to cite evidence to support opinions and/or ideas</a:t>
                      </a:r>
                      <a:endParaRPr kumimoji="0" lang="en-US" sz="1200" b="1" i="0" u="none" strike="noStrike" kern="1200" cap="none" spc="0" normalizeH="0" baseline="0" noProof="0" dirty="0">
                        <a:ln>
                          <a:noFill/>
                        </a:ln>
                        <a:solidFill>
                          <a:schemeClr val="tx1"/>
                        </a:solidFill>
                        <a:effectLst/>
                        <a:uLnTx/>
                        <a:uFillTx/>
                        <a:latin typeface="+mn-lt"/>
                        <a:ea typeface="+mn-ea"/>
                        <a:cs typeface="+mn-cs"/>
                      </a:endParaRPr>
                    </a:p>
                  </a:txBody>
                  <a:tcPr marL="103632" marR="103632" marT="50292" marB="50292"/>
                </a:tc>
                <a:tc hMerge="1">
                  <a:txBody>
                    <a:bodyPr/>
                    <a:lstStyle/>
                    <a:p>
                      <a:endParaRPr lang="en-US"/>
                    </a:p>
                  </a:txBody>
                  <a:tcPr/>
                </a:tc>
              </a:tr>
              <a:tr h="569976">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500" b="1" dirty="0" smtClean="0">
                          <a:latin typeface="+mn-lt"/>
                        </a:rPr>
                        <a:t>Question #15 RI.4.8 </a:t>
                      </a:r>
                      <a:r>
                        <a:rPr lang="en-US" sz="1500" b="1" dirty="0" smtClean="0">
                          <a:solidFill>
                            <a:schemeClr val="tx1"/>
                          </a:solidFill>
                          <a:latin typeface="+mn-lt"/>
                        </a:rPr>
                        <a:t>(Prompt): </a:t>
                      </a:r>
                      <a:r>
                        <a:rPr lang="en-US" sz="1500" b="1" dirty="0" smtClean="0">
                          <a:latin typeface="+mn-lt"/>
                        </a:rPr>
                        <a:t>Explain how Daniel Burnham’s job as city planner helped change Chicago.  Give examples from the text that supports your answer. </a:t>
                      </a:r>
                      <a:endParaRPr lang="en-US" sz="1600" b="1" dirty="0" smtClean="0">
                        <a:solidFill>
                          <a:srgbClr val="FF0000"/>
                        </a:solidFill>
                        <a:latin typeface="+mn-lt"/>
                      </a:endParaRPr>
                    </a:p>
                  </a:txBody>
                  <a:tcPr marL="103632" marR="103632" marT="50292" marB="50292"/>
                </a:tc>
                <a:tc hMerge="1">
                  <a:txBody>
                    <a:bodyPr/>
                    <a:lstStyle/>
                    <a:p>
                      <a:endParaRPr lang="en-US" dirty="0"/>
                    </a:p>
                  </a:txBody>
                  <a:tcPr/>
                </a:tc>
              </a:tr>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n-US" sz="1500" b="1" dirty="0" smtClean="0">
                          <a:latin typeface="+mn-lt"/>
                        </a:rPr>
                        <a:t>Teacher</a:t>
                      </a:r>
                      <a:r>
                        <a:rPr lang="en-US" sz="1500" b="1" baseline="0" dirty="0" smtClean="0">
                          <a:latin typeface="+mn-lt"/>
                        </a:rPr>
                        <a:t> /Rubric “Language Response”</a:t>
                      </a:r>
                      <a:endParaRPr lang="en-US" sz="1500" b="1" dirty="0" smtClean="0">
                        <a:latin typeface="+mn-lt"/>
                      </a:endParaRPr>
                    </a:p>
                  </a:txBody>
                  <a:tcPr marL="103632" marR="103632" marT="50292" marB="50292">
                    <a:solidFill>
                      <a:schemeClr val="bg1">
                        <a:lumMod val="85000"/>
                      </a:schemeClr>
                    </a:solidFill>
                  </a:tcPr>
                </a:tc>
                <a:tc hMerge="1">
                  <a:txBody>
                    <a:bodyPr/>
                    <a:lstStyle/>
                    <a:p>
                      <a:endParaRPr lang="en-US"/>
                    </a:p>
                  </a:txBody>
                  <a:tcPr/>
                </a:tc>
              </a:tr>
              <a:tr h="915924">
                <a:tc gridSpan="2">
                  <a:txBody>
                    <a:bodyPr/>
                    <a:lstStyle/>
                    <a:p>
                      <a:pPr marL="0" marR="0" indent="0" algn="l" defTabSz="914318" rtl="0" eaLnBrk="1" fontAlgn="auto" latinLnBrk="0" hangingPunct="1">
                        <a:lnSpc>
                          <a:spcPct val="100000"/>
                        </a:lnSpc>
                        <a:spcBef>
                          <a:spcPts val="0"/>
                        </a:spcBef>
                        <a:spcAft>
                          <a:spcPts val="0"/>
                        </a:spcAft>
                        <a:buClrTx/>
                        <a:buSzTx/>
                        <a:buFontTx/>
                        <a:buNone/>
                        <a:tabLst/>
                        <a:defRPr/>
                      </a:pPr>
                      <a:r>
                        <a:rPr lang="en-US" sz="1000" b="1" u="none" dirty="0" smtClean="0">
                          <a:latin typeface="+mn-lt"/>
                        </a:rPr>
                        <a:t>The response </a:t>
                      </a:r>
                      <a:r>
                        <a:rPr lang="en-US" sz="1000" b="0" u="none" dirty="0" smtClean="0">
                          <a:latin typeface="+mn-lt"/>
                        </a:rPr>
                        <a:t>gives sufficient evidence of the ability to cite evidence to support opinions or ideas in regard to the prompt: how Burnham’s job as a city planner helped change Chicago.  Students should answer the prompt using specific evidence as support.  Specific evidence could include (1) Daniel Burnham was a city planner and thought about the whole city,  (2) he was in charge of the World’s Columbian Exposition in Chicago for which many buildings were built, (3) he came up with a plan to improve the city, and  (3) he planned parks, streets, bridges, railroads and other buildings</a:t>
                      </a:r>
                      <a:r>
                        <a:rPr lang="en-US" sz="1000" b="1" u="sng" dirty="0" smtClean="0">
                          <a:latin typeface="+mn-lt"/>
                        </a:rPr>
                        <a:t>. </a:t>
                      </a:r>
                      <a:endParaRPr lang="en-US" sz="1000" dirty="0" smtClean="0">
                        <a:latin typeface="+mn-lt"/>
                      </a:endParaRPr>
                    </a:p>
                  </a:txBody>
                  <a:tcPr marL="103632" marR="103632" marT="50292" marB="50292"/>
                </a:tc>
                <a:tc hMerge="1">
                  <a:txBody>
                    <a:bodyPr/>
                    <a:lstStyle/>
                    <a:p>
                      <a:endParaRPr lang="en-US" sz="1200" baseline="0" dirty="0" smtClean="0"/>
                    </a:p>
                  </a:txBody>
                  <a:tcPr marL="97536" marR="97536" marT="50292" marB="50292"/>
                </a:tc>
              </a:tr>
              <a:tr h="301752">
                <a:tc gridSpan="2">
                  <a:txBody>
                    <a:bodyPr/>
                    <a:lstStyle/>
                    <a:p>
                      <a:pPr algn="ctr">
                        <a:lnSpc>
                          <a:spcPct val="100000"/>
                        </a:lnSpc>
                      </a:pPr>
                      <a:r>
                        <a:rPr lang="en-US" sz="1300" b="1" dirty="0" smtClean="0">
                          <a:latin typeface="+mn-lt"/>
                        </a:rPr>
                        <a:t>Student “Language” Response Example</a:t>
                      </a:r>
                      <a:endParaRPr lang="en-US" sz="1300" b="1" dirty="0">
                        <a:latin typeface="+mn-lt"/>
                      </a:endParaRPr>
                    </a:p>
                  </a:txBody>
                  <a:tcPr marL="103632" marR="103632" marT="50292" marB="50292">
                    <a:solidFill>
                      <a:schemeClr val="bg1">
                        <a:lumMod val="85000"/>
                      </a:schemeClr>
                    </a:solidFill>
                  </a:tcPr>
                </a:tc>
                <a:tc hMerge="1">
                  <a:txBody>
                    <a:bodyPr/>
                    <a:lstStyle/>
                    <a:p>
                      <a:endParaRPr lang="en-US" sz="1000" dirty="0"/>
                    </a:p>
                  </a:txBody>
                  <a:tcPr/>
                </a:tc>
              </a:tr>
              <a:tr h="417576">
                <a:tc>
                  <a:txBody>
                    <a:bodyPr/>
                    <a:lstStyle/>
                    <a:p>
                      <a:pPr algn="ctr">
                        <a:lnSpc>
                          <a:spcPct val="100000"/>
                        </a:lnSpc>
                      </a:pPr>
                      <a:r>
                        <a:rPr lang="en-US" sz="2000" b="1" dirty="0" smtClean="0">
                          <a:latin typeface="+mn-lt"/>
                        </a:rPr>
                        <a:t>2</a:t>
                      </a:r>
                      <a:endParaRPr lang="en-US" sz="2000" b="1" dirty="0">
                        <a:latin typeface="+mn-lt"/>
                      </a:endParaRPr>
                    </a:p>
                  </a:txBody>
                  <a:tcPr marL="103632" marR="103632" marT="50292" marB="50292" anchor="ctr"/>
                </a:tc>
                <a:tc>
                  <a:txBody>
                    <a:bodyPr/>
                    <a:lstStyle/>
                    <a:p>
                      <a:pPr marL="0" marR="0">
                        <a:lnSpc>
                          <a:spcPct val="100000"/>
                        </a:lnSpc>
                        <a:spcBef>
                          <a:spcPts val="0"/>
                        </a:spcBef>
                        <a:spcAft>
                          <a:spcPts val="0"/>
                        </a:spcAft>
                      </a:pPr>
                      <a:r>
                        <a:rPr lang="en-US" sz="1000" i="1" dirty="0">
                          <a:effectLst/>
                          <a:latin typeface="+mn-lt"/>
                          <a:ea typeface="Times New Roman"/>
                          <a:cs typeface="Arial"/>
                        </a:rPr>
                        <a:t>Student gives </a:t>
                      </a:r>
                      <a:r>
                        <a:rPr lang="en-US" sz="1000" i="1" dirty="0" smtClean="0">
                          <a:effectLst/>
                          <a:latin typeface="+mn-lt"/>
                          <a:ea typeface="Times New Roman"/>
                          <a:cs typeface="Arial"/>
                        </a:rPr>
                        <a:t>sufficient evidence to support</a:t>
                      </a:r>
                      <a:r>
                        <a:rPr lang="en-US" sz="1000" i="1" baseline="0" dirty="0" smtClean="0">
                          <a:effectLst/>
                          <a:latin typeface="+mn-lt"/>
                          <a:ea typeface="Times New Roman"/>
                          <a:cs typeface="Arial"/>
                        </a:rPr>
                        <a:t> </a:t>
                      </a:r>
                      <a:r>
                        <a:rPr lang="en-US" sz="1000" i="1" dirty="0" smtClean="0">
                          <a:effectLst/>
                          <a:latin typeface="+mn-lt"/>
                          <a:ea typeface="Times New Roman"/>
                          <a:cs typeface="Arial"/>
                        </a:rPr>
                        <a:t>how </a:t>
                      </a:r>
                      <a:r>
                        <a:rPr lang="en-US" sz="1000" i="1" dirty="0">
                          <a:effectLst/>
                          <a:latin typeface="+mn-lt"/>
                          <a:ea typeface="Times New Roman"/>
                          <a:cs typeface="Arial"/>
                        </a:rPr>
                        <a:t>Burnham helped change Chicago.</a:t>
                      </a:r>
                      <a:r>
                        <a:rPr lang="en-US" sz="1200" i="1" dirty="0">
                          <a:effectLst/>
                          <a:latin typeface="+mn-lt"/>
                          <a:ea typeface="Times New Roman"/>
                          <a:cs typeface="Arial"/>
                        </a:rPr>
                        <a:t> </a:t>
                      </a:r>
                      <a:endParaRPr lang="en-US" sz="1100" dirty="0">
                        <a:effectLst/>
                        <a:latin typeface="+mn-lt"/>
                        <a:ea typeface="Calibri"/>
                        <a:cs typeface="Times New Roman"/>
                      </a:endParaRPr>
                    </a:p>
                    <a:p>
                      <a:pPr marL="0" marR="0">
                        <a:lnSpc>
                          <a:spcPct val="100000"/>
                        </a:lnSpc>
                        <a:spcBef>
                          <a:spcPts val="0"/>
                        </a:spcBef>
                        <a:spcAft>
                          <a:spcPts val="0"/>
                        </a:spcAft>
                      </a:pPr>
                      <a:r>
                        <a:rPr lang="en-US" sz="1100" dirty="0">
                          <a:effectLst/>
                          <a:latin typeface="+mn-lt"/>
                          <a:ea typeface="Times New Roman"/>
                          <a:cs typeface="Arial"/>
                        </a:rPr>
                        <a:t>Daniel Burnham‘s job as a city planner helped change Chicago. He planned and organized the World’s Columbian Exposition in 1893 held in Chicago.  Then he thought about the city’s needs. He made lots of plans to make the city better. Using his plans, Chicago built many bridges and railroads. Those changes can still be seen today</a:t>
                      </a:r>
                      <a:r>
                        <a:rPr lang="en-US" sz="1100" dirty="0" smtClean="0">
                          <a:effectLst/>
                          <a:latin typeface="+mn-lt"/>
                          <a:ea typeface="Times New Roman"/>
                          <a:cs typeface="Arial"/>
                        </a:rPr>
                        <a:t>.</a:t>
                      </a:r>
                      <a:endParaRPr lang="en-US" sz="1100" dirty="0">
                        <a:effectLst/>
                        <a:latin typeface="+mn-lt"/>
                        <a:ea typeface="Calibri"/>
                        <a:cs typeface="Times New Roman"/>
                      </a:endParaRPr>
                    </a:p>
                  </a:txBody>
                  <a:tcPr marL="121920" marR="121920" marT="34290" marB="34290"/>
                </a:tc>
              </a:tr>
              <a:tr h="458724">
                <a:tc>
                  <a:txBody>
                    <a:bodyPr/>
                    <a:lstStyle/>
                    <a:p>
                      <a:pPr algn="ctr">
                        <a:lnSpc>
                          <a:spcPct val="100000"/>
                        </a:lnSpc>
                      </a:pPr>
                      <a:r>
                        <a:rPr lang="en-US" sz="2000" b="1" dirty="0" smtClean="0">
                          <a:latin typeface="+mn-lt"/>
                        </a:rPr>
                        <a:t>1</a:t>
                      </a:r>
                      <a:endParaRPr lang="en-US" sz="2000" b="1" dirty="0">
                        <a:latin typeface="+mn-lt"/>
                      </a:endParaRPr>
                    </a:p>
                  </a:txBody>
                  <a:tcPr marL="103632" marR="103632" marT="50292" marB="50292" anchor="ctr"/>
                </a:tc>
                <a:tc>
                  <a:txBody>
                    <a:bodyPr/>
                    <a:lstStyle/>
                    <a:p>
                      <a:pPr marL="0" marR="0">
                        <a:lnSpc>
                          <a:spcPct val="100000"/>
                        </a:lnSpc>
                        <a:spcBef>
                          <a:spcPts val="0"/>
                        </a:spcBef>
                        <a:spcAft>
                          <a:spcPts val="0"/>
                        </a:spcAft>
                      </a:pPr>
                      <a:r>
                        <a:rPr lang="en-US" sz="1000" i="1" dirty="0">
                          <a:effectLst/>
                          <a:latin typeface="+mn-lt"/>
                          <a:ea typeface="Times New Roman"/>
                          <a:cs typeface="Arial"/>
                        </a:rPr>
                        <a:t>Student gives limited evidence </a:t>
                      </a:r>
                      <a:r>
                        <a:rPr lang="en-US" sz="1000" i="1" dirty="0" smtClean="0">
                          <a:effectLst/>
                          <a:latin typeface="+mn-lt"/>
                          <a:ea typeface="Times New Roman"/>
                          <a:cs typeface="Arial"/>
                        </a:rPr>
                        <a:t>to support how </a:t>
                      </a:r>
                      <a:r>
                        <a:rPr lang="en-US" sz="1000" i="1" dirty="0">
                          <a:effectLst/>
                          <a:latin typeface="+mn-lt"/>
                          <a:ea typeface="Times New Roman"/>
                          <a:cs typeface="Arial"/>
                        </a:rPr>
                        <a:t>Burnham helped change Chicago.</a:t>
                      </a:r>
                      <a:endParaRPr lang="en-US" sz="1000" dirty="0">
                        <a:effectLst/>
                        <a:latin typeface="+mn-lt"/>
                        <a:ea typeface="Calibri"/>
                        <a:cs typeface="Times New Roman"/>
                      </a:endParaRPr>
                    </a:p>
                    <a:p>
                      <a:pPr marL="0" marR="0">
                        <a:lnSpc>
                          <a:spcPct val="100000"/>
                        </a:lnSpc>
                        <a:spcBef>
                          <a:spcPts val="0"/>
                        </a:spcBef>
                        <a:spcAft>
                          <a:spcPts val="0"/>
                        </a:spcAft>
                      </a:pPr>
                      <a:r>
                        <a:rPr lang="en-US" sz="1100" dirty="0">
                          <a:effectLst/>
                          <a:latin typeface="+mn-lt"/>
                          <a:ea typeface="Times New Roman"/>
                          <a:cs typeface="Arial"/>
                        </a:rPr>
                        <a:t>Daniel Burnham was a city planner.  He planned buildings and was in charge of the exposition</a:t>
                      </a:r>
                      <a:r>
                        <a:rPr lang="en-US" sz="1200" dirty="0" smtClean="0">
                          <a:effectLst/>
                          <a:latin typeface="+mn-lt"/>
                          <a:ea typeface="Times New Roman"/>
                          <a:cs typeface="Arial"/>
                        </a:rPr>
                        <a:t>.</a:t>
                      </a:r>
                      <a:endParaRPr lang="en-US" sz="1100" dirty="0">
                        <a:effectLst/>
                        <a:latin typeface="+mn-lt"/>
                        <a:ea typeface="Calibri"/>
                        <a:cs typeface="Times New Roman"/>
                      </a:endParaRPr>
                    </a:p>
                  </a:txBody>
                  <a:tcPr marL="121920" marR="121920" marT="34290" marB="34290"/>
                </a:tc>
              </a:tr>
              <a:tr h="472440">
                <a:tc>
                  <a:txBody>
                    <a:bodyPr/>
                    <a:lstStyle/>
                    <a:p>
                      <a:pPr algn="ctr">
                        <a:lnSpc>
                          <a:spcPct val="100000"/>
                        </a:lnSpc>
                      </a:pPr>
                      <a:r>
                        <a:rPr lang="en-US" sz="2000" b="1" dirty="0" smtClean="0">
                          <a:latin typeface="+mn-lt"/>
                        </a:rPr>
                        <a:t>0</a:t>
                      </a:r>
                      <a:endParaRPr lang="en-US" sz="2000" b="1" dirty="0">
                        <a:latin typeface="+mn-lt"/>
                      </a:endParaRPr>
                    </a:p>
                  </a:txBody>
                  <a:tcPr marL="103632" marR="103632" marT="50292" marB="50292" anchor="ctr"/>
                </a:tc>
                <a:tc>
                  <a:txBody>
                    <a:bodyPr/>
                    <a:lstStyle/>
                    <a:p>
                      <a:pPr marL="0" marR="0">
                        <a:lnSpc>
                          <a:spcPct val="100000"/>
                        </a:lnSpc>
                        <a:spcBef>
                          <a:spcPts val="0"/>
                        </a:spcBef>
                        <a:spcAft>
                          <a:spcPts val="0"/>
                        </a:spcAft>
                      </a:pPr>
                      <a:r>
                        <a:rPr lang="en-US" sz="1000" i="1" dirty="0">
                          <a:effectLst/>
                          <a:latin typeface="+mn-lt"/>
                          <a:ea typeface="Times New Roman"/>
                          <a:cs typeface="Arial"/>
                        </a:rPr>
                        <a:t>The student does not give enough relevant information to answer the prompt.</a:t>
                      </a:r>
                      <a:endParaRPr lang="en-US" sz="1000" dirty="0">
                        <a:effectLst/>
                        <a:latin typeface="+mn-lt"/>
                        <a:ea typeface="Calibri"/>
                        <a:cs typeface="Times New Roman"/>
                      </a:endParaRPr>
                    </a:p>
                    <a:p>
                      <a:pPr marL="0" marR="0">
                        <a:lnSpc>
                          <a:spcPct val="100000"/>
                        </a:lnSpc>
                        <a:spcBef>
                          <a:spcPts val="0"/>
                        </a:spcBef>
                        <a:spcAft>
                          <a:spcPts val="0"/>
                        </a:spcAft>
                      </a:pPr>
                      <a:r>
                        <a:rPr lang="en-US" sz="1100" dirty="0">
                          <a:effectLst/>
                          <a:latin typeface="+mn-lt"/>
                          <a:ea typeface="Times New Roman"/>
                          <a:cs typeface="Arial"/>
                        </a:rPr>
                        <a:t>Daniel Burnham helped Chicago</a:t>
                      </a:r>
                      <a:r>
                        <a:rPr lang="en-US" sz="1100" dirty="0" smtClean="0">
                          <a:effectLst/>
                          <a:latin typeface="+mn-lt"/>
                          <a:ea typeface="Times New Roman"/>
                          <a:cs typeface="Arial"/>
                        </a:rPr>
                        <a:t>.</a:t>
                      </a:r>
                      <a:endParaRPr lang="en-US" sz="1100" dirty="0">
                        <a:effectLst/>
                        <a:latin typeface="+mn-lt"/>
                        <a:ea typeface="Calibri"/>
                        <a:cs typeface="Times New Roman"/>
                      </a:endParaRPr>
                    </a:p>
                  </a:txBody>
                  <a:tcPr marL="121920" marR="121920" marT="34290" marB="34290"/>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640974038"/>
              </p:ext>
            </p:extLst>
          </p:nvPr>
        </p:nvGraphicFramePr>
        <p:xfrm>
          <a:off x="4991100" y="5937265"/>
          <a:ext cx="2324100" cy="387335"/>
        </p:xfrm>
        <a:graphic>
          <a:graphicData uri="http://schemas.openxmlformats.org/drawingml/2006/table">
            <a:tbl>
              <a:tblPr/>
              <a:tblGrid>
                <a:gridCol w="2324100"/>
              </a:tblGrid>
              <a:tr h="143495">
                <a:tc>
                  <a:txBody>
                    <a:bodyPr/>
                    <a:lstStyle/>
                    <a:p>
                      <a:pPr marL="0" marR="0" algn="l">
                        <a:lnSpc>
                          <a:spcPct val="100000"/>
                        </a:lnSpc>
                        <a:spcBef>
                          <a:spcPts val="0"/>
                        </a:spcBef>
                        <a:spcAft>
                          <a:spcPts val="0"/>
                        </a:spcAft>
                      </a:pPr>
                      <a:r>
                        <a:rPr lang="en-US" sz="800" b="1" dirty="0" smtClean="0">
                          <a:solidFill>
                            <a:srgbClr val="000000"/>
                          </a:solidFill>
                          <a:latin typeface="+mn-lt"/>
                          <a:ea typeface="Times New Roman"/>
                          <a:cs typeface="Times New Roman"/>
                        </a:rPr>
                        <a:t>Standard RI.4.8</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237505">
                <a:tc>
                  <a:txBody>
                    <a:bodyPr/>
                    <a:lstStyle/>
                    <a:p>
                      <a:pPr marL="0" marR="0" algn="l">
                        <a:lnSpc>
                          <a:spcPct val="100000"/>
                        </a:lnSpc>
                        <a:spcBef>
                          <a:spcPts val="0"/>
                        </a:spcBef>
                        <a:spcAft>
                          <a:spcPts val="0"/>
                        </a:spcAft>
                      </a:pPr>
                      <a:r>
                        <a:rPr lang="en-US" sz="800" b="0" dirty="0" smtClean="0">
                          <a:latin typeface="+mn-lt"/>
                          <a:ea typeface="Calibri"/>
                          <a:cs typeface="Times New Roman"/>
                        </a:rPr>
                        <a:t>Explain how an author uses reasons and evidence to support particular points in a text.</a:t>
                      </a:r>
                      <a:endParaRPr lang="en-US" sz="800" b="0" dirty="0">
                        <a:latin typeface="+mn-lt"/>
                        <a:ea typeface="Calibri"/>
                        <a:cs typeface="Times New Roman"/>
                      </a:endParaRP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2028912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16</a:t>
            </a:fld>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2619593626"/>
              </p:ext>
            </p:extLst>
          </p:nvPr>
        </p:nvGraphicFramePr>
        <p:xfrm>
          <a:off x="385434" y="778383"/>
          <a:ext cx="6822440" cy="5801360"/>
        </p:xfrm>
        <a:graphic>
          <a:graphicData uri="http://schemas.openxmlformats.org/drawingml/2006/table">
            <a:tbl>
              <a:tblPr firstRow="1" bandRow="1">
                <a:tableStyleId>{5940675A-B579-460E-94D1-54222C63F5DA}</a:tableStyleId>
              </a:tblPr>
              <a:tblGrid>
                <a:gridCol w="539750"/>
                <a:gridCol w="6282690"/>
              </a:tblGrid>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n-US" sz="1500" b="1" dirty="0" smtClean="0">
                          <a:effectLst/>
                        </a:rPr>
                        <a:t>Quarter 3 CFA </a:t>
                      </a:r>
                      <a:r>
                        <a:rPr lang="en-US" sz="1500" b="1" u="sng" dirty="0" smtClean="0">
                          <a:effectLst/>
                        </a:rPr>
                        <a:t>Research Constructed Response</a:t>
                      </a:r>
                      <a:r>
                        <a:rPr lang="en-US" sz="1500" b="1" dirty="0" smtClean="0">
                          <a:effectLst/>
                        </a:rPr>
                        <a:t> Answer Key</a:t>
                      </a:r>
                    </a:p>
                  </a:txBody>
                  <a:tcPr marL="103632" marR="103632" marT="50292" marB="50292"/>
                </a:tc>
                <a:tc hMerge="1">
                  <a:txBody>
                    <a:bodyPr/>
                    <a:lstStyle/>
                    <a:p>
                      <a:endParaRPr lang="en-US"/>
                    </a:p>
                  </a:txBody>
                  <a:tcPr/>
                </a:tc>
              </a:tr>
              <a:tr h="519684">
                <a:tc gridSpan="2">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500" b="1" u="sng" dirty="0" smtClean="0"/>
                        <a:t>Constructed Response</a:t>
                      </a:r>
                      <a:r>
                        <a:rPr lang="en-US" sz="1500" b="1" u="sng" baseline="0" dirty="0" smtClean="0"/>
                        <a:t> </a:t>
                      </a:r>
                      <a:r>
                        <a:rPr lang="en-US" sz="1500" b="1" u="sng" dirty="0" smtClean="0"/>
                        <a:t>Research Rubrics</a:t>
                      </a:r>
                      <a:r>
                        <a:rPr lang="en-US" sz="1500" b="1" u="sng" baseline="0" dirty="0" smtClean="0"/>
                        <a:t> </a:t>
                      </a:r>
                      <a:r>
                        <a:rPr lang="en-US" sz="1500" b="1" u="sng" dirty="0" smtClean="0"/>
                        <a:t>Target 2</a:t>
                      </a:r>
                    </a:p>
                    <a:p>
                      <a:pPr marL="0" marR="0" indent="0" algn="ctr" defTabSz="914318" rtl="0" eaLnBrk="1" fontAlgn="auto" latinLnBrk="0" hangingPunct="1">
                        <a:lnSpc>
                          <a:spcPct val="100000"/>
                        </a:lnSpc>
                        <a:spcBef>
                          <a:spcPts val="0"/>
                        </a:spcBef>
                        <a:spcAft>
                          <a:spcPts val="0"/>
                        </a:spcAft>
                        <a:buClrTx/>
                        <a:buSzTx/>
                        <a:buFontTx/>
                        <a:buNone/>
                        <a:tabLst/>
                        <a:defRPr/>
                      </a:pPr>
                      <a:r>
                        <a:rPr lang="en-US" sz="1200" b="1" dirty="0" smtClean="0"/>
                        <a:t>Locate, Select, Interpret and Integrate Information.</a:t>
                      </a:r>
                    </a:p>
                  </a:txBody>
                  <a:tcPr marL="103632" marR="103632" marT="50292" marB="50292"/>
                </a:tc>
                <a:tc hMerge="1">
                  <a:txBody>
                    <a:bodyPr/>
                    <a:lstStyle/>
                    <a:p>
                      <a:endParaRPr lang="en-US"/>
                    </a:p>
                  </a:txBody>
                  <a:tcPr/>
                </a:tc>
              </a:tr>
              <a:tr h="493776">
                <a:tc gridSpan="2">
                  <a:txBody>
                    <a:bodyPr/>
                    <a:lstStyle/>
                    <a:p>
                      <a:pPr marL="366437" indent="-366437" defTabSz="963778" fontAlgn="base">
                        <a:spcBef>
                          <a:spcPct val="0"/>
                        </a:spcBef>
                        <a:spcAft>
                          <a:spcPct val="0"/>
                        </a:spcAft>
                      </a:pPr>
                      <a:r>
                        <a:rPr lang="en-US" sz="1400" b="1" dirty="0" smtClean="0"/>
                        <a:t>Question # 16 RI.4.9  </a:t>
                      </a:r>
                      <a:r>
                        <a:rPr lang="en-US" sz="1400" b="1" dirty="0" smtClean="0">
                          <a:solidFill>
                            <a:schemeClr val="tx1"/>
                          </a:solidFill>
                        </a:rPr>
                        <a:t>(Prompt):</a:t>
                      </a:r>
                      <a:r>
                        <a:rPr lang="en-US" sz="1400" b="1" dirty="0" smtClean="0"/>
                        <a:t> How did DuSable and Burnham both contribute to making</a:t>
                      </a:r>
                    </a:p>
                    <a:p>
                      <a:pPr marL="366437" indent="-366437" defTabSz="963778" fontAlgn="base">
                        <a:spcBef>
                          <a:spcPct val="0"/>
                        </a:spcBef>
                        <a:spcAft>
                          <a:spcPct val="0"/>
                        </a:spcAft>
                      </a:pPr>
                      <a:r>
                        <a:rPr lang="en-US" sz="1400" b="1" dirty="0" smtClean="0"/>
                        <a:t>Chicago a great city? Use information from, “Chicago’s First Leader” and, “Chicago Legacy:</a:t>
                      </a:r>
                    </a:p>
                    <a:p>
                      <a:pPr marL="366437" indent="-366437" defTabSz="963778" fontAlgn="base">
                        <a:spcBef>
                          <a:spcPct val="0"/>
                        </a:spcBef>
                        <a:spcAft>
                          <a:spcPct val="0"/>
                        </a:spcAft>
                      </a:pPr>
                      <a:r>
                        <a:rPr lang="en-US" sz="1400" b="1" dirty="0" smtClean="0"/>
                        <a:t>Burnham’s Plan” to support your answer.</a:t>
                      </a:r>
                      <a:endParaRPr lang="en-US" sz="1400" b="1" dirty="0"/>
                    </a:p>
                  </a:txBody>
                  <a:tcPr marL="103632" marR="103632" marT="50292" marB="50292"/>
                </a:tc>
                <a:tc hMerge="1">
                  <a:txBody>
                    <a:bodyPr/>
                    <a:lstStyle/>
                    <a:p>
                      <a:endParaRPr lang="en-US" dirty="0"/>
                    </a:p>
                  </a:txBody>
                  <a:tcPr/>
                </a:tc>
              </a:tr>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n-US" sz="1500" b="1" dirty="0" smtClean="0"/>
                        <a:t>Teacher</a:t>
                      </a:r>
                      <a:r>
                        <a:rPr lang="en-US" sz="1500" b="1" baseline="0" dirty="0" smtClean="0"/>
                        <a:t> /Rubric “Language Response”</a:t>
                      </a:r>
                      <a:endParaRPr lang="en-US" sz="1500" b="1" dirty="0" smtClean="0"/>
                    </a:p>
                  </a:txBody>
                  <a:tcPr marL="103632" marR="103632" marT="50292" marB="50292">
                    <a:solidFill>
                      <a:schemeClr val="bg1">
                        <a:lumMod val="85000"/>
                      </a:schemeClr>
                    </a:solidFill>
                  </a:tcPr>
                </a:tc>
                <a:tc hMerge="1">
                  <a:txBody>
                    <a:bodyPr/>
                    <a:lstStyle/>
                    <a:p>
                      <a:endParaRPr lang="en-US"/>
                    </a:p>
                  </a:txBody>
                  <a:tcPr/>
                </a:tc>
              </a:tr>
              <a:tr h="1176528">
                <a:tc gridSpan="2">
                  <a:txBody>
                    <a:bodyPr/>
                    <a:lstStyle/>
                    <a:p>
                      <a:r>
                        <a:rPr lang="en-US" sz="1000" b="1" dirty="0" smtClean="0">
                          <a:latin typeface="+mn-lt"/>
                        </a:rPr>
                        <a:t>The response gives sufficient evidence of the ability to locate </a:t>
                      </a:r>
                      <a:r>
                        <a:rPr lang="en-US" sz="1000" b="1" dirty="0" smtClean="0">
                          <a:solidFill>
                            <a:schemeClr val="tx1"/>
                          </a:solidFill>
                          <a:latin typeface="+mn-lt"/>
                        </a:rPr>
                        <a:t>and select</a:t>
                      </a:r>
                      <a:r>
                        <a:rPr lang="en-US" sz="1000" b="1" baseline="0" dirty="0" smtClean="0">
                          <a:solidFill>
                            <a:schemeClr val="tx1"/>
                          </a:solidFill>
                          <a:latin typeface="+mn-lt"/>
                        </a:rPr>
                        <a:t> key points.</a:t>
                      </a:r>
                    </a:p>
                    <a:p>
                      <a:pPr marL="0" marR="0">
                        <a:lnSpc>
                          <a:spcPct val="115000"/>
                        </a:lnSpc>
                        <a:spcBef>
                          <a:spcPts val="0"/>
                        </a:spcBef>
                        <a:spcAft>
                          <a:spcPts val="0"/>
                        </a:spcAft>
                      </a:pPr>
                      <a:r>
                        <a:rPr lang="en-US" sz="1000" b="1" baseline="0" dirty="0" smtClean="0">
                          <a:latin typeface="+mn-lt"/>
                        </a:rPr>
                        <a:t>The response gives sufficient evidence of the ability to interpret and integrate information</a:t>
                      </a:r>
                      <a:r>
                        <a:rPr lang="en-US" sz="1000" b="1" baseline="0" dirty="0" smtClean="0">
                          <a:solidFill>
                            <a:schemeClr val="tx1"/>
                          </a:solidFill>
                          <a:latin typeface="+mn-lt"/>
                        </a:rPr>
                        <a:t>.</a:t>
                      </a:r>
                      <a:r>
                        <a:rPr lang="en-US" sz="1000" baseline="0" dirty="0" smtClean="0">
                          <a:solidFill>
                            <a:schemeClr val="tx1"/>
                          </a:solidFill>
                          <a:latin typeface="+mn-lt"/>
                        </a:rPr>
                        <a:t>  </a:t>
                      </a:r>
                      <a:r>
                        <a:rPr lang="en-US" sz="1000" b="1" u="sng" kern="1200" dirty="0" smtClean="0">
                          <a:solidFill>
                            <a:srgbClr val="000000"/>
                          </a:solidFill>
                          <a:effectLst/>
                          <a:latin typeface="+mn-lt"/>
                          <a:ea typeface="Times New Roman"/>
                          <a:cs typeface="Arial"/>
                        </a:rPr>
                        <a:t>The response gives sufficient evidence </a:t>
                      </a:r>
                      <a:endParaRPr lang="en-US" sz="1000" dirty="0" smtClean="0">
                        <a:effectLst/>
                        <a:latin typeface="+mn-lt"/>
                        <a:ea typeface="Calibri"/>
                        <a:cs typeface="Times New Roman"/>
                      </a:endParaRPr>
                    </a:p>
                    <a:p>
                      <a:r>
                        <a:rPr lang="en-US" sz="1000" dirty="0" smtClean="0">
                          <a:effectLst/>
                          <a:latin typeface="+mn-lt"/>
                          <a:ea typeface="Times New Roman"/>
                        </a:rPr>
                        <a:t>Relevant details include (1) DuSable opened a trading post that helped explorers  to keep going, (2) the trading post made it possible to settle in Chicago, (3) Trading with the Native Americans, (4) DuSable was called “father” of the city,  (5) Burnham was an architect (helped plan a city,) (6) one of the first city planners, (7) Burnham thought about what the city needed (8) planned the World‘s Colombian Exposition</a:t>
                      </a:r>
                      <a:r>
                        <a:rPr lang="en-US" sz="1000" baseline="0" dirty="0" smtClean="0">
                          <a:effectLst/>
                          <a:latin typeface="+mn-lt"/>
                          <a:ea typeface="Times New Roman"/>
                        </a:rPr>
                        <a:t> and, </a:t>
                      </a:r>
                      <a:r>
                        <a:rPr lang="en-US" sz="1000" dirty="0" smtClean="0">
                          <a:effectLst/>
                          <a:latin typeface="+mn-lt"/>
                          <a:ea typeface="Times New Roman"/>
                        </a:rPr>
                        <a:t> (9) Burnham solved problems the city had.</a:t>
                      </a:r>
                      <a:endParaRPr lang="en-US" sz="1000" baseline="0" dirty="0" smtClean="0">
                        <a:latin typeface="+mn-lt"/>
                      </a:endParaRPr>
                    </a:p>
                  </a:txBody>
                  <a:tcPr marL="103632" marR="103632" marT="50292" marB="50292"/>
                </a:tc>
                <a:tc hMerge="1">
                  <a:txBody>
                    <a:bodyPr/>
                    <a:lstStyle/>
                    <a:p>
                      <a:endParaRPr lang="en-US" sz="1200" baseline="0" dirty="0" smtClean="0"/>
                    </a:p>
                  </a:txBody>
                  <a:tcPr marL="97536" marR="97536" marT="50292" marB="50292"/>
                </a:tc>
              </a:tr>
              <a:tr h="301752">
                <a:tc gridSpan="2">
                  <a:txBody>
                    <a:bodyPr/>
                    <a:lstStyle/>
                    <a:p>
                      <a:pPr algn="ctr"/>
                      <a:r>
                        <a:rPr lang="en-US" sz="1300" b="1" dirty="0" smtClean="0"/>
                        <a:t>Student “Language” Response Example</a:t>
                      </a:r>
                      <a:endParaRPr lang="en-US" sz="1300" b="1" dirty="0"/>
                    </a:p>
                  </a:txBody>
                  <a:tcPr marL="103632" marR="103632" marT="50292" marB="50292">
                    <a:solidFill>
                      <a:schemeClr val="bg1">
                        <a:lumMod val="85000"/>
                      </a:schemeClr>
                    </a:solidFill>
                  </a:tcPr>
                </a:tc>
                <a:tc hMerge="1">
                  <a:txBody>
                    <a:bodyPr/>
                    <a:lstStyle/>
                    <a:p>
                      <a:endParaRPr lang="en-US" sz="1000" dirty="0"/>
                    </a:p>
                  </a:txBody>
                  <a:tcPr/>
                </a:tc>
              </a:tr>
              <a:tr h="786738">
                <a:tc>
                  <a:txBody>
                    <a:bodyPr/>
                    <a:lstStyle/>
                    <a:p>
                      <a:pPr algn="ctr"/>
                      <a:r>
                        <a:rPr lang="en-US" sz="2000" b="1" dirty="0" smtClean="0"/>
                        <a:t>2</a:t>
                      </a:r>
                      <a:endParaRPr lang="en-US" sz="2000" b="1" dirty="0"/>
                    </a:p>
                  </a:txBody>
                  <a:tcPr marL="103632" marR="103632" marT="50292" marB="50292" anchor="ctr"/>
                </a:tc>
                <a:tc>
                  <a:txBody>
                    <a:bodyPr/>
                    <a:lstStyle/>
                    <a:p>
                      <a:pPr marL="0" marR="0">
                        <a:lnSpc>
                          <a:spcPct val="115000"/>
                        </a:lnSpc>
                        <a:spcBef>
                          <a:spcPts val="0"/>
                        </a:spcBef>
                        <a:spcAft>
                          <a:spcPts val="0"/>
                        </a:spcAft>
                      </a:pPr>
                      <a:r>
                        <a:rPr lang="en-US" sz="1000" i="1" dirty="0">
                          <a:effectLst/>
                          <a:latin typeface="+mn-lt"/>
                          <a:ea typeface="Times New Roman"/>
                          <a:cs typeface="Times New Roman"/>
                        </a:rPr>
                        <a:t>Student response integrates </a:t>
                      </a:r>
                      <a:r>
                        <a:rPr lang="en-US" sz="1000" i="1" dirty="0" smtClean="0">
                          <a:effectLst/>
                          <a:latin typeface="+mn-lt"/>
                          <a:ea typeface="Times New Roman"/>
                          <a:cs typeface="Times New Roman"/>
                        </a:rPr>
                        <a:t>sufficient information </a:t>
                      </a:r>
                      <a:r>
                        <a:rPr lang="en-US" sz="1000" i="1" dirty="0">
                          <a:effectLst/>
                          <a:latin typeface="+mn-lt"/>
                          <a:ea typeface="Times New Roman"/>
                          <a:cs typeface="Times New Roman"/>
                        </a:rPr>
                        <a:t>from both </a:t>
                      </a:r>
                      <a:r>
                        <a:rPr lang="en-US" sz="1000" i="1" dirty="0" smtClean="0">
                          <a:effectLst/>
                          <a:latin typeface="+mn-lt"/>
                          <a:ea typeface="Times New Roman"/>
                          <a:cs typeface="Times New Roman"/>
                        </a:rPr>
                        <a:t>texts about Burnham</a:t>
                      </a:r>
                      <a:r>
                        <a:rPr lang="en-US" sz="1000" i="1" baseline="0" dirty="0" smtClean="0">
                          <a:effectLst/>
                          <a:latin typeface="+mn-lt"/>
                          <a:ea typeface="Times New Roman"/>
                          <a:cs typeface="Times New Roman"/>
                        </a:rPr>
                        <a:t> and DuSable.</a:t>
                      </a:r>
                      <a:endParaRPr lang="en-US" sz="1000" i="1" dirty="0" smtClean="0">
                        <a:effectLst/>
                        <a:latin typeface="+mn-lt"/>
                        <a:ea typeface="Times New Roman"/>
                        <a:cs typeface="Times New Roman"/>
                      </a:endParaRPr>
                    </a:p>
                    <a:p>
                      <a:pPr marL="0" marR="0">
                        <a:lnSpc>
                          <a:spcPct val="115000"/>
                        </a:lnSpc>
                        <a:spcBef>
                          <a:spcPts val="0"/>
                        </a:spcBef>
                        <a:spcAft>
                          <a:spcPts val="0"/>
                        </a:spcAft>
                      </a:pPr>
                      <a:r>
                        <a:rPr lang="en-US" sz="1100" dirty="0" smtClean="0">
                          <a:effectLst/>
                          <a:latin typeface="+mn-lt"/>
                          <a:ea typeface="Times New Roman"/>
                          <a:cs typeface="Times New Roman"/>
                        </a:rPr>
                        <a:t>DuSable </a:t>
                      </a:r>
                      <a:r>
                        <a:rPr lang="en-US" sz="1100" dirty="0">
                          <a:effectLst/>
                          <a:latin typeface="+mn-lt"/>
                          <a:ea typeface="Times New Roman"/>
                          <a:cs typeface="Times New Roman"/>
                        </a:rPr>
                        <a:t>and Burnham were both important.  DuSable opened a trading post. He traded with Native Americans. DuSable sold blankets, butter, furs, knives, cloth, and guns. It would be fun to go to a trading post! Burnham was an architect. He thought about what the city </a:t>
                      </a:r>
                      <a:r>
                        <a:rPr lang="en-US" sz="1100" dirty="0" smtClean="0">
                          <a:effectLst/>
                          <a:latin typeface="+mn-lt"/>
                          <a:ea typeface="Times New Roman"/>
                          <a:cs typeface="Times New Roman"/>
                        </a:rPr>
                        <a:t>needed</a:t>
                      </a:r>
                      <a:r>
                        <a:rPr lang="en-US" sz="1100" baseline="0" dirty="0" smtClean="0">
                          <a:effectLst/>
                          <a:latin typeface="+mn-lt"/>
                          <a:ea typeface="Times New Roman"/>
                          <a:cs typeface="Times New Roman"/>
                        </a:rPr>
                        <a:t> to make it a better and safer place to live.  Both men contributed to the city growing and becoming a great city.</a:t>
                      </a:r>
                      <a:endParaRPr lang="en-US" sz="1100" dirty="0">
                        <a:effectLst/>
                        <a:latin typeface="+mn-lt"/>
                        <a:ea typeface="Calibri"/>
                        <a:cs typeface="Times New Roman"/>
                      </a:endParaRPr>
                    </a:p>
                  </a:txBody>
                  <a:tcPr marL="103505" marR="103505" marT="50165" marB="50165"/>
                </a:tc>
              </a:tr>
              <a:tr h="630301">
                <a:tc>
                  <a:txBody>
                    <a:bodyPr/>
                    <a:lstStyle/>
                    <a:p>
                      <a:pPr algn="ctr"/>
                      <a:r>
                        <a:rPr lang="en-US" sz="2000" b="1" dirty="0" smtClean="0"/>
                        <a:t>1</a:t>
                      </a:r>
                      <a:endParaRPr lang="en-US" sz="2000" b="1" dirty="0"/>
                    </a:p>
                  </a:txBody>
                  <a:tcPr marL="103632" marR="103632" marT="50292" marB="50292" anchor="ctr"/>
                </a:tc>
                <a:tc>
                  <a:txBody>
                    <a:bodyPr/>
                    <a:lstStyle/>
                    <a:p>
                      <a:pPr marL="0" marR="0">
                        <a:lnSpc>
                          <a:spcPct val="115000"/>
                        </a:lnSpc>
                        <a:spcBef>
                          <a:spcPts val="0"/>
                        </a:spcBef>
                        <a:spcAft>
                          <a:spcPts val="0"/>
                        </a:spcAft>
                      </a:pPr>
                      <a:r>
                        <a:rPr lang="en-US" sz="1000" i="1" dirty="0">
                          <a:effectLst/>
                          <a:latin typeface="+mn-lt"/>
                          <a:ea typeface="Times New Roman"/>
                          <a:cs typeface="Times New Roman"/>
                        </a:rPr>
                        <a:t>Student response </a:t>
                      </a:r>
                      <a:r>
                        <a:rPr lang="en-US" sz="1000" i="1" dirty="0" smtClean="0">
                          <a:effectLst/>
                          <a:latin typeface="+mn-lt"/>
                          <a:ea typeface="Times New Roman"/>
                          <a:cs typeface="Times New Roman"/>
                        </a:rPr>
                        <a:t>integrates partial </a:t>
                      </a:r>
                      <a:r>
                        <a:rPr lang="en-US" sz="1000" i="1" dirty="0">
                          <a:effectLst/>
                          <a:latin typeface="+mn-lt"/>
                          <a:ea typeface="Times New Roman"/>
                          <a:cs typeface="Times New Roman"/>
                        </a:rPr>
                        <a:t>information from both </a:t>
                      </a:r>
                      <a:r>
                        <a:rPr lang="en-US" sz="1000" i="1" dirty="0" smtClean="0">
                          <a:effectLst/>
                          <a:latin typeface="+mn-lt"/>
                          <a:ea typeface="Times New Roman"/>
                          <a:cs typeface="Times New Roman"/>
                        </a:rPr>
                        <a:t>texts</a:t>
                      </a:r>
                      <a:r>
                        <a:rPr lang="en-US" sz="1000" i="1" baseline="0" dirty="0" smtClean="0">
                          <a:effectLst/>
                          <a:latin typeface="+mn-lt"/>
                          <a:ea typeface="Times New Roman"/>
                          <a:cs typeface="Times New Roman"/>
                        </a:rPr>
                        <a:t> about Burnham and DuSable but has extraneous information.</a:t>
                      </a:r>
                      <a:endParaRPr lang="en-US" sz="1000" i="1" dirty="0" smtClean="0">
                        <a:effectLst/>
                        <a:latin typeface="+mn-lt"/>
                        <a:ea typeface="Times New Roman"/>
                        <a:cs typeface="Times New Roman"/>
                      </a:endParaRPr>
                    </a:p>
                    <a:p>
                      <a:pPr marL="0" marR="0">
                        <a:lnSpc>
                          <a:spcPct val="115000"/>
                        </a:lnSpc>
                        <a:spcBef>
                          <a:spcPts val="0"/>
                        </a:spcBef>
                        <a:spcAft>
                          <a:spcPts val="0"/>
                        </a:spcAft>
                      </a:pPr>
                      <a:r>
                        <a:rPr lang="en-US" sz="1100" dirty="0" smtClean="0">
                          <a:effectLst/>
                          <a:latin typeface="+mn-lt"/>
                          <a:ea typeface="Times New Roman"/>
                          <a:cs typeface="Times New Roman"/>
                        </a:rPr>
                        <a:t>DuSable </a:t>
                      </a:r>
                      <a:r>
                        <a:rPr lang="en-US" sz="1100" dirty="0">
                          <a:effectLst/>
                          <a:latin typeface="+mn-lt"/>
                          <a:ea typeface="Times New Roman"/>
                          <a:cs typeface="Times New Roman"/>
                        </a:rPr>
                        <a:t>opened a trading post</a:t>
                      </a:r>
                      <a:r>
                        <a:rPr lang="en-US" sz="1100" dirty="0" smtClean="0">
                          <a:effectLst/>
                          <a:latin typeface="+mn-lt"/>
                          <a:ea typeface="Times New Roman"/>
                          <a:cs typeface="Times New Roman"/>
                        </a:rPr>
                        <a:t>. He sold blankets and knives.   </a:t>
                      </a:r>
                      <a:r>
                        <a:rPr lang="en-US" sz="1100" dirty="0">
                          <a:effectLst/>
                          <a:latin typeface="+mn-lt"/>
                          <a:ea typeface="Times New Roman"/>
                          <a:cs typeface="Times New Roman"/>
                        </a:rPr>
                        <a:t>Burnham was a city planner.  They </a:t>
                      </a:r>
                      <a:r>
                        <a:rPr lang="en-US" sz="1100" dirty="0" smtClean="0">
                          <a:effectLst/>
                          <a:latin typeface="+mn-lt"/>
                          <a:ea typeface="Times New Roman"/>
                          <a:cs typeface="Times New Roman"/>
                        </a:rPr>
                        <a:t>both made </a:t>
                      </a:r>
                      <a:r>
                        <a:rPr lang="en-US" sz="1100" dirty="0">
                          <a:effectLst/>
                          <a:latin typeface="+mn-lt"/>
                          <a:ea typeface="Times New Roman"/>
                          <a:cs typeface="Times New Roman"/>
                        </a:rPr>
                        <a:t>the city great! I would like to go to the trading post!</a:t>
                      </a:r>
                      <a:endParaRPr lang="en-US" sz="1100" dirty="0">
                        <a:effectLst/>
                        <a:latin typeface="+mn-lt"/>
                        <a:ea typeface="Calibri"/>
                        <a:cs typeface="Times New Roman"/>
                      </a:endParaRPr>
                    </a:p>
                  </a:txBody>
                  <a:tcPr marL="103505" marR="103505" marT="50165" marB="50165"/>
                </a:tc>
              </a:tr>
              <a:tr h="472440">
                <a:tc>
                  <a:txBody>
                    <a:bodyPr/>
                    <a:lstStyle/>
                    <a:p>
                      <a:pPr algn="ctr"/>
                      <a:r>
                        <a:rPr lang="en-US" sz="2000" b="1" dirty="0" smtClean="0"/>
                        <a:t>0</a:t>
                      </a:r>
                      <a:endParaRPr lang="en-US" sz="2000" b="1" dirty="0"/>
                    </a:p>
                  </a:txBody>
                  <a:tcPr marL="103632" marR="103632" marT="50292" marB="50292" anchor="ctr"/>
                </a:tc>
                <a:tc>
                  <a:txBody>
                    <a:bodyPr/>
                    <a:lstStyle/>
                    <a:p>
                      <a:pPr marL="0" marR="0">
                        <a:lnSpc>
                          <a:spcPct val="115000"/>
                        </a:lnSpc>
                        <a:spcBef>
                          <a:spcPts val="0"/>
                        </a:spcBef>
                        <a:spcAft>
                          <a:spcPts val="0"/>
                        </a:spcAft>
                      </a:pPr>
                      <a:r>
                        <a:rPr lang="en-US" sz="1000" i="1" dirty="0">
                          <a:effectLst/>
                          <a:latin typeface="+mn-lt"/>
                          <a:ea typeface="Times New Roman"/>
                          <a:cs typeface="Times New Roman"/>
                        </a:rPr>
                        <a:t>Student only gives information from one source or only talks about one of the two people</a:t>
                      </a:r>
                      <a:endParaRPr lang="en-US" sz="1000" i="1" dirty="0">
                        <a:effectLst/>
                        <a:latin typeface="+mn-lt"/>
                        <a:ea typeface="Calibri"/>
                        <a:cs typeface="Times New Roman"/>
                      </a:endParaRPr>
                    </a:p>
                    <a:p>
                      <a:pPr marL="0" marR="0">
                        <a:lnSpc>
                          <a:spcPct val="115000"/>
                        </a:lnSpc>
                        <a:spcBef>
                          <a:spcPts val="0"/>
                        </a:spcBef>
                        <a:spcAft>
                          <a:spcPts val="0"/>
                        </a:spcAft>
                      </a:pPr>
                      <a:r>
                        <a:rPr lang="en-US" sz="1100" dirty="0">
                          <a:effectLst/>
                          <a:latin typeface="+mn-lt"/>
                          <a:ea typeface="Times New Roman"/>
                          <a:cs typeface="Times New Roman"/>
                        </a:rPr>
                        <a:t>DuSable </a:t>
                      </a:r>
                      <a:r>
                        <a:rPr lang="en-US" sz="1100" dirty="0" smtClean="0">
                          <a:effectLst/>
                          <a:latin typeface="+mn-lt"/>
                          <a:ea typeface="Times New Roman"/>
                          <a:cs typeface="Times New Roman"/>
                        </a:rPr>
                        <a:t>had a trading post. It </a:t>
                      </a:r>
                      <a:r>
                        <a:rPr lang="en-US" sz="1100" dirty="0">
                          <a:effectLst/>
                          <a:latin typeface="+mn-lt"/>
                          <a:ea typeface="Times New Roman"/>
                          <a:cs typeface="Times New Roman"/>
                        </a:rPr>
                        <a:t>would be fun to go to a trading post. He traded with the Native </a:t>
                      </a:r>
                      <a:r>
                        <a:rPr lang="en-US" sz="1100" dirty="0" smtClean="0">
                          <a:effectLst/>
                          <a:latin typeface="+mn-lt"/>
                          <a:ea typeface="Times New Roman"/>
                          <a:cs typeface="Times New Roman"/>
                        </a:rPr>
                        <a:t>Americans.</a:t>
                      </a:r>
                      <a:r>
                        <a:rPr lang="en-US" sz="1100" baseline="0" dirty="0" smtClean="0">
                          <a:effectLst/>
                          <a:latin typeface="+mn-lt"/>
                          <a:ea typeface="Times New Roman"/>
                          <a:cs typeface="Times New Roman"/>
                        </a:rPr>
                        <a:t> </a:t>
                      </a:r>
                      <a:endParaRPr lang="en-US" sz="1100" dirty="0">
                        <a:effectLst/>
                        <a:latin typeface="+mn-lt"/>
                        <a:ea typeface="Calibri"/>
                        <a:cs typeface="Times New Roman"/>
                      </a:endParaRPr>
                    </a:p>
                  </a:txBody>
                  <a:tcPr marL="103505" marR="103505" marT="50165" marB="50165"/>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264418124"/>
              </p:ext>
            </p:extLst>
          </p:nvPr>
        </p:nvGraphicFramePr>
        <p:xfrm>
          <a:off x="4800600" y="6568440"/>
          <a:ext cx="2324100" cy="518160"/>
        </p:xfrm>
        <a:graphic>
          <a:graphicData uri="http://schemas.openxmlformats.org/drawingml/2006/table">
            <a:tbl>
              <a:tblPr/>
              <a:tblGrid>
                <a:gridCol w="2324100"/>
              </a:tblGrid>
              <a:tr h="152400">
                <a:tc>
                  <a:txBody>
                    <a:bodyPr/>
                    <a:lstStyle/>
                    <a:p>
                      <a:pPr marL="0" marR="0" algn="l">
                        <a:lnSpc>
                          <a:spcPct val="100000"/>
                        </a:lnSpc>
                        <a:spcBef>
                          <a:spcPts val="0"/>
                        </a:spcBef>
                        <a:spcAft>
                          <a:spcPts val="0"/>
                        </a:spcAft>
                      </a:pPr>
                      <a:r>
                        <a:rPr lang="en-US" sz="800" b="1" dirty="0" smtClean="0">
                          <a:solidFill>
                            <a:srgbClr val="000000"/>
                          </a:solidFill>
                          <a:latin typeface="+mn-lt"/>
                          <a:ea typeface="Times New Roman"/>
                          <a:cs typeface="Times New Roman"/>
                        </a:rPr>
                        <a:t>Standard RI.4.9</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33172">
                <a:tc>
                  <a:txBody>
                    <a:bodyPr/>
                    <a:lstStyle/>
                    <a:p>
                      <a:pPr marL="0" marR="0" algn="l">
                        <a:lnSpc>
                          <a:spcPct val="100000"/>
                        </a:lnSpc>
                        <a:spcBef>
                          <a:spcPts val="0"/>
                        </a:spcBef>
                        <a:spcAft>
                          <a:spcPts val="0"/>
                        </a:spcAft>
                      </a:pPr>
                      <a:r>
                        <a:rPr lang="en-US" sz="800" b="0" dirty="0" smtClean="0">
                          <a:latin typeface="+mn-lt"/>
                          <a:ea typeface="Calibri"/>
                          <a:cs typeface="Times New Roman"/>
                        </a:rPr>
                        <a:t>Integrate information from two texts on the same topic in order to write or speak about the subject knowledgeably.</a:t>
                      </a:r>
                      <a:endParaRPr lang="en-US" sz="800" b="0" dirty="0">
                        <a:latin typeface="+mn-lt"/>
                        <a:ea typeface="Calibri"/>
                        <a:cs typeface="Times New Roman"/>
                      </a:endParaRP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41235909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17</a:t>
            </a:fld>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1057036484"/>
              </p:ext>
            </p:extLst>
          </p:nvPr>
        </p:nvGraphicFramePr>
        <p:xfrm>
          <a:off x="385434" y="251460"/>
          <a:ext cx="6822440" cy="8962644"/>
        </p:xfrm>
        <a:graphic>
          <a:graphicData uri="http://schemas.openxmlformats.org/drawingml/2006/table">
            <a:tbl>
              <a:tblPr firstRow="1" bandRow="1">
                <a:tableStyleId>{5940675A-B579-460E-94D1-54222C63F5DA}</a:tableStyleId>
              </a:tblPr>
              <a:tblGrid>
                <a:gridCol w="539750"/>
                <a:gridCol w="6282690"/>
              </a:tblGrid>
              <a:tr h="510540">
                <a:tc gridSpan="2">
                  <a:txBody>
                    <a:bodyPr/>
                    <a:lstStyle/>
                    <a:p>
                      <a:pPr marL="0" marR="0" lvl="0" indent="0" algn="l" defTabSz="914318"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mn-lt"/>
                          <a:ea typeface="Calibri"/>
                          <a:cs typeface="Times New Roman"/>
                        </a:rPr>
                        <a:t>Note:  “Brief Writes” should take no longer than 10 minutes.   Brief writes are scored with a 2-3 point rubric. Full compositions are scored with a 4 point rubric.   The difference between this rubric and the constructed response reading rubrics, is that the Brief Write Rubric is assessing writing proficiency in a specific area, while the reading rubrics are assessing comprehension.  </a:t>
                      </a:r>
                    </a:p>
                  </a:txBody>
                  <a:tcPr marL="103632" marR="103632" marT="50292" marB="50292"/>
                </a:tc>
                <a:tc hMerge="1">
                  <a:txBody>
                    <a:bodyPr/>
                    <a:lstStyle/>
                    <a:p>
                      <a:endParaRPr lang="en-US"/>
                    </a:p>
                  </a:txBody>
                  <a:tcPr/>
                </a:tc>
              </a:tr>
              <a:tr h="335280">
                <a:tc gridSpan="2">
                  <a:txBody>
                    <a:bodyPr/>
                    <a:lstStyle/>
                    <a:p>
                      <a:pPr marL="0" marR="0" lvl="0" indent="0" algn="ctr" defTabSz="914318"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Quarter 3 CFA </a:t>
                      </a:r>
                      <a:r>
                        <a:rPr kumimoji="0" lang="en-US" sz="1400" b="1" i="0" u="sng" strike="noStrike" kern="1200" cap="none" spc="0" normalizeH="0" baseline="0" noProof="0" dirty="0" smtClean="0">
                          <a:ln>
                            <a:noFill/>
                          </a:ln>
                          <a:solidFill>
                            <a:schemeClr val="tx1"/>
                          </a:solidFill>
                          <a:effectLst/>
                          <a:uLnTx/>
                          <a:uFillTx/>
                          <a:latin typeface="+mn-lt"/>
                          <a:ea typeface="+mn-ea"/>
                          <a:cs typeface="+mn-cs"/>
                        </a:rPr>
                        <a:t>Brief Write Constructed Response</a:t>
                      </a:r>
                      <a:r>
                        <a:rPr kumimoji="0" lang="en-US" sz="1400" b="1" i="0" u="none" strike="noStrike" kern="1200" cap="none" spc="0" normalizeH="0" baseline="0" noProof="0" dirty="0" smtClean="0">
                          <a:ln>
                            <a:noFill/>
                          </a:ln>
                          <a:solidFill>
                            <a:schemeClr val="tx1"/>
                          </a:solidFill>
                          <a:effectLst/>
                          <a:uLnTx/>
                          <a:uFillTx/>
                          <a:latin typeface="+mn-lt"/>
                          <a:ea typeface="+mn-ea"/>
                          <a:cs typeface="+mn-cs"/>
                        </a:rPr>
                        <a:t> Answer Key</a:t>
                      </a:r>
                    </a:p>
                  </a:txBody>
                  <a:tcPr marL="103632" marR="103632" marT="50292" marB="50292"/>
                </a:tc>
                <a:tc hMerge="1">
                  <a:txBody>
                    <a:bodyPr/>
                    <a:lstStyle/>
                    <a:p>
                      <a:endParaRPr lang="en-US"/>
                    </a:p>
                  </a:txBody>
                  <a:tcPr/>
                </a:tc>
              </a:tr>
              <a:tr h="403860">
                <a:tc gridSpan="2">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rPr>
                        <a:t>Organization:  Conclusion and Temporal Words</a:t>
                      </a:r>
                    </a:p>
                    <a:p>
                      <a:pPr marL="0" marR="0" lvl="0" indent="0" algn="ctr" defTabSz="966612" rtl="0" eaLnBrk="1" fontAlgn="auto" latinLnBrk="0" hangingPunct="1">
                        <a:lnSpc>
                          <a:spcPct val="100000"/>
                        </a:lnSpc>
                        <a:spcBef>
                          <a:spcPts val="0"/>
                        </a:spcBef>
                        <a:spcAft>
                          <a:spcPts val="0"/>
                        </a:spcAft>
                        <a:buClrTx/>
                        <a:buSzTx/>
                        <a:buFontTx/>
                        <a:buNone/>
                        <a:tabLst/>
                        <a:defRPr/>
                      </a:pPr>
                      <a:r>
                        <a:rPr lang="en-US" sz="1100" dirty="0" smtClean="0">
                          <a:solidFill>
                            <a:schemeClr val="tx1"/>
                          </a:solidFill>
                          <a:latin typeface="+mn-lt"/>
                        </a:rPr>
                        <a:t>W.4.3c  Target: 1a</a:t>
                      </a:r>
                      <a:br>
                        <a:rPr lang="en-US" sz="1100" dirty="0" smtClean="0">
                          <a:solidFill>
                            <a:schemeClr val="tx1"/>
                          </a:solidFill>
                          <a:latin typeface="+mn-lt"/>
                        </a:rPr>
                      </a:br>
                      <a:r>
                        <a:rPr kumimoji="0" lang="en-US" sz="1100" b="0" i="1" u="none" strike="noStrike" kern="1200" cap="none" spc="0" normalizeH="0" baseline="0" noProof="0" dirty="0" smtClean="0">
                          <a:ln>
                            <a:noFill/>
                          </a:ln>
                          <a:solidFill>
                            <a:schemeClr val="tx1"/>
                          </a:solidFill>
                          <a:effectLst/>
                          <a:uLnTx/>
                          <a:uFillTx/>
                          <a:latin typeface="+mn-lt"/>
                          <a:ea typeface="+mn-ea"/>
                          <a:cs typeface="Helvetica" pitchFamily="34" charset="0"/>
                        </a:rPr>
                        <a:t>Write a Brief Text, W.4.3c </a:t>
                      </a:r>
                      <a:r>
                        <a:rPr kumimoji="0" lang="en-US" sz="1100" b="1" i="1" u="none" strike="noStrike" kern="1200" cap="none" spc="0" normalizeH="0" baseline="0" noProof="0" dirty="0" smtClean="0">
                          <a:ln>
                            <a:noFill/>
                          </a:ln>
                          <a:solidFill>
                            <a:schemeClr val="tx1"/>
                          </a:solidFill>
                          <a:effectLst/>
                          <a:uLnTx/>
                          <a:uFillTx/>
                          <a:latin typeface="+mn-lt"/>
                          <a:ea typeface="+mn-ea"/>
                          <a:cs typeface="Helvetica" pitchFamily="34" charset="0"/>
                        </a:rPr>
                        <a:t>Transitional Words</a:t>
                      </a:r>
                      <a:r>
                        <a:rPr kumimoji="0" lang="en-US" sz="1100" b="0" i="1" u="none" strike="noStrike" kern="1200" cap="none" spc="0" normalizeH="0" baseline="0" noProof="0" dirty="0" smtClean="0">
                          <a:ln>
                            <a:noFill/>
                          </a:ln>
                          <a:solidFill>
                            <a:schemeClr val="tx1"/>
                          </a:solidFill>
                          <a:effectLst/>
                          <a:uLnTx/>
                          <a:uFillTx/>
                          <a:latin typeface="+mn-lt"/>
                          <a:ea typeface="+mn-ea"/>
                          <a:cs typeface="Helvetica" pitchFamily="34" charset="0"/>
                        </a:rPr>
                        <a:t>, Writing Target 1a</a:t>
                      </a:r>
                    </a:p>
                  </a:txBody>
                  <a:tcPr marL="103632" marR="103632" marT="50292" marB="50292"/>
                </a:tc>
                <a:tc hMerge="1">
                  <a:txBody>
                    <a:bodyPr/>
                    <a:lstStyle/>
                    <a:p>
                      <a:endParaRPr lang="en-US"/>
                    </a:p>
                  </a:txBody>
                  <a:tcPr/>
                </a:tc>
              </a:tr>
              <a:tr h="690372">
                <a:tc gridSpan="2">
                  <a:txBody>
                    <a:bodyPr/>
                    <a:lstStyle/>
                    <a:p>
                      <a:pPr marL="290513" marR="0" lvl="0" indent="-290513" algn="l" defTabSz="1018809" rtl="0" eaLnBrk="1" fontAlgn="auto" latinLnBrk="0" hangingPunct="1">
                        <a:lnSpc>
                          <a:spcPct val="100000"/>
                        </a:lnSpc>
                        <a:spcBef>
                          <a:spcPts val="0"/>
                        </a:spcBef>
                        <a:spcAft>
                          <a:spcPts val="0"/>
                        </a:spcAft>
                        <a:buClrTx/>
                        <a:buSzTx/>
                        <a:buFont typeface="+mj-lt"/>
                        <a:buNone/>
                        <a:tabLst/>
                        <a:defRPr/>
                      </a:pPr>
                      <a:r>
                        <a:rPr kumimoji="0" lang="en-US" sz="1100" b="1" i="0" u="none" strike="noStrike" kern="1200" cap="none" spc="0" normalizeH="0" baseline="0" noProof="0" dirty="0" smtClean="0">
                          <a:ln>
                            <a:noFill/>
                          </a:ln>
                          <a:solidFill>
                            <a:prstClr val="black"/>
                          </a:solidFill>
                          <a:effectLst/>
                          <a:uLnTx/>
                          <a:uFillTx/>
                          <a:latin typeface="Helvetica" pitchFamily="34" charset="0"/>
                          <a:ea typeface="+mn-ea"/>
                          <a:cs typeface="+mn-cs"/>
                        </a:rPr>
                        <a:t>A student is writing a story for class about two friends who want to start their own trading post.</a:t>
                      </a:r>
                    </a:p>
                    <a:p>
                      <a:pPr marL="290513" marR="0" lvl="0" indent="-290513" algn="l" defTabSz="1018809" rtl="0" eaLnBrk="1" fontAlgn="auto" latinLnBrk="0" hangingPunct="1">
                        <a:lnSpc>
                          <a:spcPct val="100000"/>
                        </a:lnSpc>
                        <a:spcBef>
                          <a:spcPts val="0"/>
                        </a:spcBef>
                        <a:spcAft>
                          <a:spcPts val="0"/>
                        </a:spcAft>
                        <a:buClrTx/>
                        <a:buSzTx/>
                        <a:buFont typeface="+mj-lt"/>
                        <a:buNone/>
                        <a:tabLst/>
                        <a:defRPr/>
                      </a:pPr>
                      <a:r>
                        <a:rPr kumimoji="0" lang="en-US" sz="1100" b="1" i="0" u="none" strike="noStrike" kern="1200" cap="none" spc="0" normalizeH="0" baseline="0" noProof="0" dirty="0" smtClean="0">
                          <a:ln>
                            <a:noFill/>
                          </a:ln>
                          <a:solidFill>
                            <a:prstClr val="black"/>
                          </a:solidFill>
                          <a:effectLst/>
                          <a:uLnTx/>
                          <a:uFillTx/>
                          <a:latin typeface="Helvetica" pitchFamily="34" charset="0"/>
                          <a:ea typeface="+mn-ea"/>
                          <a:cs typeface="+mn-cs"/>
                        </a:rPr>
                        <a:t>Read the draft of the story and complete the task that follows. </a:t>
                      </a:r>
                    </a:p>
                    <a:p>
                      <a:pPr marL="290513" marR="0" lvl="0" indent="-290513" algn="r" defTabSz="1018809" rtl="0" eaLnBrk="1" fontAlgn="auto" latinLnBrk="0" hangingPunct="1">
                        <a:lnSpc>
                          <a:spcPct val="100000"/>
                        </a:lnSpc>
                        <a:spcBef>
                          <a:spcPts val="0"/>
                        </a:spcBef>
                        <a:spcAft>
                          <a:spcPts val="0"/>
                        </a:spcAft>
                        <a:buClrTx/>
                        <a:buSzTx/>
                        <a:buFont typeface="+mj-lt"/>
                        <a:buNone/>
                        <a:tabLst/>
                        <a:defRPr/>
                      </a:pPr>
                      <a:r>
                        <a:rPr kumimoji="0" lang="en-US" sz="900" b="0" i="1" u="none" strike="noStrike" kern="1200" cap="none" spc="0" normalizeH="0" baseline="0" noProof="0" dirty="0" smtClean="0">
                          <a:ln>
                            <a:noFill/>
                          </a:ln>
                          <a:solidFill>
                            <a:prstClr val="black"/>
                          </a:solidFill>
                          <a:effectLst/>
                          <a:uLnTx/>
                          <a:uFillTx/>
                          <a:latin typeface="Helvetica" pitchFamily="34" charset="0"/>
                          <a:ea typeface="+mn-ea"/>
                          <a:cs typeface="Helvetica" pitchFamily="34" charset="0"/>
                        </a:rPr>
                        <a:t>Write a Brief Text, W.3c Temporal Words, Writing Target 1a</a:t>
                      </a:r>
                    </a:p>
                    <a:p>
                      <a:pPr marL="290513" marR="0" lvl="0" indent="-230188" algn="l" defTabSz="1018809" rtl="0" eaLnBrk="1" fontAlgn="auto" latinLnBrk="0" hangingPunct="1">
                        <a:lnSpc>
                          <a:spcPct val="100000"/>
                        </a:lnSpc>
                        <a:spcBef>
                          <a:spcPts val="0"/>
                        </a:spcBef>
                        <a:spcAft>
                          <a:spcPts val="0"/>
                        </a:spcAft>
                        <a:buClrTx/>
                        <a:buSzTx/>
                        <a:buFont typeface="+mj-lt"/>
                        <a:buNone/>
                        <a:tabLst/>
                        <a:defRPr/>
                      </a:pPr>
                      <a:r>
                        <a:rPr kumimoji="0" lang="en-US" sz="1100" b="1" i="0" u="none" strike="noStrike" kern="1200" cap="none" spc="0" normalizeH="0" baseline="0" noProof="0" dirty="0" smtClean="0">
                          <a:ln>
                            <a:noFill/>
                          </a:ln>
                          <a:solidFill>
                            <a:prstClr val="black"/>
                          </a:solidFill>
                          <a:effectLst/>
                          <a:uLnTx/>
                          <a:uFillTx/>
                          <a:latin typeface="Helvetica" pitchFamily="34" charset="0"/>
                          <a:ea typeface="+mn-ea"/>
                          <a:cs typeface="+mn-cs"/>
                        </a:rPr>
                        <a:t>     </a:t>
                      </a:r>
                    </a:p>
                    <a:p>
                      <a:pPr marL="290513" marR="0" lvl="0" indent="-230188" algn="l" defTabSz="1018809" rtl="0" eaLnBrk="1" fontAlgn="auto" latinLnBrk="0" hangingPunct="1">
                        <a:lnSpc>
                          <a:spcPct val="100000"/>
                        </a:lnSpc>
                        <a:spcBef>
                          <a:spcPts val="0"/>
                        </a:spcBef>
                        <a:spcAft>
                          <a:spcPts val="0"/>
                        </a:spcAft>
                        <a:buClrTx/>
                        <a:buSzTx/>
                        <a:buFont typeface="+mj-lt"/>
                        <a:buNone/>
                        <a:tabLst/>
                        <a:defRPr/>
                      </a:pPr>
                      <a:r>
                        <a:rPr kumimoji="0" lang="en-US" sz="1100" b="1" i="0" u="none" strike="noStrike" kern="1200" cap="none" spc="0" normalizeH="0" baseline="0" noProof="0" dirty="0" smtClean="0">
                          <a:ln>
                            <a:noFill/>
                          </a:ln>
                          <a:solidFill>
                            <a:prstClr val="black"/>
                          </a:solidFill>
                          <a:effectLst/>
                          <a:uLnTx/>
                          <a:uFillTx/>
                          <a:latin typeface="Helvetica" pitchFamily="34" charset="0"/>
                          <a:ea typeface="+mn-ea"/>
                          <a:cs typeface="+mn-cs"/>
                        </a:rPr>
                        <a:t>     </a:t>
                      </a:r>
                      <a:r>
                        <a:rPr kumimoji="0" lang="en-US" sz="1100" b="0" i="0" u="none" strike="noStrike" kern="1200" cap="none" spc="0" normalizeH="0" baseline="0" noProof="0" dirty="0" smtClean="0">
                          <a:ln>
                            <a:noFill/>
                          </a:ln>
                          <a:solidFill>
                            <a:prstClr val="black"/>
                          </a:solidFill>
                          <a:effectLst/>
                          <a:uLnTx/>
                          <a:uFillTx/>
                          <a:latin typeface="Helvetica" pitchFamily="34" charset="0"/>
                          <a:ea typeface="+mn-ea"/>
                          <a:cs typeface="+mn-cs"/>
                        </a:rPr>
                        <a:t>Diego and Sara were best friends and had lots in common.  They both loved to</a:t>
                      </a:r>
                    </a:p>
                    <a:p>
                      <a:pPr marL="290513" marR="0" lvl="0" indent="-230188" algn="l" defTabSz="1018809" rtl="0" eaLnBrk="1" fontAlgn="auto" latinLnBrk="0" hangingPunct="1">
                        <a:lnSpc>
                          <a:spcPct val="100000"/>
                        </a:lnSpc>
                        <a:spcBef>
                          <a:spcPts val="0"/>
                        </a:spcBef>
                        <a:spcAft>
                          <a:spcPts val="0"/>
                        </a:spcAft>
                        <a:buClrTx/>
                        <a:buSzTx/>
                        <a:buFont typeface="+mj-lt"/>
                        <a:buNone/>
                        <a:tabLst/>
                        <a:defRPr/>
                      </a:pPr>
                      <a:r>
                        <a:rPr kumimoji="0" lang="en-US" sz="1100" b="0" i="0" u="none" strike="noStrike" kern="1200" cap="none" spc="0" normalizeH="0" baseline="0" noProof="0" dirty="0" smtClean="0">
                          <a:ln>
                            <a:noFill/>
                          </a:ln>
                          <a:solidFill>
                            <a:prstClr val="black"/>
                          </a:solidFill>
                          <a:effectLst/>
                          <a:uLnTx/>
                          <a:uFillTx/>
                          <a:latin typeface="Helvetica" pitchFamily="34" charset="0"/>
                          <a:ea typeface="+mn-ea"/>
                          <a:cs typeface="+mn-cs"/>
                        </a:rPr>
                        <a:t>     read and they lived on the same street.  One day they had just finished reading</a:t>
                      </a:r>
                    </a:p>
                    <a:p>
                      <a:pPr marL="290513" marR="0" lvl="0" indent="-230188" algn="l" defTabSz="1018809" rtl="0" eaLnBrk="1" fontAlgn="auto" latinLnBrk="0" hangingPunct="1">
                        <a:lnSpc>
                          <a:spcPct val="100000"/>
                        </a:lnSpc>
                        <a:spcBef>
                          <a:spcPts val="0"/>
                        </a:spcBef>
                        <a:spcAft>
                          <a:spcPts val="0"/>
                        </a:spcAft>
                        <a:buClrTx/>
                        <a:buSzTx/>
                        <a:buFont typeface="+mj-lt"/>
                        <a:buNone/>
                        <a:tabLst/>
                        <a:defRPr/>
                      </a:pPr>
                      <a:r>
                        <a:rPr kumimoji="0" lang="en-US" sz="1100" b="0" i="0" u="none" strike="noStrike" kern="1200" cap="none" spc="0" normalizeH="0" baseline="0" noProof="0" dirty="0" smtClean="0">
                          <a:ln>
                            <a:noFill/>
                          </a:ln>
                          <a:solidFill>
                            <a:prstClr val="black"/>
                          </a:solidFill>
                          <a:effectLst/>
                          <a:uLnTx/>
                          <a:uFillTx/>
                          <a:latin typeface="Helvetica" pitchFamily="34" charset="0"/>
                          <a:ea typeface="+mn-ea"/>
                          <a:cs typeface="+mn-cs"/>
                        </a:rPr>
                        <a:t>     about a settler in 1880 who had a trading post.  Diego said, “Hey Sara, we could  </a:t>
                      </a:r>
                    </a:p>
                    <a:p>
                      <a:pPr marL="290513" marR="0" lvl="0" indent="-230188" algn="l" defTabSz="1018809" rtl="0" eaLnBrk="1" fontAlgn="auto" latinLnBrk="0" hangingPunct="1">
                        <a:lnSpc>
                          <a:spcPct val="100000"/>
                        </a:lnSpc>
                        <a:spcBef>
                          <a:spcPts val="0"/>
                        </a:spcBef>
                        <a:spcAft>
                          <a:spcPts val="0"/>
                        </a:spcAft>
                        <a:buClrTx/>
                        <a:buSzTx/>
                        <a:buFont typeface="+mj-lt"/>
                        <a:buNone/>
                        <a:tabLst/>
                        <a:defRPr/>
                      </a:pPr>
                      <a:r>
                        <a:rPr kumimoji="0" lang="en-US" sz="1100" b="0" i="0" u="none" strike="noStrike" kern="1200" cap="none" spc="0" normalizeH="0" baseline="0" noProof="0" dirty="0" smtClean="0">
                          <a:ln>
                            <a:noFill/>
                          </a:ln>
                          <a:solidFill>
                            <a:prstClr val="black"/>
                          </a:solidFill>
                          <a:effectLst/>
                          <a:uLnTx/>
                          <a:uFillTx/>
                          <a:latin typeface="Helvetica" pitchFamily="34" charset="0"/>
                          <a:ea typeface="+mn-ea"/>
                          <a:cs typeface="+mn-cs"/>
                        </a:rPr>
                        <a:t>     have our own trading post right here on our street!”  “What would we trade?” Sara asked.</a:t>
                      </a:r>
                    </a:p>
                    <a:p>
                      <a:pPr marL="290513" marR="0" lvl="0" indent="-230188" algn="l" defTabSz="1018809" rtl="0" eaLnBrk="1" fontAlgn="auto" latinLnBrk="0" hangingPunct="1">
                        <a:lnSpc>
                          <a:spcPct val="100000"/>
                        </a:lnSpc>
                        <a:spcBef>
                          <a:spcPts val="0"/>
                        </a:spcBef>
                        <a:spcAft>
                          <a:spcPts val="0"/>
                        </a:spcAft>
                        <a:buClrTx/>
                        <a:buSzTx/>
                        <a:buFont typeface="+mj-lt"/>
                        <a:buNone/>
                        <a:tabLst/>
                        <a:defRPr/>
                      </a:pPr>
                      <a:endParaRPr kumimoji="0" lang="en-US" sz="1100" b="0" i="0" u="none" strike="noStrike" kern="1200" cap="none" spc="0" normalizeH="0" baseline="0" noProof="0" dirty="0" smtClean="0">
                        <a:ln>
                          <a:noFill/>
                        </a:ln>
                        <a:solidFill>
                          <a:prstClr val="black"/>
                        </a:solidFill>
                        <a:effectLst/>
                        <a:uLnTx/>
                        <a:uFillTx/>
                        <a:latin typeface="Helvetica" pitchFamily="34" charset="0"/>
                        <a:ea typeface="+mn-ea"/>
                        <a:cs typeface="+mn-cs"/>
                      </a:endParaRPr>
                    </a:p>
                    <a:p>
                      <a:pPr marL="290513" marR="0" lvl="0" indent="-290513" algn="l" defTabSz="1018809" rtl="0" eaLnBrk="1" fontAlgn="auto" latinLnBrk="0" hangingPunct="1">
                        <a:lnSpc>
                          <a:spcPct val="100000"/>
                        </a:lnSpc>
                        <a:spcBef>
                          <a:spcPts val="0"/>
                        </a:spcBef>
                        <a:spcAft>
                          <a:spcPts val="0"/>
                        </a:spcAft>
                        <a:buClrTx/>
                        <a:buSzTx/>
                        <a:buFont typeface="+mj-lt"/>
                        <a:buNone/>
                        <a:tabLst/>
                        <a:defRPr/>
                      </a:pPr>
                      <a:r>
                        <a:rPr kumimoji="0" lang="en-US" sz="1100" b="1" i="0" u="none" strike="noStrike" kern="1200" cap="none" spc="0" normalizeH="0" baseline="0" noProof="0" dirty="0" smtClean="0">
                          <a:ln>
                            <a:noFill/>
                          </a:ln>
                          <a:solidFill>
                            <a:prstClr val="black"/>
                          </a:solidFill>
                          <a:effectLst/>
                          <a:uLnTx/>
                          <a:uFillTx/>
                          <a:latin typeface="Helvetica" pitchFamily="34" charset="0"/>
                          <a:ea typeface="+mn-ea"/>
                          <a:cs typeface="+mn-cs"/>
                        </a:rPr>
                        <a:t>In one or two paragraphs, write an ending for the story that describes the  events and</a:t>
                      </a:r>
                    </a:p>
                    <a:p>
                      <a:pPr marL="290513" marR="0" lvl="0" indent="-290513" algn="l" defTabSz="1018809" rtl="0" eaLnBrk="1" fontAlgn="auto" latinLnBrk="0" hangingPunct="1">
                        <a:lnSpc>
                          <a:spcPct val="100000"/>
                        </a:lnSpc>
                        <a:spcBef>
                          <a:spcPts val="0"/>
                        </a:spcBef>
                        <a:spcAft>
                          <a:spcPts val="0"/>
                        </a:spcAft>
                        <a:buClrTx/>
                        <a:buSzTx/>
                        <a:buFont typeface="+mj-lt"/>
                        <a:buNone/>
                        <a:tabLst/>
                        <a:defRPr/>
                      </a:pPr>
                      <a:r>
                        <a:rPr kumimoji="0" lang="en-US" sz="1100" b="1" i="0" u="none" strike="noStrike" kern="1200" cap="none" spc="0" normalizeH="0" baseline="0" noProof="0" dirty="0" smtClean="0">
                          <a:ln>
                            <a:noFill/>
                          </a:ln>
                          <a:solidFill>
                            <a:prstClr val="black"/>
                          </a:solidFill>
                          <a:effectLst/>
                          <a:uLnTx/>
                          <a:uFillTx/>
                          <a:latin typeface="Helvetica" pitchFamily="34" charset="0"/>
                          <a:ea typeface="+mn-ea"/>
                          <a:cs typeface="+mn-cs"/>
                        </a:rPr>
                        <a:t>experiences in the story.                                </a:t>
                      </a:r>
                    </a:p>
                  </a:txBody>
                  <a:tcPr marL="103632" marR="103632" marT="50292" marB="50292"/>
                </a:tc>
                <a:tc hMerge="1">
                  <a:txBody>
                    <a:bodyPr/>
                    <a:lstStyle/>
                    <a:p>
                      <a:endParaRPr lang="en-US" dirty="0"/>
                    </a:p>
                  </a:txBody>
                  <a:tcPr/>
                </a:tc>
              </a:tr>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n-US" sz="1500" b="1" dirty="0" smtClean="0">
                          <a:solidFill>
                            <a:schemeClr val="tx1"/>
                          </a:solidFill>
                        </a:rPr>
                        <a:t>Teacher</a:t>
                      </a:r>
                      <a:r>
                        <a:rPr lang="en-US" sz="1500" b="1" baseline="0" dirty="0" smtClean="0">
                          <a:solidFill>
                            <a:schemeClr val="tx1"/>
                          </a:solidFill>
                        </a:rPr>
                        <a:t> /Rubric “Language Response”</a:t>
                      </a:r>
                      <a:endParaRPr lang="en-US" sz="1500" b="1" dirty="0" smtClean="0">
                        <a:solidFill>
                          <a:schemeClr val="tx1"/>
                        </a:solidFill>
                      </a:endParaRPr>
                    </a:p>
                  </a:txBody>
                  <a:tcPr marL="103632" marR="103632" marT="50292" marB="50292">
                    <a:solidFill>
                      <a:schemeClr val="bg1">
                        <a:lumMod val="85000"/>
                      </a:schemeClr>
                    </a:solidFill>
                  </a:tcPr>
                </a:tc>
                <a:tc hMerge="1">
                  <a:txBody>
                    <a:bodyPr/>
                    <a:lstStyle/>
                    <a:p>
                      <a:endParaRPr lang="en-US"/>
                    </a:p>
                  </a:txBody>
                  <a:tcPr/>
                </a:tc>
              </a:tr>
              <a:tr h="848868">
                <a:tc gridSpan="2">
                  <a:txBody>
                    <a:bodyPr/>
                    <a:lstStyle/>
                    <a:p>
                      <a:pPr lvl="0" algn="l">
                        <a:defRPr sz="1800" b="0" i="0"/>
                      </a:pPr>
                      <a:r>
                        <a:rPr lang="en-US" sz="1100" b="1" u="sng" dirty="0" smtClean="0">
                          <a:solidFill>
                            <a:schemeClr val="tx1"/>
                          </a:solidFill>
                        </a:rPr>
                        <a:t>T</a:t>
                      </a:r>
                      <a:r>
                        <a:rPr lang="en-US" sz="1100" b="1" u="sng" dirty="0" smtClean="0">
                          <a:solidFill>
                            <a:schemeClr val="tx1"/>
                          </a:solidFill>
                          <a:latin typeface="+mn-lt"/>
                        </a:rPr>
                        <a:t>eacher Language and Scoring Notes</a:t>
                      </a:r>
                      <a:r>
                        <a:rPr lang="en-US" sz="1100" b="1" dirty="0" smtClean="0">
                          <a:solidFill>
                            <a:schemeClr val="tx1"/>
                          </a:solidFill>
                          <a:latin typeface="+mn-lt"/>
                        </a:rPr>
                        <a:t>:</a:t>
                      </a:r>
                    </a:p>
                    <a:p>
                      <a:pPr lvl="0" algn="l">
                        <a:defRPr sz="1800" b="0" i="0"/>
                      </a:pPr>
                      <a:r>
                        <a:rPr lang="en-US" sz="1100" b="1" dirty="0" smtClean="0">
                          <a:solidFill>
                            <a:schemeClr val="tx1"/>
                          </a:solidFill>
                          <a:latin typeface="+mn-lt"/>
                        </a:rPr>
                        <a:t>The student response </a:t>
                      </a:r>
                      <a:r>
                        <a:rPr lang="en-US" sz="1100" b="0" dirty="0" smtClean="0">
                          <a:solidFill>
                            <a:schemeClr val="tx1"/>
                          </a:solidFill>
                          <a:latin typeface="+mn-lt"/>
                        </a:rPr>
                        <a:t>should provide a conclusion (1-2 paragraphs) that logically follow</a:t>
                      </a:r>
                      <a:r>
                        <a:rPr lang="en-US" sz="1100" b="0" baseline="0" dirty="0" smtClean="0">
                          <a:solidFill>
                            <a:schemeClr val="tx1"/>
                          </a:solidFill>
                          <a:latin typeface="+mn-lt"/>
                        </a:rPr>
                        <a:t>s </a:t>
                      </a:r>
                      <a:r>
                        <a:rPr lang="en-US" sz="1100" b="0" dirty="0" smtClean="0">
                          <a:solidFill>
                            <a:schemeClr val="tx1"/>
                          </a:solidFill>
                          <a:latin typeface="+mn-lt"/>
                        </a:rPr>
                        <a:t>and supports</a:t>
                      </a:r>
                      <a:r>
                        <a:rPr lang="en-US" sz="1100" b="0" baseline="0" dirty="0" smtClean="0">
                          <a:solidFill>
                            <a:schemeClr val="tx1"/>
                          </a:solidFill>
                          <a:latin typeface="+mn-lt"/>
                        </a:rPr>
                        <a:t> </a:t>
                      </a:r>
                      <a:r>
                        <a:rPr lang="en-US" sz="1100" b="0" dirty="0" smtClean="0">
                          <a:solidFill>
                            <a:schemeClr val="tx1"/>
                          </a:solidFill>
                          <a:latin typeface="+mn-lt"/>
                        </a:rPr>
                        <a:t>the preceding information about the</a:t>
                      </a:r>
                      <a:r>
                        <a:rPr lang="en-US" sz="1100" b="0" baseline="0" dirty="0" smtClean="0">
                          <a:solidFill>
                            <a:schemeClr val="tx1"/>
                          </a:solidFill>
                          <a:latin typeface="+mn-lt"/>
                        </a:rPr>
                        <a:t> events and experiences of the characters in the story. </a:t>
                      </a:r>
                      <a:r>
                        <a:rPr lang="en-US" sz="1100" b="0" dirty="0" smtClean="0">
                          <a:solidFill>
                            <a:schemeClr val="tx1"/>
                          </a:solidFill>
                          <a:latin typeface="+mn-lt"/>
                        </a:rPr>
                        <a:t>The conclusion should explain what happened after</a:t>
                      </a:r>
                      <a:r>
                        <a:rPr lang="en-US" sz="1100" b="0" baseline="0" dirty="0" smtClean="0">
                          <a:solidFill>
                            <a:schemeClr val="tx1"/>
                          </a:solidFill>
                          <a:latin typeface="+mn-lt"/>
                        </a:rPr>
                        <a:t> Diego said “We could have our own trading post….” and use transitional words to signal event order.</a:t>
                      </a:r>
                      <a:endParaRPr lang="en-US" sz="1100" b="0" dirty="0" smtClean="0">
                        <a:solidFill>
                          <a:schemeClr val="tx1"/>
                        </a:solidFill>
                        <a:uFill>
                          <a:solidFill/>
                        </a:uFill>
                        <a:latin typeface="+mn-lt"/>
                      </a:endParaRPr>
                    </a:p>
                  </a:txBody>
                  <a:tcPr marL="103632" marR="103632" marT="50292" marB="50292"/>
                </a:tc>
                <a:tc hMerge="1">
                  <a:txBody>
                    <a:bodyPr/>
                    <a:lstStyle/>
                    <a:p>
                      <a:endParaRPr lang="en-US" sz="1200" baseline="0" dirty="0" smtClean="0"/>
                    </a:p>
                  </a:txBody>
                  <a:tcPr marL="97536" marR="97536" marT="50292" marB="50292"/>
                </a:tc>
              </a:tr>
              <a:tr h="301752">
                <a:tc gridSpan="2">
                  <a:txBody>
                    <a:bodyPr/>
                    <a:lstStyle/>
                    <a:p>
                      <a:pPr algn="ctr"/>
                      <a:r>
                        <a:rPr lang="en-US" sz="1300" b="1" dirty="0" smtClean="0">
                          <a:solidFill>
                            <a:schemeClr val="tx1"/>
                          </a:solidFill>
                        </a:rPr>
                        <a:t>Student “Language” Response Example</a:t>
                      </a:r>
                      <a:endParaRPr lang="en-US" sz="1300" b="1" dirty="0">
                        <a:solidFill>
                          <a:schemeClr val="tx1"/>
                        </a:solidFill>
                      </a:endParaRPr>
                    </a:p>
                  </a:txBody>
                  <a:tcPr marL="103632" marR="103632" marT="50292" marB="50292">
                    <a:solidFill>
                      <a:schemeClr val="bg1">
                        <a:lumMod val="85000"/>
                      </a:schemeClr>
                    </a:solidFill>
                  </a:tcPr>
                </a:tc>
                <a:tc hMerge="1">
                  <a:txBody>
                    <a:bodyPr/>
                    <a:lstStyle/>
                    <a:p>
                      <a:endParaRPr lang="en-US" sz="1000" dirty="0"/>
                    </a:p>
                  </a:txBody>
                  <a:tcPr/>
                </a:tc>
              </a:tr>
              <a:tr h="786738">
                <a:tc>
                  <a:txBody>
                    <a:bodyPr/>
                    <a:lstStyle/>
                    <a:p>
                      <a:pPr algn="ctr"/>
                      <a:r>
                        <a:rPr lang="en-US" sz="2000" b="1" dirty="0" smtClean="0">
                          <a:solidFill>
                            <a:schemeClr val="tx1"/>
                          </a:solidFill>
                        </a:rPr>
                        <a:t>2</a:t>
                      </a:r>
                      <a:endParaRPr lang="en-US" sz="2000" b="1" dirty="0">
                        <a:solidFill>
                          <a:schemeClr val="tx1"/>
                        </a:solidFill>
                      </a:endParaRPr>
                    </a:p>
                  </a:txBody>
                  <a:tcPr marL="103632" marR="103632" marT="50292" marB="50292" anchor="ctr"/>
                </a:tc>
                <a:tc>
                  <a:txBody>
                    <a:bodyPr/>
                    <a:lstStyle/>
                    <a:p>
                      <a:r>
                        <a:rPr lang="en-US" sz="1000" i="1" dirty="0" smtClean="0">
                          <a:solidFill>
                            <a:schemeClr val="tx1"/>
                          </a:solidFill>
                        </a:rPr>
                        <a:t>The</a:t>
                      </a:r>
                      <a:r>
                        <a:rPr lang="en-US" sz="1000" i="1" baseline="0" dirty="0" smtClean="0">
                          <a:solidFill>
                            <a:schemeClr val="tx1"/>
                          </a:solidFill>
                        </a:rPr>
                        <a:t> response </a:t>
                      </a:r>
                      <a:r>
                        <a:rPr lang="en-US" sz="1000" i="1" dirty="0" smtClean="0">
                          <a:solidFill>
                            <a:schemeClr val="tx1"/>
                          </a:solidFill>
                        </a:rPr>
                        <a:t>provides </a:t>
                      </a:r>
                      <a:r>
                        <a:rPr lang="en-US" sz="1000" b="1" i="1" dirty="0" smtClean="0">
                          <a:solidFill>
                            <a:schemeClr val="tx1"/>
                          </a:solidFill>
                        </a:rPr>
                        <a:t>transition</a:t>
                      </a:r>
                      <a:r>
                        <a:rPr lang="en-US" sz="1000" b="1" i="1" baseline="0" dirty="0" smtClean="0">
                          <a:solidFill>
                            <a:schemeClr val="tx1"/>
                          </a:solidFill>
                        </a:rPr>
                        <a:t> (words or phrases) </a:t>
                      </a:r>
                      <a:r>
                        <a:rPr lang="en-US" sz="1000" i="1" dirty="0" smtClean="0">
                          <a:solidFill>
                            <a:schemeClr val="tx1"/>
                          </a:solidFill>
                        </a:rPr>
                        <a:t>from the “body of the story” to the conclusion</a:t>
                      </a:r>
                      <a:r>
                        <a:rPr lang="en-US" sz="1000" i="1" baseline="0" dirty="0" smtClean="0">
                          <a:solidFill>
                            <a:schemeClr val="tx1"/>
                          </a:solidFill>
                        </a:rPr>
                        <a:t> and </a:t>
                      </a:r>
                      <a:r>
                        <a:rPr lang="en-US" sz="1000" i="1" dirty="0" smtClean="0">
                          <a:solidFill>
                            <a:schemeClr val="tx1"/>
                          </a:solidFill>
                        </a:rPr>
                        <a:t>provides a satisfying ending to the story that provides</a:t>
                      </a:r>
                      <a:r>
                        <a:rPr lang="en-US" sz="1000" i="1" baseline="0" dirty="0" smtClean="0">
                          <a:solidFill>
                            <a:schemeClr val="tx1"/>
                          </a:solidFill>
                        </a:rPr>
                        <a:t> </a:t>
                      </a:r>
                      <a:r>
                        <a:rPr lang="en-US" sz="1000" i="1" dirty="0" smtClean="0">
                          <a:solidFill>
                            <a:schemeClr val="tx1"/>
                          </a:solidFill>
                        </a:rPr>
                        <a:t>closure and/or follows logically from the events or experiences in the story.</a:t>
                      </a:r>
                    </a:p>
                    <a:p>
                      <a:r>
                        <a:rPr lang="en-US" sz="1100" i="0" dirty="0" smtClean="0">
                          <a:solidFill>
                            <a:schemeClr val="tx1"/>
                          </a:solidFill>
                        </a:rPr>
                        <a:t>Then Diego said, “We could trade for</a:t>
                      </a:r>
                      <a:r>
                        <a:rPr lang="en-US" sz="1100" i="0" baseline="0" dirty="0" smtClean="0">
                          <a:solidFill>
                            <a:schemeClr val="tx1"/>
                          </a:solidFill>
                        </a:rPr>
                        <a:t> books!  We both love to read and I sure need some new books to read.”  Sara said, “That’s true!  I bet my old books would be new books to someone else.”  So Diego and Sara decided to set up a trading post the next day. They would call it the New for Old Books Trading Post.  </a:t>
                      </a:r>
                    </a:p>
                    <a:p>
                      <a:r>
                        <a:rPr lang="en-US" sz="1100" i="0" baseline="0" dirty="0" smtClean="0">
                          <a:solidFill>
                            <a:schemeClr val="tx1"/>
                          </a:solidFill>
                        </a:rPr>
                        <a:t>The next day Sara’s mother found a long table they could use.  Diego’s father made a wooden sign.  They spent most of the day going through all of the old books they no longer wanted.  Then they posted fliers around the street that said, “Old Books for New Books Trading Post…Come and bring your old books and trade them for New to You books!” Later in the day they opened for business.  They had so many kids come that they couldn’t believe it.  Everyone got “new” books.  Afterwards, they were tired but happy to have so many old but new books to read!  What a success!</a:t>
                      </a:r>
                    </a:p>
                  </a:txBody>
                  <a:tcPr marL="103632" marR="103632" marT="50292" marB="50292"/>
                </a:tc>
              </a:tr>
              <a:tr h="315468">
                <a:tc>
                  <a:txBody>
                    <a:bodyPr/>
                    <a:lstStyle/>
                    <a:p>
                      <a:pPr algn="ctr"/>
                      <a:r>
                        <a:rPr lang="en-US" sz="2000" b="1" dirty="0" smtClean="0">
                          <a:solidFill>
                            <a:schemeClr val="tx1"/>
                          </a:solidFill>
                        </a:rPr>
                        <a:t>1</a:t>
                      </a:r>
                      <a:endParaRPr lang="en-US" sz="2000" b="1" dirty="0">
                        <a:solidFill>
                          <a:schemeClr val="tx1"/>
                        </a:solidFill>
                      </a:endParaRPr>
                    </a:p>
                  </a:txBody>
                  <a:tcPr marL="103632" marR="103632" marT="50292" marB="50292" anchor="ct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smtClean="0">
                          <a:ln>
                            <a:noFill/>
                          </a:ln>
                          <a:solidFill>
                            <a:schemeClr val="tx1"/>
                          </a:solidFill>
                          <a:effectLst/>
                          <a:uLnTx/>
                          <a:uFillTx/>
                          <a:latin typeface="+mn-lt"/>
                          <a:ea typeface="+mn-ea"/>
                          <a:cs typeface="+mn-cs"/>
                        </a:rPr>
                        <a:t>The response provides a </a:t>
                      </a:r>
                      <a:r>
                        <a:rPr kumimoji="0" lang="en-US" sz="1000" b="1" i="1" u="none" strike="noStrike" kern="1200" cap="none" spc="0" normalizeH="0" baseline="0" noProof="0" dirty="0" smtClean="0">
                          <a:ln>
                            <a:noFill/>
                          </a:ln>
                          <a:solidFill>
                            <a:schemeClr val="tx1"/>
                          </a:solidFill>
                          <a:effectLst/>
                          <a:uLnTx/>
                          <a:uFillTx/>
                          <a:latin typeface="+mn-lt"/>
                          <a:ea typeface="+mn-ea"/>
                          <a:cs typeface="+mn-cs"/>
                        </a:rPr>
                        <a:t>limited transition </a:t>
                      </a:r>
                      <a:r>
                        <a:rPr kumimoji="0" lang="en-US" sz="1000" b="0" i="1" u="none" strike="noStrike" kern="1200" cap="none" spc="0" normalizeH="0" baseline="0" noProof="0" dirty="0" smtClean="0">
                          <a:ln>
                            <a:noFill/>
                          </a:ln>
                          <a:solidFill>
                            <a:schemeClr val="tx1"/>
                          </a:solidFill>
                          <a:effectLst/>
                          <a:uLnTx/>
                          <a:uFillTx/>
                          <a:latin typeface="+mn-lt"/>
                          <a:ea typeface="+mn-ea"/>
                          <a:cs typeface="+mn-cs"/>
                        </a:rPr>
                        <a:t>from the “body of the story” to the conclusion and  provides a general or </a:t>
                      </a:r>
                      <a:r>
                        <a:rPr kumimoji="0" lang="en-US" sz="1000" b="1" i="1" u="none" strike="noStrike" kern="1200" cap="none" spc="0" normalizeH="0" baseline="0" noProof="0" dirty="0" smtClean="0">
                          <a:ln>
                            <a:noFill/>
                          </a:ln>
                          <a:solidFill>
                            <a:schemeClr val="tx1"/>
                          </a:solidFill>
                          <a:effectLst/>
                          <a:uLnTx/>
                          <a:uFillTx/>
                          <a:latin typeface="+mn-lt"/>
                          <a:ea typeface="+mn-ea"/>
                          <a:cs typeface="+mn-cs"/>
                        </a:rPr>
                        <a:t>partial ending </a:t>
                      </a:r>
                      <a:r>
                        <a:rPr kumimoji="0" lang="en-US" sz="1000" b="0" i="1" u="none" strike="noStrike" kern="1200" cap="none" spc="0" normalizeH="0" baseline="0" noProof="0" dirty="0" smtClean="0">
                          <a:ln>
                            <a:noFill/>
                          </a:ln>
                          <a:solidFill>
                            <a:schemeClr val="tx1"/>
                          </a:solidFill>
                          <a:effectLst/>
                          <a:uLnTx/>
                          <a:uFillTx/>
                          <a:latin typeface="+mn-lt"/>
                          <a:ea typeface="+mn-ea"/>
                          <a:cs typeface="+mn-cs"/>
                        </a:rPr>
                        <a:t>to the story that may provide </a:t>
                      </a:r>
                      <a:r>
                        <a:rPr kumimoji="0" lang="en-US" sz="1000" b="1" i="1" u="none" strike="noStrike" kern="1200" cap="none" spc="0" normalizeH="0" baseline="0" noProof="0" dirty="0" smtClean="0">
                          <a:ln>
                            <a:noFill/>
                          </a:ln>
                          <a:solidFill>
                            <a:schemeClr val="tx1"/>
                          </a:solidFill>
                          <a:effectLst/>
                          <a:uLnTx/>
                          <a:uFillTx/>
                          <a:latin typeface="+mn-lt"/>
                          <a:ea typeface="+mn-ea"/>
                          <a:cs typeface="+mn-cs"/>
                        </a:rPr>
                        <a:t>some closure and/or somewhat </a:t>
                      </a:r>
                      <a:r>
                        <a:rPr kumimoji="0" lang="en-US" sz="1000" b="0" i="1" u="none" strike="noStrike" kern="1200" cap="none" spc="0" normalizeH="0" baseline="0" noProof="0" dirty="0" smtClean="0">
                          <a:ln>
                            <a:noFill/>
                          </a:ln>
                          <a:solidFill>
                            <a:schemeClr val="tx1"/>
                          </a:solidFill>
                          <a:effectLst/>
                          <a:uLnTx/>
                          <a:uFillTx/>
                          <a:latin typeface="+mn-lt"/>
                          <a:ea typeface="+mn-ea"/>
                          <a:cs typeface="+mn-cs"/>
                        </a:rPr>
                        <a:t>follow logically from the events or</a:t>
                      </a:r>
                    </a:p>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smtClean="0">
                          <a:ln>
                            <a:noFill/>
                          </a:ln>
                          <a:solidFill>
                            <a:schemeClr val="tx1"/>
                          </a:solidFill>
                          <a:effectLst/>
                          <a:uLnTx/>
                          <a:uFillTx/>
                          <a:latin typeface="+mn-lt"/>
                          <a:ea typeface="+mn-ea"/>
                          <a:cs typeface="+mn-cs"/>
                        </a:rPr>
                        <a:t>experiences in the story.</a:t>
                      </a:r>
                    </a:p>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chemeClr val="tx1"/>
                          </a:solidFill>
                          <a:effectLst/>
                          <a:uLnTx/>
                          <a:uFillTx/>
                          <a:latin typeface="+mn-lt"/>
                          <a:ea typeface="+mn-ea"/>
                          <a:cs typeface="+mn-cs"/>
                        </a:rPr>
                        <a:t>Diego and Sara thought about what to trade at their trading post.  Diego wanted to trade baseball cards and Sara wanted to trade recipes for cupcakes.  Then they thought they should trade books because they both liked to read.  So that’s what they did.  They had help from their parents and other friends on the block.  Sometimes it’s</a:t>
                      </a:r>
                      <a:r>
                        <a:rPr kumimoji="0" lang="en-US" sz="1100" b="0" i="0" u="none" strike="noStrike" kern="1200" cap="none" spc="0" normalizeH="0" baseline="0" noProof="0" dirty="0" smtClean="0">
                          <a:ln>
                            <a:noFill/>
                          </a:ln>
                          <a:solidFill>
                            <a:srgbClr val="00B0F0"/>
                          </a:solidFill>
                          <a:effectLst/>
                          <a:uLnTx/>
                          <a:uFillTx/>
                          <a:latin typeface="+mn-lt"/>
                          <a:ea typeface="+mn-ea"/>
                          <a:cs typeface="+mn-cs"/>
                        </a:rPr>
                        <a:t> </a:t>
                      </a:r>
                      <a:r>
                        <a:rPr kumimoji="0" lang="en-US" sz="1100" b="0" i="0" u="none" strike="noStrike" kern="1200" cap="none" spc="0" normalizeH="0" baseline="0" noProof="0" dirty="0" smtClean="0">
                          <a:ln>
                            <a:noFill/>
                          </a:ln>
                          <a:solidFill>
                            <a:schemeClr val="tx1"/>
                          </a:solidFill>
                          <a:effectLst/>
                          <a:uLnTx/>
                          <a:uFillTx/>
                          <a:latin typeface="+mn-lt"/>
                          <a:ea typeface="+mn-ea"/>
                          <a:cs typeface="+mn-cs"/>
                        </a:rPr>
                        <a:t>nice to get others involved.  If I had a trading post I’m not sure what I would trade. But, you never know for sure.</a:t>
                      </a:r>
                    </a:p>
                  </a:txBody>
                  <a:tcPr marL="103632" marR="103632" marT="50292" marB="50292"/>
                </a:tc>
              </a:tr>
              <a:tr h="472440">
                <a:tc>
                  <a:txBody>
                    <a:bodyPr/>
                    <a:lstStyle/>
                    <a:p>
                      <a:pPr algn="ctr"/>
                      <a:r>
                        <a:rPr lang="en-US" sz="2000" b="1" dirty="0" smtClean="0">
                          <a:solidFill>
                            <a:schemeClr val="tx1"/>
                          </a:solidFill>
                        </a:rPr>
                        <a:t>0</a:t>
                      </a:r>
                      <a:endParaRPr lang="en-US" sz="2000" b="1" dirty="0">
                        <a:solidFill>
                          <a:schemeClr val="tx1"/>
                        </a:solidFill>
                      </a:endParaRPr>
                    </a:p>
                  </a:txBody>
                  <a:tcPr marL="103632" marR="103632" marT="50292" marB="50292" anchor="ctr"/>
                </a:tc>
                <a:tc>
                  <a:txBody>
                    <a:bodyPr/>
                    <a:lstStyle/>
                    <a:p>
                      <a:r>
                        <a:rPr lang="en-US" sz="1000" b="0" i="1" dirty="0" smtClean="0">
                          <a:solidFill>
                            <a:schemeClr val="tx1"/>
                          </a:solidFill>
                        </a:rPr>
                        <a:t>The response</a:t>
                      </a:r>
                      <a:r>
                        <a:rPr lang="en-US" sz="1000" b="0" i="1" baseline="0" dirty="0" smtClean="0">
                          <a:solidFill>
                            <a:schemeClr val="tx1"/>
                          </a:solidFill>
                        </a:rPr>
                        <a:t> </a:t>
                      </a:r>
                      <a:r>
                        <a:rPr lang="en-US" sz="1000" b="1" i="1" dirty="0" smtClean="0">
                          <a:solidFill>
                            <a:schemeClr val="tx1"/>
                          </a:solidFill>
                        </a:rPr>
                        <a:t>provides no transition </a:t>
                      </a:r>
                      <a:r>
                        <a:rPr lang="en-US" sz="1000" b="0" i="1" dirty="0" smtClean="0">
                          <a:solidFill>
                            <a:schemeClr val="tx1"/>
                          </a:solidFill>
                        </a:rPr>
                        <a:t>from the body of the story to the conclusion and</a:t>
                      </a:r>
                      <a:r>
                        <a:rPr lang="en-US" sz="1000" b="0" i="1" baseline="0" dirty="0" smtClean="0">
                          <a:solidFill>
                            <a:schemeClr val="tx1"/>
                          </a:solidFill>
                        </a:rPr>
                        <a:t> has an </a:t>
                      </a:r>
                      <a:r>
                        <a:rPr lang="en-US" sz="1000" b="1" i="1" baseline="0" dirty="0" smtClean="0">
                          <a:solidFill>
                            <a:schemeClr val="tx1"/>
                          </a:solidFill>
                        </a:rPr>
                        <a:t>unclear or incomplete ending</a:t>
                      </a:r>
                      <a:r>
                        <a:rPr lang="en-US" sz="1000" b="0" i="1" baseline="0" dirty="0" smtClean="0">
                          <a:solidFill>
                            <a:schemeClr val="tx1"/>
                          </a:solidFill>
                        </a:rPr>
                        <a:t> to the story that does not provide closure.</a:t>
                      </a:r>
                    </a:p>
                    <a:p>
                      <a:r>
                        <a:rPr lang="en-US" sz="1100" b="0" i="0" baseline="0" dirty="0" smtClean="0">
                          <a:solidFill>
                            <a:schemeClr val="tx1"/>
                          </a:solidFill>
                        </a:rPr>
                        <a:t>A trading post is where settlers traded furs long ago sometimes with Native Americans and sometimes with other settlers.  Diego should have a trading post to trade things that helps other people too. </a:t>
                      </a:r>
                    </a:p>
                  </a:txBody>
                  <a:tcPr marL="103632" marR="103632" marT="50292" marB="50292"/>
                </a:tc>
              </a:tr>
            </a:tbl>
          </a:graphicData>
        </a:graphic>
      </p:graphicFrame>
    </p:spTree>
    <p:extLst>
      <p:ext uri="{BB962C8B-B14F-4D97-AF65-F5344CB8AC3E}">
        <p14:creationId xmlns:p14="http://schemas.microsoft.com/office/powerpoint/2010/main" val="36943680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graphicFrame>
        <p:nvGraphicFramePr>
          <p:cNvPr id="152" name="Shape 152"/>
          <p:cNvGraphicFramePr/>
          <p:nvPr>
            <p:extLst>
              <p:ext uri="{D42A27DB-BD31-4B8C-83A1-F6EECF244321}">
                <p14:modId xmlns:p14="http://schemas.microsoft.com/office/powerpoint/2010/main" val="4255467020"/>
              </p:ext>
            </p:extLst>
          </p:nvPr>
        </p:nvGraphicFramePr>
        <p:xfrm>
          <a:off x="106650" y="539775"/>
          <a:ext cx="7513350" cy="9198741"/>
        </p:xfrm>
        <a:graphic>
          <a:graphicData uri="http://schemas.openxmlformats.org/drawingml/2006/table">
            <a:tbl>
              <a:tblPr>
                <a:noFill/>
              </a:tblPr>
              <a:tblGrid>
                <a:gridCol w="677850"/>
                <a:gridCol w="1388050"/>
                <a:gridCol w="1465150"/>
                <a:gridCol w="1542275"/>
                <a:gridCol w="1233825"/>
                <a:gridCol w="1206200"/>
              </a:tblGrid>
              <a:tr h="389125">
                <a:tc rowSpan="2">
                  <a:txBody>
                    <a:bodyPr/>
                    <a:lstStyle/>
                    <a:p>
                      <a:pPr marL="0" marR="0" lvl="0" indent="0" algn="ctr" rtl="0">
                        <a:lnSpc>
                          <a:spcPct val="115000"/>
                        </a:lnSpc>
                        <a:spcBef>
                          <a:spcPts val="0"/>
                        </a:spcBef>
                        <a:spcAft>
                          <a:spcPts val="0"/>
                        </a:spcAft>
                        <a:buSzPct val="25000"/>
                        <a:buNone/>
                      </a:pPr>
                      <a:r>
                        <a:rPr lang="en-US" sz="1200" b="1" u="none" strike="noStrike" cap="none" baseline="0" dirty="0">
                          <a:solidFill>
                            <a:srgbClr val="000000"/>
                          </a:solidFill>
                          <a:latin typeface="Calibri"/>
                          <a:ea typeface="Calibri"/>
                          <a:cs typeface="Calibri"/>
                          <a:sym typeface="Calibri"/>
                        </a:rPr>
                        <a:t>Score</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A5A5A5"/>
                    </a:solidFill>
                  </a:tcPr>
                </a:tc>
                <a:tc gridSpan="2">
                  <a:txBody>
                    <a:bodyPr/>
                    <a:lstStyle/>
                    <a:p>
                      <a:pPr marL="0" marR="0" lvl="0" indent="0" algn="ctr" rtl="0">
                        <a:lnSpc>
                          <a:spcPct val="115000"/>
                        </a:lnSpc>
                        <a:spcBef>
                          <a:spcPts val="0"/>
                        </a:spcBef>
                        <a:spcAft>
                          <a:spcPts val="0"/>
                        </a:spcAft>
                        <a:buSzPct val="25000"/>
                        <a:buNone/>
                      </a:pPr>
                      <a:r>
                        <a:rPr lang="en-US" sz="1100" b="1" u="none" strike="noStrike" cap="none" baseline="0">
                          <a:solidFill>
                            <a:srgbClr val="000000"/>
                          </a:solidFill>
                          <a:latin typeface="Calibri"/>
                          <a:ea typeface="Calibri"/>
                          <a:cs typeface="Calibri"/>
                          <a:sym typeface="Calibri"/>
                        </a:rPr>
                        <a:t>Statement of Purpose/Focus and </a:t>
                      </a:r>
                    </a:p>
                    <a:p>
                      <a:pPr marL="0" marR="0" lvl="0" indent="0" algn="ctr" rtl="0">
                        <a:lnSpc>
                          <a:spcPct val="115000"/>
                        </a:lnSpc>
                        <a:spcBef>
                          <a:spcPts val="0"/>
                        </a:spcBef>
                        <a:spcAft>
                          <a:spcPts val="0"/>
                        </a:spcAft>
                        <a:buSzPct val="25000"/>
                        <a:buNone/>
                      </a:pPr>
                      <a:r>
                        <a:rPr lang="en-US" sz="1100" b="1" u="none" strike="noStrike" cap="none" baseline="0">
                          <a:solidFill>
                            <a:srgbClr val="000000"/>
                          </a:solidFill>
                          <a:latin typeface="Calibri"/>
                          <a:ea typeface="Calibri"/>
                          <a:cs typeface="Calibri"/>
                          <a:sym typeface="Calibri"/>
                        </a:rPr>
                        <a:t>Organization</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8CB3E3"/>
                    </a:solidFill>
                  </a:tcPr>
                </a:tc>
                <a:tc hMerge="1">
                  <a:txBody>
                    <a:bodyPr/>
                    <a:lstStyle/>
                    <a:p>
                      <a:endParaRPr lang="en-US"/>
                    </a:p>
                  </a:txBody>
                  <a:tcPr/>
                </a:tc>
                <a:tc gridSpan="2">
                  <a:txBody>
                    <a:bodyPr/>
                    <a:lstStyle/>
                    <a:p>
                      <a:pPr marL="0" marR="0" lvl="0" indent="0" algn="ctr" rtl="0">
                        <a:lnSpc>
                          <a:spcPct val="115000"/>
                        </a:lnSpc>
                        <a:spcBef>
                          <a:spcPts val="0"/>
                        </a:spcBef>
                        <a:spcAft>
                          <a:spcPts val="0"/>
                        </a:spcAft>
                        <a:buSzPct val="25000"/>
                        <a:buNone/>
                      </a:pPr>
                      <a:r>
                        <a:rPr lang="en-US" sz="1100" b="1" u="none" strike="noStrike" cap="none" baseline="0">
                          <a:solidFill>
                            <a:srgbClr val="000000"/>
                          </a:solidFill>
                          <a:latin typeface="Calibri"/>
                          <a:ea typeface="Calibri"/>
                          <a:cs typeface="Calibri"/>
                          <a:sym typeface="Calibri"/>
                        </a:rPr>
                        <a:t>Development: Language and Elaboration of Evidence</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C2D59B"/>
                    </a:solidFill>
                  </a:tcPr>
                </a:tc>
                <a:tc hMerge="1">
                  <a:txBody>
                    <a:bodyPr/>
                    <a:lstStyle/>
                    <a:p>
                      <a:endParaRPr lang="en-US"/>
                    </a:p>
                  </a:txBody>
                  <a:tcPr/>
                </a:tc>
                <a:tc rowSpan="2">
                  <a:txBody>
                    <a:bodyPr/>
                    <a:lstStyle/>
                    <a:p>
                      <a:pPr marL="0" marR="0" lvl="0" indent="0" algn="ctr" rtl="0">
                        <a:lnSpc>
                          <a:spcPct val="115000"/>
                        </a:lnSpc>
                        <a:spcBef>
                          <a:spcPts val="0"/>
                        </a:spcBef>
                        <a:spcAft>
                          <a:spcPts val="0"/>
                        </a:spcAft>
                        <a:buSzPct val="25000"/>
                        <a:buNone/>
                      </a:pPr>
                      <a:r>
                        <a:rPr lang="en-US" sz="1300" b="1" u="none" strike="noStrike" cap="none" baseline="0">
                          <a:solidFill>
                            <a:srgbClr val="000000"/>
                          </a:solidFill>
                          <a:latin typeface="Calibri"/>
                          <a:ea typeface="Calibri"/>
                          <a:cs typeface="Calibri"/>
                          <a:sym typeface="Calibri"/>
                        </a:rPr>
                        <a:t>Conventions</a:t>
                      </a:r>
                    </a:p>
                    <a:p>
                      <a:pPr lvl="0" algn="ctr" rtl="0">
                        <a:lnSpc>
                          <a:spcPct val="115000"/>
                        </a:lnSpc>
                        <a:spcBef>
                          <a:spcPts val="0"/>
                        </a:spcBef>
                        <a:buSzPct val="25000"/>
                        <a:buNone/>
                      </a:pPr>
                      <a:r>
                        <a:rPr lang="en-US" sz="600" b="1" i="1" u="sng">
                          <a:solidFill>
                            <a:schemeClr val="dk1"/>
                          </a:solidFill>
                          <a:latin typeface="Calibri"/>
                          <a:ea typeface="Calibri"/>
                          <a:cs typeface="Calibri"/>
                          <a:sym typeface="Calibri"/>
                        </a:rPr>
                        <a:t>CCSS and Report Card Alignment</a:t>
                      </a:r>
                    </a:p>
                    <a:p>
                      <a:pPr lvl="0" algn="ctr" rtl="0">
                        <a:lnSpc>
                          <a:spcPct val="115000"/>
                        </a:lnSpc>
                        <a:spcBef>
                          <a:spcPts val="0"/>
                        </a:spcBef>
                        <a:buClr>
                          <a:schemeClr val="dk1"/>
                        </a:buClr>
                        <a:buSzPct val="25000"/>
                        <a:buFont typeface="Arial"/>
                        <a:buNone/>
                      </a:pPr>
                      <a:r>
                        <a:rPr lang="en-US" sz="600" b="1">
                          <a:solidFill>
                            <a:schemeClr val="dk1"/>
                          </a:solidFill>
                          <a:latin typeface="Calibri"/>
                          <a:ea typeface="Calibri"/>
                          <a:cs typeface="Calibri"/>
                          <a:sym typeface="Calibri"/>
                        </a:rPr>
                        <a:t>Conventions:</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3rd</a:t>
                      </a:r>
                      <a:r>
                        <a:rPr lang="en-US" sz="600" b="1">
                          <a:solidFill>
                            <a:schemeClr val="dk1"/>
                          </a:solidFill>
                          <a:latin typeface="Calibri"/>
                          <a:ea typeface="Calibri"/>
                          <a:cs typeface="Calibri"/>
                          <a:sym typeface="Calibri"/>
                        </a:rPr>
                        <a:t>-L.3.2</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4th</a:t>
                      </a:r>
                      <a:r>
                        <a:rPr lang="en-US" sz="600" b="1">
                          <a:solidFill>
                            <a:schemeClr val="dk1"/>
                          </a:solidFill>
                          <a:latin typeface="Calibri"/>
                          <a:ea typeface="Calibri"/>
                          <a:cs typeface="Calibri"/>
                          <a:sym typeface="Calibri"/>
                        </a:rPr>
                        <a:t>-L.4.2, L.4.3b</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5th</a:t>
                      </a:r>
                      <a:r>
                        <a:rPr lang="en-US" sz="600" b="1">
                          <a:solidFill>
                            <a:schemeClr val="dk1"/>
                          </a:solidFill>
                          <a:latin typeface="Calibri"/>
                          <a:ea typeface="Calibri"/>
                          <a:cs typeface="Calibri"/>
                          <a:sym typeface="Calibri"/>
                        </a:rPr>
                        <a:t>-L.5.2</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FAC090"/>
                    </a:solidFill>
                  </a:tcPr>
                </a:tc>
              </a:tr>
              <a:tr h="1014425">
                <a:tc vMerge="1">
                  <a:txBody>
                    <a:bodyPr/>
                    <a:lstStyle/>
                    <a:p>
                      <a:endParaRPr lang="en-US"/>
                    </a:p>
                  </a:txBody>
                  <a:tcPr/>
                </a:tc>
                <a:tc>
                  <a:txBody>
                    <a:bodyPr/>
                    <a:lstStyle/>
                    <a:p>
                      <a:pPr marL="0" marR="0" lvl="0" indent="0" algn="ctr" rtl="0">
                        <a:lnSpc>
                          <a:spcPct val="115000"/>
                        </a:lnSpc>
                        <a:spcBef>
                          <a:spcPts val="0"/>
                        </a:spcBef>
                        <a:spcAft>
                          <a:spcPts val="0"/>
                        </a:spcAft>
                        <a:buSzPct val="25000"/>
                        <a:buNone/>
                      </a:pPr>
                      <a:r>
                        <a:rPr lang="en-US" sz="1200" b="1" u="none" strike="noStrike" cap="none" baseline="0">
                          <a:solidFill>
                            <a:srgbClr val="000000"/>
                          </a:solidFill>
                          <a:latin typeface="Calibri"/>
                          <a:ea typeface="Calibri"/>
                          <a:cs typeface="Calibri"/>
                          <a:sym typeface="Calibri"/>
                        </a:rPr>
                        <a:t>Statement of Purpose/Focus </a:t>
                      </a:r>
                    </a:p>
                    <a:p>
                      <a:pPr lvl="0" algn="ctr" rtl="0">
                        <a:lnSpc>
                          <a:spcPct val="115000"/>
                        </a:lnSpc>
                        <a:spcBef>
                          <a:spcPts val="0"/>
                        </a:spcBef>
                        <a:buClr>
                          <a:schemeClr val="dk1"/>
                        </a:buClr>
                        <a:buSzPct val="25000"/>
                        <a:buFont typeface="Arial"/>
                        <a:buNone/>
                      </a:pPr>
                      <a:r>
                        <a:rPr lang="en-US" sz="600" b="1" i="1" u="sng">
                          <a:solidFill>
                            <a:schemeClr val="dk1"/>
                          </a:solidFill>
                          <a:latin typeface="Calibri"/>
                          <a:ea typeface="Calibri"/>
                          <a:cs typeface="Calibri"/>
                          <a:sym typeface="Calibri"/>
                        </a:rPr>
                        <a:t>CCSS and Report Card Alignment</a:t>
                      </a:r>
                    </a:p>
                    <a:p>
                      <a:pPr lvl="0" algn="ctr" rtl="0">
                        <a:lnSpc>
                          <a:spcPct val="115000"/>
                        </a:lnSpc>
                        <a:spcBef>
                          <a:spcPts val="0"/>
                        </a:spcBef>
                        <a:buSzPct val="25000"/>
                        <a:buNone/>
                      </a:pPr>
                      <a:r>
                        <a:rPr lang="en-US" sz="600" b="1">
                          <a:solidFill>
                            <a:schemeClr val="dk1"/>
                          </a:solidFill>
                          <a:latin typeface="Calibri"/>
                          <a:ea typeface="Calibri"/>
                          <a:cs typeface="Calibri"/>
                          <a:sym typeface="Calibri"/>
                        </a:rPr>
                        <a:t>Text Types &amp; Purposes:</a:t>
                      </a:r>
                    </a:p>
                    <a:p>
                      <a:pPr lvl="0" algn="ctr" rtl="0">
                        <a:lnSpc>
                          <a:spcPct val="115000"/>
                        </a:lnSpc>
                        <a:spcBef>
                          <a:spcPts val="0"/>
                        </a:spcBef>
                        <a:buSzPct val="25000"/>
                        <a:buNone/>
                      </a:pPr>
                      <a:r>
                        <a:rPr lang="en-US" sz="600" b="1" u="sng">
                          <a:solidFill>
                            <a:schemeClr val="dk1"/>
                          </a:solidFill>
                          <a:latin typeface="Calibri"/>
                          <a:ea typeface="Calibri"/>
                          <a:cs typeface="Calibri"/>
                          <a:sym typeface="Calibri"/>
                        </a:rPr>
                        <a:t>3rd</a:t>
                      </a:r>
                      <a:r>
                        <a:rPr lang="en-US" sz="600" b="1">
                          <a:solidFill>
                            <a:schemeClr val="dk1"/>
                          </a:solidFill>
                          <a:latin typeface="Calibri"/>
                          <a:ea typeface="Calibri"/>
                          <a:cs typeface="Calibri"/>
                          <a:sym typeface="Calibri"/>
                        </a:rPr>
                        <a:t>-W.3.2a-b</a:t>
                      </a:r>
                    </a:p>
                    <a:p>
                      <a:pPr lvl="0" algn="ctr" rtl="0">
                        <a:lnSpc>
                          <a:spcPct val="115000"/>
                        </a:lnSpc>
                        <a:spcBef>
                          <a:spcPts val="0"/>
                        </a:spcBef>
                        <a:buSzPct val="25000"/>
                        <a:buNone/>
                      </a:pPr>
                      <a:r>
                        <a:rPr lang="en-US" sz="600" b="1" u="sng">
                          <a:solidFill>
                            <a:schemeClr val="dk1"/>
                          </a:solidFill>
                          <a:latin typeface="Calibri"/>
                          <a:ea typeface="Calibri"/>
                          <a:cs typeface="Calibri"/>
                          <a:sym typeface="Calibri"/>
                        </a:rPr>
                        <a:t>4th</a:t>
                      </a:r>
                      <a:r>
                        <a:rPr lang="en-US" sz="600" b="1">
                          <a:solidFill>
                            <a:schemeClr val="dk1"/>
                          </a:solidFill>
                          <a:latin typeface="Calibri"/>
                          <a:ea typeface="Calibri"/>
                          <a:cs typeface="Calibri"/>
                          <a:sym typeface="Calibri"/>
                        </a:rPr>
                        <a:t>-W.4.2a-b</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5th</a:t>
                      </a:r>
                      <a:r>
                        <a:rPr lang="en-US" sz="600" b="1">
                          <a:solidFill>
                            <a:schemeClr val="dk1"/>
                          </a:solidFill>
                          <a:latin typeface="Calibri"/>
                          <a:ea typeface="Calibri"/>
                          <a:cs typeface="Calibri"/>
                          <a:sym typeface="Calibri"/>
                        </a:rPr>
                        <a:t>-W.5.2a-b</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DAE5F1"/>
                    </a:solidFill>
                  </a:tcPr>
                </a:tc>
                <a:tc>
                  <a:txBody>
                    <a:bodyPr/>
                    <a:lstStyle/>
                    <a:p>
                      <a:pPr marL="0" marR="0" lvl="0" indent="0" algn="ctr" rtl="0">
                        <a:spcBef>
                          <a:spcPts val="0"/>
                        </a:spcBef>
                        <a:buSzPct val="25000"/>
                        <a:buNone/>
                      </a:pPr>
                      <a:r>
                        <a:rPr lang="en-US" sz="1200" b="1" u="none" strike="noStrike" cap="none" baseline="0">
                          <a:latin typeface="Calibri"/>
                          <a:ea typeface="Calibri"/>
                          <a:cs typeface="Calibri"/>
                          <a:sym typeface="Calibri"/>
                        </a:rPr>
                        <a:t>Organization</a:t>
                      </a:r>
                    </a:p>
                    <a:p>
                      <a:pPr lvl="0" algn="ctr" rtl="0">
                        <a:lnSpc>
                          <a:spcPct val="115000"/>
                        </a:lnSpc>
                        <a:spcBef>
                          <a:spcPts val="0"/>
                        </a:spcBef>
                        <a:buClr>
                          <a:schemeClr val="dk1"/>
                        </a:buClr>
                        <a:buSzPct val="25000"/>
                        <a:buFont typeface="Arial"/>
                        <a:buNone/>
                      </a:pPr>
                      <a:r>
                        <a:rPr lang="en-US" sz="600" b="1" i="1" u="sng">
                          <a:solidFill>
                            <a:schemeClr val="dk1"/>
                          </a:solidFill>
                          <a:latin typeface="Calibri"/>
                          <a:ea typeface="Calibri"/>
                          <a:cs typeface="Calibri"/>
                          <a:sym typeface="Calibri"/>
                        </a:rPr>
                        <a:t>CCSS and Report Card Alignment</a:t>
                      </a:r>
                    </a:p>
                    <a:p>
                      <a:pPr lvl="0" algn="ctr" rtl="0">
                        <a:spcBef>
                          <a:spcPts val="0"/>
                        </a:spcBef>
                        <a:buClr>
                          <a:schemeClr val="dk1"/>
                        </a:buClr>
                        <a:buSzPct val="25000"/>
                        <a:buFont typeface="Arial"/>
                        <a:buNone/>
                      </a:pPr>
                      <a:r>
                        <a:rPr lang="en-US" sz="600" b="1">
                          <a:solidFill>
                            <a:schemeClr val="dk1"/>
                          </a:solidFill>
                          <a:latin typeface="Calibri"/>
                          <a:ea typeface="Calibri"/>
                          <a:cs typeface="Calibri"/>
                          <a:sym typeface="Calibri"/>
                        </a:rPr>
                        <a:t>Text Types &amp; Purposes:</a:t>
                      </a:r>
                    </a:p>
                    <a:p>
                      <a:pPr lvl="0" algn="ctr" rtl="0">
                        <a:spcBef>
                          <a:spcPts val="0"/>
                        </a:spcBef>
                        <a:buClr>
                          <a:schemeClr val="dk1"/>
                        </a:buClr>
                        <a:buSzPct val="25000"/>
                        <a:buFont typeface="Arial"/>
                        <a:buNone/>
                      </a:pPr>
                      <a:r>
                        <a:rPr lang="en-US" sz="600" b="1" u="sng">
                          <a:solidFill>
                            <a:schemeClr val="dk1"/>
                          </a:solidFill>
                          <a:latin typeface="Calibri"/>
                          <a:ea typeface="Calibri"/>
                          <a:cs typeface="Calibri"/>
                          <a:sym typeface="Calibri"/>
                        </a:rPr>
                        <a:t>3rd</a:t>
                      </a:r>
                      <a:r>
                        <a:rPr lang="en-US" sz="600" b="1">
                          <a:solidFill>
                            <a:schemeClr val="dk1"/>
                          </a:solidFill>
                          <a:latin typeface="Calibri"/>
                          <a:ea typeface="Calibri"/>
                          <a:cs typeface="Calibri"/>
                          <a:sym typeface="Calibri"/>
                        </a:rPr>
                        <a:t>-W.3.2c-d</a:t>
                      </a:r>
                    </a:p>
                    <a:p>
                      <a:pPr lvl="0" algn="ctr" rtl="0">
                        <a:spcBef>
                          <a:spcPts val="0"/>
                        </a:spcBef>
                        <a:buClr>
                          <a:schemeClr val="dk1"/>
                        </a:buClr>
                        <a:buSzPct val="25000"/>
                        <a:buFont typeface="Arial"/>
                        <a:buNone/>
                      </a:pPr>
                      <a:r>
                        <a:rPr lang="en-US" sz="600" b="1" u="sng">
                          <a:solidFill>
                            <a:schemeClr val="dk1"/>
                          </a:solidFill>
                          <a:latin typeface="Calibri"/>
                          <a:ea typeface="Calibri"/>
                          <a:cs typeface="Calibri"/>
                          <a:sym typeface="Calibri"/>
                        </a:rPr>
                        <a:t>4th</a:t>
                      </a:r>
                      <a:r>
                        <a:rPr lang="en-US" sz="600" b="1">
                          <a:solidFill>
                            <a:schemeClr val="dk1"/>
                          </a:solidFill>
                          <a:latin typeface="Calibri"/>
                          <a:ea typeface="Calibri"/>
                          <a:cs typeface="Calibri"/>
                          <a:sym typeface="Calibri"/>
                        </a:rPr>
                        <a:t>-W.4.2c-d</a:t>
                      </a:r>
                    </a:p>
                    <a:p>
                      <a:pPr lvl="0" algn="ctr" rtl="0">
                        <a:spcBef>
                          <a:spcPts val="0"/>
                        </a:spcBef>
                        <a:buClr>
                          <a:schemeClr val="dk1"/>
                        </a:buClr>
                        <a:buSzPct val="25000"/>
                        <a:buFont typeface="Arial"/>
                        <a:buNone/>
                      </a:pPr>
                      <a:r>
                        <a:rPr lang="en-US" sz="600" b="1" u="sng">
                          <a:solidFill>
                            <a:schemeClr val="dk1"/>
                          </a:solidFill>
                          <a:latin typeface="Calibri"/>
                          <a:ea typeface="Calibri"/>
                          <a:cs typeface="Calibri"/>
                          <a:sym typeface="Calibri"/>
                        </a:rPr>
                        <a:t>5th</a:t>
                      </a:r>
                      <a:r>
                        <a:rPr lang="en-US" sz="600" b="1">
                          <a:solidFill>
                            <a:schemeClr val="dk1"/>
                          </a:solidFill>
                          <a:latin typeface="Calibri"/>
                          <a:ea typeface="Calibri"/>
                          <a:cs typeface="Calibri"/>
                          <a:sym typeface="Calibri"/>
                        </a:rPr>
                        <a:t>-W.5.2c-d</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DAE5F1"/>
                    </a:solidFill>
                  </a:tcPr>
                </a:tc>
                <a:tc>
                  <a:txBody>
                    <a:bodyPr/>
                    <a:lstStyle/>
                    <a:p>
                      <a:pPr marL="0" marR="0" lvl="0" indent="0" algn="ctr" rtl="0">
                        <a:lnSpc>
                          <a:spcPct val="115000"/>
                        </a:lnSpc>
                        <a:spcBef>
                          <a:spcPts val="0"/>
                        </a:spcBef>
                        <a:spcAft>
                          <a:spcPts val="0"/>
                        </a:spcAft>
                        <a:buSzPct val="25000"/>
                        <a:buNone/>
                      </a:pPr>
                      <a:r>
                        <a:rPr lang="en-US" sz="1200" b="1" u="none" strike="noStrike" cap="none" baseline="0">
                          <a:solidFill>
                            <a:srgbClr val="000000"/>
                          </a:solidFill>
                          <a:latin typeface="Calibri"/>
                          <a:ea typeface="Calibri"/>
                          <a:cs typeface="Calibri"/>
                          <a:sym typeface="Calibri"/>
                        </a:rPr>
                        <a:t>Elaboration of Evidence</a:t>
                      </a:r>
                    </a:p>
                    <a:p>
                      <a:pPr lvl="0" algn="ctr" rtl="0">
                        <a:lnSpc>
                          <a:spcPct val="115000"/>
                        </a:lnSpc>
                        <a:spcBef>
                          <a:spcPts val="0"/>
                        </a:spcBef>
                        <a:buClr>
                          <a:schemeClr val="dk1"/>
                        </a:buClr>
                        <a:buSzPct val="25000"/>
                        <a:buFont typeface="Arial"/>
                        <a:buNone/>
                      </a:pPr>
                      <a:r>
                        <a:rPr lang="en-US" sz="600" b="1" i="1" u="sng">
                          <a:solidFill>
                            <a:schemeClr val="dk1"/>
                          </a:solidFill>
                          <a:latin typeface="Calibri"/>
                          <a:ea typeface="Calibri"/>
                          <a:cs typeface="Calibri"/>
                          <a:sym typeface="Calibri"/>
                        </a:rPr>
                        <a:t>CCSS and Report Card Alignment</a:t>
                      </a:r>
                    </a:p>
                    <a:p>
                      <a:pPr lvl="0" algn="ctr" rtl="0">
                        <a:lnSpc>
                          <a:spcPct val="115000"/>
                        </a:lnSpc>
                        <a:spcBef>
                          <a:spcPts val="0"/>
                        </a:spcBef>
                        <a:buClr>
                          <a:schemeClr val="dk1"/>
                        </a:buClr>
                        <a:buSzPct val="25000"/>
                        <a:buFont typeface="Arial"/>
                        <a:buNone/>
                      </a:pPr>
                      <a:r>
                        <a:rPr lang="en-US" sz="600" b="1">
                          <a:solidFill>
                            <a:schemeClr val="dk1"/>
                          </a:solidFill>
                          <a:latin typeface="Calibri"/>
                          <a:ea typeface="Calibri"/>
                          <a:cs typeface="Calibri"/>
                          <a:sym typeface="Calibri"/>
                        </a:rPr>
                        <a:t>Research to Build and Present Knowledge:</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3rd</a:t>
                      </a:r>
                      <a:r>
                        <a:rPr lang="en-US" sz="600" b="1">
                          <a:solidFill>
                            <a:schemeClr val="dk1"/>
                          </a:solidFill>
                          <a:latin typeface="Calibri"/>
                          <a:ea typeface="Calibri"/>
                          <a:cs typeface="Calibri"/>
                          <a:sym typeface="Calibri"/>
                        </a:rPr>
                        <a:t>-W.3.7-8</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4th</a:t>
                      </a:r>
                      <a:r>
                        <a:rPr lang="en-US" sz="600" b="1">
                          <a:solidFill>
                            <a:schemeClr val="dk1"/>
                          </a:solidFill>
                          <a:latin typeface="Calibri"/>
                          <a:ea typeface="Calibri"/>
                          <a:cs typeface="Calibri"/>
                          <a:sym typeface="Calibri"/>
                        </a:rPr>
                        <a:t>-W.4.7-9</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5th</a:t>
                      </a:r>
                      <a:r>
                        <a:rPr lang="en-US" sz="600" b="1">
                          <a:solidFill>
                            <a:schemeClr val="dk1"/>
                          </a:solidFill>
                          <a:latin typeface="Calibri"/>
                          <a:ea typeface="Calibri"/>
                          <a:cs typeface="Calibri"/>
                          <a:sym typeface="Calibri"/>
                        </a:rPr>
                        <a:t>-W.5.7-9</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D6E3BC"/>
                    </a:solidFill>
                  </a:tcPr>
                </a:tc>
                <a:tc>
                  <a:txBody>
                    <a:bodyPr/>
                    <a:lstStyle/>
                    <a:p>
                      <a:pPr marL="0" marR="0" lvl="0" indent="0" algn="ctr" rtl="0">
                        <a:lnSpc>
                          <a:spcPct val="115000"/>
                        </a:lnSpc>
                        <a:spcBef>
                          <a:spcPts val="0"/>
                        </a:spcBef>
                        <a:spcAft>
                          <a:spcPts val="0"/>
                        </a:spcAft>
                        <a:buSzPct val="25000"/>
                        <a:buNone/>
                      </a:pPr>
                      <a:r>
                        <a:rPr lang="en-US" sz="1200" b="1" u="none" strike="noStrike" cap="none" baseline="0">
                          <a:solidFill>
                            <a:srgbClr val="000000"/>
                          </a:solidFill>
                          <a:latin typeface="Calibri"/>
                          <a:ea typeface="Calibri"/>
                          <a:cs typeface="Calibri"/>
                          <a:sym typeface="Calibri"/>
                        </a:rPr>
                        <a:t>Language and Vocabulary</a:t>
                      </a:r>
                    </a:p>
                    <a:p>
                      <a:pPr lvl="0" algn="ctr" rtl="0">
                        <a:lnSpc>
                          <a:spcPct val="115000"/>
                        </a:lnSpc>
                        <a:spcBef>
                          <a:spcPts val="0"/>
                        </a:spcBef>
                        <a:buSzPct val="25000"/>
                        <a:buNone/>
                      </a:pPr>
                      <a:r>
                        <a:rPr lang="en-US" sz="600" b="1" i="1" u="sng">
                          <a:solidFill>
                            <a:schemeClr val="dk1"/>
                          </a:solidFill>
                          <a:latin typeface="Calibri"/>
                          <a:ea typeface="Calibri"/>
                          <a:cs typeface="Calibri"/>
                          <a:sym typeface="Calibri"/>
                        </a:rPr>
                        <a:t>CCSS and Report Card Alignment</a:t>
                      </a:r>
                    </a:p>
                    <a:p>
                      <a:pPr lvl="0" algn="ctr" rtl="0">
                        <a:lnSpc>
                          <a:spcPct val="115000"/>
                        </a:lnSpc>
                        <a:spcBef>
                          <a:spcPts val="0"/>
                        </a:spcBef>
                        <a:buClr>
                          <a:schemeClr val="dk1"/>
                        </a:buClr>
                        <a:buSzPct val="25000"/>
                        <a:buFont typeface="Arial"/>
                        <a:buNone/>
                      </a:pPr>
                      <a:r>
                        <a:rPr lang="en-US" sz="600" b="1">
                          <a:solidFill>
                            <a:schemeClr val="dk1"/>
                          </a:solidFill>
                          <a:latin typeface="Calibri"/>
                          <a:ea typeface="Calibri"/>
                          <a:cs typeface="Calibri"/>
                          <a:sym typeface="Calibri"/>
                        </a:rPr>
                        <a:t>Conventions &amp; Vocab.  Acquisition: </a:t>
                      </a:r>
                      <a:r>
                        <a:rPr lang="en-US" sz="600" b="1" u="sng">
                          <a:solidFill>
                            <a:schemeClr val="dk1"/>
                          </a:solidFill>
                          <a:latin typeface="Calibri"/>
                          <a:ea typeface="Calibri"/>
                          <a:cs typeface="Calibri"/>
                          <a:sym typeface="Calibri"/>
                        </a:rPr>
                        <a:t>3rd</a:t>
                      </a:r>
                      <a:r>
                        <a:rPr lang="en-US" sz="600" b="1">
                          <a:solidFill>
                            <a:schemeClr val="dk1"/>
                          </a:solidFill>
                          <a:latin typeface="Calibri"/>
                          <a:ea typeface="Calibri"/>
                          <a:cs typeface="Calibri"/>
                          <a:sym typeface="Calibri"/>
                        </a:rPr>
                        <a:t>-L.3.1b-i, L.3.3a &amp; L.3.6</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4th</a:t>
                      </a:r>
                      <a:r>
                        <a:rPr lang="en-US" sz="600" b="1">
                          <a:solidFill>
                            <a:schemeClr val="dk1"/>
                          </a:solidFill>
                          <a:latin typeface="Calibri"/>
                          <a:ea typeface="Calibri"/>
                          <a:cs typeface="Calibri"/>
                          <a:sym typeface="Calibri"/>
                        </a:rPr>
                        <a:t>-L.4.1, L.4.3a, &amp; L.4.6</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5th</a:t>
                      </a:r>
                      <a:r>
                        <a:rPr lang="en-US" sz="600" b="1">
                          <a:solidFill>
                            <a:schemeClr val="dk1"/>
                          </a:solidFill>
                          <a:latin typeface="Calibri"/>
                          <a:ea typeface="Calibri"/>
                          <a:cs typeface="Calibri"/>
                          <a:sym typeface="Calibri"/>
                        </a:rPr>
                        <a:t>-L.5.1b-e, L.5.3a &amp; L.5.6</a:t>
                      </a:r>
                    </a:p>
                    <a:p>
                      <a:pPr marL="0" marR="0" lvl="0" indent="0" algn="ctr" rtl="0">
                        <a:lnSpc>
                          <a:spcPct val="115000"/>
                        </a:lnSpc>
                        <a:spcBef>
                          <a:spcPts val="0"/>
                        </a:spcBef>
                        <a:spcAft>
                          <a:spcPts val="0"/>
                        </a:spcAft>
                        <a:buNone/>
                      </a:pPr>
                      <a:endParaRPr sz="600" b="1">
                        <a:latin typeface="Calibri"/>
                        <a:ea typeface="Calibri"/>
                        <a:cs typeface="Calibri"/>
                        <a:sym typeface="Calibri"/>
                      </a:endParaRP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D6E3BC"/>
                    </a:solidFill>
                  </a:tcPr>
                </a:tc>
                <a:tc vMerge="1">
                  <a:txBody>
                    <a:bodyPr/>
                    <a:lstStyle/>
                    <a:p>
                      <a:endParaRPr lang="en-US"/>
                    </a:p>
                  </a:txBody>
                  <a:tcPr/>
                </a:tc>
              </a:tr>
              <a:tr h="1937975">
                <a:tc>
                  <a:txBody>
                    <a:bodyPr/>
                    <a:lstStyle/>
                    <a:p>
                      <a:pPr marL="0" marR="0" lvl="0" indent="0" algn="ctr" rtl="0">
                        <a:lnSpc>
                          <a:spcPct val="115000"/>
                        </a:lnSpc>
                        <a:spcBef>
                          <a:spcPts val="0"/>
                        </a:spcBef>
                        <a:spcAft>
                          <a:spcPts val="0"/>
                        </a:spcAft>
                        <a:buSzPct val="25000"/>
                        <a:buNone/>
                      </a:pPr>
                      <a:r>
                        <a:rPr lang="en-US" sz="2000" b="1" u="none" strike="noStrike" cap="none" baseline="0" dirty="0">
                          <a:solidFill>
                            <a:srgbClr val="000000"/>
                          </a:solidFill>
                          <a:latin typeface="Calibri"/>
                          <a:ea typeface="Calibri"/>
                          <a:cs typeface="Calibri"/>
                          <a:sym typeface="Calibri"/>
                        </a:rPr>
                        <a:t>4</a:t>
                      </a:r>
                    </a:p>
                    <a:p>
                      <a:pPr marL="0" marR="0" lvl="0" indent="0" algn="ctr" rtl="0">
                        <a:lnSpc>
                          <a:spcPct val="115000"/>
                        </a:lnSpc>
                        <a:spcBef>
                          <a:spcPts val="0"/>
                        </a:spcBef>
                        <a:spcAft>
                          <a:spcPts val="0"/>
                        </a:spcAft>
                        <a:buSzPct val="25000"/>
                        <a:buNone/>
                      </a:pPr>
                      <a:r>
                        <a:rPr lang="en-US" sz="900" b="1" u="none" strike="noStrike" cap="none" baseline="0" dirty="0">
                          <a:solidFill>
                            <a:srgbClr val="000000"/>
                          </a:solidFill>
                          <a:latin typeface="Calibri"/>
                          <a:ea typeface="Calibri"/>
                          <a:cs typeface="Calibri"/>
                          <a:sym typeface="Calibri"/>
                        </a:rPr>
                        <a:t>Exemplary</a:t>
                      </a:r>
                    </a:p>
                    <a:p>
                      <a:pPr marL="0" marR="0" lvl="0" indent="0" algn="ctr" rtl="0">
                        <a:lnSpc>
                          <a:spcPct val="115000"/>
                        </a:lnSpc>
                        <a:spcBef>
                          <a:spcPts val="0"/>
                        </a:spcBef>
                        <a:spcAft>
                          <a:spcPts val="0"/>
                        </a:spcAft>
                        <a:buSzPct val="25000"/>
                        <a:buNone/>
                      </a:pPr>
                      <a:r>
                        <a:rPr lang="en-US" sz="900" b="1" dirty="0">
                          <a:latin typeface="Calibri"/>
                          <a:ea typeface="Calibri"/>
                          <a:cs typeface="Calibri"/>
                          <a:sym typeface="Calibri"/>
                        </a:rPr>
                        <a:t>(E)</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chemeClr val="bg1"/>
                    </a:solidFill>
                  </a:tcPr>
                </a:tc>
                <a:tc>
                  <a:txBody>
                    <a:bodyPr/>
                    <a:lstStyle/>
                    <a:p>
                      <a:pPr marL="0" marR="0" lvl="0" indent="0" algn="l" rtl="0">
                        <a:spcBef>
                          <a:spcPts val="0"/>
                        </a:spcBef>
                        <a:spcAft>
                          <a:spcPts val="0"/>
                        </a:spcAft>
                        <a:buSzPct val="25000"/>
                        <a:buNone/>
                      </a:pPr>
                      <a:r>
                        <a:rPr lang="en-US" sz="900" u="none" strike="noStrike" cap="none" baseline="0" dirty="0">
                          <a:solidFill>
                            <a:srgbClr val="000000"/>
                          </a:solidFill>
                          <a:latin typeface="Calibri"/>
                          <a:ea typeface="Calibri"/>
                          <a:cs typeface="Calibri"/>
                          <a:sym typeface="Calibri"/>
                        </a:rPr>
                        <a:t>The response is fully sustained and consistently and purposefully focused: </a:t>
                      </a:r>
                    </a:p>
                    <a:p>
                      <a:pPr marL="0" marR="0" lvl="0" indent="0" algn="l" rtl="0">
                        <a:spcBef>
                          <a:spcPts val="0"/>
                        </a:spcBef>
                        <a:spcAft>
                          <a:spcPts val="0"/>
                        </a:spcAft>
                        <a:buNone/>
                      </a:pPr>
                      <a:endParaRPr sz="900" u="none" strike="noStrike" cap="none" baseline="0" dirty="0">
                        <a:solidFill>
                          <a:srgbClr val="000000"/>
                        </a:solidFill>
                        <a:latin typeface="Calibri"/>
                        <a:ea typeface="Calibri"/>
                        <a:cs typeface="Calibri"/>
                        <a:sym typeface="Calibri"/>
                      </a:endParaRPr>
                    </a:p>
                    <a:p>
                      <a:pPr marL="58738" marR="0" lvl="0" indent="-58738" algn="l" rtl="0">
                        <a:spcBef>
                          <a:spcPts val="0"/>
                        </a:spcBef>
                        <a:spcAft>
                          <a:spcPts val="0"/>
                        </a:spcAft>
                        <a:buClr>
                          <a:schemeClr val="dk1"/>
                        </a:buClr>
                        <a:buSzPct val="100000"/>
                        <a:buFont typeface="Arial"/>
                        <a:buChar char="•"/>
                      </a:pPr>
                      <a:r>
                        <a:rPr lang="en-US" sz="900" u="none" strike="noStrike" cap="none" baseline="0" dirty="0">
                          <a:latin typeface="Calibri"/>
                          <a:ea typeface="Calibri"/>
                          <a:cs typeface="Calibri"/>
                          <a:sym typeface="Calibri"/>
                        </a:rPr>
                        <a:t>controlling idea or main idea of a topic is focused, clearly stated, and strongly maintained.</a:t>
                      </a:r>
                    </a:p>
                    <a:p>
                      <a:pPr marL="58738" marR="0" lvl="0" indent="-1588" algn="l" rtl="0">
                        <a:spcBef>
                          <a:spcPts val="0"/>
                        </a:spcBef>
                        <a:spcAft>
                          <a:spcPts val="0"/>
                        </a:spcAft>
                        <a:buClr>
                          <a:schemeClr val="dk1"/>
                        </a:buClr>
                        <a:buFont typeface="Arial"/>
                        <a:buNone/>
                      </a:pPr>
                      <a:endParaRPr sz="900" u="none" strike="noStrike" cap="none" baseline="0" dirty="0">
                        <a:latin typeface="Calibri"/>
                        <a:ea typeface="Calibri"/>
                        <a:cs typeface="Calibri"/>
                        <a:sym typeface="Calibri"/>
                      </a:endParaRPr>
                    </a:p>
                    <a:p>
                      <a:pPr marL="58738" marR="0" lvl="0" indent="-58738" algn="l" rtl="0">
                        <a:spcBef>
                          <a:spcPts val="0"/>
                        </a:spcBef>
                        <a:spcAft>
                          <a:spcPts val="0"/>
                        </a:spcAft>
                        <a:buClr>
                          <a:schemeClr val="dk1"/>
                        </a:buClr>
                        <a:buSzPct val="100000"/>
                        <a:buFont typeface="Arial"/>
                        <a:buChar char="•"/>
                      </a:pPr>
                      <a:r>
                        <a:rPr lang="en-US" sz="900" u="none" strike="noStrike" cap="none" baseline="0" dirty="0">
                          <a:latin typeface="Calibri"/>
                          <a:ea typeface="Calibri"/>
                          <a:cs typeface="Calibri"/>
                          <a:sym typeface="Calibri"/>
                        </a:rPr>
                        <a:t>controlling idea or main idea of a topic is introduced and communicated clearly within the context .</a:t>
                      </a:r>
                    </a:p>
                  </a:txBody>
                  <a:tcPr marL="34300" marR="3430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chemeClr val="bg1"/>
                    </a:solidFill>
                  </a:tcPr>
                </a:tc>
                <a:tc>
                  <a:txBody>
                    <a:bodyPr/>
                    <a:lstStyle/>
                    <a:p>
                      <a:pPr marL="0" marR="0" lvl="0" indent="0" algn="l" rtl="0">
                        <a:spcBef>
                          <a:spcPts val="0"/>
                        </a:spcBef>
                        <a:spcAft>
                          <a:spcPts val="0"/>
                        </a:spcAft>
                        <a:buSzPct val="25000"/>
                        <a:buNone/>
                      </a:pPr>
                      <a:r>
                        <a:rPr lang="en-US" sz="900" u="none" strike="noStrike" cap="none" baseline="0" dirty="0">
                          <a:solidFill>
                            <a:srgbClr val="000000"/>
                          </a:solidFill>
                          <a:latin typeface="Calibri"/>
                          <a:ea typeface="Calibri"/>
                          <a:cs typeface="Calibri"/>
                          <a:sym typeface="Calibri"/>
                        </a:rPr>
                        <a:t>The response has a clear and effective organizational structure creating unity and completeness: </a:t>
                      </a:r>
                    </a:p>
                    <a:p>
                      <a:pPr marL="0" marR="0" lvl="0" indent="0" algn="l" rtl="0">
                        <a:spcBef>
                          <a:spcPts val="0"/>
                        </a:spcBef>
                        <a:spcAft>
                          <a:spcPts val="0"/>
                        </a:spcAft>
                        <a:buNone/>
                      </a:pPr>
                      <a:endParaRPr sz="900" u="none" strike="noStrike" cap="none" baseline="0" dirty="0">
                        <a:solidFill>
                          <a:srgbClr val="000000"/>
                        </a:solidFill>
                        <a:latin typeface="Calibri"/>
                        <a:ea typeface="Calibri"/>
                        <a:cs typeface="Calibri"/>
                        <a:sym typeface="Calibri"/>
                      </a:endParaRPr>
                    </a:p>
                    <a:p>
                      <a:pPr marL="58738" marR="0" lvl="0" indent="-58738" algn="l" rtl="0">
                        <a:spcBef>
                          <a:spcPts val="0"/>
                        </a:spcBef>
                        <a:spcAft>
                          <a:spcPts val="0"/>
                        </a:spcAft>
                        <a:buClr>
                          <a:srgbClr val="000000"/>
                        </a:buClr>
                        <a:buSzPct val="100000"/>
                        <a:buFont typeface="Arial"/>
                        <a:buChar char="•"/>
                      </a:pPr>
                      <a:r>
                        <a:rPr lang="en-US" sz="900" u="none" strike="noStrike" cap="none" baseline="0" dirty="0">
                          <a:solidFill>
                            <a:srgbClr val="000000"/>
                          </a:solidFill>
                          <a:latin typeface="Calibri"/>
                          <a:ea typeface="Calibri"/>
                          <a:cs typeface="Calibri"/>
                          <a:sym typeface="Calibri"/>
                        </a:rPr>
                        <a:t>use of a variety of transitional strategies logical progression of ideas from beginning to end. </a:t>
                      </a:r>
                    </a:p>
                    <a:p>
                      <a:pPr marL="58738" marR="0" lvl="0" indent="-1588" algn="l" rtl="0">
                        <a:spcBef>
                          <a:spcPts val="0"/>
                        </a:spcBef>
                        <a:spcAft>
                          <a:spcPts val="0"/>
                        </a:spcAft>
                        <a:buClr>
                          <a:schemeClr val="dk1"/>
                        </a:buClr>
                        <a:buFont typeface="Arial"/>
                        <a:buNone/>
                      </a:pPr>
                      <a:endParaRPr sz="900" u="none" strike="noStrike" cap="none" baseline="0" dirty="0">
                        <a:solidFill>
                          <a:srgbClr val="000000"/>
                        </a:solidFill>
                        <a:latin typeface="Calibri"/>
                        <a:ea typeface="Calibri"/>
                        <a:cs typeface="Calibri"/>
                        <a:sym typeface="Calibri"/>
                      </a:endParaRPr>
                    </a:p>
                    <a:p>
                      <a:pPr marL="58738" marR="0" lvl="0" indent="-58738" algn="l" rtl="0">
                        <a:spcBef>
                          <a:spcPts val="0"/>
                        </a:spcBef>
                        <a:spcAft>
                          <a:spcPts val="0"/>
                        </a:spcAft>
                        <a:buClr>
                          <a:srgbClr val="000000"/>
                        </a:buClr>
                        <a:buSzPct val="100000"/>
                        <a:buFont typeface="Arial"/>
                        <a:buChar char="•"/>
                      </a:pPr>
                      <a:r>
                        <a:rPr lang="en-US" sz="900" u="none" strike="noStrike" cap="none" baseline="0" dirty="0">
                          <a:solidFill>
                            <a:srgbClr val="000000"/>
                          </a:solidFill>
                          <a:latin typeface="Calibri"/>
                          <a:ea typeface="Calibri"/>
                          <a:cs typeface="Calibri"/>
                          <a:sym typeface="Calibri"/>
                        </a:rPr>
                        <a:t> effective introduction and conclusion for audience and purpose.</a:t>
                      </a:r>
                    </a:p>
                  </a:txBody>
                  <a:tcPr marL="34300" marR="3430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chemeClr val="bg1"/>
                    </a:solidFill>
                  </a:tcPr>
                </a:tc>
                <a:tc>
                  <a:txBody>
                    <a:bodyPr/>
                    <a:lstStyle/>
                    <a:p>
                      <a:pPr marL="0" marR="0" lvl="0" indent="0" algn="l" rtl="0">
                        <a:spcBef>
                          <a:spcPts val="0"/>
                        </a:spcBef>
                        <a:spcAft>
                          <a:spcPts val="0"/>
                        </a:spcAft>
                        <a:buSzPct val="25000"/>
                        <a:buNone/>
                      </a:pPr>
                      <a:r>
                        <a:rPr lang="en-US" sz="900" u="none" strike="noStrike" cap="none" baseline="0" dirty="0">
                          <a:solidFill>
                            <a:srgbClr val="000000"/>
                          </a:solidFill>
                          <a:latin typeface="Calibri"/>
                          <a:ea typeface="Calibri"/>
                          <a:cs typeface="Calibri"/>
                          <a:sym typeface="Calibri"/>
                        </a:rPr>
                        <a:t>The response provides thorough and convincing support/evidence for the controlling idea or main idea that includes the effective use of sources, facts, and details: </a:t>
                      </a:r>
                    </a:p>
                    <a:p>
                      <a:pPr marL="0" marR="0" lvl="0" indent="0" algn="l" rtl="0">
                        <a:spcBef>
                          <a:spcPts val="0"/>
                        </a:spcBef>
                        <a:spcAft>
                          <a:spcPts val="0"/>
                        </a:spcAft>
                        <a:buNone/>
                      </a:pPr>
                      <a:endParaRPr sz="900" u="none" strike="noStrike" cap="none" baseline="0" dirty="0">
                        <a:solidFill>
                          <a:srgbClr val="000000"/>
                        </a:solidFill>
                        <a:latin typeface="Calibri"/>
                        <a:ea typeface="Calibri"/>
                        <a:cs typeface="Calibri"/>
                        <a:sym typeface="Calibri"/>
                      </a:endParaRPr>
                    </a:p>
                    <a:p>
                      <a:pPr marL="58738" marR="0" lvl="0" indent="-58738" algn="l" rtl="0">
                        <a:spcBef>
                          <a:spcPts val="0"/>
                        </a:spcBef>
                        <a:spcAft>
                          <a:spcPts val="0"/>
                        </a:spcAft>
                        <a:buClr>
                          <a:srgbClr val="000000"/>
                        </a:buClr>
                        <a:buSzPct val="100000"/>
                        <a:buFont typeface="Arial"/>
                        <a:buChar char="•"/>
                      </a:pPr>
                      <a:r>
                        <a:rPr lang="en-US" sz="900" u="none" strike="noStrike" cap="none" baseline="0" dirty="0">
                          <a:solidFill>
                            <a:srgbClr val="000000"/>
                          </a:solidFill>
                          <a:latin typeface="Calibri"/>
                          <a:ea typeface="Calibri"/>
                          <a:cs typeface="Calibri"/>
                          <a:sym typeface="Calibri"/>
                        </a:rPr>
                        <a:t>use of evidence from sources is smoothly integrated comprehensive, and relevant .</a:t>
                      </a:r>
                    </a:p>
                    <a:p>
                      <a:pPr marL="58738" marR="0" lvl="0" indent="-1588" algn="l" rtl="0">
                        <a:spcBef>
                          <a:spcPts val="0"/>
                        </a:spcBef>
                        <a:spcAft>
                          <a:spcPts val="0"/>
                        </a:spcAft>
                        <a:buClr>
                          <a:schemeClr val="dk1"/>
                        </a:buClr>
                        <a:buFont typeface="Arial"/>
                        <a:buNone/>
                      </a:pPr>
                      <a:endParaRPr sz="900" u="none" strike="noStrike" cap="none" baseline="0" dirty="0">
                        <a:solidFill>
                          <a:srgbClr val="000000"/>
                        </a:solidFill>
                        <a:latin typeface="Calibri"/>
                        <a:ea typeface="Calibri"/>
                        <a:cs typeface="Calibri"/>
                        <a:sym typeface="Calibri"/>
                      </a:endParaRPr>
                    </a:p>
                    <a:p>
                      <a:pPr marL="58738" marR="0" lvl="0" indent="-58738" algn="l" rtl="0">
                        <a:spcBef>
                          <a:spcPts val="0"/>
                        </a:spcBef>
                        <a:spcAft>
                          <a:spcPts val="0"/>
                        </a:spcAft>
                        <a:buClr>
                          <a:srgbClr val="000000"/>
                        </a:buClr>
                        <a:buSzPct val="100000"/>
                        <a:buFont typeface="Arial"/>
                        <a:buChar char="•"/>
                      </a:pPr>
                      <a:r>
                        <a:rPr lang="en-US" sz="900" u="none" strike="noStrike" cap="none" baseline="0" dirty="0">
                          <a:solidFill>
                            <a:srgbClr val="000000"/>
                          </a:solidFill>
                          <a:latin typeface="Calibri"/>
                          <a:ea typeface="Calibri"/>
                          <a:cs typeface="Calibri"/>
                          <a:sym typeface="Calibri"/>
                        </a:rPr>
                        <a:t>effective use of a variety of elaborative techniques .</a:t>
                      </a:r>
                    </a:p>
                  </a:txBody>
                  <a:tcPr marL="34300" marR="3430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chemeClr val="bg1"/>
                    </a:solidFill>
                  </a:tcPr>
                </a:tc>
                <a:tc>
                  <a:txBody>
                    <a:bodyPr/>
                    <a:lstStyle/>
                    <a:p>
                      <a:pPr marL="0" marR="0" lvl="0" indent="0" algn="l" rtl="0">
                        <a:spcBef>
                          <a:spcPts val="0"/>
                        </a:spcBef>
                        <a:spcAft>
                          <a:spcPts val="0"/>
                        </a:spcAft>
                        <a:buSzPct val="25000"/>
                        <a:buNone/>
                      </a:pPr>
                      <a:r>
                        <a:rPr lang="en-US" sz="900" u="none" strike="noStrike" cap="none" baseline="0">
                          <a:solidFill>
                            <a:srgbClr val="000000"/>
                          </a:solidFill>
                          <a:latin typeface="Calibri"/>
                          <a:ea typeface="Calibri"/>
                          <a:cs typeface="Calibri"/>
                          <a:sym typeface="Calibri"/>
                        </a:rPr>
                        <a:t>The response clearly and effectively expresses ideas, using precise language: </a:t>
                      </a:r>
                    </a:p>
                    <a:p>
                      <a:pPr marL="0" marR="0" lvl="0" indent="0" algn="l" rtl="0">
                        <a:spcBef>
                          <a:spcPts val="0"/>
                        </a:spcBef>
                        <a:spcAft>
                          <a:spcPts val="0"/>
                        </a:spcAft>
                        <a:buNone/>
                      </a:pPr>
                      <a:endParaRPr sz="900" u="none" strike="noStrike" cap="none" baseline="0">
                        <a:solidFill>
                          <a:srgbClr val="000000"/>
                        </a:solidFill>
                        <a:latin typeface="Calibri"/>
                        <a:ea typeface="Calibri"/>
                        <a:cs typeface="Calibri"/>
                        <a:sym typeface="Calibri"/>
                      </a:endParaRPr>
                    </a:p>
                    <a:p>
                      <a:pPr marL="58738" marR="0" lvl="0" indent="-58738" algn="l" rtl="0">
                        <a:spcBef>
                          <a:spcPts val="0"/>
                        </a:spcBef>
                        <a:spcAft>
                          <a:spcPts val="0"/>
                        </a:spcAft>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use of academic and domain-specific vocabulary is clearly appropriate for the audience and purpose. </a:t>
                      </a:r>
                    </a:p>
                  </a:txBody>
                  <a:tcPr marL="34300" marR="3430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chemeClr val="bg1"/>
                    </a:solidFill>
                  </a:tcPr>
                </a:tc>
                <a:tc>
                  <a:txBody>
                    <a:bodyPr/>
                    <a:lstStyle/>
                    <a:p>
                      <a:pPr marL="0" marR="0" lvl="0" indent="0" algn="l" rtl="0">
                        <a:spcBef>
                          <a:spcPts val="0"/>
                        </a:spcBef>
                        <a:spcAft>
                          <a:spcPts val="0"/>
                        </a:spcAft>
                        <a:buSzPct val="25000"/>
                        <a:buNone/>
                      </a:pPr>
                      <a:r>
                        <a:rPr lang="en-US" sz="900" u="none" strike="noStrike" cap="none" baseline="0">
                          <a:solidFill>
                            <a:srgbClr val="000000"/>
                          </a:solidFill>
                          <a:latin typeface="Calibri"/>
                          <a:ea typeface="Calibri"/>
                          <a:cs typeface="Calibri"/>
                          <a:sym typeface="Calibri"/>
                        </a:rPr>
                        <a:t>The response demonstrates a strong command of conventions: </a:t>
                      </a:r>
                    </a:p>
                    <a:p>
                      <a:pPr marL="0" marR="0" lvl="0" indent="0" algn="l" rtl="0">
                        <a:spcBef>
                          <a:spcPts val="0"/>
                        </a:spcBef>
                        <a:spcAft>
                          <a:spcPts val="0"/>
                        </a:spcAft>
                        <a:buNone/>
                      </a:pPr>
                      <a:endParaRPr sz="900" u="none" strike="noStrike" cap="none" baseline="0">
                        <a:solidFill>
                          <a:srgbClr val="000000"/>
                        </a:solidFill>
                        <a:latin typeface="Calibri"/>
                        <a:ea typeface="Calibri"/>
                        <a:cs typeface="Calibri"/>
                        <a:sym typeface="Calibri"/>
                      </a:endParaRPr>
                    </a:p>
                    <a:p>
                      <a:pPr marL="58738" marR="0" lvl="0" indent="-58738" algn="l" rtl="0">
                        <a:spcBef>
                          <a:spcPts val="0"/>
                        </a:spcBef>
                        <a:spcAft>
                          <a:spcPts val="0"/>
                        </a:spcAft>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few, if any, errors are present in usage and sentence formation. </a:t>
                      </a:r>
                    </a:p>
                    <a:p>
                      <a:pPr marL="58738" marR="0" lvl="0" indent="-1588" algn="l" rtl="0">
                        <a:spcBef>
                          <a:spcPts val="0"/>
                        </a:spcBef>
                        <a:spcAft>
                          <a:spcPts val="0"/>
                        </a:spcAft>
                        <a:buClr>
                          <a:schemeClr val="dk1"/>
                        </a:buClr>
                        <a:buFont typeface="Arial"/>
                        <a:buNone/>
                      </a:pPr>
                      <a:endParaRPr sz="900" u="none" strike="noStrike" cap="none" baseline="0">
                        <a:solidFill>
                          <a:srgbClr val="000000"/>
                        </a:solidFill>
                        <a:latin typeface="Calibri"/>
                        <a:ea typeface="Calibri"/>
                        <a:cs typeface="Calibri"/>
                        <a:sym typeface="Calibri"/>
                      </a:endParaRPr>
                    </a:p>
                    <a:p>
                      <a:pPr marL="58738" marR="0" lvl="0" indent="-58738" algn="l" rtl="0">
                        <a:spcBef>
                          <a:spcPts val="0"/>
                        </a:spcBef>
                        <a:spcAft>
                          <a:spcPts val="0"/>
                        </a:spcAft>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effective and consistent use of punctuation, capitalization, and spelling. </a:t>
                      </a:r>
                    </a:p>
                  </a:txBody>
                  <a:tcPr marL="34300" marR="3430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chemeClr val="bg1"/>
                    </a:solidFill>
                  </a:tcPr>
                </a:tc>
              </a:tr>
              <a:tr h="2005275">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3</a:t>
                      </a:r>
                    </a:p>
                    <a:p>
                      <a:pPr marL="0" marR="0" lvl="0" indent="0" algn="ctr" rtl="0">
                        <a:lnSpc>
                          <a:spcPct val="115000"/>
                        </a:lnSpc>
                        <a:spcBef>
                          <a:spcPts val="0"/>
                        </a:spcBef>
                        <a:spcAft>
                          <a:spcPts val="0"/>
                        </a:spcAft>
                        <a:buSzPct val="25000"/>
                        <a:buNone/>
                      </a:pPr>
                      <a:r>
                        <a:rPr lang="en-US" sz="1000" b="1" u="none" strike="noStrike" cap="none" baseline="0">
                          <a:solidFill>
                            <a:srgbClr val="000000"/>
                          </a:solidFill>
                          <a:latin typeface="Calibri"/>
                          <a:ea typeface="Calibri"/>
                          <a:cs typeface="Calibri"/>
                          <a:sym typeface="Calibri"/>
                        </a:rPr>
                        <a:t>Proficient</a:t>
                      </a:r>
                    </a:p>
                    <a:p>
                      <a:pPr marL="0" marR="0" lvl="0" indent="0" algn="ctr" rtl="0">
                        <a:lnSpc>
                          <a:spcPct val="115000"/>
                        </a:lnSpc>
                        <a:spcBef>
                          <a:spcPts val="0"/>
                        </a:spcBef>
                        <a:spcAft>
                          <a:spcPts val="0"/>
                        </a:spcAft>
                        <a:buSzPct val="25000"/>
                        <a:buNone/>
                      </a:pPr>
                      <a:r>
                        <a:rPr lang="en-US" sz="1000" b="1">
                          <a:latin typeface="Calibri"/>
                          <a:ea typeface="Calibri"/>
                          <a:cs typeface="Calibri"/>
                          <a:sym typeface="Calibri"/>
                        </a:rPr>
                        <a:t>(M)</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chemeClr val="bg1"/>
                    </a:solidFill>
                  </a:tcPr>
                </a:tc>
                <a:tc>
                  <a:txBody>
                    <a:bodyPr/>
                    <a:lstStyle/>
                    <a:p>
                      <a:pPr marL="0" marR="0" lvl="0" indent="0" algn="l" rtl="0">
                        <a:spcBef>
                          <a:spcPts val="0"/>
                        </a:spcBef>
                        <a:spcAft>
                          <a:spcPts val="0"/>
                        </a:spcAft>
                        <a:buSzPct val="25000"/>
                        <a:buNone/>
                      </a:pPr>
                      <a:r>
                        <a:rPr lang="en-US" sz="900" u="none" strike="noStrike" cap="none" baseline="0">
                          <a:solidFill>
                            <a:srgbClr val="000000"/>
                          </a:solidFill>
                          <a:latin typeface="Calibri"/>
                          <a:ea typeface="Calibri"/>
                          <a:cs typeface="Calibri"/>
                          <a:sym typeface="Calibri"/>
                        </a:rPr>
                        <a:t>The response is adequately sustained and generally focused:</a:t>
                      </a:r>
                    </a:p>
                    <a:p>
                      <a:pPr marL="0" marR="0" lvl="0" indent="0" algn="l" rtl="0">
                        <a:spcBef>
                          <a:spcPts val="0"/>
                        </a:spcBef>
                        <a:spcAft>
                          <a:spcPts val="0"/>
                        </a:spcAft>
                        <a:buNone/>
                      </a:pPr>
                      <a:endParaRPr sz="900" u="none" strike="noStrike" cap="none" baseline="0">
                        <a:solidFill>
                          <a:srgbClr val="000000"/>
                        </a:solidFill>
                        <a:latin typeface="Calibri"/>
                        <a:ea typeface="Calibri"/>
                        <a:cs typeface="Calibri"/>
                        <a:sym typeface="Calibri"/>
                      </a:endParaRPr>
                    </a:p>
                    <a:p>
                      <a:pPr marL="58738" marR="0" lvl="0" indent="-58738" algn="l" rtl="0">
                        <a:spcBef>
                          <a:spcPts val="0"/>
                        </a:spcBef>
                        <a:spcAft>
                          <a:spcPts val="0"/>
                        </a:spcAft>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focus is clear and for the most part maintained, </a:t>
                      </a:r>
                      <a:r>
                        <a:rPr lang="en-US" sz="900" i="1" u="none" strike="noStrike" cap="none" baseline="0">
                          <a:solidFill>
                            <a:srgbClr val="000000"/>
                          </a:solidFill>
                          <a:latin typeface="Calibri"/>
                          <a:ea typeface="Calibri"/>
                          <a:cs typeface="Calibri"/>
                          <a:sym typeface="Calibri"/>
                        </a:rPr>
                        <a:t>though some loosely related material may be present. </a:t>
                      </a:r>
                    </a:p>
                    <a:p>
                      <a:pPr marL="58738" marR="0" lvl="0" indent="-1588" algn="l" rtl="0">
                        <a:spcBef>
                          <a:spcPts val="0"/>
                        </a:spcBef>
                        <a:spcAft>
                          <a:spcPts val="0"/>
                        </a:spcAft>
                        <a:buClr>
                          <a:schemeClr val="dk1"/>
                        </a:buClr>
                        <a:buFont typeface="Arial"/>
                        <a:buNone/>
                      </a:pPr>
                      <a:endParaRPr sz="900" i="1" u="none" strike="noStrike" cap="none" baseline="0">
                        <a:solidFill>
                          <a:srgbClr val="000000"/>
                        </a:solidFill>
                        <a:latin typeface="Calibri"/>
                        <a:ea typeface="Calibri"/>
                        <a:cs typeface="Calibri"/>
                        <a:sym typeface="Calibri"/>
                      </a:endParaRPr>
                    </a:p>
                    <a:p>
                      <a:pPr marL="58738" marR="0" lvl="0" indent="-58738" algn="l" rtl="0">
                        <a:spcBef>
                          <a:spcPts val="0"/>
                        </a:spcBef>
                        <a:spcAft>
                          <a:spcPts val="0"/>
                        </a:spcAft>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some context for the controlling idea or main idea of the topic is adequate. </a:t>
                      </a:r>
                    </a:p>
                  </a:txBody>
                  <a:tcPr marL="34300" marR="3430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chemeClr val="bg1"/>
                    </a:solidFill>
                  </a:tcPr>
                </a:tc>
                <a:tc>
                  <a:txBody>
                    <a:bodyPr/>
                    <a:lstStyle/>
                    <a:p>
                      <a:pPr marL="0" marR="0" lvl="0" indent="0" algn="l" rtl="0">
                        <a:spcBef>
                          <a:spcPts val="0"/>
                        </a:spcBef>
                        <a:spcAft>
                          <a:spcPts val="0"/>
                        </a:spcAft>
                        <a:buSzPct val="25000"/>
                        <a:buNone/>
                      </a:pPr>
                      <a:r>
                        <a:rPr lang="en-US" sz="900" u="none" strike="noStrike" cap="none" baseline="0">
                          <a:solidFill>
                            <a:srgbClr val="000000"/>
                          </a:solidFill>
                          <a:latin typeface="Calibri"/>
                          <a:ea typeface="Calibri"/>
                          <a:cs typeface="Calibri"/>
                          <a:sym typeface="Calibri"/>
                        </a:rPr>
                        <a:t>The response has an evident organizational structure and a sense of completeness, though there may be minor flaws and some ideas may be loosely connected: </a:t>
                      </a:r>
                    </a:p>
                    <a:p>
                      <a:pPr marL="0" marR="0" lvl="0" indent="0" algn="l" rtl="0">
                        <a:spcBef>
                          <a:spcPts val="0"/>
                        </a:spcBef>
                        <a:spcAft>
                          <a:spcPts val="0"/>
                        </a:spcAft>
                        <a:buNone/>
                      </a:pPr>
                      <a:endParaRPr sz="900" u="none" strike="noStrike" cap="none" baseline="0">
                        <a:solidFill>
                          <a:srgbClr val="000000"/>
                        </a:solidFill>
                        <a:latin typeface="Calibri"/>
                        <a:ea typeface="Calibri"/>
                        <a:cs typeface="Calibri"/>
                        <a:sym typeface="Calibri"/>
                      </a:endParaRPr>
                    </a:p>
                    <a:p>
                      <a:pPr marL="58738" marR="0" lvl="0" indent="-58738" algn="l" rtl="0">
                        <a:spcBef>
                          <a:spcPts val="0"/>
                        </a:spcBef>
                        <a:spcAft>
                          <a:spcPts val="0"/>
                        </a:spcAft>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adequate use of transitional strategies with some variety adequate progression of ideas from beginning to end.</a:t>
                      </a:r>
                    </a:p>
                    <a:p>
                      <a:pPr marL="58738" marR="0" lvl="0" indent="-1588" algn="l" rtl="0">
                        <a:spcBef>
                          <a:spcPts val="0"/>
                        </a:spcBef>
                        <a:spcAft>
                          <a:spcPts val="0"/>
                        </a:spcAft>
                        <a:buClr>
                          <a:schemeClr val="dk1"/>
                        </a:buClr>
                        <a:buFont typeface="Arial"/>
                        <a:buNone/>
                      </a:pPr>
                      <a:endParaRPr sz="900" u="none" strike="noStrike" cap="none" baseline="0">
                        <a:solidFill>
                          <a:srgbClr val="000000"/>
                        </a:solidFill>
                        <a:latin typeface="Calibri"/>
                        <a:ea typeface="Calibri"/>
                        <a:cs typeface="Calibri"/>
                        <a:sym typeface="Calibri"/>
                      </a:endParaRPr>
                    </a:p>
                    <a:p>
                      <a:pPr marL="58738" marR="0" lvl="0" indent="-58738" algn="l" rtl="0">
                        <a:spcBef>
                          <a:spcPts val="0"/>
                        </a:spcBef>
                        <a:spcAft>
                          <a:spcPts val="0"/>
                        </a:spcAft>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adequate introduction and conclusion </a:t>
                      </a:r>
                    </a:p>
                  </a:txBody>
                  <a:tcPr marL="34300" marR="3430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chemeClr val="bg1"/>
                    </a:solidFill>
                  </a:tcPr>
                </a:tc>
                <a:tc>
                  <a:txBody>
                    <a:bodyPr/>
                    <a:lstStyle/>
                    <a:p>
                      <a:pPr marL="0" marR="0" lvl="0" indent="0" algn="l" rtl="0">
                        <a:spcBef>
                          <a:spcPts val="0"/>
                        </a:spcBef>
                        <a:spcAft>
                          <a:spcPts val="0"/>
                        </a:spcAft>
                        <a:buSzPct val="25000"/>
                        <a:buNone/>
                      </a:pPr>
                      <a:r>
                        <a:rPr lang="en-US" sz="900" u="none" strike="noStrike" cap="none" baseline="0" dirty="0">
                          <a:solidFill>
                            <a:srgbClr val="000000"/>
                          </a:solidFill>
                          <a:latin typeface="Calibri"/>
                          <a:ea typeface="Calibri"/>
                          <a:cs typeface="Calibri"/>
                          <a:sym typeface="Calibri"/>
                        </a:rPr>
                        <a:t>The response provides adequate support/evidence for the controlling idea or main idea that includes the use of sources, facts, and details: </a:t>
                      </a:r>
                    </a:p>
                    <a:p>
                      <a:pPr marL="0" marR="0" lvl="0" indent="0" algn="l" rtl="0">
                        <a:spcBef>
                          <a:spcPts val="0"/>
                        </a:spcBef>
                        <a:spcAft>
                          <a:spcPts val="0"/>
                        </a:spcAft>
                        <a:buNone/>
                      </a:pPr>
                      <a:endParaRPr sz="900" u="none" strike="noStrike" cap="none" baseline="0" dirty="0">
                        <a:solidFill>
                          <a:srgbClr val="000000"/>
                        </a:solidFill>
                        <a:latin typeface="Calibri"/>
                        <a:ea typeface="Calibri"/>
                        <a:cs typeface="Calibri"/>
                        <a:sym typeface="Calibri"/>
                      </a:endParaRPr>
                    </a:p>
                    <a:p>
                      <a:pPr marL="58738" marR="0" lvl="0" indent="-58738" algn="l" rtl="0">
                        <a:spcBef>
                          <a:spcPts val="0"/>
                        </a:spcBef>
                        <a:spcAft>
                          <a:spcPts val="0"/>
                        </a:spcAft>
                        <a:buClr>
                          <a:srgbClr val="000000"/>
                        </a:buClr>
                        <a:buSzPct val="100000"/>
                        <a:buFont typeface="Arial"/>
                        <a:buChar char="•"/>
                      </a:pPr>
                      <a:r>
                        <a:rPr lang="en-US" sz="900" u="none" strike="noStrike" cap="none" baseline="0" dirty="0">
                          <a:solidFill>
                            <a:srgbClr val="000000"/>
                          </a:solidFill>
                          <a:latin typeface="Calibri"/>
                          <a:ea typeface="Calibri"/>
                          <a:cs typeface="Calibri"/>
                          <a:sym typeface="Calibri"/>
                        </a:rPr>
                        <a:t>some evidence from sources is integrated, though citations may be general or imprecise .</a:t>
                      </a:r>
                    </a:p>
                    <a:p>
                      <a:pPr marL="58738" marR="0" lvl="0" indent="-1588" algn="l" rtl="0">
                        <a:spcBef>
                          <a:spcPts val="0"/>
                        </a:spcBef>
                        <a:spcAft>
                          <a:spcPts val="0"/>
                        </a:spcAft>
                        <a:buClr>
                          <a:schemeClr val="dk1"/>
                        </a:buClr>
                        <a:buFont typeface="Arial"/>
                        <a:buNone/>
                      </a:pPr>
                      <a:endParaRPr sz="900" u="none" strike="noStrike" cap="none" baseline="0" dirty="0">
                        <a:solidFill>
                          <a:srgbClr val="000000"/>
                        </a:solidFill>
                        <a:latin typeface="Calibri"/>
                        <a:ea typeface="Calibri"/>
                        <a:cs typeface="Calibri"/>
                        <a:sym typeface="Calibri"/>
                      </a:endParaRPr>
                    </a:p>
                    <a:p>
                      <a:pPr marL="58738" marR="0" lvl="0" indent="-58738" algn="l" rtl="0">
                        <a:spcBef>
                          <a:spcPts val="0"/>
                        </a:spcBef>
                        <a:spcAft>
                          <a:spcPts val="0"/>
                        </a:spcAft>
                        <a:buClr>
                          <a:srgbClr val="000000"/>
                        </a:buClr>
                        <a:buSzPct val="100000"/>
                        <a:buFont typeface="Arial"/>
                        <a:buChar char="•"/>
                      </a:pPr>
                      <a:r>
                        <a:rPr lang="en-US" sz="900" u="none" strike="noStrike" cap="none" baseline="0" dirty="0">
                          <a:solidFill>
                            <a:srgbClr val="000000"/>
                          </a:solidFill>
                          <a:latin typeface="Calibri"/>
                          <a:ea typeface="Calibri"/>
                          <a:cs typeface="Calibri"/>
                          <a:sym typeface="Calibri"/>
                        </a:rPr>
                        <a:t>adequate use of some elaborative techniques .</a:t>
                      </a:r>
                    </a:p>
                  </a:txBody>
                  <a:tcPr marL="34300" marR="3430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chemeClr val="bg1"/>
                    </a:solidFill>
                  </a:tcPr>
                </a:tc>
                <a:tc>
                  <a:txBody>
                    <a:bodyPr/>
                    <a:lstStyle/>
                    <a:p>
                      <a:pPr marL="0" marR="0" lvl="0" indent="0" algn="l" rtl="0">
                        <a:spcBef>
                          <a:spcPts val="0"/>
                        </a:spcBef>
                        <a:spcAft>
                          <a:spcPts val="0"/>
                        </a:spcAft>
                        <a:buSzPct val="25000"/>
                        <a:buNone/>
                      </a:pPr>
                      <a:r>
                        <a:rPr lang="en-US" sz="900" u="none" strike="noStrike" cap="none" baseline="0" dirty="0">
                          <a:solidFill>
                            <a:srgbClr val="000000"/>
                          </a:solidFill>
                          <a:latin typeface="Calibri"/>
                          <a:ea typeface="Calibri"/>
                          <a:cs typeface="Calibri"/>
                          <a:sym typeface="Calibri"/>
                        </a:rPr>
                        <a:t>The response adequately expresses ideas, employing a mix of precise with more general language.</a:t>
                      </a:r>
                    </a:p>
                    <a:p>
                      <a:pPr marL="0" marR="0" lvl="0" indent="0" algn="l" rtl="0">
                        <a:spcBef>
                          <a:spcPts val="0"/>
                        </a:spcBef>
                        <a:spcAft>
                          <a:spcPts val="0"/>
                        </a:spcAft>
                        <a:buNone/>
                      </a:pPr>
                      <a:endParaRPr sz="900" u="none" strike="noStrike" cap="none" baseline="0" dirty="0">
                        <a:solidFill>
                          <a:srgbClr val="000000"/>
                        </a:solidFill>
                        <a:latin typeface="Calibri"/>
                        <a:ea typeface="Calibri"/>
                        <a:cs typeface="Calibri"/>
                        <a:sym typeface="Calibri"/>
                      </a:endParaRPr>
                    </a:p>
                    <a:p>
                      <a:pPr marL="58738" marR="0" lvl="0" indent="-58738" algn="l" rtl="0">
                        <a:spcBef>
                          <a:spcPts val="0"/>
                        </a:spcBef>
                        <a:spcAft>
                          <a:spcPts val="0"/>
                        </a:spcAft>
                        <a:buSzPct val="25000"/>
                        <a:buNone/>
                      </a:pPr>
                      <a:r>
                        <a:rPr lang="en-US" sz="900" u="none" strike="noStrike" cap="none" baseline="0" dirty="0">
                          <a:solidFill>
                            <a:srgbClr val="000000"/>
                          </a:solidFill>
                          <a:latin typeface="Calibri"/>
                          <a:ea typeface="Calibri"/>
                          <a:cs typeface="Calibri"/>
                          <a:sym typeface="Calibri"/>
                        </a:rPr>
                        <a:t>Use of domain-specific vocabulary is generally appropriate for the audience and purpose. </a:t>
                      </a:r>
                    </a:p>
                  </a:txBody>
                  <a:tcPr marL="34300" marR="3430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chemeClr val="bg1"/>
                    </a:solidFill>
                  </a:tcPr>
                </a:tc>
                <a:tc>
                  <a:txBody>
                    <a:bodyPr/>
                    <a:lstStyle/>
                    <a:p>
                      <a:pPr marL="0" marR="0" lvl="0" indent="0" algn="l" rtl="0">
                        <a:spcBef>
                          <a:spcPts val="0"/>
                        </a:spcBef>
                        <a:spcAft>
                          <a:spcPts val="0"/>
                        </a:spcAft>
                        <a:buSzPct val="25000"/>
                        <a:buNone/>
                      </a:pPr>
                      <a:r>
                        <a:rPr lang="en-US" sz="900" u="none" strike="noStrike" cap="none" baseline="0">
                          <a:solidFill>
                            <a:srgbClr val="000000"/>
                          </a:solidFill>
                          <a:latin typeface="Calibri"/>
                          <a:ea typeface="Calibri"/>
                          <a:cs typeface="Calibri"/>
                          <a:sym typeface="Calibri"/>
                        </a:rPr>
                        <a:t>The response demonstrates an adequate command of conventions: </a:t>
                      </a:r>
                    </a:p>
                    <a:p>
                      <a:pPr marL="0" marR="0" lvl="0" indent="0" algn="l" rtl="0">
                        <a:spcBef>
                          <a:spcPts val="0"/>
                        </a:spcBef>
                        <a:spcAft>
                          <a:spcPts val="0"/>
                        </a:spcAft>
                        <a:buNone/>
                      </a:pPr>
                      <a:endParaRPr sz="900" u="none" strike="noStrike" cap="none" baseline="0">
                        <a:solidFill>
                          <a:srgbClr val="000000"/>
                        </a:solidFill>
                        <a:latin typeface="Calibri"/>
                        <a:ea typeface="Calibri"/>
                        <a:cs typeface="Calibri"/>
                        <a:sym typeface="Calibri"/>
                      </a:endParaRPr>
                    </a:p>
                    <a:p>
                      <a:pPr marL="58738" marR="0" lvl="0" indent="-52388" algn="l" rtl="0">
                        <a:spcBef>
                          <a:spcPts val="0"/>
                        </a:spcBef>
                        <a:spcAft>
                          <a:spcPts val="0"/>
                        </a:spcAft>
                        <a:buClr>
                          <a:srgbClr val="000000"/>
                        </a:buClr>
                        <a:buSzPct val="100000"/>
                        <a:buFont typeface="Arial"/>
                        <a:buChar char="•"/>
                      </a:pPr>
                      <a:r>
                        <a:rPr lang="en-US" sz="800" u="none" strike="noStrike" cap="none" baseline="0">
                          <a:solidFill>
                            <a:srgbClr val="000000"/>
                          </a:solidFill>
                          <a:latin typeface="Calibri"/>
                          <a:ea typeface="Calibri"/>
                          <a:cs typeface="Calibri"/>
                          <a:sym typeface="Calibri"/>
                        </a:rPr>
                        <a:t>some errors in usage and sentence formation may be present, but no systematic pattern of errors is displayed.</a:t>
                      </a:r>
                    </a:p>
                    <a:p>
                      <a:pPr marL="58738" marR="0" lvl="0" indent="-1588" algn="l" rtl="0">
                        <a:spcBef>
                          <a:spcPts val="0"/>
                        </a:spcBef>
                        <a:spcAft>
                          <a:spcPts val="0"/>
                        </a:spcAft>
                        <a:buClr>
                          <a:schemeClr val="dk1"/>
                        </a:buClr>
                        <a:buFont typeface="Arial"/>
                        <a:buNone/>
                      </a:pPr>
                      <a:endParaRPr sz="800" u="none" strike="noStrike" cap="none" baseline="0">
                        <a:solidFill>
                          <a:srgbClr val="000000"/>
                        </a:solidFill>
                        <a:latin typeface="Calibri"/>
                        <a:ea typeface="Calibri"/>
                        <a:cs typeface="Calibri"/>
                        <a:sym typeface="Calibri"/>
                      </a:endParaRPr>
                    </a:p>
                    <a:p>
                      <a:pPr marL="58738" marR="0" lvl="0" indent="-52388" algn="l" rtl="0">
                        <a:spcBef>
                          <a:spcPts val="0"/>
                        </a:spcBef>
                        <a:spcAft>
                          <a:spcPts val="0"/>
                        </a:spcAft>
                        <a:buClr>
                          <a:srgbClr val="000000"/>
                        </a:buClr>
                        <a:buSzPct val="100000"/>
                        <a:buFont typeface="Arial"/>
                        <a:buChar char="•"/>
                      </a:pPr>
                      <a:r>
                        <a:rPr lang="en-US" sz="800" u="none" strike="noStrike" cap="none" baseline="0">
                          <a:solidFill>
                            <a:srgbClr val="000000"/>
                          </a:solidFill>
                          <a:latin typeface="Calibri"/>
                          <a:ea typeface="Calibri"/>
                          <a:cs typeface="Calibri"/>
                          <a:sym typeface="Calibri"/>
                        </a:rPr>
                        <a:t>adequate use of punctuation, capitalization, and spelling. </a:t>
                      </a:r>
                    </a:p>
                  </a:txBody>
                  <a:tcPr marL="34300" marR="3430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chemeClr val="bg1"/>
                    </a:solidFill>
                  </a:tcPr>
                </a:tc>
              </a:tr>
              <a:tr h="1937975">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2</a:t>
                      </a:r>
                    </a:p>
                    <a:p>
                      <a:pPr marL="0" marR="0" lvl="0" indent="0" algn="ctr" rtl="0">
                        <a:lnSpc>
                          <a:spcPct val="115000"/>
                        </a:lnSpc>
                        <a:spcBef>
                          <a:spcPts val="0"/>
                        </a:spcBef>
                        <a:spcAft>
                          <a:spcPts val="0"/>
                        </a:spcAft>
                        <a:buSzPct val="25000"/>
                        <a:buNone/>
                      </a:pPr>
                      <a:r>
                        <a:rPr lang="en-US" sz="900" b="1" u="none" strike="noStrike" cap="none" baseline="0">
                          <a:solidFill>
                            <a:srgbClr val="000000"/>
                          </a:solidFill>
                          <a:latin typeface="Calibri"/>
                          <a:ea typeface="Calibri"/>
                          <a:cs typeface="Calibri"/>
                          <a:sym typeface="Calibri"/>
                        </a:rPr>
                        <a:t>Developing</a:t>
                      </a:r>
                    </a:p>
                    <a:p>
                      <a:pPr marL="0" marR="0" lvl="0" indent="0" algn="ctr" rtl="0">
                        <a:lnSpc>
                          <a:spcPct val="115000"/>
                        </a:lnSpc>
                        <a:spcBef>
                          <a:spcPts val="0"/>
                        </a:spcBef>
                        <a:spcAft>
                          <a:spcPts val="0"/>
                        </a:spcAft>
                        <a:buSzPct val="25000"/>
                        <a:buNone/>
                      </a:pPr>
                      <a:r>
                        <a:rPr lang="en-US" sz="900" b="1">
                          <a:latin typeface="Calibri"/>
                          <a:ea typeface="Calibri"/>
                          <a:cs typeface="Calibri"/>
                          <a:sym typeface="Calibri"/>
                        </a:rPr>
                        <a:t>(NM)</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chemeClr val="bg1"/>
                    </a:solidFill>
                  </a:tcPr>
                </a:tc>
                <a:tc>
                  <a:txBody>
                    <a:bodyPr/>
                    <a:lstStyle/>
                    <a:p>
                      <a:pPr marL="0" marR="0" lvl="0" indent="0" algn="l" rtl="0">
                        <a:spcBef>
                          <a:spcPts val="0"/>
                        </a:spcBef>
                        <a:spcAft>
                          <a:spcPts val="0"/>
                        </a:spcAft>
                        <a:buSzPct val="25000"/>
                        <a:buNone/>
                      </a:pPr>
                      <a:r>
                        <a:rPr lang="en-US" sz="900" u="none" strike="noStrike" cap="none" baseline="0">
                          <a:solidFill>
                            <a:srgbClr val="000000"/>
                          </a:solidFill>
                          <a:latin typeface="Calibri"/>
                          <a:ea typeface="Calibri"/>
                          <a:cs typeface="Calibri"/>
                          <a:sym typeface="Calibri"/>
                        </a:rPr>
                        <a:t>The response is somewhat sustained and may have a minor drift in focus:</a:t>
                      </a:r>
                    </a:p>
                    <a:p>
                      <a:pPr marL="0" marR="0" lvl="0" indent="0" algn="l" rtl="0">
                        <a:spcBef>
                          <a:spcPts val="0"/>
                        </a:spcBef>
                        <a:spcAft>
                          <a:spcPts val="0"/>
                        </a:spcAft>
                        <a:buNone/>
                      </a:pPr>
                      <a:endParaRPr sz="900" u="none" strike="noStrike" cap="none" baseline="0">
                        <a:solidFill>
                          <a:srgbClr val="000000"/>
                        </a:solidFill>
                        <a:latin typeface="Calibri"/>
                        <a:ea typeface="Calibri"/>
                        <a:cs typeface="Calibri"/>
                        <a:sym typeface="Calibri"/>
                      </a:endParaRPr>
                    </a:p>
                    <a:p>
                      <a:pPr marL="58738" marR="0" lvl="0" indent="-58738" algn="l" rtl="0">
                        <a:spcBef>
                          <a:spcPts val="0"/>
                        </a:spcBef>
                        <a:spcAft>
                          <a:spcPts val="0"/>
                        </a:spcAft>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may be clearly focused on the controlling or main idea, but is insufficiently sustained.</a:t>
                      </a:r>
                    </a:p>
                    <a:p>
                      <a:pPr marL="58738" marR="0" lvl="0" indent="-1588" algn="l" rtl="0">
                        <a:spcBef>
                          <a:spcPts val="0"/>
                        </a:spcBef>
                        <a:spcAft>
                          <a:spcPts val="0"/>
                        </a:spcAft>
                        <a:buClr>
                          <a:schemeClr val="dk1"/>
                        </a:buClr>
                        <a:buFont typeface="Arial"/>
                        <a:buNone/>
                      </a:pPr>
                      <a:endParaRPr sz="900" u="none" strike="noStrike" cap="none" baseline="0">
                        <a:solidFill>
                          <a:srgbClr val="000000"/>
                        </a:solidFill>
                        <a:latin typeface="Calibri"/>
                        <a:ea typeface="Calibri"/>
                        <a:cs typeface="Calibri"/>
                        <a:sym typeface="Calibri"/>
                      </a:endParaRPr>
                    </a:p>
                    <a:p>
                      <a:pPr marL="58738" marR="0" lvl="0" indent="-58738" algn="l" rtl="0">
                        <a:spcBef>
                          <a:spcPts val="0"/>
                        </a:spcBef>
                        <a:spcAft>
                          <a:spcPts val="0"/>
                        </a:spcAft>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controlling idea or main idea may be unclear and somewhat unfocused .</a:t>
                      </a:r>
                    </a:p>
                  </a:txBody>
                  <a:tcPr marL="34300" marR="3430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chemeClr val="bg1"/>
                    </a:solidFill>
                  </a:tcPr>
                </a:tc>
                <a:tc>
                  <a:txBody>
                    <a:bodyPr/>
                    <a:lstStyle/>
                    <a:p>
                      <a:pPr marL="0" marR="0" lvl="0" indent="0" algn="l" rtl="0">
                        <a:spcBef>
                          <a:spcPts val="0"/>
                        </a:spcBef>
                        <a:spcAft>
                          <a:spcPts val="0"/>
                        </a:spcAft>
                        <a:buSzPct val="25000"/>
                        <a:buNone/>
                      </a:pPr>
                      <a:r>
                        <a:rPr lang="en-US" sz="900" u="none" strike="noStrike" cap="none" baseline="0">
                          <a:solidFill>
                            <a:srgbClr val="000000"/>
                          </a:solidFill>
                          <a:latin typeface="Calibri"/>
                          <a:ea typeface="Calibri"/>
                          <a:cs typeface="Calibri"/>
                          <a:sym typeface="Calibri"/>
                        </a:rPr>
                        <a:t>The response has an inconsistent organizational structure, and flaws are evident: </a:t>
                      </a:r>
                    </a:p>
                    <a:p>
                      <a:pPr marL="0" marR="0" lvl="0" indent="0" algn="l" rtl="0">
                        <a:spcBef>
                          <a:spcPts val="0"/>
                        </a:spcBef>
                        <a:spcAft>
                          <a:spcPts val="0"/>
                        </a:spcAft>
                        <a:buNone/>
                      </a:pPr>
                      <a:endParaRPr sz="900" u="none" strike="noStrike" cap="none" baseline="0">
                        <a:solidFill>
                          <a:srgbClr val="000000"/>
                        </a:solidFill>
                        <a:latin typeface="Calibri"/>
                        <a:ea typeface="Calibri"/>
                        <a:cs typeface="Calibri"/>
                        <a:sym typeface="Calibri"/>
                      </a:endParaRPr>
                    </a:p>
                    <a:p>
                      <a:pPr marL="58738" marR="0" lvl="0" indent="-58738" algn="l" rtl="0">
                        <a:spcBef>
                          <a:spcPts val="0"/>
                        </a:spcBef>
                        <a:spcAft>
                          <a:spcPts val="0"/>
                        </a:spcAft>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inconsistent use of transitional strategies with little variety uneven progression of ideas from beginning to end.</a:t>
                      </a:r>
                    </a:p>
                    <a:p>
                      <a:pPr marL="58738" marR="0" lvl="0" indent="-1588" algn="l" rtl="0">
                        <a:spcBef>
                          <a:spcPts val="0"/>
                        </a:spcBef>
                        <a:spcAft>
                          <a:spcPts val="0"/>
                        </a:spcAft>
                        <a:buClr>
                          <a:schemeClr val="dk1"/>
                        </a:buClr>
                        <a:buFont typeface="Arial"/>
                        <a:buNone/>
                      </a:pPr>
                      <a:endParaRPr sz="900" u="none" strike="noStrike" cap="none" baseline="0">
                        <a:solidFill>
                          <a:srgbClr val="000000"/>
                        </a:solidFill>
                        <a:latin typeface="Calibri"/>
                        <a:ea typeface="Calibri"/>
                        <a:cs typeface="Calibri"/>
                        <a:sym typeface="Calibri"/>
                      </a:endParaRPr>
                    </a:p>
                    <a:p>
                      <a:pPr marL="58738" marR="0" lvl="0" indent="-58738" algn="l" rtl="0">
                        <a:spcBef>
                          <a:spcPts val="0"/>
                        </a:spcBef>
                        <a:spcAft>
                          <a:spcPts val="0"/>
                        </a:spcAft>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conclusion and introduction, if present, are weak.</a:t>
                      </a:r>
                    </a:p>
                  </a:txBody>
                  <a:tcPr marL="34300" marR="3430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chemeClr val="bg1"/>
                    </a:solidFill>
                  </a:tcPr>
                </a:tc>
                <a:tc>
                  <a:txBody>
                    <a:bodyPr/>
                    <a:lstStyle/>
                    <a:p>
                      <a:pPr marL="0" marR="0" lvl="0" indent="0" algn="l" rtl="0">
                        <a:spcBef>
                          <a:spcPts val="0"/>
                        </a:spcBef>
                        <a:spcAft>
                          <a:spcPts val="0"/>
                        </a:spcAft>
                        <a:buSzPct val="25000"/>
                        <a:buNone/>
                      </a:pPr>
                      <a:r>
                        <a:rPr lang="en-US" sz="900" u="none" strike="noStrike" cap="none" baseline="0">
                          <a:solidFill>
                            <a:srgbClr val="000000"/>
                          </a:solidFill>
                          <a:latin typeface="Calibri"/>
                          <a:ea typeface="Calibri"/>
                          <a:cs typeface="Calibri"/>
                          <a:sym typeface="Calibri"/>
                        </a:rPr>
                        <a:t>The response provides uneven, cursory support/evidence for the controlling idea or main idea that includes partial or uneven use of sources, facts, and details: </a:t>
                      </a:r>
                    </a:p>
                    <a:p>
                      <a:pPr marL="0" marR="0" lvl="0" indent="0" algn="l" rtl="0">
                        <a:spcBef>
                          <a:spcPts val="0"/>
                        </a:spcBef>
                        <a:spcAft>
                          <a:spcPts val="0"/>
                        </a:spcAft>
                        <a:buNone/>
                      </a:pPr>
                      <a:endParaRPr sz="900" u="none" strike="noStrike" cap="none" baseline="0">
                        <a:solidFill>
                          <a:srgbClr val="000000"/>
                        </a:solidFill>
                        <a:latin typeface="Calibri"/>
                        <a:ea typeface="Calibri"/>
                        <a:cs typeface="Calibri"/>
                        <a:sym typeface="Calibri"/>
                      </a:endParaRPr>
                    </a:p>
                    <a:p>
                      <a:pPr marL="58738" marR="0" lvl="0" indent="-58738" algn="l" rtl="0">
                        <a:spcBef>
                          <a:spcPts val="0"/>
                        </a:spcBef>
                        <a:spcAft>
                          <a:spcPts val="0"/>
                        </a:spcAft>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evidence from sources is weakly integrated, and citations, if present, are uneven.</a:t>
                      </a:r>
                    </a:p>
                    <a:p>
                      <a:pPr marL="58738" marR="0" lvl="0" indent="-1588" algn="l" rtl="0">
                        <a:spcBef>
                          <a:spcPts val="0"/>
                        </a:spcBef>
                        <a:spcAft>
                          <a:spcPts val="0"/>
                        </a:spcAft>
                        <a:buClr>
                          <a:schemeClr val="dk1"/>
                        </a:buClr>
                        <a:buFont typeface="Arial"/>
                        <a:buNone/>
                      </a:pPr>
                      <a:endParaRPr sz="900" u="none" strike="noStrike" cap="none" baseline="0">
                        <a:solidFill>
                          <a:srgbClr val="000000"/>
                        </a:solidFill>
                        <a:latin typeface="Calibri"/>
                        <a:ea typeface="Calibri"/>
                        <a:cs typeface="Calibri"/>
                        <a:sym typeface="Calibri"/>
                      </a:endParaRPr>
                    </a:p>
                    <a:p>
                      <a:pPr marL="58738" marR="0" lvl="0" indent="-58738" algn="l" rtl="0">
                        <a:spcBef>
                          <a:spcPts val="0"/>
                        </a:spcBef>
                        <a:spcAft>
                          <a:spcPts val="0"/>
                        </a:spcAft>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weak or uneven use of elaborative techniques </a:t>
                      </a:r>
                    </a:p>
                  </a:txBody>
                  <a:tcPr marL="34300" marR="3430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chemeClr val="bg1"/>
                    </a:solidFill>
                  </a:tcPr>
                </a:tc>
                <a:tc>
                  <a:txBody>
                    <a:bodyPr/>
                    <a:lstStyle/>
                    <a:p>
                      <a:pPr marL="0" marR="0" lvl="0" indent="0" algn="l" rtl="0">
                        <a:spcBef>
                          <a:spcPts val="0"/>
                        </a:spcBef>
                        <a:spcAft>
                          <a:spcPts val="0"/>
                        </a:spcAft>
                        <a:buSzPct val="25000"/>
                        <a:buNone/>
                      </a:pPr>
                      <a:r>
                        <a:rPr lang="en-US" sz="900" u="none" strike="noStrike" cap="none" baseline="0" dirty="0">
                          <a:solidFill>
                            <a:srgbClr val="000000"/>
                          </a:solidFill>
                          <a:latin typeface="Calibri"/>
                          <a:ea typeface="Calibri"/>
                          <a:cs typeface="Calibri"/>
                          <a:sym typeface="Calibri"/>
                        </a:rPr>
                        <a:t>The response expresses ideas unevenly, using simplistic language: </a:t>
                      </a:r>
                    </a:p>
                    <a:p>
                      <a:pPr marL="0" marR="0" lvl="0" indent="0" algn="l" rtl="0">
                        <a:spcBef>
                          <a:spcPts val="0"/>
                        </a:spcBef>
                        <a:spcAft>
                          <a:spcPts val="0"/>
                        </a:spcAft>
                        <a:buNone/>
                      </a:pPr>
                      <a:endParaRPr sz="900" u="none" strike="noStrike" cap="none" baseline="0" dirty="0">
                        <a:solidFill>
                          <a:srgbClr val="000000"/>
                        </a:solidFill>
                        <a:latin typeface="Calibri"/>
                        <a:ea typeface="Calibri"/>
                        <a:cs typeface="Calibri"/>
                        <a:sym typeface="Calibri"/>
                      </a:endParaRPr>
                    </a:p>
                    <a:p>
                      <a:pPr marL="58738" marR="0" lvl="0" indent="-58738" algn="l" rtl="0">
                        <a:spcBef>
                          <a:spcPts val="0"/>
                        </a:spcBef>
                        <a:spcAft>
                          <a:spcPts val="0"/>
                        </a:spcAft>
                        <a:buClr>
                          <a:srgbClr val="000000"/>
                        </a:buClr>
                        <a:buSzPct val="100000"/>
                        <a:buFont typeface="Arial"/>
                        <a:buChar char="•"/>
                      </a:pPr>
                      <a:r>
                        <a:rPr lang="en-US" sz="900" u="none" strike="noStrike" cap="none" baseline="0" dirty="0">
                          <a:solidFill>
                            <a:srgbClr val="000000"/>
                          </a:solidFill>
                          <a:latin typeface="Calibri"/>
                          <a:ea typeface="Calibri"/>
                          <a:cs typeface="Calibri"/>
                          <a:sym typeface="Calibri"/>
                        </a:rPr>
                        <a:t>use of domain-specific vocabulary that may at times be inappropriate for the audience and purpose. </a:t>
                      </a:r>
                    </a:p>
                  </a:txBody>
                  <a:tcPr marL="34300" marR="3430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chemeClr val="bg1"/>
                    </a:solidFill>
                  </a:tcPr>
                </a:tc>
                <a:tc>
                  <a:txBody>
                    <a:bodyPr/>
                    <a:lstStyle/>
                    <a:p>
                      <a:pPr marL="0" marR="0" lvl="0" indent="0" algn="l" rtl="0">
                        <a:spcBef>
                          <a:spcPts val="0"/>
                        </a:spcBef>
                        <a:spcAft>
                          <a:spcPts val="0"/>
                        </a:spcAft>
                        <a:buSzPct val="25000"/>
                        <a:buNone/>
                      </a:pPr>
                      <a:r>
                        <a:rPr lang="en-US" sz="900" u="none" strike="noStrike" cap="none" baseline="0" dirty="0">
                          <a:solidFill>
                            <a:srgbClr val="000000"/>
                          </a:solidFill>
                          <a:latin typeface="Calibri"/>
                          <a:ea typeface="Calibri"/>
                          <a:cs typeface="Calibri"/>
                          <a:sym typeface="Calibri"/>
                        </a:rPr>
                        <a:t>The response demonstrates a partial command of conventions: </a:t>
                      </a:r>
                    </a:p>
                    <a:p>
                      <a:pPr marL="0" marR="0" lvl="0" indent="0" algn="l" rtl="0">
                        <a:spcBef>
                          <a:spcPts val="0"/>
                        </a:spcBef>
                        <a:spcAft>
                          <a:spcPts val="0"/>
                        </a:spcAft>
                        <a:buNone/>
                      </a:pPr>
                      <a:endParaRPr sz="900" u="none" strike="noStrike" cap="none" baseline="0" dirty="0">
                        <a:solidFill>
                          <a:srgbClr val="000000"/>
                        </a:solidFill>
                        <a:latin typeface="Calibri"/>
                        <a:ea typeface="Calibri"/>
                        <a:cs typeface="Calibri"/>
                        <a:sym typeface="Calibri"/>
                      </a:endParaRPr>
                    </a:p>
                    <a:p>
                      <a:pPr marL="58738" marR="0" lvl="0" indent="-58738" algn="l" rtl="0">
                        <a:spcBef>
                          <a:spcPts val="0"/>
                        </a:spcBef>
                        <a:spcAft>
                          <a:spcPts val="0"/>
                        </a:spcAft>
                        <a:buClr>
                          <a:srgbClr val="000000"/>
                        </a:buClr>
                        <a:buSzPct val="100000"/>
                        <a:buFont typeface="Arial"/>
                        <a:buChar char="•"/>
                      </a:pPr>
                      <a:r>
                        <a:rPr lang="en-US" sz="900" u="none" strike="noStrike" cap="none" baseline="0" dirty="0">
                          <a:solidFill>
                            <a:srgbClr val="000000"/>
                          </a:solidFill>
                          <a:latin typeface="Calibri"/>
                          <a:ea typeface="Calibri"/>
                          <a:cs typeface="Calibri"/>
                          <a:sym typeface="Calibri"/>
                        </a:rPr>
                        <a:t>frequent errors in usage may obscure meaning. </a:t>
                      </a:r>
                    </a:p>
                    <a:p>
                      <a:pPr marL="58738" marR="0" lvl="0" indent="-1588" algn="l" rtl="0">
                        <a:spcBef>
                          <a:spcPts val="0"/>
                        </a:spcBef>
                        <a:spcAft>
                          <a:spcPts val="0"/>
                        </a:spcAft>
                        <a:buClr>
                          <a:schemeClr val="dk1"/>
                        </a:buClr>
                        <a:buFont typeface="Arial"/>
                        <a:buNone/>
                      </a:pPr>
                      <a:endParaRPr sz="900" u="none" strike="noStrike" cap="none" baseline="0" dirty="0">
                        <a:solidFill>
                          <a:srgbClr val="000000"/>
                        </a:solidFill>
                        <a:latin typeface="Calibri"/>
                        <a:ea typeface="Calibri"/>
                        <a:cs typeface="Calibri"/>
                        <a:sym typeface="Calibri"/>
                      </a:endParaRPr>
                    </a:p>
                    <a:p>
                      <a:pPr marL="58738" marR="0" lvl="0" indent="-58738" algn="l" rtl="0">
                        <a:spcBef>
                          <a:spcPts val="0"/>
                        </a:spcBef>
                        <a:spcAft>
                          <a:spcPts val="0"/>
                        </a:spcAft>
                        <a:buClr>
                          <a:srgbClr val="000000"/>
                        </a:buClr>
                        <a:buSzPct val="100000"/>
                        <a:buFont typeface="Arial"/>
                        <a:buChar char="•"/>
                      </a:pPr>
                      <a:r>
                        <a:rPr lang="en-US" sz="900" u="none" strike="noStrike" cap="none" baseline="0" dirty="0">
                          <a:solidFill>
                            <a:srgbClr val="000000"/>
                          </a:solidFill>
                          <a:latin typeface="Calibri"/>
                          <a:ea typeface="Calibri"/>
                          <a:cs typeface="Calibri"/>
                          <a:sym typeface="Calibri"/>
                        </a:rPr>
                        <a:t>inconsistent use of punctuation, capitalization, and spelling. </a:t>
                      </a:r>
                    </a:p>
                  </a:txBody>
                  <a:tcPr marL="34300" marR="3430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chemeClr val="bg1"/>
                    </a:solidFill>
                  </a:tcPr>
                </a:tc>
              </a:tr>
              <a:tr h="1417925">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1</a:t>
                      </a:r>
                    </a:p>
                    <a:p>
                      <a:pPr marL="0" marR="0" lvl="0" indent="0" algn="ctr" rtl="0">
                        <a:lnSpc>
                          <a:spcPct val="115000"/>
                        </a:lnSpc>
                        <a:spcBef>
                          <a:spcPts val="0"/>
                        </a:spcBef>
                        <a:spcAft>
                          <a:spcPts val="0"/>
                        </a:spcAft>
                        <a:buSzPct val="25000"/>
                        <a:buNone/>
                      </a:pPr>
                      <a:r>
                        <a:rPr lang="en-US" sz="1000" b="1" u="none" strike="noStrike" cap="none" baseline="0">
                          <a:solidFill>
                            <a:srgbClr val="000000"/>
                          </a:solidFill>
                          <a:latin typeface="Calibri"/>
                          <a:ea typeface="Calibri"/>
                          <a:cs typeface="Calibri"/>
                          <a:sym typeface="Calibri"/>
                        </a:rPr>
                        <a:t>Merging</a:t>
                      </a:r>
                    </a:p>
                    <a:p>
                      <a:pPr marL="0" marR="0" lvl="0" indent="0" algn="ctr" rtl="0">
                        <a:lnSpc>
                          <a:spcPct val="115000"/>
                        </a:lnSpc>
                        <a:spcBef>
                          <a:spcPts val="0"/>
                        </a:spcBef>
                        <a:spcAft>
                          <a:spcPts val="0"/>
                        </a:spcAft>
                        <a:buSzPct val="25000"/>
                        <a:buNone/>
                      </a:pPr>
                      <a:r>
                        <a:rPr lang="en-US" sz="1000" b="1">
                          <a:latin typeface="Calibri"/>
                          <a:ea typeface="Calibri"/>
                          <a:cs typeface="Calibri"/>
                          <a:sym typeface="Calibri"/>
                        </a:rPr>
                        <a:t>(NY)</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chemeClr val="bg1"/>
                    </a:solidFill>
                  </a:tcPr>
                </a:tc>
                <a:tc>
                  <a:txBody>
                    <a:bodyPr/>
                    <a:lstStyle/>
                    <a:p>
                      <a:pPr marL="0" marR="0" lvl="0" indent="0" algn="l" rtl="0">
                        <a:spcBef>
                          <a:spcPts val="0"/>
                        </a:spcBef>
                        <a:spcAft>
                          <a:spcPts val="0"/>
                        </a:spcAft>
                        <a:buSzPct val="25000"/>
                        <a:buNone/>
                      </a:pPr>
                      <a:r>
                        <a:rPr lang="en-US" sz="900" u="none" strike="noStrike" cap="none" baseline="0">
                          <a:solidFill>
                            <a:srgbClr val="000000"/>
                          </a:solidFill>
                          <a:latin typeface="Calibri"/>
                          <a:ea typeface="Calibri"/>
                          <a:cs typeface="Calibri"/>
                          <a:sym typeface="Calibri"/>
                        </a:rPr>
                        <a:t>The response may be related to the topic but may provide little or no focus:</a:t>
                      </a:r>
                    </a:p>
                    <a:p>
                      <a:pPr marL="0" marR="0" lvl="0" indent="0" algn="l" rtl="0">
                        <a:spcBef>
                          <a:spcPts val="0"/>
                        </a:spcBef>
                        <a:spcAft>
                          <a:spcPts val="0"/>
                        </a:spcAft>
                        <a:buNone/>
                      </a:pPr>
                      <a:endParaRPr sz="900" u="none" strike="noStrike" cap="none" baseline="0">
                        <a:solidFill>
                          <a:srgbClr val="000000"/>
                        </a:solidFill>
                        <a:latin typeface="Calibri"/>
                        <a:ea typeface="Calibri"/>
                        <a:cs typeface="Calibri"/>
                        <a:sym typeface="Calibri"/>
                      </a:endParaRPr>
                    </a:p>
                    <a:p>
                      <a:pPr marL="58738" marR="0" lvl="0" indent="-58738" algn="l" rtl="0">
                        <a:spcBef>
                          <a:spcPts val="0"/>
                        </a:spcBef>
                        <a:spcAft>
                          <a:spcPts val="0"/>
                        </a:spcAft>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may be very brief may have a major drift focus.</a:t>
                      </a:r>
                    </a:p>
                    <a:p>
                      <a:pPr marL="58738" marR="0" lvl="0" indent="-1588" algn="l" rtl="0">
                        <a:spcBef>
                          <a:spcPts val="0"/>
                        </a:spcBef>
                        <a:spcAft>
                          <a:spcPts val="0"/>
                        </a:spcAft>
                        <a:buClr>
                          <a:schemeClr val="dk1"/>
                        </a:buClr>
                        <a:buFont typeface="Arial"/>
                        <a:buNone/>
                      </a:pPr>
                      <a:endParaRPr sz="900" u="none" strike="noStrike" cap="none" baseline="0">
                        <a:solidFill>
                          <a:srgbClr val="000000"/>
                        </a:solidFill>
                        <a:latin typeface="Calibri"/>
                        <a:ea typeface="Calibri"/>
                        <a:cs typeface="Calibri"/>
                        <a:sym typeface="Calibri"/>
                      </a:endParaRPr>
                    </a:p>
                    <a:p>
                      <a:pPr marL="58738" marR="0" lvl="0" indent="-58738" algn="l" rtl="0">
                        <a:spcBef>
                          <a:spcPts val="0"/>
                        </a:spcBef>
                        <a:spcAft>
                          <a:spcPts val="0"/>
                        </a:spcAft>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may be confusing or ambiguous .</a:t>
                      </a:r>
                    </a:p>
                  </a:txBody>
                  <a:tcPr marL="34300" marR="3430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chemeClr val="bg1"/>
                    </a:solidFill>
                  </a:tcPr>
                </a:tc>
                <a:tc>
                  <a:txBody>
                    <a:bodyPr/>
                    <a:lstStyle/>
                    <a:p>
                      <a:pPr marL="0" marR="0" lvl="0" indent="0" algn="l" rtl="0">
                        <a:spcBef>
                          <a:spcPts val="0"/>
                        </a:spcBef>
                        <a:spcAft>
                          <a:spcPts val="0"/>
                        </a:spcAft>
                        <a:buSzPct val="25000"/>
                        <a:buNone/>
                      </a:pPr>
                      <a:r>
                        <a:rPr lang="en-US" sz="900" u="none" strike="noStrike" cap="none" baseline="0">
                          <a:solidFill>
                            <a:srgbClr val="000000"/>
                          </a:solidFill>
                          <a:latin typeface="Calibri"/>
                          <a:ea typeface="Calibri"/>
                          <a:cs typeface="Calibri"/>
                          <a:sym typeface="Calibri"/>
                        </a:rPr>
                        <a:t>The response has little or no discernible organizational structure: </a:t>
                      </a:r>
                    </a:p>
                    <a:p>
                      <a:pPr marL="0" marR="0" lvl="0" indent="0" algn="l" rtl="0">
                        <a:spcBef>
                          <a:spcPts val="0"/>
                        </a:spcBef>
                        <a:spcAft>
                          <a:spcPts val="0"/>
                        </a:spcAft>
                        <a:buNone/>
                      </a:pPr>
                      <a:endParaRPr sz="900" u="none" strike="noStrike" cap="none" baseline="0">
                        <a:solidFill>
                          <a:srgbClr val="000000"/>
                        </a:solidFill>
                        <a:latin typeface="Calibri"/>
                        <a:ea typeface="Calibri"/>
                        <a:cs typeface="Calibri"/>
                        <a:sym typeface="Calibri"/>
                      </a:endParaRPr>
                    </a:p>
                    <a:p>
                      <a:pPr marL="58738" marR="0" lvl="0" indent="-58738" algn="l" rtl="0">
                        <a:spcBef>
                          <a:spcPts val="0"/>
                        </a:spcBef>
                        <a:spcAft>
                          <a:spcPts val="0"/>
                        </a:spcAft>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few or no transitional strategies are evident .</a:t>
                      </a:r>
                    </a:p>
                    <a:p>
                      <a:pPr marL="58738" marR="0" lvl="0" indent="-1588" algn="l" rtl="0">
                        <a:spcBef>
                          <a:spcPts val="0"/>
                        </a:spcBef>
                        <a:spcAft>
                          <a:spcPts val="0"/>
                        </a:spcAft>
                        <a:buClr>
                          <a:schemeClr val="dk1"/>
                        </a:buClr>
                        <a:buFont typeface="Arial"/>
                        <a:buNone/>
                      </a:pPr>
                      <a:endParaRPr sz="900" u="none" strike="noStrike" cap="none" baseline="0">
                        <a:solidFill>
                          <a:srgbClr val="000000"/>
                        </a:solidFill>
                        <a:latin typeface="Calibri"/>
                        <a:ea typeface="Calibri"/>
                        <a:cs typeface="Calibri"/>
                        <a:sym typeface="Calibri"/>
                      </a:endParaRPr>
                    </a:p>
                    <a:p>
                      <a:pPr marL="58738" marR="0" lvl="0" indent="-58738" algn="l" rtl="0">
                        <a:spcBef>
                          <a:spcPts val="0"/>
                        </a:spcBef>
                        <a:spcAft>
                          <a:spcPts val="0"/>
                        </a:spcAft>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frequent extraneous ideas may intrude .</a:t>
                      </a:r>
                    </a:p>
                  </a:txBody>
                  <a:tcPr marL="34300" marR="3430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chemeClr val="bg1"/>
                    </a:solidFill>
                  </a:tcPr>
                </a:tc>
                <a:tc>
                  <a:txBody>
                    <a:bodyPr/>
                    <a:lstStyle/>
                    <a:p>
                      <a:pPr marL="0" marR="0" lvl="0" indent="0" algn="l" rtl="0">
                        <a:spcBef>
                          <a:spcPts val="0"/>
                        </a:spcBef>
                        <a:spcAft>
                          <a:spcPts val="0"/>
                        </a:spcAft>
                        <a:buSzPct val="25000"/>
                        <a:buNone/>
                      </a:pPr>
                      <a:r>
                        <a:rPr lang="en-US" sz="900" u="none" strike="noStrike" cap="none" baseline="0">
                          <a:solidFill>
                            <a:srgbClr val="000000"/>
                          </a:solidFill>
                          <a:latin typeface="Calibri"/>
                          <a:ea typeface="Calibri"/>
                          <a:cs typeface="Calibri"/>
                          <a:sym typeface="Calibri"/>
                        </a:rPr>
                        <a:t>The response provides minimal support/evidence for the controlling idea or main idea that includes little or no use of sources, facts, and details: </a:t>
                      </a:r>
                    </a:p>
                    <a:p>
                      <a:pPr marL="0" marR="0" lvl="0" indent="0" algn="l" rtl="0">
                        <a:spcBef>
                          <a:spcPts val="0"/>
                        </a:spcBef>
                        <a:spcAft>
                          <a:spcPts val="0"/>
                        </a:spcAft>
                        <a:buNone/>
                      </a:pPr>
                      <a:endParaRPr sz="900" u="none" strike="noStrike" cap="none" baseline="0">
                        <a:solidFill>
                          <a:srgbClr val="000000"/>
                        </a:solidFill>
                        <a:latin typeface="Calibri"/>
                        <a:ea typeface="Calibri"/>
                        <a:cs typeface="Calibri"/>
                        <a:sym typeface="Calibri"/>
                      </a:endParaRPr>
                    </a:p>
                    <a:p>
                      <a:pPr marL="58738" marR="0" lvl="0" indent="-58738" algn="l" rtl="0">
                        <a:spcBef>
                          <a:spcPts val="0"/>
                        </a:spcBef>
                        <a:spcAft>
                          <a:spcPts val="0"/>
                        </a:spcAft>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use of evidence from the source material is minimal, absent, in error, or irrelevant .</a:t>
                      </a:r>
                    </a:p>
                  </a:txBody>
                  <a:tcPr marL="34300" marR="3430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chemeClr val="bg1"/>
                    </a:solidFill>
                  </a:tcPr>
                </a:tc>
                <a:tc>
                  <a:txBody>
                    <a:bodyPr/>
                    <a:lstStyle/>
                    <a:p>
                      <a:pPr marL="0" marR="0" lvl="0" indent="0" algn="l" rtl="0">
                        <a:spcBef>
                          <a:spcPts val="0"/>
                        </a:spcBef>
                        <a:spcAft>
                          <a:spcPts val="0"/>
                        </a:spcAft>
                        <a:buSzPct val="25000"/>
                        <a:buNone/>
                      </a:pPr>
                      <a:r>
                        <a:rPr lang="en-US" sz="900" u="none" strike="noStrike" cap="none" baseline="0">
                          <a:solidFill>
                            <a:srgbClr val="000000"/>
                          </a:solidFill>
                          <a:latin typeface="Calibri"/>
                          <a:ea typeface="Calibri"/>
                          <a:cs typeface="Calibri"/>
                          <a:sym typeface="Calibri"/>
                        </a:rPr>
                        <a:t>The response expression of ideas is vague, lacks clarity, or is confusing: </a:t>
                      </a:r>
                    </a:p>
                    <a:p>
                      <a:pPr marL="0" marR="0" lvl="0" indent="0" algn="l" rtl="0">
                        <a:spcBef>
                          <a:spcPts val="0"/>
                        </a:spcBef>
                        <a:spcAft>
                          <a:spcPts val="0"/>
                        </a:spcAft>
                        <a:buNone/>
                      </a:pPr>
                      <a:endParaRPr sz="900" u="none" strike="noStrike" cap="none" baseline="0">
                        <a:solidFill>
                          <a:srgbClr val="000000"/>
                        </a:solidFill>
                        <a:latin typeface="Calibri"/>
                        <a:ea typeface="Calibri"/>
                        <a:cs typeface="Calibri"/>
                        <a:sym typeface="Calibri"/>
                      </a:endParaRPr>
                    </a:p>
                    <a:p>
                      <a:pPr marL="58738" marR="0" lvl="0" indent="-58738" algn="l" rtl="0">
                        <a:spcBef>
                          <a:spcPts val="0"/>
                        </a:spcBef>
                        <a:spcAft>
                          <a:spcPts val="0"/>
                        </a:spcAft>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uses limited language or domain-specific vocabulary. </a:t>
                      </a:r>
                    </a:p>
                    <a:p>
                      <a:pPr marL="58738" marR="0" lvl="0" indent="-1588" algn="l" rtl="0">
                        <a:spcBef>
                          <a:spcPts val="0"/>
                        </a:spcBef>
                        <a:spcAft>
                          <a:spcPts val="0"/>
                        </a:spcAft>
                        <a:buClr>
                          <a:schemeClr val="dk1"/>
                        </a:buClr>
                        <a:buFont typeface="Arial"/>
                        <a:buNone/>
                      </a:pPr>
                      <a:endParaRPr sz="900" u="none" strike="noStrike" cap="none" baseline="0">
                        <a:solidFill>
                          <a:srgbClr val="000000"/>
                        </a:solidFill>
                        <a:latin typeface="Calibri"/>
                        <a:ea typeface="Calibri"/>
                        <a:cs typeface="Calibri"/>
                        <a:sym typeface="Calibri"/>
                      </a:endParaRPr>
                    </a:p>
                    <a:p>
                      <a:pPr marL="58738" marR="0" lvl="0" indent="-58738" algn="l" rtl="0">
                        <a:spcBef>
                          <a:spcPts val="0"/>
                        </a:spcBef>
                        <a:spcAft>
                          <a:spcPts val="0"/>
                        </a:spcAft>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may have little sense of audience and purpose .</a:t>
                      </a:r>
                    </a:p>
                  </a:txBody>
                  <a:tcPr marL="34300" marR="3430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chemeClr val="bg1"/>
                    </a:solidFill>
                  </a:tcPr>
                </a:tc>
                <a:tc>
                  <a:txBody>
                    <a:bodyPr/>
                    <a:lstStyle/>
                    <a:p>
                      <a:pPr marL="0" marR="0" lvl="0" indent="0" algn="l" rtl="0">
                        <a:spcBef>
                          <a:spcPts val="0"/>
                        </a:spcBef>
                        <a:spcAft>
                          <a:spcPts val="0"/>
                        </a:spcAft>
                        <a:buSzPct val="25000"/>
                        <a:buNone/>
                      </a:pPr>
                      <a:r>
                        <a:rPr lang="en-US" sz="900" u="none" strike="noStrike" cap="none" baseline="0" dirty="0">
                          <a:solidFill>
                            <a:srgbClr val="000000"/>
                          </a:solidFill>
                          <a:latin typeface="Calibri"/>
                          <a:ea typeface="Calibri"/>
                          <a:cs typeface="Calibri"/>
                          <a:sym typeface="Calibri"/>
                        </a:rPr>
                        <a:t>The response demonstrates a lack of command of conventions: </a:t>
                      </a:r>
                    </a:p>
                    <a:p>
                      <a:pPr marL="0" marR="0" lvl="0" indent="0" algn="l" rtl="0">
                        <a:spcBef>
                          <a:spcPts val="0"/>
                        </a:spcBef>
                        <a:spcAft>
                          <a:spcPts val="0"/>
                        </a:spcAft>
                        <a:buNone/>
                      </a:pPr>
                      <a:endParaRPr sz="900" u="none" strike="noStrike" cap="none" baseline="0" dirty="0">
                        <a:solidFill>
                          <a:srgbClr val="000000"/>
                        </a:solidFill>
                        <a:latin typeface="Calibri"/>
                        <a:ea typeface="Calibri"/>
                        <a:cs typeface="Calibri"/>
                        <a:sym typeface="Calibri"/>
                      </a:endParaRPr>
                    </a:p>
                    <a:p>
                      <a:pPr marL="58738" marR="0" lvl="0" indent="-58738" algn="l" rtl="0">
                        <a:spcBef>
                          <a:spcPts val="0"/>
                        </a:spcBef>
                        <a:spcAft>
                          <a:spcPts val="0"/>
                        </a:spcAft>
                        <a:buClr>
                          <a:srgbClr val="000000"/>
                        </a:buClr>
                        <a:buSzPct val="100000"/>
                        <a:buFont typeface="Arial"/>
                        <a:buChar char="•"/>
                      </a:pPr>
                      <a:r>
                        <a:rPr lang="en-US" sz="900" u="none" strike="noStrike" cap="none" baseline="0" dirty="0">
                          <a:solidFill>
                            <a:srgbClr val="000000"/>
                          </a:solidFill>
                          <a:latin typeface="Calibri"/>
                          <a:ea typeface="Calibri"/>
                          <a:cs typeface="Calibri"/>
                          <a:sym typeface="Calibri"/>
                        </a:rPr>
                        <a:t>errors are frequent and severe.</a:t>
                      </a:r>
                    </a:p>
                    <a:p>
                      <a:pPr marL="58738" marR="0" lvl="0" indent="-1588" algn="l" rtl="0">
                        <a:spcBef>
                          <a:spcPts val="0"/>
                        </a:spcBef>
                        <a:spcAft>
                          <a:spcPts val="0"/>
                        </a:spcAft>
                        <a:buClr>
                          <a:schemeClr val="dk1"/>
                        </a:buClr>
                        <a:buFont typeface="Arial"/>
                        <a:buNone/>
                      </a:pPr>
                      <a:endParaRPr sz="900" u="none" strike="noStrike" cap="none" baseline="0" dirty="0">
                        <a:solidFill>
                          <a:srgbClr val="000000"/>
                        </a:solidFill>
                        <a:latin typeface="Calibri"/>
                        <a:ea typeface="Calibri"/>
                        <a:cs typeface="Calibri"/>
                        <a:sym typeface="Calibri"/>
                      </a:endParaRPr>
                    </a:p>
                    <a:p>
                      <a:pPr marL="58738" marR="0" lvl="0" indent="-58738" algn="l" rtl="0">
                        <a:spcBef>
                          <a:spcPts val="0"/>
                        </a:spcBef>
                        <a:spcAft>
                          <a:spcPts val="0"/>
                        </a:spcAft>
                        <a:buClr>
                          <a:srgbClr val="000000"/>
                        </a:buClr>
                        <a:buSzPct val="100000"/>
                        <a:buFont typeface="Arial"/>
                        <a:buChar char="•"/>
                      </a:pPr>
                      <a:r>
                        <a:rPr lang="en-US" sz="900" u="none" strike="noStrike" cap="none" baseline="0" dirty="0">
                          <a:solidFill>
                            <a:srgbClr val="000000"/>
                          </a:solidFill>
                          <a:latin typeface="Calibri"/>
                          <a:ea typeface="Calibri"/>
                          <a:cs typeface="Calibri"/>
                          <a:sym typeface="Calibri"/>
                        </a:rPr>
                        <a:t>meaning is often obscure. </a:t>
                      </a:r>
                    </a:p>
                  </a:txBody>
                  <a:tcPr marL="34300" marR="3430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chemeClr val="bg1"/>
                    </a:solidFill>
                  </a:tcPr>
                </a:tc>
              </a:tr>
              <a:tr h="353750">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0</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chemeClr val="bg1"/>
                    </a:solidFill>
                  </a:tcPr>
                </a:tc>
                <a:tc gridSpan="5">
                  <a:txBody>
                    <a:bodyPr/>
                    <a:lstStyle/>
                    <a:p>
                      <a:pPr marL="0" marR="0" lvl="0" indent="0" algn="l" rtl="0">
                        <a:spcBef>
                          <a:spcPts val="0"/>
                        </a:spcBef>
                        <a:buSzPct val="25000"/>
                        <a:buNone/>
                      </a:pPr>
                      <a:r>
                        <a:rPr lang="en-US" sz="1000" b="0" i="0" u="none" strike="noStrike" cap="none" baseline="0" dirty="0">
                          <a:solidFill>
                            <a:srgbClr val="000000"/>
                          </a:solidFill>
                          <a:latin typeface="Calibri"/>
                          <a:ea typeface="Calibri"/>
                          <a:cs typeface="Calibri"/>
                          <a:sym typeface="Calibri"/>
                        </a:rPr>
                        <a:t>A response gets no credit if it provides no evidence of the ability to [fill in with key language from the intended target].</a:t>
                      </a:r>
                    </a:p>
                  </a:txBody>
                  <a:tcPr marL="92525" marR="10525" marT="980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153" name="Shape 153"/>
          <p:cNvSpPr/>
          <p:nvPr/>
        </p:nvSpPr>
        <p:spPr>
          <a:xfrm>
            <a:off x="184750" y="43698"/>
            <a:ext cx="7248671" cy="346227"/>
          </a:xfrm>
          <a:prstGeom prst="rect">
            <a:avLst/>
          </a:prstGeom>
          <a:noFill/>
          <a:ln>
            <a:noFill/>
          </a:ln>
        </p:spPr>
        <p:txBody>
          <a:bodyPr lIns="96875" tIns="48425" rIns="96875" bIns="48425" anchor="t" anchorCtr="0">
            <a:noAutofit/>
          </a:bodyPr>
          <a:lstStyle/>
          <a:p>
            <a:pPr marL="0" marR="0" lvl="0" indent="0" algn="l" rtl="0">
              <a:spcBef>
                <a:spcPts val="0"/>
              </a:spcBef>
              <a:buSzPct val="25000"/>
              <a:buNone/>
            </a:pPr>
            <a:r>
              <a:rPr lang="en-US" sz="1600" b="1" i="0" u="none" strike="noStrike" cap="none" baseline="0">
                <a:solidFill>
                  <a:schemeClr val="dk1"/>
                </a:solidFill>
                <a:latin typeface="Calibri"/>
                <a:ea typeface="Calibri"/>
                <a:cs typeface="Calibri"/>
                <a:sym typeface="Calibri"/>
              </a:rPr>
              <a:t> Grades 3 - 5: Generic 4-Point Informational/Explanatory Writing Rubric </a:t>
            </a:r>
          </a:p>
        </p:txBody>
      </p:sp>
      <p:sp>
        <p:nvSpPr>
          <p:cNvPr id="154" name="Shape 154"/>
          <p:cNvSpPr txBox="1">
            <a:spLocks noGrp="1"/>
          </p:cNvSpPr>
          <p:nvPr>
            <p:ph type="sldNum" idx="12"/>
          </p:nvPr>
        </p:nvSpPr>
        <p:spPr>
          <a:xfrm>
            <a:off x="7162800" y="9522884"/>
            <a:ext cx="589127" cy="535515"/>
          </a:xfrm>
          <a:prstGeom prst="rect">
            <a:avLst/>
          </a:prstGeom>
          <a:noFill/>
          <a:ln>
            <a:noFill/>
          </a:ln>
        </p:spPr>
        <p:txBody>
          <a:bodyPr lIns="101875" tIns="50925" rIns="101875" bIns="50925" anchor="ctr" anchorCtr="0">
            <a:noAutofit/>
          </a:bodyPr>
          <a:lstStyle/>
          <a:p>
            <a:pPr marL="0" marR="0" lvl="0" indent="0" algn="r" rtl="0">
              <a:spcBef>
                <a:spcPts val="0"/>
              </a:spcBef>
              <a:buSzPct val="25000"/>
              <a:buNone/>
            </a:pPr>
            <a:r>
              <a:rPr lang="en-US"/>
              <a:t> </a:t>
            </a:r>
          </a:p>
        </p:txBody>
      </p:sp>
    </p:spTree>
    <p:extLst>
      <p:ext uri="{BB962C8B-B14F-4D97-AF65-F5344CB8AC3E}">
        <p14:creationId xmlns:p14="http://schemas.microsoft.com/office/powerpoint/2010/main" val="1434159787"/>
      </p:ext>
    </p:extLst>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19</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688367813"/>
              </p:ext>
            </p:extLst>
          </p:nvPr>
        </p:nvGraphicFramePr>
        <p:xfrm>
          <a:off x="161925" y="164124"/>
          <a:ext cx="7458558" cy="5198065"/>
        </p:xfrm>
        <a:graphic>
          <a:graphicData uri="http://schemas.openxmlformats.org/drawingml/2006/table">
            <a:tbl>
              <a:tblPr firstRow="1" bandRow="1">
                <a:tableStyleId>{5940675A-B579-460E-94D1-54222C63F5DA}</a:tableStyleId>
              </a:tblPr>
              <a:tblGrid>
                <a:gridCol w="676275"/>
                <a:gridCol w="1143000"/>
                <a:gridCol w="1500188"/>
                <a:gridCol w="1363244"/>
                <a:gridCol w="1421536"/>
                <a:gridCol w="1354315"/>
              </a:tblGrid>
              <a:tr h="508078">
                <a:tc gridSpan="6">
                  <a:txBody>
                    <a:bodyPr/>
                    <a:lstStyle/>
                    <a:p>
                      <a:r>
                        <a:rPr lang="en-US" sz="900" dirty="0" smtClean="0"/>
                        <a:t>Write narratives to develop real or imagined experiences or events using effective technique, descriptive details, and clear event sequences.</a:t>
                      </a:r>
                      <a:br>
                        <a:rPr lang="en-US" sz="900" dirty="0" smtClean="0"/>
                      </a:br>
                      <a:r>
                        <a:rPr lang="en-US" sz="900" b="1" dirty="0" smtClean="0"/>
                        <a:t>W.4a</a:t>
                      </a:r>
                      <a:r>
                        <a:rPr lang="en-US" sz="900" baseline="0" dirty="0" smtClean="0"/>
                        <a:t> </a:t>
                      </a:r>
                      <a:r>
                        <a:rPr lang="en-US" sz="900" dirty="0" smtClean="0"/>
                        <a:t>Orient the reader by establishing a situation and introducing a narrator and/or characters; organize an event sequence that unfolds naturally.</a:t>
                      </a:r>
                      <a:br>
                        <a:rPr lang="en-US" sz="900" dirty="0" smtClean="0"/>
                      </a:br>
                      <a:r>
                        <a:rPr lang="en-US" sz="900" b="1" dirty="0" smtClean="0"/>
                        <a:t>W.4b</a:t>
                      </a:r>
                      <a:r>
                        <a:rPr lang="en-US" sz="900" baseline="0" dirty="0" smtClean="0"/>
                        <a:t> </a:t>
                      </a:r>
                      <a:r>
                        <a:rPr lang="en-US" sz="900" dirty="0" smtClean="0"/>
                        <a:t>Use dialogue and description to develop experiences and events or show the responses of characters to situations.</a:t>
                      </a:r>
                      <a:br>
                        <a:rPr lang="en-US" sz="900" dirty="0" smtClean="0"/>
                      </a:br>
                      <a:r>
                        <a:rPr lang="en-US" sz="900" b="1" dirty="0" smtClean="0"/>
                        <a:t>W.4c</a:t>
                      </a:r>
                      <a:r>
                        <a:rPr lang="en-US" sz="900" dirty="0" smtClean="0"/>
                        <a:t> Use a variety of transitional words and phrases to manage the sequence of events.</a:t>
                      </a:r>
                      <a:br>
                        <a:rPr lang="en-US" sz="900" dirty="0" smtClean="0"/>
                      </a:br>
                      <a:r>
                        <a:rPr lang="en-US" sz="900" b="1" dirty="0" smtClean="0"/>
                        <a:t>W.4d</a:t>
                      </a:r>
                      <a:r>
                        <a:rPr lang="en-US" sz="900" dirty="0" smtClean="0"/>
                        <a:t> Use concrete words and phrases and sensory details to convey experiences and events precisely.</a:t>
                      </a:r>
                      <a:br>
                        <a:rPr lang="en-US" sz="900" dirty="0" smtClean="0"/>
                      </a:br>
                      <a:r>
                        <a:rPr lang="en-US" sz="900" b="1" dirty="0" smtClean="0"/>
                        <a:t>W.43</a:t>
                      </a:r>
                      <a:r>
                        <a:rPr lang="en-US" sz="900" baseline="0" dirty="0" smtClean="0"/>
                        <a:t> </a:t>
                      </a:r>
                      <a:r>
                        <a:rPr lang="en-US" sz="900" dirty="0" smtClean="0"/>
                        <a:t>Provide a conclusion that follows from the narrated experiences or events.</a:t>
                      </a:r>
                      <a:endParaRPr lang="en-US" sz="900" dirty="0"/>
                    </a:p>
                  </a:txBody>
                  <a:tcPr marL="97155" marR="77004" marT="38502" marB="3850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39872">
                <a:tc gridSpan="6">
                  <a:txBody>
                    <a:bodyPr/>
                    <a:lstStyle/>
                    <a:p>
                      <a:pPr marL="0" marR="0" algn="ctr">
                        <a:lnSpc>
                          <a:spcPct val="100000"/>
                        </a:lnSpc>
                        <a:spcBef>
                          <a:spcPts val="0"/>
                        </a:spcBef>
                        <a:spcAft>
                          <a:spcPts val="0"/>
                        </a:spcAft>
                      </a:pPr>
                      <a:r>
                        <a:rPr lang="en-US" sz="1300" kern="1200" dirty="0" smtClean="0">
                          <a:effectLst/>
                        </a:rPr>
                        <a:t>Narrative </a:t>
                      </a:r>
                      <a:r>
                        <a:rPr lang="en-US" sz="1300" kern="1200" dirty="0">
                          <a:effectLst/>
                        </a:rPr>
                        <a:t>Full Composition </a:t>
                      </a:r>
                      <a:r>
                        <a:rPr lang="en-US" sz="1300" kern="1200" dirty="0" smtClean="0">
                          <a:effectLst/>
                        </a:rPr>
                        <a:t>Performance Task Score </a:t>
                      </a:r>
                      <a:r>
                        <a:rPr lang="en-US" sz="1300" b="1" kern="1200" dirty="0" smtClean="0">
                          <a:effectLst/>
                        </a:rPr>
                        <a:t>“4” </a:t>
                      </a:r>
                      <a:r>
                        <a:rPr lang="en-US" sz="1300" kern="1200" dirty="0" smtClean="0">
                          <a:effectLst/>
                        </a:rPr>
                        <a:t>Example </a:t>
                      </a:r>
                      <a:r>
                        <a:rPr lang="en-US" sz="1300" b="1" i="1" kern="1200" dirty="0" smtClean="0">
                          <a:effectLst/>
                        </a:rPr>
                        <a:t>SBAC Rubric Grades 3 - 8</a:t>
                      </a:r>
                      <a:endParaRPr lang="en-US" sz="900" b="1" i="1" dirty="0">
                        <a:effectLst/>
                        <a:latin typeface="Calibri"/>
                        <a:ea typeface="Calibri"/>
                        <a:cs typeface="Times New Roman"/>
                      </a:endParaRPr>
                    </a:p>
                  </a:txBody>
                  <a:tcPr marL="97155" marR="77004" marT="38502" marB="3850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rowSpan="2">
                  <a:txBody>
                    <a:bodyPr/>
                    <a:lstStyle/>
                    <a:p>
                      <a:pPr marL="0" marR="0" algn="ctr">
                        <a:lnSpc>
                          <a:spcPct val="100000"/>
                        </a:lnSpc>
                        <a:spcBef>
                          <a:spcPts val="0"/>
                        </a:spcBef>
                        <a:spcAft>
                          <a:spcPts val="0"/>
                        </a:spcAft>
                      </a:pPr>
                      <a:r>
                        <a:rPr lang="en-US" sz="1500" b="1" kern="1200" dirty="0">
                          <a:effectLst/>
                        </a:rPr>
                        <a:t>score</a:t>
                      </a:r>
                      <a:endParaRPr lang="en-US" sz="900" b="1" dirty="0">
                        <a:effectLst/>
                        <a:latin typeface="Calibri"/>
                        <a:ea typeface="Calibri"/>
                        <a:cs typeface="Times New Roman"/>
                      </a:endParaRPr>
                    </a:p>
                  </a:txBody>
                  <a:tcPr marL="97155" marR="77004" marT="38502" marB="38502" anchor="ctr"/>
                </a:tc>
                <a:tc gridSpan="2">
                  <a:txBody>
                    <a:bodyPr/>
                    <a:lstStyle/>
                    <a:p>
                      <a:pPr marL="0" marR="0" algn="ctr">
                        <a:lnSpc>
                          <a:spcPct val="100000"/>
                        </a:lnSpc>
                        <a:spcBef>
                          <a:spcPts val="0"/>
                        </a:spcBef>
                        <a:spcAft>
                          <a:spcPts val="0"/>
                        </a:spcAft>
                      </a:pPr>
                      <a:r>
                        <a:rPr lang="en-US" sz="1000" kern="1200" dirty="0">
                          <a:effectLst/>
                        </a:rPr>
                        <a:t>Statement of Purpose/Focus and Organization</a:t>
                      </a:r>
                      <a:endParaRPr lang="en-US" sz="900" dirty="0">
                        <a:effectLst/>
                        <a:latin typeface="Calibri"/>
                        <a:ea typeface="Calibri"/>
                        <a:cs typeface="Times New Roman"/>
                      </a:endParaRPr>
                    </a:p>
                  </a:txBody>
                  <a:tcPr marL="97155" marR="77004" marT="38502" marB="38502" anchor="ctr">
                    <a:solidFill>
                      <a:schemeClr val="accent1">
                        <a:lumMod val="60000"/>
                        <a:lumOff val="40000"/>
                      </a:schemeClr>
                    </a:solidFill>
                  </a:tcPr>
                </a:tc>
                <a:tc hMerge="1">
                  <a:txBody>
                    <a:bodyPr/>
                    <a:lstStyle/>
                    <a:p>
                      <a:endParaRPr lang="en-US"/>
                    </a:p>
                  </a:txBody>
                  <a:tcPr/>
                </a:tc>
                <a:tc gridSpan="2">
                  <a:txBody>
                    <a:bodyPr/>
                    <a:lstStyle/>
                    <a:p>
                      <a:pPr marL="0" marR="0" algn="ctr">
                        <a:lnSpc>
                          <a:spcPct val="100000"/>
                        </a:lnSpc>
                        <a:spcBef>
                          <a:spcPts val="0"/>
                        </a:spcBef>
                        <a:spcAft>
                          <a:spcPts val="0"/>
                        </a:spcAft>
                      </a:pPr>
                      <a:r>
                        <a:rPr lang="en-US" sz="1000" kern="1200" dirty="0">
                          <a:effectLst/>
                        </a:rPr>
                        <a:t>Development: Language and Elaboration</a:t>
                      </a:r>
                      <a:endParaRPr lang="en-US" sz="900" dirty="0">
                        <a:effectLst/>
                      </a:endParaRPr>
                    </a:p>
                    <a:p>
                      <a:pPr marL="0" marR="0" algn="ctr">
                        <a:lnSpc>
                          <a:spcPct val="100000"/>
                        </a:lnSpc>
                        <a:spcBef>
                          <a:spcPts val="0"/>
                        </a:spcBef>
                        <a:spcAft>
                          <a:spcPts val="0"/>
                        </a:spcAft>
                      </a:pPr>
                      <a:r>
                        <a:rPr lang="en-US" sz="1000" kern="1200" dirty="0">
                          <a:effectLst/>
                        </a:rPr>
                        <a:t>of Evidence</a:t>
                      </a:r>
                      <a:endParaRPr lang="en-US" sz="900" dirty="0">
                        <a:effectLst/>
                        <a:latin typeface="Calibri"/>
                        <a:ea typeface="Calibri"/>
                        <a:cs typeface="Times New Roman"/>
                      </a:endParaRPr>
                    </a:p>
                  </a:txBody>
                  <a:tcPr marL="97155" marR="77004" marT="38502" marB="38502" anchor="ctr">
                    <a:solidFill>
                      <a:schemeClr val="accent3">
                        <a:lumMod val="40000"/>
                        <a:lumOff val="60000"/>
                      </a:schemeClr>
                    </a:solidFill>
                  </a:tcPr>
                </a:tc>
                <a:tc hMerge="1">
                  <a:txBody>
                    <a:bodyPr/>
                    <a:lstStyle/>
                    <a:p>
                      <a:endParaRPr lang="en-US"/>
                    </a:p>
                  </a:txBody>
                  <a:tcPr/>
                </a:tc>
                <a:tc rowSpan="2">
                  <a:txBody>
                    <a:bodyPr/>
                    <a:lstStyle/>
                    <a:p>
                      <a:pPr marL="0" marR="0" algn="ctr">
                        <a:lnSpc>
                          <a:spcPct val="100000"/>
                        </a:lnSpc>
                        <a:spcBef>
                          <a:spcPts val="0"/>
                        </a:spcBef>
                        <a:spcAft>
                          <a:spcPts val="0"/>
                        </a:spcAft>
                      </a:pPr>
                      <a:r>
                        <a:rPr lang="en-US" sz="900" dirty="0" smtClean="0">
                          <a:effectLst/>
                          <a:latin typeface="Calibri"/>
                          <a:ea typeface="Calibri"/>
                          <a:cs typeface="Times New Roman"/>
                        </a:rPr>
                        <a:t>Conventions</a:t>
                      </a:r>
                      <a:endParaRPr lang="en-US" sz="900" dirty="0">
                        <a:effectLst/>
                        <a:latin typeface="Calibri"/>
                        <a:ea typeface="Calibri"/>
                        <a:cs typeface="Times New Roman"/>
                      </a:endParaRPr>
                    </a:p>
                  </a:txBody>
                  <a:tcPr marL="97155" marR="77004" marT="38502" marB="38502" anchor="ctr">
                    <a:solidFill>
                      <a:schemeClr val="accent6">
                        <a:lumMod val="40000"/>
                        <a:lumOff val="60000"/>
                      </a:schemeClr>
                    </a:solidFill>
                  </a:tcPr>
                </a:tc>
              </a:tr>
              <a:tr h="168744">
                <a:tc vMerge="1">
                  <a:txBody>
                    <a:bodyPr/>
                    <a:lstStyle/>
                    <a:p>
                      <a:endParaRPr lang="en-US"/>
                    </a:p>
                  </a:txBody>
                  <a:tcPr/>
                </a:tc>
                <a:tc>
                  <a:txBody>
                    <a:bodyPr/>
                    <a:lstStyle/>
                    <a:p>
                      <a:pPr marL="0" marR="0" algn="ctr">
                        <a:lnSpc>
                          <a:spcPct val="100000"/>
                        </a:lnSpc>
                        <a:spcBef>
                          <a:spcPts val="0"/>
                        </a:spcBef>
                        <a:spcAft>
                          <a:spcPts val="0"/>
                        </a:spcAft>
                      </a:pPr>
                      <a:r>
                        <a:rPr lang="en-US" sz="1000" kern="1200" dirty="0">
                          <a:effectLst/>
                        </a:rPr>
                        <a:t>Statement of</a:t>
                      </a:r>
                      <a:endParaRPr lang="en-US" sz="900" dirty="0">
                        <a:effectLst/>
                      </a:endParaRPr>
                    </a:p>
                    <a:p>
                      <a:pPr marL="0" marR="0" algn="ctr">
                        <a:lnSpc>
                          <a:spcPct val="100000"/>
                        </a:lnSpc>
                        <a:spcBef>
                          <a:spcPts val="0"/>
                        </a:spcBef>
                        <a:spcAft>
                          <a:spcPts val="0"/>
                        </a:spcAft>
                      </a:pPr>
                      <a:r>
                        <a:rPr lang="en-US" sz="1000" kern="1200" dirty="0">
                          <a:effectLst/>
                        </a:rPr>
                        <a:t>Purpose/Focus</a:t>
                      </a:r>
                      <a:endParaRPr lang="en-US" sz="900" dirty="0">
                        <a:effectLst/>
                        <a:latin typeface="Calibri"/>
                        <a:ea typeface="Calibri"/>
                        <a:cs typeface="Times New Roman"/>
                      </a:endParaRPr>
                    </a:p>
                  </a:txBody>
                  <a:tcPr marL="97155" marR="77004" marT="38502" marB="38502" anchor="ctr">
                    <a:solidFill>
                      <a:schemeClr val="accent1">
                        <a:lumMod val="20000"/>
                        <a:lumOff val="80000"/>
                      </a:schemeClr>
                    </a:solidFill>
                  </a:tcPr>
                </a:tc>
                <a:tc>
                  <a:txBody>
                    <a:bodyPr/>
                    <a:lstStyle/>
                    <a:p>
                      <a:pPr marL="0" marR="0" algn="ctr">
                        <a:lnSpc>
                          <a:spcPct val="100000"/>
                        </a:lnSpc>
                        <a:spcBef>
                          <a:spcPts val="0"/>
                        </a:spcBef>
                        <a:spcAft>
                          <a:spcPts val="0"/>
                        </a:spcAft>
                      </a:pPr>
                      <a:r>
                        <a:rPr lang="en-US" sz="1000" kern="1200" dirty="0">
                          <a:effectLst/>
                        </a:rPr>
                        <a:t>Organization</a:t>
                      </a:r>
                      <a:endParaRPr lang="en-US" sz="900" dirty="0">
                        <a:effectLst/>
                        <a:latin typeface="Calibri"/>
                        <a:ea typeface="Calibri"/>
                        <a:cs typeface="Times New Roman"/>
                      </a:endParaRPr>
                    </a:p>
                  </a:txBody>
                  <a:tcPr marL="97155" marR="77004" marT="38502" marB="38502" anchor="ctr">
                    <a:solidFill>
                      <a:schemeClr val="accent1">
                        <a:lumMod val="20000"/>
                        <a:lumOff val="80000"/>
                      </a:schemeClr>
                    </a:solidFill>
                  </a:tcPr>
                </a:tc>
                <a:tc>
                  <a:txBody>
                    <a:bodyPr/>
                    <a:lstStyle/>
                    <a:p>
                      <a:pPr marL="0" marR="0" algn="ctr">
                        <a:lnSpc>
                          <a:spcPct val="100000"/>
                        </a:lnSpc>
                        <a:spcBef>
                          <a:spcPts val="0"/>
                        </a:spcBef>
                        <a:spcAft>
                          <a:spcPts val="0"/>
                        </a:spcAft>
                      </a:pPr>
                      <a:r>
                        <a:rPr lang="en-US" sz="1000" kern="1200" dirty="0">
                          <a:effectLst/>
                        </a:rPr>
                        <a:t>Elaboration of</a:t>
                      </a:r>
                      <a:endParaRPr lang="en-US" sz="900" dirty="0">
                        <a:effectLst/>
                      </a:endParaRPr>
                    </a:p>
                    <a:p>
                      <a:pPr marL="0" marR="0" algn="ctr">
                        <a:lnSpc>
                          <a:spcPct val="100000"/>
                        </a:lnSpc>
                        <a:spcBef>
                          <a:spcPts val="0"/>
                        </a:spcBef>
                        <a:spcAft>
                          <a:spcPts val="0"/>
                        </a:spcAft>
                      </a:pPr>
                      <a:r>
                        <a:rPr lang="en-US" sz="1000" kern="1200" dirty="0">
                          <a:effectLst/>
                        </a:rPr>
                        <a:t>Evidence</a:t>
                      </a:r>
                      <a:endParaRPr lang="en-US" sz="900" dirty="0">
                        <a:effectLst/>
                        <a:latin typeface="Calibri"/>
                        <a:ea typeface="Calibri"/>
                        <a:cs typeface="Times New Roman"/>
                      </a:endParaRPr>
                    </a:p>
                  </a:txBody>
                  <a:tcPr marL="97155" marR="77004" marT="38502" marB="38502" anchor="ctr">
                    <a:solidFill>
                      <a:schemeClr val="accent3">
                        <a:lumMod val="20000"/>
                        <a:lumOff val="80000"/>
                      </a:schemeClr>
                    </a:solidFill>
                  </a:tcPr>
                </a:tc>
                <a:tc>
                  <a:txBody>
                    <a:bodyPr/>
                    <a:lstStyle/>
                    <a:p>
                      <a:pPr marL="0" marR="0" algn="ctr">
                        <a:lnSpc>
                          <a:spcPct val="100000"/>
                        </a:lnSpc>
                        <a:spcBef>
                          <a:spcPts val="0"/>
                        </a:spcBef>
                        <a:spcAft>
                          <a:spcPts val="0"/>
                        </a:spcAft>
                      </a:pPr>
                      <a:r>
                        <a:rPr lang="en-US" sz="1000" kern="1200" dirty="0">
                          <a:effectLst/>
                        </a:rPr>
                        <a:t>Language and</a:t>
                      </a:r>
                      <a:endParaRPr lang="en-US" sz="900" dirty="0">
                        <a:effectLst/>
                      </a:endParaRPr>
                    </a:p>
                    <a:p>
                      <a:pPr marL="0" marR="0" algn="ctr">
                        <a:lnSpc>
                          <a:spcPct val="100000"/>
                        </a:lnSpc>
                        <a:spcBef>
                          <a:spcPts val="0"/>
                        </a:spcBef>
                        <a:spcAft>
                          <a:spcPts val="0"/>
                        </a:spcAft>
                      </a:pPr>
                      <a:r>
                        <a:rPr lang="en-US" sz="1000" kern="1200" dirty="0">
                          <a:effectLst/>
                        </a:rPr>
                        <a:t>Vocabulary</a:t>
                      </a:r>
                      <a:endParaRPr lang="en-US" sz="900" dirty="0">
                        <a:effectLst/>
                        <a:latin typeface="Calibri"/>
                        <a:ea typeface="Calibri"/>
                        <a:cs typeface="Times New Roman"/>
                      </a:endParaRPr>
                    </a:p>
                  </a:txBody>
                  <a:tcPr marL="97155" marR="77004" marT="38502" marB="38502" anchor="ctr">
                    <a:solidFill>
                      <a:schemeClr val="accent3">
                        <a:lumMod val="20000"/>
                        <a:lumOff val="80000"/>
                      </a:schemeClr>
                    </a:solidFill>
                  </a:tcPr>
                </a:tc>
                <a:tc vMerge="1">
                  <a:txBody>
                    <a:bodyPr/>
                    <a:lstStyle/>
                    <a:p>
                      <a:pPr marL="0" marR="0" algn="ctr">
                        <a:lnSpc>
                          <a:spcPct val="100000"/>
                        </a:lnSpc>
                        <a:spcBef>
                          <a:spcPts val="0"/>
                        </a:spcBef>
                        <a:spcAft>
                          <a:spcPts val="0"/>
                        </a:spcAft>
                      </a:pPr>
                      <a:endParaRPr lang="en-US" sz="900" dirty="0">
                        <a:effectLst/>
                        <a:latin typeface="Calibri"/>
                        <a:ea typeface="Calibri"/>
                        <a:cs typeface="Times New Roman"/>
                      </a:endParaRPr>
                    </a:p>
                  </a:txBody>
                  <a:tcPr marR="72474" marT="36752" marB="36752" anchor="ctr">
                    <a:solidFill>
                      <a:schemeClr val="accent6">
                        <a:lumMod val="20000"/>
                        <a:lumOff val="80000"/>
                      </a:schemeClr>
                    </a:solidFill>
                  </a:tcPr>
                </a:tc>
              </a:tr>
              <a:tr h="1006140">
                <a:tc>
                  <a:txBody>
                    <a:bodyPr/>
                    <a:lstStyle/>
                    <a:p>
                      <a:pPr marL="0" marR="0" algn="ctr">
                        <a:lnSpc>
                          <a:spcPct val="100000"/>
                        </a:lnSpc>
                        <a:spcBef>
                          <a:spcPts val="0"/>
                        </a:spcBef>
                        <a:spcAft>
                          <a:spcPts val="0"/>
                        </a:spcAft>
                      </a:pPr>
                      <a:r>
                        <a:rPr lang="en-US" sz="2000" b="1" dirty="0" smtClean="0">
                          <a:solidFill>
                            <a:srgbClr val="000000"/>
                          </a:solidFill>
                          <a:effectLst>
                            <a:outerShdw blurRad="38100" dist="38100" dir="2700000" algn="tl">
                              <a:srgbClr val="000000">
                                <a:alpha val="43137"/>
                              </a:srgbClr>
                            </a:outerShdw>
                          </a:effectLst>
                          <a:latin typeface="+mn-lt"/>
                          <a:ea typeface="Times New Roman"/>
                          <a:cs typeface="Times New Roman"/>
                        </a:rPr>
                        <a:t>4</a:t>
                      </a:r>
                    </a:p>
                    <a:p>
                      <a:pPr marL="0" marR="0" algn="ctr">
                        <a:lnSpc>
                          <a:spcPct val="100000"/>
                        </a:lnSpc>
                        <a:spcBef>
                          <a:spcPts val="0"/>
                        </a:spcBef>
                        <a:spcAft>
                          <a:spcPts val="0"/>
                        </a:spcAft>
                      </a:pPr>
                      <a:r>
                        <a:rPr lang="en-US" sz="900" b="1" dirty="0" smtClean="0">
                          <a:solidFill>
                            <a:srgbClr val="000000"/>
                          </a:solidFill>
                          <a:effectLst>
                            <a:outerShdw blurRad="38100" dist="38100" dir="2700000" algn="tl">
                              <a:srgbClr val="000000">
                                <a:alpha val="43137"/>
                              </a:srgbClr>
                            </a:outerShdw>
                          </a:effectLst>
                          <a:latin typeface="+mn-lt"/>
                          <a:ea typeface="Calibri"/>
                          <a:cs typeface="Times New Roman"/>
                        </a:rPr>
                        <a:t>Exemplary</a:t>
                      </a:r>
                      <a:endParaRPr lang="en-US" sz="900" dirty="0">
                        <a:effectLst>
                          <a:outerShdw blurRad="38100" dist="38100" dir="2700000" algn="tl">
                            <a:srgbClr val="000000">
                              <a:alpha val="43137"/>
                            </a:srgbClr>
                          </a:outerShdw>
                        </a:effectLst>
                        <a:latin typeface="+mn-lt"/>
                        <a:ea typeface="Calibri"/>
                        <a:cs typeface="Times New Roman"/>
                      </a:endParaRPr>
                    </a:p>
                  </a:txBody>
                  <a:tcPr marL="92536" marR="28654" marT="0" marB="0" anchor="ctr"/>
                </a:tc>
                <a:tc>
                  <a:txBody>
                    <a:bodyPr/>
                    <a:lstStyle/>
                    <a:p>
                      <a:pPr>
                        <a:lnSpc>
                          <a:spcPct val="100000"/>
                        </a:lnSpc>
                      </a:pPr>
                      <a:r>
                        <a:rPr lang="en-US" sz="900" baseline="0" dirty="0" smtClean="0">
                          <a:solidFill>
                            <a:srgbClr val="000000"/>
                          </a:solidFill>
                          <a:latin typeface="+mn-lt"/>
                        </a:rPr>
                        <a:t> The narrative, real or imagined, is clearly focused and maintained throughout: </a:t>
                      </a:r>
                    </a:p>
                    <a:p>
                      <a:pPr marL="58738" indent="-58738">
                        <a:lnSpc>
                          <a:spcPct val="100000"/>
                        </a:lnSpc>
                        <a:buFont typeface="Arial" pitchFamily="34" charset="0"/>
                        <a:buChar char="•"/>
                      </a:pPr>
                      <a:r>
                        <a:rPr lang="en-US" sz="900" baseline="0" dirty="0" smtClean="0">
                          <a:solidFill>
                            <a:srgbClr val="000000"/>
                          </a:solidFill>
                          <a:latin typeface="+mn-lt"/>
                        </a:rPr>
                        <a:t>effectively establishes a setting, narrator and/or characters, and point of view* </a:t>
                      </a:r>
                    </a:p>
                  </a:txBody>
                  <a:tcPr marL="27761" marR="0" marT="27685" marB="0"/>
                </a:tc>
                <a:tc>
                  <a:txBody>
                    <a:bodyPr/>
                    <a:lstStyle/>
                    <a:p>
                      <a:pPr>
                        <a:lnSpc>
                          <a:spcPct val="100000"/>
                        </a:lnSpc>
                      </a:pPr>
                      <a:r>
                        <a:rPr lang="en-US" sz="900" baseline="0" dirty="0" smtClean="0">
                          <a:solidFill>
                            <a:srgbClr val="000000"/>
                          </a:solidFill>
                          <a:latin typeface="+mn-lt"/>
                        </a:rPr>
                        <a:t> The narrative, real or imagined, has an effective plot helping create unity and completeness: </a:t>
                      </a:r>
                    </a:p>
                    <a:p>
                      <a:pPr marL="58738" indent="-58738">
                        <a:lnSpc>
                          <a:spcPct val="100000"/>
                        </a:lnSpc>
                        <a:buFont typeface="Arial" pitchFamily="34" charset="0"/>
                        <a:buChar char="•"/>
                      </a:pPr>
                      <a:r>
                        <a:rPr lang="en-US" sz="900" baseline="0" dirty="0" smtClean="0">
                          <a:solidFill>
                            <a:srgbClr val="000000"/>
                          </a:solidFill>
                          <a:latin typeface="+mn-lt"/>
                        </a:rPr>
                        <a:t>effective, consistent use of a variety of transitional strategies </a:t>
                      </a:r>
                    </a:p>
                    <a:p>
                      <a:pPr marL="58738" indent="-58738">
                        <a:lnSpc>
                          <a:spcPct val="100000"/>
                        </a:lnSpc>
                        <a:buFont typeface="Arial" pitchFamily="34" charset="0"/>
                        <a:buChar char="•"/>
                      </a:pPr>
                      <a:r>
                        <a:rPr lang="en-US" sz="900" baseline="0" dirty="0" smtClean="0">
                          <a:solidFill>
                            <a:srgbClr val="000000"/>
                          </a:solidFill>
                          <a:latin typeface="+mn-lt"/>
                        </a:rPr>
                        <a:t>logical sequence of events from beginning to end </a:t>
                      </a:r>
                    </a:p>
                    <a:p>
                      <a:pPr marL="58738" indent="-58738">
                        <a:lnSpc>
                          <a:spcPct val="100000"/>
                        </a:lnSpc>
                        <a:buFont typeface="Arial" pitchFamily="34" charset="0"/>
                        <a:buChar char="•"/>
                      </a:pPr>
                      <a:r>
                        <a:rPr lang="en-US" sz="900" baseline="0" dirty="0" smtClean="0">
                          <a:solidFill>
                            <a:srgbClr val="000000"/>
                          </a:solidFill>
                          <a:latin typeface="+mn-lt"/>
                        </a:rPr>
                        <a:t>effective opening and closure for audience and purpose </a:t>
                      </a:r>
                    </a:p>
                  </a:txBody>
                  <a:tcPr marL="27761" marR="0" marT="27685" marB="0"/>
                </a:tc>
                <a:tc>
                  <a:txBody>
                    <a:bodyPr/>
                    <a:lstStyle/>
                    <a:p>
                      <a:pPr>
                        <a:lnSpc>
                          <a:spcPct val="100000"/>
                        </a:lnSpc>
                      </a:pPr>
                      <a:r>
                        <a:rPr lang="en-US" sz="900" baseline="0" dirty="0" smtClean="0">
                          <a:solidFill>
                            <a:srgbClr val="000000"/>
                          </a:solidFill>
                          <a:latin typeface="+mn-lt"/>
                        </a:rPr>
                        <a:t> The narrative, real or imagined, provides thorough and effective elaboration using details, dialogue, and description: </a:t>
                      </a:r>
                    </a:p>
                    <a:p>
                      <a:pPr marL="58738" indent="-58738">
                        <a:lnSpc>
                          <a:spcPct val="100000"/>
                        </a:lnSpc>
                        <a:buFont typeface="Arial" pitchFamily="34" charset="0"/>
                        <a:buChar char="•"/>
                      </a:pPr>
                      <a:r>
                        <a:rPr lang="en-US" sz="900" baseline="0" dirty="0" smtClean="0">
                          <a:solidFill>
                            <a:srgbClr val="000000"/>
                          </a:solidFill>
                          <a:latin typeface="+mn-lt"/>
                        </a:rPr>
                        <a:t>effective use of a variety of narrative techniques that advance the story or illustrate the experience </a:t>
                      </a:r>
                    </a:p>
                  </a:txBody>
                  <a:tcPr marL="27761" marR="0" marT="27685" marB="0"/>
                </a:tc>
                <a:tc>
                  <a:txBody>
                    <a:bodyPr/>
                    <a:lstStyle/>
                    <a:p>
                      <a:pPr>
                        <a:lnSpc>
                          <a:spcPct val="100000"/>
                        </a:lnSpc>
                      </a:pPr>
                      <a:r>
                        <a:rPr lang="en-US" sz="900" baseline="0" dirty="0" smtClean="0">
                          <a:solidFill>
                            <a:srgbClr val="000000"/>
                          </a:solidFill>
                          <a:latin typeface="+mn-lt"/>
                        </a:rPr>
                        <a:t> The narrative, real or imagined, clearly and effectively expresses experiences or events: </a:t>
                      </a:r>
                    </a:p>
                    <a:p>
                      <a:pPr marL="58738" indent="-58738">
                        <a:lnSpc>
                          <a:spcPct val="100000"/>
                        </a:lnSpc>
                        <a:buFont typeface="Arial" pitchFamily="34" charset="0"/>
                        <a:buChar char="•"/>
                      </a:pPr>
                      <a:r>
                        <a:rPr lang="en-US" sz="900" baseline="0" dirty="0" smtClean="0">
                          <a:solidFill>
                            <a:srgbClr val="000000"/>
                          </a:solidFill>
                          <a:latin typeface="+mn-lt"/>
                        </a:rPr>
                        <a:t>effective use of sensory, concrete, and figurative language clearly advance the purpose </a:t>
                      </a:r>
                    </a:p>
                  </a:txBody>
                  <a:tcPr marL="27761" marR="0" marT="27685" marB="0"/>
                </a:tc>
                <a:tc>
                  <a:txBody>
                    <a:bodyPr/>
                    <a:lstStyle/>
                    <a:p>
                      <a:pPr>
                        <a:lnSpc>
                          <a:spcPct val="100000"/>
                        </a:lnSpc>
                      </a:pPr>
                      <a:r>
                        <a:rPr lang="en-US" sz="900" baseline="0" dirty="0" smtClean="0">
                          <a:solidFill>
                            <a:srgbClr val="000000"/>
                          </a:solidFill>
                          <a:latin typeface="+mn-lt"/>
                        </a:rPr>
                        <a:t> The narrative, real or imagined, demonstrates a strong command of conventions: </a:t>
                      </a:r>
                    </a:p>
                    <a:p>
                      <a:pPr marL="58738" indent="-58738">
                        <a:lnSpc>
                          <a:spcPct val="100000"/>
                        </a:lnSpc>
                        <a:buFont typeface="Arial" pitchFamily="34" charset="0"/>
                        <a:buChar char="•"/>
                      </a:pPr>
                      <a:r>
                        <a:rPr lang="en-US" sz="900" baseline="0" dirty="0" smtClean="0">
                          <a:solidFill>
                            <a:srgbClr val="000000"/>
                          </a:solidFill>
                          <a:latin typeface="+mn-lt"/>
                        </a:rPr>
                        <a:t>few, if any, errors in usage and sentence formation </a:t>
                      </a:r>
                    </a:p>
                    <a:p>
                      <a:pPr marL="58738" indent="-58738">
                        <a:lnSpc>
                          <a:spcPct val="100000"/>
                        </a:lnSpc>
                        <a:buFont typeface="Arial" pitchFamily="34" charset="0"/>
                        <a:buChar char="•"/>
                      </a:pPr>
                      <a:r>
                        <a:rPr lang="en-US" sz="900" baseline="0" dirty="0" smtClean="0">
                          <a:solidFill>
                            <a:srgbClr val="000000"/>
                          </a:solidFill>
                          <a:latin typeface="+mn-lt"/>
                        </a:rPr>
                        <a:t>effective and consistent use of punctuation, capitalization, and spelling </a:t>
                      </a:r>
                    </a:p>
                  </a:txBody>
                  <a:tcPr marL="27761" marR="0" marT="27685" marB="0"/>
                </a:tc>
              </a:tr>
              <a:tr h="1673576">
                <a:tc>
                  <a:txBody>
                    <a:bodyPr/>
                    <a:lstStyle/>
                    <a:p>
                      <a:pPr marL="0" marR="0" algn="ctr">
                        <a:lnSpc>
                          <a:spcPct val="100000"/>
                        </a:lnSpc>
                        <a:spcBef>
                          <a:spcPts val="0"/>
                        </a:spcBef>
                        <a:spcAft>
                          <a:spcPts val="0"/>
                        </a:spcAft>
                      </a:pPr>
                      <a:r>
                        <a:rPr lang="en-US" sz="900" b="1" kern="1200" dirty="0" smtClean="0">
                          <a:solidFill>
                            <a:schemeClr val="tx1"/>
                          </a:solidFill>
                          <a:effectLst>
                            <a:outerShdw blurRad="38100" dist="38100" dir="2700000" algn="tl">
                              <a:srgbClr val="000000">
                                <a:alpha val="43137"/>
                              </a:srgbClr>
                            </a:outerShdw>
                          </a:effectLst>
                        </a:rPr>
                        <a:t>Student score explained</a:t>
                      </a:r>
                      <a:endParaRPr lang="en-US" sz="900" b="1" dirty="0">
                        <a:solidFill>
                          <a:schemeClr val="tx1"/>
                        </a:solidFill>
                        <a:effectLst>
                          <a:outerShdw blurRad="38100" dist="38100" dir="2700000" algn="tl">
                            <a:srgbClr val="000000">
                              <a:alpha val="43137"/>
                            </a:srgbClr>
                          </a:outerShdw>
                        </a:effectLst>
                        <a:latin typeface="Calibri"/>
                        <a:ea typeface="Calibri"/>
                        <a:cs typeface="Times New Roman"/>
                      </a:endParaRPr>
                    </a:p>
                  </a:txBody>
                  <a:tcPr marL="97155" marR="77004" marT="38502" marB="38502" anchor="ctr"/>
                </a:tc>
                <a:tc>
                  <a:txBody>
                    <a:bodyPr/>
                    <a:lstStyle/>
                    <a:p>
                      <a:pPr marL="0" marR="0">
                        <a:lnSpc>
                          <a:spcPct val="100000"/>
                        </a:lnSpc>
                        <a:spcBef>
                          <a:spcPts val="0"/>
                        </a:spcBef>
                        <a:spcAft>
                          <a:spcPts val="0"/>
                        </a:spcAft>
                      </a:pPr>
                      <a:r>
                        <a:rPr lang="en-US" sz="900" dirty="0">
                          <a:solidFill>
                            <a:schemeClr val="tx1"/>
                          </a:solidFill>
                          <a:effectLst/>
                        </a:rPr>
                        <a:t>The </a:t>
                      </a:r>
                      <a:r>
                        <a:rPr lang="en-US" sz="900" dirty="0" smtClean="0">
                          <a:solidFill>
                            <a:schemeClr val="tx1"/>
                          </a:solidFill>
                          <a:effectLst/>
                        </a:rPr>
                        <a:t>student</a:t>
                      </a:r>
                      <a:r>
                        <a:rPr lang="en-US" sz="900" baseline="0" dirty="0" smtClean="0">
                          <a:solidFill>
                            <a:schemeClr val="tx1"/>
                          </a:solidFill>
                          <a:effectLst/>
                        </a:rPr>
                        <a:t> establishes a setting and character. The focus is clearly maintained throughout the story.  The narrator’s point of view (being excited) is clearly expressed.</a:t>
                      </a:r>
                      <a:endParaRPr lang="en-US" sz="900" dirty="0">
                        <a:solidFill>
                          <a:schemeClr val="tx1"/>
                        </a:solidFill>
                        <a:effectLst/>
                        <a:latin typeface="Calibri"/>
                        <a:ea typeface="Calibri"/>
                        <a:cs typeface="Times New Roman"/>
                      </a:endParaRPr>
                    </a:p>
                  </a:txBody>
                  <a:tcPr marL="97155" marR="77004" marT="38502" marB="38502"/>
                </a:tc>
                <a:tc>
                  <a:txBody>
                    <a:bodyPr/>
                    <a:lstStyle/>
                    <a:p>
                      <a:pPr marL="0" marR="0">
                        <a:lnSpc>
                          <a:spcPct val="100000"/>
                        </a:lnSpc>
                        <a:spcBef>
                          <a:spcPts val="0"/>
                        </a:spcBef>
                        <a:spcAft>
                          <a:spcPts val="0"/>
                        </a:spcAft>
                      </a:pPr>
                      <a:r>
                        <a:rPr lang="en-US" sz="900" dirty="0">
                          <a:solidFill>
                            <a:schemeClr val="tx1"/>
                          </a:solidFill>
                          <a:effectLst/>
                        </a:rPr>
                        <a:t>The student </a:t>
                      </a:r>
                      <a:r>
                        <a:rPr lang="en-US" sz="900" dirty="0" smtClean="0">
                          <a:solidFill>
                            <a:schemeClr val="tx1"/>
                          </a:solidFill>
                          <a:effectLst/>
                        </a:rPr>
                        <a:t>has</a:t>
                      </a:r>
                      <a:r>
                        <a:rPr lang="en-US" sz="900" baseline="0" dirty="0" smtClean="0">
                          <a:solidFill>
                            <a:schemeClr val="tx1"/>
                          </a:solidFill>
                          <a:effectLst/>
                        </a:rPr>
                        <a:t> a beginning, middle and an ending in sequential order that moves forward with transitional words and in a logical order of events.  The opening and conclusion create unity.</a:t>
                      </a:r>
                      <a:endParaRPr lang="en-US" sz="900" dirty="0">
                        <a:solidFill>
                          <a:schemeClr val="tx1"/>
                        </a:solidFill>
                        <a:effectLst/>
                        <a:latin typeface="Calibri"/>
                        <a:ea typeface="Calibri"/>
                        <a:cs typeface="Times New Roman"/>
                      </a:endParaRPr>
                    </a:p>
                  </a:txBody>
                  <a:tcPr marL="97155" marR="77004" marT="38502" marB="38502"/>
                </a:tc>
                <a:tc>
                  <a:txBody>
                    <a:bodyPr/>
                    <a:lstStyle/>
                    <a:p>
                      <a:pPr marL="0" marR="0">
                        <a:lnSpc>
                          <a:spcPct val="100000"/>
                        </a:lnSpc>
                        <a:spcBef>
                          <a:spcPts val="0"/>
                        </a:spcBef>
                        <a:spcAft>
                          <a:spcPts val="0"/>
                        </a:spcAft>
                      </a:pPr>
                      <a:r>
                        <a:rPr lang="en-US" sz="900" dirty="0">
                          <a:solidFill>
                            <a:schemeClr val="tx1"/>
                          </a:solidFill>
                          <a:effectLst/>
                        </a:rPr>
                        <a:t>The </a:t>
                      </a:r>
                      <a:r>
                        <a:rPr lang="en-US" sz="900" dirty="0" smtClean="0">
                          <a:solidFill>
                            <a:schemeClr val="tx1"/>
                          </a:solidFill>
                          <a:effectLst/>
                        </a:rPr>
                        <a:t>student elaborates</a:t>
                      </a:r>
                      <a:r>
                        <a:rPr lang="en-US" sz="900" baseline="0" dirty="0" smtClean="0">
                          <a:solidFill>
                            <a:schemeClr val="tx1"/>
                          </a:solidFill>
                          <a:effectLst/>
                        </a:rPr>
                        <a:t> with details from passages about what makes a city safe and uses dialogue effectively. The student uses narrative techniques of dialogue and description  to advance the story.</a:t>
                      </a:r>
                      <a:endParaRPr lang="en-US" sz="900" dirty="0">
                        <a:solidFill>
                          <a:schemeClr val="tx1"/>
                        </a:solidFill>
                        <a:effectLst/>
                        <a:latin typeface="Calibri"/>
                        <a:ea typeface="Calibri"/>
                        <a:cs typeface="Times New Roman"/>
                      </a:endParaRPr>
                    </a:p>
                  </a:txBody>
                  <a:tcPr marL="97155" marR="77004" marT="38502" marB="38502"/>
                </a:tc>
                <a:tc>
                  <a:txBody>
                    <a:bodyPr/>
                    <a:lstStyle/>
                    <a:p>
                      <a:pPr marL="0" marR="0">
                        <a:lnSpc>
                          <a:spcPct val="100000"/>
                        </a:lnSpc>
                        <a:spcBef>
                          <a:spcPts val="0"/>
                        </a:spcBef>
                        <a:spcAft>
                          <a:spcPts val="0"/>
                        </a:spcAft>
                      </a:pPr>
                      <a:r>
                        <a:rPr lang="en-US" sz="900" dirty="0">
                          <a:solidFill>
                            <a:schemeClr val="tx1"/>
                          </a:solidFill>
                          <a:effectLst/>
                        </a:rPr>
                        <a:t>The student’s voice is knowledgeable about the information.  The student </a:t>
                      </a:r>
                      <a:r>
                        <a:rPr lang="en-US" sz="900" baseline="0" dirty="0" smtClean="0">
                          <a:solidFill>
                            <a:schemeClr val="tx1"/>
                          </a:solidFill>
                          <a:effectLst/>
                        </a:rPr>
                        <a:t>uses sensory language (excited, smack) and some figurative language – “oops I got carried away,” Concrete vocabulary make the story effective  </a:t>
                      </a:r>
                    </a:p>
                    <a:p>
                      <a:pPr marL="0" marR="0">
                        <a:lnSpc>
                          <a:spcPct val="100000"/>
                        </a:lnSpc>
                        <a:spcBef>
                          <a:spcPts val="0"/>
                        </a:spcBef>
                        <a:spcAft>
                          <a:spcPts val="0"/>
                        </a:spcAft>
                      </a:pPr>
                      <a:r>
                        <a:rPr lang="en-US" sz="900" baseline="0" dirty="0" smtClean="0">
                          <a:solidFill>
                            <a:schemeClr val="tx1"/>
                          </a:solidFill>
                          <a:effectLst/>
                        </a:rPr>
                        <a:t>(boulevards, earthquake, gas lines, fire, wooden buildings, etc..).</a:t>
                      </a:r>
                      <a:endParaRPr lang="en-US" sz="900" dirty="0">
                        <a:solidFill>
                          <a:schemeClr val="tx1"/>
                        </a:solidFill>
                        <a:effectLst/>
                        <a:latin typeface="Calibri"/>
                        <a:ea typeface="Calibri"/>
                        <a:cs typeface="Times New Roman"/>
                      </a:endParaRPr>
                    </a:p>
                  </a:txBody>
                  <a:tcPr marL="97155" marR="77004" marT="38502" marB="38502"/>
                </a:tc>
                <a:tc>
                  <a:txBody>
                    <a:bodyPr/>
                    <a:lstStyle/>
                    <a:p>
                      <a:pPr marL="0" marR="0">
                        <a:lnSpc>
                          <a:spcPct val="100000"/>
                        </a:lnSpc>
                        <a:spcBef>
                          <a:spcPts val="0"/>
                        </a:spcBef>
                        <a:spcAft>
                          <a:spcPts val="0"/>
                        </a:spcAft>
                      </a:pPr>
                      <a:r>
                        <a:rPr lang="en-US" sz="900" dirty="0">
                          <a:solidFill>
                            <a:schemeClr val="tx1"/>
                          </a:solidFill>
                          <a:effectLst/>
                        </a:rPr>
                        <a:t>The student has few or no errors in grammar, word usage, or mechanics as appropriate to grade</a:t>
                      </a:r>
                      <a:r>
                        <a:rPr lang="en-US" sz="900" dirty="0" smtClean="0">
                          <a:solidFill>
                            <a:schemeClr val="tx1"/>
                          </a:solidFill>
                          <a:effectLst/>
                        </a:rPr>
                        <a:t>.  </a:t>
                      </a:r>
                      <a:endParaRPr lang="en-US" sz="900" b="1" dirty="0">
                        <a:solidFill>
                          <a:schemeClr val="tx1"/>
                        </a:solidFill>
                        <a:effectLst/>
                        <a:latin typeface="Calibri"/>
                        <a:ea typeface="Calibri"/>
                        <a:cs typeface="Times New Roman"/>
                      </a:endParaRPr>
                    </a:p>
                  </a:txBody>
                  <a:tcPr marL="97155" marR="77004" marT="38502" marB="38502"/>
                </a:tc>
              </a:tr>
            </a:tbl>
          </a:graphicData>
        </a:graphic>
      </p:graphicFrame>
      <p:sp>
        <p:nvSpPr>
          <p:cNvPr id="2" name="Rectangle 1"/>
          <p:cNvSpPr/>
          <p:nvPr/>
        </p:nvSpPr>
        <p:spPr>
          <a:xfrm>
            <a:off x="152400" y="5943600"/>
            <a:ext cx="7425432" cy="1668021"/>
          </a:xfrm>
          <a:prstGeom prst="rect">
            <a:avLst/>
          </a:prstGeom>
        </p:spPr>
        <p:txBody>
          <a:bodyPr wrap="square">
            <a:spAutoFit/>
          </a:bodyPr>
          <a:lstStyle/>
          <a:p>
            <a:r>
              <a:rPr lang="en-US" sz="1200" dirty="0">
                <a:ea typeface="Calibri"/>
                <a:cs typeface="Times New Roman"/>
              </a:rPr>
              <a:t>You are going to write your own narrative story about a character that lived after 1850. Your character wants to help plan and build a better city. </a:t>
            </a:r>
            <a:r>
              <a:rPr lang="en-US" sz="1200" u="sng" dirty="0">
                <a:ea typeface="Calibri"/>
                <a:cs typeface="Times New Roman"/>
              </a:rPr>
              <a:t>Describe</a:t>
            </a:r>
            <a:r>
              <a:rPr lang="en-US" sz="1200" dirty="0">
                <a:ea typeface="Calibri"/>
                <a:cs typeface="Times New Roman"/>
              </a:rPr>
              <a:t> the city that your character is going to plan and build and </a:t>
            </a:r>
            <a:r>
              <a:rPr lang="en-US" sz="1200" u="sng" dirty="0">
                <a:ea typeface="Calibri"/>
                <a:cs typeface="Times New Roman"/>
              </a:rPr>
              <a:t>how</a:t>
            </a:r>
            <a:r>
              <a:rPr lang="en-US" sz="1200" dirty="0">
                <a:ea typeface="Calibri"/>
                <a:cs typeface="Times New Roman"/>
              </a:rPr>
              <a:t> he or she will do it. Use details from the texts you have read to help you write your story  (be sure to use your own words</a:t>
            </a:r>
            <a:r>
              <a:rPr lang="en-US" sz="1200" dirty="0" smtClean="0">
                <a:ea typeface="Calibri"/>
                <a:cs typeface="Times New Roman"/>
              </a:rPr>
              <a:t>).</a:t>
            </a:r>
          </a:p>
          <a:p>
            <a:pPr>
              <a:lnSpc>
                <a:spcPct val="115000"/>
              </a:lnSpc>
            </a:pPr>
            <a:endParaRPr lang="en-US" sz="1200" dirty="0">
              <a:ea typeface="Calibri"/>
              <a:cs typeface="Times New Roman"/>
            </a:endParaRPr>
          </a:p>
          <a:p>
            <a:pPr>
              <a:lnSpc>
                <a:spcPct val="115000"/>
              </a:lnSpc>
            </a:pPr>
            <a:r>
              <a:rPr lang="en-US" sz="1200" b="1" dirty="0" smtClean="0">
                <a:ea typeface="Calibri"/>
                <a:cs typeface="Times New Roman"/>
              </a:rPr>
              <a:t>Student Exemplar Example: (the next two pages)</a:t>
            </a:r>
          </a:p>
          <a:p>
            <a:endParaRPr lang="en-US" sz="1200" b="1" dirty="0" smtClean="0">
              <a:ea typeface="Calibri"/>
              <a:cs typeface="Times New Roman"/>
            </a:endParaRPr>
          </a:p>
          <a:p>
            <a:pPr>
              <a:lnSpc>
                <a:spcPct val="115000"/>
              </a:lnSpc>
            </a:pPr>
            <a:endParaRPr lang="en-US" sz="1200" dirty="0">
              <a:ea typeface="Calibri"/>
              <a:cs typeface="Times New Roman"/>
            </a:endParaRPr>
          </a:p>
          <a:p>
            <a:pPr>
              <a:lnSpc>
                <a:spcPct val="115000"/>
              </a:lnSpc>
            </a:pPr>
            <a:endParaRPr lang="en-US" sz="1200" dirty="0">
              <a:ea typeface="Calibri"/>
              <a:cs typeface="Times New Roman"/>
            </a:endParaRPr>
          </a:p>
        </p:txBody>
      </p:sp>
    </p:spTree>
    <p:extLst>
      <p:ext uri="{BB962C8B-B14F-4D97-AF65-F5344CB8AC3E}">
        <p14:creationId xmlns:p14="http://schemas.microsoft.com/office/powerpoint/2010/main" val="3170548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0"/>
            <a:ext cx="7772400" cy="10058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1874" tIns="50937" rIns="101874" bIns="50937" rtlCol="0" anchor="ctr"/>
          <a:lstStyle/>
          <a:p>
            <a:pPr algn="ctr"/>
            <a:endParaRPr lang="en-US" dirty="0"/>
          </a:p>
        </p:txBody>
      </p:sp>
      <p:sp>
        <p:nvSpPr>
          <p:cNvPr id="9" name="Rectangle 8"/>
          <p:cNvSpPr/>
          <p:nvPr/>
        </p:nvSpPr>
        <p:spPr>
          <a:xfrm>
            <a:off x="107950" y="586740"/>
            <a:ext cx="7599680" cy="8884920"/>
          </a:xfrm>
          <a:prstGeom prst="rect">
            <a:avLst/>
          </a:prstGeom>
          <a:gradFill>
            <a:gsLst>
              <a:gs pos="0">
                <a:srgbClr val="002060"/>
              </a:gs>
              <a:gs pos="50000">
                <a:schemeClr val="accent1">
                  <a:tint val="44500"/>
                  <a:satMod val="160000"/>
                </a:schemeClr>
              </a:gs>
              <a:gs pos="100000">
                <a:schemeClr val="accent1">
                  <a:tint val="23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101874" tIns="50937" rIns="101874" bIns="50937" rtlCol="0" anchor="ctr"/>
          <a:lstStyle/>
          <a:p>
            <a:pPr algn="ctr"/>
            <a:endParaRPr lang="en-US" dirty="0"/>
          </a:p>
        </p:txBody>
      </p:sp>
      <p:sp>
        <p:nvSpPr>
          <p:cNvPr id="4" name="Slide Number Placeholder 3"/>
          <p:cNvSpPr>
            <a:spLocks noGrp="1"/>
          </p:cNvSpPr>
          <p:nvPr>
            <p:ph type="sldNum" sz="quarter" idx="12"/>
          </p:nvPr>
        </p:nvSpPr>
        <p:spPr/>
        <p:txBody>
          <a:bodyPr lIns="101882" tIns="50941" rIns="101882" bIns="50941"/>
          <a:lstStyle/>
          <a:p>
            <a:fld id="{F177B04D-AEB5-43ED-B9BA-B3D1EC9C9067}" type="slidenum">
              <a:rPr lang="en-US" smtClean="0"/>
              <a:pPr/>
              <a:t>2</a:t>
            </a:fld>
            <a:endParaRPr lang="en-US" dirty="0"/>
          </a:p>
        </p:txBody>
      </p:sp>
      <p:sp>
        <p:nvSpPr>
          <p:cNvPr id="6" name="TextBox 5"/>
          <p:cNvSpPr txBox="1"/>
          <p:nvPr/>
        </p:nvSpPr>
        <p:spPr>
          <a:xfrm>
            <a:off x="518160" y="1257300"/>
            <a:ext cx="7073423" cy="5006335"/>
          </a:xfrm>
          <a:prstGeom prst="rect">
            <a:avLst/>
          </a:prstGeom>
          <a:solidFill>
            <a:schemeClr val="bg1"/>
          </a:solidFill>
        </p:spPr>
        <p:txBody>
          <a:bodyPr wrap="square" lIns="96359" tIns="48179" rIns="96359" bIns="48179" rtlCol="0">
            <a:spAutoFit/>
          </a:bodyPr>
          <a:lstStyle/>
          <a:p>
            <a:pPr algn="ctr"/>
            <a:endParaRPr lang="en-US" sz="1400" b="1" u="sng" dirty="0"/>
          </a:p>
          <a:p>
            <a:pPr algn="ctr"/>
            <a:r>
              <a:rPr lang="en-US" sz="1400" b="1" u="sng" dirty="0"/>
              <a:t>Quarter Three English Language Arts Common Formative Assessments</a:t>
            </a:r>
            <a:endParaRPr lang="en-US" sz="1400" b="1" dirty="0"/>
          </a:p>
          <a:p>
            <a:pPr algn="ctr"/>
            <a:r>
              <a:rPr lang="en-US" sz="1400" b="1" u="sng" dirty="0"/>
              <a:t>Team Members and Writers</a:t>
            </a:r>
          </a:p>
          <a:p>
            <a:pPr algn="ctr"/>
            <a:endParaRPr lang="en-US" sz="800" b="1" u="sng" dirty="0"/>
          </a:p>
          <a:p>
            <a:pPr algn="ctr"/>
            <a:r>
              <a:rPr lang="en-US" sz="1100" dirty="0"/>
              <a:t>This assessment was developed working backwards by identifying the deep understanding of the two passages.  Key Ideas were identified to support constructed responses and key details were aligned with the selected response questions.  All questions support students’ background knowledge of a central insight or message.</a:t>
            </a:r>
            <a:endParaRPr lang="en-US" sz="1700" dirty="0"/>
          </a:p>
          <a:p>
            <a:pPr algn="ctr"/>
            <a:endParaRPr lang="en-US" b="1" u="sng" dirty="0"/>
          </a:p>
          <a:p>
            <a:pPr algn="ctr"/>
            <a:endParaRPr lang="en-US" b="1" dirty="0" smtClean="0"/>
          </a:p>
          <a:p>
            <a:r>
              <a:rPr lang="en-US" b="1" dirty="0" smtClean="0"/>
              <a:t>	</a:t>
            </a:r>
          </a:p>
          <a:p>
            <a:endParaRPr lang="en-US" b="1" dirty="0"/>
          </a:p>
          <a:p>
            <a:endParaRPr lang="en-US" b="1" dirty="0" smtClean="0"/>
          </a:p>
          <a:p>
            <a:endParaRPr lang="en-US" b="1" dirty="0"/>
          </a:p>
          <a:p>
            <a:endParaRPr lang="en-US" b="1" dirty="0" smtClean="0"/>
          </a:p>
          <a:p>
            <a:endParaRPr lang="en-US" b="1" dirty="0"/>
          </a:p>
          <a:p>
            <a:endParaRPr lang="en-US" sz="1300" b="1" i="1" dirty="0"/>
          </a:p>
          <a:p>
            <a:endParaRPr lang="en-US" sz="1300" b="1" i="1" dirty="0"/>
          </a:p>
          <a:p>
            <a:endParaRPr lang="en-US" sz="1300" b="1" i="1" dirty="0"/>
          </a:p>
          <a:p>
            <a:r>
              <a:rPr lang="en-US" sz="1300" b="1" i="1" dirty="0"/>
              <a:t>Thank you to all of those who reviewed and edited and a special appreciation to Vicki Daniels and her amazing editing skills and our “in-house” writer Ginger Jay.</a:t>
            </a:r>
          </a:p>
        </p:txBody>
      </p:sp>
      <p:graphicFrame>
        <p:nvGraphicFramePr>
          <p:cNvPr id="8" name="Table 7"/>
          <p:cNvGraphicFramePr>
            <a:graphicFrameLocks noGrp="1"/>
          </p:cNvGraphicFramePr>
          <p:nvPr>
            <p:extLst>
              <p:ext uri="{D42A27DB-BD31-4B8C-83A1-F6EECF244321}">
                <p14:modId xmlns:p14="http://schemas.microsoft.com/office/powerpoint/2010/main" val="3590634491"/>
              </p:ext>
            </p:extLst>
          </p:nvPr>
        </p:nvGraphicFramePr>
        <p:xfrm>
          <a:off x="1376362" y="2766061"/>
          <a:ext cx="5456874" cy="2550459"/>
        </p:xfrm>
        <a:graphic>
          <a:graphicData uri="http://schemas.openxmlformats.org/drawingml/2006/table">
            <a:tbl>
              <a:tblPr firstRow="1" bandRow="1">
                <a:tableStyleId>{5940675A-B579-460E-94D1-54222C63F5DA}</a:tableStyleId>
              </a:tblPr>
              <a:tblGrid>
                <a:gridCol w="1975485"/>
                <a:gridCol w="752952"/>
                <a:gridCol w="947262"/>
                <a:gridCol w="1781175"/>
              </a:tblGrid>
              <a:tr h="406999">
                <a:tc>
                  <a:txBody>
                    <a:bodyPr/>
                    <a:lstStyle/>
                    <a:p>
                      <a:pPr algn="l"/>
                      <a:r>
                        <a:rPr lang="en-US" sz="1300" b="1" dirty="0" smtClean="0">
                          <a:solidFill>
                            <a:schemeClr val="tx1"/>
                          </a:solidFill>
                        </a:rPr>
                        <a:t>Deborah Alvarado</a:t>
                      </a:r>
                      <a:endParaRPr lang="en-US" sz="1300" b="1" dirty="0">
                        <a:solidFill>
                          <a:schemeClr val="tx1"/>
                        </a:solidFill>
                      </a:endParaRPr>
                    </a:p>
                  </a:txBody>
                  <a:tcPr marL="103227" marR="103227" marT="50178" marB="50178" anchor="ctr">
                    <a:solidFill>
                      <a:schemeClr val="bg1"/>
                    </a:solidFill>
                  </a:tcPr>
                </a:tc>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300" b="1" dirty="0" smtClean="0">
                          <a:solidFill>
                            <a:schemeClr val="tx1"/>
                          </a:solidFill>
                        </a:rPr>
                        <a:t>Berta Lule</a:t>
                      </a:r>
                    </a:p>
                  </a:txBody>
                  <a:tcPr marL="103227" marR="103227" marT="50178" marB="50178" anchor="ctr">
                    <a:solidFill>
                      <a:schemeClr val="bg1"/>
                    </a:solidFill>
                  </a:tcPr>
                </a:tc>
                <a:tc hMerge="1">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b="1" dirty="0" smtClean="0">
                          <a:solidFill>
                            <a:schemeClr val="tx1"/>
                          </a:solidFill>
                        </a:rPr>
                        <a:t>Judy Ramer</a:t>
                      </a:r>
                    </a:p>
                  </a:txBody>
                  <a:tcPr marL="103227" marR="103227" marT="50178" marB="50178" anchor="ctr">
                    <a:solidFill>
                      <a:schemeClr val="bg1"/>
                    </a:solidFill>
                  </a:tcPr>
                </a:tc>
              </a:tr>
              <a:tr h="4069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smtClean="0">
                          <a:ln>
                            <a:noFill/>
                          </a:ln>
                          <a:solidFill>
                            <a:prstClr val="black"/>
                          </a:solidFill>
                          <a:effectLst/>
                          <a:uLnTx/>
                          <a:uFillTx/>
                          <a:latin typeface="+mn-lt"/>
                        </a:rPr>
                        <a:t>Christina Orozco</a:t>
                      </a:r>
                    </a:p>
                  </a:txBody>
                  <a:tcPr marL="103227" marR="103227" marT="50178" marB="50178" anchor="ctr">
                    <a:solidFill>
                      <a:schemeClr val="bg1"/>
                    </a:solidFill>
                  </a:tcPr>
                </a:tc>
                <a:tc gridSpan="2">
                  <a:txBody>
                    <a:bodyPr/>
                    <a:lstStyle/>
                    <a:p>
                      <a:pPr algn="l"/>
                      <a:r>
                        <a:rPr lang="en-US" sz="1300" b="1" dirty="0" smtClean="0">
                          <a:solidFill>
                            <a:schemeClr val="tx1"/>
                          </a:solidFill>
                        </a:rPr>
                        <a:t>Alfonso Lule</a:t>
                      </a:r>
                      <a:endParaRPr lang="en-US" sz="1300" b="1" dirty="0">
                        <a:solidFill>
                          <a:schemeClr val="tx1"/>
                        </a:solidFill>
                      </a:endParaRPr>
                    </a:p>
                  </a:txBody>
                  <a:tcPr marL="103227" marR="103227" marT="50178" marB="50178" anchor="ctr">
                    <a:solidFill>
                      <a:schemeClr val="bg1"/>
                    </a:solidFill>
                  </a:tcPr>
                </a:tc>
                <a:tc hMerge="1">
                  <a:txBody>
                    <a:bodyPr/>
                    <a:lstStyle/>
                    <a:p>
                      <a:endParaRPr lang="en-US"/>
                    </a:p>
                  </a:txBody>
                  <a:tcPr/>
                </a:tc>
                <a:tc>
                  <a:txBody>
                    <a:bodyPr/>
                    <a:lstStyle/>
                    <a:p>
                      <a:pPr algn="l"/>
                      <a:r>
                        <a:rPr lang="en-US" sz="1300" b="1" dirty="0" smtClean="0"/>
                        <a:t>Jill</a:t>
                      </a:r>
                      <a:r>
                        <a:rPr lang="en-US" sz="1300" b="1" baseline="0" dirty="0" smtClean="0"/>
                        <a:t> Russo</a:t>
                      </a:r>
                      <a:endParaRPr lang="en-US" sz="1300" b="1" dirty="0"/>
                    </a:p>
                  </a:txBody>
                  <a:tcPr marL="103227" marR="103227" marT="50178" marB="50178" anchor="ctr">
                    <a:solidFill>
                      <a:schemeClr val="bg1"/>
                    </a:solidFill>
                  </a:tcPr>
                </a:tc>
              </a:tr>
              <a:tr h="40699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b="1" dirty="0" smtClean="0">
                          <a:solidFill>
                            <a:schemeClr val="tx1"/>
                          </a:solidFill>
                        </a:rPr>
                        <a:t>Linda Benson</a:t>
                      </a:r>
                    </a:p>
                  </a:txBody>
                  <a:tcPr marL="103227" marR="103227" marT="50178" marB="50178" anchor="ctr">
                    <a:solidFill>
                      <a:schemeClr val="bg1"/>
                    </a:solidFill>
                  </a:tcPr>
                </a:tc>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300" b="1" dirty="0" smtClean="0">
                          <a:solidFill>
                            <a:schemeClr val="tx1"/>
                          </a:solidFill>
                        </a:rPr>
                        <a:t>Sandy Maines</a:t>
                      </a:r>
                    </a:p>
                  </a:txBody>
                  <a:tcPr marL="103227" marR="103227" marT="50178" marB="50178" anchor="ctr">
                    <a:solidFill>
                      <a:schemeClr val="bg1"/>
                    </a:solidFill>
                  </a:tcPr>
                </a:tc>
                <a:tc hMerge="1">
                  <a:txBody>
                    <a:bodyPr/>
                    <a:lstStyle/>
                    <a:p>
                      <a:endParaRPr lang="en-US"/>
                    </a:p>
                  </a:txBody>
                  <a:tcP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smtClean="0">
                          <a:ln>
                            <a:noFill/>
                          </a:ln>
                          <a:solidFill>
                            <a:schemeClr val="tx1"/>
                          </a:solidFill>
                          <a:effectLst/>
                          <a:uLnTx/>
                          <a:uFillTx/>
                          <a:latin typeface="+mn-lt"/>
                        </a:rPr>
                        <a:t>Sharon Carlson</a:t>
                      </a:r>
                    </a:p>
                  </a:txBody>
                  <a:tcPr marL="103227" marR="103227" marT="50178" marB="50178" anchor="ctr">
                    <a:solidFill>
                      <a:schemeClr val="bg1"/>
                    </a:solidFill>
                  </a:tcPr>
                </a:tc>
              </a:tr>
              <a:tr h="40699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b="1" dirty="0" smtClean="0">
                          <a:solidFill>
                            <a:schemeClr val="tx1"/>
                          </a:solidFill>
                        </a:rPr>
                        <a:t>Maritza Dash</a:t>
                      </a:r>
                    </a:p>
                  </a:txBody>
                  <a:tcPr marL="103227" marR="103227" marT="50178" marB="50178" anchor="ctr">
                    <a:solidFill>
                      <a:schemeClr val="bg1"/>
                    </a:solidFill>
                  </a:tcPr>
                </a:tc>
                <a:tc gridSpan="2">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smtClean="0">
                          <a:ln>
                            <a:noFill/>
                          </a:ln>
                          <a:solidFill>
                            <a:schemeClr val="tx1"/>
                          </a:solidFill>
                          <a:effectLst/>
                          <a:uLnTx/>
                          <a:uFillTx/>
                          <a:latin typeface="+mn-lt"/>
                        </a:rPr>
                        <a:t>Gina McLain</a:t>
                      </a:r>
                    </a:p>
                  </a:txBody>
                  <a:tcPr marL="103227" marR="103227" marT="50178" marB="50178" anchor="ctr">
                    <a:solidFill>
                      <a:schemeClr val="bg1"/>
                    </a:solidFill>
                  </a:tcPr>
                </a:tc>
                <a:tc hMerge="1">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b="1" dirty="0" smtClean="0">
                          <a:solidFill>
                            <a:schemeClr val="tx1"/>
                          </a:solidFill>
                        </a:rPr>
                        <a:t>Anne Berg</a:t>
                      </a:r>
                    </a:p>
                  </a:txBody>
                  <a:tcPr marL="103227" marR="103227" marT="50178" marB="50178" anchor="ctr">
                    <a:solidFill>
                      <a:schemeClr val="bg1"/>
                    </a:solidFill>
                  </a:tcPr>
                </a:tc>
              </a:tr>
              <a:tr h="5154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smtClean="0">
                          <a:ln>
                            <a:noFill/>
                          </a:ln>
                          <a:solidFill>
                            <a:prstClr val="black"/>
                          </a:solidFill>
                          <a:effectLst/>
                          <a:uLnTx/>
                          <a:uFillTx/>
                          <a:latin typeface="+mn-lt"/>
                          <a:ea typeface="+mn-ea"/>
                          <a:cs typeface="+mn-cs"/>
                        </a:rPr>
                        <a:t>Heather Giard</a:t>
                      </a:r>
                    </a:p>
                    <a:p>
                      <a:pPr algn="l"/>
                      <a:endParaRPr lang="en-US" sz="1300" b="1" dirty="0">
                        <a:solidFill>
                          <a:schemeClr val="tx1"/>
                        </a:solidFill>
                      </a:endParaRPr>
                    </a:p>
                  </a:txBody>
                  <a:tcPr marL="103227" marR="103227" marT="50178" marB="50178" anchor="ctr">
                    <a:solidFill>
                      <a:schemeClr val="bg1"/>
                    </a:solidFill>
                  </a:tcPr>
                </a:tc>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smtClean="0">
                          <a:ln>
                            <a:noFill/>
                          </a:ln>
                          <a:solidFill>
                            <a:prstClr val="black"/>
                          </a:solidFill>
                          <a:effectLst/>
                          <a:uLnTx/>
                          <a:uFillTx/>
                          <a:latin typeface="+mn-lt"/>
                        </a:rPr>
                        <a:t>Nicole Thoen</a:t>
                      </a:r>
                    </a:p>
                  </a:txBody>
                  <a:tcPr marL="103227" marR="103227" marT="50178" marB="50178" anchor="ctr">
                    <a:solidFill>
                      <a:schemeClr val="bg1"/>
                    </a:solidFill>
                  </a:tcPr>
                </a:tc>
                <a:tc hMerge="1">
                  <a:txBody>
                    <a:bodyPr/>
                    <a:lstStyle/>
                    <a:p>
                      <a:endParaRPr lang="en-US"/>
                    </a:p>
                  </a:txBody>
                  <a:tcPr/>
                </a:tc>
                <a:tc>
                  <a:txBody>
                    <a:bodyPr/>
                    <a:lstStyle/>
                    <a:p>
                      <a:pPr algn="l"/>
                      <a:r>
                        <a:rPr lang="en-US" sz="1300" b="1" dirty="0" smtClean="0">
                          <a:solidFill>
                            <a:schemeClr val="tx1"/>
                          </a:solidFill>
                        </a:rPr>
                        <a:t>Aliceson Brandt</a:t>
                      </a:r>
                      <a:endParaRPr lang="en-US" sz="1300" b="1" dirty="0">
                        <a:solidFill>
                          <a:schemeClr val="tx1"/>
                        </a:solidFill>
                      </a:endParaRPr>
                    </a:p>
                  </a:txBody>
                  <a:tcPr marL="103227" marR="103227" marT="50178" marB="50178" anchor="ctr">
                    <a:solidFill>
                      <a:schemeClr val="bg1"/>
                    </a:solidFill>
                  </a:tcPr>
                </a:tc>
              </a:tr>
              <a:tr h="406999">
                <a:tc gridSpan="2">
                  <a:txBody>
                    <a:bodyPr/>
                    <a:lstStyle/>
                    <a:p>
                      <a:pPr algn="l"/>
                      <a:r>
                        <a:rPr lang="en-US" sz="1300" b="1" dirty="0" smtClean="0">
                          <a:solidFill>
                            <a:schemeClr val="tx1"/>
                          </a:solidFill>
                        </a:rPr>
                        <a:t>Translator:  Zaida Rosa</a:t>
                      </a:r>
                      <a:endParaRPr lang="en-US" sz="1300" b="1" dirty="0">
                        <a:solidFill>
                          <a:schemeClr val="tx1"/>
                        </a:solidFill>
                      </a:endParaRPr>
                    </a:p>
                  </a:txBody>
                  <a:tcPr marL="103227" marR="103227" marT="50178" marB="50178" anchor="ctr">
                    <a:solidFill>
                      <a:schemeClr val="bg1"/>
                    </a:solidFill>
                  </a:tcPr>
                </a:tc>
                <a:tc hMerge="1">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endParaRPr kumimoji="0" lang="en-US" sz="1300" b="1" i="0" u="none" strike="noStrike" kern="1200" cap="none" spc="0" normalizeH="0" baseline="0" noProof="0" dirty="0" smtClean="0">
                        <a:ln>
                          <a:noFill/>
                        </a:ln>
                        <a:solidFill>
                          <a:prstClr val="black"/>
                        </a:solidFill>
                        <a:effectLst/>
                        <a:uLnTx/>
                        <a:uFillTx/>
                        <a:latin typeface="+mn-lt"/>
                      </a:endParaRPr>
                    </a:p>
                  </a:txBody>
                  <a:tcPr marL="97155" marR="97155" marT="47897" marB="47897" anchor="ctr">
                    <a:solidFill>
                      <a:schemeClr val="bg1"/>
                    </a:solidFill>
                  </a:tcPr>
                </a:tc>
                <a:tc gridSpan="2">
                  <a:txBody>
                    <a:bodyPr/>
                    <a:lstStyle/>
                    <a:p>
                      <a:pPr algn="l"/>
                      <a:r>
                        <a:rPr lang="en-US" sz="1300" b="1" dirty="0" smtClean="0">
                          <a:solidFill>
                            <a:schemeClr val="tx1"/>
                          </a:solidFill>
                        </a:rPr>
                        <a:t>Translator:</a:t>
                      </a:r>
                      <a:r>
                        <a:rPr lang="en-US" sz="1300" b="1" baseline="0" dirty="0" smtClean="0">
                          <a:solidFill>
                            <a:schemeClr val="tx1"/>
                          </a:solidFill>
                        </a:rPr>
                        <a:t>  Patricia Ramirez</a:t>
                      </a:r>
                      <a:endParaRPr lang="en-US" sz="1300" b="1" dirty="0">
                        <a:solidFill>
                          <a:schemeClr val="tx1"/>
                        </a:solidFill>
                      </a:endParaRPr>
                    </a:p>
                  </a:txBody>
                  <a:tcPr marL="103227" marR="103227" marT="50178" marB="50178" anchor="ctr">
                    <a:solidFill>
                      <a:schemeClr val="bg1"/>
                    </a:solidFill>
                  </a:tcPr>
                </a:tc>
                <a:tc hMerge="1">
                  <a:txBody>
                    <a:bodyPr/>
                    <a:lstStyle/>
                    <a:p>
                      <a:endParaRPr lang="en-US" sz="1300" b="1" dirty="0">
                        <a:solidFill>
                          <a:schemeClr val="tx1"/>
                        </a:solidFill>
                      </a:endParaRPr>
                    </a:p>
                  </a:txBody>
                  <a:tcPr marL="97155" marR="97155" marT="47897" marB="47897" anchor="ctr">
                    <a:solidFill>
                      <a:schemeClr val="bg1"/>
                    </a:solidFill>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1280506090"/>
              </p:ext>
            </p:extLst>
          </p:nvPr>
        </p:nvGraphicFramePr>
        <p:xfrm>
          <a:off x="484428" y="6237733"/>
          <a:ext cx="7101841" cy="3233929"/>
        </p:xfrm>
        <a:graphic>
          <a:graphicData uri="http://schemas.openxmlformats.org/drawingml/2006/table">
            <a:tbl>
              <a:tblPr firstRow="1" bandRow="1">
                <a:tableStyleId>{5940675A-B579-460E-94D1-54222C63F5DA}</a:tableStyleId>
              </a:tblPr>
              <a:tblGrid>
                <a:gridCol w="2544346"/>
                <a:gridCol w="2042895"/>
                <a:gridCol w="2514600"/>
              </a:tblGrid>
              <a:tr h="460249">
                <a:tc gridSpan="3">
                  <a:txBody>
                    <a:bodyPr/>
                    <a:lstStyle/>
                    <a:p>
                      <a:pPr algn="ctr"/>
                      <a:r>
                        <a:rPr kumimoji="0" lang="en-US" sz="1200" b="1" i="0" u="none" strike="noStrike" kern="1200" cap="none" spc="0" normalizeH="0" baseline="0" noProof="0" dirty="0" smtClean="0">
                          <a:ln>
                            <a:noFill/>
                          </a:ln>
                          <a:solidFill>
                            <a:prstClr val="black"/>
                          </a:solidFill>
                          <a:effectLst/>
                          <a:uLnTx/>
                          <a:uFillTx/>
                          <a:latin typeface="+mn-lt"/>
                          <a:ea typeface="+mn-ea"/>
                          <a:cs typeface="+mn-cs"/>
                        </a:rPr>
                        <a:t>All elementary ELA assessments were reviewed and revised in June of 2015 by the following amazing and dedicated HSD K-6</a:t>
                      </a:r>
                      <a:r>
                        <a:rPr kumimoji="0" lang="en-US" sz="1200" b="1" i="0" u="none" strike="noStrike" kern="1200" cap="none" spc="0" normalizeH="0" baseline="30000" noProof="0" dirty="0" smtClean="0">
                          <a:ln>
                            <a:noFill/>
                          </a:ln>
                          <a:solidFill>
                            <a:prstClr val="black"/>
                          </a:solidFill>
                          <a:effectLst/>
                          <a:uLnTx/>
                          <a:uFillTx/>
                          <a:latin typeface="+mn-lt"/>
                          <a:ea typeface="+mn-ea"/>
                          <a:cs typeface="+mn-cs"/>
                        </a:rPr>
                        <a:t>th</a:t>
                      </a:r>
                      <a:r>
                        <a:rPr kumimoji="0" lang="en-US" sz="1200" b="1" i="0" u="none" strike="noStrike" kern="1200" cap="none" spc="0" normalizeH="0" baseline="0" noProof="0" dirty="0" smtClean="0">
                          <a:ln>
                            <a:noFill/>
                          </a:ln>
                          <a:solidFill>
                            <a:prstClr val="black"/>
                          </a:solidFill>
                          <a:effectLst/>
                          <a:uLnTx/>
                          <a:uFillTx/>
                          <a:latin typeface="+mn-lt"/>
                          <a:ea typeface="+mn-ea"/>
                          <a:cs typeface="+mn-cs"/>
                        </a:rPr>
                        <a:t> grade teachers.</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sz="1000" b="0" dirty="0">
                        <a:latin typeface="Lucida Handwriting" panose="03010101010101010101" pitchFamily="66" charset="0"/>
                      </a:endParaRPr>
                    </a:p>
                  </a:txBody>
                  <a:tcPr/>
                </a:tc>
                <a:tc hMerge="1">
                  <a:txBody>
                    <a:bodyPr/>
                    <a:lstStyle/>
                    <a:p>
                      <a:pPr algn="l"/>
                      <a:endParaRPr kumimoji="0" lang="en-US" sz="1400" b="1" i="0" u="none" strike="noStrike" kern="1200" cap="none" spc="0" normalizeH="0" baseline="0" noProof="0" dirty="0" smtClean="0">
                        <a:ln>
                          <a:noFill/>
                        </a:ln>
                        <a:solidFill>
                          <a:prstClr val="black"/>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Deborah Alvarado</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Lincoln Street</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Sonja Grabel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Patterson</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Gina McLain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TOSA</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Linda Benson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West Union</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Megan Harding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Orenco</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Teresa Portinga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Patterson</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Anne Berg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Eastwood</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Renae Iversen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TOSA</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Judy Ramer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Consultant</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Aliceson Brandt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Eastwood</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Ginger Jay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Witch Hazel</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Sara Retzlaff</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McKinney</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Sharon Carlson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Minter Bridge</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Ko</a:t>
                      </a: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Kagawa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Minter Bridge</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Jami Rider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Free Orchard</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Deborah Deplanche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Patterson</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Jamie Lentz</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Mooberry</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Kelly Rooke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Free Orchards</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Alicia Glasscock</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Imlay</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Sandra Maines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Quatama</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Angela Walsh</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Witch Hazel</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bl>
          </a:graphicData>
        </a:graphic>
      </p:graphicFrame>
    </p:spTree>
    <p:extLst>
      <p:ext uri="{BB962C8B-B14F-4D97-AF65-F5344CB8AC3E}">
        <p14:creationId xmlns:p14="http://schemas.microsoft.com/office/powerpoint/2010/main" val="27809604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0060" y="1066800"/>
            <a:ext cx="7086600" cy="7201972"/>
          </a:xfrm>
          <a:prstGeom prst="rect">
            <a:avLst/>
          </a:prstGeom>
        </p:spPr>
        <p:txBody>
          <a:bodyPr wrap="square">
            <a:spAutoFit/>
          </a:bodyPr>
          <a:lstStyle/>
          <a:p>
            <a:pPr algn="ctr"/>
            <a:r>
              <a:rPr lang="en-US" sz="1400" b="1" u="sng" dirty="0" smtClean="0"/>
              <a:t>Farmville</a:t>
            </a:r>
          </a:p>
          <a:p>
            <a:pPr algn="ctr"/>
            <a:endParaRPr lang="en-US" sz="1400" b="1" u="sng" dirty="0" smtClean="0"/>
          </a:p>
          <a:p>
            <a:pPr algn="ctr"/>
            <a:endParaRPr lang="en-US" sz="1400" b="1" u="sng" dirty="0" smtClean="0"/>
          </a:p>
          <a:p>
            <a:r>
              <a:rPr lang="en-US" sz="1200" dirty="0" smtClean="0"/>
              <a:t>Edward </a:t>
            </a:r>
            <a:r>
              <a:rPr lang="en-US" sz="1200" dirty="0"/>
              <a:t>hung up the phone then slammed his fist down hard on his desk, “Yes!”  His coffee cup flew off his desk and across the room, landing with a </a:t>
            </a:r>
            <a:r>
              <a:rPr lang="en-US" sz="1200" b="1" dirty="0"/>
              <a:t>SMACK</a:t>
            </a:r>
            <a:r>
              <a:rPr lang="en-US" sz="1200" dirty="0"/>
              <a:t> on the floor.  “Oops, I guess I got carried away!”  He grinned.  He just got his first job as a new architect and it was a big one</a:t>
            </a:r>
            <a:r>
              <a:rPr lang="en-US" sz="1200" dirty="0" smtClean="0"/>
              <a:t>!</a:t>
            </a:r>
          </a:p>
          <a:p>
            <a:endParaRPr lang="en-US" sz="1200" dirty="0" smtClean="0"/>
          </a:p>
          <a:p>
            <a:endParaRPr lang="en-US" sz="1200" dirty="0"/>
          </a:p>
          <a:p>
            <a:r>
              <a:rPr lang="en-US" sz="1200" dirty="0"/>
              <a:t>The call was from Meg Brian, the mayor of a tiny city called Farmville.   The farmers that lived near Farmville decided it was time for the city to grow.  </a:t>
            </a:r>
            <a:endParaRPr lang="en-US" sz="1200" dirty="0" smtClean="0"/>
          </a:p>
          <a:p>
            <a:endParaRPr lang="en-US" sz="1200" dirty="0"/>
          </a:p>
          <a:p>
            <a:r>
              <a:rPr lang="en-US" sz="1200" dirty="0"/>
              <a:t>“Mr. Turner,” began Ms. Brian, “Your college recommended you as a gifted architect that might be willing to take on a challenge and at a reasonable rate.”  </a:t>
            </a:r>
            <a:endParaRPr lang="en-US" sz="1200" dirty="0" smtClean="0"/>
          </a:p>
          <a:p>
            <a:endParaRPr lang="en-US" sz="1200" dirty="0"/>
          </a:p>
          <a:p>
            <a:r>
              <a:rPr lang="en-US" sz="1200" dirty="0"/>
              <a:t>Edward was more than willing! If he did well this could be the start of his career!  He told Ms. Brian that he would begin immediately by making plans for the tiny city of Farmville to grow.  He was nervous but confident that he could do </a:t>
            </a:r>
            <a:r>
              <a:rPr lang="en-US" sz="1200" dirty="0" smtClean="0"/>
              <a:t>this</a:t>
            </a:r>
          </a:p>
          <a:p>
            <a:r>
              <a:rPr lang="en-US" sz="1200" dirty="0" smtClean="0"/>
              <a:t>.  </a:t>
            </a:r>
          </a:p>
          <a:p>
            <a:endParaRPr lang="en-US" sz="1200" dirty="0"/>
          </a:p>
          <a:p>
            <a:r>
              <a:rPr lang="en-US" sz="1200" dirty="0"/>
              <a:t>Edward had two weeks to make a plan.  He had a list of everything the farmers wanted in their tiny city but he also had other ideas they had not thought of.  “Time for me to get down to work,” he said.    </a:t>
            </a:r>
            <a:endParaRPr lang="en-US" sz="1200" dirty="0" smtClean="0"/>
          </a:p>
          <a:p>
            <a:r>
              <a:rPr lang="en-US" sz="1200" dirty="0" smtClean="0"/>
              <a:t>      </a:t>
            </a:r>
            <a:endParaRPr lang="en-US" sz="1200" dirty="0"/>
          </a:p>
          <a:p>
            <a:r>
              <a:rPr lang="en-US" sz="1200" dirty="0"/>
              <a:t>For the next two weeks he was glued to his desk.  He worked ten to twelve hours a day.  Then he’d drink coffee and work late into each night. Edward worked so hard he sometimes forgot to eat! </a:t>
            </a:r>
            <a:endParaRPr lang="en-US" sz="1200" dirty="0" smtClean="0"/>
          </a:p>
          <a:p>
            <a:endParaRPr lang="en-US" sz="1200" dirty="0" smtClean="0"/>
          </a:p>
          <a:p>
            <a:endParaRPr lang="en-US" sz="1200" dirty="0"/>
          </a:p>
          <a:p>
            <a:r>
              <a:rPr lang="en-US" sz="1200" b="1" dirty="0"/>
              <a:t>Finally </a:t>
            </a:r>
            <a:r>
              <a:rPr lang="en-US" sz="1200" dirty="0"/>
              <a:t>he was ready to present his plan.  “Whew!  I’m ready!  I just hope the major and the farmers like my plan for Farmville.”  Edward gathered up his blueprints and headed out the door.  It was the first time he had left his house in two weeks!  </a:t>
            </a:r>
            <a:endParaRPr lang="en-US" sz="1200" dirty="0" smtClean="0"/>
          </a:p>
          <a:p>
            <a:endParaRPr lang="en-US" sz="1200" dirty="0"/>
          </a:p>
          <a:p>
            <a:r>
              <a:rPr lang="en-US" sz="1200" dirty="0"/>
              <a:t>When he reached Farmville Mayor Meg Brian and the farmers were all gathered in the little building they used for city meetings.  Edward could tell they were anxious and excited as they shook his hand and welcomed him with huge smiles.  </a:t>
            </a:r>
            <a:endParaRPr lang="en-US" sz="1200" dirty="0" smtClean="0"/>
          </a:p>
          <a:p>
            <a:endParaRPr lang="en-US" sz="1200" dirty="0"/>
          </a:p>
          <a:p>
            <a:r>
              <a:rPr lang="en-US" sz="1200" dirty="0"/>
              <a:t>One farmer said, “Thank you, young man for taking on this challenge.  We need our little city to grow so our kids will want to stay here and we won’t have to travel so far to get things we really need.”</a:t>
            </a:r>
          </a:p>
          <a:p>
            <a:r>
              <a:rPr lang="en-US" sz="1200" dirty="0"/>
              <a:t>After everyone settled down Edward began</a:t>
            </a:r>
            <a:r>
              <a:rPr lang="en-US" sz="1200" dirty="0" smtClean="0"/>
              <a:t>.</a:t>
            </a:r>
          </a:p>
          <a:p>
            <a:endParaRPr lang="en-US" sz="1200" dirty="0"/>
          </a:p>
        </p:txBody>
      </p:sp>
      <p:sp>
        <p:nvSpPr>
          <p:cNvPr id="5" name="Rectangle 4"/>
          <p:cNvSpPr/>
          <p:nvPr/>
        </p:nvSpPr>
        <p:spPr>
          <a:xfrm>
            <a:off x="1447800" y="2388353"/>
            <a:ext cx="5681706" cy="246221"/>
          </a:xfrm>
          <a:prstGeom prst="rect">
            <a:avLst/>
          </a:prstGeom>
          <a:solidFill>
            <a:schemeClr val="bg2"/>
          </a:solidFill>
          <a:ln w="9525">
            <a:solidFill>
              <a:schemeClr val="tx1"/>
            </a:solidFill>
          </a:ln>
        </p:spPr>
        <p:txBody>
          <a:bodyPr wrap="square">
            <a:spAutoFit/>
          </a:bodyPr>
          <a:lstStyle/>
          <a:p>
            <a:r>
              <a:rPr lang="en-US" sz="1000" b="1" i="1" dirty="0" smtClean="0"/>
              <a:t>In </a:t>
            </a:r>
            <a:r>
              <a:rPr lang="en-US" sz="1000" b="1" i="1" dirty="0"/>
              <a:t>the </a:t>
            </a:r>
            <a:r>
              <a:rPr lang="en-US" sz="1000" b="1" i="1" dirty="0" smtClean="0"/>
              <a:t>introduction, the writer describes a character,  what happened first and establishes focus. </a:t>
            </a:r>
            <a:endParaRPr lang="en-US" sz="1000" i="1" dirty="0"/>
          </a:p>
        </p:txBody>
      </p:sp>
      <p:sp>
        <p:nvSpPr>
          <p:cNvPr id="6" name="Rectangle 5"/>
          <p:cNvSpPr/>
          <p:nvPr/>
        </p:nvSpPr>
        <p:spPr>
          <a:xfrm>
            <a:off x="333103" y="1410843"/>
            <a:ext cx="4369102" cy="246221"/>
          </a:xfrm>
          <a:prstGeom prst="rect">
            <a:avLst/>
          </a:prstGeom>
          <a:solidFill>
            <a:schemeClr val="bg2"/>
          </a:solidFill>
          <a:ln w="9525">
            <a:solidFill>
              <a:schemeClr val="tx1"/>
            </a:solidFill>
          </a:ln>
        </p:spPr>
        <p:txBody>
          <a:bodyPr wrap="square">
            <a:spAutoFit/>
          </a:bodyPr>
          <a:lstStyle/>
          <a:p>
            <a:pPr lvl="0"/>
            <a:r>
              <a:rPr lang="en-US" sz="1000" b="1" i="1" dirty="0">
                <a:solidFill>
                  <a:prstClr val="black"/>
                </a:solidFill>
              </a:rPr>
              <a:t>To set the scene, the writer includes details about where the story took place.</a:t>
            </a:r>
            <a:endParaRPr lang="en-US" sz="1000" i="1" dirty="0">
              <a:solidFill>
                <a:prstClr val="black"/>
              </a:solidFill>
            </a:endParaRPr>
          </a:p>
        </p:txBody>
      </p:sp>
      <p:sp>
        <p:nvSpPr>
          <p:cNvPr id="7" name="Rectangle 6"/>
          <p:cNvSpPr/>
          <p:nvPr/>
        </p:nvSpPr>
        <p:spPr>
          <a:xfrm>
            <a:off x="1696374" y="4321521"/>
            <a:ext cx="4704426" cy="246221"/>
          </a:xfrm>
          <a:prstGeom prst="rect">
            <a:avLst/>
          </a:prstGeom>
          <a:solidFill>
            <a:schemeClr val="bg2"/>
          </a:solidFill>
          <a:ln w="9525">
            <a:solidFill>
              <a:schemeClr val="tx1"/>
            </a:solidFill>
          </a:ln>
        </p:spPr>
        <p:txBody>
          <a:bodyPr wrap="square">
            <a:spAutoFit/>
          </a:bodyPr>
          <a:lstStyle/>
          <a:p>
            <a:r>
              <a:rPr lang="en-US" sz="1000" b="1" i="1" dirty="0"/>
              <a:t>The writer </a:t>
            </a:r>
            <a:r>
              <a:rPr lang="en-US" sz="1000" b="1" i="1" dirty="0" smtClean="0"/>
              <a:t>includes details </a:t>
            </a:r>
            <a:r>
              <a:rPr lang="en-US" sz="1000" b="1" i="1" dirty="0"/>
              <a:t>about </a:t>
            </a:r>
            <a:r>
              <a:rPr lang="en-US" sz="1000" b="1" i="1" dirty="0" smtClean="0"/>
              <a:t>what the character  felt and what he was thinking.</a:t>
            </a:r>
            <a:endParaRPr lang="en-US" sz="1000" b="1" i="1" dirty="0"/>
          </a:p>
        </p:txBody>
      </p:sp>
      <p:sp>
        <p:nvSpPr>
          <p:cNvPr id="8" name="Rectangle 7"/>
          <p:cNvSpPr/>
          <p:nvPr/>
        </p:nvSpPr>
        <p:spPr>
          <a:xfrm>
            <a:off x="333103" y="5680369"/>
            <a:ext cx="4478784" cy="246221"/>
          </a:xfrm>
          <a:prstGeom prst="rect">
            <a:avLst/>
          </a:prstGeom>
          <a:solidFill>
            <a:schemeClr val="bg2"/>
          </a:solidFill>
          <a:ln w="9525">
            <a:solidFill>
              <a:schemeClr val="tx1"/>
            </a:solidFill>
          </a:ln>
        </p:spPr>
        <p:txBody>
          <a:bodyPr wrap="square">
            <a:spAutoFit/>
          </a:bodyPr>
          <a:lstStyle/>
          <a:p>
            <a:r>
              <a:rPr lang="en-US" sz="1000" b="1" i="1" dirty="0"/>
              <a:t>The writer </a:t>
            </a:r>
            <a:r>
              <a:rPr lang="en-US" sz="1000" b="1" i="1" dirty="0" smtClean="0"/>
              <a:t>uses transitional language to move the story along.</a:t>
            </a:r>
            <a:endParaRPr lang="en-US" sz="1000" i="1" dirty="0"/>
          </a:p>
        </p:txBody>
      </p:sp>
      <p:sp>
        <p:nvSpPr>
          <p:cNvPr id="9" name="Rectangle 8"/>
          <p:cNvSpPr/>
          <p:nvPr/>
        </p:nvSpPr>
        <p:spPr>
          <a:xfrm>
            <a:off x="3200400" y="3429000"/>
            <a:ext cx="4038600" cy="230832"/>
          </a:xfrm>
          <a:prstGeom prst="rect">
            <a:avLst/>
          </a:prstGeom>
          <a:solidFill>
            <a:schemeClr val="bg2"/>
          </a:solidFill>
          <a:ln w="9525">
            <a:solidFill>
              <a:schemeClr val="tx1"/>
            </a:solidFill>
          </a:ln>
        </p:spPr>
        <p:txBody>
          <a:bodyPr wrap="square">
            <a:spAutoFit/>
          </a:bodyPr>
          <a:lstStyle/>
          <a:p>
            <a:pPr lvl="0"/>
            <a:r>
              <a:rPr lang="en-US" sz="900" b="1" i="1" dirty="0" smtClean="0">
                <a:solidFill>
                  <a:prstClr val="black"/>
                </a:solidFill>
              </a:rPr>
              <a:t>Dialogue and description are used effectively throughout the story.</a:t>
            </a:r>
            <a:endParaRPr lang="en-US" sz="900" i="1" dirty="0">
              <a:solidFill>
                <a:prstClr val="black"/>
              </a:solidFill>
            </a:endParaRPr>
          </a:p>
        </p:txBody>
      </p:sp>
      <p:sp>
        <p:nvSpPr>
          <p:cNvPr id="10" name="Rectangle 9"/>
          <p:cNvSpPr/>
          <p:nvPr/>
        </p:nvSpPr>
        <p:spPr>
          <a:xfrm>
            <a:off x="52752" y="368459"/>
            <a:ext cx="3886200" cy="304699"/>
          </a:xfrm>
          <a:prstGeom prst="rect">
            <a:avLst/>
          </a:prstGeom>
        </p:spPr>
        <p:txBody>
          <a:bodyPr>
            <a:spAutoFit/>
          </a:bodyPr>
          <a:lstStyle/>
          <a:p>
            <a:pPr>
              <a:lnSpc>
                <a:spcPct val="115000"/>
              </a:lnSpc>
            </a:pPr>
            <a:r>
              <a:rPr lang="en-US" sz="1200" b="1" dirty="0">
                <a:ea typeface="Calibri"/>
                <a:cs typeface="Times New Roman"/>
              </a:rPr>
              <a:t>Student </a:t>
            </a:r>
            <a:r>
              <a:rPr lang="en-US" sz="1200" b="1" dirty="0" smtClean="0">
                <a:ea typeface="Calibri"/>
                <a:cs typeface="Times New Roman"/>
              </a:rPr>
              <a:t>Narrative Performance Task Exemplar </a:t>
            </a:r>
            <a:r>
              <a:rPr lang="en-US" sz="1200" b="1" dirty="0">
                <a:ea typeface="Calibri"/>
                <a:cs typeface="Times New Roman"/>
              </a:rPr>
              <a:t>Example: </a:t>
            </a:r>
          </a:p>
        </p:txBody>
      </p:sp>
      <p:sp>
        <p:nvSpPr>
          <p:cNvPr id="11" name="Rectangle 10"/>
          <p:cNvSpPr/>
          <p:nvPr/>
        </p:nvSpPr>
        <p:spPr>
          <a:xfrm>
            <a:off x="241818" y="8229600"/>
            <a:ext cx="7124841" cy="246221"/>
          </a:xfrm>
          <a:prstGeom prst="rect">
            <a:avLst/>
          </a:prstGeom>
          <a:solidFill>
            <a:schemeClr val="bg2"/>
          </a:solidFill>
          <a:ln w="9525">
            <a:solidFill>
              <a:schemeClr val="tx1"/>
            </a:solidFill>
          </a:ln>
        </p:spPr>
        <p:txBody>
          <a:bodyPr wrap="square">
            <a:spAutoFit/>
          </a:bodyPr>
          <a:lstStyle/>
          <a:p>
            <a:r>
              <a:rPr lang="en-US" sz="1000" b="1" i="1" dirty="0"/>
              <a:t>The writer </a:t>
            </a:r>
            <a:r>
              <a:rPr lang="en-US" sz="1000" b="1" i="1" dirty="0" smtClean="0"/>
              <a:t>has a continued logical order of events, beginning, middle and a conclusion that follows the order of events.</a:t>
            </a:r>
            <a:endParaRPr lang="en-US" sz="1000" i="1" dirty="0"/>
          </a:p>
        </p:txBody>
      </p:sp>
    </p:spTree>
    <p:extLst>
      <p:ext uri="{BB962C8B-B14F-4D97-AF65-F5344CB8AC3E}">
        <p14:creationId xmlns:p14="http://schemas.microsoft.com/office/powerpoint/2010/main" val="6341538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0060" y="457200"/>
            <a:ext cx="7086600" cy="6617196"/>
          </a:xfrm>
          <a:prstGeom prst="rect">
            <a:avLst/>
          </a:prstGeom>
        </p:spPr>
        <p:txBody>
          <a:bodyPr wrap="square">
            <a:spAutoFit/>
          </a:bodyPr>
          <a:lstStyle/>
          <a:p>
            <a:pPr algn="ctr"/>
            <a:r>
              <a:rPr lang="en-US" sz="1400" b="1" u="sng" dirty="0" smtClean="0"/>
              <a:t>Farmville</a:t>
            </a:r>
          </a:p>
          <a:p>
            <a:pPr algn="ctr"/>
            <a:endParaRPr lang="en-US" sz="1400" b="1" u="sng" dirty="0" smtClean="0"/>
          </a:p>
          <a:p>
            <a:endParaRPr lang="en-US" sz="1200" dirty="0"/>
          </a:p>
          <a:p>
            <a:r>
              <a:rPr lang="en-US" sz="1200" dirty="0"/>
              <a:t>“My plans for the city of Farmville have 4 important points,” he said.    “These points will allow Farmville to grow into the city you need.”  </a:t>
            </a:r>
            <a:endParaRPr lang="en-US" sz="1200" dirty="0" smtClean="0"/>
          </a:p>
          <a:p>
            <a:endParaRPr lang="en-US" sz="1200" dirty="0"/>
          </a:p>
          <a:p>
            <a:r>
              <a:rPr lang="en-US" sz="1200" dirty="0"/>
              <a:t>Edward projected the four points on a screen for all to see.</a:t>
            </a:r>
          </a:p>
          <a:p>
            <a:pPr marL="228600" lvl="0" indent="-228600">
              <a:buFont typeface="+mj-lt"/>
              <a:buAutoNum type="arabicPeriod"/>
            </a:pPr>
            <a:r>
              <a:rPr lang="en-US" sz="1200" dirty="0"/>
              <a:t>Safety</a:t>
            </a:r>
          </a:p>
          <a:p>
            <a:pPr marL="228600" lvl="0" indent="-228600">
              <a:buFont typeface="+mj-lt"/>
              <a:buAutoNum type="arabicPeriod"/>
            </a:pPr>
            <a:r>
              <a:rPr lang="en-US" sz="1200" dirty="0"/>
              <a:t>Main Buildings</a:t>
            </a:r>
          </a:p>
          <a:p>
            <a:pPr marL="228600" lvl="0" indent="-228600">
              <a:buFont typeface="+mj-lt"/>
              <a:buAutoNum type="arabicPeriod"/>
            </a:pPr>
            <a:r>
              <a:rPr lang="en-US" sz="1200" dirty="0"/>
              <a:t>Homes and Small Businesses</a:t>
            </a:r>
          </a:p>
          <a:p>
            <a:pPr marL="228600" lvl="0" indent="-228600">
              <a:buFont typeface="+mj-lt"/>
              <a:buAutoNum type="arabicPeriod"/>
            </a:pPr>
            <a:r>
              <a:rPr lang="en-US" sz="1200" dirty="0" smtClean="0"/>
              <a:t>Recreation</a:t>
            </a:r>
          </a:p>
          <a:p>
            <a:pPr marL="228600" lvl="0" indent="-228600">
              <a:buFont typeface="+mj-lt"/>
              <a:buAutoNum type="arabicPeriod"/>
            </a:pPr>
            <a:endParaRPr lang="en-US" sz="1200" dirty="0"/>
          </a:p>
          <a:p>
            <a:r>
              <a:rPr lang="en-US" sz="1200" b="1" dirty="0"/>
              <a:t>Step One:</a:t>
            </a:r>
            <a:r>
              <a:rPr lang="en-US" sz="1200" dirty="0"/>
              <a:t>  He began with safety as step one.  “Farmville has only a few old wooden buildings.  The gas lines are old and could easily break open if there is an earthquake.  Then fires could quickly destroy the wooden buildings,” he explained.  So our first step would be to put in new gas lines and tear down the old wooden buildings.  Then, we would have a safe place to build roads, bridges and boulevards.  The last step in safety is making sure we have enough water piped across the entire city if there is a fire</a:t>
            </a:r>
            <a:r>
              <a:rPr lang="en-US" sz="1200" dirty="0" smtClean="0"/>
              <a:t>.</a:t>
            </a:r>
          </a:p>
          <a:p>
            <a:endParaRPr lang="en-US" sz="1200" dirty="0"/>
          </a:p>
          <a:p>
            <a:r>
              <a:rPr lang="en-US" sz="1200" b="1" dirty="0"/>
              <a:t>Step Two:  </a:t>
            </a:r>
            <a:r>
              <a:rPr lang="en-US" sz="1200" dirty="0"/>
              <a:t>Next is step two. This step is about the main buildings.  He said, “With wide roads we’ll have plenty of room to bring in materials to build.  The buildings in Farmville will be made of brick, concrete and other materials that don’t catch on fire easily. “Edward showed them a map of where the new city hall, school, fire station, police station, hospital, bank and grocery store would be.  </a:t>
            </a:r>
            <a:endParaRPr lang="en-US" sz="1200" dirty="0" smtClean="0"/>
          </a:p>
          <a:p>
            <a:endParaRPr lang="en-US" sz="1200" dirty="0"/>
          </a:p>
          <a:p>
            <a:r>
              <a:rPr lang="en-US" sz="1200" b="1" dirty="0"/>
              <a:t>Step Three:</a:t>
            </a:r>
            <a:r>
              <a:rPr lang="en-US" sz="1200" dirty="0"/>
              <a:t>  “I’m really excited about step three,” Edward said.  “Farmville’s homes and businesses can expand for miles around because we’ve made wide streets and room to grow.  There will be plenty of room to build more homes as the city grows</a:t>
            </a:r>
            <a:r>
              <a:rPr lang="en-US" sz="1200" dirty="0" smtClean="0"/>
              <a:t>.”</a:t>
            </a:r>
          </a:p>
          <a:p>
            <a:endParaRPr lang="en-US" sz="1200" dirty="0"/>
          </a:p>
          <a:p>
            <a:r>
              <a:rPr lang="en-US" sz="1200" b="1" dirty="0"/>
              <a:t>Step Four</a:t>
            </a:r>
            <a:r>
              <a:rPr lang="en-US" sz="1200" dirty="0"/>
              <a:t>:  The final step was recreation.  Edward explained that parks would make the city beautiful and more people would want to live there.  There was also a plan for a fishing pond and camping area in the forest that was nearby</a:t>
            </a:r>
            <a:r>
              <a:rPr lang="en-US" sz="1200" dirty="0" smtClean="0"/>
              <a:t>.</a:t>
            </a:r>
          </a:p>
          <a:p>
            <a:endParaRPr lang="en-US" sz="1200" dirty="0"/>
          </a:p>
          <a:p>
            <a:r>
              <a:rPr lang="en-US" sz="1200" dirty="0"/>
              <a:t>“Well that’s it.  I hope you like my plans,” Edward said.  He looked around nervously.  It was dead quiet.  He didn’t know if they liked the plans or not.   As he waited for a response one farmer stood up and clapped.  Then another and another, until they all joined in.  Finally Major Brian stood up and announced, “Folks, I think we have the perfect plan for Farmville,” as she shook Edward’s hand.</a:t>
            </a:r>
          </a:p>
        </p:txBody>
      </p:sp>
      <p:sp>
        <p:nvSpPr>
          <p:cNvPr id="3" name="Rectangle 2"/>
          <p:cNvSpPr/>
          <p:nvPr/>
        </p:nvSpPr>
        <p:spPr>
          <a:xfrm>
            <a:off x="2589912" y="2133600"/>
            <a:ext cx="4478784" cy="246221"/>
          </a:xfrm>
          <a:prstGeom prst="rect">
            <a:avLst/>
          </a:prstGeom>
          <a:solidFill>
            <a:schemeClr val="bg2"/>
          </a:solidFill>
          <a:ln w="9525">
            <a:solidFill>
              <a:schemeClr val="tx1"/>
            </a:solidFill>
          </a:ln>
        </p:spPr>
        <p:txBody>
          <a:bodyPr wrap="square">
            <a:spAutoFit/>
          </a:bodyPr>
          <a:lstStyle/>
          <a:p>
            <a:r>
              <a:rPr lang="en-US" sz="1000" b="1" i="1" dirty="0"/>
              <a:t>The writer </a:t>
            </a:r>
            <a:r>
              <a:rPr lang="en-US" sz="1000" b="1" i="1" dirty="0" smtClean="0"/>
              <a:t>uses extensive detail and descriptions.</a:t>
            </a:r>
            <a:endParaRPr lang="en-US" sz="1000" i="1" dirty="0"/>
          </a:p>
        </p:txBody>
      </p:sp>
      <p:sp>
        <p:nvSpPr>
          <p:cNvPr id="5" name="Rectangle 4"/>
          <p:cNvSpPr/>
          <p:nvPr/>
        </p:nvSpPr>
        <p:spPr>
          <a:xfrm>
            <a:off x="350520" y="7061333"/>
            <a:ext cx="4478784" cy="246221"/>
          </a:xfrm>
          <a:prstGeom prst="rect">
            <a:avLst/>
          </a:prstGeom>
          <a:solidFill>
            <a:schemeClr val="bg2"/>
          </a:solidFill>
          <a:ln w="9525">
            <a:solidFill>
              <a:schemeClr val="tx1"/>
            </a:solidFill>
          </a:ln>
        </p:spPr>
        <p:txBody>
          <a:bodyPr wrap="square">
            <a:spAutoFit/>
          </a:bodyPr>
          <a:lstStyle/>
          <a:p>
            <a:r>
              <a:rPr lang="en-US" sz="1000" b="1" i="1" dirty="0"/>
              <a:t>The writer </a:t>
            </a:r>
            <a:r>
              <a:rPr lang="en-US" sz="1000" b="1" i="1" dirty="0" smtClean="0"/>
              <a:t>has an interesting and logical conclusion.</a:t>
            </a:r>
            <a:endParaRPr lang="en-US" sz="1000" i="1" dirty="0"/>
          </a:p>
        </p:txBody>
      </p:sp>
    </p:spTree>
    <p:extLst>
      <p:ext uri="{BB962C8B-B14F-4D97-AF65-F5344CB8AC3E}">
        <p14:creationId xmlns:p14="http://schemas.microsoft.com/office/powerpoint/2010/main" val="6999672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284933552"/>
              </p:ext>
            </p:extLst>
          </p:nvPr>
        </p:nvGraphicFramePr>
        <p:xfrm>
          <a:off x="184752" y="496415"/>
          <a:ext cx="7402899" cy="5834419"/>
        </p:xfrm>
        <a:graphic>
          <a:graphicData uri="http://schemas.openxmlformats.org/drawingml/2006/table">
            <a:tbl>
              <a:tblPr/>
              <a:tblGrid>
                <a:gridCol w="2017429"/>
                <a:gridCol w="777241"/>
                <a:gridCol w="453391"/>
                <a:gridCol w="453391"/>
                <a:gridCol w="336480"/>
                <a:gridCol w="3364967"/>
              </a:tblGrid>
              <a:tr h="649984">
                <a:tc rowSpan="2">
                  <a:txBody>
                    <a:bodyPr/>
                    <a:lstStyle/>
                    <a:p>
                      <a:pPr marL="0" marR="0">
                        <a:lnSpc>
                          <a:spcPct val="115000"/>
                        </a:lnSpc>
                        <a:spcBef>
                          <a:spcPts val="0"/>
                        </a:spcBef>
                        <a:spcAft>
                          <a:spcPts val="0"/>
                        </a:spcAft>
                      </a:pPr>
                      <a:r>
                        <a:rPr lang="en-US" sz="1000" b="1" kern="1200" dirty="0">
                          <a:solidFill>
                            <a:srgbClr val="7F7F7F"/>
                          </a:solidFill>
                          <a:effectLst/>
                          <a:latin typeface="Calibri"/>
                          <a:ea typeface="Calibri"/>
                          <a:cs typeface="Times New Roman"/>
                        </a:rPr>
                        <a:t>Receptive modalities*:</a:t>
                      </a:r>
                      <a:r>
                        <a:rPr lang="en-US" sz="1000" kern="1200" dirty="0">
                          <a:solidFill>
                            <a:srgbClr val="7F7F7F"/>
                          </a:solidFill>
                          <a:effectLst/>
                          <a:latin typeface="Calibri"/>
                          <a:ea typeface="Calibri"/>
                          <a:cs typeface="Times New Roman"/>
                        </a:rPr>
                        <a:t> </a:t>
                      </a:r>
                      <a:br>
                        <a:rPr lang="en-US" sz="1000" kern="1200" dirty="0">
                          <a:solidFill>
                            <a:srgbClr val="7F7F7F"/>
                          </a:solidFill>
                          <a:effectLst/>
                          <a:latin typeface="Calibri"/>
                          <a:ea typeface="Calibri"/>
                          <a:cs typeface="Times New Roman"/>
                        </a:rPr>
                      </a:br>
                      <a:r>
                        <a:rPr lang="en-US" sz="1000" kern="1200" dirty="0">
                          <a:solidFill>
                            <a:srgbClr val="7F7F7F"/>
                          </a:solidFill>
                          <a:effectLst/>
                          <a:latin typeface="Calibri"/>
                          <a:ea typeface="Calibri"/>
                          <a:cs typeface="Times New Roman"/>
                        </a:rPr>
                        <a:t>Ways in which students receive communications from others (e.g., listening, reading, viewing). Instruction and assessment of receptive modalities focus on students’ communication of their understanding of the meaning of communications from others.</a:t>
                      </a:r>
                      <a:endParaRPr lang="en-US" sz="1500" dirty="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a:lnSpc>
                          <a:spcPct val="115000"/>
                        </a:lnSpc>
                        <a:spcBef>
                          <a:spcPts val="0"/>
                        </a:spcBef>
                        <a:spcAft>
                          <a:spcPts val="0"/>
                        </a:spcAft>
                      </a:pPr>
                      <a:r>
                        <a:rPr lang="en-US" sz="1000" kern="1200" dirty="0">
                          <a:solidFill>
                            <a:srgbClr val="7F7F7F"/>
                          </a:solidFill>
                          <a:effectLst/>
                          <a:latin typeface="Calibri"/>
                          <a:ea typeface="Calibri"/>
                          <a:cs typeface="Times New Roman"/>
                        </a:rPr>
                        <a:t>Listening </a:t>
                      </a:r>
                      <a:br>
                        <a:rPr lang="en-US" sz="1000" kern="1200" dirty="0">
                          <a:solidFill>
                            <a:srgbClr val="7F7F7F"/>
                          </a:solidFill>
                          <a:effectLst/>
                          <a:latin typeface="Calibri"/>
                          <a:ea typeface="Calibri"/>
                          <a:cs typeface="Times New Roman"/>
                        </a:rPr>
                      </a:br>
                      <a:r>
                        <a:rPr lang="en-US" sz="1000" kern="1200" dirty="0">
                          <a:solidFill>
                            <a:srgbClr val="7F7F7F"/>
                          </a:solidFill>
                          <a:effectLst/>
                          <a:latin typeface="Calibri"/>
                          <a:ea typeface="Calibri"/>
                          <a:cs typeface="Times New Roman"/>
                        </a:rPr>
                        <a:t>&amp; reading</a:t>
                      </a:r>
                      <a:endParaRPr lang="en-US" sz="1500" dirty="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8">
                  <a:txBody>
                    <a:bodyPr/>
                    <a:lstStyle/>
                    <a:p>
                      <a:pPr marL="291465" marR="71755" indent="-219710" algn="ctr">
                        <a:lnSpc>
                          <a:spcPct val="115000"/>
                        </a:lnSpc>
                        <a:spcBef>
                          <a:spcPts val="0"/>
                        </a:spcBef>
                        <a:spcAft>
                          <a:spcPts val="0"/>
                        </a:spcAft>
                      </a:pPr>
                      <a:r>
                        <a:rPr lang="en-US" sz="1300" b="1" kern="1200" dirty="0">
                          <a:effectLst/>
                          <a:latin typeface="Calibri"/>
                          <a:ea typeface="Times New Roman"/>
                          <a:cs typeface="Times New Roman"/>
                        </a:rPr>
                        <a:t>9 - create clear and coherent grade-appropriate </a:t>
                      </a:r>
                      <a:r>
                        <a:rPr lang="en-US" sz="1300" kern="1200" dirty="0">
                          <a:effectLst/>
                          <a:latin typeface="Calibri"/>
                          <a:ea typeface="Times New Roman"/>
                          <a:cs typeface="Times New Roman"/>
                        </a:rPr>
                        <a:t>speech and text   </a:t>
                      </a:r>
                      <a:endParaRPr lang="en-US" sz="1500" dirty="0">
                        <a:effectLst/>
                        <a:latin typeface="Calibri"/>
                        <a:ea typeface="Calibri"/>
                        <a:cs typeface="Times New Roman"/>
                      </a:endParaRPr>
                    </a:p>
                  </a:txBody>
                  <a:tcPr marL="0" marR="0" marT="0"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EECE1"/>
                    </a:solidFill>
                  </a:tcPr>
                </a:tc>
                <a:tc rowSpan="8">
                  <a:txBody>
                    <a:bodyPr/>
                    <a:lstStyle/>
                    <a:p>
                      <a:pPr marL="291465" marR="71755" indent="-219710" algn="ctr">
                        <a:lnSpc>
                          <a:spcPct val="115000"/>
                        </a:lnSpc>
                        <a:spcBef>
                          <a:spcPts val="0"/>
                        </a:spcBef>
                        <a:spcAft>
                          <a:spcPts val="0"/>
                        </a:spcAft>
                      </a:pPr>
                      <a:r>
                        <a:rPr lang="en-US" sz="1300" b="1" kern="1200" dirty="0">
                          <a:effectLst/>
                          <a:latin typeface="Calibri"/>
                          <a:ea typeface="Times New Roman"/>
                          <a:cs typeface="Times New Roman"/>
                        </a:rPr>
                        <a:t>10 - make accurate use </a:t>
                      </a:r>
                      <a:r>
                        <a:rPr lang="en-US" sz="1300" kern="1200" dirty="0">
                          <a:effectLst/>
                          <a:latin typeface="Calibri"/>
                          <a:ea typeface="Times New Roman"/>
                          <a:cs typeface="Times New Roman"/>
                        </a:rPr>
                        <a:t>of standard English to communicate in grade-appropriate speech and writing</a:t>
                      </a:r>
                      <a:endParaRPr lang="en-US" sz="1500" dirty="0">
                        <a:effectLst/>
                        <a:latin typeface="Calibri"/>
                        <a:ea typeface="Calibri"/>
                        <a:cs typeface="Times New Roman"/>
                      </a:endParaRPr>
                    </a:p>
                  </a:txBody>
                  <a:tcPr marL="0" marR="0" marT="0"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EECE1"/>
                    </a:solidFill>
                  </a:tcPr>
                </a:tc>
                <a:tc>
                  <a:txBody>
                    <a:bodyPr/>
                    <a:lstStyle/>
                    <a:p>
                      <a:pPr marL="219710" marR="0" indent="-219710" algn="ctr">
                        <a:lnSpc>
                          <a:spcPct val="115000"/>
                        </a:lnSpc>
                        <a:spcBef>
                          <a:spcPts val="0"/>
                        </a:spcBef>
                        <a:spcAft>
                          <a:spcPts val="0"/>
                        </a:spcAft>
                      </a:pPr>
                      <a:r>
                        <a:rPr lang="en-US" sz="1000" b="1" kern="1200">
                          <a:solidFill>
                            <a:srgbClr val="7F7F7F"/>
                          </a:solidFill>
                          <a:effectLst/>
                          <a:latin typeface="Calibri"/>
                          <a:ea typeface="Times New Roman"/>
                          <a:cs typeface="Times New Roman"/>
                        </a:rPr>
                        <a:t>1</a:t>
                      </a:r>
                      <a:endParaRPr lang="en-US" sz="150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kern="1200">
                          <a:solidFill>
                            <a:srgbClr val="7F7F7F"/>
                          </a:solidFill>
                          <a:effectLst/>
                          <a:latin typeface="Calibri"/>
                          <a:ea typeface="Calibri"/>
                          <a:cs typeface="GillSansMT"/>
                        </a:rPr>
                        <a:t>construct meaning </a:t>
                      </a:r>
                      <a:r>
                        <a:rPr lang="en-US" sz="1000" kern="1200">
                          <a:solidFill>
                            <a:srgbClr val="7F7F7F"/>
                          </a:solidFill>
                          <a:effectLst/>
                          <a:latin typeface="Calibri"/>
                          <a:ea typeface="Calibri"/>
                          <a:cs typeface="GillSansMT"/>
                        </a:rPr>
                        <a:t>from oral presentations and literary and informational text through grade-appropriate listening, reading, and viewing</a:t>
                      </a:r>
                      <a:endParaRPr lang="en-US" sz="150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83790">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1000" b="1" kern="1200">
                          <a:solidFill>
                            <a:srgbClr val="7F7F7F"/>
                          </a:solidFill>
                          <a:effectLst/>
                          <a:latin typeface="Calibri"/>
                          <a:ea typeface="Calibri"/>
                          <a:cs typeface="Times New Roman"/>
                        </a:rPr>
                        <a:t>8</a:t>
                      </a:r>
                      <a:endParaRPr lang="en-US" sz="150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kern="1200">
                          <a:solidFill>
                            <a:srgbClr val="7F7F7F"/>
                          </a:solidFill>
                          <a:effectLst/>
                          <a:latin typeface="Calibri"/>
                          <a:ea typeface="Calibri"/>
                          <a:cs typeface="GillSansMT"/>
                        </a:rPr>
                        <a:t>determine the meaning</a:t>
                      </a:r>
                      <a:r>
                        <a:rPr lang="en-US" sz="1000" kern="1200">
                          <a:solidFill>
                            <a:srgbClr val="7F7F7F"/>
                          </a:solidFill>
                          <a:effectLst/>
                          <a:latin typeface="Calibri"/>
                          <a:ea typeface="Calibri"/>
                          <a:cs typeface="GillSansMT"/>
                        </a:rPr>
                        <a:t> of words and phrases in oral presentations and literary and informational text</a:t>
                      </a:r>
                      <a:endParaRPr lang="en-US" sz="150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714858">
                <a:tc rowSpan="3">
                  <a:txBody>
                    <a:bodyPr/>
                    <a:lstStyle/>
                    <a:p>
                      <a:pPr marL="0" marR="0">
                        <a:lnSpc>
                          <a:spcPct val="115000"/>
                        </a:lnSpc>
                        <a:spcBef>
                          <a:spcPts val="0"/>
                        </a:spcBef>
                        <a:spcAft>
                          <a:spcPts val="0"/>
                        </a:spcAft>
                      </a:pPr>
                      <a:r>
                        <a:rPr lang="en-US" sz="2100" b="1" kern="1200" dirty="0">
                          <a:effectLst/>
                          <a:latin typeface="Calibri"/>
                          <a:ea typeface="Calibri"/>
                          <a:cs typeface="Times New Roman"/>
                        </a:rPr>
                        <a:t>Productive modalities*:</a:t>
                      </a:r>
                      <a:r>
                        <a:rPr lang="en-US" sz="2100" kern="1200" dirty="0">
                          <a:effectLst/>
                          <a:latin typeface="Calibri"/>
                          <a:ea typeface="Calibri"/>
                          <a:cs typeface="Times New Roman"/>
                        </a:rPr>
                        <a:t> </a:t>
                      </a:r>
                      <a:r>
                        <a:rPr lang="en-US" sz="1200" kern="1200" dirty="0">
                          <a:effectLst/>
                          <a:latin typeface="Calibri"/>
                          <a:ea typeface="Calibri"/>
                          <a:cs typeface="Times New Roman"/>
                        </a:rPr>
                        <a:t>Ways in which students communicate to others (e.g., speaking, writing, and drawing). Instruction and assessment of productive modalities focus on students’ communication of their own understanding or interpretation.</a:t>
                      </a:r>
                      <a:endParaRPr lang="en-US" sz="1200" dirty="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c rowSpan="3">
                  <a:txBody>
                    <a:bodyPr/>
                    <a:lstStyle/>
                    <a:p>
                      <a:pPr marL="0" marR="0" algn="ctr">
                        <a:lnSpc>
                          <a:spcPct val="115000"/>
                        </a:lnSpc>
                        <a:spcBef>
                          <a:spcPts val="0"/>
                        </a:spcBef>
                        <a:spcAft>
                          <a:spcPts val="0"/>
                        </a:spcAft>
                      </a:pPr>
                      <a:r>
                        <a:rPr lang="en-US" sz="1200" kern="1200" dirty="0">
                          <a:effectLst/>
                          <a:latin typeface="Calibri"/>
                          <a:ea typeface="Calibri"/>
                          <a:cs typeface="Times New Roman"/>
                        </a:rPr>
                        <a:t>Speaking </a:t>
                      </a:r>
                      <a:br>
                        <a:rPr lang="en-US" sz="1200" kern="1200" dirty="0">
                          <a:effectLst/>
                          <a:latin typeface="Calibri"/>
                          <a:ea typeface="Calibri"/>
                          <a:cs typeface="Times New Roman"/>
                        </a:rPr>
                      </a:br>
                      <a:r>
                        <a:rPr lang="en-US" sz="1200" kern="1200" dirty="0">
                          <a:effectLst/>
                          <a:latin typeface="Calibri"/>
                          <a:ea typeface="Calibri"/>
                          <a:cs typeface="Times New Roman"/>
                        </a:rPr>
                        <a:t>&amp;</a:t>
                      </a:r>
                      <a:endParaRPr lang="en-US" sz="1200" dirty="0">
                        <a:effectLst/>
                        <a:latin typeface="Calibri"/>
                        <a:ea typeface="Calibri"/>
                        <a:cs typeface="Times New Roman"/>
                      </a:endParaRPr>
                    </a:p>
                    <a:p>
                      <a:pPr marL="0" marR="0" algn="ctr">
                        <a:lnSpc>
                          <a:spcPct val="115000"/>
                        </a:lnSpc>
                        <a:spcBef>
                          <a:spcPts val="0"/>
                        </a:spcBef>
                        <a:spcAft>
                          <a:spcPts val="0"/>
                        </a:spcAft>
                      </a:pPr>
                      <a:r>
                        <a:rPr lang="en-US" sz="1200" kern="1200" dirty="0">
                          <a:effectLst/>
                          <a:latin typeface="Calibri"/>
                          <a:ea typeface="Calibri"/>
                          <a:cs typeface="Times New Roman"/>
                        </a:rPr>
                        <a:t>Writing</a:t>
                      </a:r>
                      <a:endParaRPr lang="en-US" sz="1200" dirty="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2400" kern="1200">
                          <a:effectLst/>
                          <a:latin typeface="Calibri"/>
                          <a:ea typeface="Times New Roman"/>
                          <a:cs typeface="GillSansMT"/>
                        </a:rPr>
                        <a:t>3</a:t>
                      </a:r>
                      <a:endParaRPr lang="en-US" sz="150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300" kern="1200" dirty="0">
                          <a:effectLst/>
                          <a:latin typeface="Calibri"/>
                          <a:ea typeface="Calibri"/>
                          <a:cs typeface="GillSansMT"/>
                        </a:rPr>
                        <a:t>speak and write about grade-appropriate complex literary and informational texts and topics</a:t>
                      </a:r>
                      <a:endParaRPr lang="en-US" sz="1500" dirty="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237379">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2400" b="1" kern="1200" dirty="0">
                          <a:effectLst/>
                          <a:latin typeface="Calibri"/>
                          <a:ea typeface="Times New Roman"/>
                          <a:cs typeface="Times New Roman"/>
                        </a:rPr>
                        <a:t>4</a:t>
                      </a:r>
                      <a:endParaRPr lang="en-US" sz="1500" dirty="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c>
                  <a:txBody>
                    <a:bodyPr/>
                    <a:lstStyle/>
                    <a:p>
                      <a:pPr marL="0" marR="0">
                        <a:lnSpc>
                          <a:spcPct val="115000"/>
                        </a:lnSpc>
                        <a:spcBef>
                          <a:spcPts val="0"/>
                        </a:spcBef>
                        <a:spcAft>
                          <a:spcPts val="0"/>
                        </a:spcAft>
                      </a:pPr>
                      <a:r>
                        <a:rPr lang="en-US" sz="1700" b="1" kern="1200" dirty="0">
                          <a:effectLst/>
                          <a:latin typeface="Calibri"/>
                          <a:ea typeface="Calibri"/>
                          <a:cs typeface="GillSansMT"/>
                        </a:rPr>
                        <a:t>construct grade-appropriate oral and written claims and support them with reasoning and evidence</a:t>
                      </a:r>
                      <a:endParaRPr lang="en-US" sz="1500" dirty="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r>
              <a:tr h="801487">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2400" kern="1200" dirty="0">
                          <a:effectLst/>
                          <a:latin typeface="Calibri"/>
                          <a:ea typeface="Times New Roman"/>
                          <a:cs typeface="Times New Roman"/>
                        </a:rPr>
                        <a:t>7</a:t>
                      </a:r>
                      <a:endParaRPr lang="en-US" sz="1500" dirty="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300" kern="1200">
                          <a:effectLst/>
                          <a:latin typeface="Calibri"/>
                          <a:ea typeface="Calibri"/>
                          <a:cs typeface="GillSansMT"/>
                        </a:rPr>
                        <a:t>adapt language choices to purpose, task, and audience when speaking and writing</a:t>
                      </a:r>
                      <a:endParaRPr lang="en-US" sz="150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542795">
                <a:tc rowSpan="3">
                  <a:txBody>
                    <a:bodyPr/>
                    <a:lstStyle/>
                    <a:p>
                      <a:pPr marL="0" marR="0">
                        <a:lnSpc>
                          <a:spcPct val="115000"/>
                        </a:lnSpc>
                        <a:spcBef>
                          <a:spcPts val="0"/>
                        </a:spcBef>
                        <a:spcAft>
                          <a:spcPts val="0"/>
                        </a:spcAft>
                      </a:pPr>
                      <a:r>
                        <a:rPr lang="en-US" sz="900" b="1" kern="1200" dirty="0">
                          <a:solidFill>
                            <a:srgbClr val="7F7F7F"/>
                          </a:solidFill>
                          <a:effectLst/>
                          <a:latin typeface="Calibri"/>
                          <a:ea typeface="Calibri"/>
                          <a:cs typeface="Times New Roman"/>
                        </a:rPr>
                        <a:t>Interactive modalities*: </a:t>
                      </a:r>
                      <a:r>
                        <a:rPr lang="en-US" sz="900" kern="1200" dirty="0">
                          <a:solidFill>
                            <a:srgbClr val="7F7F7F"/>
                          </a:solidFill>
                          <a:effectLst/>
                          <a:latin typeface="Calibri"/>
                          <a:ea typeface="Calibri"/>
                          <a:cs typeface="Times New Roman"/>
                        </a:rPr>
                        <a:t>Collaborative use of receptive and productive modalities as “students engage in conversations, provide and obtain information, express feelings and emotions, and exchange opinions” (Phillips, 2008, p. 3). </a:t>
                      </a:r>
                      <a:endParaRPr lang="en-US" sz="900" dirty="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marR="0" algn="ctr">
                        <a:lnSpc>
                          <a:spcPct val="115000"/>
                        </a:lnSpc>
                        <a:spcBef>
                          <a:spcPts val="0"/>
                        </a:spcBef>
                        <a:spcAft>
                          <a:spcPts val="0"/>
                        </a:spcAft>
                      </a:pPr>
                      <a:r>
                        <a:rPr lang="en-US" sz="900" kern="1200" dirty="0">
                          <a:solidFill>
                            <a:srgbClr val="7F7F7F"/>
                          </a:solidFill>
                          <a:effectLst/>
                          <a:latin typeface="Calibri"/>
                          <a:ea typeface="Calibri"/>
                          <a:cs typeface="Times New Roman"/>
                        </a:rPr>
                        <a:t>Listening, speaking, reading, </a:t>
                      </a:r>
                      <a:br>
                        <a:rPr lang="en-US" sz="900" kern="1200" dirty="0">
                          <a:solidFill>
                            <a:srgbClr val="7F7F7F"/>
                          </a:solidFill>
                          <a:effectLst/>
                          <a:latin typeface="Calibri"/>
                          <a:ea typeface="Calibri"/>
                          <a:cs typeface="Times New Roman"/>
                        </a:rPr>
                      </a:br>
                      <a:r>
                        <a:rPr lang="en-US" sz="900" kern="1200" dirty="0">
                          <a:solidFill>
                            <a:srgbClr val="7F7F7F"/>
                          </a:solidFill>
                          <a:effectLst/>
                          <a:latin typeface="Calibri"/>
                          <a:ea typeface="Calibri"/>
                          <a:cs typeface="Times New Roman"/>
                        </a:rPr>
                        <a:t>and </a:t>
                      </a:r>
                      <a:br>
                        <a:rPr lang="en-US" sz="900" kern="1200" dirty="0">
                          <a:solidFill>
                            <a:srgbClr val="7F7F7F"/>
                          </a:solidFill>
                          <a:effectLst/>
                          <a:latin typeface="Calibri"/>
                          <a:ea typeface="Calibri"/>
                          <a:cs typeface="Times New Roman"/>
                        </a:rPr>
                      </a:br>
                      <a:r>
                        <a:rPr lang="en-US" sz="900" kern="1200" dirty="0">
                          <a:solidFill>
                            <a:srgbClr val="7F7F7F"/>
                          </a:solidFill>
                          <a:effectLst/>
                          <a:latin typeface="Calibri"/>
                          <a:ea typeface="Calibri"/>
                          <a:cs typeface="Times New Roman"/>
                        </a:rPr>
                        <a:t>writing</a:t>
                      </a:r>
                      <a:endParaRPr lang="en-US" sz="900" dirty="0">
                        <a:effectLst/>
                        <a:latin typeface="Calibri"/>
                        <a:ea typeface="Calibri"/>
                        <a:cs typeface="Times New Roman"/>
                      </a:endParaRPr>
                    </a:p>
                  </a:txBody>
                  <a:tcPr marL="34287" marR="34287" marT="12157"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900" b="1" kern="1200" dirty="0">
                          <a:solidFill>
                            <a:srgbClr val="7F7F7F"/>
                          </a:solidFill>
                          <a:effectLst/>
                          <a:latin typeface="Calibri"/>
                          <a:ea typeface="Times New Roman"/>
                          <a:cs typeface="GillSansMT"/>
                        </a:rPr>
                        <a:t>2</a:t>
                      </a:r>
                      <a:endParaRPr lang="en-US" sz="900" dirty="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kern="1200">
                          <a:solidFill>
                            <a:srgbClr val="7F7F7F"/>
                          </a:solidFill>
                          <a:effectLst/>
                          <a:latin typeface="Calibri"/>
                          <a:ea typeface="Calibri"/>
                          <a:cs typeface="GillSansMT"/>
                        </a:rPr>
                        <a:t>participate in grade-appropriate oral and written exchanges</a:t>
                      </a:r>
                      <a:r>
                        <a:rPr lang="en-US" sz="900" kern="1200">
                          <a:solidFill>
                            <a:srgbClr val="7F7F7F"/>
                          </a:solidFill>
                          <a:effectLst/>
                          <a:latin typeface="Calibri"/>
                          <a:ea typeface="Calibri"/>
                          <a:cs typeface="GillSansMT"/>
                        </a:rPr>
                        <a:t> of information, ideas, and analyses, responding to peer, audience, or reader comments and questions</a:t>
                      </a:r>
                      <a:endParaRPr lang="en-US" sz="90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05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900" b="1" kern="1200" dirty="0">
                          <a:solidFill>
                            <a:srgbClr val="7F7F7F"/>
                          </a:solidFill>
                          <a:effectLst/>
                          <a:latin typeface="Calibri"/>
                          <a:ea typeface="Times New Roman"/>
                          <a:cs typeface="Times New Roman"/>
                        </a:rPr>
                        <a:t>5</a:t>
                      </a:r>
                      <a:endParaRPr lang="en-US" sz="900" dirty="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kern="1200" dirty="0">
                          <a:solidFill>
                            <a:srgbClr val="7F7F7F"/>
                          </a:solidFill>
                          <a:effectLst/>
                          <a:latin typeface="Calibri"/>
                          <a:ea typeface="Calibri"/>
                          <a:cs typeface="GillSansMT"/>
                        </a:rPr>
                        <a:t>conduct research and evaluate and communicate</a:t>
                      </a:r>
                      <a:r>
                        <a:rPr lang="en-US" sz="900" kern="1200" dirty="0">
                          <a:solidFill>
                            <a:srgbClr val="7F7F7F"/>
                          </a:solidFill>
                          <a:effectLst/>
                          <a:latin typeface="Calibri"/>
                          <a:ea typeface="Calibri"/>
                          <a:cs typeface="GillSansMT"/>
                        </a:rPr>
                        <a:t> findings to answer questions or solve problems</a:t>
                      </a:r>
                      <a:endParaRPr lang="en-US" sz="900" dirty="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407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900" b="1" kern="1200">
                          <a:solidFill>
                            <a:srgbClr val="7F7F7F"/>
                          </a:solidFill>
                          <a:effectLst/>
                          <a:latin typeface="Calibri"/>
                          <a:ea typeface="Times New Roman"/>
                          <a:cs typeface="Times New Roman"/>
                        </a:rPr>
                        <a:t>6</a:t>
                      </a:r>
                      <a:endParaRPr lang="en-US" sz="90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kern="1200" dirty="0">
                          <a:solidFill>
                            <a:srgbClr val="7F7F7F"/>
                          </a:solidFill>
                          <a:effectLst/>
                          <a:latin typeface="Calibri"/>
                          <a:ea typeface="Calibri"/>
                          <a:cs typeface="GillSansMT"/>
                        </a:rPr>
                        <a:t>analyze and critique</a:t>
                      </a:r>
                      <a:r>
                        <a:rPr lang="en-US" sz="900" kern="1200" dirty="0">
                          <a:solidFill>
                            <a:srgbClr val="7F7F7F"/>
                          </a:solidFill>
                          <a:effectLst/>
                          <a:latin typeface="Calibri"/>
                          <a:ea typeface="Calibri"/>
                          <a:cs typeface="GillSansMT"/>
                        </a:rPr>
                        <a:t> the arguments of others orally and in writing</a:t>
                      </a:r>
                      <a:endParaRPr lang="en-US" sz="900" dirty="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771343342"/>
              </p:ext>
            </p:extLst>
          </p:nvPr>
        </p:nvGraphicFramePr>
        <p:xfrm>
          <a:off x="184752" y="6282623"/>
          <a:ext cx="7402898" cy="2594379"/>
        </p:xfrm>
        <a:graphic>
          <a:graphicData uri="http://schemas.openxmlformats.org/drawingml/2006/table">
            <a:tbl>
              <a:tblPr firstRow="1" firstCol="1" bandRow="1"/>
              <a:tblGrid>
                <a:gridCol w="925363"/>
                <a:gridCol w="993907"/>
                <a:gridCol w="891088"/>
                <a:gridCol w="879051"/>
                <a:gridCol w="1091631"/>
                <a:gridCol w="1233816"/>
                <a:gridCol w="1388042"/>
              </a:tblGrid>
              <a:tr h="612611">
                <a:tc>
                  <a:txBody>
                    <a:bodyPr/>
                    <a:lstStyle/>
                    <a:p>
                      <a:pPr marL="0" marR="0" algn="ctr">
                        <a:lnSpc>
                          <a:spcPct val="115000"/>
                        </a:lnSpc>
                        <a:spcBef>
                          <a:spcPts val="0"/>
                        </a:spcBef>
                        <a:spcAft>
                          <a:spcPts val="0"/>
                        </a:spcAft>
                      </a:pPr>
                      <a:r>
                        <a:rPr lang="en-US" sz="1400" b="1" dirty="0">
                          <a:solidFill>
                            <a:srgbClr val="000000"/>
                          </a:solidFill>
                          <a:effectLst/>
                          <a:latin typeface="Calibri"/>
                          <a:ea typeface="Times New Roman"/>
                          <a:cs typeface="Times New Roman"/>
                        </a:rPr>
                        <a:t>Standard</a:t>
                      </a:r>
                      <a:endParaRPr lang="en-US" sz="1400" dirty="0">
                        <a:effectLst/>
                        <a:latin typeface="Calibri"/>
                        <a:ea typeface="Calibri"/>
                        <a:cs typeface="Times New Roman"/>
                      </a:endParaRPr>
                    </a:p>
                  </a:txBody>
                  <a:tcPr marL="50561" marR="50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700" b="1" dirty="0">
                          <a:effectLst/>
                          <a:latin typeface="Calibri"/>
                          <a:ea typeface="Times New Roman"/>
                          <a:cs typeface="Times New Roman"/>
                        </a:rPr>
                        <a:t>An ELL can…</a:t>
                      </a:r>
                      <a:endParaRPr lang="en-US" sz="1700" dirty="0">
                        <a:effectLst/>
                        <a:latin typeface="Calibri"/>
                        <a:ea typeface="Calibri"/>
                        <a:cs typeface="Times New Roman"/>
                      </a:endParaRPr>
                    </a:p>
                  </a:txBody>
                  <a:tcPr marL="50561" marR="50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5">
                  <a:txBody>
                    <a:bodyPr/>
                    <a:lstStyle/>
                    <a:p>
                      <a:pPr marL="0" marR="0">
                        <a:lnSpc>
                          <a:spcPct val="115000"/>
                        </a:lnSpc>
                        <a:spcBef>
                          <a:spcPts val="0"/>
                        </a:spcBef>
                        <a:spcAft>
                          <a:spcPts val="0"/>
                        </a:spcAft>
                      </a:pPr>
                      <a:r>
                        <a:rPr lang="en-US" sz="1700" b="1" dirty="0">
                          <a:solidFill>
                            <a:srgbClr val="000000"/>
                          </a:solidFill>
                          <a:effectLst/>
                          <a:latin typeface="Calibri"/>
                          <a:ea typeface="Times New Roman"/>
                          <a:cs typeface="Times New Roman"/>
                        </a:rPr>
                        <a:t>By the end of an English language proficiency level, an ELL in grades 4-5 can . . . </a:t>
                      </a:r>
                      <a:endParaRPr lang="en-US" sz="1700" dirty="0">
                        <a:effectLst/>
                        <a:latin typeface="Calibri"/>
                        <a:ea typeface="Calibri"/>
                        <a:cs typeface="Times New Roman"/>
                      </a:endParaRPr>
                    </a:p>
                  </a:txBody>
                  <a:tcPr marL="50561" marR="50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82169">
                <a:tc rowSpan="2">
                  <a:txBody>
                    <a:bodyPr/>
                    <a:lstStyle/>
                    <a:p>
                      <a:pPr marL="0" marR="0" algn="ctr">
                        <a:lnSpc>
                          <a:spcPct val="115000"/>
                        </a:lnSpc>
                        <a:spcBef>
                          <a:spcPts val="0"/>
                        </a:spcBef>
                        <a:spcAft>
                          <a:spcPts val="0"/>
                        </a:spcAft>
                      </a:pPr>
                      <a:r>
                        <a:rPr lang="en-US" sz="3200" b="1" dirty="0">
                          <a:solidFill>
                            <a:srgbClr val="000000"/>
                          </a:solidFill>
                          <a:effectLst/>
                          <a:latin typeface="Calibri"/>
                          <a:ea typeface="Times New Roman"/>
                          <a:cs typeface="Times New Roman"/>
                        </a:rPr>
                        <a:t>4</a:t>
                      </a:r>
                      <a:endParaRPr lang="en-US" sz="1300" dirty="0">
                        <a:effectLst/>
                        <a:latin typeface="Calibri"/>
                        <a:ea typeface="Calibri"/>
                        <a:cs typeface="Times New Roman"/>
                      </a:endParaRPr>
                    </a:p>
                    <a:p>
                      <a:pPr marL="0" marR="0" algn="ctr">
                        <a:lnSpc>
                          <a:spcPct val="115000"/>
                        </a:lnSpc>
                        <a:spcBef>
                          <a:spcPts val="0"/>
                        </a:spcBef>
                        <a:spcAft>
                          <a:spcPts val="0"/>
                        </a:spcAft>
                      </a:pPr>
                      <a:r>
                        <a:rPr lang="en-US" sz="1200" dirty="0">
                          <a:solidFill>
                            <a:srgbClr val="000000"/>
                          </a:solidFill>
                          <a:effectLst/>
                          <a:latin typeface="Calibri"/>
                          <a:ea typeface="Times New Roman"/>
                          <a:cs typeface="Times New Roman"/>
                        </a:rPr>
                        <a:t>Productive</a:t>
                      </a:r>
                      <a:endParaRPr lang="en-US" sz="1300" dirty="0">
                        <a:effectLst/>
                        <a:latin typeface="Calibri"/>
                        <a:ea typeface="Calibri"/>
                        <a:cs typeface="Times New Roman"/>
                      </a:endParaRPr>
                    </a:p>
                    <a:p>
                      <a:pPr marL="0" marR="0" algn="ctr">
                        <a:lnSpc>
                          <a:spcPct val="115000"/>
                        </a:lnSpc>
                        <a:spcBef>
                          <a:spcPts val="0"/>
                        </a:spcBef>
                        <a:spcAft>
                          <a:spcPts val="0"/>
                        </a:spcAft>
                      </a:pPr>
                      <a:r>
                        <a:rPr lang="en-US" sz="1200" dirty="0">
                          <a:solidFill>
                            <a:srgbClr val="000000"/>
                          </a:solidFill>
                          <a:effectLst/>
                          <a:latin typeface="Calibri"/>
                          <a:ea typeface="Times New Roman"/>
                          <a:cs typeface="Times New Roman"/>
                        </a:rPr>
                        <a:t>(S &amp; W)</a:t>
                      </a:r>
                      <a:endParaRPr lang="en-US" sz="1300" dirty="0">
                        <a:effectLst/>
                        <a:latin typeface="Calibri"/>
                        <a:ea typeface="Calibri"/>
                        <a:cs typeface="Times New Roman"/>
                      </a:endParaRPr>
                    </a:p>
                  </a:txBody>
                  <a:tcPr marL="50561" marR="50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rowSpan="2">
                  <a:txBody>
                    <a:bodyPr/>
                    <a:lstStyle/>
                    <a:p>
                      <a:pPr marL="0" marR="0">
                        <a:lnSpc>
                          <a:spcPct val="115000"/>
                        </a:lnSpc>
                        <a:spcBef>
                          <a:spcPts val="0"/>
                        </a:spcBef>
                        <a:spcAft>
                          <a:spcPts val="0"/>
                        </a:spcAft>
                      </a:pPr>
                      <a:r>
                        <a:rPr lang="en-US" sz="900" b="1" dirty="0">
                          <a:effectLst/>
                          <a:latin typeface="Calibri"/>
                          <a:ea typeface="Times New Roman"/>
                          <a:cs typeface="Times New Roman"/>
                        </a:rPr>
                        <a:t>…construct grade-appropriate oral and written claims and support them with reasoning and evidence. </a:t>
                      </a:r>
                      <a:endParaRPr lang="en-US" sz="900" dirty="0">
                        <a:effectLst/>
                        <a:latin typeface="Calibri"/>
                        <a:ea typeface="Calibri"/>
                        <a:cs typeface="Times New Roman"/>
                      </a:endParaRPr>
                    </a:p>
                  </a:txBody>
                  <a:tcPr marL="50561" marR="50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100" b="1" dirty="0">
                          <a:solidFill>
                            <a:srgbClr val="000000"/>
                          </a:solidFill>
                          <a:effectLst/>
                          <a:latin typeface="Calibri"/>
                          <a:ea typeface="Times New Roman"/>
                          <a:cs typeface="Times New Roman"/>
                        </a:rPr>
                        <a:t>1</a:t>
                      </a:r>
                      <a:endParaRPr lang="en-US" sz="2100" dirty="0">
                        <a:effectLst/>
                        <a:latin typeface="Calibri"/>
                        <a:ea typeface="Calibri"/>
                        <a:cs typeface="Times New Roman"/>
                      </a:endParaRPr>
                    </a:p>
                  </a:txBody>
                  <a:tcPr marL="50561" marR="50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100" b="1" dirty="0">
                          <a:solidFill>
                            <a:srgbClr val="000000"/>
                          </a:solidFill>
                          <a:effectLst/>
                          <a:latin typeface="Calibri"/>
                          <a:ea typeface="Times New Roman"/>
                          <a:cs typeface="Times New Roman"/>
                        </a:rPr>
                        <a:t>2</a:t>
                      </a:r>
                      <a:endParaRPr lang="en-US" sz="2100" dirty="0">
                        <a:effectLst/>
                        <a:latin typeface="Calibri"/>
                        <a:ea typeface="Calibri"/>
                        <a:cs typeface="Times New Roman"/>
                      </a:endParaRPr>
                    </a:p>
                  </a:txBody>
                  <a:tcPr marL="6320" marR="6320" marT="10905" marB="109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100" b="1">
                          <a:solidFill>
                            <a:srgbClr val="000000"/>
                          </a:solidFill>
                          <a:effectLst/>
                          <a:latin typeface="Calibri"/>
                          <a:ea typeface="Times New Roman"/>
                          <a:cs typeface="Times New Roman"/>
                        </a:rPr>
                        <a:t>3</a:t>
                      </a:r>
                      <a:endParaRPr lang="en-US" sz="2100">
                        <a:effectLst/>
                        <a:latin typeface="Calibri"/>
                        <a:ea typeface="Calibri"/>
                        <a:cs typeface="Times New Roman"/>
                      </a:endParaRPr>
                    </a:p>
                  </a:txBody>
                  <a:tcPr marL="6320" marR="6320" marT="10905" marB="109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100" b="1">
                          <a:solidFill>
                            <a:srgbClr val="000000"/>
                          </a:solidFill>
                          <a:effectLst/>
                          <a:latin typeface="Calibri"/>
                          <a:ea typeface="Times New Roman"/>
                          <a:cs typeface="Times New Roman"/>
                        </a:rPr>
                        <a:t>4</a:t>
                      </a:r>
                      <a:endParaRPr lang="en-US" sz="2100">
                        <a:effectLst/>
                        <a:latin typeface="Calibri"/>
                        <a:ea typeface="Calibri"/>
                        <a:cs typeface="Times New Roman"/>
                      </a:endParaRPr>
                    </a:p>
                  </a:txBody>
                  <a:tcPr marL="6320" marR="6320" marT="10905" marB="109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100" b="1" dirty="0">
                          <a:solidFill>
                            <a:srgbClr val="000000"/>
                          </a:solidFill>
                          <a:effectLst/>
                          <a:latin typeface="Calibri"/>
                          <a:ea typeface="Times New Roman"/>
                          <a:cs typeface="Times New Roman"/>
                        </a:rPr>
                        <a:t>5</a:t>
                      </a:r>
                      <a:endParaRPr lang="en-US" sz="2100" dirty="0">
                        <a:effectLst/>
                        <a:latin typeface="Calibri"/>
                        <a:ea typeface="Calibri"/>
                        <a:cs typeface="Times New Roman"/>
                      </a:endParaRPr>
                    </a:p>
                  </a:txBody>
                  <a:tcPr marL="6320" marR="6320" marT="10905" marB="109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591912">
                <a:tc vMerge="1">
                  <a:txBody>
                    <a:bodyPr/>
                    <a:lstStyle/>
                    <a:p>
                      <a:endParaRPr lang="en-US"/>
                    </a:p>
                  </a:txBody>
                  <a:tcPr/>
                </a:tc>
                <a:tc vMerge="1">
                  <a:txBody>
                    <a:bodyPr/>
                    <a:lstStyle/>
                    <a:p>
                      <a:endParaRPr lang="en-US"/>
                    </a:p>
                  </a:txBody>
                  <a:tcPr/>
                </a:tc>
                <a:tc>
                  <a:txBody>
                    <a:bodyPr/>
                    <a:lstStyle/>
                    <a:p>
                      <a:pPr marL="0" marR="0">
                        <a:lnSpc>
                          <a:spcPct val="115000"/>
                        </a:lnSpc>
                        <a:spcBef>
                          <a:spcPts val="0"/>
                        </a:spcBef>
                        <a:spcAft>
                          <a:spcPts val="0"/>
                        </a:spcAft>
                      </a:pPr>
                      <a:r>
                        <a:rPr lang="en-US" sz="900" dirty="0">
                          <a:solidFill>
                            <a:srgbClr val="000000"/>
                          </a:solidFill>
                          <a:effectLst/>
                          <a:latin typeface="Calibri"/>
                          <a:ea typeface="Times New Roman"/>
                          <a:cs typeface="Times New Roman"/>
                        </a:rPr>
                        <a:t>…express an opinion about a familiar topic. </a:t>
                      </a:r>
                      <a:endParaRPr lang="en-US" sz="900" dirty="0">
                        <a:effectLst/>
                        <a:latin typeface="Calibri"/>
                        <a:ea typeface="Calibri"/>
                        <a:cs typeface="Times New Roman"/>
                      </a:endParaRPr>
                    </a:p>
                  </a:txBody>
                  <a:tcPr marL="50561" marR="505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11430">
                        <a:lnSpc>
                          <a:spcPct val="115000"/>
                        </a:lnSpc>
                        <a:spcBef>
                          <a:spcPts val="0"/>
                        </a:spcBef>
                        <a:spcAft>
                          <a:spcPts val="0"/>
                        </a:spcAft>
                      </a:pPr>
                      <a:r>
                        <a:rPr lang="en-US" sz="900" dirty="0">
                          <a:solidFill>
                            <a:srgbClr val="000000"/>
                          </a:solidFill>
                          <a:effectLst/>
                          <a:latin typeface="Calibri"/>
                          <a:ea typeface="Times New Roman"/>
                          <a:cs typeface="Times New Roman"/>
                        </a:rPr>
                        <a:t>…construct a simple claim about a familiar topic, and give a reason to support the claim. </a:t>
                      </a:r>
                      <a:endParaRPr lang="en-US" sz="900" dirty="0">
                        <a:effectLst/>
                        <a:latin typeface="Calibri"/>
                        <a:ea typeface="Calibri"/>
                        <a:cs typeface="Times New Roman"/>
                      </a:endParaRPr>
                    </a:p>
                  </a:txBody>
                  <a:tcPr marL="50561" marR="505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1800"/>
                        </a:spcAft>
                      </a:pPr>
                      <a:r>
                        <a:rPr lang="en-US" sz="900" dirty="0">
                          <a:solidFill>
                            <a:srgbClr val="000000"/>
                          </a:solidFill>
                          <a:effectLst/>
                          <a:latin typeface="Calibri"/>
                          <a:ea typeface="Times New Roman"/>
                          <a:cs typeface="Times New Roman"/>
                        </a:rPr>
                        <a:t>…construct a claim about familiar topics, introducing the topic and providing a few reasons or facts to support the claim. </a:t>
                      </a:r>
                      <a:endParaRPr lang="en-US" sz="900" dirty="0">
                        <a:effectLst/>
                        <a:latin typeface="Calibri"/>
                        <a:ea typeface="Calibri"/>
                        <a:cs typeface="Times New Roman"/>
                      </a:endParaRPr>
                    </a:p>
                  </a:txBody>
                  <a:tcPr marL="50561" marR="505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900" dirty="0">
                          <a:solidFill>
                            <a:srgbClr val="000000"/>
                          </a:solidFill>
                          <a:effectLst/>
                          <a:latin typeface="Calibri"/>
                          <a:ea typeface="Times New Roman"/>
                          <a:cs typeface="Times New Roman"/>
                        </a:rPr>
                        <a:t>…construct a claim about a variety of topics: introduce the topic, provide several reasons or facts to support the claim, and provide a concluding statement. </a:t>
                      </a:r>
                      <a:endParaRPr lang="en-US" sz="900" dirty="0">
                        <a:effectLst/>
                        <a:latin typeface="Calibri"/>
                        <a:ea typeface="Calibri"/>
                        <a:cs typeface="Times New Roman"/>
                      </a:endParaRPr>
                    </a:p>
                  </a:txBody>
                  <a:tcPr marL="50561" marR="505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900" dirty="0">
                          <a:solidFill>
                            <a:srgbClr val="000000"/>
                          </a:solidFill>
                          <a:effectLst/>
                          <a:latin typeface="Calibri"/>
                          <a:ea typeface="Times New Roman"/>
                          <a:cs typeface="Times New Roman"/>
                        </a:rPr>
                        <a:t>…construct a claim about a variety of topics: introduce the topic, provide logically ordered reasons or facts to support the claim, and provide a concluding statement. </a:t>
                      </a:r>
                      <a:endParaRPr lang="en-US" sz="900" dirty="0">
                        <a:effectLst/>
                        <a:latin typeface="Calibri"/>
                        <a:ea typeface="Calibri"/>
                        <a:cs typeface="Times New Roman"/>
                      </a:endParaRPr>
                    </a:p>
                  </a:txBody>
                  <a:tcPr marL="50561" marR="505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
        <p:nvSpPr>
          <p:cNvPr id="8" name="Rectangle 7"/>
          <p:cNvSpPr/>
          <p:nvPr/>
        </p:nvSpPr>
        <p:spPr>
          <a:xfrm>
            <a:off x="184751" y="8867810"/>
            <a:ext cx="7480011" cy="1016624"/>
          </a:xfrm>
          <a:prstGeom prst="rect">
            <a:avLst/>
          </a:prstGeom>
          <a:solidFill>
            <a:schemeClr val="bg1"/>
          </a:solidFill>
        </p:spPr>
        <p:txBody>
          <a:bodyPr wrap="square" lIns="92392" tIns="46196" rIns="92392" bIns="46196">
            <a:spAutoFit/>
          </a:bodyPr>
          <a:lstStyle/>
          <a:p>
            <a:r>
              <a:rPr lang="en-US" sz="1000" dirty="0"/>
              <a:t>This performance task is based on writing.  As an option if you’d like to monitor growth for ELP as a second goal, teachers can choose to assess ELP standard 4 because it aligns with this specific performance task. Your student’s full composition can be analyzed to identify English language proficiency levels.  It is evident that students will be navigating through the modalities to get to the end product. However, it is important to keep in mind what the full opinion writing performance task is assessing and how deeply the student understands class content and language. The  ELP growth goal is to provide the “just-right scaffolds” for students to demonstrate their understanding in order for them to move from one proficiency level to the next.</a:t>
            </a:r>
          </a:p>
        </p:txBody>
      </p:sp>
      <p:sp>
        <p:nvSpPr>
          <p:cNvPr id="9" name="Rectangle 8"/>
          <p:cNvSpPr/>
          <p:nvPr/>
        </p:nvSpPr>
        <p:spPr>
          <a:xfrm>
            <a:off x="107637" y="132329"/>
            <a:ext cx="7402897" cy="401071"/>
          </a:xfrm>
          <a:prstGeom prst="rect">
            <a:avLst/>
          </a:prstGeom>
        </p:spPr>
        <p:txBody>
          <a:bodyPr wrap="square" lIns="92392" tIns="46196" rIns="92392" bIns="46196">
            <a:spAutoFit/>
          </a:bodyPr>
          <a:lstStyle/>
          <a:p>
            <a:pPr algn="ctr"/>
            <a:r>
              <a:rPr lang="en-US" b="1" i="1" dirty="0"/>
              <a:t>ELP </a:t>
            </a:r>
            <a:r>
              <a:rPr lang="en-US" b="1" i="1" dirty="0" smtClean="0"/>
              <a:t>4</a:t>
            </a:r>
            <a:r>
              <a:rPr lang="en-US" b="1" i="1" baseline="30000" dirty="0" smtClean="0"/>
              <a:t>th</a:t>
            </a:r>
            <a:r>
              <a:rPr lang="en-US" b="1" i="1" dirty="0" smtClean="0"/>
              <a:t> – 5</a:t>
            </a:r>
            <a:r>
              <a:rPr lang="en-US" b="1" i="1" baseline="30000" dirty="0" smtClean="0"/>
              <a:t>th</a:t>
            </a:r>
            <a:r>
              <a:rPr lang="en-US" b="1" i="1" dirty="0" smtClean="0"/>
              <a:t> Grade Band Standards </a:t>
            </a:r>
            <a:r>
              <a:rPr lang="en-US" b="1" i="1" dirty="0"/>
              <a:t>Organized by </a:t>
            </a:r>
            <a:r>
              <a:rPr lang="en-US" b="1" i="1" dirty="0" smtClean="0"/>
              <a:t>Modality</a:t>
            </a:r>
          </a:p>
        </p:txBody>
      </p:sp>
      <p:sp>
        <p:nvSpPr>
          <p:cNvPr id="6" name="TextBox 5"/>
          <p:cNvSpPr txBox="1"/>
          <p:nvPr/>
        </p:nvSpPr>
        <p:spPr>
          <a:xfrm>
            <a:off x="3950052" y="9831418"/>
            <a:ext cx="3822348" cy="221492"/>
          </a:xfrm>
          <a:prstGeom prst="rect">
            <a:avLst/>
          </a:prstGeom>
          <a:noFill/>
        </p:spPr>
        <p:txBody>
          <a:bodyPr wrap="square" lIns="96908" tIns="48454" rIns="96908" bIns="48454" rtlCol="0">
            <a:spAutoFit/>
          </a:bodyPr>
          <a:lstStyle/>
          <a:p>
            <a:r>
              <a:rPr lang="en-US" sz="800" b="1" i="1" dirty="0"/>
              <a:t>Oregon ELP Standards Aligned with Performance Task, 2014; Arcema Tovar</a:t>
            </a:r>
          </a:p>
        </p:txBody>
      </p:sp>
    </p:spTree>
    <p:extLst>
      <p:ext uri="{BB962C8B-B14F-4D97-AF65-F5344CB8AC3E}">
        <p14:creationId xmlns:p14="http://schemas.microsoft.com/office/powerpoint/2010/main" val="17126520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412650965"/>
              </p:ext>
            </p:extLst>
          </p:nvPr>
        </p:nvGraphicFramePr>
        <p:xfrm>
          <a:off x="261863" y="90782"/>
          <a:ext cx="7325784" cy="9337251"/>
        </p:xfrm>
        <a:graphic>
          <a:graphicData uri="http://schemas.openxmlformats.org/drawingml/2006/table">
            <a:tbl>
              <a:tblPr/>
              <a:tblGrid>
                <a:gridCol w="385570"/>
                <a:gridCol w="483655"/>
                <a:gridCol w="2799189"/>
                <a:gridCol w="913422"/>
                <a:gridCol w="913422"/>
                <a:gridCol w="828709"/>
                <a:gridCol w="559839"/>
                <a:gridCol w="441978"/>
              </a:tblGrid>
              <a:tr h="240075">
                <a:tc gridSpan="8">
                  <a:txBody>
                    <a:bodyPr/>
                    <a:lstStyle/>
                    <a:p>
                      <a:pPr algn="l" fontAlgn="ctr"/>
                      <a:r>
                        <a:rPr lang="en-US" sz="1400" b="1" i="0" u="none" strike="noStrike" dirty="0" smtClean="0">
                          <a:solidFill>
                            <a:srgbClr val="000000"/>
                          </a:solidFill>
                          <a:latin typeface="Calibri"/>
                        </a:rPr>
                        <a:t>Narrative Writing  Pre-Assessment Performance Task</a:t>
                      </a:r>
                      <a:endParaRPr lang="en-US" sz="1400" b="1" i="0" u="none" strike="noStrike" dirty="0">
                        <a:solidFill>
                          <a:srgbClr val="000000"/>
                        </a:solidFill>
                        <a:latin typeface="Calibri"/>
                      </a:endParaRPr>
                    </a:p>
                  </a:txBody>
                  <a:tcPr marL="0" marR="0" marT="0" marB="0" anchor="ctr">
                    <a:lnL>
                      <a:noFill/>
                    </a:lnL>
                    <a:lnR>
                      <a:noFill/>
                    </a:lnR>
                    <a:lnT>
                      <a:noFill/>
                    </a:lnT>
                    <a:lnB w="12700" cap="flat" cmpd="sng" algn="ctr">
                      <a:solidFill>
                        <a:schemeClr val="bg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50876">
                <a:tc gridSpan="3">
                  <a:txBody>
                    <a:bodyPr/>
                    <a:lstStyle/>
                    <a:p>
                      <a:pPr algn="l" fontAlgn="t"/>
                      <a:r>
                        <a:rPr lang="en-US" sz="1200" b="1" i="0" u="none" strike="noStrike" dirty="0">
                          <a:solidFill>
                            <a:srgbClr val="000000"/>
                          </a:solidFill>
                          <a:latin typeface="Calibri"/>
                        </a:rPr>
                        <a:t>Student and Class Scoring:</a:t>
                      </a:r>
                    </a:p>
                  </a:txBody>
                  <a:tcPr marL="0" marR="0" marT="0" marB="0">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r" fontAlgn="ctr"/>
                      <a:r>
                        <a:rPr lang="en-US" sz="1000" b="1" i="0" u="none" strike="noStrike" dirty="0">
                          <a:solidFill>
                            <a:srgbClr val="000000"/>
                          </a:solidFill>
                          <a:latin typeface="Calibri"/>
                        </a:rPr>
                        <a:t>School Year:</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000" b="1" i="0" u="none" strike="noStrike" dirty="0">
                          <a:solidFill>
                            <a:srgbClr val="000000"/>
                          </a:solidFill>
                          <a:latin typeface="Calibri"/>
                        </a:rPr>
                        <a:t>Grade:</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304707">
                <a:tc gridSpan="2">
                  <a:txBody>
                    <a:bodyPr/>
                    <a:lstStyle/>
                    <a:p>
                      <a:pPr algn="ctr" fontAlgn="ctr"/>
                      <a:endParaRPr lang="en-US" sz="1000" b="0" i="0" u="none" strike="noStrike"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US"/>
                    </a:p>
                  </a:txBody>
                  <a:tcPr/>
                </a:tc>
                <a:tc>
                  <a:txBody>
                    <a:bodyPr/>
                    <a:lstStyle/>
                    <a:p>
                      <a:pPr algn="r" fontAlgn="ctr"/>
                      <a:r>
                        <a:rPr lang="en-US" sz="1000" b="1" i="0" u="none" strike="noStrike" dirty="0">
                          <a:solidFill>
                            <a:srgbClr val="000000"/>
                          </a:solidFill>
                          <a:latin typeface="Calibri"/>
                        </a:rPr>
                        <a:t>Teachers Name:</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4">
                  <a:txBody>
                    <a:bodyPr/>
                    <a:lstStyle/>
                    <a:p>
                      <a:pPr algn="ctr" fontAlgn="ctr"/>
                      <a:r>
                        <a:rPr lang="en-US" sz="1000" b="0" i="0" u="none" strike="noStrike" dirty="0">
                          <a:solidFill>
                            <a:srgbClr val="000000"/>
                          </a:solidFill>
                          <a:latin typeface="Calibri"/>
                        </a:rPr>
                        <a:t> </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286242">
                <a:tc gridSpan="2">
                  <a:txBody>
                    <a:bodyPr/>
                    <a:lstStyle/>
                    <a:p>
                      <a:pPr algn="ctr" fontAlgn="ctr"/>
                      <a:endParaRPr lang="en-US" sz="1000" b="0" i="0" u="none" strike="noStrike"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US"/>
                    </a:p>
                  </a:txBody>
                  <a:tcPr/>
                </a:tc>
                <a:tc>
                  <a:txBody>
                    <a:bodyPr/>
                    <a:lstStyle/>
                    <a:p>
                      <a:pPr algn="r" fontAlgn="ctr"/>
                      <a:r>
                        <a:rPr lang="en-US" sz="1000" b="1" i="0" u="none" strike="noStrike">
                          <a:solidFill>
                            <a:srgbClr val="000000"/>
                          </a:solidFill>
                          <a:latin typeface="Calibri"/>
                        </a:rPr>
                        <a:t>School:</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4">
                  <a:txBody>
                    <a:bodyPr/>
                    <a:lstStyle/>
                    <a:p>
                      <a:pPr algn="ctr" fontAlgn="ctr"/>
                      <a:r>
                        <a:rPr lang="en-US" sz="1000" b="0" i="0" u="none" strike="noStrike" dirty="0">
                          <a:solidFill>
                            <a:srgbClr val="000000"/>
                          </a:solidFill>
                          <a:latin typeface="Calibri"/>
                        </a:rPr>
                        <a:t> </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158013">
                <a:tc gridSpan="2">
                  <a:txBody>
                    <a:bodyPr/>
                    <a:lstStyle/>
                    <a:p>
                      <a:pPr algn="ctr" fontAlgn="ctr"/>
                      <a:endParaRPr lang="en-US" sz="1000" b="0" i="0" u="none" strike="noStrike"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r" fontAlgn="ctr"/>
                      <a:endParaRPr lang="en-US" sz="1000" b="1" i="0" u="none" strike="noStrike">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70915">
                <a:tc rowSpan="2" gridSpan="3">
                  <a:txBody>
                    <a:bodyPr/>
                    <a:lstStyle/>
                    <a:p>
                      <a:pPr algn="ctr" fontAlgn="ctr"/>
                      <a:r>
                        <a:rPr lang="en-US" sz="1000" b="1" i="0" u="none" strike="noStrike">
                          <a:solidFill>
                            <a:srgbClr val="FFFFFF"/>
                          </a:solidFill>
                          <a:latin typeface="Calibri"/>
                        </a:rPr>
                        <a:t>Student Name: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rowSpan="2" hMerge="1">
                  <a:txBody>
                    <a:bodyPr/>
                    <a:lstStyle/>
                    <a:p>
                      <a:endParaRPr lang="en-US"/>
                    </a:p>
                  </a:txBody>
                  <a:tcPr/>
                </a:tc>
                <a:tc rowSpan="2" hMerge="1">
                  <a:txBody>
                    <a:bodyPr/>
                    <a:lstStyle/>
                    <a:p>
                      <a:endParaRPr lang="en-US"/>
                    </a:p>
                  </a:txBody>
                  <a:tcPr/>
                </a:tc>
                <a:tc>
                  <a:txBody>
                    <a:bodyPr/>
                    <a:lstStyle/>
                    <a:p>
                      <a:pPr algn="ctr" fontAlgn="ctr"/>
                      <a:r>
                        <a:rPr lang="en-US" sz="1000" b="1" i="0" u="none" strike="noStrike">
                          <a:solidFill>
                            <a:srgbClr val="FFFFFF"/>
                          </a:solidFill>
                          <a:latin typeface="Calibri"/>
                        </a:rPr>
                        <a:t>Focus and Organization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en-US" sz="1000" b="1" i="0" u="none" strike="noStrike">
                          <a:solidFill>
                            <a:srgbClr val="FFFFFF"/>
                          </a:solidFill>
                          <a:latin typeface="Calibri"/>
                        </a:rPr>
                        <a:t>Elaboration and Evidence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en-US" sz="1000" b="1" i="0" u="none" strike="noStrike">
                          <a:solidFill>
                            <a:srgbClr val="FFFFFF"/>
                          </a:solidFill>
                          <a:latin typeface="Calibri"/>
                        </a:rPr>
                        <a:t>Conventions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rowSpan="2">
                  <a:txBody>
                    <a:bodyPr/>
                    <a:lstStyle/>
                    <a:p>
                      <a:pPr algn="ctr" fontAlgn="ctr"/>
                      <a:r>
                        <a:rPr lang="en-US" sz="1000" b="1" i="0" u="none" strike="noStrike">
                          <a:solidFill>
                            <a:srgbClr val="FFFFFF"/>
                          </a:solidFill>
                          <a:latin typeface="Calibri"/>
                        </a:rPr>
                        <a:t>Student Total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rowSpan="2">
                  <a:txBody>
                    <a:bodyPr/>
                    <a:lstStyle/>
                    <a:p>
                      <a:pPr algn="ctr" fontAlgn="ctr"/>
                      <a:r>
                        <a:rPr lang="en-US" sz="1000" b="1" i="0" u="none" strike="noStrike">
                          <a:solidFill>
                            <a:srgbClr val="FFFFFF"/>
                          </a:solidFill>
                          <a:latin typeface="Calibri"/>
                        </a:rPr>
                        <a:t>ELP Score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r>
              <a:tr h="158013">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n-US" sz="1000" b="0" i="0" u="none" strike="noStrike">
                          <a:solidFill>
                            <a:srgbClr val="FFFFFF"/>
                          </a:solidFill>
                          <a:latin typeface="Calibri"/>
                        </a:rPr>
                        <a:t>Score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en-US" sz="1000" b="0" i="0" u="none" strike="noStrike">
                          <a:solidFill>
                            <a:srgbClr val="FFFFFF"/>
                          </a:solidFill>
                          <a:latin typeface="Calibri"/>
                        </a:rPr>
                        <a:t>Score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en-US" sz="1000" b="0" i="0" u="none" strike="noStrike">
                          <a:solidFill>
                            <a:srgbClr val="FFFFFF"/>
                          </a:solidFill>
                          <a:latin typeface="Calibri"/>
                        </a:rPr>
                        <a:t>Score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vMerge="1">
                  <a:txBody>
                    <a:bodyPr/>
                    <a:lstStyle/>
                    <a:p>
                      <a:endParaRPr lang="en-US"/>
                    </a:p>
                  </a:txBody>
                  <a:tcPr/>
                </a:tc>
                <a:tc vMerge="1">
                  <a:txBody>
                    <a:bodyPr/>
                    <a:lstStyle/>
                    <a:p>
                      <a:endParaRPr lang="en-US"/>
                    </a:p>
                  </a:txBody>
                  <a:tcPr/>
                </a:tc>
              </a:tr>
              <a:tr h="210526">
                <a:tc>
                  <a:txBody>
                    <a:bodyPr/>
                    <a:lstStyle/>
                    <a:p>
                      <a:pPr algn="ctr" fontAlgn="ctr"/>
                      <a:r>
                        <a:rPr lang="en-US" sz="1000" b="0" i="0" u="none" strike="noStrike">
                          <a:solidFill>
                            <a:srgbClr val="000000"/>
                          </a:solidFill>
                          <a:latin typeface="Calibri"/>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a:solidFill>
                            <a:srgbClr val="000000"/>
                          </a:solidFill>
                          <a:latin typeface="Calibri"/>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a:solidFill>
                            <a:srgbClr val="000000"/>
                          </a:solidFill>
                          <a:latin typeface="Calibri"/>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a:solidFill>
                            <a:srgbClr val="000000"/>
                          </a:solidFill>
                          <a:latin typeface="Calibri"/>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5</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6</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7</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8</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9</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10</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11</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12</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13</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14</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15</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16</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17</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18</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19</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20</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21</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22</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23</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24</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25</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26</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27</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28</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29</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30</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31</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32</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33</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34</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35</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bl>
          </a:graphicData>
        </a:graphic>
      </p:graphicFrame>
      <p:sp>
        <p:nvSpPr>
          <p:cNvPr id="5" name="TextBox 1"/>
          <p:cNvSpPr txBox="1"/>
          <p:nvPr/>
        </p:nvSpPr>
        <p:spPr>
          <a:xfrm>
            <a:off x="432703" y="708350"/>
            <a:ext cx="154222" cy="138428"/>
          </a:xfrm>
          <a:prstGeom prst="rect">
            <a:avLst/>
          </a:prstGeom>
          <a:solidFill>
            <a:schemeClr val="accent2">
              <a:lumMod val="40000"/>
              <a:lumOff val="60000"/>
            </a:schemeClr>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a:t>1</a:t>
            </a:r>
          </a:p>
        </p:txBody>
      </p:sp>
      <p:sp>
        <p:nvSpPr>
          <p:cNvPr id="6" name="TextBox 2"/>
          <p:cNvSpPr txBox="1"/>
          <p:nvPr/>
        </p:nvSpPr>
        <p:spPr>
          <a:xfrm>
            <a:off x="431262" y="874175"/>
            <a:ext cx="164446" cy="139800"/>
          </a:xfrm>
          <a:prstGeom prst="rect">
            <a:avLst/>
          </a:prstGeom>
          <a:solidFill>
            <a:srgbClr val="FFFF66"/>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a:t>2</a:t>
            </a:r>
          </a:p>
        </p:txBody>
      </p:sp>
      <p:sp>
        <p:nvSpPr>
          <p:cNvPr id="7" name="TextBox 3"/>
          <p:cNvSpPr txBox="1"/>
          <p:nvPr/>
        </p:nvSpPr>
        <p:spPr>
          <a:xfrm>
            <a:off x="432252" y="1027245"/>
            <a:ext cx="159620" cy="133103"/>
          </a:xfrm>
          <a:prstGeom prst="rect">
            <a:avLst/>
          </a:prstGeom>
          <a:solidFill>
            <a:srgbClr val="00B050"/>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a:t>3</a:t>
            </a:r>
          </a:p>
        </p:txBody>
      </p:sp>
      <p:sp>
        <p:nvSpPr>
          <p:cNvPr id="8" name="TextBox 4"/>
          <p:cNvSpPr txBox="1"/>
          <p:nvPr/>
        </p:nvSpPr>
        <p:spPr>
          <a:xfrm>
            <a:off x="432444" y="1181052"/>
            <a:ext cx="159620" cy="135322"/>
          </a:xfrm>
          <a:prstGeom prst="rect">
            <a:avLst/>
          </a:prstGeom>
          <a:solidFill>
            <a:srgbClr val="0000CC"/>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a:solidFill>
                  <a:schemeClr val="bg1"/>
                </a:solidFill>
              </a:rPr>
              <a:t>4</a:t>
            </a:r>
          </a:p>
        </p:txBody>
      </p:sp>
      <p:sp>
        <p:nvSpPr>
          <p:cNvPr id="9" name="TextBox 5"/>
          <p:cNvSpPr txBox="1"/>
          <p:nvPr/>
        </p:nvSpPr>
        <p:spPr>
          <a:xfrm>
            <a:off x="611857" y="731446"/>
            <a:ext cx="578693" cy="130224"/>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a:t>= Emerging</a:t>
            </a:r>
          </a:p>
        </p:txBody>
      </p:sp>
      <p:sp>
        <p:nvSpPr>
          <p:cNvPr id="10" name="TextBox 6"/>
          <p:cNvSpPr txBox="1"/>
          <p:nvPr/>
        </p:nvSpPr>
        <p:spPr>
          <a:xfrm>
            <a:off x="612050" y="885254"/>
            <a:ext cx="578693" cy="131706"/>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a:t>= Developing</a:t>
            </a:r>
          </a:p>
        </p:txBody>
      </p:sp>
      <p:sp>
        <p:nvSpPr>
          <p:cNvPr id="11" name="TextBox 7"/>
          <p:cNvSpPr txBox="1"/>
          <p:nvPr/>
        </p:nvSpPr>
        <p:spPr>
          <a:xfrm>
            <a:off x="614346" y="1036290"/>
            <a:ext cx="578693" cy="130224"/>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dirty="0"/>
              <a:t>= Proficient</a:t>
            </a:r>
          </a:p>
        </p:txBody>
      </p:sp>
      <p:sp>
        <p:nvSpPr>
          <p:cNvPr id="12" name="TextBox 8"/>
          <p:cNvSpPr txBox="1"/>
          <p:nvPr/>
        </p:nvSpPr>
        <p:spPr>
          <a:xfrm>
            <a:off x="619507" y="1190099"/>
            <a:ext cx="578693" cy="127365"/>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a:t>= Exemplary</a:t>
            </a:r>
          </a:p>
        </p:txBody>
      </p:sp>
      <p:sp>
        <p:nvSpPr>
          <p:cNvPr id="13" name="TextBox 9"/>
          <p:cNvSpPr txBox="1"/>
          <p:nvPr/>
        </p:nvSpPr>
        <p:spPr>
          <a:xfrm>
            <a:off x="416092" y="566368"/>
            <a:ext cx="604747" cy="133301"/>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b="1" u="sng" dirty="0"/>
              <a:t>Scoring Key:</a:t>
            </a:r>
          </a:p>
        </p:txBody>
      </p:sp>
      <p:sp>
        <p:nvSpPr>
          <p:cNvPr id="14" name="TextBox 10"/>
          <p:cNvSpPr txBox="1"/>
          <p:nvPr/>
        </p:nvSpPr>
        <p:spPr>
          <a:xfrm>
            <a:off x="1261536" y="713775"/>
            <a:ext cx="327182" cy="137512"/>
          </a:xfrm>
          <a:prstGeom prst="rect">
            <a:avLst/>
          </a:prstGeom>
          <a:solidFill>
            <a:schemeClr val="accent2">
              <a:lumMod val="40000"/>
              <a:lumOff val="60000"/>
            </a:schemeClr>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a:t>0 - 4</a:t>
            </a:r>
          </a:p>
        </p:txBody>
      </p:sp>
      <p:sp>
        <p:nvSpPr>
          <p:cNvPr id="15" name="TextBox 11"/>
          <p:cNvSpPr txBox="1"/>
          <p:nvPr/>
        </p:nvSpPr>
        <p:spPr>
          <a:xfrm>
            <a:off x="1254706" y="879697"/>
            <a:ext cx="330518" cy="140058"/>
          </a:xfrm>
          <a:prstGeom prst="rect">
            <a:avLst/>
          </a:prstGeom>
          <a:solidFill>
            <a:srgbClr val="FFFF66"/>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dirty="0"/>
              <a:t>5 - 7</a:t>
            </a:r>
          </a:p>
        </p:txBody>
      </p:sp>
      <p:sp>
        <p:nvSpPr>
          <p:cNvPr id="16" name="TextBox 12"/>
          <p:cNvSpPr txBox="1"/>
          <p:nvPr/>
        </p:nvSpPr>
        <p:spPr>
          <a:xfrm>
            <a:off x="1255696" y="1031583"/>
            <a:ext cx="327286" cy="143164"/>
          </a:xfrm>
          <a:prstGeom prst="rect">
            <a:avLst/>
          </a:prstGeom>
          <a:solidFill>
            <a:srgbClr val="00B050"/>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a:t>8 - 10</a:t>
            </a:r>
          </a:p>
        </p:txBody>
      </p:sp>
      <p:sp>
        <p:nvSpPr>
          <p:cNvPr id="17" name="TextBox 13"/>
          <p:cNvSpPr txBox="1"/>
          <p:nvPr/>
        </p:nvSpPr>
        <p:spPr>
          <a:xfrm>
            <a:off x="1255888" y="1186573"/>
            <a:ext cx="327286" cy="140058"/>
          </a:xfrm>
          <a:prstGeom prst="rect">
            <a:avLst/>
          </a:prstGeom>
          <a:solidFill>
            <a:srgbClr val="0000CC"/>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a:solidFill>
                  <a:schemeClr val="bg1"/>
                </a:solidFill>
              </a:rPr>
              <a:t>11 - 12</a:t>
            </a:r>
          </a:p>
        </p:txBody>
      </p:sp>
      <p:sp>
        <p:nvSpPr>
          <p:cNvPr id="18" name="TextBox 14"/>
          <p:cNvSpPr txBox="1"/>
          <p:nvPr/>
        </p:nvSpPr>
        <p:spPr>
          <a:xfrm>
            <a:off x="1126038" y="568769"/>
            <a:ext cx="701139" cy="120483"/>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b="1" u="sng" dirty="0"/>
              <a:t>Total # Correct</a:t>
            </a:r>
          </a:p>
        </p:txBody>
      </p:sp>
    </p:spTree>
    <p:extLst>
      <p:ext uri="{BB962C8B-B14F-4D97-AF65-F5344CB8AC3E}">
        <p14:creationId xmlns:p14="http://schemas.microsoft.com/office/powerpoint/2010/main" val="41085571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24</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4227741704"/>
              </p:ext>
            </p:extLst>
          </p:nvPr>
        </p:nvGraphicFramePr>
        <p:xfrm>
          <a:off x="323850" y="360248"/>
          <a:ext cx="7189470" cy="7349236"/>
        </p:xfrm>
        <a:graphic>
          <a:graphicData uri="http://schemas.openxmlformats.org/drawingml/2006/table">
            <a:tbl>
              <a:tblPr firstRow="1" bandRow="1">
                <a:effectLst>
                  <a:innerShdw blurRad="114300">
                    <a:prstClr val="black"/>
                  </a:innerShdw>
                </a:effectLst>
                <a:tableStyleId>{5C22544A-7EE6-4342-B048-85BDC9FD1C3A}</a:tableStyleId>
              </a:tblPr>
              <a:tblGrid>
                <a:gridCol w="6534149"/>
                <a:gridCol w="655321"/>
              </a:tblGrid>
              <a:tr h="319315">
                <a:tc gridSpan="2">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400" b="1" u="none" baseline="0" dirty="0" smtClean="0">
                          <a:solidFill>
                            <a:schemeClr val="tx1"/>
                          </a:solidFill>
                          <a:effectLst/>
                          <a:latin typeface="+mn-lt"/>
                        </a:rPr>
                        <a:t>    Grade 4 - Quarter 3 CFA Selected Response Answer Key</a:t>
                      </a:r>
                    </a:p>
                  </a:txBody>
                  <a:tcPr marL="97155" marR="97155" marT="47897" marB="47897" anchor="ctr">
                    <a:solidFill>
                      <a:schemeClr val="bg1"/>
                    </a:solidFill>
                  </a:tcPr>
                </a:tc>
                <a:tc hMerge="1">
                  <a:txBody>
                    <a:bodyPr/>
                    <a:lstStyle/>
                    <a:p>
                      <a:pPr algn="ct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solidFill>
                  </a:tcPr>
                </a:tc>
              </a:tr>
              <a:tr h="290285">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i="0" u="sng" dirty="0" smtClean="0">
                          <a:solidFill>
                            <a:schemeClr val="tx1"/>
                          </a:solidFill>
                          <a:effectLst>
                            <a:outerShdw blurRad="38100" dist="38100" dir="2700000" algn="tl">
                              <a:srgbClr val="000000">
                                <a:alpha val="43137"/>
                              </a:srgbClr>
                            </a:outerShdw>
                          </a:effectLst>
                          <a:latin typeface="+mn-lt"/>
                        </a:rPr>
                        <a:t>Question 1</a:t>
                      </a:r>
                      <a:r>
                        <a:rPr lang="en-US" sz="1200" b="1" i="0" u="none" baseline="0" dirty="0" smtClean="0">
                          <a:solidFill>
                            <a:schemeClr val="tx1"/>
                          </a:solidFill>
                          <a:effectLst>
                            <a:outerShdw blurRad="38100" dist="38100" dir="2700000" algn="tl">
                              <a:srgbClr val="000000">
                                <a:alpha val="43137"/>
                              </a:srgbClr>
                            </a:outerShdw>
                          </a:effectLst>
                          <a:latin typeface="+mn-lt"/>
                        </a:rPr>
                        <a:t> </a:t>
                      </a:r>
                      <a:r>
                        <a:rPr lang="en-US" sz="1100" b="0" dirty="0" smtClean="0">
                          <a:latin typeface="+mn-lt"/>
                          <a:cs typeface="Helvetica" pitchFamily="34" charset="0"/>
                        </a:rPr>
                        <a:t> </a:t>
                      </a:r>
                      <a:r>
                        <a:rPr lang="en-US" sz="1100" b="0" dirty="0" smtClean="0">
                          <a:solidFill>
                            <a:schemeClr val="tx1"/>
                          </a:solidFill>
                          <a:latin typeface="+mn-lt"/>
                          <a:cs typeface="Helvetica" pitchFamily="34" charset="0"/>
                        </a:rPr>
                        <a:t>Which clues </a:t>
                      </a:r>
                      <a:r>
                        <a:rPr lang="en-US" sz="1100" b="0" dirty="0" smtClean="0">
                          <a:latin typeface="+mn-lt"/>
                          <a:cs typeface="Helvetica" pitchFamily="34" charset="0"/>
                        </a:rPr>
                        <a:t>help you identify the meaning of the word trough?</a:t>
                      </a:r>
                      <a:r>
                        <a:rPr lang="en-US" sz="1100" b="0" baseline="0" dirty="0" smtClean="0">
                          <a:latin typeface="+mn-lt"/>
                          <a:cs typeface="Helvetica" pitchFamily="34" charset="0"/>
                        </a:rPr>
                        <a:t> </a:t>
                      </a:r>
                      <a:r>
                        <a:rPr lang="en-US" sz="1100" b="0" i="0" dirty="0" smtClean="0">
                          <a:effectLst/>
                          <a:latin typeface="+mn-lt"/>
                        </a:rPr>
                        <a:t>RL.4.4</a:t>
                      </a:r>
                      <a:endParaRPr lang="en-US" sz="1100" b="0" i="0" u="none" baseline="0" dirty="0" smtClean="0">
                        <a:solidFill>
                          <a:schemeClr val="tx1"/>
                        </a:solidFill>
                        <a:effectLst/>
                        <a:latin typeface="+mn-lt"/>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B</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15240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i="0" u="sng" dirty="0" smtClean="0">
                          <a:solidFill>
                            <a:schemeClr val="tx1"/>
                          </a:solidFill>
                          <a:effectLst>
                            <a:outerShdw blurRad="38100" dist="38100" dir="2700000" algn="tl">
                              <a:srgbClr val="000000">
                                <a:alpha val="43137"/>
                              </a:srgbClr>
                            </a:outerShdw>
                          </a:effectLst>
                          <a:latin typeface="+mn-lt"/>
                        </a:rPr>
                        <a:t>Question 2</a:t>
                      </a:r>
                      <a:r>
                        <a:rPr lang="en-US" sz="1200" b="0" i="0" u="none" baseline="0" dirty="0" smtClean="0">
                          <a:solidFill>
                            <a:schemeClr val="dk1"/>
                          </a:solidFill>
                          <a:effectLst/>
                          <a:latin typeface="+mn-lt"/>
                        </a:rPr>
                        <a:t>  </a:t>
                      </a:r>
                      <a:r>
                        <a:rPr lang="en-US" sz="1100" b="0" i="0" u="none" baseline="0" dirty="0" smtClean="0">
                          <a:solidFill>
                            <a:schemeClr val="dk1"/>
                          </a:solidFill>
                          <a:effectLst/>
                          <a:latin typeface="+mn-lt"/>
                        </a:rPr>
                        <a:t>Why did “a great splintering crash” likely occur? </a:t>
                      </a:r>
                      <a:r>
                        <a:rPr lang="en-US" sz="1100" b="0" i="0" dirty="0" smtClean="0">
                          <a:latin typeface="+mn-lt"/>
                        </a:rPr>
                        <a:t>RL.4.4</a:t>
                      </a:r>
                      <a:endParaRPr lang="en-US" sz="1100" b="0" i="0" u="none" dirty="0" smtClean="0">
                        <a:solidFill>
                          <a:schemeClr val="tx1"/>
                        </a:solidFill>
                        <a:effectLst/>
                        <a:latin typeface="+mn-lt"/>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D</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287383">
                <a:tc>
                  <a:txBody>
                    <a:bodyPr/>
                    <a:lstStyle/>
                    <a:p>
                      <a:r>
                        <a:rPr lang="en-US" sz="1200" b="1" i="0" u="sng" dirty="0" smtClean="0">
                          <a:solidFill>
                            <a:schemeClr val="tx1"/>
                          </a:solidFill>
                          <a:effectLst>
                            <a:outerShdw blurRad="38100" dist="38100" dir="2700000" algn="tl">
                              <a:srgbClr val="000000">
                                <a:alpha val="43137"/>
                              </a:srgbClr>
                            </a:outerShdw>
                          </a:effectLst>
                          <a:latin typeface="+mn-lt"/>
                        </a:rPr>
                        <a:t>Question 3</a:t>
                      </a:r>
                      <a:r>
                        <a:rPr lang="en-US" sz="1200" b="0" i="0" u="none" baseline="0" dirty="0" smtClean="0">
                          <a:solidFill>
                            <a:schemeClr val="dk1"/>
                          </a:solidFill>
                          <a:effectLst/>
                          <a:latin typeface="+mn-lt"/>
                        </a:rPr>
                        <a:t> </a:t>
                      </a:r>
                      <a:r>
                        <a:rPr lang="en-US" sz="1200" b="0" i="0" dirty="0" smtClean="0">
                          <a:latin typeface="+mn-lt"/>
                        </a:rPr>
                        <a:t> </a:t>
                      </a:r>
                      <a:r>
                        <a:rPr lang="en-US" sz="1100" b="0" i="0" dirty="0" smtClean="0">
                          <a:latin typeface="+mn-lt"/>
                        </a:rPr>
                        <a:t>How are </a:t>
                      </a:r>
                      <a:r>
                        <a:rPr lang="en-US" sz="1100" b="1" i="1" u="sng" dirty="0" smtClean="0">
                          <a:latin typeface="+mn-lt"/>
                        </a:rPr>
                        <a:t>Earthquake</a:t>
                      </a:r>
                      <a:r>
                        <a:rPr lang="en-US" sz="1100" b="0" i="0" dirty="0" smtClean="0">
                          <a:latin typeface="+mn-lt"/>
                        </a:rPr>
                        <a:t>! and the video </a:t>
                      </a:r>
                      <a:r>
                        <a:rPr lang="en-US" sz="1100" b="1" i="0" u="sng" dirty="0" smtClean="0">
                          <a:solidFill>
                            <a:schemeClr val="tx1"/>
                          </a:solidFill>
                          <a:latin typeface="+mn-lt"/>
                        </a:rPr>
                        <a:t>San Francisco Earthquake of 1906 </a:t>
                      </a:r>
                      <a:r>
                        <a:rPr lang="en-US" sz="1100" b="0" i="0" dirty="0" smtClean="0">
                          <a:solidFill>
                            <a:schemeClr val="tx1"/>
                          </a:solidFill>
                          <a:latin typeface="+mn-lt"/>
                        </a:rPr>
                        <a:t>the </a:t>
                      </a:r>
                      <a:r>
                        <a:rPr lang="en-US" sz="1100" b="0" i="0" dirty="0" smtClean="0">
                          <a:latin typeface="+mn-lt"/>
                        </a:rPr>
                        <a:t>same?</a:t>
                      </a:r>
                      <a:r>
                        <a:rPr lang="en-US" sz="1100" b="0" i="0" baseline="0" dirty="0" smtClean="0">
                          <a:latin typeface="+mn-lt"/>
                        </a:rPr>
                        <a:t> RL.4.7</a:t>
                      </a:r>
                      <a:endParaRPr lang="en-US" sz="1100" b="0" i="0" u="none" kern="1200" dirty="0" smtClean="0">
                        <a:solidFill>
                          <a:schemeClr val="tx1"/>
                        </a:solidFill>
                        <a:effectLst/>
                        <a:latin typeface="+mn-lt"/>
                        <a:ea typeface="+mn-ea"/>
                        <a:cs typeface="+mn-cs"/>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D</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i="0" u="sng" dirty="0" smtClean="0">
                          <a:solidFill>
                            <a:schemeClr val="tx1"/>
                          </a:solidFill>
                          <a:effectLst>
                            <a:outerShdw blurRad="38100" dist="38100" dir="2700000" algn="tl">
                              <a:srgbClr val="000000">
                                <a:alpha val="43137"/>
                              </a:srgbClr>
                            </a:outerShdw>
                          </a:effectLst>
                          <a:latin typeface="+mn-lt"/>
                        </a:rPr>
                        <a:t>Question 4</a:t>
                      </a:r>
                      <a:r>
                        <a:rPr lang="en-US" sz="1200" b="1" i="0" u="none" dirty="0" smtClean="0">
                          <a:solidFill>
                            <a:schemeClr val="tx1"/>
                          </a:solidFill>
                          <a:effectLst>
                            <a:outerShdw blurRad="38100" dist="38100" dir="2700000" algn="tl">
                              <a:srgbClr val="000000">
                                <a:alpha val="43137"/>
                              </a:srgbClr>
                            </a:outerShdw>
                          </a:effectLst>
                          <a:latin typeface="+mn-lt"/>
                        </a:rPr>
                        <a:t>  </a:t>
                      </a:r>
                      <a:r>
                        <a:rPr lang="en-US" sz="1100" b="0" i="0" u="none" dirty="0" smtClean="0">
                          <a:solidFill>
                            <a:schemeClr val="tx1"/>
                          </a:solidFill>
                          <a:effectLst/>
                          <a:latin typeface="+mn-lt"/>
                        </a:rPr>
                        <a:t>How is </a:t>
                      </a:r>
                      <a:r>
                        <a:rPr lang="en-US" sz="1100" b="1" i="1" u="sng" dirty="0" smtClean="0">
                          <a:solidFill>
                            <a:schemeClr val="tx1"/>
                          </a:solidFill>
                          <a:effectLst/>
                          <a:latin typeface="+mn-lt"/>
                        </a:rPr>
                        <a:t>Earthquake</a:t>
                      </a:r>
                      <a:r>
                        <a:rPr lang="en-US" sz="1100" b="0" i="0" u="none" dirty="0" smtClean="0">
                          <a:solidFill>
                            <a:schemeClr val="tx1"/>
                          </a:solidFill>
                          <a:effectLst/>
                          <a:latin typeface="+mn-lt"/>
                        </a:rPr>
                        <a:t>! different from  the video </a:t>
                      </a:r>
                      <a:r>
                        <a:rPr lang="en-US" sz="1100" b="1" i="0" u="sng" dirty="0" smtClean="0">
                          <a:solidFill>
                            <a:schemeClr val="tx1"/>
                          </a:solidFill>
                          <a:effectLst/>
                          <a:latin typeface="+mn-lt"/>
                        </a:rPr>
                        <a:t>San Francisco Earthquake of 1906</a:t>
                      </a:r>
                      <a:r>
                        <a:rPr lang="en-US" sz="1100" b="0" i="0" u="none" dirty="0" smtClean="0">
                          <a:solidFill>
                            <a:schemeClr val="tx1"/>
                          </a:solidFill>
                          <a:effectLst/>
                          <a:latin typeface="+mn-lt"/>
                        </a:rPr>
                        <a:t>? </a:t>
                      </a:r>
                      <a:r>
                        <a:rPr lang="en-US" sz="1100" b="0" i="0" u="none" baseline="0" dirty="0" smtClean="0">
                          <a:solidFill>
                            <a:schemeClr val="tx1"/>
                          </a:solidFill>
                          <a:effectLst/>
                          <a:latin typeface="+mn-lt"/>
                        </a:rPr>
                        <a:t> </a:t>
                      </a:r>
                      <a:r>
                        <a:rPr lang="en-US" sz="1100" b="0" i="0" dirty="0" smtClean="0">
                          <a:solidFill>
                            <a:schemeClr val="tx1"/>
                          </a:solidFill>
                          <a:latin typeface="+mn-lt"/>
                        </a:rPr>
                        <a:t>R</a:t>
                      </a:r>
                      <a:r>
                        <a:rPr lang="en-US" sz="1100" b="0" i="0" strike="sngStrike" dirty="0" smtClean="0">
                          <a:solidFill>
                            <a:schemeClr val="tx1"/>
                          </a:solidFill>
                          <a:latin typeface="+mn-lt"/>
                        </a:rPr>
                        <a:t>I</a:t>
                      </a:r>
                      <a:r>
                        <a:rPr lang="en-US" sz="1100" b="0" i="0" dirty="0" smtClean="0">
                          <a:solidFill>
                            <a:schemeClr val="tx1"/>
                          </a:solidFill>
                          <a:latin typeface="+mn-lt"/>
                        </a:rPr>
                        <a:t>L4.7</a:t>
                      </a: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A</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289196">
                <a:tc>
                  <a:txBody>
                    <a:bodyPr/>
                    <a:lstStyle/>
                    <a:p>
                      <a:r>
                        <a:rPr lang="en-US" sz="1200" b="1" i="0" u="sng" dirty="0" smtClean="0">
                          <a:solidFill>
                            <a:schemeClr val="tx1"/>
                          </a:solidFill>
                          <a:effectLst>
                            <a:outerShdw blurRad="38100" dist="38100" dir="2700000" algn="tl">
                              <a:srgbClr val="000000">
                                <a:alpha val="43137"/>
                              </a:srgbClr>
                            </a:outerShdw>
                          </a:effectLst>
                          <a:latin typeface="+mn-lt"/>
                        </a:rPr>
                        <a:t>Question 5</a:t>
                      </a:r>
                      <a:r>
                        <a:rPr lang="en-US" sz="1200" b="1" i="0" u="none" dirty="0" smtClean="0">
                          <a:solidFill>
                            <a:schemeClr val="tx1"/>
                          </a:solidFill>
                          <a:effectLst>
                            <a:outerShdw blurRad="38100" dist="38100" dir="2700000" algn="tl">
                              <a:srgbClr val="000000">
                                <a:alpha val="43137"/>
                              </a:srgbClr>
                            </a:outerShdw>
                          </a:effectLst>
                          <a:latin typeface="+mn-lt"/>
                        </a:rPr>
                        <a:t> </a:t>
                      </a:r>
                      <a:r>
                        <a:rPr lang="en-US" sz="1100" b="0" i="0" u="none" dirty="0" smtClean="0">
                          <a:solidFill>
                            <a:schemeClr val="tx1"/>
                          </a:solidFill>
                          <a:effectLst/>
                          <a:latin typeface="+mn-lt"/>
                        </a:rPr>
                        <a:t>What conclusion can you draw from the text and the video about the destruction of the city?</a:t>
                      </a:r>
                      <a:r>
                        <a:rPr lang="en-US" sz="1100" b="0" i="0" u="none" baseline="0" dirty="0" smtClean="0">
                          <a:solidFill>
                            <a:schemeClr val="tx1"/>
                          </a:solidFill>
                          <a:effectLst/>
                          <a:latin typeface="+mn-lt"/>
                        </a:rPr>
                        <a:t> </a:t>
                      </a:r>
                      <a:r>
                        <a:rPr lang="en-US" sz="1100" b="0" i="0" baseline="0" dirty="0" smtClean="0">
                          <a:effectLst/>
                          <a:latin typeface="+mn-lt"/>
                        </a:rPr>
                        <a:t>RL.4.9</a:t>
                      </a:r>
                      <a:endParaRPr lang="en-US" sz="1100" b="0" i="0" dirty="0" smtClean="0">
                        <a:effectLst/>
                        <a:latin typeface="+mn-lt"/>
                      </a:endParaRPr>
                    </a:p>
                  </a:txBody>
                  <a:tcPr marL="97155" marR="97155" marT="47897" marB="47897" anchor="ctr">
                    <a:lnB w="12700" cmpd="sng">
                      <a:noFill/>
                    </a:lnB>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C</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280199">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i="0" u="sng" dirty="0" smtClean="0">
                          <a:solidFill>
                            <a:schemeClr val="tx1"/>
                          </a:solidFill>
                          <a:effectLst>
                            <a:outerShdw blurRad="38100" dist="38100" dir="2700000" algn="tl">
                              <a:srgbClr val="000000">
                                <a:alpha val="43137"/>
                              </a:srgbClr>
                            </a:outerShdw>
                          </a:effectLst>
                          <a:latin typeface="+mn-lt"/>
                        </a:rPr>
                        <a:t>Question 6</a:t>
                      </a:r>
                      <a:r>
                        <a:rPr lang="en-US" sz="1200" b="1" i="0" u="none" dirty="0" smtClean="0">
                          <a:solidFill>
                            <a:schemeClr val="tx1"/>
                          </a:solidFill>
                          <a:effectLst>
                            <a:outerShdw blurRad="38100" dist="38100" dir="2700000" algn="tl">
                              <a:srgbClr val="000000">
                                <a:alpha val="43137"/>
                              </a:srgbClr>
                            </a:outerShdw>
                          </a:effectLst>
                          <a:latin typeface="+mn-lt"/>
                        </a:rPr>
                        <a:t>  </a:t>
                      </a:r>
                      <a:r>
                        <a:rPr lang="en-US" sz="1100" b="0" i="0" u="none" dirty="0" smtClean="0">
                          <a:solidFill>
                            <a:schemeClr val="tx1"/>
                          </a:solidFill>
                          <a:effectLst/>
                          <a:latin typeface="+mn-lt"/>
                        </a:rPr>
                        <a:t>What was the greatest result of the earthquake and fire in San Francisco?</a:t>
                      </a:r>
                      <a:r>
                        <a:rPr lang="en-US" sz="1100" b="0" i="0" u="none" baseline="0" dirty="0" smtClean="0">
                          <a:solidFill>
                            <a:schemeClr val="tx1"/>
                          </a:solidFill>
                          <a:effectLst/>
                          <a:latin typeface="+mn-lt"/>
                        </a:rPr>
                        <a:t> </a:t>
                      </a:r>
                      <a:r>
                        <a:rPr lang="en-US" sz="1100" b="0" i="0" u="none" dirty="0" smtClean="0">
                          <a:solidFill>
                            <a:schemeClr val="tx1"/>
                          </a:solidFill>
                          <a:effectLst/>
                          <a:latin typeface="+mn-lt"/>
                        </a:rPr>
                        <a:t>RL.4.9</a:t>
                      </a:r>
                    </a:p>
                  </a:txBody>
                  <a:tcPr marL="97155" marR="97155" marT="47897" marB="47897"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D</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lnL w="12700" cmpd="sng">
                      <a:noFill/>
                    </a:lnL>
                    <a:solidFill>
                      <a:schemeClr val="bg2"/>
                    </a:solidFill>
                  </a:tcPr>
                </a:tc>
              </a:tr>
              <a:tr h="28738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latin typeface="+mn-lt"/>
                        </a:rPr>
                        <a:t>Question 7</a:t>
                      </a:r>
                      <a:r>
                        <a:rPr lang="en-US" sz="1200" b="1" u="none" dirty="0" smtClean="0">
                          <a:solidFill>
                            <a:schemeClr val="tx1"/>
                          </a:solidFill>
                          <a:effectLst>
                            <a:outerShdw blurRad="38100" dist="38100" dir="2700000" algn="tl">
                              <a:srgbClr val="000000">
                                <a:alpha val="43137"/>
                              </a:srgbClr>
                            </a:outerShdw>
                          </a:effectLst>
                          <a:latin typeface="+mn-lt"/>
                        </a:rPr>
                        <a:t>                                            </a:t>
                      </a:r>
                      <a:r>
                        <a:rPr lang="en-US" sz="1200" b="1" u="sng" dirty="0" smtClean="0">
                          <a:solidFill>
                            <a:schemeClr val="tx1"/>
                          </a:solidFill>
                          <a:effectLst>
                            <a:outerShdw blurRad="38100" dist="38100" dir="2700000" algn="tl">
                              <a:srgbClr val="000000">
                                <a:alpha val="43137"/>
                              </a:srgbClr>
                            </a:outerShdw>
                          </a:effectLst>
                          <a:latin typeface="+mn-lt"/>
                        </a:rPr>
                        <a:t>Literary Constructed Response</a:t>
                      </a:r>
                      <a:endParaRPr lang="en-US" sz="1200" b="0" u="sng" dirty="0" smtClean="0">
                        <a:solidFill>
                          <a:schemeClr val="tx1"/>
                        </a:solidFill>
                        <a:effectLst>
                          <a:outerShdw blurRad="38100" dist="38100" dir="2700000" algn="tl">
                            <a:srgbClr val="000000">
                              <a:alpha val="43137"/>
                            </a:srgbClr>
                          </a:outerShdw>
                        </a:effectLst>
                        <a:latin typeface="+mn-lt"/>
                      </a:endParaRPr>
                    </a:p>
                  </a:txBody>
                  <a:tcPr marL="97155" marR="97155" marT="47897" marB="47897" anchor="ctr">
                    <a:lnT w="12700" cmpd="sng">
                      <a:noFill/>
                    </a:lnT>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RL.4.7</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287383">
                <a:tc>
                  <a:txBody>
                    <a:bodyPr/>
                    <a:lstStyle/>
                    <a:p>
                      <a:r>
                        <a:rPr lang="en-US" sz="1200" b="1" u="sng" dirty="0" smtClean="0">
                          <a:solidFill>
                            <a:schemeClr val="tx1"/>
                          </a:solidFill>
                          <a:effectLst>
                            <a:outerShdw blurRad="38100" dist="38100" dir="2700000" algn="tl">
                              <a:srgbClr val="000000">
                                <a:alpha val="43137"/>
                              </a:srgbClr>
                            </a:outerShdw>
                          </a:effectLst>
                          <a:latin typeface="+mn-lt"/>
                        </a:rPr>
                        <a:t>Question 8</a:t>
                      </a:r>
                      <a:r>
                        <a:rPr lang="en-US" sz="1200" b="1" u="none" dirty="0" smtClean="0">
                          <a:solidFill>
                            <a:schemeClr val="tx1"/>
                          </a:solidFill>
                          <a:effectLst>
                            <a:outerShdw blurRad="38100" dist="38100" dir="2700000" algn="tl">
                              <a:srgbClr val="000000">
                                <a:alpha val="43137"/>
                              </a:srgbClr>
                            </a:outerShdw>
                          </a:effectLst>
                          <a:latin typeface="+mn-lt"/>
                        </a:rPr>
                        <a:t>                                            </a:t>
                      </a:r>
                      <a:r>
                        <a:rPr lang="en-US" sz="1200" b="1" u="sng" dirty="0" smtClean="0">
                          <a:solidFill>
                            <a:schemeClr val="tx1"/>
                          </a:solidFill>
                          <a:effectLst>
                            <a:outerShdw blurRad="38100" dist="38100" dir="2700000" algn="tl">
                              <a:srgbClr val="000000">
                                <a:alpha val="43137"/>
                              </a:srgbClr>
                            </a:outerShdw>
                          </a:effectLst>
                          <a:latin typeface="+mn-lt"/>
                        </a:rPr>
                        <a:t>Literary Constructed Response</a:t>
                      </a: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RL.4.9</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297108">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i="0" u="sng" dirty="0" smtClean="0">
                          <a:solidFill>
                            <a:schemeClr val="tx1"/>
                          </a:solidFill>
                          <a:effectLst>
                            <a:outerShdw blurRad="38100" dist="38100" dir="2700000" algn="tl">
                              <a:srgbClr val="000000">
                                <a:alpha val="43137"/>
                              </a:srgbClr>
                            </a:outerShdw>
                          </a:effectLst>
                          <a:latin typeface="+mn-lt"/>
                        </a:rPr>
                        <a:t>Question 9</a:t>
                      </a:r>
                      <a:r>
                        <a:rPr lang="en-US" sz="1200" b="1" i="0" u="none" dirty="0" smtClean="0">
                          <a:solidFill>
                            <a:schemeClr val="tx1"/>
                          </a:solidFill>
                          <a:effectLst>
                            <a:outerShdw blurRad="38100" dist="38100" dir="2700000" algn="tl">
                              <a:srgbClr val="000000">
                                <a:alpha val="43137"/>
                              </a:srgbClr>
                            </a:outerShdw>
                          </a:effectLst>
                          <a:latin typeface="+mn-lt"/>
                        </a:rPr>
                        <a:t>    </a:t>
                      </a:r>
                      <a:r>
                        <a:rPr lang="en-US" sz="1100" b="0" i="0" u="none" dirty="0" smtClean="0">
                          <a:solidFill>
                            <a:schemeClr val="tx1"/>
                          </a:solidFill>
                          <a:effectLst/>
                          <a:latin typeface="+mn-lt"/>
                        </a:rPr>
                        <a:t>What does the phrase “trading post” mean in the  passage, </a:t>
                      </a:r>
                      <a:r>
                        <a:rPr lang="en-US" sz="1100" b="1" i="0" u="sng" dirty="0" smtClean="0">
                          <a:solidFill>
                            <a:schemeClr val="tx1"/>
                          </a:solidFill>
                          <a:effectLst/>
                          <a:latin typeface="+mn-lt"/>
                        </a:rPr>
                        <a:t>Chicago’s First Leader</a:t>
                      </a:r>
                      <a:r>
                        <a:rPr lang="en-US" sz="1100" b="0" i="0" u="none" dirty="0" smtClean="0">
                          <a:solidFill>
                            <a:schemeClr val="tx1"/>
                          </a:solidFill>
                          <a:effectLst/>
                          <a:latin typeface="+mn-lt"/>
                        </a:rPr>
                        <a:t>?  RI.4.4</a:t>
                      </a:r>
                      <a:endParaRPr lang="en-US" sz="1100" b="0" i="0" kern="1200" dirty="0" smtClean="0">
                        <a:solidFill>
                          <a:srgbClr val="000000"/>
                        </a:solidFill>
                        <a:effectLst/>
                        <a:latin typeface="+mn-lt"/>
                        <a:ea typeface="Times New Roman"/>
                        <a:cs typeface="Times New Roman"/>
                      </a:endParaRPr>
                    </a:p>
                  </a:txBody>
                  <a:tcPr marL="97155" marR="97155" marT="47897" marB="47897" anchor="ctr">
                    <a:solidFill>
                      <a:schemeClr val="bg1">
                        <a:lumMod val="85000"/>
                      </a:schemeClr>
                    </a:solidFill>
                  </a:tcPr>
                </a:tc>
                <a:tc>
                  <a:txBody>
                    <a:bodyPr/>
                    <a:lstStyle/>
                    <a:p>
                      <a:pPr algn="ctr"/>
                      <a:r>
                        <a:rPr lang="en-US" sz="1200" b="1" dirty="0" smtClean="0">
                          <a:effectLst>
                            <a:outerShdw blurRad="38100" dist="38100" dir="2700000" algn="tl">
                              <a:srgbClr val="000000">
                                <a:alpha val="43137"/>
                              </a:srgbClr>
                            </a:outerShdw>
                          </a:effectLst>
                          <a:latin typeface="+mn-lt"/>
                        </a:rPr>
                        <a:t>B</a:t>
                      </a:r>
                      <a:endParaRPr lang="en-US" sz="1200" b="1" dirty="0">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140354">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i="0" u="sng" dirty="0" smtClean="0">
                          <a:solidFill>
                            <a:schemeClr val="tx1"/>
                          </a:solidFill>
                          <a:effectLst>
                            <a:outerShdw blurRad="38100" dist="38100" dir="2700000" algn="tl">
                              <a:srgbClr val="000000">
                                <a:alpha val="43137"/>
                              </a:srgbClr>
                            </a:outerShdw>
                          </a:effectLst>
                          <a:latin typeface="+mn-lt"/>
                        </a:rPr>
                        <a:t>Question 10</a:t>
                      </a:r>
                      <a:r>
                        <a:rPr lang="en-US" sz="1200" b="1" i="0" u="none" dirty="0" smtClean="0">
                          <a:solidFill>
                            <a:schemeClr val="tx1"/>
                          </a:solidFill>
                          <a:effectLst>
                            <a:outerShdw blurRad="38100" dist="38100" dir="2700000" algn="tl">
                              <a:srgbClr val="000000">
                                <a:alpha val="43137"/>
                              </a:srgbClr>
                            </a:outerShdw>
                          </a:effectLst>
                          <a:latin typeface="+mn-lt"/>
                        </a:rPr>
                        <a:t>  </a:t>
                      </a:r>
                      <a:r>
                        <a:rPr lang="en-US" sz="1100" b="0" i="0" u="none" dirty="0" smtClean="0">
                          <a:solidFill>
                            <a:schemeClr val="tx1"/>
                          </a:solidFill>
                          <a:effectLst/>
                          <a:latin typeface="+mn-lt"/>
                        </a:rPr>
                        <a:t>Which statement below best describes a city planner? </a:t>
                      </a:r>
                      <a:r>
                        <a:rPr lang="en-US" sz="1100" b="0" i="0" baseline="0" dirty="0" smtClean="0">
                          <a:latin typeface="+mn-lt"/>
                        </a:rPr>
                        <a:t>RI.4.4</a:t>
                      </a:r>
                      <a:endParaRPr lang="en-US" sz="1100" b="0" i="0" dirty="0" smtClean="0">
                        <a:latin typeface="+mn-lt"/>
                      </a:endParaRPr>
                    </a:p>
                  </a:txBody>
                  <a:tcPr marL="97155" marR="97155" marT="47897" marB="47897" anchor="ctr">
                    <a:solidFill>
                      <a:schemeClr val="bg2"/>
                    </a:solidFill>
                  </a:tcPr>
                </a:tc>
                <a:tc>
                  <a:txBody>
                    <a:bodyPr/>
                    <a:lstStyle/>
                    <a:p>
                      <a:pPr algn="ctr"/>
                      <a:r>
                        <a:rPr lang="en-US" sz="1200" b="1" dirty="0" smtClean="0">
                          <a:effectLst>
                            <a:outerShdw blurRad="38100" dist="38100" dir="2700000" algn="tl">
                              <a:srgbClr val="000000">
                                <a:alpha val="43137"/>
                              </a:srgbClr>
                            </a:outerShdw>
                          </a:effectLst>
                          <a:latin typeface="+mn-lt"/>
                        </a:rPr>
                        <a:t>C</a:t>
                      </a:r>
                      <a:endParaRPr lang="en-US" sz="1200" b="1" dirty="0">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0">
                <a:tc>
                  <a:txBody>
                    <a:bodyPr/>
                    <a:lstStyle/>
                    <a:p>
                      <a:pPr marL="0" indent="0">
                        <a:buFont typeface="+mj-lt"/>
                        <a:buNone/>
                      </a:pPr>
                      <a:r>
                        <a:rPr lang="en-US" sz="1200" b="1" i="0" u="sng" dirty="0" smtClean="0">
                          <a:solidFill>
                            <a:schemeClr val="tx1"/>
                          </a:solidFill>
                          <a:effectLst>
                            <a:outerShdw blurRad="38100" dist="38100" dir="2700000" algn="tl">
                              <a:srgbClr val="000000">
                                <a:alpha val="43137"/>
                              </a:srgbClr>
                            </a:outerShdw>
                          </a:effectLst>
                          <a:latin typeface="+mn-lt"/>
                        </a:rPr>
                        <a:t>Question 11</a:t>
                      </a:r>
                      <a:r>
                        <a:rPr lang="en-US" sz="1200" b="0" i="0" u="none" dirty="0" smtClean="0">
                          <a:solidFill>
                            <a:schemeClr val="tx1"/>
                          </a:solidFill>
                          <a:effectLst>
                            <a:outerShdw blurRad="38100" dist="38100" dir="2700000" algn="tl">
                              <a:srgbClr val="000000">
                                <a:alpha val="43137"/>
                              </a:srgbClr>
                            </a:outerShdw>
                          </a:effectLst>
                          <a:latin typeface="+mn-lt"/>
                        </a:rPr>
                        <a:t>  </a:t>
                      </a:r>
                      <a:r>
                        <a:rPr lang="en-US" sz="1100" b="0" i="0" u="none" dirty="0" smtClean="0">
                          <a:solidFill>
                            <a:schemeClr val="tx1"/>
                          </a:solidFill>
                          <a:effectLst/>
                          <a:latin typeface="+mn-lt"/>
                        </a:rPr>
                        <a:t>What was a major reason that the buildings burned easily in the Great Chicago fire?  </a:t>
                      </a:r>
                      <a:r>
                        <a:rPr lang="en-US" sz="1100" b="0" i="0" dirty="0" smtClean="0">
                          <a:effectLst/>
                          <a:latin typeface="+mn-lt"/>
                        </a:rPr>
                        <a:t>RI.4.8</a:t>
                      </a:r>
                      <a:endParaRPr lang="en-US" sz="1100" b="0" i="0" dirty="0">
                        <a:effectLst/>
                        <a:latin typeface="+mn-lt"/>
                      </a:endParaRPr>
                    </a:p>
                  </a:txBody>
                  <a:tcPr marL="97155" marR="97155" marT="47897" marB="47897" anchor="ctr">
                    <a:solidFill>
                      <a:schemeClr val="bg1">
                        <a:lumMod val="85000"/>
                      </a:schemeClr>
                    </a:solidFill>
                  </a:tcPr>
                </a:tc>
                <a:tc>
                  <a:txBody>
                    <a:bodyPr/>
                    <a:lstStyle/>
                    <a:p>
                      <a:pPr algn="ctr"/>
                      <a:r>
                        <a:rPr lang="en-US" sz="1200" b="1" dirty="0" smtClean="0">
                          <a:effectLst>
                            <a:outerShdw blurRad="38100" dist="38100" dir="2700000" algn="tl">
                              <a:srgbClr val="000000">
                                <a:alpha val="43137"/>
                              </a:srgbClr>
                            </a:outerShdw>
                          </a:effectLst>
                          <a:latin typeface="+mn-lt"/>
                        </a:rPr>
                        <a:t>C</a:t>
                      </a:r>
                      <a:endParaRPr lang="en-US" sz="1200" b="1" dirty="0">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390726">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i="0" u="sng" dirty="0" smtClean="0">
                          <a:solidFill>
                            <a:schemeClr val="tx1"/>
                          </a:solidFill>
                          <a:effectLst>
                            <a:outerShdw blurRad="38100" dist="38100" dir="2700000" algn="tl">
                              <a:srgbClr val="000000">
                                <a:alpha val="43137"/>
                              </a:srgbClr>
                            </a:outerShdw>
                          </a:effectLst>
                          <a:latin typeface="+mn-lt"/>
                        </a:rPr>
                        <a:t>Question 12</a:t>
                      </a:r>
                      <a:r>
                        <a:rPr lang="en-US" sz="1200" b="0" i="0" u="none" dirty="0" smtClean="0">
                          <a:solidFill>
                            <a:schemeClr val="tx1"/>
                          </a:solidFill>
                          <a:effectLst>
                            <a:outerShdw blurRad="38100" dist="38100" dir="2700000" algn="tl">
                              <a:srgbClr val="000000">
                                <a:alpha val="43137"/>
                              </a:srgbClr>
                            </a:outerShdw>
                          </a:effectLst>
                          <a:latin typeface="+mn-lt"/>
                        </a:rPr>
                        <a:t> </a:t>
                      </a:r>
                      <a:r>
                        <a:rPr lang="en-US" sz="1200" b="0" i="0" u="none" baseline="0" dirty="0" smtClean="0">
                          <a:solidFill>
                            <a:schemeClr val="tx1"/>
                          </a:solidFill>
                          <a:effectLst>
                            <a:outerShdw blurRad="38100" dist="38100" dir="2700000" algn="tl">
                              <a:srgbClr val="000000">
                                <a:alpha val="43137"/>
                              </a:srgbClr>
                            </a:outerShdw>
                          </a:effectLst>
                          <a:latin typeface="+mn-lt"/>
                        </a:rPr>
                        <a:t> </a:t>
                      </a:r>
                      <a:r>
                        <a:rPr lang="en-US" sz="1100" b="0" i="0" u="none" dirty="0" smtClean="0">
                          <a:solidFill>
                            <a:schemeClr val="tx1"/>
                          </a:solidFill>
                          <a:effectLst/>
                          <a:latin typeface="+mn-lt"/>
                        </a:rPr>
                        <a:t>Which</a:t>
                      </a:r>
                      <a:r>
                        <a:rPr lang="en-US" sz="1100" b="0" i="0" u="none" dirty="0" smtClean="0">
                          <a:solidFill>
                            <a:srgbClr val="FF0000"/>
                          </a:solidFill>
                          <a:effectLst/>
                          <a:latin typeface="+mn-lt"/>
                        </a:rPr>
                        <a:t> </a:t>
                      </a:r>
                      <a:r>
                        <a:rPr lang="en-US" sz="1100" b="0" i="0" u="none" dirty="0" smtClean="0">
                          <a:solidFill>
                            <a:schemeClr val="tx1"/>
                          </a:solidFill>
                          <a:effectLst/>
                          <a:latin typeface="+mn-lt"/>
                        </a:rPr>
                        <a:t>evidence best supports what a city planner </a:t>
                      </a:r>
                      <a:r>
                        <a:rPr lang="en-US" sz="1100" b="1" i="0" u="sng" dirty="0" smtClean="0">
                          <a:solidFill>
                            <a:schemeClr val="tx1"/>
                          </a:solidFill>
                          <a:effectLst/>
                          <a:latin typeface="+mn-lt"/>
                        </a:rPr>
                        <a:t>thinks</a:t>
                      </a:r>
                      <a:r>
                        <a:rPr lang="en-US" sz="1100" b="0" i="0" u="none" dirty="0" smtClean="0">
                          <a:solidFill>
                            <a:schemeClr val="tx1"/>
                          </a:solidFill>
                          <a:effectLst/>
                          <a:latin typeface="+mn-lt"/>
                        </a:rPr>
                        <a:t> a city needs? </a:t>
                      </a:r>
                      <a:r>
                        <a:rPr lang="en-US" sz="1100" b="0" i="0" u="none" baseline="0" dirty="0" smtClean="0">
                          <a:solidFill>
                            <a:schemeClr val="tx1"/>
                          </a:solidFill>
                          <a:effectLst/>
                          <a:latin typeface="+mn-lt"/>
                        </a:rPr>
                        <a:t> </a:t>
                      </a:r>
                      <a:r>
                        <a:rPr lang="en-US" sz="1100" b="0" i="0" dirty="0" smtClean="0">
                          <a:effectLst/>
                          <a:latin typeface="+mn-lt"/>
                        </a:rPr>
                        <a:t>RI.4.8</a:t>
                      </a:r>
                    </a:p>
                  </a:txBody>
                  <a:tcPr marL="97155" marR="97155" marT="47897" marB="47897" anchor="ctr">
                    <a:solidFill>
                      <a:schemeClr val="bg2"/>
                    </a:solidFill>
                  </a:tcPr>
                </a:tc>
                <a:tc>
                  <a:txBody>
                    <a:bodyPr/>
                    <a:lstStyle/>
                    <a:p>
                      <a:pPr algn="ctr"/>
                      <a:r>
                        <a:rPr lang="en-US" sz="1200" b="1" dirty="0" smtClean="0">
                          <a:effectLst>
                            <a:outerShdw blurRad="38100" dist="38100" dir="2700000" algn="tl">
                              <a:srgbClr val="000000">
                                <a:alpha val="43137"/>
                              </a:srgbClr>
                            </a:outerShdw>
                          </a:effectLst>
                          <a:latin typeface="+mn-lt"/>
                        </a:rPr>
                        <a:t>A</a:t>
                      </a:r>
                      <a:endParaRPr lang="en-US" sz="1200" b="1" dirty="0">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279692">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i="0" u="sng" dirty="0" smtClean="0">
                          <a:solidFill>
                            <a:schemeClr val="tx1"/>
                          </a:solidFill>
                          <a:effectLst>
                            <a:outerShdw blurRad="38100" dist="38100" dir="2700000" algn="tl">
                              <a:srgbClr val="000000">
                                <a:alpha val="43137"/>
                              </a:srgbClr>
                            </a:outerShdw>
                          </a:effectLst>
                          <a:latin typeface="+mn-lt"/>
                        </a:rPr>
                        <a:t>Question 13</a:t>
                      </a:r>
                      <a:r>
                        <a:rPr lang="en-US" sz="1200" b="0" i="0" u="none" baseline="0" dirty="0" smtClean="0">
                          <a:solidFill>
                            <a:schemeClr val="tx1"/>
                          </a:solidFill>
                          <a:effectLst/>
                          <a:latin typeface="+mn-lt"/>
                        </a:rPr>
                        <a:t>  </a:t>
                      </a:r>
                      <a:r>
                        <a:rPr lang="en-US" sz="1100" b="0" i="0" u="none" baseline="0" dirty="0" smtClean="0">
                          <a:solidFill>
                            <a:schemeClr val="tx1"/>
                          </a:solidFill>
                          <a:effectLst/>
                          <a:latin typeface="+mn-lt"/>
                        </a:rPr>
                        <a:t>According to </a:t>
                      </a:r>
                      <a:r>
                        <a:rPr lang="en-US" sz="1100" b="1" i="1" u="sng" baseline="0" dirty="0" smtClean="0">
                          <a:solidFill>
                            <a:schemeClr val="tx1"/>
                          </a:solidFill>
                          <a:effectLst/>
                          <a:latin typeface="+mn-lt"/>
                        </a:rPr>
                        <a:t>Chicago Legacy: Burnham’s Plan </a:t>
                      </a:r>
                      <a:r>
                        <a:rPr lang="en-US" sz="1100" b="0" i="0" u="none" baseline="0" dirty="0" smtClean="0">
                          <a:solidFill>
                            <a:schemeClr val="tx1"/>
                          </a:solidFill>
                          <a:effectLst/>
                          <a:latin typeface="+mn-lt"/>
                        </a:rPr>
                        <a:t>why was life difficult in Chicago before the Great Fire? RI.4.9</a:t>
                      </a:r>
                    </a:p>
                  </a:txBody>
                  <a:tcPr marL="97155" marR="97155" marT="47897" marB="47897" anchor="ctr">
                    <a:solidFill>
                      <a:schemeClr val="bg1">
                        <a:lumMod val="85000"/>
                      </a:schemeClr>
                    </a:solidFill>
                  </a:tcPr>
                </a:tc>
                <a:tc>
                  <a:txBody>
                    <a:bodyPr/>
                    <a:lstStyle/>
                    <a:p>
                      <a:pPr algn="ctr"/>
                      <a:r>
                        <a:rPr lang="en-US" sz="1200" b="1" dirty="0" smtClean="0">
                          <a:effectLst>
                            <a:outerShdw blurRad="38100" dist="38100" dir="2700000" algn="tl">
                              <a:srgbClr val="000000">
                                <a:alpha val="43137"/>
                              </a:srgbClr>
                            </a:outerShdw>
                          </a:effectLst>
                          <a:latin typeface="+mn-lt"/>
                        </a:rPr>
                        <a:t>A</a:t>
                      </a:r>
                      <a:endParaRPr lang="en-US" sz="1200" b="1" dirty="0">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153418">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i="0" u="sng" dirty="0" smtClean="0">
                          <a:solidFill>
                            <a:schemeClr val="tx1"/>
                          </a:solidFill>
                          <a:effectLst>
                            <a:outerShdw blurRad="38100" dist="38100" dir="2700000" algn="tl">
                              <a:srgbClr val="000000">
                                <a:alpha val="43137"/>
                              </a:srgbClr>
                            </a:outerShdw>
                          </a:effectLst>
                          <a:latin typeface="+mn-lt"/>
                        </a:rPr>
                        <a:t>Question 14</a:t>
                      </a:r>
                      <a:r>
                        <a:rPr lang="en-US" sz="1200" b="1" i="0" u="none" dirty="0" smtClean="0">
                          <a:solidFill>
                            <a:schemeClr val="tx1"/>
                          </a:solidFill>
                          <a:effectLst>
                            <a:outerShdw blurRad="38100" dist="38100" dir="2700000" algn="tl">
                              <a:srgbClr val="000000">
                                <a:alpha val="43137"/>
                              </a:srgbClr>
                            </a:outerShdw>
                          </a:effectLst>
                          <a:latin typeface="+mn-lt"/>
                        </a:rPr>
                        <a:t>  </a:t>
                      </a:r>
                      <a:r>
                        <a:rPr lang="en-US" sz="1100" b="0" i="0" u="none" dirty="0" smtClean="0">
                          <a:solidFill>
                            <a:schemeClr val="tx1"/>
                          </a:solidFill>
                          <a:effectLst/>
                          <a:latin typeface="+mn-lt"/>
                        </a:rPr>
                        <a:t>What do Burnham and DuSable’s legacies have in common? </a:t>
                      </a:r>
                      <a:r>
                        <a:rPr lang="en-US" sz="1100" b="0" i="0" u="none" strike="noStrike" baseline="0" dirty="0" smtClean="0">
                          <a:solidFill>
                            <a:schemeClr val="tx1"/>
                          </a:solidFill>
                          <a:effectLst/>
                          <a:latin typeface="+mn-lt"/>
                        </a:rPr>
                        <a:t>RI.4.9</a:t>
                      </a:r>
                      <a:endParaRPr lang="en-US" sz="1100" b="0" i="0" u="none" strike="noStrike" dirty="0" smtClean="0">
                        <a:solidFill>
                          <a:schemeClr val="tx1"/>
                        </a:solidFill>
                        <a:effectLst/>
                        <a:latin typeface="+mn-lt"/>
                      </a:endParaRPr>
                    </a:p>
                  </a:txBody>
                  <a:tcPr marL="97155" marR="97155" marT="47897" marB="47897" anchor="ctr">
                    <a:solidFill>
                      <a:schemeClr val="bg2"/>
                    </a:solidFill>
                  </a:tcPr>
                </a:tc>
                <a:tc>
                  <a:txBody>
                    <a:bodyPr/>
                    <a:lstStyle/>
                    <a:p>
                      <a:pPr algn="ctr"/>
                      <a:r>
                        <a:rPr lang="en-US" sz="1200" b="1" dirty="0" smtClean="0">
                          <a:effectLst>
                            <a:outerShdw blurRad="38100" dist="38100" dir="2700000" algn="tl">
                              <a:srgbClr val="000000">
                                <a:alpha val="43137"/>
                              </a:srgbClr>
                            </a:outerShdw>
                          </a:effectLst>
                          <a:latin typeface="+mn-lt"/>
                        </a:rPr>
                        <a:t>B</a:t>
                      </a:r>
                      <a:endParaRPr lang="en-US" sz="1200" b="1" dirty="0">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360026">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latin typeface="+mn-lt"/>
                        </a:rPr>
                        <a:t>Question 15</a:t>
                      </a:r>
                      <a:r>
                        <a:rPr lang="en-US" sz="1200" b="1" u="none" dirty="0" smtClean="0">
                          <a:solidFill>
                            <a:schemeClr val="tx1"/>
                          </a:solidFill>
                          <a:effectLst>
                            <a:outerShdw blurRad="38100" dist="38100" dir="2700000" algn="tl">
                              <a:srgbClr val="000000">
                                <a:alpha val="43137"/>
                              </a:srgbClr>
                            </a:outerShdw>
                          </a:effectLst>
                          <a:latin typeface="+mn-lt"/>
                        </a:rPr>
                        <a:t>                                </a:t>
                      </a:r>
                      <a:r>
                        <a:rPr lang="en-US" sz="1200" b="1" u="none" dirty="0" smtClean="0">
                          <a:solidFill>
                            <a:schemeClr val="tx1"/>
                          </a:solidFill>
                          <a:effectLst/>
                          <a:latin typeface="+mn-lt"/>
                        </a:rPr>
                        <a:t>  </a:t>
                      </a:r>
                      <a:r>
                        <a:rPr lang="en-US" sz="1200" b="1" u="sng" dirty="0" smtClean="0">
                          <a:solidFill>
                            <a:schemeClr val="tx1"/>
                          </a:solidFill>
                          <a:effectLst>
                            <a:outerShdw blurRad="38100" dist="38100" dir="2700000" algn="tl">
                              <a:srgbClr val="000000">
                                <a:alpha val="43137"/>
                              </a:srgbClr>
                            </a:outerShdw>
                          </a:effectLst>
                          <a:latin typeface="+mn-lt"/>
                        </a:rPr>
                        <a:t>Informational Text Constructed</a:t>
                      </a:r>
                      <a:r>
                        <a:rPr lang="en-US" sz="1200" b="1" u="sng" baseline="0" dirty="0" smtClean="0">
                          <a:solidFill>
                            <a:schemeClr val="tx1"/>
                          </a:solidFill>
                          <a:effectLst>
                            <a:outerShdw blurRad="38100" dist="38100" dir="2700000" algn="tl">
                              <a:srgbClr val="000000">
                                <a:alpha val="43137"/>
                              </a:srgbClr>
                            </a:outerShdw>
                          </a:effectLst>
                          <a:latin typeface="+mn-lt"/>
                        </a:rPr>
                        <a:t> Response</a:t>
                      </a:r>
                      <a:r>
                        <a:rPr lang="en-US" sz="1200" b="0" i="1" u="none" baseline="0" dirty="0" smtClean="0">
                          <a:solidFill>
                            <a:schemeClr val="tx1"/>
                          </a:solidFill>
                          <a:effectLst/>
                          <a:latin typeface="+mn-lt"/>
                        </a:rPr>
                        <a:t>          </a:t>
                      </a:r>
                      <a:endParaRPr lang="en-US" sz="1200" b="0" i="1" u="none" dirty="0" smtClean="0">
                        <a:solidFill>
                          <a:schemeClr val="tx1"/>
                        </a:solidFill>
                        <a:effectLst/>
                        <a:latin typeface="+mn-lt"/>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RI.4.8</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33528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latin typeface="+mn-lt"/>
                        </a:rPr>
                        <a:t>Question 16</a:t>
                      </a:r>
                      <a:r>
                        <a:rPr lang="en-US" sz="1200" b="1" u="none" dirty="0" smtClean="0">
                          <a:solidFill>
                            <a:schemeClr val="tx1"/>
                          </a:solidFill>
                          <a:effectLst>
                            <a:outerShdw blurRad="38100" dist="38100" dir="2700000" algn="tl">
                              <a:srgbClr val="000000">
                                <a:alpha val="43137"/>
                              </a:srgbClr>
                            </a:outerShdw>
                          </a:effectLst>
                          <a:latin typeface="+mn-lt"/>
                        </a:rPr>
                        <a:t>                                  </a:t>
                      </a:r>
                      <a:r>
                        <a:rPr lang="en-US" sz="1200" b="1" u="sng" dirty="0" smtClean="0">
                          <a:solidFill>
                            <a:schemeClr val="tx1"/>
                          </a:solidFill>
                          <a:effectLst>
                            <a:outerShdw blurRad="38100" dist="38100" dir="2700000" algn="tl">
                              <a:srgbClr val="000000">
                                <a:alpha val="43137"/>
                              </a:srgbClr>
                            </a:outerShdw>
                          </a:effectLst>
                          <a:latin typeface="+mn-lt"/>
                        </a:rPr>
                        <a:t>Informational Text Constructed Response</a:t>
                      </a: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RI.4.9</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latin typeface="+mn-lt"/>
                        </a:rPr>
                        <a:t>Write</a:t>
                      </a:r>
                      <a:r>
                        <a:rPr lang="en-US" sz="1200" b="1" u="sng" baseline="0" dirty="0" smtClean="0">
                          <a:solidFill>
                            <a:schemeClr val="tx1"/>
                          </a:solidFill>
                          <a:effectLst>
                            <a:outerShdw blurRad="38100" dist="38100" dir="2700000" algn="tl">
                              <a:srgbClr val="000000">
                                <a:alpha val="43137"/>
                              </a:srgbClr>
                            </a:outerShdw>
                          </a:effectLst>
                          <a:latin typeface="+mn-lt"/>
                        </a:rPr>
                        <a:t> and Revise</a:t>
                      </a:r>
                      <a:endParaRPr lang="en-US" sz="1200" b="1" u="sng" dirty="0" smtClean="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c>
                  <a:txBody>
                    <a:bodyPr/>
                    <a:lstStyle/>
                    <a:p>
                      <a:pPr algn="ct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310534">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latin typeface="+mn-lt"/>
                        </a:rPr>
                        <a:t>Question 17</a:t>
                      </a:r>
                      <a:r>
                        <a:rPr lang="en-US" sz="1200" b="1" u="none" dirty="0" smtClean="0">
                          <a:solidFill>
                            <a:schemeClr val="tx1"/>
                          </a:solidFill>
                          <a:effectLst>
                            <a:outerShdw blurRad="38100" dist="38100" dir="2700000" algn="tl">
                              <a:srgbClr val="000000">
                                <a:alpha val="43137"/>
                              </a:srgbClr>
                            </a:outerShdw>
                          </a:effectLst>
                          <a:latin typeface="+mn-lt"/>
                        </a:rPr>
                        <a:t>                                                               </a:t>
                      </a:r>
                      <a:r>
                        <a:rPr lang="en-US" sz="1200" b="1" u="sng" dirty="0" smtClean="0">
                          <a:solidFill>
                            <a:schemeClr val="tx1"/>
                          </a:solidFill>
                          <a:effectLst>
                            <a:outerShdw blurRad="38100" dist="38100" dir="2700000" algn="tl">
                              <a:srgbClr val="000000">
                                <a:alpha val="43137"/>
                              </a:srgbClr>
                            </a:outerShdw>
                          </a:effectLst>
                          <a:latin typeface="+mn-lt"/>
                        </a:rPr>
                        <a:t>Brief</a:t>
                      </a:r>
                      <a:r>
                        <a:rPr lang="en-US" sz="1200" b="1" u="sng" baseline="0" dirty="0" smtClean="0">
                          <a:solidFill>
                            <a:schemeClr val="tx1"/>
                          </a:solidFill>
                          <a:effectLst>
                            <a:outerShdw blurRad="38100" dist="38100" dir="2700000" algn="tl">
                              <a:srgbClr val="000000">
                                <a:alpha val="43137"/>
                              </a:srgbClr>
                            </a:outerShdw>
                          </a:effectLst>
                          <a:latin typeface="+mn-lt"/>
                        </a:rPr>
                        <a:t> Write </a:t>
                      </a:r>
                      <a:endParaRPr lang="en-US" sz="1200" b="1" u="sng" dirty="0" smtClean="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W.4.3c</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latin typeface="+mn-lt"/>
                        </a:rPr>
                        <a:t>Question</a:t>
                      </a:r>
                      <a:r>
                        <a:rPr lang="en-US" sz="1200" b="1" u="sng" baseline="0" dirty="0" smtClean="0">
                          <a:solidFill>
                            <a:schemeClr val="tx1"/>
                          </a:solidFill>
                          <a:effectLst>
                            <a:outerShdw blurRad="38100" dist="38100" dir="2700000" algn="tl">
                              <a:srgbClr val="000000">
                                <a:alpha val="43137"/>
                              </a:srgbClr>
                            </a:outerShdw>
                          </a:effectLst>
                          <a:latin typeface="+mn-lt"/>
                        </a:rPr>
                        <a:t> 18</a:t>
                      </a:r>
                      <a:r>
                        <a:rPr lang="en-US" sz="1200" b="1" u="none" baseline="0" dirty="0" smtClean="0">
                          <a:solidFill>
                            <a:schemeClr val="tx1"/>
                          </a:solidFill>
                          <a:effectLst>
                            <a:outerShdw blurRad="38100" dist="38100" dir="2700000" algn="tl">
                              <a:srgbClr val="000000">
                                <a:alpha val="43137"/>
                              </a:srgbClr>
                            </a:outerShdw>
                          </a:effectLst>
                          <a:latin typeface="+mn-lt"/>
                        </a:rPr>
                        <a:t>  </a:t>
                      </a:r>
                      <a:r>
                        <a:rPr lang="en-US" sz="1100" b="0" dirty="0" smtClean="0">
                          <a:solidFill>
                            <a:schemeClr val="tx1"/>
                          </a:solidFill>
                          <a:latin typeface="+mn-lt"/>
                          <a:ea typeface="Times New Roman"/>
                          <a:cs typeface="Helvetica" panose="020B0604020202020204" pitchFamily="34" charset="0"/>
                        </a:rPr>
                        <a:t>Which line of dialogue would best fit after the last sentence?</a:t>
                      </a:r>
                      <a:r>
                        <a:rPr lang="en-US" sz="1100" b="0" baseline="0" dirty="0" smtClean="0">
                          <a:solidFill>
                            <a:schemeClr val="tx1"/>
                          </a:solidFill>
                          <a:latin typeface="+mn-lt"/>
                          <a:ea typeface="Times New Roman"/>
                          <a:cs typeface="Helvetica" panose="020B0604020202020204" pitchFamily="34" charset="0"/>
                        </a:rPr>
                        <a:t> </a:t>
                      </a:r>
                      <a:r>
                        <a:rPr lang="en-US" sz="1100" b="0" dirty="0" smtClean="0">
                          <a:solidFill>
                            <a:schemeClr val="tx1"/>
                          </a:solidFill>
                          <a:latin typeface="+mn-lt"/>
                          <a:cs typeface="Helvetica" panose="020B0604020202020204" pitchFamily="34" charset="0"/>
                        </a:rPr>
                        <a:t>W.4.3b</a:t>
                      </a:r>
                    </a:p>
                  </a:txBody>
                  <a:tcPr marL="97155" marR="97155" marT="47897" marB="47897" anchor="ctr">
                    <a:solidFill>
                      <a:schemeClr val="bg1">
                        <a:lumMod val="85000"/>
                      </a:schemeClr>
                    </a:solidFill>
                  </a:tcPr>
                </a:tc>
                <a:tc>
                  <a:txBody>
                    <a:bodyPr/>
                    <a:lstStyle/>
                    <a:p>
                      <a:pPr algn="ctr"/>
                      <a:r>
                        <a:rPr lang="en-US" sz="1200" b="1" dirty="0" smtClean="0">
                          <a:effectLst>
                            <a:outerShdw blurRad="38100" dist="38100" dir="2700000" algn="tl">
                              <a:srgbClr val="000000">
                                <a:alpha val="43137"/>
                              </a:srgbClr>
                            </a:outerShdw>
                          </a:effectLst>
                          <a:latin typeface="+mn-lt"/>
                        </a:rPr>
                        <a:t>C</a:t>
                      </a:r>
                      <a:endParaRPr lang="en-US" sz="1200" b="1" dirty="0">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0">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latin typeface="+mn-lt"/>
                        </a:rPr>
                        <a:t>Question 19</a:t>
                      </a:r>
                      <a:r>
                        <a:rPr lang="en-US" sz="1200" b="1" u="none" dirty="0" smtClean="0">
                          <a:solidFill>
                            <a:schemeClr val="tx1"/>
                          </a:solidFill>
                          <a:effectLst>
                            <a:outerShdw blurRad="38100" dist="38100" dir="2700000" algn="tl">
                              <a:srgbClr val="000000">
                                <a:alpha val="43137"/>
                              </a:srgbClr>
                            </a:outerShdw>
                          </a:effectLst>
                          <a:latin typeface="+mn-lt"/>
                        </a:rPr>
                        <a:t>  </a:t>
                      </a:r>
                      <a:r>
                        <a:rPr lang="en-US" sz="1100" b="0" dirty="0" smtClean="0">
                          <a:solidFill>
                            <a:schemeClr val="tx1"/>
                          </a:solidFill>
                          <a:latin typeface="+mn-lt"/>
                        </a:rPr>
                        <a:t>The student has decided that the two bold words are too easy for his teacher. Choose the two words that best replaces the bold words. L.4.3a</a:t>
                      </a:r>
                      <a:endParaRPr lang="en-US" sz="1100" b="0" dirty="0" smtClean="0">
                        <a:solidFill>
                          <a:schemeClr val="tx1"/>
                        </a:solidFill>
                        <a:latin typeface="+mn-lt"/>
                        <a:cs typeface="Helvetica" panose="020B0604020202020204" pitchFamily="34" charset="0"/>
                      </a:endParaRPr>
                    </a:p>
                  </a:txBody>
                  <a:tcPr marL="97155" marR="97155" marT="47897" marB="47897" anchor="ctr">
                    <a:solidFill>
                      <a:schemeClr val="bg2"/>
                    </a:solidFill>
                  </a:tcPr>
                </a:tc>
                <a:tc>
                  <a:txBody>
                    <a:bodyPr/>
                    <a:lstStyle/>
                    <a:p>
                      <a:pPr algn="ctr"/>
                      <a:r>
                        <a:rPr lang="en-US" sz="1200" b="1" dirty="0" smtClean="0">
                          <a:effectLst>
                            <a:outerShdw blurRad="38100" dist="38100" dir="2700000" algn="tl">
                              <a:srgbClr val="000000">
                                <a:alpha val="43137"/>
                              </a:srgbClr>
                            </a:outerShdw>
                          </a:effectLst>
                          <a:latin typeface="+mn-lt"/>
                        </a:rPr>
                        <a:t>B</a:t>
                      </a:r>
                      <a:endParaRPr lang="en-US" sz="1200" b="1" dirty="0">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151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latin typeface="+mn-lt"/>
                        </a:rPr>
                        <a:t>Question 20</a:t>
                      </a:r>
                      <a:r>
                        <a:rPr lang="en-US" sz="1200" b="1" u="none" dirty="0" smtClean="0">
                          <a:solidFill>
                            <a:schemeClr val="tx1"/>
                          </a:solidFill>
                          <a:effectLst>
                            <a:outerShdw blurRad="38100" dist="38100" dir="2700000" algn="tl">
                              <a:srgbClr val="000000">
                                <a:alpha val="43137"/>
                              </a:srgbClr>
                            </a:outerShdw>
                          </a:effectLst>
                          <a:latin typeface="+mn-lt"/>
                        </a:rPr>
                        <a:t>  </a:t>
                      </a:r>
                      <a:r>
                        <a:rPr lang="en-US" sz="1100" b="0" u="none" dirty="0" smtClean="0">
                          <a:solidFill>
                            <a:schemeClr val="tx1"/>
                          </a:solidFill>
                          <a:effectLst/>
                          <a:latin typeface="+mn-lt"/>
                        </a:rPr>
                        <a:t>Which sentence shows the adjectives in correct order?</a:t>
                      </a:r>
                      <a:r>
                        <a:rPr lang="en-US" sz="1100" b="0" u="none" baseline="0" dirty="0" smtClean="0">
                          <a:solidFill>
                            <a:schemeClr val="tx1"/>
                          </a:solidFill>
                          <a:effectLst/>
                          <a:latin typeface="+mn-lt"/>
                        </a:rPr>
                        <a:t> </a:t>
                      </a:r>
                      <a:r>
                        <a:rPr lang="en-US" sz="1100" b="0" u="none" dirty="0" smtClean="0">
                          <a:solidFill>
                            <a:schemeClr val="tx1"/>
                          </a:solidFill>
                          <a:effectLst/>
                          <a:latin typeface="+mn-lt"/>
                        </a:rPr>
                        <a:t> </a:t>
                      </a:r>
                      <a:r>
                        <a:rPr kumimoji="0" lang="en-US" sz="1100" b="0" i="0" u="none" strike="noStrike" kern="1200" cap="none" spc="0" normalizeH="0" baseline="0" noProof="0" dirty="0" smtClean="0">
                          <a:ln>
                            <a:noFill/>
                          </a:ln>
                          <a:solidFill>
                            <a:schemeClr val="tx1"/>
                          </a:solidFill>
                          <a:effectLst/>
                          <a:uLnTx/>
                          <a:uFillTx/>
                          <a:latin typeface="+mn-lt"/>
                          <a:ea typeface="+mn-ea"/>
                          <a:cs typeface="Helvetica" panose="020B0604020202020204" pitchFamily="34" charset="0"/>
                        </a:rPr>
                        <a:t>L.4.1d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smtClean="0">
                          <a:ln>
                            <a:noFill/>
                          </a:ln>
                          <a:solidFill>
                            <a:schemeClr val="tx1"/>
                          </a:solidFill>
                          <a:effectLst/>
                          <a:uLnTx/>
                          <a:uFillTx/>
                          <a:latin typeface="+mn-lt"/>
                          <a:ea typeface="+mn-ea"/>
                          <a:cs typeface="Helvetica" panose="020B0604020202020204" pitchFamily="34" charset="0"/>
                        </a:rPr>
                        <a:t>NOTE Explanation: </a:t>
                      </a:r>
                      <a:r>
                        <a:rPr lang="en-US" sz="1100" i="1" dirty="0" smtClean="0">
                          <a:solidFill>
                            <a:schemeClr val="tx1"/>
                          </a:solidFill>
                          <a:latin typeface="+mn-lt"/>
                        </a:rPr>
                        <a:t>The article “a” comes first. The word “beautiful” shows an opinion and it comes next. The adjective that describes the horse should come third, followed by the noun. </a:t>
                      </a:r>
                    </a:p>
                  </a:txBody>
                  <a:tcPr marL="97155" marR="97155" marT="47897" marB="47897" anchor="ctr">
                    <a:solidFill>
                      <a:schemeClr val="bg1">
                        <a:lumMod val="85000"/>
                      </a:schemeClr>
                    </a:solidFill>
                  </a:tcPr>
                </a:tc>
                <a:tc>
                  <a:txBody>
                    <a:bodyPr/>
                    <a:lstStyle/>
                    <a:p>
                      <a:pPr algn="ctr"/>
                      <a:r>
                        <a:rPr lang="en-US" sz="1200" b="1" dirty="0" smtClean="0">
                          <a:effectLst>
                            <a:outerShdw blurRad="38100" dist="38100" dir="2700000" algn="tl">
                              <a:srgbClr val="000000">
                                <a:alpha val="43137"/>
                              </a:srgbClr>
                            </a:outerShdw>
                          </a:effectLst>
                          <a:latin typeface="+mn-lt"/>
                        </a:rPr>
                        <a:t>C</a:t>
                      </a:r>
                      <a:endParaRPr lang="en-US" sz="1200" b="1" dirty="0">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bl>
          </a:graphicData>
        </a:graphic>
      </p:graphicFrame>
    </p:spTree>
    <p:extLst>
      <p:ext uri="{BB962C8B-B14F-4D97-AF65-F5344CB8AC3E}">
        <p14:creationId xmlns:p14="http://schemas.microsoft.com/office/powerpoint/2010/main" val="14895529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p:cNvGrpSpPr/>
          <p:nvPr/>
        </p:nvGrpSpPr>
        <p:grpSpPr>
          <a:xfrm>
            <a:off x="-127223" y="733060"/>
            <a:ext cx="8146930" cy="8780510"/>
            <a:chOff x="-112256" y="56818"/>
            <a:chExt cx="7188468" cy="7982282"/>
          </a:xfrm>
        </p:grpSpPr>
        <p:grpSp>
          <p:nvGrpSpPr>
            <p:cNvPr id="12" name="Group 11"/>
            <p:cNvGrpSpPr/>
            <p:nvPr/>
          </p:nvGrpSpPr>
          <p:grpSpPr>
            <a:xfrm>
              <a:off x="-112256" y="56818"/>
              <a:ext cx="7188468" cy="7982282"/>
              <a:chOff x="-127134" y="171118"/>
              <a:chExt cx="7188468" cy="7982282"/>
            </a:xfrm>
          </p:grpSpPr>
          <p:sp>
            <p:nvSpPr>
              <p:cNvPr id="6" name="Rectangle 5"/>
              <p:cNvSpPr/>
              <p:nvPr/>
            </p:nvSpPr>
            <p:spPr>
              <a:xfrm>
                <a:off x="381000" y="228600"/>
                <a:ext cx="6172200" cy="7924800"/>
              </a:xfrm>
              <a:prstGeom prst="rect">
                <a:avLst/>
              </a:prstGeom>
              <a:gradFill>
                <a:gsLst>
                  <a:gs pos="0">
                    <a:srgbClr val="FF6D6D"/>
                  </a:gs>
                  <a:gs pos="50000">
                    <a:schemeClr val="accent1">
                      <a:tint val="44500"/>
                      <a:satMod val="160000"/>
                    </a:schemeClr>
                  </a:gs>
                  <a:gs pos="100000">
                    <a:schemeClr val="accent1">
                      <a:tint val="23500"/>
                      <a:satMod val="160000"/>
                    </a:schemeClr>
                  </a:gs>
                </a:gsLst>
                <a:lin ang="5400000" scaled="0"/>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p:cNvGrpSpPr/>
              <p:nvPr/>
            </p:nvGrpSpPr>
            <p:grpSpPr>
              <a:xfrm>
                <a:off x="-127134" y="171118"/>
                <a:ext cx="7188468" cy="6351172"/>
                <a:chOff x="119309" y="23913"/>
                <a:chExt cx="7188468" cy="6351172"/>
              </a:xfrm>
            </p:grpSpPr>
            <p:sp>
              <p:nvSpPr>
                <p:cNvPr id="2" name="Diamond 1"/>
                <p:cNvSpPr/>
                <p:nvPr/>
              </p:nvSpPr>
              <p:spPr>
                <a:xfrm rot="2132198">
                  <a:off x="119309" y="23913"/>
                  <a:ext cx="7188468" cy="6351172"/>
                </a:xfrm>
                <a:prstGeom prst="diamond">
                  <a:avLst/>
                </a:prstGeom>
                <a:solidFill>
                  <a:srgbClr val="FFFF8B"/>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785944" y="2858541"/>
                  <a:ext cx="4162221" cy="1706761"/>
                </a:xfrm>
                <a:prstGeom prst="rect">
                  <a:avLst/>
                </a:prstGeom>
                <a:solidFill>
                  <a:schemeClr val="accent2">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algn="ctr"/>
                  <a:r>
                    <a:rPr lang="en-US" sz="4500" b="1" dirty="0">
                      <a:effectLst>
                        <a:outerShdw blurRad="38100" dist="38100" dir="2700000" algn="tl">
                          <a:srgbClr val="000000">
                            <a:alpha val="43137"/>
                          </a:srgbClr>
                        </a:outerShdw>
                      </a:effectLst>
                    </a:rPr>
                    <a:t>Quarter </a:t>
                  </a:r>
                  <a:r>
                    <a:rPr lang="en-US" sz="4500" b="1" dirty="0" smtClean="0">
                      <a:effectLst>
                        <a:outerShdw blurRad="38100" dist="38100" dir="2700000" algn="tl">
                          <a:srgbClr val="000000">
                            <a:alpha val="43137"/>
                          </a:srgbClr>
                        </a:outerShdw>
                      </a:effectLst>
                    </a:rPr>
                    <a:t>Three </a:t>
                  </a:r>
                  <a:endParaRPr lang="en-US" sz="4500" b="1" dirty="0">
                    <a:effectLst>
                      <a:outerShdw blurRad="38100" dist="38100" dir="2700000" algn="tl">
                        <a:srgbClr val="000000">
                          <a:alpha val="43137"/>
                        </a:srgbClr>
                      </a:outerShdw>
                    </a:effectLst>
                  </a:endParaRPr>
                </a:p>
                <a:p>
                  <a:pPr algn="ctr"/>
                  <a:endParaRPr lang="en-US" sz="2300" b="1" dirty="0" smtClean="0">
                    <a:effectLst>
                      <a:outerShdw blurRad="38100" dist="38100" dir="2700000" algn="tl">
                        <a:srgbClr val="000000">
                          <a:alpha val="43137"/>
                        </a:srgbClr>
                      </a:outerShdw>
                    </a:effectLst>
                  </a:endParaRPr>
                </a:p>
                <a:p>
                  <a:pPr algn="ctr"/>
                  <a:r>
                    <a:rPr lang="en-US" sz="2300" b="1" dirty="0" smtClean="0">
                      <a:effectLst>
                        <a:outerShdw blurRad="38100" dist="38100" dir="2700000" algn="tl">
                          <a:srgbClr val="000000">
                            <a:alpha val="43137"/>
                          </a:srgbClr>
                        </a:outerShdw>
                      </a:effectLst>
                    </a:rPr>
                    <a:t>ELA </a:t>
                  </a:r>
                  <a:r>
                    <a:rPr lang="en-US" sz="2300" b="1" dirty="0">
                      <a:effectLst>
                        <a:outerShdw blurRad="38100" dist="38100" dir="2700000" algn="tl">
                          <a:srgbClr val="000000">
                            <a:alpha val="43137"/>
                          </a:srgbClr>
                        </a:outerShdw>
                      </a:effectLst>
                    </a:rPr>
                    <a:t>CFAssessment</a:t>
                  </a:r>
                </a:p>
                <a:p>
                  <a:pPr algn="ctr"/>
                  <a:r>
                    <a:rPr lang="en-US" sz="2500" b="1" dirty="0">
                      <a:effectLst>
                        <a:outerShdw blurRad="38100" dist="38100" dir="2700000" algn="tl">
                          <a:srgbClr val="000000">
                            <a:alpha val="43137"/>
                          </a:srgbClr>
                        </a:outerShdw>
                      </a:effectLst>
                    </a:rPr>
                    <a:t>Student Copy</a:t>
                  </a:r>
                </a:p>
              </p:txBody>
            </p:sp>
          </p:grpSp>
          <p:sp>
            <p:nvSpPr>
              <p:cNvPr id="11" name="Rectangle 10"/>
              <p:cNvSpPr/>
              <p:nvPr/>
            </p:nvSpPr>
            <p:spPr>
              <a:xfrm>
                <a:off x="877411" y="6057900"/>
                <a:ext cx="5486400" cy="1961972"/>
              </a:xfrm>
              <a:prstGeom prst="rect">
                <a:avLst/>
              </a:prstGeom>
              <a:solidFill>
                <a:schemeClr val="accent2">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Student Name</a:t>
                </a:r>
              </a:p>
              <a:p>
                <a:pPr algn="ctr"/>
                <a:r>
                  <a:rPr lang="en-US" sz="3600" b="1" dirty="0">
                    <a:solidFill>
                      <a:schemeClr val="tx1"/>
                    </a:solidFill>
                  </a:rPr>
                  <a:t>_______________________</a:t>
                </a:r>
              </a:p>
            </p:txBody>
          </p:sp>
        </p:grpSp>
        <p:grpSp>
          <p:nvGrpSpPr>
            <p:cNvPr id="13" name="Group 12"/>
            <p:cNvGrpSpPr/>
            <p:nvPr/>
          </p:nvGrpSpPr>
          <p:grpSpPr>
            <a:xfrm>
              <a:off x="3489342" y="563494"/>
              <a:ext cx="2628116" cy="2097060"/>
              <a:chOff x="4701868" y="381000"/>
              <a:chExt cx="2628116" cy="2097060"/>
            </a:xfrm>
          </p:grpSpPr>
          <p:sp>
            <p:nvSpPr>
              <p:cNvPr id="14" name="Parallelogram 13"/>
              <p:cNvSpPr/>
              <p:nvPr/>
            </p:nvSpPr>
            <p:spPr>
              <a:xfrm rot="1584430" flipH="1">
                <a:off x="4701868" y="566618"/>
                <a:ext cx="2628116" cy="1911442"/>
              </a:xfrm>
              <a:prstGeom prst="parallelogram">
                <a:avLst/>
              </a:prstGeom>
              <a:solidFill>
                <a:srgbClr val="92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C00000"/>
                  </a:solidFill>
                </a:endParaRPr>
              </a:p>
            </p:txBody>
          </p:sp>
          <p:sp>
            <p:nvSpPr>
              <p:cNvPr id="15" name="Parallelogram 14"/>
              <p:cNvSpPr/>
              <p:nvPr/>
            </p:nvSpPr>
            <p:spPr>
              <a:xfrm>
                <a:off x="5029200" y="694562"/>
                <a:ext cx="2050726" cy="1667638"/>
              </a:xfrm>
              <a:prstGeom prst="parallelogram">
                <a:avLst/>
              </a:prstGeom>
              <a:solidFill>
                <a:srgbClr val="FFFF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4717726" y="381000"/>
                <a:ext cx="1101584" cy="923330"/>
              </a:xfrm>
              <a:prstGeom prst="rect">
                <a:avLst/>
              </a:prstGeom>
              <a:solidFill>
                <a:srgbClr val="FFFFBD"/>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6000" b="1" dirty="0">
                    <a:ln w="11430"/>
                    <a:solidFill>
                      <a:srgbClr val="C00000"/>
                    </a:solidFill>
                    <a:effectLst>
                      <a:outerShdw blurRad="80000" dist="40000" dir="5040000" algn="tl">
                        <a:srgbClr val="000000">
                          <a:alpha val="30000"/>
                        </a:srgbClr>
                      </a:outerShdw>
                    </a:effectLst>
                  </a:rPr>
                  <a:t>4</a:t>
                </a:r>
                <a:r>
                  <a:rPr lang="en-US" sz="6000" b="1" baseline="30000" dirty="0">
                    <a:ln w="11430"/>
                    <a:solidFill>
                      <a:srgbClr val="C00000"/>
                    </a:solidFill>
                    <a:effectLst>
                      <a:outerShdw blurRad="80000" dist="40000" dir="5040000" algn="tl">
                        <a:srgbClr val="000000">
                          <a:alpha val="30000"/>
                        </a:srgbClr>
                      </a:outerShdw>
                    </a:effectLst>
                  </a:rPr>
                  <a:t>th</a:t>
                </a:r>
                <a:r>
                  <a:rPr lang="en-US" sz="6000" b="1" dirty="0">
                    <a:ln w="11430"/>
                    <a:solidFill>
                      <a:srgbClr val="C00000"/>
                    </a:solidFill>
                    <a:effectLst>
                      <a:outerShdw blurRad="80000" dist="40000" dir="5040000" algn="tl">
                        <a:srgbClr val="000000">
                          <a:alpha val="30000"/>
                        </a:srgbClr>
                      </a:outerShdw>
                    </a:effectLst>
                  </a:rPr>
                  <a:t> </a:t>
                </a:r>
              </a:p>
            </p:txBody>
          </p:sp>
          <p:pic>
            <p:nvPicPr>
              <p:cNvPr id="17" name="Picture 8" descr="C:\Documents and Settings\Owner\Local Settings\Temporary Internet Files\Content.IE5\FH6EVO2I\MP900400619[1].jpg"/>
              <p:cNvPicPr>
                <a:picLocks noChangeAspect="1" noChangeArrowheads="1"/>
              </p:cNvPicPr>
              <p:nvPr/>
            </p:nvPicPr>
            <p:blipFill>
              <a:blip r:embed="rId2" cstate="print"/>
              <a:srcRect l="12664" t="12664" r="10917"/>
              <a:stretch>
                <a:fillRect/>
              </a:stretch>
            </p:blipFill>
            <p:spPr bwMode="auto">
              <a:xfrm>
                <a:off x="5181600" y="576344"/>
                <a:ext cx="1898326" cy="1785856"/>
              </a:xfrm>
              <a:prstGeom prst="rect">
                <a:avLst/>
              </a:prstGeom>
              <a:noFill/>
              <a:effectLst>
                <a:softEdge rad="317500"/>
              </a:effectLst>
            </p:spPr>
          </p:pic>
        </p:grpSp>
      </p:grpSp>
    </p:spTree>
    <p:extLst>
      <p:ext uri="{BB962C8B-B14F-4D97-AF65-F5344CB8AC3E}">
        <p14:creationId xmlns:p14="http://schemas.microsoft.com/office/powerpoint/2010/main" val="34623514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26</a:t>
            </a:fld>
            <a:endParaRPr lang="en-US" dirty="0"/>
          </a:p>
        </p:txBody>
      </p:sp>
      <p:sp>
        <p:nvSpPr>
          <p:cNvPr id="5" name="TextBox 4"/>
          <p:cNvSpPr txBox="1"/>
          <p:nvPr/>
        </p:nvSpPr>
        <p:spPr>
          <a:xfrm>
            <a:off x="380999" y="228600"/>
            <a:ext cx="7229475" cy="6870702"/>
          </a:xfrm>
          <a:prstGeom prst="rect">
            <a:avLst/>
          </a:prstGeom>
          <a:noFill/>
        </p:spPr>
        <p:txBody>
          <a:bodyPr wrap="square" lIns="96367" tIns="48184" rIns="96367" bIns="48184" rtlCol="0">
            <a:spAutoFit/>
          </a:bodyPr>
          <a:lstStyle/>
          <a:p>
            <a:r>
              <a:rPr lang="en-US" sz="1200" b="1" dirty="0" smtClean="0"/>
              <a:t>Read </a:t>
            </a:r>
            <a:r>
              <a:rPr lang="en-US" sz="1200" b="1" dirty="0"/>
              <a:t>the Directions.  </a:t>
            </a:r>
          </a:p>
          <a:p>
            <a:endParaRPr lang="en-US" sz="1200" u="sng" dirty="0"/>
          </a:p>
          <a:p>
            <a:r>
              <a:rPr lang="en-US" sz="1200" b="1" u="sng" dirty="0" smtClean="0"/>
              <a:t>Part 1</a:t>
            </a:r>
            <a:endParaRPr lang="en-US" sz="1200" b="1" u="sng" dirty="0"/>
          </a:p>
          <a:p>
            <a:r>
              <a:rPr lang="en-US" sz="1200" dirty="0"/>
              <a:t>You will read </a:t>
            </a:r>
            <a:r>
              <a:rPr lang="en-US" sz="1200" dirty="0" smtClean="0"/>
              <a:t>several literary and informational texts about how cities are planned and built.</a:t>
            </a:r>
            <a:endParaRPr lang="en-US" sz="1200" dirty="0" smtClean="0">
              <a:solidFill>
                <a:srgbClr val="FF0000"/>
              </a:solidFill>
            </a:endParaRPr>
          </a:p>
          <a:p>
            <a:r>
              <a:rPr lang="en-US" sz="1200" dirty="0" smtClean="0"/>
              <a:t>As </a:t>
            </a:r>
            <a:r>
              <a:rPr lang="en-US" sz="1200" dirty="0"/>
              <a:t>you read, take notes on these sources.  </a:t>
            </a:r>
          </a:p>
          <a:p>
            <a:r>
              <a:rPr lang="en-US" sz="1200" dirty="0"/>
              <a:t>Then you will answer several research questions about these </a:t>
            </a:r>
            <a:r>
              <a:rPr lang="en-US" sz="1200" dirty="0" smtClean="0"/>
              <a:t>sources</a:t>
            </a:r>
            <a:r>
              <a:rPr lang="en-US" sz="1200" dirty="0"/>
              <a:t>. </a:t>
            </a:r>
            <a:endParaRPr lang="en-US" sz="1200" dirty="0" smtClean="0"/>
          </a:p>
          <a:p>
            <a:endParaRPr lang="en-US" sz="1200" dirty="0"/>
          </a:p>
          <a:p>
            <a:pPr marL="359702" indent="-359702">
              <a:defRPr/>
            </a:pPr>
            <a:r>
              <a:rPr lang="en-US" sz="1200" dirty="0"/>
              <a:t>These will help you plan to write </a:t>
            </a:r>
            <a:r>
              <a:rPr lang="en-US" sz="1200" dirty="0" smtClean="0"/>
              <a:t>a narrative story.  You </a:t>
            </a:r>
            <a:r>
              <a:rPr lang="en-US" sz="1200" dirty="0"/>
              <a:t>are going to write </a:t>
            </a:r>
            <a:r>
              <a:rPr lang="en-US" sz="1200" dirty="0" smtClean="0"/>
              <a:t>a narrative story </a:t>
            </a:r>
          </a:p>
          <a:p>
            <a:pPr marL="359702" indent="-359702">
              <a:defRPr/>
            </a:pPr>
            <a:r>
              <a:rPr lang="en-US" sz="1200" dirty="0">
                <a:solidFill>
                  <a:srgbClr val="FF0000"/>
                </a:solidFill>
              </a:rPr>
              <a:t>	</a:t>
            </a:r>
            <a:endParaRPr lang="en-US" sz="1200" b="1" dirty="0"/>
          </a:p>
          <a:p>
            <a:r>
              <a:rPr lang="en-US" sz="1200" b="1" dirty="0"/>
              <a:t>Steps you will be following:</a:t>
            </a:r>
          </a:p>
          <a:p>
            <a:r>
              <a:rPr lang="en-US" sz="1200" dirty="0"/>
              <a:t>In order to help you plan and write your </a:t>
            </a:r>
            <a:r>
              <a:rPr lang="en-US" sz="1200" dirty="0" smtClean="0"/>
              <a:t>article</a:t>
            </a:r>
            <a:r>
              <a:rPr lang="en-US" sz="1200" dirty="0" smtClean="0">
                <a:solidFill>
                  <a:srgbClr val="C00000"/>
                </a:solidFill>
              </a:rPr>
              <a:t>, </a:t>
            </a:r>
            <a:r>
              <a:rPr lang="en-US" sz="1200" dirty="0"/>
              <a:t>you will do all of the following:</a:t>
            </a:r>
          </a:p>
          <a:p>
            <a:pPr marL="228600" indent="-228600">
              <a:buAutoNum type="arabicPeriod"/>
            </a:pPr>
            <a:r>
              <a:rPr lang="en-US" sz="1200" dirty="0" smtClean="0"/>
              <a:t>Read the literary and informational texts.</a:t>
            </a:r>
            <a:endParaRPr lang="en-US" sz="1200" dirty="0" smtClean="0">
              <a:solidFill>
                <a:srgbClr val="FF0000"/>
              </a:solidFill>
            </a:endParaRPr>
          </a:p>
          <a:p>
            <a:r>
              <a:rPr lang="en-US" sz="1200" dirty="0" smtClean="0"/>
              <a:t>2</a:t>
            </a:r>
            <a:r>
              <a:rPr lang="en-US" sz="1200" dirty="0"/>
              <a:t>. </a:t>
            </a:r>
            <a:r>
              <a:rPr lang="en-US" sz="1200" dirty="0" smtClean="0"/>
              <a:t>  Answer </a:t>
            </a:r>
            <a:r>
              <a:rPr lang="en-US" sz="1200" dirty="0"/>
              <a:t>several questions about the sources.</a:t>
            </a:r>
          </a:p>
          <a:p>
            <a:r>
              <a:rPr lang="en-US" sz="1200" dirty="0"/>
              <a:t>3. </a:t>
            </a:r>
            <a:r>
              <a:rPr lang="en-US" sz="1200" dirty="0" smtClean="0"/>
              <a:t>  Plan </a:t>
            </a:r>
            <a:r>
              <a:rPr lang="en-US" sz="1200" dirty="0"/>
              <a:t>your </a:t>
            </a:r>
            <a:r>
              <a:rPr lang="en-US" sz="1200" dirty="0" smtClean="0"/>
              <a:t>story.</a:t>
            </a:r>
            <a:endParaRPr lang="en-US" sz="1200" dirty="0"/>
          </a:p>
          <a:p>
            <a:endParaRPr lang="en-US" sz="1200" b="1" dirty="0"/>
          </a:p>
          <a:p>
            <a:r>
              <a:rPr lang="en-US" sz="1200" b="1" dirty="0"/>
              <a:t>Directions for beginning:</a:t>
            </a:r>
          </a:p>
          <a:p>
            <a:r>
              <a:rPr lang="en-US" sz="1200" dirty="0"/>
              <a:t>You will now read </a:t>
            </a:r>
            <a:r>
              <a:rPr lang="en-US" sz="1200" dirty="0" smtClean="0"/>
              <a:t>several types of texts. Take </a:t>
            </a:r>
            <a:r>
              <a:rPr lang="en-US" sz="1200" dirty="0"/>
              <a:t>notes because you may want to refer to your notes while you plan your </a:t>
            </a:r>
            <a:r>
              <a:rPr lang="en-US" sz="1200" dirty="0" smtClean="0"/>
              <a:t>narrative story. You </a:t>
            </a:r>
            <a:r>
              <a:rPr lang="en-US" sz="1200" dirty="0"/>
              <a:t>can refer to any of the sources as often as you like.</a:t>
            </a:r>
            <a:r>
              <a:rPr lang="en-US" sz="1200" b="1" dirty="0"/>
              <a:t> </a:t>
            </a:r>
          </a:p>
          <a:p>
            <a:endParaRPr lang="en-US" sz="1200" b="1" dirty="0"/>
          </a:p>
          <a:p>
            <a:r>
              <a:rPr lang="en-US" sz="1200" b="1" dirty="0"/>
              <a:t>Questions</a:t>
            </a:r>
          </a:p>
          <a:p>
            <a:r>
              <a:rPr lang="en-US" sz="1200" dirty="0"/>
              <a:t>Answer the questions.  Your answers to these questions will be scored. Also, they will help you think about the sources you’ve read, which should help you plan your </a:t>
            </a:r>
            <a:r>
              <a:rPr lang="en-US" sz="1200" dirty="0" smtClean="0"/>
              <a:t>narrative story.</a:t>
            </a:r>
            <a:endParaRPr lang="en-US" sz="1200" dirty="0"/>
          </a:p>
          <a:p>
            <a:endParaRPr lang="en-US" sz="1200" dirty="0"/>
          </a:p>
          <a:p>
            <a:r>
              <a:rPr lang="en-US" sz="1200" b="1" u="sng" dirty="0"/>
              <a:t>Part 2</a:t>
            </a:r>
            <a:r>
              <a:rPr lang="en-US" sz="1200" b="1" dirty="0"/>
              <a:t> </a:t>
            </a:r>
          </a:p>
          <a:p>
            <a:pPr>
              <a:lnSpc>
                <a:spcPct val="115000"/>
              </a:lnSpc>
            </a:pPr>
            <a:r>
              <a:rPr lang="en-US" sz="1200" b="1" u="sng" dirty="0"/>
              <a:t>Your assignment</a:t>
            </a:r>
            <a:r>
              <a:rPr lang="en-US" sz="1200" b="1" dirty="0"/>
              <a:t>: </a:t>
            </a:r>
            <a:r>
              <a:rPr lang="en-US" sz="1200" dirty="0">
                <a:ea typeface="Calibri"/>
                <a:cs typeface="Times New Roman"/>
              </a:rPr>
              <a:t>You are going to write your own narrative story about a character that lived after 1850. Your character wants to help plan and build a better city. </a:t>
            </a:r>
            <a:r>
              <a:rPr lang="en-US" sz="1200" u="sng" dirty="0">
                <a:ea typeface="Calibri"/>
                <a:cs typeface="Times New Roman"/>
              </a:rPr>
              <a:t>Describe</a:t>
            </a:r>
            <a:r>
              <a:rPr lang="en-US" sz="1200" dirty="0">
                <a:ea typeface="Calibri"/>
                <a:cs typeface="Times New Roman"/>
              </a:rPr>
              <a:t> the city that your character is going to plan and build and </a:t>
            </a:r>
            <a:r>
              <a:rPr lang="en-US" sz="1200" u="sng" dirty="0">
                <a:ea typeface="Calibri"/>
                <a:cs typeface="Times New Roman"/>
              </a:rPr>
              <a:t>how</a:t>
            </a:r>
            <a:r>
              <a:rPr lang="en-US" sz="1200" dirty="0">
                <a:ea typeface="Calibri"/>
                <a:cs typeface="Times New Roman"/>
              </a:rPr>
              <a:t> he or she will do it. Use details from the texts you have read to help you write your </a:t>
            </a:r>
            <a:r>
              <a:rPr lang="en-US" sz="1200" dirty="0" smtClean="0">
                <a:ea typeface="Calibri"/>
                <a:cs typeface="Times New Roman"/>
              </a:rPr>
              <a:t>story  (be </a:t>
            </a:r>
            <a:r>
              <a:rPr lang="en-US" sz="1200" dirty="0">
                <a:ea typeface="Calibri"/>
                <a:cs typeface="Times New Roman"/>
              </a:rPr>
              <a:t>sure to use your own words</a:t>
            </a:r>
            <a:r>
              <a:rPr lang="en-US" sz="1200" dirty="0" smtClean="0">
                <a:ea typeface="Calibri"/>
                <a:cs typeface="Times New Roman"/>
              </a:rPr>
              <a:t>).</a:t>
            </a:r>
          </a:p>
          <a:p>
            <a:pPr>
              <a:lnSpc>
                <a:spcPct val="115000"/>
              </a:lnSpc>
            </a:pPr>
            <a:endParaRPr lang="en-US" sz="900" dirty="0">
              <a:ea typeface="Calibri"/>
              <a:cs typeface="Times New Roman"/>
            </a:endParaRPr>
          </a:p>
          <a:p>
            <a:pPr>
              <a:lnSpc>
                <a:spcPct val="115000"/>
              </a:lnSpc>
            </a:pPr>
            <a:r>
              <a:rPr lang="en-US" sz="1100" dirty="0">
                <a:ea typeface="Calibri"/>
                <a:cs typeface="Times New Roman"/>
              </a:rPr>
              <a:t> </a:t>
            </a:r>
            <a:r>
              <a:rPr lang="en-US" sz="1100" dirty="0" smtClean="0">
                <a:ea typeface="Calibri"/>
                <a:cs typeface="Times New Roman"/>
              </a:rPr>
              <a:t>You </a:t>
            </a:r>
            <a:r>
              <a:rPr lang="en-US" sz="1100" dirty="0">
                <a:ea typeface="Calibri"/>
                <a:cs typeface="Times New Roman"/>
              </a:rPr>
              <a:t>will:</a:t>
            </a:r>
          </a:p>
          <a:p>
            <a:pPr marL="342900" marR="0" lvl="0" indent="-342900">
              <a:lnSpc>
                <a:spcPct val="115000"/>
              </a:lnSpc>
              <a:spcBef>
                <a:spcPts val="0"/>
              </a:spcBef>
              <a:spcAft>
                <a:spcPts val="0"/>
              </a:spcAft>
              <a:buFont typeface="+mj-lt"/>
              <a:buAutoNum type="arabicPeriod"/>
            </a:pPr>
            <a:r>
              <a:rPr lang="en-US" sz="1100" u="sng" dirty="0">
                <a:ea typeface="Calibri"/>
                <a:cs typeface="Times New Roman"/>
              </a:rPr>
              <a:t>Plan</a:t>
            </a:r>
            <a:r>
              <a:rPr lang="en-US" sz="1100" dirty="0">
                <a:ea typeface="Calibri"/>
                <a:cs typeface="Times New Roman"/>
              </a:rPr>
              <a:t> your narrative writing. Be sure to include a beginning, middle and end.  You may use your notes and answers.</a:t>
            </a:r>
          </a:p>
          <a:p>
            <a:pPr marL="342900" marR="0" lvl="0" indent="-342900">
              <a:lnSpc>
                <a:spcPct val="115000"/>
              </a:lnSpc>
              <a:spcBef>
                <a:spcPts val="0"/>
              </a:spcBef>
              <a:spcAft>
                <a:spcPts val="0"/>
              </a:spcAft>
              <a:buFont typeface="+mj-lt"/>
              <a:buAutoNum type="arabicPeriod"/>
            </a:pPr>
            <a:r>
              <a:rPr lang="en-US" sz="1100" u="sng" dirty="0">
                <a:ea typeface="Calibri"/>
                <a:cs typeface="Times New Roman"/>
              </a:rPr>
              <a:t>Write</a:t>
            </a:r>
            <a:r>
              <a:rPr lang="en-US" sz="1100" dirty="0">
                <a:ea typeface="Calibri"/>
                <a:cs typeface="Times New Roman"/>
              </a:rPr>
              <a:t>-Revise and edit your first draft (your teacher will give you some </a:t>
            </a:r>
            <a:r>
              <a:rPr lang="en-US" sz="1100" dirty="0" smtClean="0">
                <a:ea typeface="Calibri"/>
                <a:cs typeface="Times New Roman"/>
              </a:rPr>
              <a:t>paper.</a:t>
            </a:r>
            <a:endParaRPr lang="en-US" sz="1100" dirty="0">
              <a:ea typeface="Calibri"/>
              <a:cs typeface="Times New Roman"/>
            </a:endParaRPr>
          </a:p>
          <a:p>
            <a:pPr marL="342900" marR="0" lvl="0" indent="-342900">
              <a:lnSpc>
                <a:spcPct val="115000"/>
              </a:lnSpc>
              <a:spcBef>
                <a:spcPts val="0"/>
              </a:spcBef>
              <a:spcAft>
                <a:spcPts val="0"/>
              </a:spcAft>
              <a:buFont typeface="+mj-lt"/>
              <a:buAutoNum type="arabicPeriod"/>
            </a:pPr>
            <a:r>
              <a:rPr lang="en-US" sz="1100" u="sng" dirty="0">
                <a:ea typeface="Calibri"/>
                <a:cs typeface="Times New Roman"/>
              </a:rPr>
              <a:t>Write a final draft</a:t>
            </a:r>
            <a:r>
              <a:rPr lang="en-US" sz="1100" dirty="0">
                <a:ea typeface="Calibri"/>
                <a:cs typeface="Times New Roman"/>
              </a:rPr>
              <a:t> of your narrative story.</a:t>
            </a:r>
          </a:p>
          <a:p>
            <a:endParaRPr lang="en-US" sz="1200" dirty="0"/>
          </a:p>
          <a:p>
            <a:pPr marL="361375" indent="-361375">
              <a:buAutoNum type="arabicPeriod"/>
            </a:pPr>
            <a:endParaRPr lang="en-US" sz="1200" dirty="0"/>
          </a:p>
          <a:p>
            <a:pPr algn="ctr"/>
            <a:r>
              <a:rPr lang="en-US" sz="1200" b="1" u="sng" dirty="0"/>
              <a:t>How you will be </a:t>
            </a:r>
            <a:r>
              <a:rPr lang="en-US" sz="1200" b="1" u="sng" dirty="0" smtClean="0"/>
              <a:t>scored</a:t>
            </a:r>
            <a:endParaRPr lang="en-US" sz="1200" b="1" u="sng" dirty="0"/>
          </a:p>
        </p:txBody>
      </p:sp>
      <p:graphicFrame>
        <p:nvGraphicFramePr>
          <p:cNvPr id="6" name="Table 5"/>
          <p:cNvGraphicFramePr>
            <a:graphicFrameLocks noGrp="1"/>
          </p:cNvGraphicFramePr>
          <p:nvPr>
            <p:extLst>
              <p:ext uri="{D42A27DB-BD31-4B8C-83A1-F6EECF244321}">
                <p14:modId xmlns:p14="http://schemas.microsoft.com/office/powerpoint/2010/main" val="3956791300"/>
              </p:ext>
            </p:extLst>
          </p:nvPr>
        </p:nvGraphicFramePr>
        <p:xfrm>
          <a:off x="1143000" y="7315200"/>
          <a:ext cx="5553075" cy="2076993"/>
        </p:xfrm>
        <a:graphic>
          <a:graphicData uri="http://schemas.openxmlformats.org/drawingml/2006/table">
            <a:tbl>
              <a:tblPr firstRow="1" bandRow="1">
                <a:tableStyleId>{5940675A-B579-460E-94D1-54222C63F5DA}</a:tableStyleId>
              </a:tblPr>
              <a:tblGrid>
                <a:gridCol w="1180160"/>
                <a:gridCol w="4372915"/>
              </a:tblGrid>
              <a:tr h="383177">
                <a:tc>
                  <a:txBody>
                    <a:bodyPr/>
                    <a:lstStyle/>
                    <a:p>
                      <a:pPr algn="r"/>
                      <a:r>
                        <a:rPr lang="en-US" sz="1000" b="1" i="1" dirty="0" smtClean="0">
                          <a:solidFill>
                            <a:schemeClr val="tx1"/>
                          </a:solidFill>
                        </a:rPr>
                        <a:t>Purpose</a:t>
                      </a:r>
                      <a:endParaRPr lang="en-US" sz="1000" b="1" i="1" dirty="0">
                        <a:solidFill>
                          <a:schemeClr val="tx1"/>
                        </a:solidFill>
                      </a:endParaRPr>
                    </a:p>
                  </a:txBody>
                  <a:tcPr marL="97155" marR="97155" marT="47897" marB="47897" anchor="ctr">
                    <a:lnB w="12700" cap="flat" cmpd="sng" algn="ctr">
                      <a:noFill/>
                      <a:prstDash val="solid"/>
                      <a:round/>
                      <a:headEnd type="none" w="med" len="med"/>
                      <a:tailEnd type="none" w="med" len="med"/>
                    </a:lnB>
                    <a:solidFill>
                      <a:schemeClr val="bg2"/>
                    </a:solidFill>
                  </a:tcPr>
                </a:tc>
                <a:tc>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prstClr val="black"/>
                          </a:solidFill>
                          <a:effectLst/>
                          <a:uLnTx/>
                          <a:uFillTx/>
                          <a:latin typeface="+mn-lt"/>
                          <a:ea typeface="+mn-ea"/>
                          <a:cs typeface="+mn-cs"/>
                        </a:rPr>
                        <a:t>how well you maintain your focus, and establish a setting, narrator and/or characters.</a:t>
                      </a:r>
                    </a:p>
                  </a:txBody>
                  <a:tcPr marL="97155" marR="97155" marT="47897" marB="47897" anchor="ctr">
                    <a:lnB w="12700" cap="flat" cmpd="sng" algn="ctr">
                      <a:solidFill>
                        <a:schemeClr val="bg1">
                          <a:lumMod val="50000"/>
                        </a:schemeClr>
                      </a:solidFill>
                      <a:prstDash val="solid"/>
                      <a:round/>
                      <a:headEnd type="none" w="med" len="med"/>
                      <a:tailEnd type="none" w="med" len="med"/>
                    </a:lnB>
                    <a:solidFill>
                      <a:schemeClr val="bg2"/>
                    </a:solidFill>
                  </a:tcPr>
                </a:tc>
              </a:tr>
              <a:tr h="239486">
                <a:tc>
                  <a:txBody>
                    <a:bodyPr/>
                    <a:lstStyle/>
                    <a:p>
                      <a:pPr algn="r"/>
                      <a:r>
                        <a:rPr lang="en-US" sz="1000" b="1" i="1" dirty="0" smtClean="0">
                          <a:solidFill>
                            <a:schemeClr val="tx1"/>
                          </a:solidFill>
                        </a:rPr>
                        <a:t>Organization</a:t>
                      </a:r>
                      <a:endParaRPr lang="en-US" sz="1000" b="1" i="1" dirty="0">
                        <a:solidFill>
                          <a:schemeClr val="tx1"/>
                        </a:solidFill>
                      </a:endParaRPr>
                    </a:p>
                  </a:txBody>
                  <a:tcPr marL="97155" marR="97155" marT="47897" marB="47897" anchor="ctr">
                    <a:lnT w="12700" cap="flat" cmpd="sng" algn="ctr">
                      <a:noFill/>
                      <a:prstDash val="solid"/>
                      <a:round/>
                      <a:headEnd type="none" w="med" len="med"/>
                      <a:tailEnd type="none" w="med" len="med"/>
                    </a:lnT>
                    <a:solidFill>
                      <a:schemeClr val="bg2"/>
                    </a:solidFill>
                  </a:tcPr>
                </a:tc>
                <a:tc>
                  <a:txBody>
                    <a:bodyPr/>
                    <a:lstStyle/>
                    <a:p>
                      <a:r>
                        <a:rPr lang="en-US" sz="900" b="1" dirty="0" smtClean="0"/>
                        <a:t>how well the events logically flow from beginning to end using effective transitions and how well you stay on topic throughout the story.</a:t>
                      </a:r>
                    </a:p>
                  </a:txBody>
                  <a:tcPr marL="97155" marR="97155" marT="47897" marB="47897" anchor="ctr">
                    <a:lnT w="12700" cap="flat" cmpd="sng" algn="ctr">
                      <a:solidFill>
                        <a:schemeClr val="bg1">
                          <a:lumMod val="50000"/>
                        </a:schemeClr>
                      </a:solidFill>
                      <a:prstDash val="solid"/>
                      <a:round/>
                      <a:headEnd type="none" w="med" len="med"/>
                      <a:tailEnd type="none" w="med" len="med"/>
                    </a:lnT>
                    <a:solidFill>
                      <a:schemeClr val="bg2"/>
                    </a:solidFill>
                  </a:tcPr>
                </a:tc>
              </a:tr>
              <a:tr h="383177">
                <a:tc>
                  <a:txBody>
                    <a:bodyPr/>
                    <a:lstStyle/>
                    <a:p>
                      <a:pPr algn="r"/>
                      <a:r>
                        <a:rPr lang="en-US" sz="1000" b="1" i="1" dirty="0" smtClean="0">
                          <a:solidFill>
                            <a:schemeClr val="tx1"/>
                          </a:solidFill>
                        </a:rPr>
                        <a:t>Elaboration:</a:t>
                      </a:r>
                    </a:p>
                    <a:p>
                      <a:pPr algn="r"/>
                      <a:r>
                        <a:rPr lang="en-US" sz="1000" b="1" i="1" dirty="0" smtClean="0">
                          <a:solidFill>
                            <a:schemeClr val="tx1"/>
                          </a:solidFill>
                        </a:rPr>
                        <a:t>of evidence</a:t>
                      </a:r>
                    </a:p>
                  </a:txBody>
                  <a:tcPr marL="97155" marR="97155" marT="47897" marB="47897" anchor="ctr">
                    <a:lnB w="12700" cap="flat" cmpd="sng" algn="ctr">
                      <a:noFill/>
                      <a:prstDash val="solid"/>
                      <a:round/>
                      <a:headEnd type="none" w="med" len="med"/>
                      <a:tailEnd type="none" w="med" len="med"/>
                    </a:lnB>
                    <a:solidFill>
                      <a:schemeClr val="bg1">
                        <a:lumMod val="95000"/>
                      </a:schemeClr>
                    </a:solidFill>
                  </a:tcPr>
                </a:tc>
                <a:tc>
                  <a:txBody>
                    <a:bodyPr/>
                    <a:lstStyle/>
                    <a:p>
                      <a:r>
                        <a:rPr lang="en-US" sz="900" b="1" dirty="0" smtClean="0"/>
                        <a:t>how well you elaborate with details, dialogue, and description to advance the story or illustrate the experience.</a:t>
                      </a:r>
                    </a:p>
                  </a:txBody>
                  <a:tcPr marL="97155" marR="97155" marT="47897" marB="47897" anchor="ctr">
                    <a:lnB w="12700" cap="flat" cmpd="sng" algn="ctr">
                      <a:solidFill>
                        <a:schemeClr val="bg1">
                          <a:lumMod val="50000"/>
                        </a:schemeClr>
                      </a:solidFill>
                      <a:prstDash val="solid"/>
                      <a:round/>
                      <a:headEnd type="none" w="med" len="med"/>
                      <a:tailEnd type="none" w="med" len="med"/>
                    </a:lnB>
                    <a:solidFill>
                      <a:schemeClr val="bg1">
                        <a:lumMod val="95000"/>
                      </a:schemeClr>
                    </a:solidFill>
                  </a:tcPr>
                </a:tc>
              </a:tr>
              <a:tr h="383177">
                <a:tc>
                  <a:txBody>
                    <a:bodyPr/>
                    <a:lstStyle/>
                    <a:p>
                      <a:pPr algn="r"/>
                      <a:r>
                        <a:rPr lang="en-US" sz="1000" b="1" i="1" dirty="0" smtClean="0">
                          <a:solidFill>
                            <a:schemeClr val="tx1"/>
                          </a:solidFill>
                        </a:rPr>
                        <a:t>Elaboration:</a:t>
                      </a:r>
                    </a:p>
                    <a:p>
                      <a:pPr algn="r"/>
                      <a:r>
                        <a:rPr lang="en-US" sz="1000" b="1" i="1" dirty="0" smtClean="0">
                          <a:solidFill>
                            <a:schemeClr val="tx1"/>
                          </a:solidFill>
                        </a:rPr>
                        <a:t>of language and vocabulary</a:t>
                      </a:r>
                      <a:endParaRPr lang="en-US" sz="1000" b="1" i="1" dirty="0">
                        <a:solidFill>
                          <a:schemeClr val="tx1"/>
                        </a:solidFill>
                      </a:endParaRPr>
                    </a:p>
                  </a:txBody>
                  <a:tcPr marL="97155" marR="97155" marT="47897" marB="47897" anchor="ctr">
                    <a:lnT w="12700" cap="flat" cmpd="sng" algn="ctr">
                      <a:noFill/>
                      <a:prstDash val="solid"/>
                      <a:round/>
                      <a:headEnd type="none" w="med" len="med"/>
                      <a:tailEnd type="none" w="med" len="med"/>
                    </a:lnT>
                    <a:solidFill>
                      <a:schemeClr val="bg1">
                        <a:lumMod val="95000"/>
                      </a:schemeClr>
                    </a:solidFill>
                  </a:tcPr>
                </a:tc>
                <a:tc>
                  <a:txBody>
                    <a:bodyPr/>
                    <a:lstStyle/>
                    <a:p>
                      <a:r>
                        <a:rPr lang="en-US" sz="900" b="1" dirty="0" smtClean="0"/>
                        <a:t>how well you effectively express experiences or events using sensory, concrete, and figurative language that is appropriate for your purpose.</a:t>
                      </a:r>
                    </a:p>
                  </a:txBody>
                  <a:tcPr marL="97155" marR="97155" marT="47897" marB="47897" anchor="ctr">
                    <a:lnT w="12700" cap="flat" cmpd="sng" algn="ctr">
                      <a:solidFill>
                        <a:schemeClr val="bg1">
                          <a:lumMod val="50000"/>
                        </a:schemeClr>
                      </a:solidFill>
                      <a:prstDash val="solid"/>
                      <a:round/>
                      <a:headEnd type="none" w="med" len="med"/>
                      <a:tailEnd type="none" w="med" len="med"/>
                    </a:lnT>
                    <a:solidFill>
                      <a:schemeClr val="bg1">
                        <a:lumMod val="95000"/>
                      </a:schemeClr>
                    </a:solidFill>
                  </a:tcPr>
                </a:tc>
              </a:tr>
              <a:tr h="239486">
                <a:tc>
                  <a:txBody>
                    <a:bodyPr/>
                    <a:lstStyle/>
                    <a:p>
                      <a:pPr algn="r"/>
                      <a:r>
                        <a:rPr lang="en-US" sz="1000" b="1" i="1" dirty="0" smtClean="0">
                          <a:solidFill>
                            <a:schemeClr val="tx1"/>
                          </a:solidFill>
                        </a:rPr>
                        <a:t>Conventions</a:t>
                      </a:r>
                      <a:endParaRPr lang="en-US" sz="1000" b="1" i="1" dirty="0">
                        <a:solidFill>
                          <a:schemeClr val="tx1"/>
                        </a:solidFill>
                      </a:endParaRPr>
                    </a:p>
                  </a:txBody>
                  <a:tcPr marL="97155" marR="97155" marT="47897" marB="47897" anchor="ctr">
                    <a:solidFill>
                      <a:schemeClr val="accent6">
                        <a:lumMod val="20000"/>
                        <a:lumOff val="80000"/>
                      </a:schemeClr>
                    </a:solidFill>
                  </a:tcPr>
                </a:tc>
                <a:tc>
                  <a:txBody>
                    <a:bodyPr/>
                    <a:lstStyle/>
                    <a:p>
                      <a:r>
                        <a:rPr lang="en-US" sz="900" b="1" dirty="0" smtClean="0"/>
                        <a:t> how well you follow the rules of grammar, usage, and mechanics (spelling, punctuation, capitalization, etc.).</a:t>
                      </a:r>
                    </a:p>
                  </a:txBody>
                  <a:tcPr marL="97155" marR="97155" marT="47897" marB="47897" anchor="ctr">
                    <a:solidFill>
                      <a:schemeClr val="accent6">
                        <a:lumMod val="20000"/>
                        <a:lumOff val="80000"/>
                      </a:schemeClr>
                    </a:solidFill>
                  </a:tcPr>
                </a:tc>
              </a:tr>
            </a:tbl>
          </a:graphicData>
        </a:graphic>
      </p:graphicFrame>
    </p:spTree>
    <p:extLst>
      <p:ext uri="{BB962C8B-B14F-4D97-AF65-F5344CB8AC3E}">
        <p14:creationId xmlns:p14="http://schemas.microsoft.com/office/powerpoint/2010/main" val="70278032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57200" y="659785"/>
            <a:ext cx="6781800" cy="7355860"/>
          </a:xfrm>
          <a:prstGeom prst="rect">
            <a:avLst/>
          </a:prstGeom>
        </p:spPr>
        <p:txBody>
          <a:bodyPr wrap="square">
            <a:spAutoFit/>
          </a:bodyPr>
          <a:lstStyle/>
          <a:p>
            <a:pPr algn="ctr"/>
            <a:r>
              <a:rPr lang="en-US" sz="1400" b="1" u="sng" dirty="0"/>
              <a:t>Earthquake!</a:t>
            </a:r>
          </a:p>
          <a:p>
            <a:pPr algn="ctr"/>
            <a:r>
              <a:rPr lang="en-US" sz="1000" i="1" dirty="0"/>
              <a:t>A Story of Old San Francisco</a:t>
            </a:r>
          </a:p>
          <a:p>
            <a:pPr algn="ctr"/>
            <a:r>
              <a:rPr lang="en-US" sz="1000" i="1" dirty="0"/>
              <a:t>By Kathleen V. </a:t>
            </a:r>
            <a:r>
              <a:rPr lang="en-US" sz="1000" i="1" dirty="0" smtClean="0"/>
              <a:t>Kudlinski                                                                                                                                                                                     (excerpt)</a:t>
            </a:r>
            <a:r>
              <a:rPr lang="en-US" sz="1000" dirty="0">
                <a:solidFill>
                  <a:prstClr val="black"/>
                </a:solidFill>
                <a:hlinkClick r:id="rId2"/>
              </a:rPr>
              <a:t> </a:t>
            </a:r>
            <a:r>
              <a:rPr lang="en-US" sz="1000" dirty="0" smtClean="0">
                <a:solidFill>
                  <a:prstClr val="black"/>
                </a:solidFill>
                <a:hlinkClick r:id="rId2"/>
              </a:rPr>
              <a:t>      </a:t>
            </a:r>
          </a:p>
          <a:p>
            <a:pPr lvl="0" algn="ctr"/>
            <a:r>
              <a:rPr lang="en-US" sz="1000" dirty="0" smtClean="0">
                <a:solidFill>
                  <a:prstClr val="black"/>
                </a:solidFill>
                <a:hlinkClick r:id="rId2"/>
              </a:rPr>
              <a:t>https</a:t>
            </a:r>
            <a:r>
              <a:rPr lang="en-US" sz="1000" dirty="0">
                <a:solidFill>
                  <a:prstClr val="black"/>
                </a:solidFill>
                <a:hlinkClick r:id="rId2"/>
              </a:rPr>
              <a:t>://www.youtube.com/watch?v=5a7OizEdAik</a:t>
            </a:r>
            <a:endParaRPr lang="en-US" sz="1000" dirty="0">
              <a:solidFill>
                <a:prstClr val="black"/>
              </a:solidFill>
            </a:endParaRPr>
          </a:p>
          <a:p>
            <a:endParaRPr lang="en-US" sz="1000" dirty="0"/>
          </a:p>
          <a:p>
            <a:r>
              <a:rPr lang="en-US" sz="1200" dirty="0"/>
              <a:t>Phillip sat up and leaned into the dark and silent bedroom.  Through the open window, he could hear dogs all over San Francisco.  Some were barking, some were howling, and some were yapping, listening, then yapping again.  From the chorus of howls to the south it seemed that every dog in the pound was wide awake. By now, so was Phillip</a:t>
            </a:r>
            <a:r>
              <a:rPr lang="en-US" sz="1200" dirty="0" smtClean="0"/>
              <a:t>.</a:t>
            </a:r>
          </a:p>
          <a:p>
            <a:endParaRPr lang="en-US" sz="1200" dirty="0"/>
          </a:p>
          <a:p>
            <a:r>
              <a:rPr lang="en-US" sz="1200" dirty="0" smtClean="0"/>
              <a:t>He </a:t>
            </a:r>
            <a:r>
              <a:rPr lang="en-US" sz="1200" dirty="0"/>
              <a:t>grabbed his work boots off the back stoop and ran to the stable. As Phillip reached for the door handle something ran across his slipper. It was a baby mouse! He cradled it in his hand and watched as half a dozen more mice fled through the crack under the door.  </a:t>
            </a:r>
            <a:endParaRPr lang="en-US" sz="1200" dirty="0" smtClean="0"/>
          </a:p>
          <a:p>
            <a:endParaRPr lang="en-US" sz="1200" dirty="0"/>
          </a:p>
          <a:p>
            <a:r>
              <a:rPr lang="en-US" sz="1200" dirty="0" smtClean="0"/>
              <a:t>Phillip </a:t>
            </a:r>
            <a:r>
              <a:rPr lang="en-US" sz="1200" dirty="0"/>
              <a:t>set the baby down gently into the hay.  “There, little fella.”  It turned in a confused circle, then ran outside.  Phillip reached for the lantern on its hook inside the door.  He lit it and turned the flame on high</a:t>
            </a:r>
            <a:r>
              <a:rPr lang="en-US" sz="1200" dirty="0" smtClean="0"/>
              <a:t>.</a:t>
            </a:r>
          </a:p>
          <a:p>
            <a:endParaRPr lang="en-US" sz="1200" dirty="0"/>
          </a:p>
          <a:p>
            <a:r>
              <a:rPr lang="en-US" sz="1200" dirty="0" smtClean="0"/>
              <a:t>He </a:t>
            </a:r>
            <a:r>
              <a:rPr lang="en-US" sz="1200" dirty="0"/>
              <a:t>filled Duchess’s bucket </a:t>
            </a:r>
            <a:r>
              <a:rPr lang="en-US" sz="1200" dirty="0" smtClean="0"/>
              <a:t>from </a:t>
            </a:r>
            <a:r>
              <a:rPr lang="en-US" sz="1200" dirty="0"/>
              <a:t>the spigot above the bog watering </a:t>
            </a:r>
            <a:r>
              <a:rPr lang="en-US" sz="1200" b="1" u="sng" dirty="0"/>
              <a:t>trough</a:t>
            </a:r>
            <a:r>
              <a:rPr lang="en-US" sz="1200" b="1" dirty="0"/>
              <a:t>. </a:t>
            </a:r>
            <a:r>
              <a:rPr lang="en-US" sz="1200" dirty="0"/>
              <a:t>He filled it and left the water running. He opened her stall door and reached in to hang the bucket, and the world tilted</a:t>
            </a:r>
            <a:r>
              <a:rPr lang="en-US" sz="1200" dirty="0" smtClean="0"/>
              <a:t>.</a:t>
            </a:r>
          </a:p>
          <a:p>
            <a:endParaRPr lang="en-US" sz="1200" dirty="0"/>
          </a:p>
          <a:p>
            <a:r>
              <a:rPr lang="en-US" sz="1200" dirty="0" smtClean="0"/>
              <a:t>“</a:t>
            </a:r>
            <a:r>
              <a:rPr lang="en-US" sz="1200" dirty="0"/>
              <a:t>It’s an earthquake, son!” Papa yelled back from across the stable. “Stay down. She can’t last forever.”</a:t>
            </a:r>
          </a:p>
          <a:p>
            <a:r>
              <a:rPr lang="en-US" sz="1200" dirty="0" smtClean="0"/>
              <a:t>…………………….</a:t>
            </a:r>
          </a:p>
          <a:p>
            <a:endParaRPr lang="en-US" sz="1200" dirty="0"/>
          </a:p>
          <a:p>
            <a:r>
              <a:rPr lang="en-US" sz="1200" dirty="0" smtClean="0"/>
              <a:t>The </a:t>
            </a:r>
            <a:r>
              <a:rPr lang="en-US" sz="1200" dirty="0"/>
              <a:t>porch of the minister’s house across the street looked crooked somehow.  As Phillip watched, it toppled forward with a </a:t>
            </a:r>
            <a:r>
              <a:rPr lang="en-US" sz="1200" b="1" dirty="0"/>
              <a:t>great splintering crash</a:t>
            </a:r>
            <a:r>
              <a:rPr lang="en-US" sz="1200" dirty="0"/>
              <a:t>. Dust and dirt flew from beneath it. Buster started barking desperately. Pastor Olson opened his door and stopped just before he fell into the ruins. He stood in the empty doorway in silence, staring at the space where his porch had been</a:t>
            </a:r>
            <a:r>
              <a:rPr lang="en-US" sz="1200" dirty="0" smtClean="0"/>
              <a:t>.</a:t>
            </a:r>
          </a:p>
          <a:p>
            <a:endParaRPr lang="en-US" sz="1200" dirty="0"/>
          </a:p>
          <a:p>
            <a:r>
              <a:rPr lang="en-US" sz="1200" dirty="0" smtClean="0"/>
              <a:t>The </a:t>
            </a:r>
            <a:r>
              <a:rPr lang="en-US" sz="1200" dirty="0"/>
              <a:t>air shattered with the sound of a huge explosion. Dynamite? thought Phillip. A cannon</a:t>
            </a:r>
            <a:r>
              <a:rPr lang="en-US" sz="1200" dirty="0" smtClean="0"/>
              <a:t>?</a:t>
            </a:r>
          </a:p>
          <a:p>
            <a:endParaRPr lang="en-US" sz="1200" dirty="0"/>
          </a:p>
          <a:p>
            <a:r>
              <a:rPr lang="en-US" sz="1200" dirty="0" smtClean="0"/>
              <a:t>“</a:t>
            </a:r>
            <a:r>
              <a:rPr lang="en-US" sz="1200" dirty="0"/>
              <a:t>Steady, boys,” Pastor Olson was saying. “They’re blowing up buildings to try to stop the fires from spreading. The whole city is built of wood. There are gas fires starting up all over. There’s no water. And this wind isn’t helping either.”  He rubbed his face. “I don’t know how they’ll stop it</a:t>
            </a:r>
            <a:r>
              <a:rPr lang="en-US" sz="1200" dirty="0" smtClean="0"/>
              <a:t>.”</a:t>
            </a:r>
          </a:p>
          <a:p>
            <a:r>
              <a:rPr lang="en-US" sz="1200" dirty="0" smtClean="0"/>
              <a:t>…………………………</a:t>
            </a:r>
          </a:p>
          <a:p>
            <a:endParaRPr lang="en-US" sz="1200" dirty="0"/>
          </a:p>
          <a:p>
            <a:r>
              <a:rPr lang="en-US" sz="1200" dirty="0"/>
              <a:t>The road was still full of people fleeing from the fires. As twilight fell, the smoky glow from fires downtown painted the sky a strange dusky red. Phillip’s shoulders ached from carrying water. His hands stung where the ladles of the heavy buckets had bitten in. But he made another six trips, filling each horse’s bucket to the top for the night.</a:t>
            </a:r>
          </a:p>
        </p:txBody>
      </p:sp>
      <p:sp>
        <p:nvSpPr>
          <p:cNvPr id="2" name="TextBox 1"/>
          <p:cNvSpPr txBox="1"/>
          <p:nvPr/>
        </p:nvSpPr>
        <p:spPr>
          <a:xfrm>
            <a:off x="5791200" y="152400"/>
            <a:ext cx="1676400" cy="707886"/>
          </a:xfrm>
          <a:prstGeom prst="rect">
            <a:avLst/>
          </a:prstGeom>
          <a:solidFill>
            <a:schemeClr val="bg1"/>
          </a:solidFill>
        </p:spPr>
        <p:txBody>
          <a:bodyPr wrap="square" rtlCol="0">
            <a:spAutoFit/>
          </a:bodyPr>
          <a:lstStyle/>
          <a:p>
            <a:r>
              <a:rPr lang="en-US" sz="800" dirty="0" smtClean="0"/>
              <a:t>Grade Level: 3.5</a:t>
            </a:r>
          </a:p>
          <a:p>
            <a:r>
              <a:rPr lang="en-US" sz="800" dirty="0" err="1" smtClean="0"/>
              <a:t>Lexile</a:t>
            </a:r>
            <a:r>
              <a:rPr lang="en-US" sz="800" dirty="0" smtClean="0"/>
              <a:t> Measure: 680L</a:t>
            </a:r>
          </a:p>
          <a:p>
            <a:r>
              <a:rPr lang="en-US" sz="800" dirty="0" smtClean="0"/>
              <a:t>Mean Sentence Length: 9.65</a:t>
            </a:r>
          </a:p>
          <a:p>
            <a:r>
              <a:rPr lang="en-US" sz="800" dirty="0" smtClean="0"/>
              <a:t>Mean Log Word Frequency: 3.45</a:t>
            </a:r>
          </a:p>
          <a:p>
            <a:r>
              <a:rPr lang="en-US" sz="800" dirty="0" smtClean="0"/>
              <a:t>Word Count: 415</a:t>
            </a:r>
            <a:endParaRPr lang="en-US" sz="800" dirty="0"/>
          </a:p>
        </p:txBody>
      </p:sp>
    </p:spTree>
    <p:extLst>
      <p:ext uri="{BB962C8B-B14F-4D97-AF65-F5344CB8AC3E}">
        <p14:creationId xmlns:p14="http://schemas.microsoft.com/office/powerpoint/2010/main" val="12448282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28</a:t>
            </a:fld>
            <a:endParaRPr lang="en-US" dirty="0"/>
          </a:p>
        </p:txBody>
      </p:sp>
      <p:sp>
        <p:nvSpPr>
          <p:cNvPr id="2" name="Rectangle 1"/>
          <p:cNvSpPr/>
          <p:nvPr/>
        </p:nvSpPr>
        <p:spPr>
          <a:xfrm>
            <a:off x="242888" y="239487"/>
            <a:ext cx="7286625" cy="8222620"/>
          </a:xfrm>
          <a:prstGeom prst="rect">
            <a:avLst/>
          </a:prstGeom>
        </p:spPr>
        <p:txBody>
          <a:bodyPr wrap="square" lIns="96378" tIns="48189" rIns="96378" bIns="48189">
            <a:spAutoFit/>
          </a:bodyPr>
          <a:lstStyle/>
          <a:p>
            <a:pPr algn="ctr"/>
            <a:r>
              <a:rPr lang="en-US" sz="1200" b="1" u="sng" dirty="0"/>
              <a:t>Chicago Legacy: Burnham’s Plan</a:t>
            </a:r>
          </a:p>
          <a:p>
            <a:pPr algn="ctr"/>
            <a:endParaRPr lang="en-US" sz="1200" b="1" u="sng" dirty="0"/>
          </a:p>
          <a:p>
            <a:r>
              <a:rPr lang="en-US" sz="1400" i="1" dirty="0"/>
              <a:t>What</a:t>
            </a:r>
            <a:r>
              <a:rPr lang="en-US" sz="1400" b="1" i="1" dirty="0"/>
              <a:t> </a:t>
            </a:r>
            <a:r>
              <a:rPr lang="en-US" sz="1400" i="1" dirty="0"/>
              <a:t>was Daniel Burnham’s big idea?</a:t>
            </a:r>
          </a:p>
          <a:p>
            <a:r>
              <a:rPr lang="en-US" sz="1400" dirty="0"/>
              <a:t>1</a:t>
            </a:r>
          </a:p>
          <a:p>
            <a:r>
              <a:rPr lang="en-US" sz="1400" dirty="0" smtClean="0"/>
              <a:t>In </a:t>
            </a:r>
            <a:r>
              <a:rPr lang="en-US" sz="1400" dirty="0"/>
              <a:t>1833, Chicago was incorporated </a:t>
            </a:r>
            <a:r>
              <a:rPr lang="en-US" sz="1400" dirty="0" smtClean="0"/>
              <a:t>as a </a:t>
            </a:r>
            <a:r>
              <a:rPr lang="en-US" sz="1400" dirty="0"/>
              <a:t>town. Before then it was a settlement. About 350 people lived here. At first it grew slowly. Then Chicago grew very fast. By 1855, about 30,000 people lived here. That year the Burnham family moved here. Daniel Burnham was nine when he came to Chicago. He would grow up here. He would be part of Chicago’s progress.</a:t>
            </a:r>
          </a:p>
          <a:p>
            <a:endParaRPr lang="en-US" sz="1400" dirty="0"/>
          </a:p>
          <a:p>
            <a:r>
              <a:rPr lang="en-US" sz="1400" dirty="0"/>
              <a:t>2</a:t>
            </a:r>
          </a:p>
          <a:p>
            <a:r>
              <a:rPr lang="en-US" sz="1400" dirty="0"/>
              <a:t>By 1870, 300,000 people lived here. There was no plan for where everything should be. Chicago was crowded. The streets were too busy. People built homes in a hurry. They used wood. Most of the city was made of wood. The </a:t>
            </a:r>
            <a:r>
              <a:rPr lang="en-US" sz="1400" b="1" dirty="0"/>
              <a:t>Great Chicago Fire happened in 1871</a:t>
            </a:r>
            <a:r>
              <a:rPr lang="en-US" sz="1400" dirty="0"/>
              <a:t>. It lasted for 36 hours. Almost 18,000 buildings burned down. About 100,000 people lost their homes. Some people chose to leave. But most stayed. They would rebuild Chicago.</a:t>
            </a:r>
          </a:p>
          <a:p>
            <a:endParaRPr lang="en-US" sz="1400" dirty="0"/>
          </a:p>
          <a:p>
            <a:r>
              <a:rPr lang="en-US" sz="1400" dirty="0"/>
              <a:t>3</a:t>
            </a:r>
          </a:p>
          <a:p>
            <a:r>
              <a:rPr lang="en-US" sz="1400" dirty="0"/>
              <a:t>After the fire, people wanted to make Chicago a better city. They wanted to change the city.</a:t>
            </a:r>
          </a:p>
          <a:p>
            <a:r>
              <a:rPr lang="en-US" sz="1400" dirty="0"/>
              <a:t>They took debris from the fire to make a park. Debris is what is left after a fire. Today that park is called Grant Park. They rebuilt houses. They rebuilt businesses. But there wasn’t a big plan. So streets started getting crowded again.</a:t>
            </a:r>
          </a:p>
          <a:p>
            <a:endParaRPr lang="en-US" sz="1400" dirty="0"/>
          </a:p>
          <a:p>
            <a:r>
              <a:rPr lang="en-US" sz="1400" dirty="0"/>
              <a:t>4</a:t>
            </a:r>
          </a:p>
          <a:p>
            <a:r>
              <a:rPr lang="en-US" sz="1400" dirty="0"/>
              <a:t>Daniel Burnham was an </a:t>
            </a:r>
            <a:r>
              <a:rPr lang="en-US" sz="1400" b="1" u="sng" dirty="0"/>
              <a:t>architect</a:t>
            </a:r>
            <a:r>
              <a:rPr lang="en-US" sz="1400" dirty="0"/>
              <a:t>. Architects plan buildings. They think about who will use the buildings. They plan what they should look like. But Daniel Burnham did more than plan buildings.</a:t>
            </a:r>
          </a:p>
          <a:p>
            <a:endParaRPr lang="en-US" sz="1400" dirty="0"/>
          </a:p>
          <a:p>
            <a:r>
              <a:rPr lang="en-US" sz="1400" dirty="0"/>
              <a:t>5</a:t>
            </a:r>
          </a:p>
          <a:p>
            <a:r>
              <a:rPr lang="en-US" sz="1400" dirty="0"/>
              <a:t>He was one of the first people to have a job called “city planner.” A </a:t>
            </a:r>
            <a:r>
              <a:rPr lang="en-US" sz="1400" b="1" u="sng" dirty="0"/>
              <a:t>city planner</a:t>
            </a:r>
            <a:r>
              <a:rPr lang="en-US" sz="1400" b="1" dirty="0"/>
              <a:t> </a:t>
            </a:r>
            <a:r>
              <a:rPr lang="en-US" sz="1400" dirty="0"/>
              <a:t>thinks about what a city needs. It needs many things. It needs parks and public buildings. It needs streets. A city planner thinks about the whole city.</a:t>
            </a:r>
          </a:p>
          <a:p>
            <a:endParaRPr lang="en-US" sz="1400" dirty="0"/>
          </a:p>
          <a:p>
            <a:r>
              <a:rPr lang="en-US" sz="1400" dirty="0"/>
              <a:t>6</a:t>
            </a:r>
          </a:p>
          <a:p>
            <a:r>
              <a:rPr lang="en-US" sz="1400" dirty="0"/>
              <a:t>Daniel Burnham knew how to make big plans. He was in charge of the World’s Columbian Exposition in 1893 held in Chicago.  That was a big fair. There were more than 200 new buildings at the fair. Many people came from around the world to see it. They saw many new things. They saw movies. They saw electric light bulbs. Those were new inventions in 1893.</a:t>
            </a:r>
          </a:p>
          <a:p>
            <a:endParaRPr lang="en-US" sz="1400" dirty="0"/>
          </a:p>
        </p:txBody>
      </p:sp>
      <p:sp>
        <p:nvSpPr>
          <p:cNvPr id="5" name="TextBox 4"/>
          <p:cNvSpPr txBox="1"/>
          <p:nvPr/>
        </p:nvSpPr>
        <p:spPr>
          <a:xfrm>
            <a:off x="5791200" y="152400"/>
            <a:ext cx="1676400" cy="707886"/>
          </a:xfrm>
          <a:prstGeom prst="rect">
            <a:avLst/>
          </a:prstGeom>
          <a:solidFill>
            <a:schemeClr val="bg1"/>
          </a:solidFill>
        </p:spPr>
        <p:txBody>
          <a:bodyPr wrap="square" rtlCol="0">
            <a:spAutoFit/>
          </a:bodyPr>
          <a:lstStyle/>
          <a:p>
            <a:r>
              <a:rPr lang="en-US" sz="800" dirty="0" smtClean="0"/>
              <a:t>Grade Level: 4.3</a:t>
            </a:r>
          </a:p>
          <a:p>
            <a:r>
              <a:rPr lang="en-US" sz="800" dirty="0" err="1" smtClean="0"/>
              <a:t>Lexile</a:t>
            </a:r>
            <a:r>
              <a:rPr lang="en-US" sz="800" dirty="0" smtClean="0"/>
              <a:t> Measure: 430L</a:t>
            </a:r>
          </a:p>
          <a:p>
            <a:r>
              <a:rPr lang="en-US" sz="800" dirty="0" smtClean="0"/>
              <a:t>Mean Sentence Length: 7.36</a:t>
            </a:r>
          </a:p>
          <a:p>
            <a:r>
              <a:rPr lang="en-US" sz="800" dirty="0" smtClean="0"/>
              <a:t>Mean Log Word Frequency: 3.58</a:t>
            </a:r>
          </a:p>
          <a:p>
            <a:r>
              <a:rPr lang="en-US" sz="800" dirty="0" smtClean="0"/>
              <a:t>Word Count: 589</a:t>
            </a:r>
            <a:endParaRPr lang="en-US" sz="800" dirty="0"/>
          </a:p>
        </p:txBody>
      </p:sp>
    </p:spTree>
    <p:extLst>
      <p:ext uri="{BB962C8B-B14F-4D97-AF65-F5344CB8AC3E}">
        <p14:creationId xmlns:p14="http://schemas.microsoft.com/office/powerpoint/2010/main" val="425520984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29</a:t>
            </a:fld>
            <a:endParaRPr lang="en-US" dirty="0"/>
          </a:p>
        </p:txBody>
      </p:sp>
      <p:sp>
        <p:nvSpPr>
          <p:cNvPr id="2" name="Rectangle 1"/>
          <p:cNvSpPr/>
          <p:nvPr/>
        </p:nvSpPr>
        <p:spPr>
          <a:xfrm>
            <a:off x="242888" y="646986"/>
            <a:ext cx="7286625" cy="5144855"/>
          </a:xfrm>
          <a:prstGeom prst="rect">
            <a:avLst/>
          </a:prstGeom>
        </p:spPr>
        <p:txBody>
          <a:bodyPr wrap="square" lIns="96378" tIns="48189" rIns="96378" bIns="48189">
            <a:spAutoFit/>
          </a:bodyPr>
          <a:lstStyle/>
          <a:p>
            <a:pPr algn="ctr"/>
            <a:r>
              <a:rPr lang="en-US" sz="1200" b="1" u="sng" dirty="0"/>
              <a:t>Chicago Legacy: Burnham’s Plan</a:t>
            </a:r>
          </a:p>
          <a:p>
            <a:pPr algn="ctr"/>
            <a:endParaRPr lang="en-US" sz="1200" b="1" u="sng" dirty="0"/>
          </a:p>
          <a:p>
            <a:r>
              <a:rPr lang="en-US" sz="1200" i="1" dirty="0"/>
              <a:t>What</a:t>
            </a:r>
            <a:r>
              <a:rPr lang="en-US" sz="1200" b="1" i="1" dirty="0"/>
              <a:t> </a:t>
            </a:r>
            <a:r>
              <a:rPr lang="en-US" sz="1200" i="1" dirty="0"/>
              <a:t>was Daniel Burnham’s big idea?</a:t>
            </a:r>
          </a:p>
          <a:p>
            <a:endParaRPr lang="en-US" sz="1400" dirty="0"/>
          </a:p>
          <a:p>
            <a:r>
              <a:rPr lang="en-US" sz="1400" dirty="0"/>
              <a:t>7</a:t>
            </a:r>
          </a:p>
          <a:p>
            <a:r>
              <a:rPr lang="en-US" sz="1400" dirty="0"/>
              <a:t>After the fair, Chicago kept growing. In 1906, more than two million people lived here. Daniel Burnham convinced leaders that the city needed a plan. They decided he should make that plan. He saw problems. He thought of ways to solve them. He planned ways to make the city better. He asked another architect to help him. That person was Edward Bennett.</a:t>
            </a:r>
          </a:p>
          <a:p>
            <a:endParaRPr lang="en-US" sz="1400" dirty="0"/>
          </a:p>
          <a:p>
            <a:r>
              <a:rPr lang="en-US" sz="1400" dirty="0"/>
              <a:t>8</a:t>
            </a:r>
          </a:p>
          <a:p>
            <a:r>
              <a:rPr lang="en-US" sz="1400" dirty="0"/>
              <a:t>In 1909 they finished their big plan. City leaders decided to do many parts of the plan. They added parks to the lakefront and neighborhoods. They added forest preserves. </a:t>
            </a:r>
            <a:r>
              <a:rPr lang="en-US" sz="1400" dirty="0" smtClean="0"/>
              <a:t>They added wider streets. Wide </a:t>
            </a:r>
            <a:r>
              <a:rPr lang="en-US" sz="1400" dirty="0"/>
              <a:t>streets are called </a:t>
            </a:r>
            <a:r>
              <a:rPr lang="en-US" sz="1400" b="1" u="sng" dirty="0"/>
              <a:t>boulevards</a:t>
            </a:r>
            <a:r>
              <a:rPr lang="en-US" sz="1400" dirty="0"/>
              <a:t>. Boulevards would make it easier for people to travel in Chicago. They built bridges over the Chicago River. They planned railroad stations. These changes took many years and a lot of money.</a:t>
            </a:r>
          </a:p>
          <a:p>
            <a:endParaRPr lang="en-US" sz="1400" dirty="0"/>
          </a:p>
          <a:p>
            <a:r>
              <a:rPr lang="en-US" sz="1400" dirty="0"/>
              <a:t>9</a:t>
            </a:r>
          </a:p>
          <a:p>
            <a:r>
              <a:rPr lang="en-US" sz="1400" dirty="0"/>
              <a:t>You can see Daniel Burnham’s legacy in Chicago today. Navy Pier is one part of his plan. The</a:t>
            </a:r>
          </a:p>
          <a:p>
            <a:r>
              <a:rPr lang="en-US" sz="1400" dirty="0"/>
              <a:t>Michigan Avenue Bridge came from his plan. Union Station came from his plan too. It is a </a:t>
            </a:r>
            <a:r>
              <a:rPr lang="en-US" sz="1400" dirty="0" smtClean="0"/>
              <a:t>big train </a:t>
            </a:r>
            <a:r>
              <a:rPr lang="en-US" sz="1400" dirty="0"/>
              <a:t>station. Burnham’s </a:t>
            </a:r>
            <a:r>
              <a:rPr lang="en-US" sz="1400" b="1" u="sng" dirty="0"/>
              <a:t>legacy</a:t>
            </a:r>
            <a:r>
              <a:rPr lang="en-US" sz="1400" b="1" dirty="0"/>
              <a:t> </a:t>
            </a:r>
            <a:r>
              <a:rPr lang="en-US" sz="1400" dirty="0"/>
              <a:t>is in many places in Chicago. It is part of how Chicago works. He said that it is important to have very big dreams. He said people should make great plans. That idea is still important today.</a:t>
            </a:r>
          </a:p>
          <a:p>
            <a:endParaRPr lang="en-US" sz="1200" dirty="0"/>
          </a:p>
        </p:txBody>
      </p:sp>
    </p:spTree>
    <p:extLst>
      <p:ext uri="{BB962C8B-B14F-4D97-AF65-F5344CB8AC3E}">
        <p14:creationId xmlns:p14="http://schemas.microsoft.com/office/powerpoint/2010/main" val="36924393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4050" y="152401"/>
            <a:ext cx="6563360" cy="7074006"/>
          </a:xfrm>
          <a:prstGeom prst="rect">
            <a:avLst/>
          </a:prstGeom>
          <a:noFill/>
        </p:spPr>
        <p:txBody>
          <a:bodyPr wrap="square" lIns="101873" tIns="50936" rIns="101873" bIns="50936" rtlCol="0">
            <a:spAutoFit/>
          </a:bodyPr>
          <a:lstStyle/>
          <a:p>
            <a:endParaRPr lang="en-US" sz="1100" dirty="0"/>
          </a:p>
          <a:p>
            <a:endParaRPr lang="en-US" sz="1100" dirty="0"/>
          </a:p>
          <a:p>
            <a:pPr lvl="0" defTabSz="1018809"/>
            <a:r>
              <a:rPr lang="en-US" sz="1200" dirty="0" smtClean="0">
                <a:solidFill>
                  <a:prstClr val="black"/>
                </a:solidFill>
              </a:rPr>
              <a:t>This </a:t>
            </a:r>
            <a:r>
              <a:rPr lang="en-US" sz="1200" dirty="0">
                <a:solidFill>
                  <a:prstClr val="black"/>
                </a:solidFill>
              </a:rPr>
              <a:t>is a CFA  to measure the task of writing a  </a:t>
            </a:r>
            <a:r>
              <a:rPr lang="en-US" sz="1200" b="1" u="sng" dirty="0">
                <a:solidFill>
                  <a:prstClr val="black"/>
                </a:solidFill>
              </a:rPr>
              <a:t>narrative text</a:t>
            </a:r>
            <a:r>
              <a:rPr lang="en-US" sz="1200" b="1" dirty="0">
                <a:solidFill>
                  <a:prstClr val="black"/>
                </a:solidFill>
              </a:rPr>
              <a:t>. </a:t>
            </a:r>
            <a:r>
              <a:rPr lang="en-US" sz="1200" dirty="0">
                <a:solidFill>
                  <a:prstClr val="black"/>
                </a:solidFill>
              </a:rPr>
              <a:t>Full compositions are always part of a Performance Task.   A complete performance task would have:</a:t>
            </a:r>
          </a:p>
          <a:p>
            <a:pPr lvl="0" defTabSz="1018809"/>
            <a:endParaRPr lang="en-US" sz="1100" dirty="0">
              <a:solidFill>
                <a:prstClr val="black"/>
              </a:solidFill>
            </a:endParaRPr>
          </a:p>
          <a:p>
            <a:pPr lvl="0" defTabSz="1018809"/>
            <a:r>
              <a:rPr lang="en-US" sz="1100" b="1" i="1" dirty="0">
                <a:solidFill>
                  <a:prstClr val="black"/>
                </a:solidFill>
              </a:rPr>
              <a:t>Part 1</a:t>
            </a:r>
          </a:p>
          <a:p>
            <a:pPr marL="181691" lvl="0" indent="-181691" defTabSz="1018809">
              <a:buFont typeface="Arial" panose="020B0604020202020204" pitchFamily="34" charset="0"/>
              <a:buChar char="•"/>
            </a:pPr>
            <a:r>
              <a:rPr lang="en-US" sz="1100" dirty="0">
                <a:solidFill>
                  <a:prstClr val="black"/>
                </a:solidFill>
              </a:rPr>
              <a:t>A classroom activity (30 Minutes)</a:t>
            </a:r>
          </a:p>
          <a:p>
            <a:pPr marL="181691" lvl="0" indent="-181691" defTabSz="1018809">
              <a:buFont typeface="Arial" panose="020B0604020202020204" pitchFamily="34" charset="0"/>
              <a:buChar char="•"/>
            </a:pPr>
            <a:r>
              <a:rPr lang="en-US" sz="1100" dirty="0">
                <a:solidFill>
                  <a:prstClr val="black"/>
                </a:solidFill>
              </a:rPr>
              <a:t>Passages or stimuli to read </a:t>
            </a:r>
          </a:p>
          <a:p>
            <a:pPr marL="181691" lvl="0" indent="-181691" defTabSz="1018809">
              <a:buFont typeface="Arial" panose="020B0604020202020204" pitchFamily="34" charset="0"/>
              <a:buChar char="•"/>
            </a:pPr>
            <a:r>
              <a:rPr lang="en-US" sz="1100" dirty="0">
                <a:solidFill>
                  <a:prstClr val="black"/>
                </a:solidFill>
              </a:rPr>
              <a:t>3 research questions </a:t>
            </a:r>
          </a:p>
          <a:p>
            <a:pPr marL="181691" lvl="0" indent="-181691" defTabSz="1018809">
              <a:buFont typeface="Arial" panose="020B0604020202020204" pitchFamily="34" charset="0"/>
              <a:buChar char="•"/>
            </a:pPr>
            <a:r>
              <a:rPr lang="en-US" sz="1100" dirty="0">
                <a:solidFill>
                  <a:prstClr val="black"/>
                </a:solidFill>
              </a:rPr>
              <a:t>There may be other constructed response questions</a:t>
            </a:r>
            <a:r>
              <a:rPr lang="en-US" sz="1100" dirty="0" smtClean="0">
                <a:solidFill>
                  <a:prstClr val="black"/>
                </a:solidFill>
              </a:rPr>
              <a:t>.</a:t>
            </a:r>
          </a:p>
          <a:p>
            <a:pPr marL="181691" lvl="0" indent="-181691" defTabSz="1018809">
              <a:buFont typeface="Arial" panose="020B0604020202020204" pitchFamily="34" charset="0"/>
              <a:buChar char="•"/>
            </a:pPr>
            <a:endParaRPr lang="en-US" sz="1100" dirty="0">
              <a:solidFill>
                <a:prstClr val="black"/>
              </a:solidFill>
            </a:endParaRPr>
          </a:p>
          <a:p>
            <a:r>
              <a:rPr lang="en-US" sz="1100" b="1" i="1" dirty="0" smtClean="0"/>
              <a:t>Part </a:t>
            </a:r>
            <a:r>
              <a:rPr lang="en-US" sz="1100" b="1" i="1" dirty="0"/>
              <a:t>2</a:t>
            </a:r>
          </a:p>
          <a:p>
            <a:pPr marL="181691" indent="-181691">
              <a:buFont typeface="Arial" panose="020B0604020202020204" pitchFamily="34" charset="0"/>
              <a:buChar char="•"/>
            </a:pPr>
            <a:r>
              <a:rPr lang="en-US" sz="1100" dirty="0"/>
              <a:t>A Full-Composition (70 Minutes</a:t>
            </a:r>
            <a:r>
              <a:rPr lang="en-US" sz="1100" dirty="0" smtClean="0"/>
              <a:t>)</a:t>
            </a:r>
            <a:endParaRPr lang="en-US" sz="1100" dirty="0"/>
          </a:p>
          <a:p>
            <a:r>
              <a:rPr lang="en-US" sz="1100" dirty="0"/>
              <a:t>Students should have access to spell-check resources but no grammar-check resources.  Students can refer back to their passages, notes and 3 research questions and any other constructed responses, as </a:t>
            </a:r>
            <a:r>
              <a:rPr lang="en-US" sz="1100" dirty="0" smtClean="0"/>
              <a:t>often as they’d </a:t>
            </a:r>
            <a:r>
              <a:rPr lang="en-US" sz="1100" dirty="0"/>
              <a:t>like.</a:t>
            </a:r>
            <a:r>
              <a:rPr lang="en-US" sz="1100" dirty="0">
                <a:solidFill>
                  <a:srgbClr val="FF0000"/>
                </a:solidFill>
              </a:rPr>
              <a:t>  </a:t>
            </a:r>
            <a:r>
              <a:rPr lang="en-US" sz="1100" dirty="0"/>
              <a:t>The note-taking forms in this </a:t>
            </a:r>
            <a:r>
              <a:rPr lang="en-US" sz="1100" dirty="0" smtClean="0"/>
              <a:t>assessment </a:t>
            </a:r>
            <a:r>
              <a:rPr lang="en-US" sz="1100" dirty="0"/>
              <a:t>were created for informational text.  If you choose to use these, please have your students take notes while reading the informational passages.</a:t>
            </a:r>
          </a:p>
          <a:p>
            <a:endParaRPr lang="en-US" sz="1100" dirty="0"/>
          </a:p>
          <a:p>
            <a:r>
              <a:rPr lang="en-US" sz="1100" u="sng" dirty="0"/>
              <a:t>Directions</a:t>
            </a:r>
          </a:p>
          <a:p>
            <a:r>
              <a:rPr lang="en-US" sz="1100" b="1" dirty="0"/>
              <a:t>30 minutes</a:t>
            </a:r>
          </a:p>
          <a:p>
            <a:pPr marL="242253" indent="-242253">
              <a:buAutoNum type="arabicPeriod"/>
            </a:pPr>
            <a:r>
              <a:rPr lang="en-US" sz="1100" dirty="0"/>
              <a:t>You may wish to have a 30 minute classroom activity.  The purpose of a PT activity is to </a:t>
            </a:r>
            <a:r>
              <a:rPr lang="en-US" sz="1100" dirty="0" smtClean="0"/>
              <a:t> ensure </a:t>
            </a:r>
            <a:r>
              <a:rPr lang="en-US" sz="1100" dirty="0"/>
              <a:t>that all students are familiar with the concepts of the topic and know and </a:t>
            </a:r>
            <a:r>
              <a:rPr lang="en-US" sz="1100" dirty="0" smtClean="0"/>
              <a:t> understand </a:t>
            </a:r>
            <a:r>
              <a:rPr lang="en-US" sz="1100" dirty="0"/>
              <a:t>key terms (vocabulary) that are at the upper end of their grade level (</a:t>
            </a:r>
            <a:r>
              <a:rPr lang="en-US" sz="1100" dirty="0" smtClean="0"/>
              <a:t>words they </a:t>
            </a:r>
            <a:r>
              <a:rPr lang="en-US" sz="1100" dirty="0"/>
              <a:t>would not normally know or are unfamiliar to their background or culture</a:t>
            </a:r>
            <a:r>
              <a:rPr lang="en-US" sz="1100" dirty="0" smtClean="0"/>
              <a:t>).The </a:t>
            </a:r>
            <a:r>
              <a:rPr lang="en-US" sz="1100" dirty="0"/>
              <a:t>classroom activity </a:t>
            </a:r>
            <a:r>
              <a:rPr lang="en-US" sz="1100" b="1" dirty="0"/>
              <a:t>DOES NOT </a:t>
            </a:r>
            <a:r>
              <a:rPr lang="en-US" sz="1100" dirty="0"/>
              <a:t>pre-teach any of the </a:t>
            </a:r>
            <a:r>
              <a:rPr lang="en-US" sz="1100" b="1" dirty="0"/>
              <a:t>specific content </a:t>
            </a:r>
            <a:r>
              <a:rPr lang="en-US" sz="1100" dirty="0"/>
              <a:t>that will be assessed!</a:t>
            </a:r>
          </a:p>
          <a:p>
            <a:r>
              <a:rPr lang="en-US" sz="1100" b="1" dirty="0"/>
              <a:t>35 minutes</a:t>
            </a:r>
          </a:p>
          <a:p>
            <a:pPr marL="242253" indent="-242253">
              <a:buAutoNum type="arabicPeriod" startAt="2"/>
            </a:pPr>
            <a:r>
              <a:rPr lang="en-US" sz="1100" dirty="0"/>
              <a:t>Students read the passages independently.  If you have students who can not </a:t>
            </a:r>
            <a:r>
              <a:rPr lang="en-US" sz="1100" dirty="0" smtClean="0"/>
              <a:t>read the </a:t>
            </a:r>
            <a:r>
              <a:rPr lang="en-US" sz="1100" dirty="0"/>
              <a:t>passages you may read them to those students but please make note of </a:t>
            </a:r>
            <a:r>
              <a:rPr lang="en-US" sz="1100" dirty="0" smtClean="0"/>
              <a:t>the accommodation</a:t>
            </a:r>
            <a:r>
              <a:rPr lang="en-US" sz="1100" dirty="0"/>
              <a:t>.   Remind students to take notes as they read.  During an actual SBAC   assessment students are allowed to keep their notes as a reference.</a:t>
            </a:r>
          </a:p>
          <a:p>
            <a:pPr marL="245618" indent="-245618">
              <a:buFont typeface="+mj-lt"/>
              <a:buAutoNum type="arabicPeriod" startAt="3"/>
            </a:pPr>
            <a:r>
              <a:rPr lang="en-US" sz="1100" dirty="0"/>
              <a:t>Students answer the 3 research questions or other constructed response questions. Students should also refer to their answers when writing their full opinion piece.</a:t>
            </a:r>
          </a:p>
          <a:p>
            <a:r>
              <a:rPr lang="en-US" sz="1100" b="1" dirty="0"/>
              <a:t>15 minute break</a:t>
            </a:r>
          </a:p>
          <a:p>
            <a:r>
              <a:rPr lang="en-US" sz="1100" b="1" dirty="0"/>
              <a:t>70 Minutes</a:t>
            </a:r>
          </a:p>
          <a:p>
            <a:r>
              <a:rPr lang="en-US" sz="1100" dirty="0"/>
              <a:t>4.     Students write their full composition </a:t>
            </a:r>
            <a:r>
              <a:rPr lang="en-US" sz="1100" dirty="0" smtClean="0"/>
              <a:t>(narrative piece</a:t>
            </a:r>
            <a:r>
              <a:rPr lang="en-US" sz="1100" dirty="0"/>
              <a:t>).</a:t>
            </a:r>
          </a:p>
          <a:p>
            <a:endParaRPr lang="en-US" sz="1100" dirty="0"/>
          </a:p>
          <a:p>
            <a:r>
              <a:rPr lang="en-US" sz="1100" b="1" u="sng" dirty="0"/>
              <a:t>SCORING</a:t>
            </a:r>
          </a:p>
          <a:p>
            <a:r>
              <a:rPr lang="en-US" sz="1100" dirty="0"/>
              <a:t>A Narrative</a:t>
            </a:r>
            <a:r>
              <a:rPr lang="en-US" sz="1100" dirty="0">
                <a:solidFill>
                  <a:srgbClr val="FF0000"/>
                </a:solidFill>
              </a:rPr>
              <a:t> </a:t>
            </a:r>
            <a:r>
              <a:rPr lang="en-US" sz="1100" dirty="0"/>
              <a:t>Rubric is provided.  Students receive three scores:</a:t>
            </a:r>
          </a:p>
          <a:p>
            <a:endParaRPr lang="en-US" sz="1100" dirty="0"/>
          </a:p>
          <a:p>
            <a:pPr marL="242253" indent="-242253">
              <a:buAutoNum type="arabicPeriod"/>
            </a:pPr>
            <a:r>
              <a:rPr lang="en-US" sz="1100" dirty="0"/>
              <a:t>Organization and Purpose</a:t>
            </a:r>
          </a:p>
          <a:p>
            <a:pPr marL="242253" indent="-242253">
              <a:buAutoNum type="arabicPeriod"/>
            </a:pPr>
            <a:r>
              <a:rPr lang="en-US" sz="1100" dirty="0"/>
              <a:t>Evidence and Elaboration</a:t>
            </a:r>
          </a:p>
          <a:p>
            <a:pPr marL="242253" indent="-242253">
              <a:buAutoNum type="arabicPeriod"/>
            </a:pPr>
            <a:r>
              <a:rPr lang="en-US" sz="1100" dirty="0" smtClean="0"/>
              <a:t>Conventions</a:t>
            </a:r>
            <a:endParaRPr lang="en-US" sz="1100" dirty="0"/>
          </a:p>
        </p:txBody>
      </p:sp>
      <p:sp>
        <p:nvSpPr>
          <p:cNvPr id="3" name="Slide Number Placeholder 2"/>
          <p:cNvSpPr>
            <a:spLocks noGrp="1"/>
          </p:cNvSpPr>
          <p:nvPr>
            <p:ph type="sldNum" sz="quarter" idx="12"/>
          </p:nvPr>
        </p:nvSpPr>
        <p:spPr/>
        <p:txBody>
          <a:bodyPr/>
          <a:lstStyle/>
          <a:p>
            <a:fld id="{2A5E9C3D-07D7-45D2-9B6A-FB5CA66A53EB}" type="slidenum">
              <a:rPr lang="en-US" smtClean="0"/>
              <a:pPr/>
              <a:t>3</a:t>
            </a:fld>
            <a:endParaRPr lang="en-US" dirty="0"/>
          </a:p>
        </p:txBody>
      </p:sp>
    </p:spTree>
    <p:extLst>
      <p:ext uri="{BB962C8B-B14F-4D97-AF65-F5344CB8AC3E}">
        <p14:creationId xmlns:p14="http://schemas.microsoft.com/office/powerpoint/2010/main" val="284800185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30</a:t>
            </a:fld>
            <a:endParaRPr lang="en-US" dirty="0"/>
          </a:p>
        </p:txBody>
      </p:sp>
      <p:sp>
        <p:nvSpPr>
          <p:cNvPr id="7" name="Rectangle 6"/>
          <p:cNvSpPr/>
          <p:nvPr/>
        </p:nvSpPr>
        <p:spPr>
          <a:xfrm>
            <a:off x="569466" y="949598"/>
            <a:ext cx="6154690" cy="2811311"/>
          </a:xfrm>
          <a:prstGeom prst="rect">
            <a:avLst/>
          </a:prstGeom>
        </p:spPr>
        <p:txBody>
          <a:bodyPr wrap="square" lIns="101881" tIns="50941" rIns="101881" bIns="50941">
            <a:spAutoFit/>
          </a:bodyPr>
          <a:lstStyle/>
          <a:p>
            <a:pPr marL="403136" indent="-342900">
              <a:buAutoNum type="arabicPeriod"/>
            </a:pPr>
            <a:r>
              <a:rPr lang="en-US" sz="1600" b="1" dirty="0" smtClean="0">
                <a:latin typeface="Helvetica" pitchFamily="34" charset="0"/>
                <a:cs typeface="Helvetica" pitchFamily="34" charset="0"/>
              </a:rPr>
              <a:t>Which clues </a:t>
            </a:r>
            <a:r>
              <a:rPr lang="en-US" sz="1600" b="1" dirty="0">
                <a:latin typeface="Helvetica" pitchFamily="34" charset="0"/>
                <a:cs typeface="Helvetica" pitchFamily="34" charset="0"/>
              </a:rPr>
              <a:t>help you identify the meaning of the word </a:t>
            </a:r>
            <a:r>
              <a:rPr lang="en-US" sz="1600" b="1" u="sng" dirty="0">
                <a:latin typeface="Helvetica" pitchFamily="34" charset="0"/>
                <a:cs typeface="Helvetica" pitchFamily="34" charset="0"/>
              </a:rPr>
              <a:t>trough</a:t>
            </a:r>
            <a:r>
              <a:rPr lang="en-US" sz="1600" b="1" dirty="0" smtClean="0">
                <a:latin typeface="Helvetica" pitchFamily="34" charset="0"/>
                <a:cs typeface="Helvetica" pitchFamily="34" charset="0"/>
              </a:rPr>
              <a:t>?</a:t>
            </a:r>
          </a:p>
          <a:p>
            <a:pPr marL="403136" indent="-342900">
              <a:buAutoNum type="arabicPeriod"/>
            </a:pPr>
            <a:endParaRPr lang="en-US" sz="1600" dirty="0" smtClean="0">
              <a:latin typeface="Helvetica" pitchFamily="34" charset="0"/>
              <a:cs typeface="Helvetica" pitchFamily="34" charset="0"/>
            </a:endParaRPr>
          </a:p>
          <a:p>
            <a:pPr marL="401638" indent="-3175">
              <a:buFont typeface="+mj-lt"/>
              <a:buAutoNum type="alphaUcPeriod"/>
            </a:pPr>
            <a:r>
              <a:rPr lang="en-US" sz="1600" dirty="0" smtClean="0">
                <a:latin typeface="Helvetica" pitchFamily="34" charset="0"/>
                <a:cs typeface="Helvetica" pitchFamily="34" charset="0"/>
              </a:rPr>
              <a:t>  barking, howling, yapping</a:t>
            </a:r>
          </a:p>
          <a:p>
            <a:pPr marL="401638" indent="-3175">
              <a:buFont typeface="+mj-lt"/>
              <a:buAutoNum type="alphaUcPeriod"/>
            </a:pPr>
            <a:endParaRPr lang="en-US" sz="1600" dirty="0" smtClean="0">
              <a:latin typeface="Helvetica" pitchFamily="34" charset="0"/>
              <a:cs typeface="Helvetica" pitchFamily="34" charset="0"/>
            </a:endParaRPr>
          </a:p>
          <a:p>
            <a:pPr marL="401638" indent="-3175">
              <a:buFont typeface="+mj-lt"/>
              <a:buAutoNum type="alphaUcPeriod"/>
            </a:pPr>
            <a:r>
              <a:rPr lang="en-US" sz="1600" dirty="0" smtClean="0">
                <a:latin typeface="Helvetica" pitchFamily="34" charset="0"/>
                <a:cs typeface="Helvetica" pitchFamily="34" charset="0"/>
              </a:rPr>
              <a:t>  bucket, spigot, watering</a:t>
            </a:r>
          </a:p>
          <a:p>
            <a:pPr marL="401638" indent="-3175">
              <a:buFont typeface="+mj-lt"/>
              <a:buAutoNum type="alphaUcPeriod"/>
            </a:pPr>
            <a:endParaRPr lang="en-US" sz="1600" dirty="0">
              <a:latin typeface="Helvetica" pitchFamily="34" charset="0"/>
              <a:cs typeface="Helvetica" pitchFamily="34" charset="0"/>
            </a:endParaRPr>
          </a:p>
          <a:p>
            <a:pPr marL="401638" indent="-3175">
              <a:buFont typeface="+mj-lt"/>
              <a:buAutoNum type="alphaUcPeriod"/>
            </a:pPr>
            <a:r>
              <a:rPr lang="en-US" sz="1600" dirty="0" smtClean="0">
                <a:latin typeface="Helvetica" pitchFamily="34" charset="0"/>
                <a:cs typeface="Helvetica" pitchFamily="34" charset="0"/>
              </a:rPr>
              <a:t>  shattered, explosion, dynamite</a:t>
            </a:r>
          </a:p>
          <a:p>
            <a:pPr marL="401638" indent="-3175">
              <a:buFont typeface="+mj-lt"/>
              <a:buAutoNum type="alphaUcPeriod"/>
            </a:pPr>
            <a:endParaRPr lang="en-US" sz="1600" dirty="0">
              <a:latin typeface="Helvetica" pitchFamily="34" charset="0"/>
              <a:cs typeface="Helvetica" pitchFamily="34" charset="0"/>
            </a:endParaRPr>
          </a:p>
          <a:p>
            <a:pPr marL="401638" indent="-3175">
              <a:buFont typeface="+mj-lt"/>
              <a:buAutoNum type="alphaUcPeriod"/>
            </a:pPr>
            <a:r>
              <a:rPr lang="en-US" sz="1600" dirty="0" smtClean="0">
                <a:latin typeface="Helvetica" pitchFamily="34" charset="0"/>
                <a:cs typeface="Helvetica" pitchFamily="34" charset="0"/>
              </a:rPr>
              <a:t>  twilight, smoky, dusky</a:t>
            </a:r>
            <a:endParaRPr lang="en-US" sz="1600" dirty="0">
              <a:latin typeface="Helvetica" pitchFamily="34" charset="0"/>
              <a:cs typeface="Helvetica" pitchFamily="34" charset="0"/>
            </a:endParaRPr>
          </a:p>
          <a:p>
            <a:pPr marL="403136" indent="-342900">
              <a:buAutoNum type="arabicPeriod"/>
            </a:pPr>
            <a:endParaRPr lang="en-US" sz="1600" dirty="0">
              <a:latin typeface="Helvetica" pitchFamily="34" charset="0"/>
              <a:cs typeface="Helvetica" pitchFamily="34" charset="0"/>
            </a:endParaRPr>
          </a:p>
        </p:txBody>
      </p:sp>
      <p:cxnSp>
        <p:nvCxnSpPr>
          <p:cNvPr id="10" name="Straight Connector 9"/>
          <p:cNvCxnSpPr/>
          <p:nvPr/>
        </p:nvCxnSpPr>
        <p:spPr>
          <a:xfrm>
            <a:off x="485775" y="4630057"/>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773647" y="174444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2" name="Oval 11"/>
          <p:cNvSpPr/>
          <p:nvPr/>
        </p:nvSpPr>
        <p:spPr>
          <a:xfrm>
            <a:off x="773647" y="273504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3" name="Oval 12"/>
          <p:cNvSpPr/>
          <p:nvPr/>
        </p:nvSpPr>
        <p:spPr>
          <a:xfrm>
            <a:off x="773647" y="319639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4" name="Oval 13"/>
          <p:cNvSpPr/>
          <p:nvPr/>
        </p:nvSpPr>
        <p:spPr>
          <a:xfrm>
            <a:off x="773647" y="227784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9" name="Rectangle 28"/>
          <p:cNvSpPr/>
          <p:nvPr/>
        </p:nvSpPr>
        <p:spPr>
          <a:xfrm>
            <a:off x="671601" y="5179469"/>
            <a:ext cx="6916690" cy="2318868"/>
          </a:xfrm>
          <a:prstGeom prst="rect">
            <a:avLst/>
          </a:prstGeom>
        </p:spPr>
        <p:txBody>
          <a:bodyPr wrap="square" lIns="101881" tIns="50941" rIns="101881" bIns="50941">
            <a:spAutoFit/>
          </a:bodyPr>
          <a:lstStyle/>
          <a:p>
            <a:pPr marL="358070" indent="-297834"/>
            <a:r>
              <a:rPr lang="en-US" sz="1600" b="1" dirty="0" smtClean="0">
                <a:latin typeface="Helvetica" pitchFamily="34" charset="0"/>
                <a:cs typeface="Helvetica" pitchFamily="34" charset="0"/>
              </a:rPr>
              <a:t>2. </a:t>
            </a:r>
            <a:r>
              <a:rPr lang="en-US" sz="1600" b="1" dirty="0">
                <a:latin typeface="Helvetica" pitchFamily="34" charset="0"/>
                <a:cs typeface="Helvetica" pitchFamily="34" charset="0"/>
              </a:rPr>
              <a:t>Why did “</a:t>
            </a:r>
            <a:r>
              <a:rPr lang="en-US" sz="1600" b="1" u="sng" dirty="0">
                <a:latin typeface="Helvetica" pitchFamily="34" charset="0"/>
                <a:cs typeface="Helvetica" pitchFamily="34" charset="0"/>
              </a:rPr>
              <a:t>a great splintering crash</a:t>
            </a:r>
            <a:r>
              <a:rPr lang="en-US" sz="1600" b="1" dirty="0">
                <a:latin typeface="Helvetica" pitchFamily="34" charset="0"/>
                <a:cs typeface="Helvetica" pitchFamily="34" charset="0"/>
              </a:rPr>
              <a:t>” likely occur</a:t>
            </a:r>
            <a:r>
              <a:rPr lang="en-US" sz="1600" b="1" dirty="0" smtClean="0">
                <a:latin typeface="Helvetica" pitchFamily="34" charset="0"/>
                <a:cs typeface="Helvetica" pitchFamily="34" charset="0"/>
              </a:rPr>
              <a:t>?</a:t>
            </a:r>
          </a:p>
          <a:p>
            <a:pPr marL="358070" indent="-297834"/>
            <a:endParaRPr lang="en-US" sz="1600" b="1" dirty="0">
              <a:latin typeface="Helvetica" pitchFamily="34" charset="0"/>
              <a:cs typeface="Helvetica" pitchFamily="34" charset="0"/>
            </a:endParaRPr>
          </a:p>
          <a:p>
            <a:pPr marL="401638" indent="-114300">
              <a:buFont typeface="+mj-lt"/>
              <a:buAutoNum type="alphaUcPeriod"/>
            </a:pPr>
            <a:r>
              <a:rPr lang="en-US" sz="1600" dirty="0" smtClean="0">
                <a:latin typeface="Helvetica" pitchFamily="34" charset="0"/>
                <a:cs typeface="Helvetica" pitchFamily="34" charset="0"/>
              </a:rPr>
              <a:t>  Dogs were barking and howling.</a:t>
            </a:r>
          </a:p>
          <a:p>
            <a:pPr marL="401638" indent="-114300">
              <a:buFont typeface="+mj-lt"/>
              <a:buAutoNum type="alphaUcPeriod"/>
            </a:pPr>
            <a:endParaRPr lang="en-US" sz="1600" dirty="0">
              <a:latin typeface="Helvetica" pitchFamily="34" charset="0"/>
              <a:cs typeface="Helvetica" pitchFamily="34" charset="0"/>
            </a:endParaRPr>
          </a:p>
          <a:p>
            <a:pPr marL="401638" indent="-114300">
              <a:buFont typeface="+mj-lt"/>
              <a:buAutoNum type="alphaUcPeriod"/>
            </a:pPr>
            <a:r>
              <a:rPr lang="en-US" sz="1600" dirty="0">
                <a:latin typeface="Helvetica" pitchFamily="34" charset="0"/>
                <a:cs typeface="Helvetica" pitchFamily="34" charset="0"/>
              </a:rPr>
              <a:t> </a:t>
            </a:r>
            <a:r>
              <a:rPr lang="en-US" sz="1600" dirty="0" smtClean="0">
                <a:latin typeface="Helvetica" pitchFamily="34" charset="0"/>
                <a:cs typeface="Helvetica" pitchFamily="34" charset="0"/>
              </a:rPr>
              <a:t> The world tilted.</a:t>
            </a:r>
          </a:p>
          <a:p>
            <a:pPr marL="401638" indent="-114300">
              <a:buFont typeface="+mj-lt"/>
              <a:buAutoNum type="alphaUcPeriod"/>
            </a:pPr>
            <a:endParaRPr lang="en-US" sz="1600" dirty="0">
              <a:latin typeface="Helvetica" pitchFamily="34" charset="0"/>
              <a:cs typeface="Helvetica" pitchFamily="34" charset="0"/>
            </a:endParaRPr>
          </a:p>
          <a:p>
            <a:pPr marL="401638" indent="-114300">
              <a:buFont typeface="+mj-lt"/>
              <a:buAutoNum type="alphaUcPeriod"/>
            </a:pPr>
            <a:r>
              <a:rPr lang="en-US" sz="1600" dirty="0" smtClean="0">
                <a:latin typeface="Helvetica" pitchFamily="34" charset="0"/>
                <a:cs typeface="Helvetica" pitchFamily="34" charset="0"/>
              </a:rPr>
              <a:t>  There was an earthquake.</a:t>
            </a:r>
          </a:p>
          <a:p>
            <a:pPr marL="401638" indent="-114300">
              <a:buFont typeface="+mj-lt"/>
              <a:buAutoNum type="alphaUcPeriod"/>
            </a:pPr>
            <a:endParaRPr lang="en-US" sz="1600" dirty="0">
              <a:latin typeface="Helvetica" pitchFamily="34" charset="0"/>
              <a:cs typeface="Helvetica" pitchFamily="34" charset="0"/>
            </a:endParaRPr>
          </a:p>
          <a:p>
            <a:pPr marL="401638" indent="-114300">
              <a:buFont typeface="+mj-lt"/>
              <a:buAutoNum type="alphaUcPeriod"/>
            </a:pPr>
            <a:r>
              <a:rPr lang="en-US" sz="1600" dirty="0" smtClean="0">
                <a:latin typeface="Helvetica" pitchFamily="34" charset="0"/>
                <a:cs typeface="Helvetica" pitchFamily="34" charset="0"/>
              </a:rPr>
              <a:t>  There was a huge explosion.</a:t>
            </a:r>
            <a:endParaRPr lang="en-US" sz="1600" dirty="0">
              <a:latin typeface="Helvetica" pitchFamily="34" charset="0"/>
              <a:cs typeface="Helvetica" pitchFamily="34" charset="0"/>
            </a:endParaRPr>
          </a:p>
        </p:txBody>
      </p:sp>
      <p:sp>
        <p:nvSpPr>
          <p:cNvPr id="30" name="Oval 29"/>
          <p:cNvSpPr/>
          <p:nvPr/>
        </p:nvSpPr>
        <p:spPr>
          <a:xfrm>
            <a:off x="690910" y="7157439"/>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1" name="Oval 30"/>
          <p:cNvSpPr/>
          <p:nvPr/>
        </p:nvSpPr>
        <p:spPr>
          <a:xfrm>
            <a:off x="690910" y="621916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2" name="Oval 31"/>
          <p:cNvSpPr/>
          <p:nvPr/>
        </p:nvSpPr>
        <p:spPr>
          <a:xfrm>
            <a:off x="691709" y="6691262"/>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3" name="Oval 32"/>
          <p:cNvSpPr/>
          <p:nvPr/>
        </p:nvSpPr>
        <p:spPr>
          <a:xfrm>
            <a:off x="691709" y="575152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aphicFrame>
        <p:nvGraphicFramePr>
          <p:cNvPr id="15" name="Table 14"/>
          <p:cNvGraphicFramePr>
            <a:graphicFrameLocks noGrp="1"/>
          </p:cNvGraphicFramePr>
          <p:nvPr>
            <p:extLst>
              <p:ext uri="{D42A27DB-BD31-4B8C-83A1-F6EECF244321}">
                <p14:modId xmlns:p14="http://schemas.microsoft.com/office/powerpoint/2010/main" val="47721195"/>
              </p:ext>
            </p:extLst>
          </p:nvPr>
        </p:nvGraphicFramePr>
        <p:xfrm>
          <a:off x="5029200" y="4310017"/>
          <a:ext cx="2324100" cy="640080"/>
        </p:xfrm>
        <a:graphic>
          <a:graphicData uri="http://schemas.openxmlformats.org/drawingml/2006/table">
            <a:tbl>
              <a:tblPr/>
              <a:tblGrid>
                <a:gridCol w="2324100"/>
              </a:tblGrid>
              <a:tr h="152400">
                <a:tc>
                  <a:txBody>
                    <a:bodyPr/>
                    <a:lstStyle/>
                    <a:p>
                      <a:pPr marL="0" marR="0" algn="l">
                        <a:lnSpc>
                          <a:spcPct val="100000"/>
                        </a:lnSpc>
                        <a:spcBef>
                          <a:spcPts val="0"/>
                        </a:spcBef>
                        <a:spcAft>
                          <a:spcPts val="0"/>
                        </a:spcAft>
                      </a:pPr>
                      <a:r>
                        <a:rPr lang="en-US" sz="800" b="1" dirty="0" smtClean="0">
                          <a:solidFill>
                            <a:srgbClr val="000000"/>
                          </a:solidFill>
                          <a:latin typeface="+mn-lt"/>
                          <a:ea typeface="Times New Roman"/>
                          <a:cs typeface="Times New Roman"/>
                        </a:rPr>
                        <a:t>Standard RL.4.4</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53423">
                <a:tc>
                  <a:txBody>
                    <a:bodyPr/>
                    <a:lstStyle/>
                    <a:p>
                      <a:pPr marL="0" marR="0" algn="l">
                        <a:lnSpc>
                          <a:spcPct val="100000"/>
                        </a:lnSpc>
                        <a:spcBef>
                          <a:spcPts val="0"/>
                        </a:spcBef>
                        <a:spcAft>
                          <a:spcPts val="0"/>
                        </a:spcAft>
                      </a:pPr>
                      <a:r>
                        <a:rPr lang="en-US" sz="800" b="0" dirty="0" smtClean="0">
                          <a:latin typeface="+mn-lt"/>
                          <a:ea typeface="Calibri"/>
                          <a:cs typeface="Times New Roman"/>
                        </a:rPr>
                        <a:t>Determine the meaning of words and phrases as they are used in a text, including those that allude to significant characters found in mythology (e.g., Herculean).</a:t>
                      </a:r>
                      <a:endParaRPr lang="en-US" sz="800" b="0" dirty="0">
                        <a:latin typeface="+mn-lt"/>
                        <a:ea typeface="Calibri"/>
                        <a:cs typeface="Times New Roman"/>
                      </a:endParaRP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223150179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31</a:t>
            </a:fld>
            <a:endParaRPr lang="en-US" dirty="0"/>
          </a:p>
        </p:txBody>
      </p:sp>
      <p:sp>
        <p:nvSpPr>
          <p:cNvPr id="3" name="Rectangle 2"/>
          <p:cNvSpPr/>
          <p:nvPr/>
        </p:nvSpPr>
        <p:spPr>
          <a:xfrm>
            <a:off x="623617" y="863911"/>
            <a:ext cx="5700983" cy="3303753"/>
          </a:xfrm>
          <a:prstGeom prst="rect">
            <a:avLst/>
          </a:prstGeom>
          <a:noFill/>
        </p:spPr>
        <p:txBody>
          <a:bodyPr wrap="square" lIns="101881" tIns="50941" rIns="101881" bIns="50941">
            <a:spAutoFit/>
          </a:bodyPr>
          <a:lstStyle/>
          <a:p>
            <a:pPr marL="403136" indent="-342900">
              <a:buAutoNum type="arabicPeriod" startAt="3"/>
            </a:pPr>
            <a:r>
              <a:rPr lang="en-US" sz="1600" b="1" dirty="0" smtClean="0">
                <a:latin typeface="Helvetica" pitchFamily="34" charset="0"/>
                <a:cs typeface="Helvetica" pitchFamily="34" charset="0"/>
              </a:rPr>
              <a:t>How are </a:t>
            </a:r>
            <a:r>
              <a:rPr lang="en-US" sz="1600" b="1" i="1" u="sng" dirty="0">
                <a:latin typeface="Helvetica" pitchFamily="34" charset="0"/>
                <a:cs typeface="Helvetica" pitchFamily="34" charset="0"/>
              </a:rPr>
              <a:t>Earthquake</a:t>
            </a:r>
            <a:r>
              <a:rPr lang="en-US" sz="1600" b="1" i="1" dirty="0">
                <a:latin typeface="Helvetica" pitchFamily="34" charset="0"/>
                <a:cs typeface="Helvetica" pitchFamily="34" charset="0"/>
              </a:rPr>
              <a:t>! </a:t>
            </a:r>
            <a:r>
              <a:rPr lang="en-US" sz="1600" b="1" dirty="0">
                <a:latin typeface="Helvetica" pitchFamily="34" charset="0"/>
                <a:cs typeface="Helvetica" pitchFamily="34" charset="0"/>
              </a:rPr>
              <a:t>and the video </a:t>
            </a:r>
            <a:r>
              <a:rPr lang="en-US" sz="1600" b="1" u="sng" dirty="0">
                <a:latin typeface="Helvetica" pitchFamily="34" charset="0"/>
                <a:cs typeface="Helvetica" pitchFamily="34" charset="0"/>
              </a:rPr>
              <a:t>San Francisco Earthquake of 1906</a:t>
            </a:r>
            <a:r>
              <a:rPr lang="en-US" sz="1600" b="1" dirty="0">
                <a:latin typeface="Helvetica" pitchFamily="34" charset="0"/>
                <a:cs typeface="Helvetica" pitchFamily="34" charset="0"/>
              </a:rPr>
              <a:t> the same</a:t>
            </a:r>
            <a:r>
              <a:rPr lang="en-US" sz="1600" b="1" dirty="0" smtClean="0">
                <a:latin typeface="Helvetica" pitchFamily="34" charset="0"/>
                <a:cs typeface="Helvetica" pitchFamily="34" charset="0"/>
              </a:rPr>
              <a:t>?</a:t>
            </a:r>
          </a:p>
          <a:p>
            <a:pPr marL="403136" indent="-342900">
              <a:buFont typeface="+mj-lt"/>
              <a:buAutoNum type="alphaUcPeriod"/>
            </a:pPr>
            <a:endParaRPr lang="en-US" sz="1600" b="1" dirty="0">
              <a:latin typeface="Helvetica" pitchFamily="34" charset="0"/>
              <a:cs typeface="Helvetica" pitchFamily="34" charset="0"/>
            </a:endParaRPr>
          </a:p>
          <a:p>
            <a:pPr marL="741363" indent="-342900">
              <a:buFont typeface="+mj-lt"/>
              <a:buAutoNum type="alphaUcPeriod"/>
            </a:pPr>
            <a:r>
              <a:rPr lang="en-US" sz="1600" dirty="0" smtClean="0">
                <a:latin typeface="Helvetica" pitchFamily="34" charset="0"/>
                <a:cs typeface="Helvetica" pitchFamily="34" charset="0"/>
              </a:rPr>
              <a:t>They both show what happens to a family in an earthquake.</a:t>
            </a:r>
          </a:p>
          <a:p>
            <a:pPr marL="741363" indent="-342900">
              <a:buFont typeface="+mj-lt"/>
              <a:buAutoNum type="alphaUcPeriod"/>
            </a:pPr>
            <a:endParaRPr lang="en-US" sz="1600" dirty="0">
              <a:latin typeface="Helvetica" pitchFamily="34" charset="0"/>
              <a:cs typeface="Helvetica" pitchFamily="34" charset="0"/>
            </a:endParaRPr>
          </a:p>
          <a:p>
            <a:pPr marL="741363" indent="-342900">
              <a:buFont typeface="+mj-lt"/>
              <a:buAutoNum type="alphaUcPeriod"/>
            </a:pPr>
            <a:r>
              <a:rPr lang="en-US" sz="1600" dirty="0" smtClean="0">
                <a:latin typeface="Helvetica" pitchFamily="34" charset="0"/>
                <a:cs typeface="Helvetica" pitchFamily="34" charset="0"/>
              </a:rPr>
              <a:t>They both show what happens in a stable.</a:t>
            </a:r>
          </a:p>
          <a:p>
            <a:pPr marL="741363" indent="-342900">
              <a:buFont typeface="+mj-lt"/>
              <a:buAutoNum type="alphaUcPeriod"/>
            </a:pPr>
            <a:endParaRPr lang="en-US" sz="1600" dirty="0">
              <a:latin typeface="Helvetica" pitchFamily="34" charset="0"/>
              <a:cs typeface="Helvetica" pitchFamily="34" charset="0"/>
            </a:endParaRPr>
          </a:p>
          <a:p>
            <a:pPr marL="741363" indent="-342900">
              <a:buFont typeface="+mj-lt"/>
              <a:buAutoNum type="alphaUcPeriod"/>
            </a:pPr>
            <a:r>
              <a:rPr lang="en-US" sz="1600" dirty="0" smtClean="0">
                <a:latin typeface="Helvetica" pitchFamily="34" charset="0"/>
                <a:cs typeface="Helvetica" pitchFamily="34" charset="0"/>
              </a:rPr>
              <a:t>They both show a father and son saving their animals.</a:t>
            </a:r>
          </a:p>
          <a:p>
            <a:pPr marL="741363" indent="-342900">
              <a:buFont typeface="+mj-lt"/>
              <a:buAutoNum type="alphaUcPeriod"/>
            </a:pPr>
            <a:endParaRPr lang="en-US" sz="1600" dirty="0">
              <a:latin typeface="Helvetica" pitchFamily="34" charset="0"/>
              <a:cs typeface="Helvetica" pitchFamily="34" charset="0"/>
            </a:endParaRPr>
          </a:p>
          <a:p>
            <a:pPr marL="741363" indent="-342900">
              <a:buFont typeface="+mj-lt"/>
              <a:buAutoNum type="alphaUcPeriod"/>
            </a:pPr>
            <a:r>
              <a:rPr lang="en-US" sz="1600" dirty="0" smtClean="0">
                <a:latin typeface="Helvetica" pitchFamily="34" charset="0"/>
                <a:cs typeface="Helvetica" pitchFamily="34" charset="0"/>
              </a:rPr>
              <a:t>They both show the impact of the earthquake on San Francisco.</a:t>
            </a:r>
          </a:p>
        </p:txBody>
      </p:sp>
      <p:sp>
        <p:nvSpPr>
          <p:cNvPr id="8" name="Rectangle 7"/>
          <p:cNvSpPr/>
          <p:nvPr/>
        </p:nvSpPr>
        <p:spPr>
          <a:xfrm>
            <a:off x="581024" y="5177783"/>
            <a:ext cx="6276975" cy="4042417"/>
          </a:xfrm>
          <a:prstGeom prst="rect">
            <a:avLst/>
          </a:prstGeom>
          <a:noFill/>
        </p:spPr>
        <p:txBody>
          <a:bodyPr wrap="square" lIns="101881" tIns="50941" rIns="101881" bIns="50941">
            <a:spAutoFit/>
          </a:bodyPr>
          <a:lstStyle/>
          <a:p>
            <a:pPr marL="403136" indent="-342900">
              <a:buAutoNum type="arabicPeriod" startAt="4"/>
            </a:pPr>
            <a:r>
              <a:rPr lang="en-US" sz="1600" b="1" dirty="0">
                <a:latin typeface="Helvetica" pitchFamily="34" charset="0"/>
                <a:cs typeface="Helvetica" pitchFamily="34" charset="0"/>
              </a:rPr>
              <a:t>How is </a:t>
            </a:r>
            <a:r>
              <a:rPr lang="en-US" sz="1600" b="1" i="1" u="sng" dirty="0">
                <a:latin typeface="Helvetica" pitchFamily="34" charset="0"/>
                <a:cs typeface="Helvetica" pitchFamily="34" charset="0"/>
              </a:rPr>
              <a:t>Earthquake!</a:t>
            </a:r>
            <a:r>
              <a:rPr lang="en-US" sz="1600" b="1" i="1" dirty="0">
                <a:latin typeface="Helvetica" pitchFamily="34" charset="0"/>
                <a:cs typeface="Helvetica" pitchFamily="34" charset="0"/>
              </a:rPr>
              <a:t> </a:t>
            </a:r>
            <a:r>
              <a:rPr lang="en-US" sz="1600" b="1" dirty="0">
                <a:latin typeface="Helvetica" pitchFamily="34" charset="0"/>
                <a:cs typeface="Helvetica" pitchFamily="34" charset="0"/>
              </a:rPr>
              <a:t>different from  the video </a:t>
            </a:r>
            <a:r>
              <a:rPr lang="en-US" sz="1600" b="1" u="sng" dirty="0">
                <a:latin typeface="Helvetica" pitchFamily="34" charset="0"/>
                <a:cs typeface="Helvetica" pitchFamily="34" charset="0"/>
              </a:rPr>
              <a:t>San Francisco Earthquake of 1906</a:t>
            </a:r>
            <a:r>
              <a:rPr lang="en-US" sz="1600" b="1" dirty="0">
                <a:latin typeface="Helvetica" pitchFamily="34" charset="0"/>
                <a:cs typeface="Helvetica" pitchFamily="34" charset="0"/>
              </a:rPr>
              <a:t>?</a:t>
            </a:r>
            <a:endParaRPr lang="en-US" sz="1600" dirty="0" smtClean="0">
              <a:latin typeface="Helvetica" pitchFamily="34" charset="0"/>
              <a:cs typeface="Helvetica" pitchFamily="34" charset="0"/>
            </a:endParaRPr>
          </a:p>
          <a:p>
            <a:pPr marL="834940" indent="-361417">
              <a:buFont typeface="+mj-lt"/>
              <a:buAutoNum type="alphaUcPeriod"/>
            </a:pPr>
            <a:endParaRPr lang="en-US" sz="1600" dirty="0">
              <a:latin typeface="Helvetica" pitchFamily="34" charset="0"/>
              <a:cs typeface="Helvetica" pitchFamily="34" charset="0"/>
            </a:endParaRPr>
          </a:p>
          <a:p>
            <a:pPr marL="834940" indent="-361417">
              <a:buFont typeface="+mj-lt"/>
              <a:buAutoNum type="alphaUcPeriod"/>
            </a:pPr>
            <a:r>
              <a:rPr lang="en-US" sz="1600" dirty="0">
                <a:latin typeface="Helvetica" pitchFamily="34" charset="0"/>
                <a:cs typeface="Helvetica" pitchFamily="34" charset="0"/>
              </a:rPr>
              <a:t>The text is about one family and the video is about the whole city</a:t>
            </a:r>
            <a:r>
              <a:rPr lang="en-US" sz="1600" dirty="0" smtClean="0">
                <a:latin typeface="Helvetica" pitchFamily="34" charset="0"/>
                <a:cs typeface="Helvetica" pitchFamily="34" charset="0"/>
              </a:rPr>
              <a:t>.</a:t>
            </a:r>
          </a:p>
          <a:p>
            <a:pPr marL="834940" indent="-361417">
              <a:buFont typeface="+mj-lt"/>
              <a:buAutoNum type="alphaUcPeriod"/>
            </a:pPr>
            <a:endParaRPr lang="en-US" sz="1600" dirty="0">
              <a:latin typeface="Helvetica" pitchFamily="34" charset="0"/>
              <a:cs typeface="Helvetica" pitchFamily="34" charset="0"/>
            </a:endParaRPr>
          </a:p>
          <a:p>
            <a:pPr marL="834940" indent="-361417">
              <a:buFont typeface="+mj-lt"/>
              <a:buAutoNum type="alphaUcPeriod"/>
            </a:pPr>
            <a:r>
              <a:rPr lang="en-US" sz="1600" dirty="0">
                <a:latin typeface="Helvetica" pitchFamily="34" charset="0"/>
                <a:cs typeface="Helvetica" pitchFamily="34" charset="0"/>
              </a:rPr>
              <a:t>The video is about an earthquake and the text is about an explosion</a:t>
            </a:r>
            <a:r>
              <a:rPr lang="en-US" sz="1600" dirty="0" smtClean="0">
                <a:latin typeface="Helvetica" pitchFamily="34" charset="0"/>
                <a:cs typeface="Helvetica" pitchFamily="34" charset="0"/>
              </a:rPr>
              <a:t>.</a:t>
            </a:r>
          </a:p>
          <a:p>
            <a:pPr marL="834940" indent="-361417">
              <a:buFont typeface="+mj-lt"/>
              <a:buAutoNum type="alphaUcPeriod"/>
            </a:pPr>
            <a:endParaRPr lang="en-US" sz="1600" dirty="0">
              <a:latin typeface="Helvetica" pitchFamily="34" charset="0"/>
              <a:cs typeface="Helvetica" pitchFamily="34" charset="0"/>
            </a:endParaRPr>
          </a:p>
          <a:p>
            <a:pPr marL="834940" indent="-361417">
              <a:buFont typeface="+mj-lt"/>
              <a:buAutoNum type="alphaUcPeriod"/>
            </a:pPr>
            <a:r>
              <a:rPr lang="en-US" sz="1600" dirty="0">
                <a:latin typeface="Helvetica" pitchFamily="34" charset="0"/>
                <a:cs typeface="Helvetica" pitchFamily="34" charset="0"/>
              </a:rPr>
              <a:t>The video is about one family and the text is about the whole city</a:t>
            </a:r>
            <a:r>
              <a:rPr lang="en-US" sz="1600" dirty="0" smtClean="0">
                <a:latin typeface="Helvetica" pitchFamily="34" charset="0"/>
                <a:cs typeface="Helvetica" pitchFamily="34" charset="0"/>
              </a:rPr>
              <a:t>.</a:t>
            </a:r>
          </a:p>
          <a:p>
            <a:pPr marL="834940" indent="-361417">
              <a:buFont typeface="+mj-lt"/>
              <a:buAutoNum type="alphaUcPeriod"/>
            </a:pPr>
            <a:endParaRPr lang="en-US" sz="1600" dirty="0">
              <a:latin typeface="Helvetica" pitchFamily="34" charset="0"/>
              <a:cs typeface="Helvetica" pitchFamily="34" charset="0"/>
            </a:endParaRPr>
          </a:p>
          <a:p>
            <a:pPr marL="834940" indent="-361417">
              <a:buFont typeface="+mj-lt"/>
              <a:buAutoNum type="alphaUcPeriod"/>
            </a:pPr>
            <a:r>
              <a:rPr lang="en-US" sz="1600" dirty="0">
                <a:latin typeface="Helvetica" pitchFamily="34" charset="0"/>
                <a:cs typeface="Helvetica" pitchFamily="34" charset="0"/>
              </a:rPr>
              <a:t>The text is about an explosion and the video is about an earthquake.</a:t>
            </a:r>
            <a:endParaRPr lang="en-US" sz="1600" dirty="0" smtClean="0">
              <a:latin typeface="Helvetica" pitchFamily="34" charset="0"/>
              <a:cs typeface="Helvetica" pitchFamily="34" charset="0"/>
            </a:endParaRPr>
          </a:p>
          <a:p>
            <a:pPr marL="834940" indent="-361417">
              <a:buFont typeface="+mj-lt"/>
              <a:buAutoNum type="alphaUcPeriod"/>
            </a:pPr>
            <a:endParaRPr lang="en-US" sz="1600" dirty="0">
              <a:latin typeface="Helvetica" pitchFamily="34" charset="0"/>
              <a:cs typeface="Helvetica" pitchFamily="34" charset="0"/>
            </a:endParaRPr>
          </a:p>
          <a:p>
            <a:pPr marL="834940" indent="-361417"/>
            <a:endParaRPr lang="en-US" sz="1600" dirty="0">
              <a:latin typeface="Helvetica" pitchFamily="34" charset="0"/>
              <a:cs typeface="Helvetica" pitchFamily="34" charset="0"/>
            </a:endParaRPr>
          </a:p>
        </p:txBody>
      </p:sp>
      <p:cxnSp>
        <p:nvCxnSpPr>
          <p:cNvPr id="10" name="Straight Connector 9"/>
          <p:cNvCxnSpPr/>
          <p:nvPr/>
        </p:nvCxnSpPr>
        <p:spPr>
          <a:xfrm>
            <a:off x="404813" y="4789714"/>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809546" y="595084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2" name="Oval 11"/>
          <p:cNvSpPr/>
          <p:nvPr/>
        </p:nvSpPr>
        <p:spPr>
          <a:xfrm>
            <a:off x="809546" y="6701782"/>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3" name="Oval 12"/>
          <p:cNvSpPr/>
          <p:nvPr/>
        </p:nvSpPr>
        <p:spPr>
          <a:xfrm>
            <a:off x="809546" y="8149583"/>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4" name="Oval 13"/>
          <p:cNvSpPr/>
          <p:nvPr/>
        </p:nvSpPr>
        <p:spPr>
          <a:xfrm>
            <a:off x="785623" y="739721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5" name="Oval 14"/>
          <p:cNvSpPr/>
          <p:nvPr/>
        </p:nvSpPr>
        <p:spPr>
          <a:xfrm>
            <a:off x="809545" y="3626448"/>
            <a:ext cx="218965"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6" name="Oval 15"/>
          <p:cNvSpPr/>
          <p:nvPr/>
        </p:nvSpPr>
        <p:spPr>
          <a:xfrm>
            <a:off x="809546" y="1638716"/>
            <a:ext cx="218965"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7" name="Oval 16"/>
          <p:cNvSpPr/>
          <p:nvPr/>
        </p:nvSpPr>
        <p:spPr>
          <a:xfrm>
            <a:off x="809546" y="2868979"/>
            <a:ext cx="218965"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8" name="Oval 17"/>
          <p:cNvSpPr/>
          <p:nvPr/>
        </p:nvSpPr>
        <p:spPr>
          <a:xfrm>
            <a:off x="809546" y="2396044"/>
            <a:ext cx="218965"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aphicFrame>
        <p:nvGraphicFramePr>
          <p:cNvPr id="19" name="Table 18"/>
          <p:cNvGraphicFramePr>
            <a:graphicFrameLocks noGrp="1"/>
          </p:cNvGraphicFramePr>
          <p:nvPr>
            <p:extLst>
              <p:ext uri="{D42A27DB-BD31-4B8C-83A1-F6EECF244321}">
                <p14:modId xmlns:p14="http://schemas.microsoft.com/office/powerpoint/2010/main" val="4169460683"/>
              </p:ext>
            </p:extLst>
          </p:nvPr>
        </p:nvGraphicFramePr>
        <p:xfrm>
          <a:off x="5162550" y="4343400"/>
          <a:ext cx="2324100" cy="640080"/>
        </p:xfrm>
        <a:graphic>
          <a:graphicData uri="http://schemas.openxmlformats.org/drawingml/2006/table">
            <a:tbl>
              <a:tblPr/>
              <a:tblGrid>
                <a:gridCol w="2324100"/>
              </a:tblGrid>
              <a:tr h="152400">
                <a:tc>
                  <a:txBody>
                    <a:bodyPr/>
                    <a:lstStyle/>
                    <a:p>
                      <a:pPr marL="0" marR="0" algn="l">
                        <a:lnSpc>
                          <a:spcPct val="100000"/>
                        </a:lnSpc>
                        <a:spcBef>
                          <a:spcPts val="0"/>
                        </a:spcBef>
                        <a:spcAft>
                          <a:spcPts val="0"/>
                        </a:spcAft>
                      </a:pPr>
                      <a:r>
                        <a:rPr lang="en-US" sz="800" b="1" dirty="0" smtClean="0">
                          <a:solidFill>
                            <a:srgbClr val="000000"/>
                          </a:solidFill>
                          <a:latin typeface="+mn-lt"/>
                          <a:ea typeface="Times New Roman"/>
                          <a:cs typeface="Times New Roman"/>
                        </a:rPr>
                        <a:t>Standard RL.4.7</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53423">
                <a:tc>
                  <a:txBody>
                    <a:bodyPr/>
                    <a:lstStyle/>
                    <a:p>
                      <a:pPr marL="0" marR="0" algn="l">
                        <a:lnSpc>
                          <a:spcPct val="100000"/>
                        </a:lnSpc>
                        <a:spcBef>
                          <a:spcPts val="0"/>
                        </a:spcBef>
                        <a:spcAft>
                          <a:spcPts val="0"/>
                        </a:spcAft>
                      </a:pPr>
                      <a:r>
                        <a:rPr lang="en-US" sz="800" b="0" dirty="0" smtClean="0">
                          <a:latin typeface="+mn-lt"/>
                          <a:ea typeface="Calibri"/>
                          <a:cs typeface="Times New Roman"/>
                        </a:rPr>
                        <a:t>Make connections between the text of a story or drama and a visual or oral presentation of the text, identifying where each version reflects specific descriptions and directions in the text.</a:t>
                      </a:r>
                      <a:endParaRPr lang="en-US" sz="800" b="0" dirty="0">
                        <a:latin typeface="+mn-lt"/>
                        <a:ea typeface="Calibri"/>
                        <a:cs typeface="Times New Roman"/>
                      </a:endParaRP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257215561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32</a:t>
            </a:fld>
            <a:endParaRPr lang="en-US" dirty="0"/>
          </a:p>
        </p:txBody>
      </p:sp>
      <p:sp>
        <p:nvSpPr>
          <p:cNvPr id="3" name="Rectangle 2"/>
          <p:cNvSpPr/>
          <p:nvPr/>
        </p:nvSpPr>
        <p:spPr>
          <a:xfrm>
            <a:off x="946965" y="871135"/>
            <a:ext cx="6177736" cy="2565089"/>
          </a:xfrm>
          <a:prstGeom prst="rect">
            <a:avLst/>
          </a:prstGeom>
        </p:spPr>
        <p:txBody>
          <a:bodyPr wrap="square" lIns="101881" tIns="50941" rIns="101881" bIns="50941">
            <a:spAutoFit/>
          </a:bodyPr>
          <a:lstStyle/>
          <a:p>
            <a:pPr marL="342900" indent="-342900">
              <a:buAutoNum type="arabicPeriod" startAt="5"/>
            </a:pPr>
            <a:r>
              <a:rPr lang="en-US" sz="1600" b="1" dirty="0" smtClean="0">
                <a:latin typeface="Helvetica" pitchFamily="34" charset="0"/>
                <a:cs typeface="Helvetica" pitchFamily="34" charset="0"/>
              </a:rPr>
              <a:t>What </a:t>
            </a:r>
            <a:r>
              <a:rPr lang="en-US" sz="1600" b="1" dirty="0">
                <a:latin typeface="Helvetica" pitchFamily="34" charset="0"/>
                <a:cs typeface="Helvetica" pitchFamily="34" charset="0"/>
              </a:rPr>
              <a:t>conclusion can you draw </a:t>
            </a:r>
            <a:r>
              <a:rPr lang="en-US" sz="1600" b="1" dirty="0" smtClean="0">
                <a:latin typeface="Helvetica" pitchFamily="34" charset="0"/>
                <a:cs typeface="Helvetica" pitchFamily="34" charset="0"/>
              </a:rPr>
              <a:t>from </a:t>
            </a:r>
            <a:r>
              <a:rPr lang="en-US" sz="1600" b="1" dirty="0">
                <a:latin typeface="Helvetica" pitchFamily="34" charset="0"/>
                <a:cs typeface="Helvetica" pitchFamily="34" charset="0"/>
              </a:rPr>
              <a:t>the text and the video about the destruction of the city</a:t>
            </a:r>
            <a:r>
              <a:rPr lang="en-US" sz="1600" b="1" dirty="0" smtClean="0">
                <a:latin typeface="Helvetica" pitchFamily="34" charset="0"/>
                <a:cs typeface="Helvetica" pitchFamily="34" charset="0"/>
              </a:rPr>
              <a:t>?</a:t>
            </a:r>
          </a:p>
          <a:p>
            <a:endParaRPr lang="en-US" sz="1600" dirty="0">
              <a:latin typeface="Helvetica" pitchFamily="34" charset="0"/>
              <a:cs typeface="Helvetica" pitchFamily="34" charset="0"/>
            </a:endParaRPr>
          </a:p>
          <a:p>
            <a:pPr marL="342900" indent="55563">
              <a:buFont typeface="+mj-lt"/>
              <a:buAutoNum type="alphaUcPeriod"/>
            </a:pPr>
            <a:r>
              <a:rPr lang="en-US" sz="1600" dirty="0">
                <a:latin typeface="Helvetica" pitchFamily="34" charset="0"/>
                <a:cs typeface="Helvetica" pitchFamily="34" charset="0"/>
              </a:rPr>
              <a:t> </a:t>
            </a:r>
            <a:r>
              <a:rPr lang="en-US" sz="1600" dirty="0" smtClean="0">
                <a:latin typeface="Helvetica" pitchFamily="34" charset="0"/>
                <a:cs typeface="Helvetica" pitchFamily="34" charset="0"/>
              </a:rPr>
              <a:t> </a:t>
            </a:r>
            <a:r>
              <a:rPr lang="en-US" sz="1600" dirty="0">
                <a:latin typeface="Helvetica" pitchFamily="34" charset="0"/>
                <a:cs typeface="Helvetica" pitchFamily="34" charset="0"/>
              </a:rPr>
              <a:t>T</a:t>
            </a:r>
            <a:r>
              <a:rPr lang="en-US" sz="1600" dirty="0" smtClean="0">
                <a:latin typeface="Helvetica" pitchFamily="34" charset="0"/>
                <a:cs typeface="Helvetica" pitchFamily="34" charset="0"/>
              </a:rPr>
              <a:t>he city was destroyed by an earthquake.</a:t>
            </a:r>
          </a:p>
          <a:p>
            <a:pPr marL="342900" indent="55563">
              <a:buFont typeface="+mj-lt"/>
              <a:buAutoNum type="alphaUcPeriod"/>
            </a:pPr>
            <a:endParaRPr lang="en-US" sz="1600" dirty="0">
              <a:latin typeface="Helvetica" pitchFamily="34" charset="0"/>
              <a:cs typeface="Helvetica" pitchFamily="34" charset="0"/>
            </a:endParaRPr>
          </a:p>
          <a:p>
            <a:pPr marL="684213" indent="-285750">
              <a:buFont typeface="+mj-lt"/>
              <a:buAutoNum type="alphaUcPeriod"/>
            </a:pPr>
            <a:r>
              <a:rPr lang="en-US" sz="1600" dirty="0" smtClean="0">
                <a:latin typeface="Helvetica" pitchFamily="34" charset="0"/>
                <a:cs typeface="Helvetica" pitchFamily="34" charset="0"/>
              </a:rPr>
              <a:t>The city was destroyed by fire.</a:t>
            </a:r>
          </a:p>
          <a:p>
            <a:pPr marL="342900" indent="55563">
              <a:buFont typeface="+mj-lt"/>
              <a:buAutoNum type="alphaUcPeriod"/>
            </a:pPr>
            <a:endParaRPr lang="en-US" sz="1600" dirty="0">
              <a:latin typeface="Helvetica" pitchFamily="34" charset="0"/>
              <a:cs typeface="Helvetica" pitchFamily="34" charset="0"/>
            </a:endParaRPr>
          </a:p>
          <a:p>
            <a:pPr marL="342900" indent="55563">
              <a:buFont typeface="+mj-lt"/>
              <a:buAutoNum type="alphaUcPeriod"/>
            </a:pPr>
            <a:r>
              <a:rPr lang="en-US" sz="1600" dirty="0" smtClean="0">
                <a:latin typeface="Helvetica" pitchFamily="34" charset="0"/>
                <a:cs typeface="Helvetica" pitchFamily="34" charset="0"/>
              </a:rPr>
              <a:t>   The city was destroyed by the earthquake and fires.</a:t>
            </a:r>
          </a:p>
          <a:p>
            <a:pPr marL="342900" indent="55563">
              <a:buFont typeface="+mj-lt"/>
              <a:buAutoNum type="alphaUcPeriod"/>
            </a:pPr>
            <a:endParaRPr lang="en-US" sz="1600" dirty="0">
              <a:latin typeface="Helvetica" pitchFamily="34" charset="0"/>
              <a:cs typeface="Helvetica" pitchFamily="34" charset="0"/>
            </a:endParaRPr>
          </a:p>
          <a:p>
            <a:pPr marL="746125" indent="-347663">
              <a:buFont typeface="+mj-lt"/>
              <a:buAutoNum type="alphaUcPeriod"/>
            </a:pPr>
            <a:r>
              <a:rPr lang="en-US" sz="1600" dirty="0" smtClean="0">
                <a:latin typeface="Helvetica" pitchFamily="34" charset="0"/>
                <a:cs typeface="Helvetica" pitchFamily="34" charset="0"/>
              </a:rPr>
              <a:t>The city did not have enough water to put out the fires.</a:t>
            </a:r>
            <a:endParaRPr lang="en-US" sz="1600" dirty="0">
              <a:latin typeface="Helvetica" pitchFamily="34" charset="0"/>
              <a:cs typeface="Helvetica" pitchFamily="34" charset="0"/>
            </a:endParaRPr>
          </a:p>
        </p:txBody>
      </p:sp>
      <p:sp>
        <p:nvSpPr>
          <p:cNvPr id="8" name="Rectangle 7"/>
          <p:cNvSpPr/>
          <p:nvPr/>
        </p:nvSpPr>
        <p:spPr>
          <a:xfrm>
            <a:off x="798765" y="5242148"/>
            <a:ext cx="6135435" cy="2811311"/>
          </a:xfrm>
          <a:prstGeom prst="rect">
            <a:avLst/>
          </a:prstGeom>
        </p:spPr>
        <p:txBody>
          <a:bodyPr wrap="square" lIns="101881" tIns="50941" rIns="101881" bIns="50941">
            <a:spAutoFit/>
          </a:bodyPr>
          <a:lstStyle/>
          <a:p>
            <a:pPr marL="361417" indent="-361417">
              <a:buAutoNum type="arabicPeriod" startAt="6"/>
            </a:pPr>
            <a:r>
              <a:rPr lang="en-US" sz="1600" b="1" dirty="0" smtClean="0">
                <a:latin typeface="Helvetica" pitchFamily="34" charset="0"/>
                <a:cs typeface="Helvetica" pitchFamily="34" charset="0"/>
              </a:rPr>
              <a:t>What </a:t>
            </a:r>
            <a:r>
              <a:rPr lang="en-US" sz="1600" b="1" dirty="0">
                <a:latin typeface="Helvetica" pitchFamily="34" charset="0"/>
                <a:cs typeface="Helvetica" pitchFamily="34" charset="0"/>
              </a:rPr>
              <a:t>was the greatest </a:t>
            </a:r>
            <a:r>
              <a:rPr lang="en-US" sz="1600" b="1" dirty="0" smtClean="0">
                <a:latin typeface="Helvetica" pitchFamily="34" charset="0"/>
                <a:cs typeface="Helvetica" pitchFamily="34" charset="0"/>
              </a:rPr>
              <a:t>consequence of the earthquake </a:t>
            </a:r>
            <a:r>
              <a:rPr lang="en-US" sz="1600" b="1" dirty="0">
                <a:latin typeface="Helvetica" pitchFamily="34" charset="0"/>
                <a:cs typeface="Helvetica" pitchFamily="34" charset="0"/>
              </a:rPr>
              <a:t>and fire </a:t>
            </a:r>
            <a:r>
              <a:rPr lang="en-US" sz="1600" b="1" dirty="0" smtClean="0">
                <a:latin typeface="Helvetica" pitchFamily="34" charset="0"/>
                <a:cs typeface="Helvetica" pitchFamily="34" charset="0"/>
              </a:rPr>
              <a:t>in </a:t>
            </a:r>
            <a:r>
              <a:rPr lang="en-US" sz="1600" b="1" dirty="0">
                <a:latin typeface="Helvetica" pitchFamily="34" charset="0"/>
                <a:cs typeface="Helvetica" pitchFamily="34" charset="0"/>
              </a:rPr>
              <a:t>San Francisco</a:t>
            </a:r>
            <a:r>
              <a:rPr lang="en-US" sz="1600" b="1" dirty="0" smtClean="0">
                <a:latin typeface="Helvetica" pitchFamily="34" charset="0"/>
                <a:cs typeface="Helvetica" pitchFamily="34" charset="0"/>
              </a:rPr>
              <a:t>?</a:t>
            </a:r>
          </a:p>
          <a:p>
            <a:pPr marL="361417" indent="-361417">
              <a:buAutoNum type="arabicPeriod" startAt="6"/>
            </a:pPr>
            <a:endParaRPr lang="en-US" sz="1600" dirty="0">
              <a:latin typeface="Helvetica" pitchFamily="34" charset="0"/>
              <a:cs typeface="Helvetica" pitchFamily="34" charset="0"/>
            </a:endParaRPr>
          </a:p>
          <a:p>
            <a:pPr marL="688975" indent="-341313">
              <a:buFont typeface="+mj-lt"/>
              <a:buAutoNum type="alphaUcPeriod"/>
            </a:pPr>
            <a:r>
              <a:rPr lang="en-US" sz="1600" dirty="0" smtClean="0">
                <a:latin typeface="Helvetica" pitchFamily="34" charset="0"/>
                <a:cs typeface="Helvetica" pitchFamily="34" charset="0"/>
              </a:rPr>
              <a:t>People were unable to work because the trains could not run.</a:t>
            </a:r>
          </a:p>
          <a:p>
            <a:pPr marL="342900" indent="55563">
              <a:buFont typeface="+mj-lt"/>
              <a:buAutoNum type="alphaUcPeriod"/>
            </a:pPr>
            <a:endParaRPr lang="en-US" sz="1600" dirty="0">
              <a:latin typeface="Helvetica" pitchFamily="34" charset="0"/>
              <a:cs typeface="Helvetica" pitchFamily="34" charset="0"/>
            </a:endParaRPr>
          </a:p>
          <a:p>
            <a:pPr marL="342900" indent="55563">
              <a:buFont typeface="+mj-lt"/>
              <a:buAutoNum type="alphaUcPeriod"/>
            </a:pPr>
            <a:r>
              <a:rPr lang="en-US" sz="1600" dirty="0" smtClean="0">
                <a:latin typeface="Helvetica" pitchFamily="34" charset="0"/>
                <a:cs typeface="Helvetica" pitchFamily="34" charset="0"/>
              </a:rPr>
              <a:t>  Animals needed new stables to live in.</a:t>
            </a:r>
          </a:p>
          <a:p>
            <a:pPr marL="342900" indent="55563">
              <a:buFont typeface="+mj-lt"/>
              <a:buAutoNum type="alphaUcPeriod"/>
            </a:pPr>
            <a:endParaRPr lang="en-US" sz="1600" dirty="0">
              <a:latin typeface="Helvetica" pitchFamily="34" charset="0"/>
              <a:cs typeface="Helvetica" pitchFamily="34" charset="0"/>
            </a:endParaRPr>
          </a:p>
          <a:p>
            <a:pPr marL="342900" indent="55563">
              <a:buFont typeface="+mj-lt"/>
              <a:buAutoNum type="alphaUcPeriod"/>
            </a:pPr>
            <a:r>
              <a:rPr lang="en-US" sz="1600" dirty="0" smtClean="0">
                <a:latin typeface="Helvetica" pitchFamily="34" charset="0"/>
                <a:cs typeface="Helvetica" pitchFamily="34" charset="0"/>
              </a:rPr>
              <a:t>  There was a huge mess to clean up.</a:t>
            </a:r>
          </a:p>
          <a:p>
            <a:pPr marL="342900" indent="55563">
              <a:buFont typeface="+mj-lt"/>
              <a:buAutoNum type="alphaUcPeriod"/>
            </a:pPr>
            <a:endParaRPr lang="en-US" sz="1600" dirty="0">
              <a:latin typeface="Helvetica" pitchFamily="34" charset="0"/>
              <a:cs typeface="Helvetica" pitchFamily="34" charset="0"/>
            </a:endParaRPr>
          </a:p>
          <a:p>
            <a:pPr marL="342900" indent="55563">
              <a:buFont typeface="+mj-lt"/>
              <a:buAutoNum type="alphaUcPeriod"/>
            </a:pPr>
            <a:r>
              <a:rPr lang="en-US" sz="1600" dirty="0" smtClean="0">
                <a:latin typeface="Helvetica" pitchFamily="34" charset="0"/>
                <a:cs typeface="Helvetica" pitchFamily="34" charset="0"/>
              </a:rPr>
              <a:t>  The city needed to be rebuilt from the ground up</a:t>
            </a:r>
            <a:r>
              <a:rPr lang="en-US" sz="1600" b="1" dirty="0" smtClean="0">
                <a:latin typeface="Helvetica" pitchFamily="34" charset="0"/>
                <a:cs typeface="Helvetica" pitchFamily="34" charset="0"/>
              </a:rPr>
              <a:t>.</a:t>
            </a:r>
          </a:p>
        </p:txBody>
      </p:sp>
      <p:cxnSp>
        <p:nvCxnSpPr>
          <p:cNvPr id="10" name="Straight Connector 9"/>
          <p:cNvCxnSpPr/>
          <p:nvPr/>
        </p:nvCxnSpPr>
        <p:spPr>
          <a:xfrm>
            <a:off x="410116" y="4789714"/>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967531" y="601363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2" name="Oval 11"/>
          <p:cNvSpPr/>
          <p:nvPr/>
        </p:nvSpPr>
        <p:spPr>
          <a:xfrm>
            <a:off x="927609" y="672958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3" name="Oval 12"/>
          <p:cNvSpPr/>
          <p:nvPr/>
        </p:nvSpPr>
        <p:spPr>
          <a:xfrm>
            <a:off x="942460" y="7225543"/>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4" name="Oval 13"/>
          <p:cNvSpPr/>
          <p:nvPr/>
        </p:nvSpPr>
        <p:spPr>
          <a:xfrm>
            <a:off x="945822" y="772835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7" name="Oval 16"/>
          <p:cNvSpPr/>
          <p:nvPr/>
        </p:nvSpPr>
        <p:spPr>
          <a:xfrm>
            <a:off x="1097853" y="309978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8" name="Oval 17"/>
          <p:cNvSpPr/>
          <p:nvPr/>
        </p:nvSpPr>
        <p:spPr>
          <a:xfrm>
            <a:off x="1131171" y="166551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9" name="Oval 18"/>
          <p:cNvSpPr/>
          <p:nvPr/>
        </p:nvSpPr>
        <p:spPr>
          <a:xfrm>
            <a:off x="1131171" y="2153679"/>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0" name="Oval 19"/>
          <p:cNvSpPr/>
          <p:nvPr/>
        </p:nvSpPr>
        <p:spPr>
          <a:xfrm>
            <a:off x="1116457" y="260929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aphicFrame>
        <p:nvGraphicFramePr>
          <p:cNvPr id="15" name="Table 14"/>
          <p:cNvGraphicFramePr>
            <a:graphicFrameLocks noGrp="1"/>
          </p:cNvGraphicFramePr>
          <p:nvPr>
            <p:extLst>
              <p:ext uri="{D42A27DB-BD31-4B8C-83A1-F6EECF244321}">
                <p14:modId xmlns:p14="http://schemas.microsoft.com/office/powerpoint/2010/main" val="1380585067"/>
              </p:ext>
            </p:extLst>
          </p:nvPr>
        </p:nvGraphicFramePr>
        <p:xfrm>
          <a:off x="5029200" y="4343400"/>
          <a:ext cx="2324100" cy="762000"/>
        </p:xfrm>
        <a:graphic>
          <a:graphicData uri="http://schemas.openxmlformats.org/drawingml/2006/table">
            <a:tbl>
              <a:tblPr/>
              <a:tblGrid>
                <a:gridCol w="2324100"/>
              </a:tblGrid>
              <a:tr h="152400">
                <a:tc>
                  <a:txBody>
                    <a:bodyPr/>
                    <a:lstStyle/>
                    <a:p>
                      <a:pPr marL="0" marR="0" algn="l">
                        <a:lnSpc>
                          <a:spcPct val="100000"/>
                        </a:lnSpc>
                        <a:spcBef>
                          <a:spcPts val="0"/>
                        </a:spcBef>
                        <a:spcAft>
                          <a:spcPts val="0"/>
                        </a:spcAft>
                      </a:pPr>
                      <a:r>
                        <a:rPr lang="en-US" sz="800" b="1" dirty="0" smtClean="0">
                          <a:solidFill>
                            <a:srgbClr val="000000"/>
                          </a:solidFill>
                          <a:latin typeface="+mn-lt"/>
                          <a:ea typeface="Times New Roman"/>
                          <a:cs typeface="Times New Roman"/>
                        </a:rPr>
                        <a:t>Standard RL.4.9</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53423">
                <a:tc>
                  <a:txBody>
                    <a:bodyPr/>
                    <a:lstStyle/>
                    <a:p>
                      <a:pPr marL="0" marR="0" algn="l">
                        <a:lnSpc>
                          <a:spcPct val="100000"/>
                        </a:lnSpc>
                        <a:spcBef>
                          <a:spcPts val="0"/>
                        </a:spcBef>
                        <a:spcAft>
                          <a:spcPts val="0"/>
                        </a:spcAft>
                      </a:pPr>
                      <a:r>
                        <a:rPr lang="en-US" sz="800" b="0" dirty="0" smtClean="0">
                          <a:latin typeface="+mn-lt"/>
                          <a:ea typeface="Calibri"/>
                          <a:cs typeface="Times New Roman"/>
                        </a:rPr>
                        <a:t>Compare and contrast the treatment of similar themes and topics (e.g., opposition of good and evil) and patterns of events (e.g., the quest) in stories, myths, and traditional literature from different cultures.</a:t>
                      </a:r>
                      <a:endParaRPr lang="en-US" sz="800" b="0" dirty="0">
                        <a:latin typeface="+mn-lt"/>
                        <a:ea typeface="Calibri"/>
                        <a:cs typeface="Times New Roman"/>
                      </a:endParaRP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140751343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33</a:t>
            </a:fld>
            <a:endParaRPr lang="en-US" dirty="0"/>
          </a:p>
        </p:txBody>
      </p:sp>
      <p:graphicFrame>
        <p:nvGraphicFramePr>
          <p:cNvPr id="26" name="Table 25"/>
          <p:cNvGraphicFramePr>
            <a:graphicFrameLocks noGrp="1"/>
          </p:cNvGraphicFramePr>
          <p:nvPr>
            <p:extLst>
              <p:ext uri="{D42A27DB-BD31-4B8C-83A1-F6EECF244321}">
                <p14:modId xmlns:p14="http://schemas.microsoft.com/office/powerpoint/2010/main" val="363832298"/>
              </p:ext>
            </p:extLst>
          </p:nvPr>
        </p:nvGraphicFramePr>
        <p:xfrm>
          <a:off x="180975" y="280713"/>
          <a:ext cx="7286625" cy="3673560"/>
        </p:xfrm>
        <a:graphic>
          <a:graphicData uri="http://schemas.openxmlformats.org/drawingml/2006/table">
            <a:tbl>
              <a:tblPr firstRow="1" bandRow="1">
                <a:tableStyleId>{5940675A-B579-460E-94D1-54222C63F5DA}</a:tableStyleId>
              </a:tblPr>
              <a:tblGrid>
                <a:gridCol w="7286625"/>
              </a:tblGrid>
              <a:tr h="709887">
                <a:tc>
                  <a:txBody>
                    <a:bodyPr/>
                    <a:lstStyle/>
                    <a:p>
                      <a:pPr marL="457200" marR="0" indent="-403225" algn="l" defTabSz="1018824" rtl="0" eaLnBrk="1" fontAlgn="auto" latinLnBrk="0" hangingPunct="1">
                        <a:lnSpc>
                          <a:spcPct val="100000"/>
                        </a:lnSpc>
                        <a:spcBef>
                          <a:spcPts val="0"/>
                        </a:spcBef>
                        <a:spcAft>
                          <a:spcPts val="0"/>
                        </a:spcAft>
                        <a:buClrTx/>
                        <a:buSzTx/>
                        <a:buFontTx/>
                        <a:buAutoNum type="arabicPeriod" startAt="7"/>
                        <a:tabLst/>
                        <a:defRPr/>
                      </a:pPr>
                      <a:r>
                        <a:rPr lang="en-US" sz="1600" b="1" baseline="0" dirty="0" smtClean="0"/>
                        <a:t>Describe the impact the earthquake had on the people and city of San Francisco.  Use details or examples from the text </a:t>
                      </a:r>
                      <a:r>
                        <a:rPr lang="en-US" sz="1600" b="1" i="1" u="sng" baseline="0" dirty="0" smtClean="0"/>
                        <a:t>Earthquake</a:t>
                      </a:r>
                      <a:r>
                        <a:rPr lang="en-US" sz="1600" b="1" baseline="0" dirty="0" smtClean="0"/>
                        <a:t>! and the video </a:t>
                      </a:r>
                      <a:r>
                        <a:rPr lang="en-US" sz="1600" b="1" u="sng" baseline="0" dirty="0" smtClean="0"/>
                        <a:t>San Francisco Earthquake of 1906</a:t>
                      </a:r>
                      <a:r>
                        <a:rPr lang="en-US" sz="1600" b="1" baseline="0" dirty="0" smtClean="0"/>
                        <a:t>.</a:t>
                      </a: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877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803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053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979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905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452509198"/>
              </p:ext>
            </p:extLst>
          </p:nvPr>
        </p:nvGraphicFramePr>
        <p:xfrm>
          <a:off x="423862" y="4876800"/>
          <a:ext cx="7043738" cy="4232940"/>
        </p:xfrm>
        <a:graphic>
          <a:graphicData uri="http://schemas.openxmlformats.org/drawingml/2006/table">
            <a:tbl>
              <a:tblPr firstRow="1" bandRow="1">
                <a:tableStyleId>{5940675A-B579-460E-94D1-54222C63F5DA}</a:tableStyleId>
              </a:tblPr>
              <a:tblGrid>
                <a:gridCol w="7043738"/>
              </a:tblGrid>
              <a:tr h="380112">
                <a:tc>
                  <a:txBody>
                    <a:bodyPr/>
                    <a:lstStyle/>
                    <a:p>
                      <a:pPr marL="346075" marR="0" indent="-346075" algn="l" defTabSz="966612" rtl="0" eaLnBrk="1" fontAlgn="auto" latinLnBrk="0" hangingPunct="1">
                        <a:lnSpc>
                          <a:spcPct val="100000"/>
                        </a:lnSpc>
                        <a:spcBef>
                          <a:spcPts val="0"/>
                        </a:spcBef>
                        <a:spcAft>
                          <a:spcPts val="0"/>
                        </a:spcAft>
                        <a:buClrTx/>
                        <a:buSzTx/>
                        <a:buFont typeface="+mj-lt"/>
                        <a:buNone/>
                        <a:tabLst/>
                        <a:defRPr/>
                      </a:pPr>
                      <a:r>
                        <a:rPr lang="en-US" sz="1600" b="1" dirty="0" smtClean="0"/>
                        <a:t>8.    What can the reader learn about making a city safe after reading</a:t>
                      </a:r>
                      <a:r>
                        <a:rPr lang="en-US" sz="1600" b="1" baseline="0" dirty="0" smtClean="0"/>
                        <a:t> </a:t>
                      </a:r>
                      <a:r>
                        <a:rPr lang="en-US" sz="1600" b="1" i="1" u="sng" dirty="0" smtClean="0"/>
                        <a:t>Earthquake</a:t>
                      </a:r>
                      <a:r>
                        <a:rPr lang="en-US" sz="1600" b="1" dirty="0" smtClean="0"/>
                        <a:t>! and, </a:t>
                      </a:r>
                      <a:r>
                        <a:rPr lang="en-US" sz="1600" b="1" i="1" u="sng" dirty="0" smtClean="0"/>
                        <a:t>Chicago Legacy: Burnham’s Plan</a:t>
                      </a:r>
                      <a:r>
                        <a:rPr lang="en-US" sz="1600" b="1" dirty="0" smtClean="0"/>
                        <a:t>?   Use information   from</a:t>
                      </a:r>
                      <a:r>
                        <a:rPr lang="en-US" sz="1600" b="1" baseline="0" dirty="0" smtClean="0"/>
                        <a:t> </a:t>
                      </a:r>
                      <a:r>
                        <a:rPr lang="en-US" sz="1600" b="1" dirty="0" smtClean="0"/>
                        <a:t>both sources</a:t>
                      </a:r>
                      <a:r>
                        <a:rPr lang="en-US" sz="1600" b="1" baseline="0" dirty="0" smtClean="0"/>
                        <a:t> </a:t>
                      </a:r>
                      <a:r>
                        <a:rPr lang="en-US" sz="1600" b="1" dirty="0" smtClean="0"/>
                        <a:t>in your answer. </a:t>
                      </a:r>
                    </a:p>
                    <a:p>
                      <a:pPr marL="284163" marR="0" indent="-284163" algn="l" defTabSz="966612" rtl="0" eaLnBrk="1" fontAlgn="auto" latinLnBrk="0" hangingPunct="1">
                        <a:lnSpc>
                          <a:spcPct val="100000"/>
                        </a:lnSpc>
                        <a:spcBef>
                          <a:spcPts val="0"/>
                        </a:spcBef>
                        <a:spcAft>
                          <a:spcPts val="0"/>
                        </a:spcAft>
                        <a:buClrTx/>
                        <a:buSzTx/>
                        <a:buFont typeface="+mj-lt"/>
                        <a:buNone/>
                        <a:tabLst/>
                        <a:defRPr/>
                      </a:pPr>
                      <a:endParaRPr lang="en-US" sz="1600" b="1" dirty="0" smtClean="0">
                        <a:latin typeface="+mn-lt"/>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051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977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903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829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773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7" name="Straight Connector 6"/>
          <p:cNvCxnSpPr/>
          <p:nvPr/>
        </p:nvCxnSpPr>
        <p:spPr>
          <a:xfrm>
            <a:off x="601236" y="47244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aphicFrame>
        <p:nvGraphicFramePr>
          <p:cNvPr id="6" name="Table 5"/>
          <p:cNvGraphicFramePr>
            <a:graphicFrameLocks noGrp="1"/>
          </p:cNvGraphicFramePr>
          <p:nvPr>
            <p:extLst>
              <p:ext uri="{D42A27DB-BD31-4B8C-83A1-F6EECF244321}">
                <p14:modId xmlns:p14="http://schemas.microsoft.com/office/powerpoint/2010/main" val="1576043874"/>
              </p:ext>
            </p:extLst>
          </p:nvPr>
        </p:nvGraphicFramePr>
        <p:xfrm>
          <a:off x="4648200" y="9220200"/>
          <a:ext cx="2324100" cy="762000"/>
        </p:xfrm>
        <a:graphic>
          <a:graphicData uri="http://schemas.openxmlformats.org/drawingml/2006/table">
            <a:tbl>
              <a:tblPr/>
              <a:tblGrid>
                <a:gridCol w="2324100"/>
              </a:tblGrid>
              <a:tr h="152400">
                <a:tc>
                  <a:txBody>
                    <a:bodyPr/>
                    <a:lstStyle/>
                    <a:p>
                      <a:pPr marL="0" marR="0" algn="l">
                        <a:lnSpc>
                          <a:spcPct val="100000"/>
                        </a:lnSpc>
                        <a:spcBef>
                          <a:spcPts val="0"/>
                        </a:spcBef>
                        <a:spcAft>
                          <a:spcPts val="0"/>
                        </a:spcAft>
                      </a:pPr>
                      <a:r>
                        <a:rPr lang="en-US" sz="800" b="1" dirty="0" smtClean="0">
                          <a:solidFill>
                            <a:srgbClr val="000000"/>
                          </a:solidFill>
                          <a:latin typeface="+mn-lt"/>
                          <a:ea typeface="Times New Roman"/>
                          <a:cs typeface="Times New Roman"/>
                        </a:rPr>
                        <a:t>Standard RL.4.9</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53423">
                <a:tc>
                  <a:txBody>
                    <a:bodyPr/>
                    <a:lstStyle/>
                    <a:p>
                      <a:pPr marL="0" marR="0" algn="l">
                        <a:lnSpc>
                          <a:spcPct val="100000"/>
                        </a:lnSpc>
                        <a:spcBef>
                          <a:spcPts val="0"/>
                        </a:spcBef>
                        <a:spcAft>
                          <a:spcPts val="0"/>
                        </a:spcAft>
                      </a:pPr>
                      <a:r>
                        <a:rPr lang="en-US" sz="800" b="0" dirty="0" smtClean="0">
                          <a:latin typeface="+mn-lt"/>
                          <a:ea typeface="Calibri"/>
                          <a:cs typeface="Times New Roman"/>
                        </a:rPr>
                        <a:t>Compare and contrast the treatment of similar themes and topics (e.g., opposition of good and evil) and patterns of events (e.g., the quest) in stories, myths, and traditional literature from different cultures.</a:t>
                      </a:r>
                      <a:endParaRPr lang="en-US" sz="800" b="0" dirty="0">
                        <a:latin typeface="+mn-lt"/>
                        <a:ea typeface="Calibri"/>
                        <a:cs typeface="Times New Roman"/>
                      </a:endParaRP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58972239"/>
              </p:ext>
            </p:extLst>
          </p:nvPr>
        </p:nvGraphicFramePr>
        <p:xfrm>
          <a:off x="5143500" y="3980156"/>
          <a:ext cx="2324100" cy="640080"/>
        </p:xfrm>
        <a:graphic>
          <a:graphicData uri="http://schemas.openxmlformats.org/drawingml/2006/table">
            <a:tbl>
              <a:tblPr/>
              <a:tblGrid>
                <a:gridCol w="2324100"/>
              </a:tblGrid>
              <a:tr h="152400">
                <a:tc>
                  <a:txBody>
                    <a:bodyPr/>
                    <a:lstStyle/>
                    <a:p>
                      <a:pPr marL="0" marR="0" algn="l">
                        <a:lnSpc>
                          <a:spcPct val="100000"/>
                        </a:lnSpc>
                        <a:spcBef>
                          <a:spcPts val="0"/>
                        </a:spcBef>
                        <a:spcAft>
                          <a:spcPts val="0"/>
                        </a:spcAft>
                      </a:pPr>
                      <a:r>
                        <a:rPr lang="en-US" sz="800" b="1" dirty="0" smtClean="0">
                          <a:solidFill>
                            <a:srgbClr val="000000"/>
                          </a:solidFill>
                          <a:latin typeface="+mn-lt"/>
                          <a:ea typeface="Times New Roman"/>
                          <a:cs typeface="Times New Roman"/>
                        </a:rPr>
                        <a:t>Standard RL.4.7</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53423">
                <a:tc>
                  <a:txBody>
                    <a:bodyPr/>
                    <a:lstStyle/>
                    <a:p>
                      <a:pPr marL="0" marR="0" algn="l">
                        <a:lnSpc>
                          <a:spcPct val="100000"/>
                        </a:lnSpc>
                        <a:spcBef>
                          <a:spcPts val="0"/>
                        </a:spcBef>
                        <a:spcAft>
                          <a:spcPts val="0"/>
                        </a:spcAft>
                      </a:pPr>
                      <a:r>
                        <a:rPr lang="en-US" sz="800" b="0" dirty="0" smtClean="0">
                          <a:latin typeface="+mn-lt"/>
                          <a:ea typeface="Calibri"/>
                          <a:cs typeface="Times New Roman"/>
                        </a:rPr>
                        <a:t>Make connections between the text of a story or drama and a visual or oral presentation of the text, identifying where each version reflects specific descriptions and directions in the text.</a:t>
                      </a:r>
                      <a:endParaRPr lang="en-US" sz="800" b="0" dirty="0">
                        <a:latin typeface="+mn-lt"/>
                        <a:ea typeface="Calibri"/>
                        <a:cs typeface="Times New Roman"/>
                      </a:endParaRP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113874559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34</a:t>
            </a:fld>
            <a:endParaRPr lang="en-US" dirty="0"/>
          </a:p>
        </p:txBody>
      </p:sp>
      <p:sp>
        <p:nvSpPr>
          <p:cNvPr id="3" name="Rectangle 2"/>
          <p:cNvSpPr/>
          <p:nvPr/>
        </p:nvSpPr>
        <p:spPr>
          <a:xfrm>
            <a:off x="352425" y="376311"/>
            <a:ext cx="6962775" cy="7853289"/>
          </a:xfrm>
          <a:prstGeom prst="rect">
            <a:avLst/>
          </a:prstGeom>
        </p:spPr>
        <p:txBody>
          <a:bodyPr wrap="square" lIns="96378" tIns="48189" rIns="96378" bIns="48189">
            <a:spAutoFit/>
          </a:bodyPr>
          <a:lstStyle/>
          <a:p>
            <a:pPr algn="ctr"/>
            <a:r>
              <a:rPr lang="en-US" sz="1200" b="1" u="sng" dirty="0"/>
              <a:t>Chicago’s First </a:t>
            </a:r>
            <a:r>
              <a:rPr lang="en-US" sz="1200" b="1" u="sng" dirty="0" smtClean="0"/>
              <a:t>Leader</a:t>
            </a:r>
            <a:endParaRPr lang="en-US" sz="1200" dirty="0"/>
          </a:p>
          <a:p>
            <a:r>
              <a:rPr lang="en-US" sz="1200" dirty="0"/>
              <a:t>1</a:t>
            </a:r>
          </a:p>
          <a:p>
            <a:r>
              <a:rPr lang="en-US" sz="1200" dirty="0"/>
              <a:t>Before there was a city of Chicago, a brave man moved here. It was tough to live here</a:t>
            </a:r>
          </a:p>
          <a:p>
            <a:r>
              <a:rPr lang="en-US" sz="1200" dirty="0"/>
              <a:t>then. There were no stores. There were no settlers. It was very cold in the winter and hot in the summer. There was a lot of snow in winter, too. So, it was hard to travel then. In spring, there was a lot of rain and mud, and that made it hard to travel as well.</a:t>
            </a:r>
          </a:p>
          <a:p>
            <a:endParaRPr lang="en-US" sz="1200" dirty="0"/>
          </a:p>
          <a:p>
            <a:r>
              <a:rPr lang="en-US" sz="1200" dirty="0"/>
              <a:t>2</a:t>
            </a:r>
          </a:p>
          <a:p>
            <a:r>
              <a:rPr lang="en-US" sz="1200" dirty="0"/>
              <a:t>Then an early Chicago leader came here. His name was Jean Baptiste Point DuSable.</a:t>
            </a:r>
          </a:p>
          <a:p>
            <a:r>
              <a:rPr lang="en-US" sz="1200" dirty="0"/>
              <a:t>He was the first person who was not a Native American to settle here. He was African American. DuSable built a cabin on the Chicago River. He started a business by trading with Native Americans. He opened a trading post here in the late 1770s. At first, it was just a small home. But he stayed for more than 20 years. He added to it. It became the most important part of the area.</a:t>
            </a:r>
          </a:p>
          <a:p>
            <a:endParaRPr lang="en-US" sz="1200" dirty="0"/>
          </a:p>
          <a:p>
            <a:r>
              <a:rPr lang="en-US" sz="1200" dirty="0"/>
              <a:t>3</a:t>
            </a:r>
          </a:p>
          <a:p>
            <a:r>
              <a:rPr lang="en-US" sz="1200" dirty="0"/>
              <a:t>Getting things to Chicago was hard. Chicago was a very small town. It was many</a:t>
            </a:r>
          </a:p>
          <a:p>
            <a:r>
              <a:rPr lang="en-US" sz="1200" dirty="0"/>
              <a:t>miles away from any other city. At first, DuSable traded only with the Native Americans and explorers. He would give them tools and other goods and he would get back things that they grew, hunted, or made. As more people moved here, his trading post became more important. Settlers bought goods, too.</a:t>
            </a:r>
          </a:p>
          <a:p>
            <a:endParaRPr lang="en-US" sz="1200" dirty="0"/>
          </a:p>
          <a:p>
            <a:r>
              <a:rPr lang="en-US" sz="1200" dirty="0"/>
              <a:t>4</a:t>
            </a:r>
          </a:p>
          <a:p>
            <a:r>
              <a:rPr lang="en-US" sz="1200" dirty="0"/>
              <a:t>DuSable’s </a:t>
            </a:r>
            <a:r>
              <a:rPr lang="en-US" sz="1200" b="1" u="sng" dirty="0"/>
              <a:t>trading post</a:t>
            </a:r>
            <a:r>
              <a:rPr lang="en-US" sz="1200" b="1" dirty="0"/>
              <a:t> </a:t>
            </a:r>
            <a:r>
              <a:rPr lang="en-US" sz="1200" dirty="0"/>
              <a:t>helped explorers to keep going. They could buy supplies at his</a:t>
            </a:r>
          </a:p>
          <a:p>
            <a:r>
              <a:rPr lang="en-US" sz="1200" dirty="0"/>
              <a:t>post. This would let them travel further. That trading post helped start Chicago as a city.</a:t>
            </a:r>
          </a:p>
          <a:p>
            <a:r>
              <a:rPr lang="en-US" sz="1200" dirty="0"/>
              <a:t>When families moved to Chicago, they could get what they needed at the trading post.</a:t>
            </a:r>
          </a:p>
          <a:p>
            <a:r>
              <a:rPr lang="en-US" sz="1200" dirty="0"/>
              <a:t>Settlers bought many things from the trading post. </a:t>
            </a:r>
          </a:p>
          <a:p>
            <a:endParaRPr lang="en-US" sz="1200" dirty="0"/>
          </a:p>
          <a:p>
            <a:r>
              <a:rPr lang="en-US" sz="1200" dirty="0"/>
              <a:t>5</a:t>
            </a:r>
          </a:p>
          <a:p>
            <a:r>
              <a:rPr lang="en-US" sz="1200" dirty="0"/>
              <a:t>DuSable sold blankets, butter, furs, knives, cloth, and guns. Settlers and Native Americans traded or paid money for those things.</a:t>
            </a:r>
          </a:p>
          <a:p>
            <a:endParaRPr lang="en-US" sz="1200" dirty="0"/>
          </a:p>
          <a:p>
            <a:r>
              <a:rPr lang="en-US" sz="1200" dirty="0"/>
              <a:t>6</a:t>
            </a:r>
          </a:p>
          <a:p>
            <a:r>
              <a:rPr lang="en-US" sz="1200" dirty="0"/>
              <a:t>Jean Baptiste Point DuSable sold his trading post and moved on in 1800. He left a legacy, however. The trading post had been a kind of anchor of the growing community.</a:t>
            </a:r>
          </a:p>
          <a:p>
            <a:endParaRPr lang="en-US" sz="1200" dirty="0"/>
          </a:p>
          <a:p>
            <a:r>
              <a:rPr lang="en-US" sz="1200" dirty="0"/>
              <a:t>7</a:t>
            </a:r>
          </a:p>
          <a:p>
            <a:r>
              <a:rPr lang="en-US" sz="1200" dirty="0"/>
              <a:t>DuSable was the first person to help people come to Chicago. He helped them stay here, too. That is why Chicago called him the “father” of the city. He made it possible to settle here.</a:t>
            </a:r>
          </a:p>
          <a:p>
            <a:endParaRPr lang="en-US" sz="1200" dirty="0"/>
          </a:p>
          <a:p>
            <a:r>
              <a:rPr lang="en-US" sz="1200" dirty="0"/>
              <a:t>8</a:t>
            </a:r>
          </a:p>
          <a:p>
            <a:r>
              <a:rPr lang="en-US" sz="1200" dirty="0"/>
              <a:t>Today there is a harbor named for DuSable. There is a park too. That park is near where he started the first Chicago business. The location of the city is DuSable’s biggest legacy.  It started where his trading post was! His post was the starting point for making the town that became today’s big city.</a:t>
            </a:r>
          </a:p>
        </p:txBody>
      </p:sp>
      <p:sp>
        <p:nvSpPr>
          <p:cNvPr id="5" name="TextBox 4"/>
          <p:cNvSpPr txBox="1"/>
          <p:nvPr/>
        </p:nvSpPr>
        <p:spPr>
          <a:xfrm>
            <a:off x="6019800" y="152400"/>
            <a:ext cx="1600200" cy="707886"/>
          </a:xfrm>
          <a:prstGeom prst="rect">
            <a:avLst/>
          </a:prstGeom>
          <a:solidFill>
            <a:schemeClr val="bg1"/>
          </a:solidFill>
        </p:spPr>
        <p:txBody>
          <a:bodyPr wrap="square" rtlCol="0">
            <a:spAutoFit/>
          </a:bodyPr>
          <a:lstStyle/>
          <a:p>
            <a:r>
              <a:rPr lang="en-US" sz="800" dirty="0" smtClean="0"/>
              <a:t>Grade Level: 4.4</a:t>
            </a:r>
          </a:p>
          <a:p>
            <a:r>
              <a:rPr lang="en-US" sz="800" dirty="0" err="1" smtClean="0"/>
              <a:t>Lexile</a:t>
            </a:r>
            <a:r>
              <a:rPr lang="en-US" sz="800" dirty="0" smtClean="0"/>
              <a:t> Measure: 680L</a:t>
            </a:r>
          </a:p>
          <a:p>
            <a:r>
              <a:rPr lang="en-US" sz="800" dirty="0" smtClean="0"/>
              <a:t>Mean Sentence Length: 10.85</a:t>
            </a:r>
          </a:p>
          <a:p>
            <a:r>
              <a:rPr lang="en-US" sz="800" dirty="0" smtClean="0"/>
              <a:t>Mean Log Word Frequency: 3.67</a:t>
            </a:r>
          </a:p>
          <a:p>
            <a:r>
              <a:rPr lang="en-US" sz="800" dirty="0" smtClean="0"/>
              <a:t>Word Count: 434</a:t>
            </a:r>
            <a:endParaRPr lang="en-US" sz="800" dirty="0"/>
          </a:p>
        </p:txBody>
      </p:sp>
    </p:spTree>
    <p:extLst>
      <p:ext uri="{BB962C8B-B14F-4D97-AF65-F5344CB8AC3E}">
        <p14:creationId xmlns:p14="http://schemas.microsoft.com/office/powerpoint/2010/main" val="31584900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35</a:t>
            </a:fld>
            <a:endParaRPr lang="en-US" dirty="0"/>
          </a:p>
        </p:txBody>
      </p:sp>
      <p:sp>
        <p:nvSpPr>
          <p:cNvPr id="5" name="Rectangle 4"/>
          <p:cNvSpPr/>
          <p:nvPr/>
        </p:nvSpPr>
        <p:spPr>
          <a:xfrm>
            <a:off x="1143000" y="1110342"/>
            <a:ext cx="5589246" cy="2565089"/>
          </a:xfrm>
          <a:prstGeom prst="rect">
            <a:avLst/>
          </a:prstGeom>
        </p:spPr>
        <p:txBody>
          <a:bodyPr wrap="square" lIns="101881" tIns="50941" rIns="101881" bIns="50941">
            <a:spAutoFit/>
          </a:bodyPr>
          <a:lstStyle/>
          <a:p>
            <a:pPr marL="457200" indent="-457200">
              <a:buAutoNum type="arabicPeriod" startAt="9"/>
            </a:pPr>
            <a:r>
              <a:rPr lang="en-US" sz="1600" b="1" dirty="0" smtClean="0">
                <a:latin typeface="Helvetica" pitchFamily="34" charset="0"/>
              </a:rPr>
              <a:t>What </a:t>
            </a:r>
            <a:r>
              <a:rPr lang="en-US" sz="1600" b="1" dirty="0">
                <a:latin typeface="Helvetica" pitchFamily="34" charset="0"/>
              </a:rPr>
              <a:t>does the phrase “</a:t>
            </a:r>
            <a:r>
              <a:rPr lang="en-US" sz="1600" b="1" u="sng" dirty="0">
                <a:latin typeface="Helvetica" pitchFamily="34" charset="0"/>
              </a:rPr>
              <a:t>trading post</a:t>
            </a:r>
            <a:r>
              <a:rPr lang="en-US" sz="1600" b="1" dirty="0">
                <a:latin typeface="Helvetica" pitchFamily="34" charset="0"/>
              </a:rPr>
              <a:t>” mean in </a:t>
            </a:r>
            <a:r>
              <a:rPr lang="en-US" sz="1600" b="1" dirty="0" smtClean="0">
                <a:latin typeface="Helvetica" pitchFamily="34" charset="0"/>
              </a:rPr>
              <a:t>the  passage, </a:t>
            </a:r>
            <a:r>
              <a:rPr lang="en-US" sz="1600" b="1" i="1" u="sng" dirty="0" smtClean="0">
                <a:latin typeface="Helvetica" pitchFamily="34" charset="0"/>
              </a:rPr>
              <a:t>Chicago’s First Leader</a:t>
            </a:r>
            <a:r>
              <a:rPr lang="en-US" sz="1600" b="1" dirty="0" smtClean="0">
                <a:latin typeface="Helvetica" pitchFamily="34" charset="0"/>
              </a:rPr>
              <a:t>?   </a:t>
            </a:r>
          </a:p>
          <a:p>
            <a:pPr marL="457200" indent="-457200">
              <a:buAutoNum type="arabicPeriod" startAt="9"/>
            </a:pPr>
            <a:endParaRPr lang="en-US" sz="1600" dirty="0">
              <a:latin typeface="Helvetica" pitchFamily="34" charset="0"/>
            </a:endParaRPr>
          </a:p>
          <a:p>
            <a:pPr marL="744538" indent="-287338">
              <a:buFont typeface="+mj-lt"/>
              <a:buAutoNum type="alphaUcPeriod"/>
            </a:pPr>
            <a:r>
              <a:rPr lang="en-US" sz="1600" dirty="0">
                <a:latin typeface="Helvetica" pitchFamily="34" charset="0"/>
              </a:rPr>
              <a:t>a place to hitch your horse</a:t>
            </a:r>
          </a:p>
          <a:p>
            <a:pPr marL="744538" indent="-287338">
              <a:buFont typeface="+mj-lt"/>
              <a:buAutoNum type="alphaUcPeriod"/>
            </a:pPr>
            <a:endParaRPr lang="en-US" sz="1600" dirty="0">
              <a:latin typeface="Helvetica" pitchFamily="34" charset="0"/>
            </a:endParaRPr>
          </a:p>
          <a:p>
            <a:pPr marL="744538" indent="-287338">
              <a:buFont typeface="+mj-lt"/>
              <a:buAutoNum type="alphaUcPeriod"/>
            </a:pPr>
            <a:r>
              <a:rPr lang="en-US" sz="1600" dirty="0">
                <a:latin typeface="Helvetica" pitchFamily="34" charset="0"/>
              </a:rPr>
              <a:t>a place to get things you need</a:t>
            </a:r>
          </a:p>
          <a:p>
            <a:pPr marL="744538" indent="-287338">
              <a:buFont typeface="+mj-lt"/>
              <a:buAutoNum type="alphaUcPeriod"/>
            </a:pPr>
            <a:endParaRPr lang="en-US" sz="1600" dirty="0">
              <a:latin typeface="Helvetica" pitchFamily="34" charset="0"/>
            </a:endParaRPr>
          </a:p>
          <a:p>
            <a:pPr marL="744538" indent="-287338">
              <a:buFont typeface="+mj-lt"/>
              <a:buAutoNum type="alphaUcPeriod"/>
            </a:pPr>
            <a:r>
              <a:rPr lang="en-US" sz="1600" dirty="0">
                <a:latin typeface="Helvetica" pitchFamily="34" charset="0"/>
              </a:rPr>
              <a:t>a place located near a </a:t>
            </a:r>
            <a:r>
              <a:rPr lang="en-US" sz="1600" dirty="0" smtClean="0">
                <a:latin typeface="Helvetica" pitchFamily="34" charset="0"/>
              </a:rPr>
              <a:t>river</a:t>
            </a:r>
            <a:endParaRPr lang="en-US" sz="1600" dirty="0">
              <a:latin typeface="Helvetica" pitchFamily="34" charset="0"/>
            </a:endParaRPr>
          </a:p>
          <a:p>
            <a:pPr marL="744538" indent="-287338">
              <a:buFont typeface="+mj-lt"/>
              <a:buAutoNum type="alphaUcPeriod"/>
            </a:pPr>
            <a:endParaRPr lang="en-US" sz="1600" dirty="0">
              <a:latin typeface="Helvetica" pitchFamily="34" charset="0"/>
            </a:endParaRPr>
          </a:p>
          <a:p>
            <a:pPr marL="744538" indent="-287338">
              <a:buFont typeface="+mj-lt"/>
              <a:buAutoNum type="alphaUcPeriod"/>
            </a:pPr>
            <a:r>
              <a:rPr lang="en-US" sz="1600" dirty="0">
                <a:latin typeface="Helvetica" pitchFamily="34" charset="0"/>
              </a:rPr>
              <a:t>a place to build your home</a:t>
            </a:r>
            <a:endParaRPr lang="en-US" sz="1600" dirty="0">
              <a:solidFill>
                <a:srgbClr val="FF0000"/>
              </a:solidFill>
              <a:latin typeface="Helvetica" pitchFamily="34" charset="0"/>
              <a:cs typeface="Helvetica" pitchFamily="34" charset="0"/>
            </a:endParaRPr>
          </a:p>
        </p:txBody>
      </p:sp>
      <p:cxnSp>
        <p:nvCxnSpPr>
          <p:cNvPr id="11" name="Straight Connector 10"/>
          <p:cNvCxnSpPr/>
          <p:nvPr/>
        </p:nvCxnSpPr>
        <p:spPr>
          <a:xfrm>
            <a:off x="410118" y="4949371"/>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26" name="Oval 25"/>
          <p:cNvSpPr/>
          <p:nvPr/>
        </p:nvSpPr>
        <p:spPr>
          <a:xfrm>
            <a:off x="1295400" y="3379695"/>
            <a:ext cx="242888" cy="239486"/>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7" name="Oval 26"/>
          <p:cNvSpPr/>
          <p:nvPr/>
        </p:nvSpPr>
        <p:spPr>
          <a:xfrm>
            <a:off x="1295400" y="1868715"/>
            <a:ext cx="242888" cy="239486"/>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8" name="Oval 27"/>
          <p:cNvSpPr/>
          <p:nvPr/>
        </p:nvSpPr>
        <p:spPr>
          <a:xfrm>
            <a:off x="1295400" y="237237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solidFill>
                <a:srgbClr val="FF0000"/>
              </a:solidFill>
            </a:endParaRPr>
          </a:p>
        </p:txBody>
      </p:sp>
      <p:sp>
        <p:nvSpPr>
          <p:cNvPr id="29" name="Oval 28"/>
          <p:cNvSpPr/>
          <p:nvPr/>
        </p:nvSpPr>
        <p:spPr>
          <a:xfrm>
            <a:off x="1295400" y="2876035"/>
            <a:ext cx="242888" cy="239486"/>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aphicFrame>
        <p:nvGraphicFramePr>
          <p:cNvPr id="15" name="Table 14"/>
          <p:cNvGraphicFramePr>
            <a:graphicFrameLocks noGrp="1"/>
          </p:cNvGraphicFramePr>
          <p:nvPr>
            <p:extLst>
              <p:ext uri="{D42A27DB-BD31-4B8C-83A1-F6EECF244321}">
                <p14:modId xmlns:p14="http://schemas.microsoft.com/office/powerpoint/2010/main" val="3060711857"/>
              </p:ext>
            </p:extLst>
          </p:nvPr>
        </p:nvGraphicFramePr>
        <p:xfrm>
          <a:off x="5105400" y="4653643"/>
          <a:ext cx="2185988" cy="591456"/>
        </p:xfrm>
        <a:graphic>
          <a:graphicData uri="http://schemas.openxmlformats.org/drawingml/2006/table">
            <a:tbl>
              <a:tblPr/>
              <a:tblGrid>
                <a:gridCol w="2185988"/>
              </a:tblGrid>
              <a:tr h="188355">
                <a:tc>
                  <a:txBody>
                    <a:bodyPr/>
                    <a:lstStyle/>
                    <a:p>
                      <a:pPr marL="0" marR="0" algn="l">
                        <a:lnSpc>
                          <a:spcPct val="115000"/>
                        </a:lnSpc>
                        <a:spcBef>
                          <a:spcPts val="0"/>
                        </a:spcBef>
                        <a:spcAft>
                          <a:spcPts val="0"/>
                        </a:spcAft>
                      </a:pPr>
                      <a:r>
                        <a:rPr lang="en-US" sz="800" b="1" dirty="0" smtClean="0">
                          <a:solidFill>
                            <a:srgbClr val="000000"/>
                          </a:solidFill>
                          <a:latin typeface="+mn-lt"/>
                          <a:ea typeface="Times New Roman"/>
                          <a:cs typeface="Times New Roman"/>
                        </a:rPr>
                        <a:t>Standard RI.4.4</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403101">
                <a:tc>
                  <a:txBody>
                    <a:bodyPr/>
                    <a:lstStyle/>
                    <a:p>
                      <a:pPr marL="231775" marR="0" indent="-231775" algn="l" defTabSz="966612" rtl="0" eaLnBrk="1" fontAlgn="auto" latinLnBrk="0" hangingPunct="1">
                        <a:lnSpc>
                          <a:spcPct val="100000"/>
                        </a:lnSpc>
                        <a:spcBef>
                          <a:spcPts val="0"/>
                        </a:spcBef>
                        <a:spcAft>
                          <a:spcPts val="0"/>
                        </a:spcAft>
                        <a:buClrTx/>
                        <a:buSzTx/>
                        <a:buFontTx/>
                        <a:buNone/>
                        <a:tabLst/>
                        <a:defRPr/>
                      </a:pPr>
                      <a:r>
                        <a:rPr lang="en-US" sz="800" dirty="0" smtClean="0"/>
                        <a:t>Determine the meaning of general</a:t>
                      </a:r>
                      <a:r>
                        <a:rPr lang="en-US" sz="800" baseline="0" dirty="0" smtClean="0"/>
                        <a:t> </a:t>
                      </a:r>
                      <a:r>
                        <a:rPr lang="en-US" sz="800" dirty="0" smtClean="0"/>
                        <a:t>academic and</a:t>
                      </a:r>
                      <a:endParaRPr lang="en-US" sz="800" baseline="0" dirty="0" smtClean="0"/>
                    </a:p>
                    <a:p>
                      <a:pPr marL="231775" marR="0" indent="-231775" algn="l" defTabSz="966612" rtl="0" eaLnBrk="1" fontAlgn="auto" latinLnBrk="0" hangingPunct="1">
                        <a:lnSpc>
                          <a:spcPct val="100000"/>
                        </a:lnSpc>
                        <a:spcBef>
                          <a:spcPts val="0"/>
                        </a:spcBef>
                        <a:spcAft>
                          <a:spcPts val="0"/>
                        </a:spcAft>
                        <a:buClrTx/>
                        <a:buSzTx/>
                        <a:buFontTx/>
                        <a:buNone/>
                        <a:tabLst/>
                        <a:defRPr/>
                      </a:pPr>
                      <a:r>
                        <a:rPr lang="en-US" sz="800" baseline="0" dirty="0" smtClean="0"/>
                        <a:t>d</a:t>
                      </a:r>
                      <a:r>
                        <a:rPr lang="en-US" sz="800" dirty="0" smtClean="0"/>
                        <a:t>omain-specific words or</a:t>
                      </a:r>
                      <a:r>
                        <a:rPr lang="en-US" sz="800" baseline="0" dirty="0" smtClean="0"/>
                        <a:t> </a:t>
                      </a:r>
                      <a:r>
                        <a:rPr lang="en-US" sz="800" dirty="0" smtClean="0"/>
                        <a:t>phrases in a text relevant</a:t>
                      </a:r>
                    </a:p>
                    <a:p>
                      <a:pPr marL="231775" marR="0" indent="-231775" algn="l" defTabSz="966612" rtl="0" eaLnBrk="1" fontAlgn="auto" latinLnBrk="0" hangingPunct="1">
                        <a:lnSpc>
                          <a:spcPct val="100000"/>
                        </a:lnSpc>
                        <a:spcBef>
                          <a:spcPts val="0"/>
                        </a:spcBef>
                        <a:spcAft>
                          <a:spcPts val="0"/>
                        </a:spcAft>
                        <a:buClrTx/>
                        <a:buSzTx/>
                        <a:buFontTx/>
                        <a:buNone/>
                        <a:tabLst/>
                        <a:defRPr/>
                      </a:pPr>
                      <a:r>
                        <a:rPr lang="en-US" sz="800" dirty="0" smtClean="0"/>
                        <a:t>to a</a:t>
                      </a:r>
                      <a:r>
                        <a:rPr lang="en-US" sz="800" baseline="0" dirty="0" smtClean="0"/>
                        <a:t> </a:t>
                      </a:r>
                      <a:r>
                        <a:rPr lang="en-US" sz="800" i="1" dirty="0" smtClean="0"/>
                        <a:t>grade 4 topic or subject area</a:t>
                      </a:r>
                      <a:r>
                        <a:rPr lang="en-US" sz="800" dirty="0" smtClean="0"/>
                        <a:t>.</a:t>
                      </a: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
        <p:nvSpPr>
          <p:cNvPr id="17" name="Rectangle 16"/>
          <p:cNvSpPr/>
          <p:nvPr/>
        </p:nvSpPr>
        <p:spPr>
          <a:xfrm>
            <a:off x="809624" y="5257800"/>
            <a:ext cx="5922621" cy="3057532"/>
          </a:xfrm>
          <a:prstGeom prst="rect">
            <a:avLst/>
          </a:prstGeom>
        </p:spPr>
        <p:txBody>
          <a:bodyPr wrap="square" lIns="101881" tIns="50941" rIns="101881" bIns="50941">
            <a:spAutoFit/>
          </a:bodyPr>
          <a:lstStyle/>
          <a:p>
            <a:pPr lvl="0"/>
            <a:r>
              <a:rPr lang="en-US" sz="1600" dirty="0">
                <a:latin typeface="Helvetica" pitchFamily="34" charset="0"/>
              </a:rPr>
              <a:t> </a:t>
            </a:r>
          </a:p>
          <a:p>
            <a:r>
              <a:rPr lang="en-US" sz="1600" b="1" dirty="0" smtClean="0">
                <a:latin typeface="Helvetica" pitchFamily="34" charset="0"/>
              </a:rPr>
              <a:t>10.  Which </a:t>
            </a:r>
            <a:r>
              <a:rPr lang="en-US" sz="1600" b="1" dirty="0">
                <a:latin typeface="Helvetica" pitchFamily="34" charset="0"/>
              </a:rPr>
              <a:t>statement below best describes a </a:t>
            </a:r>
            <a:r>
              <a:rPr lang="en-US" sz="1600" b="1" u="sng" dirty="0">
                <a:latin typeface="Helvetica" pitchFamily="34" charset="0"/>
              </a:rPr>
              <a:t>city planner</a:t>
            </a:r>
            <a:r>
              <a:rPr lang="en-US" sz="1600" b="1" dirty="0">
                <a:latin typeface="Helvetica" pitchFamily="34" charset="0"/>
              </a:rPr>
              <a:t>?  </a:t>
            </a:r>
            <a:endParaRPr lang="en-US" sz="1600" b="1" dirty="0" smtClean="0">
              <a:latin typeface="Helvetica" pitchFamily="34" charset="0"/>
            </a:endParaRPr>
          </a:p>
          <a:p>
            <a:pPr marL="361417" indent="-361417">
              <a:buFont typeface="+mj-lt"/>
              <a:buAutoNum type="arabicPeriod" startAt="4"/>
            </a:pPr>
            <a:endParaRPr lang="en-US" sz="1600" dirty="0">
              <a:latin typeface="Helvetica" pitchFamily="34" charset="0"/>
            </a:endParaRPr>
          </a:p>
          <a:p>
            <a:pPr marL="627063" indent="-228600">
              <a:buFont typeface="+mj-lt"/>
              <a:buAutoNum type="alphaUcPeriod"/>
            </a:pPr>
            <a:r>
              <a:rPr lang="en-US" sz="1600" dirty="0" smtClean="0">
                <a:latin typeface="Helvetica" pitchFamily="34" charset="0"/>
              </a:rPr>
              <a:t> A </a:t>
            </a:r>
            <a:r>
              <a:rPr lang="en-US" sz="1600" dirty="0">
                <a:latin typeface="Helvetica" pitchFamily="34" charset="0"/>
              </a:rPr>
              <a:t>city planner thinks about the new inventions of 1893. </a:t>
            </a:r>
          </a:p>
          <a:p>
            <a:pPr marL="627063" indent="-228600">
              <a:buFont typeface="+mj-lt"/>
              <a:buAutoNum type="alphaUcPeriod"/>
            </a:pPr>
            <a:endParaRPr lang="en-US" sz="1600" dirty="0">
              <a:latin typeface="Helvetica" pitchFamily="34" charset="0"/>
            </a:endParaRPr>
          </a:p>
          <a:p>
            <a:pPr marL="627063" indent="-228600">
              <a:buFont typeface="+mj-lt"/>
              <a:buAutoNum type="alphaUcPeriod"/>
            </a:pPr>
            <a:r>
              <a:rPr lang="en-US" sz="1600" dirty="0" smtClean="0">
                <a:latin typeface="Helvetica" pitchFamily="34" charset="0"/>
              </a:rPr>
              <a:t> A </a:t>
            </a:r>
            <a:r>
              <a:rPr lang="en-US" sz="1600" dirty="0">
                <a:latin typeface="Helvetica" pitchFamily="34" charset="0"/>
              </a:rPr>
              <a:t>city planner builds homes.</a:t>
            </a:r>
          </a:p>
          <a:p>
            <a:pPr marL="627063" indent="-228600">
              <a:buFont typeface="+mj-lt"/>
              <a:buAutoNum type="alphaUcPeriod"/>
            </a:pPr>
            <a:endParaRPr lang="en-US" sz="1600" dirty="0">
              <a:latin typeface="Helvetica" pitchFamily="34" charset="0"/>
            </a:endParaRPr>
          </a:p>
          <a:p>
            <a:pPr marL="685800" indent="-287338"/>
            <a:r>
              <a:rPr lang="en-US" sz="1600" dirty="0">
                <a:latin typeface="Helvetica" pitchFamily="34" charset="0"/>
              </a:rPr>
              <a:t>C.  </a:t>
            </a:r>
            <a:r>
              <a:rPr lang="en-US" sz="1600" dirty="0" smtClean="0">
                <a:latin typeface="Helvetica" pitchFamily="34" charset="0"/>
              </a:rPr>
              <a:t>A </a:t>
            </a:r>
            <a:r>
              <a:rPr lang="en-US" sz="1600" dirty="0">
                <a:latin typeface="Helvetica" pitchFamily="34" charset="0"/>
              </a:rPr>
              <a:t>city planner thinks about streets, parks, </a:t>
            </a:r>
            <a:r>
              <a:rPr lang="en-US" sz="1600" dirty="0" smtClean="0">
                <a:latin typeface="Helvetica" pitchFamily="34" charset="0"/>
              </a:rPr>
              <a:t>and      buildings</a:t>
            </a:r>
            <a:r>
              <a:rPr lang="en-US" sz="1600" dirty="0">
                <a:latin typeface="Helvetica" pitchFamily="34" charset="0"/>
              </a:rPr>
              <a:t>.</a:t>
            </a:r>
          </a:p>
          <a:p>
            <a:pPr marL="627063" indent="-228600">
              <a:buFont typeface="+mj-lt"/>
              <a:buAutoNum type="alphaUcPeriod"/>
            </a:pPr>
            <a:endParaRPr lang="en-US" sz="1600" dirty="0">
              <a:latin typeface="Helvetica" pitchFamily="34" charset="0"/>
            </a:endParaRPr>
          </a:p>
          <a:p>
            <a:pPr marL="627063" indent="-228600">
              <a:buFont typeface="+mj-lt"/>
              <a:buAutoNum type="alphaUcPeriod" startAt="4"/>
            </a:pPr>
            <a:r>
              <a:rPr lang="en-US" sz="1600" dirty="0" smtClean="0">
                <a:latin typeface="Helvetica" pitchFamily="34" charset="0"/>
              </a:rPr>
              <a:t> A </a:t>
            </a:r>
            <a:r>
              <a:rPr lang="en-US" sz="1600" dirty="0">
                <a:latin typeface="Helvetica" pitchFamily="34" charset="0"/>
              </a:rPr>
              <a:t>city planner fights fires.</a:t>
            </a:r>
          </a:p>
          <a:p>
            <a:pPr marL="361417" indent="-361417">
              <a:buFont typeface="+mj-lt"/>
              <a:buAutoNum type="alphaUcPeriod" startAt="4"/>
            </a:pPr>
            <a:endParaRPr lang="en-US" sz="1600" dirty="0">
              <a:latin typeface="Helvetica" pitchFamily="34" charset="0"/>
            </a:endParaRPr>
          </a:p>
        </p:txBody>
      </p:sp>
      <p:sp>
        <p:nvSpPr>
          <p:cNvPr id="22" name="Oval 21"/>
          <p:cNvSpPr/>
          <p:nvPr/>
        </p:nvSpPr>
        <p:spPr>
          <a:xfrm>
            <a:off x="1002770" y="7696200"/>
            <a:ext cx="242888" cy="239486"/>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3" name="Oval 22"/>
          <p:cNvSpPr/>
          <p:nvPr/>
        </p:nvSpPr>
        <p:spPr>
          <a:xfrm>
            <a:off x="995891" y="6063654"/>
            <a:ext cx="242888" cy="239486"/>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4" name="Oval 23"/>
          <p:cNvSpPr/>
          <p:nvPr/>
        </p:nvSpPr>
        <p:spPr>
          <a:xfrm>
            <a:off x="995891" y="6537182"/>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solidFill>
                <a:srgbClr val="FF0000"/>
              </a:solidFill>
            </a:endParaRPr>
          </a:p>
        </p:txBody>
      </p:sp>
      <p:sp>
        <p:nvSpPr>
          <p:cNvPr id="25" name="Oval 24"/>
          <p:cNvSpPr/>
          <p:nvPr/>
        </p:nvSpPr>
        <p:spPr>
          <a:xfrm>
            <a:off x="997480" y="7010711"/>
            <a:ext cx="242888" cy="239486"/>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Tree>
    <p:extLst>
      <p:ext uri="{BB962C8B-B14F-4D97-AF65-F5344CB8AC3E}">
        <p14:creationId xmlns:p14="http://schemas.microsoft.com/office/powerpoint/2010/main" val="48309474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36</a:t>
            </a:fld>
            <a:endParaRPr lang="en-US" dirty="0"/>
          </a:p>
        </p:txBody>
      </p:sp>
      <p:sp>
        <p:nvSpPr>
          <p:cNvPr id="22" name="Oval 21"/>
          <p:cNvSpPr/>
          <p:nvPr/>
        </p:nvSpPr>
        <p:spPr>
          <a:xfrm>
            <a:off x="1168801" y="6088743"/>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solidFill>
                <a:srgbClr val="FF0000"/>
              </a:solidFill>
            </a:endParaRPr>
          </a:p>
        </p:txBody>
      </p:sp>
      <p:sp>
        <p:nvSpPr>
          <p:cNvPr id="23" name="Oval 22"/>
          <p:cNvSpPr/>
          <p:nvPr/>
        </p:nvSpPr>
        <p:spPr>
          <a:xfrm>
            <a:off x="1176706" y="6843143"/>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solidFill>
                <a:srgbClr val="FF0000"/>
              </a:solidFill>
            </a:endParaRPr>
          </a:p>
        </p:txBody>
      </p:sp>
      <p:sp>
        <p:nvSpPr>
          <p:cNvPr id="24" name="Oval 23"/>
          <p:cNvSpPr/>
          <p:nvPr/>
        </p:nvSpPr>
        <p:spPr>
          <a:xfrm>
            <a:off x="1181116" y="735805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solidFill>
                <a:srgbClr val="FF0000"/>
              </a:solidFill>
            </a:endParaRPr>
          </a:p>
        </p:txBody>
      </p:sp>
      <p:sp>
        <p:nvSpPr>
          <p:cNvPr id="18" name="Rectangle 17"/>
          <p:cNvSpPr/>
          <p:nvPr/>
        </p:nvSpPr>
        <p:spPr>
          <a:xfrm>
            <a:off x="1021556" y="5324468"/>
            <a:ext cx="5733790" cy="3549974"/>
          </a:xfrm>
          <a:prstGeom prst="rect">
            <a:avLst/>
          </a:prstGeom>
        </p:spPr>
        <p:txBody>
          <a:bodyPr wrap="square" lIns="101881" tIns="50941" rIns="101881" bIns="50941">
            <a:spAutoFit/>
          </a:bodyPr>
          <a:lstStyle/>
          <a:p>
            <a:pPr marL="400050" indent="-400050"/>
            <a:r>
              <a:rPr lang="en-US" sz="1600" b="1" dirty="0" smtClean="0">
                <a:latin typeface="Helvetica" pitchFamily="34" charset="0"/>
                <a:cs typeface="Helvetica" pitchFamily="34" charset="0"/>
              </a:rPr>
              <a:t>12.  </a:t>
            </a:r>
            <a:r>
              <a:rPr lang="en-US" sz="1600" b="1" dirty="0" smtClean="0">
                <a:latin typeface="Helvetica" pitchFamily="34" charset="0"/>
              </a:rPr>
              <a:t>Which </a:t>
            </a:r>
            <a:r>
              <a:rPr lang="en-US" sz="1600" b="1" dirty="0">
                <a:latin typeface="Helvetica" pitchFamily="34" charset="0"/>
              </a:rPr>
              <a:t>evidence best supports what a city planner </a:t>
            </a:r>
            <a:r>
              <a:rPr lang="en-US" sz="1600" b="1" dirty="0" smtClean="0">
                <a:latin typeface="Helvetica" pitchFamily="34" charset="0"/>
              </a:rPr>
              <a:t> </a:t>
            </a:r>
            <a:r>
              <a:rPr lang="en-US" sz="1600" b="1" u="sng" dirty="0" smtClean="0">
                <a:latin typeface="Helvetica" pitchFamily="34" charset="0"/>
              </a:rPr>
              <a:t>thinks</a:t>
            </a:r>
            <a:r>
              <a:rPr lang="en-US" sz="1600" b="1" dirty="0" smtClean="0">
                <a:latin typeface="Helvetica" pitchFamily="34" charset="0"/>
              </a:rPr>
              <a:t> a </a:t>
            </a:r>
            <a:r>
              <a:rPr lang="en-US" sz="1600" b="1" dirty="0">
                <a:latin typeface="Helvetica" pitchFamily="34" charset="0"/>
              </a:rPr>
              <a:t>city needs? </a:t>
            </a:r>
            <a:endParaRPr lang="en-US" sz="1600" b="1" dirty="0" smtClean="0">
              <a:latin typeface="Helvetica" pitchFamily="34" charset="0"/>
            </a:endParaRPr>
          </a:p>
          <a:p>
            <a:pPr marL="361417" indent="-361417"/>
            <a:endParaRPr lang="en-US" sz="1600" dirty="0">
              <a:latin typeface="Helvetica" pitchFamily="34" charset="0"/>
            </a:endParaRPr>
          </a:p>
          <a:p>
            <a:pPr marL="630238" indent="-230188">
              <a:buFont typeface="+mj-lt"/>
              <a:buAutoNum type="alphaUcPeriod"/>
            </a:pPr>
            <a:r>
              <a:rPr lang="en-US" sz="1600" dirty="0" smtClean="0">
                <a:latin typeface="Helvetica" pitchFamily="34" charset="0"/>
              </a:rPr>
              <a:t>The </a:t>
            </a:r>
            <a:r>
              <a:rPr lang="en-US" sz="1600" dirty="0">
                <a:latin typeface="Helvetica" pitchFamily="34" charset="0"/>
              </a:rPr>
              <a:t>city planner thinks about parks and public </a:t>
            </a:r>
            <a:r>
              <a:rPr lang="en-US" sz="1600" dirty="0" smtClean="0">
                <a:latin typeface="Helvetica" pitchFamily="34" charset="0"/>
              </a:rPr>
              <a:t>buildings.</a:t>
            </a:r>
            <a:endParaRPr lang="en-US" sz="1600" dirty="0">
              <a:latin typeface="Helvetica" pitchFamily="34" charset="0"/>
            </a:endParaRPr>
          </a:p>
          <a:p>
            <a:pPr marL="630238" indent="-230188">
              <a:buFont typeface="+mj-lt"/>
              <a:buAutoNum type="alphaUcPeriod"/>
            </a:pPr>
            <a:endParaRPr lang="en-US" sz="1600" dirty="0">
              <a:latin typeface="Helvetica" pitchFamily="34" charset="0"/>
            </a:endParaRPr>
          </a:p>
          <a:p>
            <a:pPr marL="630238" indent="-230188">
              <a:buAutoNum type="alphaUcPeriod" startAt="2"/>
            </a:pPr>
            <a:r>
              <a:rPr lang="en-US" sz="1600" dirty="0">
                <a:latin typeface="Helvetica" pitchFamily="34" charset="0"/>
              </a:rPr>
              <a:t>City planners draw pictures and make models.</a:t>
            </a:r>
          </a:p>
          <a:p>
            <a:pPr marL="630238" indent="-230188">
              <a:buAutoNum type="alphaUcPeriod" startAt="2"/>
            </a:pPr>
            <a:endParaRPr lang="en-US" sz="1600" dirty="0">
              <a:latin typeface="Helvetica" pitchFamily="34" charset="0"/>
            </a:endParaRPr>
          </a:p>
          <a:p>
            <a:pPr marL="630238" indent="-230188">
              <a:buAutoNum type="alphaUcPeriod" startAt="3"/>
            </a:pPr>
            <a:r>
              <a:rPr lang="en-US" sz="1600" dirty="0">
                <a:latin typeface="Helvetica" pitchFamily="34" charset="0"/>
              </a:rPr>
              <a:t>The city planner thinks about the whole city and what will make it better.</a:t>
            </a:r>
          </a:p>
          <a:p>
            <a:pPr marL="630238" indent="-230188">
              <a:buAutoNum type="alphaUcPeriod" startAt="3"/>
            </a:pPr>
            <a:endParaRPr lang="en-US" sz="1600" dirty="0">
              <a:latin typeface="Helvetica" pitchFamily="34" charset="0"/>
            </a:endParaRPr>
          </a:p>
          <a:p>
            <a:pPr marL="630238" indent="-230188"/>
            <a:r>
              <a:rPr lang="en-US" sz="1600" dirty="0">
                <a:latin typeface="Helvetica" pitchFamily="34" charset="0"/>
              </a:rPr>
              <a:t>D.	 Architects plan buildings. </a:t>
            </a:r>
          </a:p>
          <a:p>
            <a:pPr marL="361417" indent="-361417">
              <a:buFont typeface="+mj-lt"/>
              <a:buAutoNum type="alphaUcPeriod"/>
            </a:pPr>
            <a:endParaRPr lang="en-US" sz="1600" b="1" dirty="0">
              <a:latin typeface="Helvetica" pitchFamily="34" charset="0"/>
              <a:cs typeface="Helvetica" pitchFamily="34" charset="0"/>
            </a:endParaRPr>
          </a:p>
          <a:p>
            <a:pPr marL="418306" indent="-354724"/>
            <a:endParaRPr lang="en-US" sz="1600" dirty="0">
              <a:latin typeface="Helvetica" pitchFamily="34" charset="0"/>
              <a:cs typeface="Helvetica" pitchFamily="34" charset="0"/>
            </a:endParaRPr>
          </a:p>
        </p:txBody>
      </p:sp>
      <p:sp>
        <p:nvSpPr>
          <p:cNvPr id="30" name="Oval 29"/>
          <p:cNvSpPr/>
          <p:nvPr/>
        </p:nvSpPr>
        <p:spPr>
          <a:xfrm>
            <a:off x="1143000" y="809238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solidFill>
                <a:srgbClr val="FF0000"/>
              </a:solidFill>
            </a:endParaRPr>
          </a:p>
        </p:txBody>
      </p:sp>
      <p:sp>
        <p:nvSpPr>
          <p:cNvPr id="8" name="Rectangle 7"/>
          <p:cNvSpPr/>
          <p:nvPr/>
        </p:nvSpPr>
        <p:spPr>
          <a:xfrm>
            <a:off x="1143000" y="933288"/>
            <a:ext cx="5410200" cy="2565089"/>
          </a:xfrm>
          <a:prstGeom prst="rect">
            <a:avLst/>
          </a:prstGeom>
        </p:spPr>
        <p:txBody>
          <a:bodyPr wrap="square" lIns="101881" tIns="50941" rIns="101881" bIns="50941">
            <a:spAutoFit/>
          </a:bodyPr>
          <a:lstStyle/>
          <a:p>
            <a:pPr marL="361417" indent="-361417"/>
            <a:r>
              <a:rPr lang="en-US" sz="1600" b="1" dirty="0" smtClean="0">
                <a:latin typeface="Helvetica" pitchFamily="34" charset="0"/>
              </a:rPr>
              <a:t>11.  What </a:t>
            </a:r>
            <a:r>
              <a:rPr lang="en-US" sz="1600" b="1" dirty="0">
                <a:latin typeface="Helvetica" pitchFamily="34" charset="0"/>
              </a:rPr>
              <a:t>was a major reason that the buildings </a:t>
            </a:r>
            <a:r>
              <a:rPr lang="en-US" sz="1600" b="1" dirty="0" smtClean="0">
                <a:latin typeface="Helvetica" pitchFamily="34" charset="0"/>
              </a:rPr>
              <a:t>burned easily </a:t>
            </a:r>
            <a:r>
              <a:rPr lang="en-US" sz="1600" b="1" dirty="0">
                <a:latin typeface="Helvetica" pitchFamily="34" charset="0"/>
              </a:rPr>
              <a:t>in the Great Chicago F</a:t>
            </a:r>
            <a:r>
              <a:rPr lang="en-US" sz="1600" b="1" dirty="0" smtClean="0">
                <a:latin typeface="Helvetica" pitchFamily="34" charset="0"/>
              </a:rPr>
              <a:t>ire</a:t>
            </a:r>
            <a:r>
              <a:rPr lang="en-US" sz="1600" b="1" dirty="0">
                <a:latin typeface="Helvetica" pitchFamily="34" charset="0"/>
              </a:rPr>
              <a:t>? </a:t>
            </a:r>
            <a:endParaRPr lang="en-US" sz="1600" b="1" dirty="0" smtClean="0">
              <a:latin typeface="Helvetica" pitchFamily="34" charset="0"/>
            </a:endParaRPr>
          </a:p>
          <a:p>
            <a:pPr marL="361417" indent="-361417"/>
            <a:endParaRPr lang="en-US" sz="1600" dirty="0">
              <a:latin typeface="Helvetica" pitchFamily="34" charset="0"/>
            </a:endParaRPr>
          </a:p>
          <a:p>
            <a:pPr marL="630238" indent="-284163">
              <a:buFont typeface="+mj-lt"/>
              <a:buAutoNum type="alphaUcPeriod"/>
            </a:pPr>
            <a:r>
              <a:rPr lang="en-US" sz="1600" dirty="0">
                <a:latin typeface="Helvetica" pitchFamily="34" charset="0"/>
              </a:rPr>
              <a:t>Lots of people lived there.</a:t>
            </a:r>
          </a:p>
          <a:p>
            <a:pPr marL="630238" indent="-284163">
              <a:buFont typeface="+mj-lt"/>
              <a:buAutoNum type="alphaUcPeriod"/>
            </a:pPr>
            <a:endParaRPr lang="en-US" sz="1600" dirty="0">
              <a:latin typeface="Helvetica" pitchFamily="34" charset="0"/>
            </a:endParaRPr>
          </a:p>
          <a:p>
            <a:pPr marL="630238" indent="-284163">
              <a:buFont typeface="+mj-lt"/>
              <a:buAutoNum type="alphaUcPeriod"/>
            </a:pPr>
            <a:r>
              <a:rPr lang="en-US" sz="1600" dirty="0">
                <a:latin typeface="Helvetica" pitchFamily="34" charset="0"/>
              </a:rPr>
              <a:t>People built homes in a hurry.</a:t>
            </a:r>
          </a:p>
          <a:p>
            <a:pPr marL="630238" indent="-284163">
              <a:buFont typeface="+mj-lt"/>
              <a:buAutoNum type="alphaUcPeriod"/>
            </a:pPr>
            <a:endParaRPr lang="en-US" sz="1600" dirty="0">
              <a:latin typeface="Helvetica" pitchFamily="34" charset="0"/>
            </a:endParaRPr>
          </a:p>
          <a:p>
            <a:pPr marL="630238" indent="-284163">
              <a:buFont typeface="+mj-lt"/>
              <a:buAutoNum type="alphaUcPeriod"/>
            </a:pPr>
            <a:r>
              <a:rPr lang="en-US" sz="1600" dirty="0">
                <a:latin typeface="Helvetica" pitchFamily="34" charset="0"/>
              </a:rPr>
              <a:t>Most of the city was built from wood.</a:t>
            </a:r>
          </a:p>
          <a:p>
            <a:pPr marL="630238" indent="-284163">
              <a:buFont typeface="+mj-lt"/>
              <a:buAutoNum type="alphaUcPeriod"/>
            </a:pPr>
            <a:endParaRPr lang="en-US" sz="1600" dirty="0">
              <a:latin typeface="Helvetica" pitchFamily="34" charset="0"/>
            </a:endParaRPr>
          </a:p>
          <a:p>
            <a:pPr marL="630238" indent="-284163">
              <a:buFont typeface="+mj-lt"/>
              <a:buAutoNum type="alphaUcPeriod"/>
            </a:pPr>
            <a:r>
              <a:rPr lang="en-US" sz="1600" dirty="0">
                <a:latin typeface="Helvetica" pitchFamily="34" charset="0"/>
              </a:rPr>
              <a:t>The fire lasted for 36 hours.</a:t>
            </a:r>
          </a:p>
        </p:txBody>
      </p:sp>
      <p:sp>
        <p:nvSpPr>
          <p:cNvPr id="9" name="Oval 8"/>
          <p:cNvSpPr/>
          <p:nvPr/>
        </p:nvSpPr>
        <p:spPr>
          <a:xfrm>
            <a:off x="1151150" y="2215832"/>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0" name="Oval 9"/>
          <p:cNvSpPr/>
          <p:nvPr/>
        </p:nvSpPr>
        <p:spPr>
          <a:xfrm>
            <a:off x="1143000" y="1749463"/>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1" name="Oval 10"/>
          <p:cNvSpPr/>
          <p:nvPr/>
        </p:nvSpPr>
        <p:spPr>
          <a:xfrm>
            <a:off x="1151150" y="2698693"/>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2" name="Oval 11"/>
          <p:cNvSpPr/>
          <p:nvPr/>
        </p:nvSpPr>
        <p:spPr>
          <a:xfrm>
            <a:off x="1151150" y="315978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cxnSp>
        <p:nvCxnSpPr>
          <p:cNvPr id="13" name="Straight Connector 12"/>
          <p:cNvCxnSpPr/>
          <p:nvPr/>
        </p:nvCxnSpPr>
        <p:spPr>
          <a:xfrm>
            <a:off x="323852" y="4709886"/>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aphicFrame>
        <p:nvGraphicFramePr>
          <p:cNvPr id="14" name="Table 13"/>
          <p:cNvGraphicFramePr>
            <a:graphicFrameLocks noGrp="1"/>
          </p:cNvGraphicFramePr>
          <p:nvPr>
            <p:extLst>
              <p:ext uri="{D42A27DB-BD31-4B8C-83A1-F6EECF244321}">
                <p14:modId xmlns:p14="http://schemas.microsoft.com/office/powerpoint/2010/main" val="3819310146"/>
              </p:ext>
            </p:extLst>
          </p:nvPr>
        </p:nvGraphicFramePr>
        <p:xfrm>
          <a:off x="4953000" y="3810000"/>
          <a:ext cx="2185988" cy="457200"/>
        </p:xfrm>
        <a:graphic>
          <a:graphicData uri="http://schemas.openxmlformats.org/drawingml/2006/table">
            <a:tbl>
              <a:tblPr/>
              <a:tblGrid>
                <a:gridCol w="2185988"/>
              </a:tblGrid>
              <a:tr h="188355">
                <a:tc>
                  <a:txBody>
                    <a:bodyPr/>
                    <a:lstStyle/>
                    <a:p>
                      <a:pPr marL="0" marR="0" algn="l">
                        <a:lnSpc>
                          <a:spcPct val="115000"/>
                        </a:lnSpc>
                        <a:spcBef>
                          <a:spcPts val="0"/>
                        </a:spcBef>
                        <a:spcAft>
                          <a:spcPts val="0"/>
                        </a:spcAft>
                      </a:pPr>
                      <a:r>
                        <a:rPr lang="en-US" sz="800" b="1" dirty="0" smtClean="0">
                          <a:solidFill>
                            <a:srgbClr val="000000"/>
                          </a:solidFill>
                          <a:latin typeface="+mn-lt"/>
                          <a:ea typeface="Times New Roman"/>
                          <a:cs typeface="Times New Roman"/>
                        </a:rPr>
                        <a:t>Standard RI.4.8</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268845">
                <a:tc>
                  <a:txBody>
                    <a:bodyPr/>
                    <a:lstStyle/>
                    <a:p>
                      <a:r>
                        <a:rPr lang="en-US" sz="800" dirty="0" smtClean="0"/>
                        <a:t>Explain how an author uses reasons and evidence to support particular points in a text.</a:t>
                      </a:r>
                      <a:endParaRPr lang="en-US" sz="800" dirty="0"/>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1824640824"/>
              </p:ext>
            </p:extLst>
          </p:nvPr>
        </p:nvGraphicFramePr>
        <p:xfrm>
          <a:off x="5029200" y="8534400"/>
          <a:ext cx="2185988" cy="457200"/>
        </p:xfrm>
        <a:graphic>
          <a:graphicData uri="http://schemas.openxmlformats.org/drawingml/2006/table">
            <a:tbl>
              <a:tblPr/>
              <a:tblGrid>
                <a:gridCol w="2185988"/>
              </a:tblGrid>
              <a:tr h="188355">
                <a:tc>
                  <a:txBody>
                    <a:bodyPr/>
                    <a:lstStyle/>
                    <a:p>
                      <a:pPr marL="0" marR="0" algn="l">
                        <a:lnSpc>
                          <a:spcPct val="115000"/>
                        </a:lnSpc>
                        <a:spcBef>
                          <a:spcPts val="0"/>
                        </a:spcBef>
                        <a:spcAft>
                          <a:spcPts val="0"/>
                        </a:spcAft>
                      </a:pPr>
                      <a:r>
                        <a:rPr lang="en-US" sz="800" b="1" dirty="0" smtClean="0">
                          <a:solidFill>
                            <a:srgbClr val="000000"/>
                          </a:solidFill>
                          <a:latin typeface="+mn-lt"/>
                          <a:ea typeface="Times New Roman"/>
                          <a:cs typeface="Times New Roman"/>
                        </a:rPr>
                        <a:t>Standard RI.4.8</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268845">
                <a:tc>
                  <a:txBody>
                    <a:bodyPr/>
                    <a:lstStyle/>
                    <a:p>
                      <a:r>
                        <a:rPr lang="en-US" sz="800" dirty="0" smtClean="0"/>
                        <a:t>Explain how an author uses reasons and evidence to support particular points in a text.</a:t>
                      </a:r>
                      <a:endParaRPr lang="en-US" sz="800" dirty="0"/>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247444241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37</a:t>
            </a:fld>
            <a:endParaRPr lang="en-US" dirty="0"/>
          </a:p>
        </p:txBody>
      </p:sp>
      <p:cxnSp>
        <p:nvCxnSpPr>
          <p:cNvPr id="12" name="Straight Connector 11"/>
          <p:cNvCxnSpPr/>
          <p:nvPr/>
        </p:nvCxnSpPr>
        <p:spPr>
          <a:xfrm>
            <a:off x="323850" y="4869543"/>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859885" y="1082646"/>
            <a:ext cx="6153150" cy="2565089"/>
          </a:xfrm>
          <a:prstGeom prst="rect">
            <a:avLst/>
          </a:prstGeom>
        </p:spPr>
        <p:txBody>
          <a:bodyPr wrap="square" lIns="101881" tIns="50941" rIns="101881" bIns="50941">
            <a:spAutoFit/>
          </a:bodyPr>
          <a:lstStyle/>
          <a:p>
            <a:pPr marL="361417" indent="-361417"/>
            <a:r>
              <a:rPr lang="en-US" sz="1600" b="1" dirty="0" smtClean="0">
                <a:latin typeface="Helvetica" pitchFamily="34" charset="0"/>
              </a:rPr>
              <a:t>13. According to </a:t>
            </a:r>
            <a:r>
              <a:rPr lang="en-US" sz="1600" b="1" i="1" u="sng" dirty="0">
                <a:latin typeface="Helvetica" pitchFamily="34" charset="0"/>
              </a:rPr>
              <a:t>Chicago Legacy: Burnham’s </a:t>
            </a:r>
            <a:r>
              <a:rPr lang="en-US" sz="1600" b="1" i="1" u="sng" dirty="0" smtClean="0">
                <a:latin typeface="Helvetica" pitchFamily="34" charset="0"/>
              </a:rPr>
              <a:t>Plan</a:t>
            </a:r>
            <a:r>
              <a:rPr lang="en-US" sz="1600" b="1" i="1" dirty="0" smtClean="0">
                <a:latin typeface="Helvetica" pitchFamily="34" charset="0"/>
              </a:rPr>
              <a:t>,</a:t>
            </a:r>
            <a:endParaRPr lang="en-US" sz="1600" b="1" i="1" dirty="0">
              <a:latin typeface="Helvetica" pitchFamily="34" charset="0"/>
            </a:endParaRPr>
          </a:p>
          <a:p>
            <a:pPr marL="361417" indent="-361417"/>
            <a:r>
              <a:rPr lang="en-US" sz="1600" b="1" dirty="0" smtClean="0">
                <a:latin typeface="Helvetica" pitchFamily="34" charset="0"/>
              </a:rPr>
              <a:t>      why was </a:t>
            </a:r>
            <a:r>
              <a:rPr lang="en-US" sz="1600" b="1" dirty="0">
                <a:latin typeface="Helvetica" pitchFamily="34" charset="0"/>
              </a:rPr>
              <a:t>life difficult in Chicago before the Great Fire?  </a:t>
            </a:r>
            <a:endParaRPr lang="en-US" sz="1600" b="1" dirty="0" smtClean="0">
              <a:latin typeface="Helvetica" pitchFamily="34" charset="0"/>
            </a:endParaRPr>
          </a:p>
          <a:p>
            <a:pPr marL="361417" indent="-361417"/>
            <a:endParaRPr lang="en-US" sz="1600" dirty="0">
              <a:latin typeface="Helvetica" pitchFamily="34" charset="0"/>
            </a:endParaRPr>
          </a:p>
          <a:p>
            <a:pPr marL="627063" indent="-279400">
              <a:buFont typeface="+mj-lt"/>
              <a:buAutoNum type="alphaUcPeriod"/>
            </a:pPr>
            <a:r>
              <a:rPr lang="en-US" sz="1600" dirty="0">
                <a:latin typeface="Helvetica" pitchFamily="34" charset="0"/>
              </a:rPr>
              <a:t>The city was growing very fast and there was no plan.</a:t>
            </a:r>
          </a:p>
          <a:p>
            <a:pPr marL="627063" indent="-279400">
              <a:buFont typeface="+mj-lt"/>
              <a:buAutoNum type="alphaUcPeriod"/>
            </a:pPr>
            <a:endParaRPr lang="en-US" sz="1600" dirty="0">
              <a:latin typeface="Helvetica" pitchFamily="34" charset="0"/>
            </a:endParaRPr>
          </a:p>
          <a:p>
            <a:pPr marL="627063" indent="-279400">
              <a:buFont typeface="+mj-lt"/>
              <a:buAutoNum type="alphaUcPeriod"/>
            </a:pPr>
            <a:r>
              <a:rPr lang="en-US" sz="1600" dirty="0">
                <a:latin typeface="Helvetica" pitchFamily="34" charset="0"/>
              </a:rPr>
              <a:t>All of the buildings were built out of wood.</a:t>
            </a:r>
          </a:p>
          <a:p>
            <a:pPr marL="627063" indent="-279400">
              <a:buFont typeface="+mj-lt"/>
              <a:buAutoNum type="alphaUcPeriod"/>
            </a:pPr>
            <a:endParaRPr lang="en-US" sz="1600" dirty="0">
              <a:latin typeface="Helvetica" pitchFamily="34" charset="0"/>
            </a:endParaRPr>
          </a:p>
          <a:p>
            <a:pPr marL="627063" indent="-279400">
              <a:buFont typeface="+mj-lt"/>
              <a:buAutoNum type="alphaUcPeriod"/>
            </a:pPr>
            <a:r>
              <a:rPr lang="en-US" sz="1600" dirty="0">
                <a:latin typeface="Helvetica" pitchFamily="34" charset="0"/>
              </a:rPr>
              <a:t>Only 350 people lived in Chicago at the time.</a:t>
            </a:r>
          </a:p>
          <a:p>
            <a:pPr marL="627063" indent="-279400">
              <a:buFont typeface="+mj-lt"/>
              <a:buAutoNum type="alphaUcPeriod"/>
            </a:pPr>
            <a:endParaRPr lang="en-US" sz="1600" dirty="0">
              <a:latin typeface="Helvetica" pitchFamily="34" charset="0"/>
            </a:endParaRPr>
          </a:p>
          <a:p>
            <a:pPr marL="627063" indent="-279400">
              <a:buFont typeface="+mj-lt"/>
              <a:buAutoNum type="alphaUcPeriod"/>
            </a:pPr>
            <a:r>
              <a:rPr lang="en-US" sz="1600" dirty="0">
                <a:latin typeface="Helvetica" pitchFamily="34" charset="0"/>
              </a:rPr>
              <a:t>18,000 buildings burned down.</a:t>
            </a:r>
          </a:p>
        </p:txBody>
      </p:sp>
      <p:sp>
        <p:nvSpPr>
          <p:cNvPr id="21" name="Oval 20"/>
          <p:cNvSpPr/>
          <p:nvPr/>
        </p:nvSpPr>
        <p:spPr>
          <a:xfrm>
            <a:off x="953294" y="6591332"/>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5" name="Oval 24"/>
          <p:cNvSpPr/>
          <p:nvPr/>
        </p:nvSpPr>
        <p:spPr>
          <a:xfrm>
            <a:off x="953294" y="612261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6" name="Oval 25"/>
          <p:cNvSpPr/>
          <p:nvPr/>
        </p:nvSpPr>
        <p:spPr>
          <a:xfrm>
            <a:off x="947991" y="703580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7" name="Oval 26"/>
          <p:cNvSpPr/>
          <p:nvPr/>
        </p:nvSpPr>
        <p:spPr>
          <a:xfrm>
            <a:off x="989277" y="78232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8" name="Oval 27"/>
          <p:cNvSpPr/>
          <p:nvPr/>
        </p:nvSpPr>
        <p:spPr>
          <a:xfrm>
            <a:off x="990600" y="232958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9" name="Oval 28"/>
          <p:cNvSpPr/>
          <p:nvPr/>
        </p:nvSpPr>
        <p:spPr>
          <a:xfrm>
            <a:off x="981198" y="187968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0" name="Oval 29"/>
          <p:cNvSpPr/>
          <p:nvPr/>
        </p:nvSpPr>
        <p:spPr>
          <a:xfrm>
            <a:off x="989277" y="2788751"/>
            <a:ext cx="242888" cy="239486"/>
          </a:xfrm>
          <a:prstGeom prst="ellipse">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1" name="Oval 30"/>
          <p:cNvSpPr/>
          <p:nvPr/>
        </p:nvSpPr>
        <p:spPr>
          <a:xfrm>
            <a:off x="1000749" y="3347962"/>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aphicFrame>
        <p:nvGraphicFramePr>
          <p:cNvPr id="17" name="Table 16"/>
          <p:cNvGraphicFramePr>
            <a:graphicFrameLocks noGrp="1"/>
          </p:cNvGraphicFramePr>
          <p:nvPr>
            <p:extLst>
              <p:ext uri="{D42A27DB-BD31-4B8C-83A1-F6EECF244321}">
                <p14:modId xmlns:p14="http://schemas.microsoft.com/office/powerpoint/2010/main" val="622933802"/>
              </p:ext>
            </p:extLst>
          </p:nvPr>
        </p:nvGraphicFramePr>
        <p:xfrm>
          <a:off x="5257800" y="3827748"/>
          <a:ext cx="2185988" cy="1041795"/>
        </p:xfrm>
        <a:graphic>
          <a:graphicData uri="http://schemas.openxmlformats.org/drawingml/2006/table">
            <a:tbl>
              <a:tblPr/>
              <a:tblGrid>
                <a:gridCol w="2185988"/>
              </a:tblGrid>
              <a:tr h="188355">
                <a:tc>
                  <a:txBody>
                    <a:bodyPr/>
                    <a:lstStyle/>
                    <a:p>
                      <a:pPr marL="0" marR="0" algn="l">
                        <a:lnSpc>
                          <a:spcPct val="115000"/>
                        </a:lnSpc>
                        <a:spcBef>
                          <a:spcPts val="0"/>
                        </a:spcBef>
                        <a:spcAft>
                          <a:spcPts val="0"/>
                        </a:spcAft>
                      </a:pPr>
                      <a:r>
                        <a:rPr lang="en-US" sz="800" b="1" dirty="0" smtClean="0">
                          <a:solidFill>
                            <a:srgbClr val="000000"/>
                          </a:solidFill>
                          <a:latin typeface="+mn-lt"/>
                          <a:ea typeface="Times New Roman"/>
                          <a:cs typeface="Times New Roman"/>
                        </a:rPr>
                        <a:t>Standard RI.4.9</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431074">
                <a:tc>
                  <a:txBody>
                    <a:bodyPr/>
                    <a:lstStyle/>
                    <a:p>
                      <a:r>
                        <a:rPr lang="en-US" sz="800" dirty="0" smtClean="0"/>
                        <a:t>Integrate information from two texts on the same topic in order to write or speak about the subject knowledgeably.  </a:t>
                      </a:r>
                      <a:r>
                        <a:rPr lang="en-US" sz="1000" b="1" dirty="0" smtClean="0"/>
                        <a:t>This question is asking students to integrate information within</a:t>
                      </a:r>
                      <a:r>
                        <a:rPr lang="en-US" sz="1000" b="1" baseline="0" dirty="0" smtClean="0"/>
                        <a:t> one text…but the concept is similar.</a:t>
                      </a:r>
                      <a:endParaRPr lang="en-US" sz="1000" b="1" dirty="0"/>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
        <p:nvSpPr>
          <p:cNvPr id="18" name="Rectangle 17"/>
          <p:cNvSpPr/>
          <p:nvPr/>
        </p:nvSpPr>
        <p:spPr>
          <a:xfrm>
            <a:off x="895615" y="5334000"/>
            <a:ext cx="6153150" cy="2811311"/>
          </a:xfrm>
          <a:prstGeom prst="rect">
            <a:avLst/>
          </a:prstGeom>
        </p:spPr>
        <p:txBody>
          <a:bodyPr wrap="square" lIns="101881" tIns="50941" rIns="101881" bIns="50941">
            <a:spAutoFit/>
          </a:bodyPr>
          <a:lstStyle/>
          <a:p>
            <a:pPr marL="361417" indent="-361417"/>
            <a:r>
              <a:rPr lang="en-US" sz="1600" b="1" dirty="0" smtClean="0">
                <a:latin typeface="Helvetica" pitchFamily="34" charset="0"/>
              </a:rPr>
              <a:t>14</a:t>
            </a:r>
            <a:r>
              <a:rPr lang="en-US" sz="1600" b="1" dirty="0">
                <a:latin typeface="Helvetica" pitchFamily="34" charset="0"/>
              </a:rPr>
              <a:t>. What do Burnham and DuSable’s legacies have in common? </a:t>
            </a:r>
            <a:endParaRPr lang="en-US" sz="1600" b="1" dirty="0" smtClean="0">
              <a:latin typeface="Helvetica" pitchFamily="34" charset="0"/>
            </a:endParaRPr>
          </a:p>
          <a:p>
            <a:pPr marL="361417" indent="-361417"/>
            <a:endParaRPr lang="en-US" sz="1600" dirty="0">
              <a:latin typeface="Helvetica" pitchFamily="34" charset="0"/>
            </a:endParaRPr>
          </a:p>
          <a:p>
            <a:pPr marL="682625" indent="-360363">
              <a:buFont typeface="+mj-lt"/>
              <a:buAutoNum type="alphaUcPeriod"/>
            </a:pPr>
            <a:r>
              <a:rPr lang="en-US" sz="1600" dirty="0" smtClean="0">
                <a:latin typeface="Helvetica" pitchFamily="34" charset="0"/>
              </a:rPr>
              <a:t>Both </a:t>
            </a:r>
            <a:r>
              <a:rPr lang="en-US" sz="1600" dirty="0">
                <a:latin typeface="Helvetica" pitchFamily="34" charset="0"/>
              </a:rPr>
              <a:t>men have modern day buildings named after them.</a:t>
            </a:r>
          </a:p>
          <a:p>
            <a:pPr marL="665162" indent="-342900">
              <a:buFont typeface="+mj-lt"/>
              <a:buAutoNum type="alphaUcPeriod"/>
            </a:pPr>
            <a:endParaRPr lang="en-US" sz="1600" dirty="0">
              <a:latin typeface="Helvetica" pitchFamily="34" charset="0"/>
            </a:endParaRPr>
          </a:p>
          <a:p>
            <a:pPr marL="682625" indent="-360363">
              <a:buFont typeface="+mj-lt"/>
              <a:buAutoNum type="alphaUcPeriod"/>
            </a:pPr>
            <a:r>
              <a:rPr lang="en-US" sz="1600" dirty="0">
                <a:latin typeface="Helvetica" pitchFamily="34" charset="0"/>
              </a:rPr>
              <a:t>Both men built things that made Chicago a better </a:t>
            </a:r>
            <a:r>
              <a:rPr lang="en-US" sz="1600" dirty="0" smtClean="0">
                <a:latin typeface="Helvetica" pitchFamily="34" charset="0"/>
              </a:rPr>
              <a:t>city.</a:t>
            </a:r>
            <a:endParaRPr lang="en-US" sz="1600" dirty="0">
              <a:latin typeface="Helvetica" pitchFamily="34" charset="0"/>
            </a:endParaRPr>
          </a:p>
          <a:p>
            <a:pPr marL="682625" indent="-360363">
              <a:buFont typeface="+mj-lt"/>
              <a:buAutoNum type="alphaUcPeriod"/>
            </a:pPr>
            <a:endParaRPr lang="en-US" sz="1600" dirty="0">
              <a:latin typeface="Helvetica" pitchFamily="34" charset="0"/>
            </a:endParaRPr>
          </a:p>
          <a:p>
            <a:pPr marL="682625" indent="-360363">
              <a:buFont typeface="+mj-lt"/>
              <a:buAutoNum type="alphaUcPeriod"/>
            </a:pPr>
            <a:r>
              <a:rPr lang="en-US" sz="1600" dirty="0">
                <a:latin typeface="Helvetica" pitchFamily="34" charset="0"/>
              </a:rPr>
              <a:t>Both men made plans that brought new inventions to </a:t>
            </a:r>
            <a:r>
              <a:rPr lang="en-US" sz="1600" dirty="0" smtClean="0">
                <a:latin typeface="Helvetica" pitchFamily="34" charset="0"/>
              </a:rPr>
              <a:t>Chicago.</a:t>
            </a:r>
          </a:p>
          <a:p>
            <a:pPr marL="682625" indent="-360363">
              <a:buFont typeface="+mj-lt"/>
              <a:buAutoNum type="alphaUcPeriod"/>
            </a:pPr>
            <a:endParaRPr lang="en-US" sz="1600" dirty="0">
              <a:latin typeface="Helvetica" pitchFamily="34" charset="0"/>
            </a:endParaRPr>
          </a:p>
          <a:p>
            <a:pPr marL="682625" indent="-360363">
              <a:buFont typeface="+mj-lt"/>
              <a:buAutoNum type="alphaUcPeriod"/>
            </a:pPr>
            <a:r>
              <a:rPr lang="en-US" sz="1600" dirty="0">
                <a:latin typeface="Helvetica" pitchFamily="34" charset="0"/>
              </a:rPr>
              <a:t>Both men had buildings destroyed by fire.</a:t>
            </a:r>
          </a:p>
        </p:txBody>
      </p:sp>
      <p:graphicFrame>
        <p:nvGraphicFramePr>
          <p:cNvPr id="19" name="Table 18"/>
          <p:cNvGraphicFramePr>
            <a:graphicFrameLocks noGrp="1"/>
          </p:cNvGraphicFramePr>
          <p:nvPr>
            <p:extLst>
              <p:ext uri="{D42A27DB-BD31-4B8C-83A1-F6EECF244321}">
                <p14:modId xmlns:p14="http://schemas.microsoft.com/office/powerpoint/2010/main" val="3053990715"/>
              </p:ext>
            </p:extLst>
          </p:nvPr>
        </p:nvGraphicFramePr>
        <p:xfrm>
          <a:off x="5197792" y="8539878"/>
          <a:ext cx="2185988" cy="619429"/>
        </p:xfrm>
        <a:graphic>
          <a:graphicData uri="http://schemas.openxmlformats.org/drawingml/2006/table">
            <a:tbl>
              <a:tblPr/>
              <a:tblGrid>
                <a:gridCol w="2185988"/>
              </a:tblGrid>
              <a:tr h="188355">
                <a:tc>
                  <a:txBody>
                    <a:bodyPr/>
                    <a:lstStyle/>
                    <a:p>
                      <a:pPr marL="0" marR="0" algn="l">
                        <a:lnSpc>
                          <a:spcPct val="115000"/>
                        </a:lnSpc>
                        <a:spcBef>
                          <a:spcPts val="0"/>
                        </a:spcBef>
                        <a:spcAft>
                          <a:spcPts val="0"/>
                        </a:spcAft>
                      </a:pPr>
                      <a:r>
                        <a:rPr lang="en-US" sz="800" b="1" dirty="0" smtClean="0">
                          <a:solidFill>
                            <a:srgbClr val="000000"/>
                          </a:solidFill>
                          <a:latin typeface="+mn-lt"/>
                          <a:ea typeface="Times New Roman"/>
                          <a:cs typeface="Times New Roman"/>
                        </a:rPr>
                        <a:t>Standard RI.4.9</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431074">
                <a:tc>
                  <a:txBody>
                    <a:bodyPr/>
                    <a:lstStyle/>
                    <a:p>
                      <a:r>
                        <a:rPr lang="en-US" sz="800" dirty="0" smtClean="0"/>
                        <a:t>Integrate information from two texts on the same topic in order to write or speak about the subject knowledgeably.</a:t>
                      </a:r>
                      <a:endParaRPr lang="en-US" sz="800" dirty="0"/>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14220340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38</a:t>
            </a:fld>
            <a:endParaRPr lang="en-US" dirty="0"/>
          </a:p>
        </p:txBody>
      </p:sp>
      <p:graphicFrame>
        <p:nvGraphicFramePr>
          <p:cNvPr id="26" name="Table 25"/>
          <p:cNvGraphicFramePr>
            <a:graphicFrameLocks noGrp="1"/>
          </p:cNvGraphicFramePr>
          <p:nvPr>
            <p:extLst>
              <p:ext uri="{D42A27DB-BD31-4B8C-83A1-F6EECF244321}">
                <p14:modId xmlns:p14="http://schemas.microsoft.com/office/powerpoint/2010/main" val="2373735683"/>
              </p:ext>
            </p:extLst>
          </p:nvPr>
        </p:nvGraphicFramePr>
        <p:xfrm>
          <a:off x="180975" y="280713"/>
          <a:ext cx="7286625" cy="3549747"/>
        </p:xfrm>
        <a:graphic>
          <a:graphicData uri="http://schemas.openxmlformats.org/drawingml/2006/table">
            <a:tbl>
              <a:tblPr firstRow="1" bandRow="1">
                <a:tableStyleId>{5940675A-B579-460E-94D1-54222C63F5DA}</a:tableStyleId>
              </a:tblPr>
              <a:tblGrid>
                <a:gridCol w="7286625"/>
              </a:tblGrid>
              <a:tr h="709887">
                <a:tc>
                  <a:txBody>
                    <a:bodyPr/>
                    <a:lstStyle/>
                    <a:p>
                      <a:pPr marL="457200" marR="0" indent="-398463" algn="l" defTabSz="1018824" rtl="0" eaLnBrk="1" fontAlgn="auto" latinLnBrk="0" hangingPunct="1">
                        <a:lnSpc>
                          <a:spcPct val="100000"/>
                        </a:lnSpc>
                        <a:spcBef>
                          <a:spcPts val="0"/>
                        </a:spcBef>
                        <a:spcAft>
                          <a:spcPts val="0"/>
                        </a:spcAft>
                        <a:buClrTx/>
                        <a:buSzTx/>
                        <a:buFontTx/>
                        <a:buNone/>
                        <a:tabLst/>
                        <a:defRPr/>
                      </a:pPr>
                      <a:r>
                        <a:rPr lang="en-US" sz="1600" b="1" baseline="0" dirty="0" smtClean="0"/>
                        <a:t>15.   Explain how Daniel Burnham’s job as city planner helped change Chicago.     Give  examples from the text that supports your answer. </a:t>
                      </a: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877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803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053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979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905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487280078"/>
              </p:ext>
            </p:extLst>
          </p:nvPr>
        </p:nvGraphicFramePr>
        <p:xfrm>
          <a:off x="423862" y="4876800"/>
          <a:ext cx="7043738" cy="3989100"/>
        </p:xfrm>
        <a:graphic>
          <a:graphicData uri="http://schemas.openxmlformats.org/drawingml/2006/table">
            <a:tbl>
              <a:tblPr firstRow="1" bandRow="1">
                <a:tableStyleId>{5940675A-B579-460E-94D1-54222C63F5DA}</a:tableStyleId>
              </a:tblPr>
              <a:tblGrid>
                <a:gridCol w="7043738"/>
              </a:tblGrid>
              <a:tr h="380112">
                <a:tc>
                  <a:txBody>
                    <a:bodyPr/>
                    <a:lstStyle/>
                    <a:p>
                      <a:pPr marL="284163" marR="0" indent="-284163" algn="l" defTabSz="966612" rtl="0" eaLnBrk="1" fontAlgn="auto" latinLnBrk="0" hangingPunct="1">
                        <a:lnSpc>
                          <a:spcPct val="100000"/>
                        </a:lnSpc>
                        <a:spcBef>
                          <a:spcPts val="0"/>
                        </a:spcBef>
                        <a:spcAft>
                          <a:spcPts val="0"/>
                        </a:spcAft>
                        <a:buClrTx/>
                        <a:buSzTx/>
                        <a:buFont typeface="+mj-lt"/>
                        <a:buNone/>
                        <a:tabLst/>
                        <a:defRPr/>
                      </a:pPr>
                      <a:r>
                        <a:rPr lang="en-US" sz="1600" b="1" dirty="0" smtClean="0"/>
                        <a:t>16.  How did DuSable and Burnham both contribute to making Chicago a great city? Use information from, </a:t>
                      </a:r>
                      <a:r>
                        <a:rPr lang="en-US" sz="1600" b="1" u="sng" dirty="0" smtClean="0">
                          <a:solidFill>
                            <a:schemeClr val="tx1"/>
                          </a:solidFill>
                        </a:rPr>
                        <a:t>Chicago’s First Leader</a:t>
                      </a:r>
                      <a:r>
                        <a:rPr lang="en-US" sz="1600" b="1" u="none" dirty="0" smtClean="0">
                          <a:solidFill>
                            <a:schemeClr val="tx1"/>
                          </a:solidFill>
                        </a:rPr>
                        <a:t> </a:t>
                      </a:r>
                      <a:r>
                        <a:rPr lang="en-US" sz="1600" b="1" dirty="0" smtClean="0">
                          <a:solidFill>
                            <a:schemeClr val="tx1"/>
                          </a:solidFill>
                        </a:rPr>
                        <a:t>and, </a:t>
                      </a:r>
                      <a:r>
                        <a:rPr lang="en-US" sz="1600" b="1" u="sng" dirty="0" smtClean="0">
                          <a:solidFill>
                            <a:schemeClr val="tx1"/>
                          </a:solidFill>
                        </a:rPr>
                        <a:t>Chicago Legacy: Burnham’s </a:t>
                      </a:r>
                      <a:r>
                        <a:rPr lang="en-US" sz="1600" b="1" u="sng" strike="noStrike" dirty="0" smtClean="0">
                          <a:solidFill>
                            <a:schemeClr val="tx1"/>
                          </a:solidFill>
                        </a:rPr>
                        <a:t>Plan</a:t>
                      </a:r>
                      <a:r>
                        <a:rPr lang="en-US" sz="1600" b="1" u="none" strike="noStrike" baseline="0" dirty="0" smtClean="0">
                          <a:solidFill>
                            <a:schemeClr val="tx1"/>
                          </a:solidFill>
                        </a:rPr>
                        <a:t> </a:t>
                      </a:r>
                      <a:r>
                        <a:rPr lang="en-US" sz="1600" b="1" strike="noStrike" dirty="0" smtClean="0"/>
                        <a:t>to</a:t>
                      </a:r>
                      <a:r>
                        <a:rPr lang="en-US" sz="1600" b="1" dirty="0" smtClean="0"/>
                        <a:t> support your answer.</a:t>
                      </a:r>
                      <a:endParaRPr lang="en-US" sz="1600" b="1" dirty="0" smtClean="0">
                        <a:latin typeface="+mn-lt"/>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051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977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903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829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773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7" name="Straight Connector 6"/>
          <p:cNvCxnSpPr/>
          <p:nvPr/>
        </p:nvCxnSpPr>
        <p:spPr>
          <a:xfrm>
            <a:off x="601236" y="47244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aphicFrame>
        <p:nvGraphicFramePr>
          <p:cNvPr id="6" name="Table 5"/>
          <p:cNvGraphicFramePr>
            <a:graphicFrameLocks noGrp="1"/>
          </p:cNvGraphicFramePr>
          <p:nvPr>
            <p:extLst>
              <p:ext uri="{D42A27DB-BD31-4B8C-83A1-F6EECF244321}">
                <p14:modId xmlns:p14="http://schemas.microsoft.com/office/powerpoint/2010/main" val="2435531065"/>
              </p:ext>
            </p:extLst>
          </p:nvPr>
        </p:nvGraphicFramePr>
        <p:xfrm>
          <a:off x="5257800" y="8915400"/>
          <a:ext cx="2185988" cy="619429"/>
        </p:xfrm>
        <a:graphic>
          <a:graphicData uri="http://schemas.openxmlformats.org/drawingml/2006/table">
            <a:tbl>
              <a:tblPr/>
              <a:tblGrid>
                <a:gridCol w="2185988"/>
              </a:tblGrid>
              <a:tr h="188355">
                <a:tc>
                  <a:txBody>
                    <a:bodyPr/>
                    <a:lstStyle/>
                    <a:p>
                      <a:pPr marL="0" marR="0" algn="l">
                        <a:lnSpc>
                          <a:spcPct val="115000"/>
                        </a:lnSpc>
                        <a:spcBef>
                          <a:spcPts val="0"/>
                        </a:spcBef>
                        <a:spcAft>
                          <a:spcPts val="0"/>
                        </a:spcAft>
                      </a:pPr>
                      <a:r>
                        <a:rPr lang="en-US" sz="800" b="1" dirty="0" smtClean="0">
                          <a:solidFill>
                            <a:srgbClr val="000000"/>
                          </a:solidFill>
                          <a:latin typeface="+mn-lt"/>
                          <a:ea typeface="Times New Roman"/>
                          <a:cs typeface="Times New Roman"/>
                        </a:rPr>
                        <a:t>Standard RI.4.9</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431074">
                <a:tc>
                  <a:txBody>
                    <a:bodyPr/>
                    <a:lstStyle/>
                    <a:p>
                      <a:r>
                        <a:rPr lang="en-US" sz="800" dirty="0" smtClean="0"/>
                        <a:t>Integrate information from two texts on the same topic in order to write or speak about the subject knowledgeably.</a:t>
                      </a:r>
                      <a:endParaRPr lang="en-US" sz="800" dirty="0"/>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578014951"/>
              </p:ext>
            </p:extLst>
          </p:nvPr>
        </p:nvGraphicFramePr>
        <p:xfrm>
          <a:off x="5129833" y="4038600"/>
          <a:ext cx="2185988" cy="457200"/>
        </p:xfrm>
        <a:graphic>
          <a:graphicData uri="http://schemas.openxmlformats.org/drawingml/2006/table">
            <a:tbl>
              <a:tblPr/>
              <a:tblGrid>
                <a:gridCol w="2185988"/>
              </a:tblGrid>
              <a:tr h="188355">
                <a:tc>
                  <a:txBody>
                    <a:bodyPr/>
                    <a:lstStyle/>
                    <a:p>
                      <a:pPr marL="0" marR="0" algn="l">
                        <a:lnSpc>
                          <a:spcPct val="115000"/>
                        </a:lnSpc>
                        <a:spcBef>
                          <a:spcPts val="0"/>
                        </a:spcBef>
                        <a:spcAft>
                          <a:spcPts val="0"/>
                        </a:spcAft>
                      </a:pPr>
                      <a:r>
                        <a:rPr lang="en-US" sz="800" b="1" dirty="0" smtClean="0">
                          <a:solidFill>
                            <a:srgbClr val="000000"/>
                          </a:solidFill>
                          <a:latin typeface="+mn-lt"/>
                          <a:ea typeface="Times New Roman"/>
                          <a:cs typeface="Times New Roman"/>
                        </a:rPr>
                        <a:t>Standard RI.4.8</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268845">
                <a:tc>
                  <a:txBody>
                    <a:bodyPr/>
                    <a:lstStyle/>
                    <a:p>
                      <a:r>
                        <a:rPr lang="en-US" sz="800" dirty="0" smtClean="0"/>
                        <a:t>Explain how an author uses reasons and evidence to support particular points in a text.</a:t>
                      </a:r>
                      <a:endParaRPr lang="en-US" sz="800" dirty="0"/>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376109811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39</a:t>
            </a:fld>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3804467239"/>
              </p:ext>
            </p:extLst>
          </p:nvPr>
        </p:nvGraphicFramePr>
        <p:xfrm>
          <a:off x="242888" y="152400"/>
          <a:ext cx="7043738" cy="5589148"/>
        </p:xfrm>
        <a:graphic>
          <a:graphicData uri="http://schemas.openxmlformats.org/drawingml/2006/table">
            <a:tbl>
              <a:tblPr firstRow="1" bandRow="1">
                <a:tableStyleId>{5940675A-B579-460E-94D1-54222C63F5DA}</a:tableStyleId>
              </a:tblPr>
              <a:tblGrid>
                <a:gridCol w="7043738"/>
              </a:tblGrid>
              <a:tr h="2438400">
                <a:tc>
                  <a:txBody>
                    <a:bodyPr/>
                    <a:lstStyle/>
                    <a:p>
                      <a:pPr marL="290513" marR="0" lvl="0" indent="-290513" algn="l" defTabSz="1018809" rtl="0" eaLnBrk="1" fontAlgn="auto" latinLnBrk="0" hangingPunct="1">
                        <a:lnSpc>
                          <a:spcPct val="100000"/>
                        </a:lnSpc>
                        <a:spcBef>
                          <a:spcPts val="0"/>
                        </a:spcBef>
                        <a:spcAft>
                          <a:spcPts val="0"/>
                        </a:spcAft>
                        <a:buClrTx/>
                        <a:buSzTx/>
                        <a:buFont typeface="+mj-lt"/>
                        <a:buNone/>
                        <a:tabLst/>
                        <a:defRPr/>
                      </a:pPr>
                      <a:r>
                        <a:rPr lang="en-US" sz="1400" b="1" dirty="0" smtClean="0">
                          <a:solidFill>
                            <a:schemeClr val="tx1"/>
                          </a:solidFill>
                          <a:latin typeface="Helvetica" pitchFamily="34" charset="0"/>
                        </a:rPr>
                        <a:t>17. A student is writing a story for class</a:t>
                      </a:r>
                      <a:r>
                        <a:rPr lang="en-US" sz="1400" b="1" baseline="0" dirty="0" smtClean="0">
                          <a:solidFill>
                            <a:schemeClr val="tx1"/>
                          </a:solidFill>
                          <a:latin typeface="Helvetica" pitchFamily="34" charset="0"/>
                        </a:rPr>
                        <a:t> </a:t>
                      </a:r>
                      <a:r>
                        <a:rPr lang="en-US" sz="1400" b="1" dirty="0" smtClean="0">
                          <a:solidFill>
                            <a:schemeClr val="tx1"/>
                          </a:solidFill>
                          <a:latin typeface="Helvetica" pitchFamily="34" charset="0"/>
                        </a:rPr>
                        <a:t>about two friends who want to start their own trading post. Read</a:t>
                      </a:r>
                      <a:r>
                        <a:rPr lang="en-US" sz="1400" b="1" baseline="0" dirty="0" smtClean="0">
                          <a:solidFill>
                            <a:schemeClr val="tx1"/>
                          </a:solidFill>
                          <a:latin typeface="Helvetica" pitchFamily="34" charset="0"/>
                        </a:rPr>
                        <a:t> </a:t>
                      </a:r>
                      <a:r>
                        <a:rPr lang="en-US" sz="1400" b="1" dirty="0" smtClean="0">
                          <a:solidFill>
                            <a:schemeClr val="tx1"/>
                          </a:solidFill>
                          <a:latin typeface="Helvetica" pitchFamily="34" charset="0"/>
                        </a:rPr>
                        <a:t>the draft of the story and complete the task that follows.</a:t>
                      </a:r>
                      <a:r>
                        <a:rPr lang="en-US" sz="1400" b="1" baseline="0" dirty="0" smtClean="0">
                          <a:solidFill>
                            <a:schemeClr val="tx1"/>
                          </a:solidFill>
                          <a:latin typeface="Helvetica" pitchFamily="34" charset="0"/>
                        </a:rPr>
                        <a:t> </a:t>
                      </a:r>
                    </a:p>
                    <a:p>
                      <a:pPr marL="290513" marR="0" lvl="0" indent="-290513" algn="l" defTabSz="1018809" rtl="0" eaLnBrk="1" fontAlgn="auto" latinLnBrk="0" hangingPunct="1">
                        <a:lnSpc>
                          <a:spcPct val="100000"/>
                        </a:lnSpc>
                        <a:spcBef>
                          <a:spcPts val="0"/>
                        </a:spcBef>
                        <a:spcAft>
                          <a:spcPts val="0"/>
                        </a:spcAft>
                        <a:buClrTx/>
                        <a:buSzTx/>
                        <a:buFont typeface="+mj-lt"/>
                        <a:buNone/>
                        <a:tabLst/>
                        <a:defRPr/>
                      </a:pPr>
                      <a:endParaRPr lang="en-US" sz="1400" b="1" baseline="0" dirty="0" smtClean="0">
                        <a:solidFill>
                          <a:schemeClr val="tx1"/>
                        </a:solidFill>
                        <a:latin typeface="Helvetica" pitchFamily="34" charset="0"/>
                      </a:endParaRPr>
                    </a:p>
                    <a:p>
                      <a:pPr marL="290513" marR="0" lvl="0" indent="-230188" algn="l" defTabSz="1018809" rtl="0" eaLnBrk="1" fontAlgn="auto" latinLnBrk="0" hangingPunct="1">
                        <a:lnSpc>
                          <a:spcPct val="100000"/>
                        </a:lnSpc>
                        <a:spcBef>
                          <a:spcPts val="0"/>
                        </a:spcBef>
                        <a:spcAft>
                          <a:spcPts val="0"/>
                        </a:spcAft>
                        <a:buClrTx/>
                        <a:buSzTx/>
                        <a:buFont typeface="+mj-lt"/>
                        <a:buNone/>
                        <a:tabLst/>
                        <a:defRPr/>
                      </a:pPr>
                      <a:r>
                        <a:rPr lang="en-US" sz="1400" b="1" dirty="0" smtClean="0">
                          <a:solidFill>
                            <a:schemeClr val="tx1"/>
                          </a:solidFill>
                          <a:latin typeface="Helvetica" pitchFamily="34" charset="0"/>
                        </a:rPr>
                        <a:t>     </a:t>
                      </a:r>
                    </a:p>
                    <a:p>
                      <a:pPr marL="290513" marR="0" lvl="0" indent="-230188" algn="l" defTabSz="1018809" rtl="0" eaLnBrk="1" fontAlgn="auto" latinLnBrk="0" hangingPunct="1">
                        <a:lnSpc>
                          <a:spcPct val="100000"/>
                        </a:lnSpc>
                        <a:spcBef>
                          <a:spcPts val="0"/>
                        </a:spcBef>
                        <a:spcAft>
                          <a:spcPts val="0"/>
                        </a:spcAft>
                        <a:buClrTx/>
                        <a:buSzTx/>
                        <a:buFont typeface="+mj-lt"/>
                        <a:buNone/>
                        <a:tabLst/>
                        <a:defRPr/>
                      </a:pPr>
                      <a:r>
                        <a:rPr lang="en-US" sz="1400" b="1" dirty="0" smtClean="0">
                          <a:solidFill>
                            <a:schemeClr val="tx1"/>
                          </a:solidFill>
                          <a:latin typeface="Helvetica" pitchFamily="34" charset="0"/>
                        </a:rPr>
                        <a:t>    </a:t>
                      </a:r>
                      <a:r>
                        <a:rPr lang="en-US" sz="1400" b="1" baseline="0" dirty="0" smtClean="0">
                          <a:solidFill>
                            <a:schemeClr val="tx1"/>
                          </a:solidFill>
                          <a:latin typeface="Helvetica" pitchFamily="34" charset="0"/>
                        </a:rPr>
                        <a:t> </a:t>
                      </a:r>
                      <a:r>
                        <a:rPr lang="en-US" sz="1400" b="0" baseline="0" dirty="0" smtClean="0">
                          <a:solidFill>
                            <a:schemeClr val="tx1"/>
                          </a:solidFill>
                          <a:latin typeface="Helvetica" pitchFamily="34" charset="0"/>
                        </a:rPr>
                        <a:t>Diego and Sara were best friends and had lots in common.  They both loved to</a:t>
                      </a:r>
                    </a:p>
                    <a:p>
                      <a:pPr marL="290513" marR="0" lvl="0" indent="-230188" algn="l" defTabSz="1018809" rtl="0" eaLnBrk="1" fontAlgn="auto" latinLnBrk="0" hangingPunct="1">
                        <a:lnSpc>
                          <a:spcPct val="100000"/>
                        </a:lnSpc>
                        <a:spcBef>
                          <a:spcPts val="0"/>
                        </a:spcBef>
                        <a:spcAft>
                          <a:spcPts val="0"/>
                        </a:spcAft>
                        <a:buClrTx/>
                        <a:buSzTx/>
                        <a:buFont typeface="+mj-lt"/>
                        <a:buNone/>
                        <a:tabLst/>
                        <a:defRPr/>
                      </a:pPr>
                      <a:r>
                        <a:rPr lang="en-US" sz="1400" b="0" baseline="0" dirty="0" smtClean="0">
                          <a:solidFill>
                            <a:schemeClr val="tx1"/>
                          </a:solidFill>
                          <a:latin typeface="Helvetica" pitchFamily="34" charset="0"/>
                        </a:rPr>
                        <a:t>     read and they lived on the same street.  One day they had just finished reading</a:t>
                      </a:r>
                    </a:p>
                    <a:p>
                      <a:pPr marL="290513" marR="0" lvl="0" indent="-230188" algn="l" defTabSz="1018809" rtl="0" eaLnBrk="1" fontAlgn="auto" latinLnBrk="0" hangingPunct="1">
                        <a:lnSpc>
                          <a:spcPct val="100000"/>
                        </a:lnSpc>
                        <a:spcBef>
                          <a:spcPts val="0"/>
                        </a:spcBef>
                        <a:spcAft>
                          <a:spcPts val="0"/>
                        </a:spcAft>
                        <a:buClrTx/>
                        <a:buSzTx/>
                        <a:buFont typeface="+mj-lt"/>
                        <a:buNone/>
                        <a:tabLst/>
                        <a:defRPr/>
                      </a:pPr>
                      <a:r>
                        <a:rPr lang="en-US" sz="1400" b="0" baseline="0" dirty="0" smtClean="0">
                          <a:solidFill>
                            <a:schemeClr val="tx1"/>
                          </a:solidFill>
                          <a:latin typeface="Helvetica" pitchFamily="34" charset="0"/>
                        </a:rPr>
                        <a:t>     about a settler in 1880 who had a trading post.  Diego said, “Hey Sara, we could  have our own trading post right here on our street!”  “What would we trade?” Sara asked.</a:t>
                      </a:r>
                      <a:endParaRPr lang="en-US" sz="1400" b="0" dirty="0" smtClean="0">
                        <a:solidFill>
                          <a:schemeClr val="tx1"/>
                        </a:solidFill>
                        <a:latin typeface="Helvetica" pitchFamily="34" charset="0"/>
                      </a:endParaRPr>
                    </a:p>
                    <a:p>
                      <a:pPr marL="290513" marR="0" indent="-290513" algn="l" defTabSz="1018809" rtl="0" eaLnBrk="1" fontAlgn="auto" latinLnBrk="0" hangingPunct="1">
                        <a:lnSpc>
                          <a:spcPct val="100000"/>
                        </a:lnSpc>
                        <a:spcBef>
                          <a:spcPts val="0"/>
                        </a:spcBef>
                        <a:spcAft>
                          <a:spcPts val="0"/>
                        </a:spcAft>
                        <a:buClrTx/>
                        <a:buSzTx/>
                        <a:buFont typeface="+mj-lt"/>
                        <a:buNone/>
                        <a:tabLst/>
                        <a:defRPr/>
                      </a:pPr>
                      <a:r>
                        <a:rPr lang="en-US" sz="1400" b="0" dirty="0" smtClean="0">
                          <a:solidFill>
                            <a:schemeClr val="tx1"/>
                          </a:solidFill>
                          <a:latin typeface="Helvetica" pitchFamily="34" charset="0"/>
                        </a:rPr>
                        <a:t>      </a:t>
                      </a:r>
                      <a:endParaRPr lang="en-US" sz="1400" b="0" baseline="0" dirty="0" smtClean="0">
                        <a:solidFill>
                          <a:srgbClr val="FF0000"/>
                        </a:solidFill>
                        <a:latin typeface="Helvetica" pitchFamily="34" charset="0"/>
                      </a:endParaRPr>
                    </a:p>
                    <a:p>
                      <a:pPr marL="346075" marR="0" indent="-63500" algn="l" defTabSz="1018809" rtl="0" eaLnBrk="1" fontAlgn="auto" latinLnBrk="0" hangingPunct="1">
                        <a:lnSpc>
                          <a:spcPct val="100000"/>
                        </a:lnSpc>
                        <a:spcBef>
                          <a:spcPts val="0"/>
                        </a:spcBef>
                        <a:spcAft>
                          <a:spcPts val="0"/>
                        </a:spcAft>
                        <a:buClrTx/>
                        <a:buSzTx/>
                        <a:buFont typeface="+mj-lt"/>
                        <a:buNone/>
                        <a:tabLst/>
                        <a:defRPr/>
                      </a:pPr>
                      <a:r>
                        <a:rPr lang="en-US" sz="1400" b="1" dirty="0" smtClean="0">
                          <a:solidFill>
                            <a:schemeClr val="tx1"/>
                          </a:solidFill>
                          <a:latin typeface="Helvetica" pitchFamily="34" charset="0"/>
                        </a:rPr>
                        <a:t> In one or two paragraphs, write an ending for the story that describes the  events and</a:t>
                      </a:r>
                      <a:r>
                        <a:rPr lang="en-US" sz="1400" b="1" baseline="0" dirty="0" smtClean="0">
                          <a:solidFill>
                            <a:schemeClr val="tx1"/>
                          </a:solidFill>
                          <a:latin typeface="Helvetica" pitchFamily="34" charset="0"/>
                        </a:rPr>
                        <a:t> </a:t>
                      </a:r>
                      <a:r>
                        <a:rPr lang="en-US" sz="1400" b="1" dirty="0" smtClean="0">
                          <a:solidFill>
                            <a:schemeClr val="tx1"/>
                          </a:solidFill>
                          <a:latin typeface="Helvetica" pitchFamily="34" charset="0"/>
                        </a:rPr>
                        <a:t>experiences in the story.</a:t>
                      </a:r>
                      <a:r>
                        <a:rPr lang="en-US" sz="1400" b="1" baseline="0" dirty="0" smtClean="0">
                          <a:solidFill>
                            <a:schemeClr val="tx1"/>
                          </a:solidFill>
                          <a:latin typeface="Helvetica" pitchFamily="34" charset="0"/>
                        </a:rPr>
                        <a:t>                                </a:t>
                      </a:r>
                    </a:p>
                    <a:p>
                      <a:pPr marL="0" marR="0" lvl="0" indent="0" algn="r" defTabSz="1018809" rtl="0" eaLnBrk="1" fontAlgn="auto" latinLnBrk="0" hangingPunct="1">
                        <a:lnSpc>
                          <a:spcPct val="100000"/>
                        </a:lnSpc>
                        <a:spcBef>
                          <a:spcPts val="0"/>
                        </a:spcBef>
                        <a:spcAft>
                          <a:spcPts val="0"/>
                        </a:spcAft>
                        <a:buClrTx/>
                        <a:buSzTx/>
                        <a:buFont typeface="+mj-lt"/>
                        <a:buNone/>
                        <a:tabLst/>
                        <a:defRPr/>
                      </a:pPr>
                      <a:r>
                        <a:rPr kumimoji="0" lang="en-US" sz="1000" b="0" i="1" u="none" strike="noStrike" kern="1200" cap="none" spc="0" normalizeH="0" baseline="0" noProof="0" dirty="0" smtClean="0">
                          <a:ln>
                            <a:noFill/>
                          </a:ln>
                          <a:solidFill>
                            <a:srgbClr val="FF0000"/>
                          </a:solidFill>
                          <a:effectLst/>
                          <a:uLnTx/>
                          <a:uFillTx/>
                          <a:latin typeface="Helvetica" pitchFamily="34" charset="0"/>
                          <a:ea typeface="+mn-ea"/>
                          <a:cs typeface="Helvetica" pitchFamily="34" charset="0"/>
                        </a:rPr>
                        <a:t>                                         </a:t>
                      </a:r>
                      <a:endParaRPr lang="en-US" sz="1400" b="1" i="0" kern="1200" dirty="0" smtClean="0">
                        <a:solidFill>
                          <a:srgbClr val="FF0000"/>
                        </a:solidFill>
                        <a:effectLst/>
                        <a:latin typeface="+mn-lt"/>
                        <a:ea typeface="Times New Roman"/>
                        <a:cs typeface="Times New Roman"/>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smtClean="0">
                        <a:solidFill>
                          <a:srgbClr val="FF0000"/>
                        </a:solidFill>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solidFill>
                          <a:srgbClr val="FF0000"/>
                        </a:solidFill>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solidFill>
                          <a:srgbClr val="FF0000"/>
                        </a:solidFill>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solidFill>
                          <a:srgbClr val="FF0000"/>
                        </a:solidFill>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solidFill>
                          <a:srgbClr val="FF0000"/>
                        </a:solidFill>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solidFill>
                          <a:srgbClr val="FF0000"/>
                        </a:solidFill>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solidFill>
                          <a:srgbClr val="FF0000"/>
                        </a:solidFill>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solidFill>
                          <a:srgbClr val="FF0000"/>
                        </a:solidFill>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 name="Rectangle 1"/>
          <p:cNvSpPr/>
          <p:nvPr/>
        </p:nvSpPr>
        <p:spPr>
          <a:xfrm>
            <a:off x="579120" y="1207007"/>
            <a:ext cx="6781800" cy="1143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636421" y="6096000"/>
            <a:ext cx="6380938" cy="3272963"/>
          </a:xfrm>
          <a:prstGeom prst="rect">
            <a:avLst/>
          </a:prstGeom>
          <a:noFill/>
        </p:spPr>
        <p:txBody>
          <a:bodyPr wrap="square" lIns="101869" tIns="50935" rIns="101869" bIns="50935">
            <a:spAutoFit/>
          </a:bodyPr>
          <a:lstStyle/>
          <a:p>
            <a:pPr marL="344488" indent="-344488">
              <a:buAutoNum type="arabicPeriod" startAt="18"/>
            </a:pPr>
            <a:r>
              <a:rPr lang="en-US" sz="1400" b="1" dirty="0" smtClean="0">
                <a:latin typeface="Helvetica" pitchFamily="34" charset="0"/>
                <a:ea typeface="Times New Roman"/>
                <a:cs typeface="Helvetica" panose="020B0604020202020204" pitchFamily="34" charset="0"/>
              </a:rPr>
              <a:t>A </a:t>
            </a:r>
            <a:r>
              <a:rPr lang="en-US" sz="1400" b="1" dirty="0">
                <a:latin typeface="Helvetica" pitchFamily="34" charset="0"/>
                <a:ea typeface="Times New Roman"/>
                <a:cs typeface="Helvetica" panose="020B0604020202020204" pitchFamily="34" charset="0"/>
              </a:rPr>
              <a:t>student is writing a paragraph about </a:t>
            </a:r>
            <a:r>
              <a:rPr lang="en-US" sz="1400" b="1" dirty="0" smtClean="0">
                <a:latin typeface="Helvetica" pitchFamily="34" charset="0"/>
                <a:ea typeface="Times New Roman"/>
                <a:cs typeface="Helvetica" panose="020B0604020202020204" pitchFamily="34" charset="0"/>
              </a:rPr>
              <a:t>an architect. Read </a:t>
            </a:r>
            <a:r>
              <a:rPr lang="en-US" sz="1400" b="1" dirty="0">
                <a:latin typeface="Helvetica" pitchFamily="34" charset="0"/>
                <a:ea typeface="Times New Roman"/>
                <a:cs typeface="Helvetica" panose="020B0604020202020204" pitchFamily="34" charset="0"/>
              </a:rPr>
              <a:t>the draft of the paragraph in the box.</a:t>
            </a:r>
            <a:r>
              <a:rPr lang="en-US" sz="1400" i="1" dirty="0">
                <a:solidFill>
                  <a:srgbClr val="FF0000"/>
                </a:solidFill>
                <a:latin typeface="Helvetica" pitchFamily="34" charset="0"/>
                <a:cs typeface="Helvetica" pitchFamily="34" charset="0"/>
              </a:rPr>
              <a:t> </a:t>
            </a:r>
            <a:endParaRPr lang="en-US" sz="1400" i="1" dirty="0" smtClean="0">
              <a:solidFill>
                <a:srgbClr val="FF0000"/>
              </a:solidFill>
              <a:latin typeface="Helvetica" pitchFamily="34" charset="0"/>
              <a:cs typeface="Helvetica" pitchFamily="34" charset="0"/>
            </a:endParaRPr>
          </a:p>
          <a:p>
            <a:endParaRPr lang="en-US" sz="1400" i="1" dirty="0">
              <a:solidFill>
                <a:srgbClr val="FF0000"/>
              </a:solidFill>
              <a:latin typeface="Helvetica" pitchFamily="34" charset="0"/>
              <a:cs typeface="Helvetica" pitchFamily="34" charset="0"/>
            </a:endParaRPr>
          </a:p>
          <a:p>
            <a:r>
              <a:rPr lang="en-US" sz="1400" dirty="0" smtClean="0">
                <a:latin typeface="Helvetica" panose="020B0604020202020204" pitchFamily="34" charset="0"/>
                <a:ea typeface="Times New Roman"/>
                <a:cs typeface="Helvetica" panose="020B0604020202020204" pitchFamily="34" charset="0"/>
              </a:rPr>
              <a:t>The architect studied a city map to plan on where to build a new park. Then, she was ready to present her new plan to the city council</a:t>
            </a:r>
            <a:r>
              <a:rPr lang="en-US" sz="1400" dirty="0" smtClean="0">
                <a:solidFill>
                  <a:srgbClr val="FF0000"/>
                </a:solidFill>
                <a:latin typeface="Helvetica" panose="020B0604020202020204" pitchFamily="34" charset="0"/>
                <a:ea typeface="Times New Roman"/>
                <a:cs typeface="Helvetica" panose="020B0604020202020204" pitchFamily="34" charset="0"/>
              </a:rPr>
              <a:t>.  </a:t>
            </a:r>
          </a:p>
          <a:p>
            <a:endParaRPr lang="en-US" sz="800" dirty="0">
              <a:solidFill>
                <a:srgbClr val="FF0000"/>
              </a:solidFill>
              <a:latin typeface="Helvetica" panose="020B0604020202020204" pitchFamily="34" charset="0"/>
              <a:ea typeface="Times New Roman"/>
              <a:cs typeface="Helvetica" panose="020B0604020202020204" pitchFamily="34" charset="0"/>
            </a:endParaRPr>
          </a:p>
          <a:p>
            <a:r>
              <a:rPr lang="en-US" sz="1400" b="1" dirty="0" smtClean="0">
                <a:latin typeface="Helvetica" panose="020B0604020202020204" pitchFamily="34" charset="0"/>
                <a:ea typeface="Times New Roman"/>
                <a:cs typeface="Helvetica" panose="020B0604020202020204" pitchFamily="34" charset="0"/>
              </a:rPr>
              <a:t>Which line of dialogue would </a:t>
            </a:r>
            <a:r>
              <a:rPr lang="en-US" sz="1400" b="1" u="sng" dirty="0" smtClean="0">
                <a:effectLst>
                  <a:outerShdw blurRad="38100" dist="38100" dir="2700000" algn="tl">
                    <a:srgbClr val="000000">
                      <a:alpha val="43137"/>
                    </a:srgbClr>
                  </a:outerShdw>
                </a:effectLst>
                <a:latin typeface="Helvetica" panose="020B0604020202020204" pitchFamily="34" charset="0"/>
                <a:ea typeface="Times New Roman"/>
                <a:cs typeface="Helvetica" panose="020B0604020202020204" pitchFamily="34" charset="0"/>
              </a:rPr>
              <a:t>best</a:t>
            </a:r>
            <a:r>
              <a:rPr lang="en-US" sz="1400" b="1" dirty="0" smtClean="0">
                <a:latin typeface="Helvetica" panose="020B0604020202020204" pitchFamily="34" charset="0"/>
                <a:ea typeface="Times New Roman"/>
                <a:cs typeface="Helvetica" panose="020B0604020202020204" pitchFamily="34" charset="0"/>
              </a:rPr>
              <a:t> fit after the last sentence?</a:t>
            </a:r>
          </a:p>
          <a:p>
            <a:endParaRPr lang="en-US" sz="800" b="1" dirty="0">
              <a:solidFill>
                <a:srgbClr val="FF0000"/>
              </a:solidFill>
              <a:latin typeface="Helvetica" panose="020B0604020202020204" pitchFamily="34" charset="0"/>
              <a:ea typeface="Times New Roman"/>
              <a:cs typeface="Helvetica" panose="020B0604020202020204" pitchFamily="34" charset="0"/>
            </a:endParaRPr>
          </a:p>
          <a:p>
            <a:endParaRPr lang="en-US" sz="800" b="1" dirty="0">
              <a:solidFill>
                <a:srgbClr val="FF0000"/>
              </a:solidFill>
              <a:latin typeface="Helvetica" panose="020B0604020202020204" pitchFamily="34" charset="0"/>
              <a:ea typeface="Times New Roman"/>
              <a:cs typeface="Helvetica" panose="020B0604020202020204" pitchFamily="34" charset="0"/>
            </a:endParaRPr>
          </a:p>
          <a:p>
            <a:pPr marL="342900" indent="1588">
              <a:buFont typeface="+mj-lt"/>
              <a:buAutoNum type="alphaUcPeriod"/>
              <a:tabLst>
                <a:tab pos="690563" algn="l"/>
              </a:tabLst>
            </a:pPr>
            <a:r>
              <a:rPr lang="en-US" sz="1400" dirty="0">
                <a:latin typeface="Helvetica" panose="020B0604020202020204" pitchFamily="34" charset="0"/>
                <a:ea typeface="Times New Roman"/>
                <a:cs typeface="Helvetica" panose="020B0604020202020204" pitchFamily="34" charset="0"/>
              </a:rPr>
              <a:t>  </a:t>
            </a:r>
            <a:r>
              <a:rPr lang="en-US" sz="1400" dirty="0" smtClean="0">
                <a:latin typeface="Helvetica" panose="020B0604020202020204" pitchFamily="34" charset="0"/>
                <a:ea typeface="Times New Roman"/>
                <a:cs typeface="Helvetica" panose="020B0604020202020204" pitchFamily="34" charset="0"/>
              </a:rPr>
              <a:t>“Do you mind if I have dinner first</a:t>
            </a:r>
            <a:r>
              <a:rPr lang="en-US" sz="1400" dirty="0">
                <a:latin typeface="Helvetica" panose="020B0604020202020204" pitchFamily="34" charset="0"/>
                <a:ea typeface="Times New Roman"/>
                <a:cs typeface="Helvetica" panose="020B0604020202020204" pitchFamily="34" charset="0"/>
              </a:rPr>
              <a:t>?</a:t>
            </a:r>
            <a:r>
              <a:rPr lang="en-US" sz="1400" dirty="0" smtClean="0">
                <a:latin typeface="Helvetica" panose="020B0604020202020204" pitchFamily="34" charset="0"/>
                <a:ea typeface="Times New Roman"/>
                <a:cs typeface="Helvetica" panose="020B0604020202020204" pitchFamily="34" charset="0"/>
              </a:rPr>
              <a:t>” she said.</a:t>
            </a:r>
          </a:p>
          <a:p>
            <a:pPr marL="342900" indent="1588">
              <a:buFont typeface="+mj-lt"/>
              <a:buAutoNum type="alphaUcPeriod"/>
              <a:tabLst>
                <a:tab pos="690563" algn="l"/>
              </a:tabLst>
            </a:pPr>
            <a:endParaRPr lang="en-US" sz="1400" dirty="0" smtClean="0">
              <a:latin typeface="Helvetica" panose="020B0604020202020204" pitchFamily="34" charset="0"/>
              <a:ea typeface="Times New Roman"/>
              <a:cs typeface="Helvetica" panose="020B0604020202020204" pitchFamily="34" charset="0"/>
            </a:endParaRPr>
          </a:p>
          <a:p>
            <a:pPr marL="342900" indent="1588">
              <a:buFont typeface="+mj-lt"/>
              <a:buAutoNum type="alphaUcPeriod"/>
              <a:tabLst>
                <a:tab pos="690563" algn="l"/>
              </a:tabLst>
            </a:pPr>
            <a:r>
              <a:rPr lang="en-US" sz="1400" dirty="0">
                <a:latin typeface="Helvetica" panose="020B0604020202020204" pitchFamily="34" charset="0"/>
                <a:ea typeface="Times New Roman"/>
                <a:cs typeface="Helvetica" panose="020B0604020202020204" pitchFamily="34" charset="0"/>
              </a:rPr>
              <a:t> </a:t>
            </a:r>
            <a:r>
              <a:rPr lang="en-US" sz="1400" dirty="0" smtClean="0">
                <a:latin typeface="Helvetica" panose="020B0604020202020204" pitchFamily="34" charset="0"/>
                <a:ea typeface="Times New Roman"/>
                <a:cs typeface="Helvetica" panose="020B0604020202020204" pitchFamily="34" charset="0"/>
              </a:rPr>
              <a:t> The architect said, “A city park is a great idea.”</a:t>
            </a:r>
          </a:p>
          <a:p>
            <a:pPr marL="342900" indent="1588">
              <a:buFont typeface="+mj-lt"/>
              <a:buAutoNum type="alphaUcPeriod"/>
              <a:tabLst>
                <a:tab pos="690563" algn="l"/>
              </a:tabLst>
            </a:pPr>
            <a:endParaRPr lang="en-US" sz="1400" dirty="0">
              <a:latin typeface="Helvetica" panose="020B0604020202020204" pitchFamily="34" charset="0"/>
              <a:ea typeface="Times New Roman"/>
              <a:cs typeface="Helvetica" panose="020B0604020202020204" pitchFamily="34" charset="0"/>
            </a:endParaRPr>
          </a:p>
          <a:p>
            <a:pPr marL="342900" indent="1588">
              <a:buFont typeface="+mj-lt"/>
              <a:buAutoNum type="alphaUcPeriod"/>
              <a:tabLst>
                <a:tab pos="690563" algn="l"/>
              </a:tabLst>
            </a:pPr>
            <a:r>
              <a:rPr lang="en-US" sz="1400" dirty="0" smtClean="0">
                <a:latin typeface="Helvetica" panose="020B0604020202020204" pitchFamily="34" charset="0"/>
                <a:ea typeface="Times New Roman"/>
                <a:cs typeface="Helvetica" panose="020B0604020202020204" pitchFamily="34" charset="0"/>
              </a:rPr>
              <a:t>  “City council members, I am now ready to present my plan</a:t>
            </a:r>
            <a:r>
              <a:rPr lang="en-US" sz="1400" dirty="0" smtClean="0">
                <a:solidFill>
                  <a:srgbClr val="FFFF00"/>
                </a:solidFill>
                <a:latin typeface="Helvetica" panose="020B0604020202020204" pitchFamily="34" charset="0"/>
                <a:ea typeface="Times New Roman"/>
                <a:cs typeface="Helvetica" panose="020B0604020202020204" pitchFamily="34" charset="0"/>
              </a:rPr>
              <a:t>,.</a:t>
            </a:r>
            <a:r>
              <a:rPr lang="en-US" sz="1400" dirty="0" smtClean="0">
                <a:latin typeface="Helvetica" panose="020B0604020202020204" pitchFamily="34" charset="0"/>
                <a:ea typeface="Times New Roman"/>
                <a:cs typeface="Helvetica" panose="020B0604020202020204" pitchFamily="34" charset="0"/>
              </a:rPr>
              <a:t>” she said.</a:t>
            </a:r>
          </a:p>
          <a:p>
            <a:pPr marL="342900" indent="1588">
              <a:buFont typeface="+mj-lt"/>
              <a:buAutoNum type="alphaUcPeriod"/>
              <a:tabLst>
                <a:tab pos="690563" algn="l"/>
              </a:tabLst>
            </a:pPr>
            <a:endParaRPr lang="en-US" sz="1400" dirty="0">
              <a:latin typeface="Helvetica" panose="020B0604020202020204" pitchFamily="34" charset="0"/>
              <a:ea typeface="Times New Roman"/>
              <a:cs typeface="Helvetica" panose="020B0604020202020204" pitchFamily="34" charset="0"/>
            </a:endParaRPr>
          </a:p>
          <a:p>
            <a:pPr marL="342900" indent="1588">
              <a:buFont typeface="+mj-lt"/>
              <a:buAutoNum type="alphaUcPeriod"/>
              <a:tabLst>
                <a:tab pos="690563" algn="l"/>
              </a:tabLst>
            </a:pPr>
            <a:r>
              <a:rPr lang="en-US" sz="1400" dirty="0" smtClean="0">
                <a:latin typeface="Helvetica" panose="020B0604020202020204" pitchFamily="34" charset="0"/>
                <a:ea typeface="Times New Roman"/>
                <a:cs typeface="Helvetica" panose="020B0604020202020204" pitchFamily="34" charset="0"/>
              </a:rPr>
              <a:t>  “Would you like me to make a plan?” said the architect.</a:t>
            </a:r>
            <a:endParaRPr lang="en-US" sz="1400" dirty="0">
              <a:solidFill>
                <a:srgbClr val="FF0000"/>
              </a:solidFill>
              <a:latin typeface="Helvetica" panose="020B0604020202020204" pitchFamily="34" charset="0"/>
              <a:ea typeface="Times New Roman"/>
              <a:cs typeface="Helvetica" panose="020B0604020202020204" pitchFamily="34" charset="0"/>
            </a:endParaRPr>
          </a:p>
        </p:txBody>
      </p:sp>
      <p:sp>
        <p:nvSpPr>
          <p:cNvPr id="6" name="Oval 5"/>
          <p:cNvSpPr/>
          <p:nvPr/>
        </p:nvSpPr>
        <p:spPr>
          <a:xfrm>
            <a:off x="791559" y="8646112"/>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7" name="Oval 6"/>
          <p:cNvSpPr/>
          <p:nvPr/>
        </p:nvSpPr>
        <p:spPr>
          <a:xfrm>
            <a:off x="781285" y="9073264"/>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8" name="Oval 7"/>
          <p:cNvSpPr/>
          <p:nvPr/>
        </p:nvSpPr>
        <p:spPr>
          <a:xfrm>
            <a:off x="791559" y="8220721"/>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r>
              <a:rPr lang="en-US" dirty="0" smtClean="0"/>
              <a:t>		`</a:t>
            </a:r>
            <a:endParaRPr lang="en-US" dirty="0"/>
          </a:p>
        </p:txBody>
      </p:sp>
      <p:sp>
        <p:nvSpPr>
          <p:cNvPr id="9" name="Oval 8"/>
          <p:cNvSpPr/>
          <p:nvPr/>
        </p:nvSpPr>
        <p:spPr>
          <a:xfrm>
            <a:off x="791559" y="7809426"/>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11" name="Rectangle 10"/>
          <p:cNvSpPr/>
          <p:nvPr/>
        </p:nvSpPr>
        <p:spPr>
          <a:xfrm>
            <a:off x="636421" y="6759419"/>
            <a:ext cx="6221579" cy="4978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169290" y="5791200"/>
            <a:ext cx="7315200"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3970020" y="775157"/>
            <a:ext cx="3200400" cy="215444"/>
          </a:xfrm>
          <a:prstGeom prst="rect">
            <a:avLst/>
          </a:prstGeom>
          <a:solidFill>
            <a:schemeClr val="bg2"/>
          </a:solidFill>
          <a:ln>
            <a:noFill/>
          </a:ln>
        </p:spPr>
        <p:txBody>
          <a:bodyPr wrap="square" rtlCol="0">
            <a:spAutoFit/>
          </a:bodyPr>
          <a:lstStyle/>
          <a:p>
            <a:pPr marL="290513" lvl="0" indent="-290513" algn="r" defTabSz="1018809">
              <a:defRPr/>
            </a:pPr>
            <a:r>
              <a:rPr lang="en-US" sz="800" i="1">
                <a:latin typeface="Helvetica" pitchFamily="34" charset="0"/>
                <a:cs typeface="Helvetica" pitchFamily="34" charset="0"/>
              </a:rPr>
              <a:t>Write a Brief Text, W.4.3c Temporal Words, Writing Target 1a</a:t>
            </a:r>
            <a:endParaRPr lang="en-US" sz="800" i="1" dirty="0">
              <a:latin typeface="Helvetica" pitchFamily="34" charset="0"/>
              <a:cs typeface="Helvetica" pitchFamily="34" charset="0"/>
            </a:endParaRPr>
          </a:p>
        </p:txBody>
      </p:sp>
      <p:sp>
        <p:nvSpPr>
          <p:cNvPr id="13" name="TextBox 12"/>
          <p:cNvSpPr txBox="1"/>
          <p:nvPr/>
        </p:nvSpPr>
        <p:spPr>
          <a:xfrm>
            <a:off x="3536768" y="6416057"/>
            <a:ext cx="3356066" cy="215444"/>
          </a:xfrm>
          <a:prstGeom prst="rect">
            <a:avLst/>
          </a:prstGeom>
          <a:solidFill>
            <a:schemeClr val="bg2"/>
          </a:solidFill>
          <a:ln>
            <a:noFill/>
          </a:ln>
        </p:spPr>
        <p:txBody>
          <a:bodyPr wrap="square" rtlCol="0" anchor="t">
            <a:spAutoFit/>
          </a:bodyPr>
          <a:lstStyle/>
          <a:p>
            <a:pPr lvl="0"/>
            <a:r>
              <a:rPr lang="en-US" sz="800" i="1" dirty="0" smtClean="0">
                <a:latin typeface="Helvetica" pitchFamily="34" charset="0"/>
                <a:cs typeface="Helvetica" pitchFamily="34" charset="0"/>
              </a:rPr>
              <a:t>Revise </a:t>
            </a:r>
            <a:r>
              <a:rPr lang="en-US" sz="800" i="1" dirty="0">
                <a:latin typeface="Helvetica" pitchFamily="34" charset="0"/>
                <a:cs typeface="Helvetica" pitchFamily="34" charset="0"/>
              </a:rPr>
              <a:t>a Text, W.4.3b Dialogue Elaboration, Writing Target </a:t>
            </a:r>
            <a:r>
              <a:rPr lang="en-US" sz="800" i="1" dirty="0" smtClean="0">
                <a:latin typeface="Helvetica" pitchFamily="34" charset="0"/>
                <a:cs typeface="Helvetica" pitchFamily="34" charset="0"/>
              </a:rPr>
              <a:t>1b</a:t>
            </a:r>
            <a:endParaRPr lang="en-US" sz="800" i="1" dirty="0">
              <a:latin typeface="Helvetica" pitchFamily="34" charset="0"/>
              <a:cs typeface="Helvetica" pitchFamily="34" charset="0"/>
            </a:endParaRPr>
          </a:p>
        </p:txBody>
      </p:sp>
    </p:spTree>
    <p:extLst>
      <p:ext uri="{BB962C8B-B14F-4D97-AF65-F5344CB8AC3E}">
        <p14:creationId xmlns:p14="http://schemas.microsoft.com/office/powerpoint/2010/main" val="41441245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09082" y="251460"/>
            <a:ext cx="6873240" cy="9571851"/>
          </a:xfrm>
          <a:prstGeom prst="rect">
            <a:avLst/>
          </a:prstGeom>
          <a:noFill/>
        </p:spPr>
        <p:txBody>
          <a:bodyPr wrap="square" rtlCol="0">
            <a:spAutoFit/>
          </a:bodyPr>
          <a:lstStyle/>
          <a:p>
            <a:pPr algn="ctr"/>
            <a:r>
              <a:rPr lang="en-US" sz="1760" b="1" dirty="0"/>
              <a:t>City Planning Classroom Activity</a:t>
            </a:r>
          </a:p>
          <a:p>
            <a:r>
              <a:rPr lang="en-US" sz="1155" i="1" dirty="0"/>
              <a:t>This classroom pre-activity follows the Smarter Balanced Assessment Consortium general design of contextual elements, resources, learning goals, key terms and purpose [</a:t>
            </a:r>
            <a:r>
              <a:rPr lang="en-US" sz="1155" i="1" dirty="0">
                <a:hlinkClick r:id="rId2"/>
              </a:rPr>
              <a:t>http://oaksportal.org/resources/</a:t>
            </a:r>
            <a:r>
              <a:rPr lang="en-US" sz="1155" i="1" dirty="0"/>
              <a:t>]</a:t>
            </a:r>
          </a:p>
          <a:p>
            <a:r>
              <a:rPr lang="en-US" sz="1155" i="1" dirty="0"/>
              <a:t>The content within each of these was written by……Carrie Ellis and Judy Ramer</a:t>
            </a:r>
          </a:p>
          <a:p>
            <a:endParaRPr lang="en-US" sz="1155" i="1" dirty="0"/>
          </a:p>
          <a:p>
            <a:r>
              <a:rPr lang="en-US" sz="1320" dirty="0"/>
              <a:t>The Classroom Activity introduces students to the context of a performance task, so they are not disadvantaged in demonstrating the skills the task intends to assess. </a:t>
            </a:r>
          </a:p>
          <a:p>
            <a:endParaRPr lang="en-US" sz="1320" dirty="0"/>
          </a:p>
          <a:p>
            <a:r>
              <a:rPr lang="en-US" sz="1320" dirty="0"/>
              <a:t>Contextual elements include:</a:t>
            </a:r>
          </a:p>
          <a:p>
            <a:endParaRPr lang="en-US" sz="1320" dirty="0"/>
          </a:p>
          <a:p>
            <a:pPr marL="251460" indent="-251460">
              <a:buAutoNum type="arabicPeriod"/>
            </a:pPr>
            <a:r>
              <a:rPr lang="en-US" sz="1320" dirty="0"/>
              <a:t>an </a:t>
            </a:r>
            <a:r>
              <a:rPr lang="en-US" sz="1320" b="1" dirty="0"/>
              <a:t>understanding of the setting or situation </a:t>
            </a:r>
            <a:r>
              <a:rPr lang="en-US" sz="1320" dirty="0"/>
              <a:t>in which the task is placed</a:t>
            </a:r>
          </a:p>
          <a:p>
            <a:pPr marL="251460" indent="-251460">
              <a:buAutoNum type="arabicPeriod"/>
            </a:pPr>
            <a:r>
              <a:rPr lang="en-US" sz="1320" dirty="0"/>
              <a:t>potentially </a:t>
            </a:r>
            <a:r>
              <a:rPr lang="en-US" sz="1320" b="1" dirty="0"/>
              <a:t>unfamiliar concepts </a:t>
            </a:r>
            <a:r>
              <a:rPr lang="en-US" sz="1320" dirty="0"/>
              <a:t>that are associated with the scenario</a:t>
            </a:r>
          </a:p>
          <a:p>
            <a:pPr marL="251460" indent="-251460">
              <a:buAutoNum type="arabicPeriod"/>
            </a:pPr>
            <a:r>
              <a:rPr lang="en-US" sz="1320" b="1" dirty="0"/>
              <a:t>key terms or vocabulary </a:t>
            </a:r>
            <a:r>
              <a:rPr lang="en-US" sz="1320" dirty="0"/>
              <a:t>students will need to understand in order to meaningfully engage with and complete the performance task</a:t>
            </a:r>
          </a:p>
          <a:p>
            <a:endParaRPr lang="en-US" sz="1320" dirty="0"/>
          </a:p>
          <a:p>
            <a:r>
              <a:rPr lang="en-US" sz="1320" dirty="0"/>
              <a:t>The Classroom Activity is also intended to generate student interest in further exploration of the key idea(s). The Classroom Activity should be easy to implement with clear instructions. </a:t>
            </a:r>
          </a:p>
          <a:p>
            <a:endParaRPr lang="en-US" sz="1320" dirty="0"/>
          </a:p>
          <a:p>
            <a:r>
              <a:rPr lang="en-US" sz="1320" dirty="0"/>
              <a:t>Please read through the entire Classroom Activity before beginning the activity with students to ensure any classroom preparation can be completed in advance. Throughout the activity, it is permissible to pause and ask students if they have any questions.</a:t>
            </a:r>
          </a:p>
          <a:p>
            <a:endParaRPr lang="en-US" sz="1320" dirty="0"/>
          </a:p>
          <a:p>
            <a:r>
              <a:rPr lang="en-US" sz="1320" b="1" u="sng" dirty="0"/>
              <a:t>Resources needed:</a:t>
            </a:r>
          </a:p>
          <a:p>
            <a:pPr marL="188595" indent="-188595">
              <a:buFont typeface="Arial" panose="020B0604020202020204" pitchFamily="34" charset="0"/>
              <a:buChar char="•"/>
            </a:pPr>
            <a:r>
              <a:rPr lang="en-US" sz="1320" dirty="0"/>
              <a:t>Chart paper &amp; marker</a:t>
            </a:r>
          </a:p>
          <a:p>
            <a:pPr marL="188595" indent="-188595">
              <a:buFont typeface="Arial" panose="020B0604020202020204" pitchFamily="34" charset="0"/>
              <a:buChar char="•"/>
            </a:pPr>
            <a:r>
              <a:rPr lang="en-US" sz="1320" dirty="0"/>
              <a:t>Graph paper or construction paper</a:t>
            </a:r>
          </a:p>
          <a:p>
            <a:pPr marL="188595" indent="-188595">
              <a:buFont typeface="Arial" panose="020B0604020202020204" pitchFamily="34" charset="0"/>
              <a:buChar char="•"/>
            </a:pPr>
            <a:r>
              <a:rPr lang="en-US" sz="1320" dirty="0"/>
              <a:t>Pencils and crayons</a:t>
            </a:r>
          </a:p>
          <a:p>
            <a:endParaRPr lang="en-US" sz="1320" dirty="0"/>
          </a:p>
          <a:p>
            <a:r>
              <a:rPr lang="en-US" sz="1320" b="1" u="sng" dirty="0"/>
              <a:t>Learning Goals</a:t>
            </a:r>
            <a:r>
              <a:rPr lang="en-US" sz="1320" u="sng" dirty="0"/>
              <a:t>:</a:t>
            </a:r>
          </a:p>
          <a:p>
            <a:pPr marL="188595" indent="-188595">
              <a:buFont typeface="Arial" panose="020B0604020202020204" pitchFamily="34" charset="0"/>
              <a:buChar char="•"/>
            </a:pPr>
            <a:r>
              <a:rPr lang="en-US" sz="1320" dirty="0"/>
              <a:t>Students will learn what the important components are when building a city.</a:t>
            </a:r>
          </a:p>
          <a:p>
            <a:pPr marL="188595" indent="-188595">
              <a:buFont typeface="Arial" panose="020B0604020202020204" pitchFamily="34" charset="0"/>
              <a:buChar char="•"/>
            </a:pPr>
            <a:r>
              <a:rPr lang="en-US" sz="1320" dirty="0"/>
              <a:t>Students will understand why placement of different city components need to be intentionally.</a:t>
            </a:r>
          </a:p>
          <a:p>
            <a:pPr marL="188595"/>
            <a:endParaRPr lang="en-US" sz="1320" dirty="0"/>
          </a:p>
          <a:p>
            <a:r>
              <a:rPr lang="en-US" sz="1320" b="1" u="sng" dirty="0"/>
              <a:t>Students will understand the key terms:</a:t>
            </a:r>
          </a:p>
          <a:p>
            <a:r>
              <a:rPr lang="en-US" sz="1320" i="1" dirty="0"/>
              <a:t>Note: Definitions are provided here for the convenience of facilitators. Students are expected to understand these key terms in the context of the task, not memorize the definitions</a:t>
            </a:r>
            <a:r>
              <a:rPr lang="en-US" sz="1320" dirty="0"/>
              <a:t>. </a:t>
            </a:r>
            <a:endParaRPr lang="en-US" sz="1320" b="1" dirty="0"/>
          </a:p>
          <a:p>
            <a:pPr marL="188595" indent="-188595">
              <a:buFont typeface="Arial" panose="020B0604020202020204" pitchFamily="34" charset="0"/>
              <a:buChar char="•"/>
            </a:pPr>
            <a:r>
              <a:rPr lang="en-US" sz="1320" dirty="0"/>
              <a:t>Industrial: area of the city where factories operate and things are made (warehouses, factories, docks, shipping…)</a:t>
            </a:r>
          </a:p>
          <a:p>
            <a:pPr marL="188595" indent="-188595">
              <a:buFont typeface="Arial" panose="020B0604020202020204" pitchFamily="34" charset="0"/>
              <a:buChar char="•"/>
            </a:pPr>
            <a:r>
              <a:rPr lang="en-US" sz="1320" dirty="0"/>
              <a:t>Municipal: area of the city where government buildings operate (city hall, jails, police station…)</a:t>
            </a:r>
          </a:p>
          <a:p>
            <a:pPr marL="188595" indent="-188595">
              <a:buFont typeface="Arial" panose="020B0604020202020204" pitchFamily="34" charset="0"/>
              <a:buChar char="•"/>
            </a:pPr>
            <a:r>
              <a:rPr lang="en-US" sz="1320" dirty="0"/>
              <a:t>Commercial:  area of the city where business operate and where people go to shop (stores, doctors’ offices, salons)</a:t>
            </a:r>
          </a:p>
          <a:p>
            <a:pPr marL="188595" indent="-188595">
              <a:buFont typeface="Arial" panose="020B0604020202020204" pitchFamily="34" charset="0"/>
              <a:buChar char="•"/>
            </a:pPr>
            <a:r>
              <a:rPr lang="en-US" sz="1320" dirty="0"/>
              <a:t>Residential: area of the city where people live (houses, apartments, condos, mobile homes…)</a:t>
            </a:r>
          </a:p>
          <a:p>
            <a:pPr marL="188595" indent="-188595">
              <a:buFont typeface="Arial" panose="020B0604020202020204" pitchFamily="34" charset="0"/>
              <a:buChar char="•"/>
            </a:pPr>
            <a:endParaRPr lang="en-US" sz="1320" dirty="0"/>
          </a:p>
          <a:p>
            <a:r>
              <a:rPr lang="en-US" sz="1320" dirty="0"/>
              <a:t>[</a:t>
            </a:r>
            <a:r>
              <a:rPr lang="en-US" sz="1320" b="1" u="sng" dirty="0"/>
              <a:t>Purpose: </a:t>
            </a:r>
            <a:r>
              <a:rPr lang="en-US" sz="1320" dirty="0"/>
              <a:t>The facilitator’s goal is to make the students aware of what components make up a well planned city.  Students will develop this understanding by creating a city of their own.</a:t>
            </a:r>
          </a:p>
          <a:p>
            <a:endParaRPr lang="en-US" sz="1540" dirty="0"/>
          </a:p>
          <a:p>
            <a:endParaRPr lang="en-US" sz="1540" dirty="0"/>
          </a:p>
          <a:p>
            <a:r>
              <a:rPr lang="en-US" sz="990" dirty="0"/>
              <a:t>*Facilitators can decide whether they want to display ancillary materials using an overhead projector or computer/</a:t>
            </a:r>
            <a:r>
              <a:rPr lang="en-US" sz="990" dirty="0" err="1"/>
              <a:t>Smartboard</a:t>
            </a:r>
            <a:r>
              <a:rPr lang="en-US" sz="990" dirty="0"/>
              <a:t>, or whether they want to produce them as a handout for students.</a:t>
            </a:r>
          </a:p>
        </p:txBody>
      </p:sp>
    </p:spTree>
    <p:extLst>
      <p:ext uri="{BB962C8B-B14F-4D97-AF65-F5344CB8AC3E}">
        <p14:creationId xmlns:p14="http://schemas.microsoft.com/office/powerpoint/2010/main" val="15845302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40</a:t>
            </a:fld>
            <a:endParaRPr lang="en-US" dirty="0"/>
          </a:p>
        </p:txBody>
      </p:sp>
      <p:sp>
        <p:nvSpPr>
          <p:cNvPr id="11" name="TextBox 10"/>
          <p:cNvSpPr txBox="1"/>
          <p:nvPr/>
        </p:nvSpPr>
        <p:spPr>
          <a:xfrm>
            <a:off x="485774" y="228600"/>
            <a:ext cx="6677026" cy="4383108"/>
          </a:xfrm>
          <a:prstGeom prst="rect">
            <a:avLst/>
          </a:prstGeom>
          <a:noFill/>
        </p:spPr>
        <p:txBody>
          <a:bodyPr wrap="square" lIns="96378" tIns="48189" rIns="96378" bIns="48189" rtlCol="0">
            <a:spAutoFit/>
          </a:bodyPr>
          <a:lstStyle/>
          <a:p>
            <a:endParaRPr lang="en-US" sz="1400" b="1" dirty="0">
              <a:solidFill>
                <a:srgbClr val="FF0000"/>
              </a:solidFill>
              <a:latin typeface="Helvetica" pitchFamily="34" charset="0"/>
            </a:endParaRPr>
          </a:p>
          <a:p>
            <a:pPr marL="346075" indent="-346075"/>
            <a:r>
              <a:rPr lang="en-US" sz="1400" b="1" dirty="0" smtClean="0">
                <a:latin typeface="Helvetica" pitchFamily="34" charset="0"/>
              </a:rPr>
              <a:t>19.  A student visits a San Francisco museum and learns about the  earthquake of 1906.  He writes his teacher a letter about it.</a:t>
            </a:r>
          </a:p>
          <a:p>
            <a:r>
              <a:rPr lang="en-US" sz="1400" b="1" dirty="0">
                <a:latin typeface="Helvetica" pitchFamily="34" charset="0"/>
              </a:rPr>
              <a:t> </a:t>
            </a:r>
            <a:r>
              <a:rPr lang="en-US" sz="1400" b="1" dirty="0" smtClean="0">
                <a:latin typeface="Helvetica" pitchFamily="34" charset="0"/>
              </a:rPr>
              <a:t>      Read the draft </a:t>
            </a:r>
            <a:r>
              <a:rPr lang="en-US" sz="1400" b="1" dirty="0">
                <a:latin typeface="Helvetica" pitchFamily="34" charset="0"/>
              </a:rPr>
              <a:t>of the </a:t>
            </a:r>
            <a:r>
              <a:rPr lang="en-US" sz="1400" b="1" dirty="0" smtClean="0">
                <a:latin typeface="Helvetica" pitchFamily="34" charset="0"/>
              </a:rPr>
              <a:t>letter and answer the question that  follows.</a:t>
            </a:r>
            <a:endParaRPr lang="en-US" sz="1400" b="1" dirty="0">
              <a:latin typeface="Helvetica" pitchFamily="34" charset="0"/>
            </a:endParaRPr>
          </a:p>
          <a:p>
            <a:pPr marL="347663"/>
            <a:endParaRPr lang="en-US" sz="1000" b="1" dirty="0" smtClean="0">
              <a:latin typeface="Helvetica" pitchFamily="34" charset="0"/>
            </a:endParaRPr>
          </a:p>
          <a:p>
            <a:pPr marL="347663"/>
            <a:endParaRPr lang="en-US" sz="1000" b="1" dirty="0" smtClean="0">
              <a:latin typeface="Helvetica" pitchFamily="34" charset="0"/>
            </a:endParaRPr>
          </a:p>
          <a:p>
            <a:pPr marL="347663"/>
            <a:endParaRPr lang="en-US" sz="1000" b="1" dirty="0" smtClean="0">
              <a:latin typeface="Helvetica" pitchFamily="34" charset="0"/>
            </a:endParaRPr>
          </a:p>
          <a:p>
            <a:pPr marL="347663"/>
            <a:r>
              <a:rPr lang="en-US" sz="1400" dirty="0" smtClean="0">
                <a:latin typeface="Helvetica" pitchFamily="34" charset="0"/>
              </a:rPr>
              <a:t>Today I went to a museum to learn about the San Francisco earthquake of 1906. The quake was </a:t>
            </a:r>
            <a:r>
              <a:rPr lang="en-US" sz="1400" b="1" u="sng" dirty="0" smtClean="0">
                <a:latin typeface="Helvetica" pitchFamily="34" charset="0"/>
              </a:rPr>
              <a:t>huge</a:t>
            </a:r>
            <a:r>
              <a:rPr lang="en-US" sz="1400" dirty="0" smtClean="0">
                <a:latin typeface="Helvetica" pitchFamily="34" charset="0"/>
              </a:rPr>
              <a:t>. It lasted less than a minute.  But it </a:t>
            </a:r>
            <a:r>
              <a:rPr lang="en-US" sz="1400" b="1" u="sng" dirty="0" smtClean="0">
                <a:latin typeface="Helvetica" pitchFamily="34" charset="0"/>
              </a:rPr>
              <a:t>started</a:t>
            </a:r>
            <a:r>
              <a:rPr lang="en-US" sz="1400" b="1" dirty="0" smtClean="0">
                <a:latin typeface="Helvetica" pitchFamily="34" charset="0"/>
              </a:rPr>
              <a:t> </a:t>
            </a:r>
            <a:r>
              <a:rPr lang="en-US" sz="1400" dirty="0" smtClean="0">
                <a:latin typeface="Helvetica" pitchFamily="34" charset="0"/>
              </a:rPr>
              <a:t>fires around the city that burned for three days! </a:t>
            </a:r>
          </a:p>
          <a:p>
            <a:pPr marL="347663"/>
            <a:endParaRPr lang="en-US" sz="1050" b="1" dirty="0" smtClean="0">
              <a:latin typeface="Helvetica" pitchFamily="34" charset="0"/>
            </a:endParaRPr>
          </a:p>
          <a:p>
            <a:pPr marL="347663"/>
            <a:r>
              <a:rPr lang="en-US" sz="1400" b="1" dirty="0" smtClean="0">
                <a:latin typeface="Helvetica" pitchFamily="34" charset="0"/>
              </a:rPr>
              <a:t>The </a:t>
            </a:r>
            <a:r>
              <a:rPr lang="en-US" sz="1400" b="1" dirty="0">
                <a:latin typeface="Helvetica" pitchFamily="34" charset="0"/>
              </a:rPr>
              <a:t>student has decided that the two bold words are too </a:t>
            </a:r>
            <a:r>
              <a:rPr lang="en-US" sz="1400" b="1" dirty="0" smtClean="0">
                <a:latin typeface="Helvetica" pitchFamily="34" charset="0"/>
              </a:rPr>
              <a:t>easy </a:t>
            </a:r>
            <a:r>
              <a:rPr lang="en-US" sz="1400" b="1" dirty="0">
                <a:latin typeface="Helvetica" pitchFamily="34" charset="0"/>
              </a:rPr>
              <a:t>for </a:t>
            </a:r>
            <a:r>
              <a:rPr lang="en-US" sz="1400" b="1" dirty="0" smtClean="0">
                <a:latin typeface="Helvetica" pitchFamily="34" charset="0"/>
              </a:rPr>
              <a:t>his teacher. </a:t>
            </a:r>
            <a:r>
              <a:rPr lang="en-US" sz="1400" b="1" dirty="0">
                <a:latin typeface="Helvetica" pitchFamily="34" charset="0"/>
              </a:rPr>
              <a:t>Choose the two words that best </a:t>
            </a:r>
            <a:r>
              <a:rPr lang="en-US" sz="1400" b="1" dirty="0" smtClean="0">
                <a:latin typeface="Helvetica" pitchFamily="34" charset="0"/>
              </a:rPr>
              <a:t>replaces the </a:t>
            </a:r>
            <a:r>
              <a:rPr lang="en-US" sz="1400" b="1" dirty="0">
                <a:latin typeface="Helvetica" pitchFamily="34" charset="0"/>
              </a:rPr>
              <a:t>bold words</a:t>
            </a:r>
            <a:r>
              <a:rPr lang="en-US" sz="1400" b="1" dirty="0" smtClean="0">
                <a:latin typeface="Helvetica" pitchFamily="34" charset="0"/>
              </a:rPr>
              <a:t>.</a:t>
            </a:r>
          </a:p>
          <a:p>
            <a:pPr marL="419980"/>
            <a:endParaRPr lang="en-US" sz="1400" dirty="0">
              <a:latin typeface="Helvetica" pitchFamily="34" charset="0"/>
            </a:endParaRPr>
          </a:p>
          <a:p>
            <a:pPr marL="914400" indent="-346075">
              <a:buFont typeface="+mj-lt"/>
              <a:buAutoNum type="alphaUcPeriod"/>
            </a:pPr>
            <a:r>
              <a:rPr lang="en-US" sz="1400" dirty="0" smtClean="0">
                <a:latin typeface="Helvetica" pitchFamily="34" charset="0"/>
              </a:rPr>
              <a:t>big, lit</a:t>
            </a:r>
            <a:endParaRPr lang="en-US" sz="1400" dirty="0">
              <a:latin typeface="Helvetica" pitchFamily="34" charset="0"/>
            </a:endParaRPr>
          </a:p>
          <a:p>
            <a:pPr marL="914400" indent="-346075">
              <a:buFont typeface="+mj-lt"/>
              <a:buAutoNum type="alphaUcPeriod"/>
            </a:pPr>
            <a:endParaRPr lang="en-US" sz="1400" dirty="0">
              <a:latin typeface="Helvetica" pitchFamily="34" charset="0"/>
            </a:endParaRPr>
          </a:p>
          <a:p>
            <a:pPr marL="914400" indent="-346075">
              <a:buFont typeface="+mj-lt"/>
              <a:buAutoNum type="alphaUcPeriod"/>
            </a:pPr>
            <a:r>
              <a:rPr lang="en-US" sz="1400" dirty="0" smtClean="0">
                <a:latin typeface="Helvetica" pitchFamily="34" charset="0"/>
              </a:rPr>
              <a:t>massive, ignited</a:t>
            </a:r>
            <a:endParaRPr lang="en-US" sz="1400" dirty="0">
              <a:latin typeface="Helvetica" pitchFamily="34" charset="0"/>
            </a:endParaRPr>
          </a:p>
          <a:p>
            <a:pPr marL="914400" indent="-346075">
              <a:buFont typeface="+mj-lt"/>
              <a:buAutoNum type="alphaUcPeriod"/>
            </a:pPr>
            <a:endParaRPr lang="en-US" sz="1400" dirty="0">
              <a:latin typeface="Helvetica" pitchFamily="34" charset="0"/>
            </a:endParaRPr>
          </a:p>
          <a:p>
            <a:pPr marL="914400" indent="-346075">
              <a:buFont typeface="+mj-lt"/>
              <a:buAutoNum type="alphaUcPeriod"/>
            </a:pPr>
            <a:r>
              <a:rPr lang="en-US" sz="1400" dirty="0" smtClean="0">
                <a:latin typeface="Helvetica" pitchFamily="34" charset="0"/>
              </a:rPr>
              <a:t>gigantic, began</a:t>
            </a:r>
          </a:p>
          <a:p>
            <a:pPr marL="914400" indent="-346075">
              <a:buFont typeface="+mj-lt"/>
              <a:buAutoNum type="alphaUcPeriod"/>
            </a:pPr>
            <a:endParaRPr lang="en-US" sz="1400" dirty="0">
              <a:latin typeface="Helvetica" pitchFamily="34" charset="0"/>
            </a:endParaRPr>
          </a:p>
          <a:p>
            <a:pPr marL="914400" indent="-346075">
              <a:buFont typeface="+mj-lt"/>
              <a:buAutoNum type="alphaUcPeriod"/>
            </a:pPr>
            <a:r>
              <a:rPr lang="en-US" sz="1400" dirty="0" smtClean="0">
                <a:latin typeface="Helvetica" pitchFamily="34" charset="0"/>
              </a:rPr>
              <a:t>enormous, made</a:t>
            </a:r>
            <a:endParaRPr lang="en-US" sz="1400" dirty="0">
              <a:latin typeface="Helvetica" pitchFamily="34" charset="0"/>
            </a:endParaRPr>
          </a:p>
        </p:txBody>
      </p:sp>
      <p:sp>
        <p:nvSpPr>
          <p:cNvPr id="12" name="TextBox 11"/>
          <p:cNvSpPr txBox="1"/>
          <p:nvPr/>
        </p:nvSpPr>
        <p:spPr>
          <a:xfrm>
            <a:off x="580389" y="5445695"/>
            <a:ext cx="6585713" cy="2928864"/>
          </a:xfrm>
          <a:prstGeom prst="rect">
            <a:avLst/>
          </a:prstGeom>
          <a:noFill/>
        </p:spPr>
        <p:txBody>
          <a:bodyPr wrap="square" lIns="96378" tIns="48189" rIns="96378" bIns="48189" rtlCol="0">
            <a:spAutoFit/>
          </a:bodyPr>
          <a:lstStyle/>
          <a:p>
            <a:pPr marL="344488" lvl="0" indent="-344488">
              <a:buAutoNum type="arabicPeriod" startAt="20"/>
            </a:pPr>
            <a:r>
              <a:rPr lang="en-US" sz="1400" b="1" dirty="0" smtClean="0">
                <a:latin typeface="Helvetica" panose="020B0604020202020204" pitchFamily="34" charset="0"/>
                <a:cs typeface="Helvetica" panose="020B0604020202020204" pitchFamily="34" charset="0"/>
              </a:rPr>
              <a:t>Read the words below.                                 </a:t>
            </a:r>
            <a:endParaRPr lang="en-US" sz="1000" b="1" dirty="0" smtClean="0">
              <a:latin typeface="Helvetica" panose="020B0604020202020204" pitchFamily="34" charset="0"/>
              <a:cs typeface="Helvetica" panose="020B0604020202020204" pitchFamily="34" charset="0"/>
            </a:endParaRPr>
          </a:p>
          <a:p>
            <a:pPr marL="344488" lvl="0" indent="-344488">
              <a:buAutoNum type="arabicPeriod" startAt="20"/>
            </a:pPr>
            <a:endParaRPr lang="en-US" sz="1400" b="1" dirty="0">
              <a:latin typeface="Helvetica" panose="020B0604020202020204" pitchFamily="34" charset="0"/>
              <a:cs typeface="Helvetica" panose="020B0604020202020204" pitchFamily="34" charset="0"/>
            </a:endParaRPr>
          </a:p>
          <a:p>
            <a:pPr lvl="0"/>
            <a:r>
              <a:rPr lang="en-US" sz="1600" dirty="0" smtClean="0">
                <a:latin typeface="Helvetica" panose="020B0604020202020204" pitchFamily="34" charset="0"/>
                <a:cs typeface="Helvetica" panose="020B0604020202020204" pitchFamily="34" charset="0"/>
              </a:rPr>
              <a:t>       </a:t>
            </a:r>
            <a:r>
              <a:rPr lang="en-US" sz="1600" u="sng" dirty="0" smtClean="0">
                <a:latin typeface="Helvetica" panose="020B0604020202020204" pitchFamily="34" charset="0"/>
                <a:cs typeface="Helvetica" panose="020B0604020202020204" pitchFamily="34" charset="0"/>
              </a:rPr>
              <a:t>brown</a:t>
            </a:r>
            <a:r>
              <a:rPr lang="en-US" sz="1600" dirty="0" smtClean="0">
                <a:latin typeface="Helvetica" panose="020B0604020202020204" pitchFamily="34" charset="0"/>
                <a:cs typeface="Helvetica" panose="020B0604020202020204" pitchFamily="34" charset="0"/>
              </a:rPr>
              <a:t> A </a:t>
            </a:r>
            <a:r>
              <a:rPr lang="en-US" sz="1600" u="sng" dirty="0" smtClean="0">
                <a:latin typeface="Helvetica" panose="020B0604020202020204" pitchFamily="34" charset="0"/>
                <a:cs typeface="Helvetica" panose="020B0604020202020204" pitchFamily="34" charset="0"/>
              </a:rPr>
              <a:t>beautiful</a:t>
            </a:r>
            <a:r>
              <a:rPr lang="en-US" sz="1600" dirty="0" smtClean="0">
                <a:latin typeface="Helvetica" panose="020B0604020202020204" pitchFamily="34" charset="0"/>
                <a:cs typeface="Helvetica" panose="020B0604020202020204" pitchFamily="34" charset="0"/>
              </a:rPr>
              <a:t>  horse jumped when the earth shook</a:t>
            </a:r>
          </a:p>
          <a:p>
            <a:endParaRPr lang="en-US" sz="1400" b="1" dirty="0">
              <a:latin typeface="Helvetica" panose="020B0604020202020204" pitchFamily="34" charset="0"/>
              <a:cs typeface="Helvetica" panose="020B0604020202020204" pitchFamily="34" charset="0"/>
            </a:endParaRPr>
          </a:p>
          <a:p>
            <a:r>
              <a:rPr lang="en-US" sz="1400" b="1" dirty="0" smtClean="0">
                <a:latin typeface="Helvetica" panose="020B0604020202020204" pitchFamily="34" charset="0"/>
                <a:cs typeface="Helvetica" panose="020B0604020202020204" pitchFamily="34" charset="0"/>
              </a:rPr>
              <a:t>       Which sentence shows the adjectives in correct order?</a:t>
            </a:r>
            <a:endParaRPr lang="en-US" sz="1400" b="1" dirty="0">
              <a:latin typeface="Helvetica" panose="020B0604020202020204" pitchFamily="34" charset="0"/>
              <a:cs typeface="Helvetica" panose="020B0604020202020204" pitchFamily="34" charset="0"/>
            </a:endParaRPr>
          </a:p>
          <a:p>
            <a:pPr marL="344488" indent="344488"/>
            <a:endParaRPr lang="en-US" sz="1400" b="1" dirty="0" smtClean="0">
              <a:latin typeface="Helvetica" pitchFamily="34" charset="0"/>
            </a:endParaRPr>
          </a:p>
          <a:p>
            <a:pPr marL="344488" indent="344488">
              <a:buAutoNum type="alphaUcPeriod"/>
            </a:pPr>
            <a:r>
              <a:rPr lang="en-US" sz="1400" dirty="0" smtClean="0">
                <a:latin typeface="Helvetica" pitchFamily="34" charset="0"/>
              </a:rPr>
              <a:t>A beautiful and </a:t>
            </a:r>
            <a:r>
              <a:rPr lang="en-US" sz="1400" dirty="0">
                <a:latin typeface="Helvetica" pitchFamily="34" charset="0"/>
              </a:rPr>
              <a:t>brown horse jumped when the earth </a:t>
            </a:r>
            <a:r>
              <a:rPr lang="en-US" sz="1400" dirty="0" smtClean="0">
                <a:latin typeface="Helvetica" pitchFamily="34" charset="0"/>
              </a:rPr>
              <a:t>shook.</a:t>
            </a:r>
          </a:p>
          <a:p>
            <a:pPr marL="344488" indent="344488">
              <a:buAutoNum type="alphaUcPeriod"/>
            </a:pPr>
            <a:endParaRPr lang="en-US" sz="1400" dirty="0">
              <a:latin typeface="Helvetica" pitchFamily="34" charset="0"/>
            </a:endParaRPr>
          </a:p>
          <a:p>
            <a:pPr marL="344488" indent="344488">
              <a:buAutoNum type="alphaUcPeriod"/>
            </a:pPr>
            <a:r>
              <a:rPr lang="en-US" sz="1400" dirty="0" smtClean="0">
                <a:latin typeface="Helvetica" pitchFamily="34" charset="0"/>
              </a:rPr>
              <a:t>Beautiful and brown, the horse jumped when the earth shook.</a:t>
            </a:r>
          </a:p>
          <a:p>
            <a:pPr marL="344488" indent="344488">
              <a:buAutoNum type="alphaUcPeriod"/>
            </a:pPr>
            <a:endParaRPr lang="en-US" sz="1400" dirty="0">
              <a:latin typeface="Helvetica" pitchFamily="34" charset="0"/>
            </a:endParaRPr>
          </a:p>
          <a:p>
            <a:pPr marL="344488" indent="344488">
              <a:buAutoNum type="alphaUcPeriod"/>
            </a:pPr>
            <a:r>
              <a:rPr lang="en-US" sz="1400" dirty="0" smtClean="0">
                <a:latin typeface="Helvetica" pitchFamily="34" charset="0"/>
              </a:rPr>
              <a:t>A beautiful, brown horse jumped when the earth shook. </a:t>
            </a:r>
            <a:endParaRPr lang="en-US" sz="1400" dirty="0">
              <a:latin typeface="Helvetica" pitchFamily="34" charset="0"/>
            </a:endParaRPr>
          </a:p>
          <a:p>
            <a:pPr marL="344488" indent="344488">
              <a:buAutoNum type="alphaUcPeriod"/>
            </a:pPr>
            <a:endParaRPr lang="en-US" sz="1400" dirty="0">
              <a:latin typeface="Helvetica" pitchFamily="34" charset="0"/>
            </a:endParaRPr>
          </a:p>
          <a:p>
            <a:pPr marL="344488" indent="344488">
              <a:buAutoNum type="alphaUcPeriod"/>
            </a:pPr>
            <a:r>
              <a:rPr lang="en-US" sz="1400" dirty="0" smtClean="0">
                <a:latin typeface="Helvetica" pitchFamily="34" charset="0"/>
              </a:rPr>
              <a:t>A brown, beautiful horse jumped when the earth shook.</a:t>
            </a:r>
            <a:endParaRPr lang="en-US" sz="1400" dirty="0">
              <a:latin typeface="Helvetica" pitchFamily="34" charset="0"/>
            </a:endParaRPr>
          </a:p>
        </p:txBody>
      </p:sp>
      <p:cxnSp>
        <p:nvCxnSpPr>
          <p:cNvPr id="13" name="Straight Connector 12"/>
          <p:cNvCxnSpPr/>
          <p:nvPr/>
        </p:nvCxnSpPr>
        <p:spPr>
          <a:xfrm>
            <a:off x="451517" y="51054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788124" y="3421786"/>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15" name="Oval 14"/>
          <p:cNvSpPr/>
          <p:nvPr/>
        </p:nvSpPr>
        <p:spPr>
          <a:xfrm>
            <a:off x="792367" y="3887666"/>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16" name="Oval 15"/>
          <p:cNvSpPr/>
          <p:nvPr/>
        </p:nvSpPr>
        <p:spPr>
          <a:xfrm>
            <a:off x="793520" y="4288954"/>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r>
              <a:rPr lang="en-US" dirty="0" smtClean="0"/>
              <a:t>\		`</a:t>
            </a:r>
            <a:endParaRPr lang="en-US" dirty="0"/>
          </a:p>
        </p:txBody>
      </p:sp>
      <p:sp>
        <p:nvSpPr>
          <p:cNvPr id="17" name="Oval 16"/>
          <p:cNvSpPr/>
          <p:nvPr/>
        </p:nvSpPr>
        <p:spPr>
          <a:xfrm>
            <a:off x="788124" y="3014859"/>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10" name="Oval 9"/>
          <p:cNvSpPr/>
          <p:nvPr/>
        </p:nvSpPr>
        <p:spPr>
          <a:xfrm>
            <a:off x="742790" y="7557866"/>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18" name="Oval 17"/>
          <p:cNvSpPr/>
          <p:nvPr/>
        </p:nvSpPr>
        <p:spPr>
          <a:xfrm>
            <a:off x="742790" y="8040854"/>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19" name="Oval 18"/>
          <p:cNvSpPr/>
          <p:nvPr/>
        </p:nvSpPr>
        <p:spPr>
          <a:xfrm>
            <a:off x="751668" y="6744011"/>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r>
              <a:rPr lang="en-US" dirty="0" smtClean="0"/>
              <a:t>\		`</a:t>
            </a:r>
            <a:endParaRPr lang="en-US" dirty="0"/>
          </a:p>
        </p:txBody>
      </p:sp>
      <p:sp>
        <p:nvSpPr>
          <p:cNvPr id="20" name="Oval 19"/>
          <p:cNvSpPr/>
          <p:nvPr/>
        </p:nvSpPr>
        <p:spPr>
          <a:xfrm>
            <a:off x="736462" y="7156845"/>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21" name="Rectangle 20"/>
          <p:cNvSpPr/>
          <p:nvPr/>
        </p:nvSpPr>
        <p:spPr>
          <a:xfrm>
            <a:off x="736462" y="1546101"/>
            <a:ext cx="6421272" cy="762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4640520" y="1172320"/>
            <a:ext cx="2767902" cy="215444"/>
          </a:xfrm>
          <a:prstGeom prst="rect">
            <a:avLst/>
          </a:prstGeom>
          <a:solidFill>
            <a:schemeClr val="bg2"/>
          </a:solidFill>
          <a:ln>
            <a:noFill/>
          </a:ln>
        </p:spPr>
        <p:txBody>
          <a:bodyPr wrap="square" rtlCol="0">
            <a:spAutoFit/>
          </a:bodyPr>
          <a:lstStyle/>
          <a:p>
            <a:r>
              <a:rPr lang="en-US" sz="800" b="1" i="1" dirty="0">
                <a:cs typeface="Helvetica" pitchFamily="34" charset="0"/>
              </a:rPr>
              <a:t>Language and Vocabulary, </a:t>
            </a:r>
            <a:r>
              <a:rPr lang="en-US" sz="800" b="1" i="1" dirty="0" smtClean="0">
                <a:cs typeface="Helvetica" pitchFamily="34" charset="0"/>
              </a:rPr>
              <a:t>L.4.3a </a:t>
            </a:r>
            <a:r>
              <a:rPr lang="en-US" sz="800" b="1" i="1" dirty="0">
                <a:cs typeface="Helvetica" pitchFamily="34" charset="0"/>
              </a:rPr>
              <a:t>Audience, Writing Target </a:t>
            </a:r>
            <a:r>
              <a:rPr lang="en-US" sz="800" b="1" i="1" dirty="0" smtClean="0">
                <a:cs typeface="Helvetica" pitchFamily="34" charset="0"/>
              </a:rPr>
              <a:t>8</a:t>
            </a:r>
            <a:endParaRPr lang="en-US" sz="800" b="1" u="sng" dirty="0">
              <a:ea typeface="Times New Roman"/>
              <a:cs typeface="Times New Roman"/>
            </a:endParaRPr>
          </a:p>
        </p:txBody>
      </p:sp>
      <p:sp>
        <p:nvSpPr>
          <p:cNvPr id="23" name="TextBox 22"/>
          <p:cNvSpPr txBox="1"/>
          <p:nvPr/>
        </p:nvSpPr>
        <p:spPr>
          <a:xfrm>
            <a:off x="4431611" y="5541776"/>
            <a:ext cx="2743200" cy="215444"/>
          </a:xfrm>
          <a:prstGeom prst="rect">
            <a:avLst/>
          </a:prstGeom>
          <a:solidFill>
            <a:schemeClr val="bg2"/>
          </a:solidFill>
          <a:ln>
            <a:noFill/>
          </a:ln>
        </p:spPr>
        <p:txBody>
          <a:bodyPr wrap="square" rtlCol="0">
            <a:spAutoFit/>
          </a:bodyPr>
          <a:lstStyle/>
          <a:p>
            <a:pPr lvl="0"/>
            <a:r>
              <a:rPr lang="en-US" sz="800" b="1" i="1" dirty="0">
                <a:cs typeface="Helvetica" pitchFamily="34" charset="0"/>
              </a:rPr>
              <a:t>Edit and Clarify L.4.1d, adjective order Target 9</a:t>
            </a:r>
            <a:endParaRPr lang="en-US" sz="800" i="1" dirty="0" smtClean="0">
              <a:latin typeface="Helvetica" pitchFamily="34" charset="0"/>
              <a:cs typeface="Helvetica" pitchFamily="34" charset="0"/>
            </a:endParaRPr>
          </a:p>
        </p:txBody>
      </p:sp>
      <p:sp>
        <p:nvSpPr>
          <p:cNvPr id="2" name="TextBox 1"/>
          <p:cNvSpPr txBox="1"/>
          <p:nvPr/>
        </p:nvSpPr>
        <p:spPr>
          <a:xfrm>
            <a:off x="873112" y="5869854"/>
            <a:ext cx="5269050" cy="400110"/>
          </a:xfrm>
          <a:prstGeom prst="rect">
            <a:avLst/>
          </a:prstGeom>
          <a:noFill/>
          <a:ln>
            <a:solidFill>
              <a:schemeClr val="tx1"/>
            </a:solidFill>
          </a:ln>
        </p:spPr>
        <p:txBody>
          <a:bodyPr wrap="square" rtlCol="0">
            <a:spAutoFit/>
          </a:bodyPr>
          <a:lstStyle/>
          <a:p>
            <a:endParaRPr lang="en-US" dirty="0"/>
          </a:p>
        </p:txBody>
      </p:sp>
    </p:spTree>
    <p:extLst>
      <p:ext uri="{BB962C8B-B14F-4D97-AF65-F5344CB8AC3E}">
        <p14:creationId xmlns:p14="http://schemas.microsoft.com/office/powerpoint/2010/main" val="138036404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41</a:t>
            </a:fld>
            <a:endParaRPr lang="en-US" dirty="0"/>
          </a:p>
        </p:txBody>
      </p:sp>
      <p:sp>
        <p:nvSpPr>
          <p:cNvPr id="5" name="TextBox 4"/>
          <p:cNvSpPr txBox="1"/>
          <p:nvPr/>
        </p:nvSpPr>
        <p:spPr>
          <a:xfrm>
            <a:off x="497149" y="457200"/>
            <a:ext cx="6781801" cy="3458229"/>
          </a:xfrm>
          <a:prstGeom prst="rect">
            <a:avLst/>
          </a:prstGeom>
          <a:noFill/>
        </p:spPr>
        <p:txBody>
          <a:bodyPr wrap="square" lIns="96367" tIns="48184" rIns="96367" bIns="48184" rtlCol="0">
            <a:spAutoFit/>
          </a:bodyPr>
          <a:lstStyle/>
          <a:p>
            <a:r>
              <a:rPr lang="en-US" sz="1400" b="1" u="sng" dirty="0" smtClean="0"/>
              <a:t>Part </a:t>
            </a:r>
            <a:r>
              <a:rPr lang="en-US" sz="1400" b="1" u="sng" dirty="0"/>
              <a:t>2</a:t>
            </a:r>
            <a:r>
              <a:rPr lang="en-US" sz="1400" b="1" dirty="0"/>
              <a:t> </a:t>
            </a:r>
          </a:p>
          <a:p>
            <a:pPr>
              <a:lnSpc>
                <a:spcPct val="115000"/>
              </a:lnSpc>
            </a:pPr>
            <a:r>
              <a:rPr lang="en-US" sz="1400" b="1" u="sng" dirty="0"/>
              <a:t>Your assignment</a:t>
            </a:r>
            <a:r>
              <a:rPr lang="en-US" sz="1400" b="1" dirty="0"/>
              <a:t>: </a:t>
            </a:r>
            <a:r>
              <a:rPr lang="en-US" sz="1400" dirty="0">
                <a:ea typeface="Calibri"/>
                <a:cs typeface="Times New Roman"/>
              </a:rPr>
              <a:t>You are going to write your own narrative story about a character that lived after 1850. Your character wants to help plan and build a better city. </a:t>
            </a:r>
            <a:r>
              <a:rPr lang="en-US" sz="1400" u="sng" dirty="0">
                <a:ea typeface="Calibri"/>
                <a:cs typeface="Times New Roman"/>
              </a:rPr>
              <a:t>Describe</a:t>
            </a:r>
            <a:r>
              <a:rPr lang="en-US" sz="1400" dirty="0">
                <a:ea typeface="Calibri"/>
                <a:cs typeface="Times New Roman"/>
              </a:rPr>
              <a:t> the city that your character is going to plan and build and </a:t>
            </a:r>
            <a:r>
              <a:rPr lang="en-US" sz="1400" u="sng" dirty="0">
                <a:ea typeface="Calibri"/>
                <a:cs typeface="Times New Roman"/>
              </a:rPr>
              <a:t>how</a:t>
            </a:r>
            <a:r>
              <a:rPr lang="en-US" sz="1400" dirty="0">
                <a:ea typeface="Calibri"/>
                <a:cs typeface="Times New Roman"/>
              </a:rPr>
              <a:t> he or she will do it. Use details from the texts you have read to help you write your story  (be sure to use your own words).</a:t>
            </a:r>
          </a:p>
          <a:p>
            <a:pPr marL="359702" indent="-359702">
              <a:defRPr/>
            </a:pPr>
            <a:endParaRPr lang="en-US" sz="1400" dirty="0"/>
          </a:p>
          <a:p>
            <a:endParaRPr lang="en-US" sz="1400" dirty="0"/>
          </a:p>
          <a:p>
            <a:r>
              <a:rPr lang="en-US" sz="1400" b="1" u="sng" dirty="0"/>
              <a:t>You will</a:t>
            </a:r>
            <a:r>
              <a:rPr lang="en-US" sz="1400" dirty="0"/>
              <a:t>:</a:t>
            </a:r>
          </a:p>
          <a:p>
            <a:pPr marL="461963" indent="-231775">
              <a:buAutoNum type="arabicPeriod"/>
            </a:pPr>
            <a:r>
              <a:rPr lang="en-US" sz="1400" dirty="0"/>
              <a:t>Plan your writing.  You may use your notes and answers.</a:t>
            </a:r>
          </a:p>
          <a:p>
            <a:pPr marL="461963" indent="-231775">
              <a:buAutoNum type="arabicPeriod"/>
            </a:pPr>
            <a:endParaRPr lang="en-US" sz="1400" dirty="0"/>
          </a:p>
          <a:p>
            <a:pPr marL="461963" indent="-231775">
              <a:buAutoNum type="arabicPeriod"/>
            </a:pPr>
            <a:r>
              <a:rPr lang="en-US" sz="1400" dirty="0"/>
              <a:t>Write – Revise and Edit your first draft (your teacher will give you </a:t>
            </a:r>
            <a:r>
              <a:rPr lang="en-US" sz="1400" dirty="0" smtClean="0"/>
              <a:t>paper).</a:t>
            </a:r>
            <a:endParaRPr lang="en-US" sz="1400" dirty="0"/>
          </a:p>
          <a:p>
            <a:pPr marL="461963" indent="-231775">
              <a:buAutoNum type="arabicPeriod"/>
            </a:pPr>
            <a:endParaRPr lang="en-US" sz="1400" dirty="0"/>
          </a:p>
          <a:p>
            <a:pPr marL="461963" indent="-231775">
              <a:buAutoNum type="arabicPeriod"/>
            </a:pPr>
            <a:r>
              <a:rPr lang="en-US" sz="1400" dirty="0"/>
              <a:t>Write a final draft </a:t>
            </a:r>
            <a:r>
              <a:rPr lang="en-US" sz="1400" dirty="0" smtClean="0"/>
              <a:t>of your narrative story.</a:t>
            </a:r>
            <a:endParaRPr lang="en-US" sz="1400" dirty="0"/>
          </a:p>
          <a:p>
            <a:pPr marL="361375" indent="-361375">
              <a:buAutoNum type="arabicPeriod"/>
            </a:pPr>
            <a:endParaRPr lang="en-US" sz="1400" dirty="0"/>
          </a:p>
          <a:p>
            <a:pPr algn="ctr"/>
            <a:r>
              <a:rPr lang="en-US" sz="1400" b="1" u="sng" dirty="0" smtClean="0"/>
              <a:t>You will be scored by</a:t>
            </a:r>
            <a:r>
              <a:rPr lang="en-US" sz="1400" b="1" dirty="0" smtClean="0"/>
              <a:t>….</a:t>
            </a:r>
            <a:endParaRPr lang="en-US" sz="1400" b="1" dirty="0"/>
          </a:p>
        </p:txBody>
      </p:sp>
      <p:graphicFrame>
        <p:nvGraphicFramePr>
          <p:cNvPr id="6" name="Table 5"/>
          <p:cNvGraphicFramePr>
            <a:graphicFrameLocks noGrp="1"/>
          </p:cNvGraphicFramePr>
          <p:nvPr>
            <p:extLst>
              <p:ext uri="{D42A27DB-BD31-4B8C-83A1-F6EECF244321}">
                <p14:modId xmlns:p14="http://schemas.microsoft.com/office/powerpoint/2010/main" val="1835253467"/>
              </p:ext>
            </p:extLst>
          </p:nvPr>
        </p:nvGraphicFramePr>
        <p:xfrm>
          <a:off x="1109662" y="3929744"/>
          <a:ext cx="5553075" cy="2013856"/>
        </p:xfrm>
        <a:graphic>
          <a:graphicData uri="http://schemas.openxmlformats.org/drawingml/2006/table">
            <a:tbl>
              <a:tblPr firstRow="1" bandRow="1">
                <a:tableStyleId>{5940675A-B579-460E-94D1-54222C63F5DA}</a:tableStyleId>
              </a:tblPr>
              <a:tblGrid>
                <a:gridCol w="1180160"/>
                <a:gridCol w="4372915"/>
              </a:tblGrid>
              <a:tr h="383177">
                <a:tc>
                  <a:txBody>
                    <a:bodyPr/>
                    <a:lstStyle/>
                    <a:p>
                      <a:pPr algn="r"/>
                      <a:r>
                        <a:rPr lang="en-US" sz="900" b="1" i="1" dirty="0" smtClean="0">
                          <a:solidFill>
                            <a:schemeClr val="tx1"/>
                          </a:solidFill>
                        </a:rPr>
                        <a:t>Purpose</a:t>
                      </a:r>
                      <a:endParaRPr lang="en-US" sz="900" b="1" i="1" dirty="0">
                        <a:solidFill>
                          <a:schemeClr val="tx1"/>
                        </a:solidFill>
                      </a:endParaRPr>
                    </a:p>
                  </a:txBody>
                  <a:tcPr marL="97155" marR="97155" marT="47897" marB="47897" anchor="ctr">
                    <a:lnB w="12700" cap="flat" cmpd="sng" algn="ctr">
                      <a:noFill/>
                      <a:prstDash val="solid"/>
                      <a:round/>
                      <a:headEnd type="none" w="med" len="med"/>
                      <a:tailEnd type="none" w="med" len="med"/>
                    </a:lnB>
                    <a:solidFill>
                      <a:schemeClr val="bg2"/>
                    </a:solidFill>
                  </a:tcPr>
                </a:tc>
                <a:tc>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prstClr val="black"/>
                          </a:solidFill>
                          <a:effectLst/>
                          <a:uLnTx/>
                          <a:uFillTx/>
                          <a:latin typeface="+mn-lt"/>
                          <a:ea typeface="+mn-ea"/>
                          <a:cs typeface="+mn-cs"/>
                        </a:rPr>
                        <a:t>how well you maintain your focus, and establish a setting, narrator and or characters.</a:t>
                      </a:r>
                    </a:p>
                  </a:txBody>
                  <a:tcPr marL="97155" marR="97155" marT="47897" marB="47897" anchor="ctr">
                    <a:lnB w="12700" cap="flat" cmpd="sng" algn="ctr">
                      <a:solidFill>
                        <a:schemeClr val="bg1">
                          <a:lumMod val="50000"/>
                        </a:schemeClr>
                      </a:solidFill>
                      <a:prstDash val="solid"/>
                      <a:round/>
                      <a:headEnd type="none" w="med" len="med"/>
                      <a:tailEnd type="none" w="med" len="med"/>
                    </a:lnB>
                    <a:solidFill>
                      <a:schemeClr val="bg2"/>
                    </a:solidFill>
                  </a:tcPr>
                </a:tc>
              </a:tr>
              <a:tr h="239486">
                <a:tc>
                  <a:txBody>
                    <a:bodyPr/>
                    <a:lstStyle/>
                    <a:p>
                      <a:pPr algn="r"/>
                      <a:r>
                        <a:rPr lang="en-US" sz="900" b="1" i="1" dirty="0" smtClean="0">
                          <a:solidFill>
                            <a:schemeClr val="tx1"/>
                          </a:solidFill>
                        </a:rPr>
                        <a:t>Organization</a:t>
                      </a:r>
                      <a:endParaRPr lang="en-US" sz="900" b="1" i="1" dirty="0">
                        <a:solidFill>
                          <a:schemeClr val="tx1"/>
                        </a:solidFill>
                      </a:endParaRPr>
                    </a:p>
                  </a:txBody>
                  <a:tcPr marL="97155" marR="97155" marT="47897" marB="47897" anchor="ctr">
                    <a:lnT w="12700" cap="flat" cmpd="sng" algn="ctr">
                      <a:noFill/>
                      <a:prstDash val="solid"/>
                      <a:round/>
                      <a:headEnd type="none" w="med" len="med"/>
                      <a:tailEnd type="none" w="med" len="med"/>
                    </a:lnT>
                    <a:solidFill>
                      <a:schemeClr val="bg2"/>
                    </a:solidFill>
                  </a:tcPr>
                </a:tc>
                <a:tc>
                  <a:txBody>
                    <a:bodyPr/>
                    <a:lstStyle/>
                    <a:p>
                      <a:r>
                        <a:rPr lang="en-US" sz="900" b="1" dirty="0" smtClean="0"/>
                        <a:t>how well the events logically flow from beginning to end using effective transitions and how well you stay on topic throughout the story.</a:t>
                      </a:r>
                    </a:p>
                  </a:txBody>
                  <a:tcPr marL="97155" marR="97155" marT="47897" marB="47897" anchor="ctr">
                    <a:lnT w="12700" cap="flat" cmpd="sng" algn="ctr">
                      <a:solidFill>
                        <a:schemeClr val="bg1">
                          <a:lumMod val="50000"/>
                        </a:schemeClr>
                      </a:solidFill>
                      <a:prstDash val="solid"/>
                      <a:round/>
                      <a:headEnd type="none" w="med" len="med"/>
                      <a:tailEnd type="none" w="med" len="med"/>
                    </a:lnT>
                    <a:solidFill>
                      <a:schemeClr val="bg2"/>
                    </a:solidFill>
                  </a:tcPr>
                </a:tc>
              </a:tr>
              <a:tr h="383177">
                <a:tc>
                  <a:txBody>
                    <a:bodyPr/>
                    <a:lstStyle/>
                    <a:p>
                      <a:pPr algn="r"/>
                      <a:r>
                        <a:rPr lang="en-US" sz="900" b="1" i="1" dirty="0" smtClean="0">
                          <a:solidFill>
                            <a:schemeClr val="tx1"/>
                          </a:solidFill>
                        </a:rPr>
                        <a:t>Elaboration:</a:t>
                      </a:r>
                    </a:p>
                    <a:p>
                      <a:pPr algn="r"/>
                      <a:r>
                        <a:rPr lang="en-US" sz="900" b="1" i="1" dirty="0" smtClean="0">
                          <a:solidFill>
                            <a:schemeClr val="tx1"/>
                          </a:solidFill>
                        </a:rPr>
                        <a:t>of evidence</a:t>
                      </a:r>
                    </a:p>
                  </a:txBody>
                  <a:tcPr marL="97155" marR="97155" marT="47897" marB="47897" anchor="ctr">
                    <a:lnB w="12700" cap="flat" cmpd="sng" algn="ctr">
                      <a:noFill/>
                      <a:prstDash val="solid"/>
                      <a:round/>
                      <a:headEnd type="none" w="med" len="med"/>
                      <a:tailEnd type="none" w="med" len="med"/>
                    </a:lnB>
                    <a:solidFill>
                      <a:schemeClr val="bg1">
                        <a:lumMod val="95000"/>
                      </a:schemeClr>
                    </a:solidFill>
                  </a:tcPr>
                </a:tc>
                <a:tc>
                  <a:txBody>
                    <a:bodyPr/>
                    <a:lstStyle/>
                    <a:p>
                      <a:r>
                        <a:rPr lang="en-US" sz="900" b="1" dirty="0" smtClean="0"/>
                        <a:t>how well you elaborate with details, dialogue, and description to advance the story or illustrate the experience.</a:t>
                      </a:r>
                    </a:p>
                  </a:txBody>
                  <a:tcPr marL="97155" marR="97155" marT="47897" marB="47897" anchor="ctr">
                    <a:lnB w="12700" cap="flat" cmpd="sng" algn="ctr">
                      <a:solidFill>
                        <a:schemeClr val="bg1">
                          <a:lumMod val="50000"/>
                        </a:schemeClr>
                      </a:solidFill>
                      <a:prstDash val="solid"/>
                      <a:round/>
                      <a:headEnd type="none" w="med" len="med"/>
                      <a:tailEnd type="none" w="med" len="med"/>
                    </a:lnB>
                    <a:solidFill>
                      <a:schemeClr val="bg1">
                        <a:lumMod val="95000"/>
                      </a:schemeClr>
                    </a:solidFill>
                  </a:tcPr>
                </a:tc>
              </a:tr>
              <a:tr h="383177">
                <a:tc>
                  <a:txBody>
                    <a:bodyPr/>
                    <a:lstStyle/>
                    <a:p>
                      <a:pPr algn="r"/>
                      <a:r>
                        <a:rPr lang="en-US" sz="900" b="1" i="1" dirty="0" smtClean="0">
                          <a:solidFill>
                            <a:schemeClr val="tx1"/>
                          </a:solidFill>
                        </a:rPr>
                        <a:t>Elaboration:</a:t>
                      </a:r>
                    </a:p>
                    <a:p>
                      <a:pPr algn="r"/>
                      <a:r>
                        <a:rPr lang="en-US" sz="900" b="1" i="1" dirty="0" smtClean="0">
                          <a:solidFill>
                            <a:schemeClr val="tx1"/>
                          </a:solidFill>
                        </a:rPr>
                        <a:t>of language and vocabulary</a:t>
                      </a:r>
                      <a:endParaRPr lang="en-US" sz="900" b="1" i="1" dirty="0">
                        <a:solidFill>
                          <a:schemeClr val="tx1"/>
                        </a:solidFill>
                      </a:endParaRPr>
                    </a:p>
                  </a:txBody>
                  <a:tcPr marL="97155" marR="97155" marT="47897" marB="47897" anchor="ctr">
                    <a:lnT w="12700" cap="flat" cmpd="sng" algn="ctr">
                      <a:noFill/>
                      <a:prstDash val="solid"/>
                      <a:round/>
                      <a:headEnd type="none" w="med" len="med"/>
                      <a:tailEnd type="none" w="med" len="med"/>
                    </a:lnT>
                    <a:solidFill>
                      <a:schemeClr val="bg1">
                        <a:lumMod val="95000"/>
                      </a:schemeClr>
                    </a:solidFill>
                  </a:tcPr>
                </a:tc>
                <a:tc>
                  <a:txBody>
                    <a:bodyPr/>
                    <a:lstStyle/>
                    <a:p>
                      <a:r>
                        <a:rPr lang="en-US" sz="900" b="1" dirty="0" smtClean="0"/>
                        <a:t>how well you effectively express experiences or events using sensory, concrete, and figurative language that is appropriate for your purpose.</a:t>
                      </a:r>
                    </a:p>
                  </a:txBody>
                  <a:tcPr marL="97155" marR="97155" marT="47897" marB="47897" anchor="ctr">
                    <a:lnT w="12700" cap="flat" cmpd="sng" algn="ctr">
                      <a:solidFill>
                        <a:schemeClr val="bg1">
                          <a:lumMod val="50000"/>
                        </a:schemeClr>
                      </a:solidFill>
                      <a:prstDash val="solid"/>
                      <a:round/>
                      <a:headEnd type="none" w="med" len="med"/>
                      <a:tailEnd type="none" w="med" len="med"/>
                    </a:lnT>
                    <a:solidFill>
                      <a:schemeClr val="bg1">
                        <a:lumMod val="95000"/>
                      </a:schemeClr>
                    </a:solidFill>
                  </a:tcPr>
                </a:tc>
              </a:tr>
              <a:tr h="239486">
                <a:tc>
                  <a:txBody>
                    <a:bodyPr/>
                    <a:lstStyle/>
                    <a:p>
                      <a:pPr algn="r"/>
                      <a:r>
                        <a:rPr lang="en-US" sz="900" b="1" i="1" dirty="0" smtClean="0">
                          <a:solidFill>
                            <a:schemeClr val="tx1"/>
                          </a:solidFill>
                        </a:rPr>
                        <a:t>Conventions</a:t>
                      </a:r>
                      <a:endParaRPr lang="en-US" sz="900" b="1" i="1" dirty="0">
                        <a:solidFill>
                          <a:schemeClr val="tx1"/>
                        </a:solidFill>
                      </a:endParaRPr>
                    </a:p>
                  </a:txBody>
                  <a:tcPr marL="97155" marR="97155" marT="47897" marB="47897" anchor="ctr">
                    <a:solidFill>
                      <a:schemeClr val="accent6">
                        <a:lumMod val="20000"/>
                        <a:lumOff val="80000"/>
                      </a:schemeClr>
                    </a:solidFill>
                  </a:tcPr>
                </a:tc>
                <a:tc>
                  <a:txBody>
                    <a:bodyPr/>
                    <a:lstStyle/>
                    <a:p>
                      <a:r>
                        <a:rPr lang="en-US" sz="900" b="1" dirty="0" smtClean="0"/>
                        <a:t> how well you follow the rules of grammar, usage, and mechanics (spelling, punctuation, capitalization, etc.).</a:t>
                      </a:r>
                    </a:p>
                  </a:txBody>
                  <a:tcPr marL="97155" marR="97155" marT="47897" marB="47897" anchor="ctr">
                    <a:solidFill>
                      <a:schemeClr val="accent6">
                        <a:lumMod val="20000"/>
                        <a:lumOff val="80000"/>
                      </a:schemeClr>
                    </a:solidFill>
                  </a:tcPr>
                </a:tc>
              </a:tr>
            </a:tbl>
          </a:graphicData>
        </a:graphic>
      </p:graphicFrame>
    </p:spTree>
    <p:extLst>
      <p:ext uri="{BB962C8B-B14F-4D97-AF65-F5344CB8AC3E}">
        <p14:creationId xmlns:p14="http://schemas.microsoft.com/office/powerpoint/2010/main" val="168646166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42</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258139979"/>
              </p:ext>
            </p:extLst>
          </p:nvPr>
        </p:nvGraphicFramePr>
        <p:xfrm>
          <a:off x="566739" y="381000"/>
          <a:ext cx="6638925" cy="8382000"/>
        </p:xfrm>
        <a:graphic>
          <a:graphicData uri="http://schemas.openxmlformats.org/drawingml/2006/table">
            <a:tbl>
              <a:tblPr firstRow="1" bandRow="1">
                <a:tableStyleId>{5940675A-B579-460E-94D1-54222C63F5DA}</a:tableStyleId>
              </a:tblPr>
              <a:tblGrid>
                <a:gridCol w="6638925"/>
              </a:tblGrid>
              <a:tr h="381000">
                <a:tc>
                  <a:txBody>
                    <a:bodyPr/>
                    <a:lstStyle/>
                    <a:p>
                      <a:endParaRPr lang="en-US" sz="1900" dirty="0" smtClean="0"/>
                    </a:p>
                  </a:txBody>
                  <a:tcPr marL="97155" marR="9715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r>
              <a:tr h="381000">
                <a:tc>
                  <a:txBody>
                    <a:bodyPr/>
                    <a:lstStyle/>
                    <a:p>
                      <a:pPr algn="ctr"/>
                      <a:endParaRPr lang="en-US" sz="1900" b="1" u="sng"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bl>
          </a:graphicData>
        </a:graphic>
      </p:graphicFrame>
    </p:spTree>
    <p:extLst>
      <p:ext uri="{BB962C8B-B14F-4D97-AF65-F5344CB8AC3E}">
        <p14:creationId xmlns:p14="http://schemas.microsoft.com/office/powerpoint/2010/main" val="3956238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43</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644363353"/>
              </p:ext>
            </p:extLst>
          </p:nvPr>
        </p:nvGraphicFramePr>
        <p:xfrm>
          <a:off x="566739" y="380999"/>
          <a:ext cx="6638925" cy="8763000"/>
        </p:xfrm>
        <a:graphic>
          <a:graphicData uri="http://schemas.openxmlformats.org/drawingml/2006/table">
            <a:tbl>
              <a:tblPr firstRow="1" bandRow="1">
                <a:tableStyleId>{5940675A-B579-460E-94D1-54222C63F5DA}</a:tableStyleId>
              </a:tblPr>
              <a:tblGrid>
                <a:gridCol w="6638925"/>
              </a:tblGrid>
              <a:tr h="381000">
                <a:tc>
                  <a:txBody>
                    <a:bodyPr/>
                    <a:lstStyle/>
                    <a:p>
                      <a:endParaRPr lang="en-US" sz="1900" dirty="0"/>
                    </a:p>
                  </a:txBody>
                  <a:tcPr marL="97155" marR="9715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bl>
          </a:graphicData>
        </a:graphic>
      </p:graphicFrame>
    </p:spTree>
    <p:extLst>
      <p:ext uri="{BB962C8B-B14F-4D97-AF65-F5344CB8AC3E}">
        <p14:creationId xmlns:p14="http://schemas.microsoft.com/office/powerpoint/2010/main" val="25148742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44</a:t>
            </a:fld>
            <a:endParaRPr lang="en-US" dirty="0"/>
          </a:p>
        </p:txBody>
      </p:sp>
      <p:sp>
        <p:nvSpPr>
          <p:cNvPr id="2" name="TextBox 1"/>
          <p:cNvSpPr txBox="1"/>
          <p:nvPr/>
        </p:nvSpPr>
        <p:spPr>
          <a:xfrm>
            <a:off x="658576" y="6545944"/>
            <a:ext cx="6396038" cy="983420"/>
          </a:xfrm>
          <a:prstGeom prst="rect">
            <a:avLst/>
          </a:prstGeom>
          <a:noFill/>
        </p:spPr>
        <p:txBody>
          <a:bodyPr wrap="square" lIns="96367" tIns="48184" rIns="96367" bIns="48184" rtlCol="0">
            <a:spAutoFit/>
          </a:bodyPr>
          <a:lstStyle/>
          <a:p>
            <a:pPr algn="ctr"/>
            <a:r>
              <a:rPr lang="en-US" sz="3800" b="1" dirty="0">
                <a:effectLst>
                  <a:outerShdw blurRad="38100" dist="38100" dir="2700000" algn="tl">
                    <a:srgbClr val="000000">
                      <a:alpha val="43137"/>
                    </a:srgbClr>
                  </a:outerShdw>
                </a:effectLst>
              </a:rPr>
              <a:t>STOP</a:t>
            </a:r>
          </a:p>
          <a:p>
            <a:pPr algn="ctr"/>
            <a:r>
              <a:rPr lang="en-US" dirty="0" smtClean="0"/>
              <a:t>Close your books and wait for instructions!</a:t>
            </a:r>
            <a:endParaRPr lang="en-US" dirty="0"/>
          </a:p>
        </p:txBody>
      </p:sp>
      <p:pic>
        <p:nvPicPr>
          <p:cNvPr id="1034" name="Picture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10798" y="1436915"/>
            <a:ext cx="4691594" cy="4550229"/>
          </a:xfrm>
          <a:prstGeom prst="rect">
            <a:avLst/>
          </a:prstGeom>
          <a:ln w="9525">
            <a:solidFill>
              <a:schemeClr val="tx1"/>
            </a:solidFill>
            <a:miter lim="800000"/>
            <a:headEnd/>
            <a:tailEnd/>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18495468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45</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144867568"/>
              </p:ext>
            </p:extLst>
          </p:nvPr>
        </p:nvGraphicFramePr>
        <p:xfrm>
          <a:off x="518160" y="4006790"/>
          <a:ext cx="6563361" cy="3630719"/>
        </p:xfrm>
        <a:graphic>
          <a:graphicData uri="http://schemas.openxmlformats.org/drawingml/2006/table">
            <a:tbl>
              <a:tblPr firstRow="1" bandRow="1">
                <a:tableStyleId>{5940675A-B579-460E-94D1-54222C63F5DA}</a:tableStyleId>
              </a:tblPr>
              <a:tblGrid>
                <a:gridCol w="518159"/>
                <a:gridCol w="4526281"/>
                <a:gridCol w="685801"/>
                <a:gridCol w="416560"/>
                <a:gridCol w="416560"/>
              </a:tblGrid>
              <a:tr h="330491">
                <a:tc gridSpan="5">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500" b="1" dirty="0" smtClean="0"/>
                        <a:t>Informational Text</a:t>
                      </a:r>
                    </a:p>
                  </a:txBody>
                  <a:tcPr marL="97155" marR="97155" marT="47897" marB="47897" anchor="ctr">
                    <a:solidFill>
                      <a:schemeClr val="accent3">
                        <a:lumMod val="20000"/>
                        <a:lumOff val="80000"/>
                      </a:schemeClr>
                    </a:solidFill>
                  </a:tcPr>
                </a:tc>
                <a:tc hMerge="1">
                  <a:txBody>
                    <a:bodyPr/>
                    <a:lstStyle/>
                    <a:p>
                      <a:pPr marL="0" marR="0" indent="0" algn="ctr" defTabSz="966612" rtl="0" eaLnBrk="1" fontAlgn="auto" latinLnBrk="0" hangingPunct="1">
                        <a:lnSpc>
                          <a:spcPct val="100000"/>
                        </a:lnSpc>
                        <a:spcBef>
                          <a:spcPts val="0"/>
                        </a:spcBef>
                        <a:spcAft>
                          <a:spcPts val="0"/>
                        </a:spcAft>
                        <a:buClrTx/>
                        <a:buSzTx/>
                        <a:buFontTx/>
                        <a:buNone/>
                        <a:tabLst/>
                        <a:defRPr/>
                      </a:pPr>
                      <a:endParaRPr lang="en-US" sz="1400" b="1" dirty="0" smtClean="0"/>
                    </a:p>
                  </a:txBody>
                  <a:tcPr anchor="ctr">
                    <a:solidFill>
                      <a:schemeClr val="bg1"/>
                    </a:solidFill>
                  </a:tcPr>
                </a:tc>
                <a:tc hMerge="1">
                  <a:txBody>
                    <a:bodyPr/>
                    <a:lstStyle/>
                    <a:p>
                      <a:endParaRPr lang="en-US"/>
                    </a:p>
                  </a:txBody>
                  <a:tcPr/>
                </a:tc>
                <a:tc hMerge="1">
                  <a:txBody>
                    <a:bodyPr/>
                    <a:lstStyle/>
                    <a:p>
                      <a:endParaRPr lang="en-US" sz="1000"/>
                    </a:p>
                  </a:txBody>
                  <a:tcPr>
                    <a:solidFill>
                      <a:schemeClr val="bg1"/>
                    </a:solidFill>
                  </a:tcPr>
                </a:tc>
                <a:tc hMerge="1">
                  <a:txBody>
                    <a:bodyPr/>
                    <a:lstStyle/>
                    <a:p>
                      <a:endParaRPr lang="en-US"/>
                    </a:p>
                  </a:txBody>
                  <a:tcPr/>
                </a:tc>
              </a:tr>
              <a:tr h="346649">
                <a:tc>
                  <a:txBody>
                    <a:bodyPr/>
                    <a:lstStyle/>
                    <a:p>
                      <a:pPr algn="ctr">
                        <a:lnSpc>
                          <a:spcPct val="100000"/>
                        </a:lnSpc>
                        <a:spcAft>
                          <a:spcPts val="0"/>
                        </a:spcAft>
                      </a:pPr>
                      <a:r>
                        <a:rPr lang="en-US" sz="1500" b="1" dirty="0" smtClean="0"/>
                        <a:t>9 </a:t>
                      </a:r>
                      <a:endParaRPr lang="en-US" sz="1500" b="1" dirty="0"/>
                    </a:p>
                  </a:txBody>
                  <a:tcPr marL="97155" marR="97155" marT="47897" marB="47897" anchor="ctr">
                    <a:solidFill>
                      <a:schemeClr val="bg1"/>
                    </a:solidFill>
                  </a:tcPr>
                </a:tc>
                <a:tc gridSpan="2">
                  <a:txBody>
                    <a:bodyPr/>
                    <a:lstStyle/>
                    <a:p>
                      <a:pPr marL="0" marR="0" algn="l">
                        <a:lnSpc>
                          <a:spcPct val="100000"/>
                        </a:lnSpc>
                        <a:spcBef>
                          <a:spcPts val="0"/>
                        </a:spcBef>
                        <a:spcAft>
                          <a:spcPts val="0"/>
                        </a:spcAft>
                      </a:pPr>
                      <a:r>
                        <a:rPr lang="en-US" sz="1000" b="0" dirty="0" smtClean="0">
                          <a:solidFill>
                            <a:schemeClr val="tx1"/>
                          </a:solidFill>
                          <a:effectLst/>
                        </a:rPr>
                        <a:t>What does the phrase </a:t>
                      </a:r>
                      <a:r>
                        <a:rPr lang="en-US" sz="1000" b="0" u="sng" dirty="0" smtClean="0">
                          <a:solidFill>
                            <a:schemeClr val="tx1"/>
                          </a:solidFill>
                          <a:effectLst/>
                        </a:rPr>
                        <a:t>trading </a:t>
                      </a:r>
                      <a:r>
                        <a:rPr lang="en-US" sz="1000" b="0" u="sng" strike="noStrike" dirty="0" smtClean="0">
                          <a:solidFill>
                            <a:schemeClr val="tx1"/>
                          </a:solidFill>
                          <a:effectLst/>
                        </a:rPr>
                        <a:t>post</a:t>
                      </a:r>
                      <a:r>
                        <a:rPr lang="en-US" sz="1000" b="0" u="none" strike="noStrike" baseline="0" dirty="0" smtClean="0">
                          <a:solidFill>
                            <a:schemeClr val="tx1"/>
                          </a:solidFill>
                          <a:effectLst/>
                        </a:rPr>
                        <a:t> </a:t>
                      </a:r>
                      <a:r>
                        <a:rPr lang="en-US" sz="1000" b="0" strike="noStrike" dirty="0" smtClean="0">
                          <a:solidFill>
                            <a:schemeClr val="tx1"/>
                          </a:solidFill>
                          <a:effectLst/>
                        </a:rPr>
                        <a:t>mean</a:t>
                      </a:r>
                      <a:r>
                        <a:rPr lang="en-US" sz="1000" b="0" dirty="0" smtClean="0">
                          <a:solidFill>
                            <a:schemeClr val="tx1"/>
                          </a:solidFill>
                          <a:effectLst/>
                        </a:rPr>
                        <a:t> in this  passage, </a:t>
                      </a:r>
                      <a:r>
                        <a:rPr lang="en-US" sz="1000" b="1" u="sng" dirty="0" smtClean="0">
                          <a:solidFill>
                            <a:schemeClr val="tx1"/>
                          </a:solidFill>
                          <a:effectLst/>
                        </a:rPr>
                        <a:t>Chicago’s First Leader</a:t>
                      </a:r>
                      <a:r>
                        <a:rPr lang="en-US" sz="1000" b="0" dirty="0" smtClean="0">
                          <a:solidFill>
                            <a:schemeClr val="tx1"/>
                          </a:solidFill>
                          <a:effectLst/>
                        </a:rPr>
                        <a:t>? RI.4.4</a:t>
                      </a:r>
                      <a:endParaRPr lang="en-US" sz="1000" b="0" dirty="0">
                        <a:solidFill>
                          <a:schemeClr val="tx1"/>
                        </a:solidFill>
                        <a:effectLst/>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296574">
                <a:tc>
                  <a:txBody>
                    <a:bodyPr/>
                    <a:lstStyle/>
                    <a:p>
                      <a:pPr algn="ctr">
                        <a:lnSpc>
                          <a:spcPct val="100000"/>
                        </a:lnSpc>
                        <a:spcAft>
                          <a:spcPts val="0"/>
                        </a:spcAft>
                      </a:pPr>
                      <a:r>
                        <a:rPr lang="en-US" sz="1500" b="1" dirty="0" smtClean="0"/>
                        <a:t>10</a:t>
                      </a:r>
                      <a:endParaRPr lang="en-US" sz="1500" b="1" dirty="0"/>
                    </a:p>
                  </a:txBody>
                  <a:tcPr marL="97155" marR="97155" marT="47897" marB="47897" anchor="ctr">
                    <a:solidFill>
                      <a:schemeClr val="bg1"/>
                    </a:solidFill>
                  </a:tcPr>
                </a:tc>
                <a:tc gridSpan="2">
                  <a:txBody>
                    <a:bodyPr/>
                    <a:lstStyle/>
                    <a:p>
                      <a:pPr marL="0" marR="0" algn="l">
                        <a:lnSpc>
                          <a:spcPct val="100000"/>
                        </a:lnSpc>
                        <a:spcBef>
                          <a:spcPts val="0"/>
                        </a:spcBef>
                        <a:spcAft>
                          <a:spcPts val="0"/>
                        </a:spcAft>
                      </a:pPr>
                      <a:r>
                        <a:rPr lang="en-US" sz="1000" b="0" baseline="0" dirty="0" smtClean="0">
                          <a:solidFill>
                            <a:schemeClr val="tx1"/>
                          </a:solidFill>
                          <a:effectLst/>
                          <a:latin typeface="+mn-lt"/>
                          <a:ea typeface="Calibri"/>
                          <a:cs typeface="Times New Roman"/>
                        </a:rPr>
                        <a:t>Which statement below best describes a city planner?  RI.4.4</a:t>
                      </a:r>
                      <a:endParaRPr lang="en-US" sz="1000" b="0" dirty="0" smtClean="0">
                        <a:solidFill>
                          <a:schemeClr val="tx1"/>
                        </a:solidFill>
                        <a:effectLst/>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163721">
                <a:tc>
                  <a:txBody>
                    <a:bodyPr/>
                    <a:lstStyle/>
                    <a:p>
                      <a:pPr algn="ctr">
                        <a:lnSpc>
                          <a:spcPct val="100000"/>
                        </a:lnSpc>
                        <a:spcAft>
                          <a:spcPts val="0"/>
                        </a:spcAft>
                      </a:pPr>
                      <a:r>
                        <a:rPr lang="en-US" sz="1500" b="1" dirty="0" smtClean="0"/>
                        <a:t>11</a:t>
                      </a:r>
                      <a:endParaRPr lang="en-US" sz="1500" b="1" dirty="0"/>
                    </a:p>
                  </a:txBody>
                  <a:tcPr marL="97155" marR="97155" marT="47897" marB="47897" anchor="ctr">
                    <a:solidFill>
                      <a:schemeClr val="bg1"/>
                    </a:solidFill>
                  </a:tcPr>
                </a:tc>
                <a:tc gridSpan="2">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n-US" sz="1000" b="0" i="0" baseline="0" dirty="0" smtClean="0">
                          <a:latin typeface="+mn-lt"/>
                          <a:ea typeface="Times New Roman"/>
                          <a:cs typeface="Times New Roman"/>
                        </a:rPr>
                        <a:t>What was a major reason that the buildings burned easily in the Great Chicago fire? RI.4.8</a:t>
                      </a:r>
                      <a:endParaRPr lang="en-US" sz="1000" b="0" i="0" dirty="0">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373208">
                <a:tc>
                  <a:txBody>
                    <a:bodyPr/>
                    <a:lstStyle/>
                    <a:p>
                      <a:pPr algn="ctr">
                        <a:lnSpc>
                          <a:spcPct val="100000"/>
                        </a:lnSpc>
                        <a:spcAft>
                          <a:spcPts val="0"/>
                        </a:spcAft>
                      </a:pPr>
                      <a:r>
                        <a:rPr lang="en-US" sz="1500" b="1" dirty="0" smtClean="0"/>
                        <a:t>12</a:t>
                      </a:r>
                      <a:endParaRPr lang="en-US" sz="1500" b="1" dirty="0"/>
                    </a:p>
                  </a:txBody>
                  <a:tcPr marL="97155" marR="97155" marT="47897" marB="47897" anchor="ctr">
                    <a:solidFill>
                      <a:schemeClr val="bg1"/>
                    </a:solidFill>
                  </a:tcPr>
                </a:tc>
                <a:tc gridSpan="2">
                  <a:txBody>
                    <a:bodyPr/>
                    <a:lstStyle/>
                    <a:p>
                      <a:pPr marL="0" marR="0" indent="0" algn="l" defTabSz="1018824" rtl="0" eaLnBrk="1" fontAlgn="auto" latinLnBrk="0" hangingPunct="1">
                        <a:lnSpc>
                          <a:spcPct val="115000"/>
                        </a:lnSpc>
                        <a:spcBef>
                          <a:spcPts val="0"/>
                        </a:spcBef>
                        <a:spcAft>
                          <a:spcPts val="1000"/>
                        </a:spcAft>
                        <a:buClrTx/>
                        <a:buSzTx/>
                        <a:buFontTx/>
                        <a:buNone/>
                        <a:tabLst/>
                        <a:defRPr/>
                      </a:pPr>
                      <a:r>
                        <a:rPr lang="en-US" sz="1000" b="0" dirty="0" smtClean="0">
                          <a:solidFill>
                            <a:schemeClr val="tx1"/>
                          </a:solidFill>
                          <a:effectLst/>
                        </a:rPr>
                        <a:t>What evidence best supports what a city planner thinks a city needs?  RI.4.8</a:t>
                      </a:r>
                      <a:endParaRPr lang="en-US" sz="1000" b="0" dirty="0">
                        <a:solidFill>
                          <a:schemeClr val="tx1"/>
                        </a:solidFill>
                        <a:effectLst/>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310484">
                <a:tc>
                  <a:txBody>
                    <a:bodyPr/>
                    <a:lstStyle/>
                    <a:p>
                      <a:pPr algn="ctr">
                        <a:lnSpc>
                          <a:spcPct val="100000"/>
                        </a:lnSpc>
                        <a:spcAft>
                          <a:spcPts val="0"/>
                        </a:spcAft>
                      </a:pPr>
                      <a:r>
                        <a:rPr lang="en-US" sz="1500" b="1" dirty="0" smtClean="0"/>
                        <a:t>13</a:t>
                      </a:r>
                      <a:endParaRPr lang="en-US" sz="1500" b="1" dirty="0"/>
                    </a:p>
                  </a:txBody>
                  <a:tcPr marL="97155" marR="97155" marT="47897" marB="47897" anchor="ctr">
                    <a:solidFill>
                      <a:schemeClr val="bg1"/>
                    </a:solidFill>
                  </a:tcPr>
                </a:tc>
                <a:tc gridSpan="2">
                  <a:txBody>
                    <a:bodyPr/>
                    <a:lstStyle/>
                    <a:p>
                      <a:pPr marL="0" marR="0" algn="l">
                        <a:lnSpc>
                          <a:spcPct val="100000"/>
                        </a:lnSpc>
                        <a:spcBef>
                          <a:spcPts val="0"/>
                        </a:spcBef>
                        <a:spcAft>
                          <a:spcPts val="0"/>
                        </a:spcAft>
                      </a:pPr>
                      <a:r>
                        <a:rPr lang="en-US" sz="1000" b="0" dirty="0" smtClean="0">
                          <a:solidFill>
                            <a:schemeClr val="tx1"/>
                          </a:solidFill>
                          <a:effectLst/>
                        </a:rPr>
                        <a:t>According to </a:t>
                      </a:r>
                      <a:r>
                        <a:rPr lang="en-US" sz="1000" b="1" i="0" u="sng" dirty="0" smtClean="0">
                          <a:solidFill>
                            <a:schemeClr val="tx1"/>
                          </a:solidFill>
                          <a:effectLst/>
                        </a:rPr>
                        <a:t>Chicago Legacy: Burnham’s Plan</a:t>
                      </a:r>
                      <a:r>
                        <a:rPr lang="en-US" sz="1000" b="1" i="0" u="none" baseline="0" dirty="0" smtClean="0">
                          <a:solidFill>
                            <a:schemeClr val="tx1"/>
                          </a:solidFill>
                          <a:effectLst/>
                        </a:rPr>
                        <a:t> </a:t>
                      </a:r>
                      <a:r>
                        <a:rPr lang="en-US" sz="1000" b="0" baseline="0" dirty="0" smtClean="0">
                          <a:solidFill>
                            <a:schemeClr val="tx1"/>
                          </a:solidFill>
                          <a:effectLst/>
                        </a:rPr>
                        <a:t>w</a:t>
                      </a:r>
                      <a:r>
                        <a:rPr lang="en-US" sz="1000" b="0" dirty="0" smtClean="0">
                          <a:solidFill>
                            <a:schemeClr val="tx1"/>
                          </a:solidFill>
                          <a:effectLst/>
                        </a:rPr>
                        <a:t>hy was life difficult in Chicago before the Great Fire? RI.4.9</a:t>
                      </a:r>
                      <a:endParaRPr lang="en-US" sz="1000" b="0" dirty="0">
                        <a:solidFill>
                          <a:schemeClr val="tx1"/>
                        </a:solidFill>
                        <a:effectLst/>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379281">
                <a:tc>
                  <a:txBody>
                    <a:bodyPr/>
                    <a:lstStyle/>
                    <a:p>
                      <a:pPr algn="ctr">
                        <a:lnSpc>
                          <a:spcPct val="100000"/>
                        </a:lnSpc>
                        <a:spcAft>
                          <a:spcPts val="0"/>
                        </a:spcAft>
                      </a:pPr>
                      <a:r>
                        <a:rPr lang="en-US" sz="1500" b="1" dirty="0" smtClean="0"/>
                        <a:t>14</a:t>
                      </a:r>
                      <a:endParaRPr lang="en-US" sz="1500" b="1" dirty="0"/>
                    </a:p>
                  </a:txBody>
                  <a:tcPr marL="97155" marR="97155" marT="47897" marB="47897" anchor="ctr">
                    <a:solidFill>
                      <a:schemeClr val="bg1"/>
                    </a:solidFill>
                  </a:tcPr>
                </a:tc>
                <a:tc gridSpan="2">
                  <a:txBody>
                    <a:bodyPr/>
                    <a:lstStyle/>
                    <a:p>
                      <a:pPr marL="0" marR="0" algn="l">
                        <a:lnSpc>
                          <a:spcPct val="100000"/>
                        </a:lnSpc>
                        <a:spcBef>
                          <a:spcPts val="0"/>
                        </a:spcBef>
                        <a:spcAft>
                          <a:spcPts val="0"/>
                        </a:spcAft>
                      </a:pPr>
                      <a:r>
                        <a:rPr lang="en-US" sz="1000" b="0" baseline="0" dirty="0" smtClean="0">
                          <a:solidFill>
                            <a:schemeClr val="tx1"/>
                          </a:solidFill>
                          <a:effectLst/>
                        </a:rPr>
                        <a:t>What do Burnham and DuSable’s legacies have in common? RI.4.9</a:t>
                      </a:r>
                      <a:endParaRPr lang="en-US" sz="1000" b="0" dirty="0">
                        <a:solidFill>
                          <a:schemeClr val="tx1"/>
                        </a:solidFill>
                        <a:effectLst/>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371878">
                <a:tc>
                  <a:txBody>
                    <a:bodyPr/>
                    <a:lstStyle/>
                    <a:p>
                      <a:pPr algn="ctr">
                        <a:lnSpc>
                          <a:spcPct val="100000"/>
                        </a:lnSpc>
                        <a:spcAft>
                          <a:spcPts val="0"/>
                        </a:spcAft>
                      </a:pPr>
                      <a:r>
                        <a:rPr lang="en-US" sz="1500" b="1" dirty="0" smtClean="0"/>
                        <a:t>15</a:t>
                      </a:r>
                      <a:endParaRPr lang="en-US" sz="1500" b="1" dirty="0"/>
                    </a:p>
                  </a:txBody>
                  <a:tcPr marL="97155" marR="97155" marT="47897" marB="47897" anchor="ctr">
                    <a:solidFill>
                      <a:schemeClr val="bg1"/>
                    </a:solidFill>
                  </a:tcPr>
                </a:tc>
                <a:tc>
                  <a:txBody>
                    <a:bodyPr/>
                    <a:lstStyle/>
                    <a:p>
                      <a:pPr marL="0" marR="0" algn="l">
                        <a:lnSpc>
                          <a:spcPct val="115000"/>
                        </a:lnSpc>
                        <a:spcBef>
                          <a:spcPts val="0"/>
                        </a:spcBef>
                        <a:spcAft>
                          <a:spcPts val="1200"/>
                        </a:spcAft>
                      </a:pPr>
                      <a:r>
                        <a:rPr lang="en-US" sz="1000" b="0" dirty="0" smtClean="0">
                          <a:solidFill>
                            <a:schemeClr val="tx1"/>
                          </a:solidFill>
                          <a:effectLst/>
                        </a:rPr>
                        <a:t>Explain how Daniel Burnham’s job as city planner helped change Chicago.</a:t>
                      </a:r>
                      <a:r>
                        <a:rPr lang="en-US" sz="1000" b="0" baseline="0" dirty="0" smtClean="0">
                          <a:solidFill>
                            <a:schemeClr val="tx1"/>
                          </a:solidFill>
                          <a:effectLst/>
                        </a:rPr>
                        <a:t> </a:t>
                      </a:r>
                      <a:r>
                        <a:rPr lang="en-US" sz="1000" b="0" dirty="0" smtClean="0">
                          <a:solidFill>
                            <a:schemeClr val="tx1"/>
                          </a:solidFill>
                          <a:effectLst/>
                        </a:rPr>
                        <a:t>Give  examples from the text that supports your answer. RI.4.8</a:t>
                      </a:r>
                      <a:endParaRPr lang="en-US" sz="1000" b="0" dirty="0">
                        <a:solidFill>
                          <a:schemeClr val="tx1"/>
                        </a:solidFill>
                        <a:effectLst/>
                        <a:latin typeface="+mn-lt"/>
                        <a:ea typeface="Calibri"/>
                        <a:cs typeface="Times New Roman"/>
                      </a:endParaRPr>
                    </a:p>
                  </a:txBody>
                  <a:tcPr marL="97155" marR="97155" marT="47897" marB="47897" anchor="ctr">
                    <a:solidFill>
                      <a:schemeClr val="bg1"/>
                    </a:solidFill>
                  </a:tcPr>
                </a:tc>
                <a:tc>
                  <a:txBody>
                    <a:bodyPr/>
                    <a:lstStyle/>
                    <a:p>
                      <a:pPr marL="0" marR="0" algn="ctr">
                        <a:lnSpc>
                          <a:spcPct val="100000"/>
                        </a:lnSpc>
                        <a:spcBef>
                          <a:spcPts val="0"/>
                        </a:spcBef>
                        <a:spcAft>
                          <a:spcPts val="0"/>
                        </a:spcAft>
                      </a:pPr>
                      <a:r>
                        <a:rPr lang="en-US" sz="1400" b="1" dirty="0" smtClean="0">
                          <a:solidFill>
                            <a:srgbClr val="000000"/>
                          </a:solidFill>
                          <a:effectLst>
                            <a:outerShdw blurRad="38100" dist="38100" dir="2700000" algn="tl">
                              <a:srgbClr val="000000">
                                <a:alpha val="43137"/>
                              </a:srgbClr>
                            </a:outerShdw>
                          </a:effectLst>
                          <a:latin typeface="+mn-lt"/>
                          <a:ea typeface="Times New Roman"/>
                          <a:cs typeface="Times New Roman"/>
                        </a:rPr>
                        <a:t>2</a:t>
                      </a:r>
                    </a:p>
                  </a:txBody>
                  <a:tcPr marL="97155" marR="97155" marT="47897" marB="47897" anchor="ctr">
                    <a:solidFill>
                      <a:schemeClr val="bg1"/>
                    </a:solidFill>
                  </a:tcPr>
                </a:tc>
                <a:tc>
                  <a:txBody>
                    <a:bodyPr/>
                    <a:lstStyle/>
                    <a:p>
                      <a:pPr algn="ctr">
                        <a:lnSpc>
                          <a:spcPct val="100000"/>
                        </a:lnSpc>
                        <a:spcAft>
                          <a:spcPts val="0"/>
                        </a:spcAft>
                      </a:pPr>
                      <a:r>
                        <a:rPr lang="en-US" sz="1400" b="1" dirty="0" smtClean="0">
                          <a:effectLst>
                            <a:outerShdw blurRad="38100" dist="38100" dir="2700000" algn="tl">
                              <a:srgbClr val="000000">
                                <a:alpha val="43137"/>
                              </a:srgbClr>
                            </a:outerShdw>
                          </a:effectLst>
                        </a:rPr>
                        <a:t>1</a:t>
                      </a:r>
                      <a:endParaRPr lang="en-US" sz="1400" b="1"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400" b="1" dirty="0" smtClean="0">
                          <a:effectLst>
                            <a:outerShdw blurRad="38100" dist="38100" dir="2700000" algn="tl">
                              <a:srgbClr val="000000">
                                <a:alpha val="43137"/>
                              </a:srgbClr>
                            </a:outerShdw>
                          </a:effectLst>
                        </a:rPr>
                        <a:t>0</a:t>
                      </a:r>
                      <a:endParaRPr lang="en-US" sz="1400" b="1" dirty="0">
                        <a:effectLst>
                          <a:outerShdw blurRad="38100" dist="38100" dir="2700000" algn="tl">
                            <a:srgbClr val="000000">
                              <a:alpha val="43137"/>
                            </a:srgbClr>
                          </a:outerShdw>
                        </a:effectLst>
                      </a:endParaRPr>
                    </a:p>
                  </a:txBody>
                  <a:tcPr marL="97155" marR="97155" marT="47897" marB="47897" anchor="ctr">
                    <a:solidFill>
                      <a:schemeClr val="bg1"/>
                    </a:solidFill>
                  </a:tcPr>
                </a:tc>
              </a:tr>
              <a:tr h="423878">
                <a:tc>
                  <a:txBody>
                    <a:bodyPr/>
                    <a:lstStyle/>
                    <a:p>
                      <a:pPr algn="ctr">
                        <a:lnSpc>
                          <a:spcPct val="100000"/>
                        </a:lnSpc>
                        <a:spcAft>
                          <a:spcPts val="0"/>
                        </a:spcAft>
                      </a:pPr>
                      <a:r>
                        <a:rPr lang="en-US" sz="1500" b="1" dirty="0" smtClean="0"/>
                        <a:t>16</a:t>
                      </a:r>
                      <a:endParaRPr lang="en-US" sz="1500" b="1" dirty="0"/>
                    </a:p>
                  </a:txBody>
                  <a:tcPr marL="97155" marR="97155" marT="47897" marB="47897" anchor="ctr">
                    <a:solidFill>
                      <a:schemeClr val="bg1"/>
                    </a:solidFill>
                  </a:tcPr>
                </a:tc>
                <a:tc>
                  <a:txBody>
                    <a:bodyPr/>
                    <a:lstStyle/>
                    <a:p>
                      <a:pPr marL="0" marR="0" algn="l">
                        <a:lnSpc>
                          <a:spcPct val="100000"/>
                        </a:lnSpc>
                        <a:spcBef>
                          <a:spcPts val="0"/>
                        </a:spcBef>
                        <a:spcAft>
                          <a:spcPts val="0"/>
                        </a:spcAft>
                      </a:pPr>
                      <a:r>
                        <a:rPr lang="en-US" sz="1000" b="0" dirty="0" smtClean="0">
                          <a:solidFill>
                            <a:schemeClr val="tx1"/>
                          </a:solidFill>
                          <a:effectLst/>
                        </a:rPr>
                        <a:t>How did DuSable and Burnham both contribute to making Chicago a great city? Use information from, </a:t>
                      </a:r>
                      <a:r>
                        <a:rPr lang="en-US" sz="1000" b="1" u="sng" dirty="0" smtClean="0">
                          <a:solidFill>
                            <a:schemeClr val="tx1"/>
                          </a:solidFill>
                          <a:effectLst/>
                        </a:rPr>
                        <a:t>Chicago’s First Leader </a:t>
                      </a:r>
                      <a:r>
                        <a:rPr lang="en-US" sz="1000" b="0" dirty="0" smtClean="0">
                          <a:solidFill>
                            <a:schemeClr val="tx1"/>
                          </a:solidFill>
                          <a:effectLst/>
                        </a:rPr>
                        <a:t>and, </a:t>
                      </a:r>
                      <a:r>
                        <a:rPr lang="en-US" sz="1000" b="1" u="sng" dirty="0" smtClean="0">
                          <a:solidFill>
                            <a:schemeClr val="tx1"/>
                          </a:solidFill>
                          <a:effectLst/>
                        </a:rPr>
                        <a:t>Chicago Legacy: Burnham’s </a:t>
                      </a:r>
                      <a:r>
                        <a:rPr lang="en-US" sz="1000" b="1" u="sng" strike="noStrike" dirty="0" smtClean="0">
                          <a:solidFill>
                            <a:schemeClr val="tx1"/>
                          </a:solidFill>
                          <a:effectLst/>
                        </a:rPr>
                        <a:t>Plan</a:t>
                      </a:r>
                      <a:r>
                        <a:rPr lang="en-US" sz="1000" b="1" u="sng" strike="noStrike" baseline="0" dirty="0" smtClean="0">
                          <a:solidFill>
                            <a:schemeClr val="tx1"/>
                          </a:solidFill>
                          <a:effectLst/>
                        </a:rPr>
                        <a:t> </a:t>
                      </a:r>
                      <a:r>
                        <a:rPr lang="en-US" sz="1000" b="0" strike="noStrike" dirty="0" smtClean="0">
                          <a:solidFill>
                            <a:schemeClr val="tx1"/>
                          </a:solidFill>
                          <a:effectLst/>
                        </a:rPr>
                        <a:t>to</a:t>
                      </a:r>
                      <a:r>
                        <a:rPr lang="en-US" sz="1000" b="0" dirty="0" smtClean="0">
                          <a:solidFill>
                            <a:schemeClr val="tx1"/>
                          </a:solidFill>
                          <a:effectLst/>
                        </a:rPr>
                        <a:t> support your answer.</a:t>
                      </a:r>
                    </a:p>
                    <a:p>
                      <a:pPr marL="0" marR="0" algn="l">
                        <a:lnSpc>
                          <a:spcPct val="100000"/>
                        </a:lnSpc>
                        <a:spcBef>
                          <a:spcPts val="0"/>
                        </a:spcBef>
                        <a:spcAft>
                          <a:spcPts val="0"/>
                        </a:spcAft>
                      </a:pPr>
                      <a:r>
                        <a:rPr lang="en-US" sz="1000" b="0" dirty="0" smtClean="0">
                          <a:solidFill>
                            <a:schemeClr val="tx1"/>
                          </a:solidFill>
                          <a:effectLst/>
                        </a:rPr>
                        <a:t>RI.4.9</a:t>
                      </a:r>
                      <a:endParaRPr lang="en-US" sz="1000" b="0" dirty="0">
                        <a:solidFill>
                          <a:schemeClr val="tx1"/>
                        </a:solidFill>
                        <a:effectLst/>
                        <a:latin typeface="+mn-lt"/>
                        <a:ea typeface="Calibri"/>
                        <a:cs typeface="Times New Roman"/>
                      </a:endParaRPr>
                    </a:p>
                  </a:txBody>
                  <a:tcPr marL="97155" marR="97155" marT="47897" marB="47897" anchor="ctr">
                    <a:solidFill>
                      <a:schemeClr val="bg1"/>
                    </a:solidFill>
                  </a:tcPr>
                </a:tc>
                <a:tc>
                  <a:txBody>
                    <a:bodyPr/>
                    <a:lstStyle/>
                    <a:p>
                      <a:pPr marL="0" marR="0" algn="ctr">
                        <a:lnSpc>
                          <a:spcPct val="100000"/>
                        </a:lnSpc>
                        <a:spcBef>
                          <a:spcPts val="0"/>
                        </a:spcBef>
                        <a:spcAft>
                          <a:spcPts val="0"/>
                        </a:spcAft>
                      </a:pPr>
                      <a:r>
                        <a:rPr lang="en-US" sz="1400" b="1" dirty="0" smtClean="0">
                          <a:solidFill>
                            <a:srgbClr val="000000"/>
                          </a:solidFill>
                          <a:effectLst>
                            <a:outerShdw blurRad="38100" dist="38100" dir="2700000" algn="tl">
                              <a:srgbClr val="000000">
                                <a:alpha val="43137"/>
                              </a:srgbClr>
                            </a:outerShdw>
                          </a:effectLst>
                          <a:latin typeface="+mn-lt"/>
                          <a:ea typeface="Times New Roman"/>
                          <a:cs typeface="Times New Roman"/>
                        </a:rPr>
                        <a:t>2</a:t>
                      </a:r>
                    </a:p>
                  </a:txBody>
                  <a:tcPr marL="97155" marR="97155" marT="47897" marB="47897" anchor="ctr">
                    <a:solidFill>
                      <a:schemeClr val="bg1"/>
                    </a:solidFill>
                  </a:tcPr>
                </a:tc>
                <a:tc>
                  <a:txBody>
                    <a:bodyPr/>
                    <a:lstStyle/>
                    <a:p>
                      <a:pPr algn="ctr">
                        <a:lnSpc>
                          <a:spcPct val="100000"/>
                        </a:lnSpc>
                        <a:spcAft>
                          <a:spcPts val="0"/>
                        </a:spcAft>
                      </a:pPr>
                      <a:r>
                        <a:rPr lang="en-US" sz="1400" b="1" dirty="0" smtClean="0">
                          <a:effectLst>
                            <a:outerShdw blurRad="38100" dist="38100" dir="2700000" algn="tl">
                              <a:srgbClr val="000000">
                                <a:alpha val="43137"/>
                              </a:srgbClr>
                            </a:outerShdw>
                          </a:effectLst>
                        </a:rPr>
                        <a:t>1</a:t>
                      </a:r>
                      <a:endParaRPr lang="en-US" sz="1400" b="1"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400" b="1" dirty="0" smtClean="0">
                          <a:effectLst>
                            <a:outerShdw blurRad="38100" dist="38100" dir="2700000" algn="tl">
                              <a:srgbClr val="000000">
                                <a:alpha val="43137"/>
                              </a:srgbClr>
                            </a:outerShdw>
                          </a:effectLst>
                        </a:rPr>
                        <a:t>0</a:t>
                      </a:r>
                      <a:endParaRPr lang="en-US" sz="1400" b="1" dirty="0">
                        <a:effectLst>
                          <a:outerShdw blurRad="38100" dist="38100" dir="2700000" algn="tl">
                            <a:srgbClr val="000000">
                              <a:alpha val="43137"/>
                            </a:srgbClr>
                          </a:outerShdw>
                        </a:effectLst>
                      </a:endParaRPr>
                    </a:p>
                  </a:txBody>
                  <a:tcPr marL="97155" marR="97155" marT="47897" marB="47897" anchor="ctr">
                    <a:solidFill>
                      <a:schemeClr val="bg1"/>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64969296"/>
              </p:ext>
            </p:extLst>
          </p:nvPr>
        </p:nvGraphicFramePr>
        <p:xfrm>
          <a:off x="518160" y="457200"/>
          <a:ext cx="6563360" cy="3660864"/>
        </p:xfrm>
        <a:graphic>
          <a:graphicData uri="http://schemas.openxmlformats.org/drawingml/2006/table">
            <a:tbl>
              <a:tblPr firstRow="1" bandRow="1">
                <a:tableStyleId>{5940675A-B579-460E-94D1-54222C63F5DA}</a:tableStyleId>
              </a:tblPr>
              <a:tblGrid>
                <a:gridCol w="518160"/>
                <a:gridCol w="3840480"/>
                <a:gridCol w="762000"/>
                <a:gridCol w="609600"/>
                <a:gridCol w="416560"/>
                <a:gridCol w="416560"/>
              </a:tblGrid>
              <a:tr h="330491">
                <a:tc gridSpan="6">
                  <a:txBody>
                    <a:bodyPr/>
                    <a:lstStyle/>
                    <a:p>
                      <a:pPr algn="ctr">
                        <a:lnSpc>
                          <a:spcPct val="100000"/>
                        </a:lnSpc>
                        <a:spcAft>
                          <a:spcPts val="0"/>
                        </a:spcAft>
                      </a:pPr>
                      <a:r>
                        <a:rPr lang="en-US" sz="1500" b="1" dirty="0" smtClean="0"/>
                        <a:t>Literary Text</a:t>
                      </a:r>
                      <a:endParaRPr lang="en-US" sz="1500" b="1" dirty="0"/>
                    </a:p>
                  </a:txBody>
                  <a:tcPr marL="97155" marR="97155" marT="47897" marB="47897" anchor="ctr">
                    <a:solidFill>
                      <a:schemeClr val="accent3">
                        <a:lumMod val="20000"/>
                        <a:lumOff val="80000"/>
                      </a:schemeClr>
                    </a:solidFill>
                  </a:tcPr>
                </a:tc>
                <a:tc hMerge="1">
                  <a:txBody>
                    <a:bodyPr/>
                    <a:lstStyle/>
                    <a:p>
                      <a:pPr marL="0" marR="0" lvl="0" indent="0" algn="l" defTabSz="966612" rtl="0" eaLnBrk="1" fontAlgn="auto" latinLnBrk="0" hangingPunct="1">
                        <a:lnSpc>
                          <a:spcPct val="115000"/>
                        </a:lnSpc>
                        <a:spcBef>
                          <a:spcPts val="0"/>
                        </a:spcBef>
                        <a:spcAft>
                          <a:spcPts val="1200"/>
                        </a:spcAft>
                        <a:buClrTx/>
                        <a:buSzTx/>
                        <a:buFontTx/>
                        <a:buNone/>
                        <a:tabLst/>
                        <a:defRPr/>
                      </a:pPr>
                      <a:endParaRPr kumimoji="0" lang="en-US" sz="1100" b="1" i="0" u="none" strike="noStrike" kern="1200" cap="none" spc="0" normalizeH="0" baseline="0" noProof="0" dirty="0" smtClean="0">
                        <a:ln>
                          <a:noFill/>
                        </a:ln>
                        <a:solidFill>
                          <a:prstClr val="black"/>
                        </a:solidFill>
                        <a:effectLst/>
                        <a:uLnTx/>
                        <a:uFillTx/>
                        <a:latin typeface="+mn-lt"/>
                        <a:ea typeface="Calibri"/>
                        <a:cs typeface="Times New Roman"/>
                      </a:endParaRPr>
                    </a:p>
                  </a:txBody>
                  <a:tcPr anchor="c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sz="1000"/>
                    </a:p>
                  </a:txBody>
                  <a:tcPr>
                    <a:solidFill>
                      <a:schemeClr val="bg1"/>
                    </a:solidFill>
                  </a:tcPr>
                </a:tc>
                <a:tc hMerge="1">
                  <a:txBody>
                    <a:bodyPr/>
                    <a:lstStyle/>
                    <a:p>
                      <a:endParaRPr lang="en-US"/>
                    </a:p>
                  </a:txBody>
                  <a:tcPr/>
                </a:tc>
              </a:tr>
              <a:tr h="143930">
                <a:tc>
                  <a:txBody>
                    <a:bodyPr/>
                    <a:lstStyle/>
                    <a:p>
                      <a:pPr algn="ctr">
                        <a:lnSpc>
                          <a:spcPct val="100000"/>
                        </a:lnSpc>
                        <a:spcAft>
                          <a:spcPts val="0"/>
                        </a:spcAft>
                      </a:pPr>
                      <a:r>
                        <a:rPr lang="en-US" sz="1500" b="1" dirty="0" smtClean="0"/>
                        <a:t>1</a:t>
                      </a:r>
                      <a:endParaRPr lang="en-US" sz="1500" b="1" dirty="0"/>
                    </a:p>
                  </a:txBody>
                  <a:tcPr marL="97155" marR="97155" marT="47897" marB="47897" anchor="ctr">
                    <a:solidFill>
                      <a:schemeClr val="bg1"/>
                    </a:solidFill>
                  </a:tcPr>
                </a:tc>
                <a:tc gridSpan="3">
                  <a:txBody>
                    <a:bodyPr/>
                    <a:lstStyle/>
                    <a:p>
                      <a:pPr marL="0" marR="0" indent="0" algn="l" defTabSz="1018824" rtl="0" eaLnBrk="1" fontAlgn="auto" latinLnBrk="0" hangingPunct="1">
                        <a:lnSpc>
                          <a:spcPct val="100000"/>
                        </a:lnSpc>
                        <a:spcBef>
                          <a:spcPts val="0"/>
                        </a:spcBef>
                        <a:spcAft>
                          <a:spcPts val="0"/>
                        </a:spcAft>
                        <a:buClrTx/>
                        <a:buSzTx/>
                        <a:buFontTx/>
                        <a:buNone/>
                        <a:tabLst/>
                        <a:defRPr/>
                      </a:pPr>
                      <a:r>
                        <a:rPr lang="en-US" sz="1000" b="0" baseline="0" dirty="0" smtClean="0">
                          <a:solidFill>
                            <a:schemeClr val="tx1"/>
                          </a:solidFill>
                          <a:effectLst/>
                          <a:latin typeface="+mn-lt"/>
                          <a:ea typeface="Times New Roman"/>
                          <a:cs typeface="Times New Roman"/>
                        </a:rPr>
                        <a:t>Which</a:t>
                      </a:r>
                      <a:r>
                        <a:rPr lang="en-US" sz="1000" b="0" baseline="0" dirty="0" smtClean="0">
                          <a:solidFill>
                            <a:srgbClr val="FF0000"/>
                          </a:solidFill>
                          <a:effectLst/>
                          <a:latin typeface="+mn-lt"/>
                          <a:ea typeface="Times New Roman"/>
                          <a:cs typeface="Times New Roman"/>
                        </a:rPr>
                        <a:t> </a:t>
                      </a:r>
                      <a:r>
                        <a:rPr lang="en-US" sz="1000" b="0" baseline="0" dirty="0" smtClean="0">
                          <a:solidFill>
                            <a:srgbClr val="000000"/>
                          </a:solidFill>
                          <a:effectLst/>
                          <a:latin typeface="+mn-lt"/>
                          <a:ea typeface="Times New Roman"/>
                          <a:cs typeface="Times New Roman"/>
                        </a:rPr>
                        <a:t>clues help you identify the meaning of the word trough? RL.</a:t>
                      </a:r>
                      <a:r>
                        <a:rPr lang="en-US" sz="1000" b="0" dirty="0" smtClean="0">
                          <a:solidFill>
                            <a:srgbClr val="000000"/>
                          </a:solidFill>
                          <a:effectLst/>
                          <a:latin typeface="+mn-lt"/>
                          <a:ea typeface="Times New Roman"/>
                          <a:cs typeface="Times New Roman"/>
                        </a:rPr>
                        <a:t>4.4</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smtClean="0"/>
                    </a:p>
                  </a:txBody>
                  <a:tcPr marL="97155" marR="97155" marT="47897" marB="47897">
                    <a:solidFill>
                      <a:schemeClr val="bg1"/>
                    </a:solidFill>
                  </a:tcPr>
                </a:tc>
                <a:tc hMerge="1">
                  <a:txBody>
                    <a:bodyPr/>
                    <a:lstStyle/>
                    <a:p>
                      <a:endParaRPr lang="en-US"/>
                    </a:p>
                  </a:txBody>
                  <a:tcPr/>
                </a:tc>
              </a:tr>
              <a:tr h="411915">
                <a:tc>
                  <a:txBody>
                    <a:bodyPr/>
                    <a:lstStyle/>
                    <a:p>
                      <a:pPr algn="ctr">
                        <a:lnSpc>
                          <a:spcPct val="100000"/>
                        </a:lnSpc>
                        <a:spcAft>
                          <a:spcPts val="0"/>
                        </a:spcAft>
                      </a:pPr>
                      <a:r>
                        <a:rPr lang="en-US" sz="1500" b="1" dirty="0" smtClean="0"/>
                        <a:t>2</a:t>
                      </a:r>
                      <a:endParaRPr lang="en-US" sz="1500" b="1" dirty="0"/>
                    </a:p>
                  </a:txBody>
                  <a:tcPr marL="97155" marR="97155" marT="47897" marB="47897" anchor="ctr">
                    <a:solidFill>
                      <a:schemeClr val="bg1"/>
                    </a:solidFill>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smtClean="0">
                          <a:solidFill>
                            <a:schemeClr val="tx1"/>
                          </a:solidFill>
                          <a:effectLst/>
                        </a:rPr>
                        <a:t>Why did “a great splintering crash” likely occur?</a:t>
                      </a:r>
                      <a:r>
                        <a:rPr lang="en-US" sz="1000" b="0" baseline="0" dirty="0" smtClean="0">
                          <a:solidFill>
                            <a:schemeClr val="tx1"/>
                          </a:solidFill>
                          <a:effectLst/>
                        </a:rPr>
                        <a:t> </a:t>
                      </a:r>
                      <a:r>
                        <a:rPr lang="en-US" sz="1000" b="0" dirty="0" smtClean="0">
                          <a:solidFill>
                            <a:schemeClr val="tx1"/>
                          </a:solidFill>
                          <a:effectLst/>
                        </a:rPr>
                        <a:t>RL.4.4</a:t>
                      </a:r>
                      <a:endParaRPr kumimoji="0" lang="en-US" sz="1000" b="0" i="0" u="none" strike="noStrike" kern="1200" cap="none" spc="0" normalizeH="0" baseline="0" noProof="0" dirty="0" smtClean="0">
                        <a:ln>
                          <a:noFill/>
                        </a:ln>
                        <a:solidFill>
                          <a:srgbClr val="000000"/>
                        </a:solidFill>
                        <a:effectLst/>
                        <a:uLnTx/>
                        <a:uFillTx/>
                        <a:latin typeface="+mn-lt"/>
                        <a:ea typeface="Times New Roman"/>
                        <a:cs typeface="Arial"/>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smtClean="0"/>
                    </a:p>
                  </a:txBody>
                  <a:tcPr marL="97155" marR="97155" marT="47897" marB="47897">
                    <a:solidFill>
                      <a:schemeClr val="bg1"/>
                    </a:solidFill>
                  </a:tcPr>
                </a:tc>
                <a:tc hMerge="1">
                  <a:txBody>
                    <a:bodyPr/>
                    <a:lstStyle/>
                    <a:p>
                      <a:endParaRPr lang="en-US"/>
                    </a:p>
                  </a:txBody>
                  <a:tcPr/>
                </a:tc>
              </a:tr>
              <a:tr h="0">
                <a:tc>
                  <a:txBody>
                    <a:bodyPr/>
                    <a:lstStyle/>
                    <a:p>
                      <a:pPr algn="ctr">
                        <a:lnSpc>
                          <a:spcPct val="100000"/>
                        </a:lnSpc>
                        <a:spcAft>
                          <a:spcPts val="0"/>
                        </a:spcAft>
                      </a:pPr>
                      <a:r>
                        <a:rPr lang="en-US" sz="1500" b="1" dirty="0" smtClean="0"/>
                        <a:t>3</a:t>
                      </a:r>
                      <a:endParaRPr lang="en-US" sz="1500" b="1" dirty="0"/>
                    </a:p>
                  </a:txBody>
                  <a:tcPr marL="97155" marR="97155" marT="47897" marB="47897" anchor="ctr">
                    <a:solidFill>
                      <a:schemeClr val="bg1"/>
                    </a:solidFill>
                  </a:tcPr>
                </a:tc>
                <a:tc gridSpan="3">
                  <a:txBody>
                    <a:bodyPr/>
                    <a:lstStyle/>
                    <a:p>
                      <a:pPr marL="0" marR="0" algn="l">
                        <a:lnSpc>
                          <a:spcPct val="100000"/>
                        </a:lnSpc>
                        <a:spcBef>
                          <a:spcPts val="0"/>
                        </a:spcBef>
                        <a:spcAft>
                          <a:spcPts val="0"/>
                        </a:spcAft>
                      </a:pPr>
                      <a:r>
                        <a:rPr lang="en-US" sz="1000" b="0" dirty="0" smtClean="0">
                          <a:solidFill>
                            <a:srgbClr val="000000"/>
                          </a:solidFill>
                          <a:effectLst/>
                          <a:latin typeface="+mn-lt"/>
                          <a:ea typeface="Times New Roman"/>
                          <a:cs typeface="Times New Roman"/>
                        </a:rPr>
                        <a:t>How are </a:t>
                      </a:r>
                      <a:r>
                        <a:rPr lang="en-US" sz="1000" b="1" u="sng" dirty="0" smtClean="0">
                          <a:solidFill>
                            <a:schemeClr val="tx1"/>
                          </a:solidFill>
                          <a:effectLst/>
                          <a:latin typeface="+mn-lt"/>
                          <a:ea typeface="Times New Roman"/>
                          <a:cs typeface="Times New Roman"/>
                        </a:rPr>
                        <a:t>Earthquake</a:t>
                      </a:r>
                      <a:r>
                        <a:rPr lang="en-US" sz="1000" b="1" u="none" dirty="0" smtClean="0">
                          <a:solidFill>
                            <a:schemeClr val="tx1"/>
                          </a:solidFill>
                          <a:effectLst/>
                          <a:latin typeface="+mn-lt"/>
                          <a:ea typeface="Times New Roman"/>
                          <a:cs typeface="Times New Roman"/>
                        </a:rPr>
                        <a:t>! </a:t>
                      </a:r>
                      <a:r>
                        <a:rPr lang="en-US" sz="1000" b="0" dirty="0" smtClean="0">
                          <a:solidFill>
                            <a:schemeClr val="tx1"/>
                          </a:solidFill>
                          <a:effectLst/>
                          <a:latin typeface="+mn-lt"/>
                          <a:ea typeface="Times New Roman"/>
                          <a:cs typeface="Times New Roman"/>
                        </a:rPr>
                        <a:t>and the video </a:t>
                      </a:r>
                      <a:r>
                        <a:rPr lang="en-US" sz="1000" b="1" u="sng" dirty="0" smtClean="0">
                          <a:solidFill>
                            <a:schemeClr val="tx1"/>
                          </a:solidFill>
                          <a:effectLst/>
                          <a:latin typeface="+mn-lt"/>
                          <a:ea typeface="Times New Roman"/>
                          <a:cs typeface="Times New Roman"/>
                        </a:rPr>
                        <a:t>San Francisco Earthquake of 1906</a:t>
                      </a:r>
                      <a:r>
                        <a:rPr lang="en-US" sz="1000" b="1" u="none" dirty="0" smtClean="0">
                          <a:solidFill>
                            <a:schemeClr val="tx1"/>
                          </a:solidFill>
                          <a:effectLst/>
                          <a:latin typeface="+mn-lt"/>
                          <a:ea typeface="Times New Roman"/>
                          <a:cs typeface="Times New Roman"/>
                        </a:rPr>
                        <a:t> </a:t>
                      </a:r>
                      <a:r>
                        <a:rPr lang="en-US" sz="1000" b="0" dirty="0" smtClean="0">
                          <a:solidFill>
                            <a:schemeClr val="tx1"/>
                          </a:solidFill>
                          <a:effectLst/>
                          <a:latin typeface="+mn-lt"/>
                          <a:ea typeface="Times New Roman"/>
                          <a:cs typeface="Times New Roman"/>
                        </a:rPr>
                        <a:t>the </a:t>
                      </a:r>
                      <a:r>
                        <a:rPr lang="en-US" sz="1000" b="0" dirty="0" smtClean="0">
                          <a:solidFill>
                            <a:srgbClr val="000000"/>
                          </a:solidFill>
                          <a:effectLst/>
                          <a:latin typeface="+mn-lt"/>
                          <a:ea typeface="Times New Roman"/>
                          <a:cs typeface="Times New Roman"/>
                        </a:rPr>
                        <a:t>same?</a:t>
                      </a:r>
                      <a:r>
                        <a:rPr lang="en-US" sz="1000" b="0" baseline="0" dirty="0" smtClean="0">
                          <a:solidFill>
                            <a:srgbClr val="000000"/>
                          </a:solidFill>
                          <a:effectLst/>
                          <a:latin typeface="+mn-lt"/>
                          <a:ea typeface="Times New Roman"/>
                          <a:cs typeface="Times New Roman"/>
                        </a:rPr>
                        <a:t> </a:t>
                      </a:r>
                      <a:r>
                        <a:rPr lang="en-US" sz="1000" b="0" dirty="0" smtClean="0">
                          <a:solidFill>
                            <a:srgbClr val="000000"/>
                          </a:solidFill>
                          <a:effectLst/>
                          <a:latin typeface="+mn-lt"/>
                          <a:ea typeface="Times New Roman"/>
                          <a:cs typeface="Times New Roman"/>
                        </a:rPr>
                        <a:t>RL.4.7</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a:p>
                  </a:txBody>
                  <a:tcPr marL="97155" marR="97155" marT="47897" marB="47897">
                    <a:solidFill>
                      <a:schemeClr val="bg1"/>
                    </a:solidFill>
                  </a:tcPr>
                </a:tc>
                <a:tc hMerge="1">
                  <a:txBody>
                    <a:bodyPr/>
                    <a:lstStyle/>
                    <a:p>
                      <a:endParaRPr lang="en-US"/>
                    </a:p>
                  </a:txBody>
                  <a:tcPr/>
                </a:tc>
              </a:tr>
              <a:tr h="252786">
                <a:tc>
                  <a:txBody>
                    <a:bodyPr/>
                    <a:lstStyle/>
                    <a:p>
                      <a:pPr algn="ctr">
                        <a:lnSpc>
                          <a:spcPct val="100000"/>
                        </a:lnSpc>
                        <a:spcAft>
                          <a:spcPts val="0"/>
                        </a:spcAft>
                      </a:pPr>
                      <a:r>
                        <a:rPr lang="en-US" sz="1500" b="1" dirty="0" smtClean="0"/>
                        <a:t>4</a:t>
                      </a:r>
                      <a:endParaRPr lang="en-US" sz="1500" b="1" dirty="0"/>
                    </a:p>
                  </a:txBody>
                  <a:tcPr marL="97155" marR="97155" marT="47897" marB="47897" anchor="ctr">
                    <a:solidFill>
                      <a:schemeClr val="bg1"/>
                    </a:solidFill>
                  </a:tcPr>
                </a:tc>
                <a:tc gridSpan="3">
                  <a:txBody>
                    <a:bodyPr/>
                    <a:lstStyle/>
                    <a:p>
                      <a:pPr marL="0" marR="0" algn="l">
                        <a:lnSpc>
                          <a:spcPct val="100000"/>
                        </a:lnSpc>
                        <a:spcBef>
                          <a:spcPts val="0"/>
                        </a:spcBef>
                        <a:spcAft>
                          <a:spcPts val="0"/>
                        </a:spcAft>
                      </a:pPr>
                      <a:r>
                        <a:rPr lang="en-US" sz="1000" b="0" dirty="0" smtClean="0">
                          <a:solidFill>
                            <a:schemeClr val="tx1"/>
                          </a:solidFill>
                          <a:effectLst/>
                          <a:latin typeface="+mn-lt"/>
                          <a:ea typeface="Times New Roman"/>
                          <a:cs typeface="Times New Roman"/>
                        </a:rPr>
                        <a:t>How is </a:t>
                      </a:r>
                      <a:r>
                        <a:rPr lang="en-US" sz="1000" b="1" u="sng" dirty="0" smtClean="0">
                          <a:solidFill>
                            <a:schemeClr val="tx1"/>
                          </a:solidFill>
                          <a:effectLst/>
                          <a:latin typeface="+mn-lt"/>
                          <a:ea typeface="Times New Roman"/>
                          <a:cs typeface="Times New Roman"/>
                        </a:rPr>
                        <a:t>Earthquake</a:t>
                      </a:r>
                      <a:r>
                        <a:rPr lang="en-US" sz="1000" b="1" u="none" dirty="0" smtClean="0">
                          <a:solidFill>
                            <a:schemeClr val="tx1"/>
                          </a:solidFill>
                          <a:effectLst/>
                          <a:latin typeface="+mn-lt"/>
                          <a:ea typeface="Times New Roman"/>
                          <a:cs typeface="Times New Roman"/>
                        </a:rPr>
                        <a:t>! </a:t>
                      </a:r>
                      <a:r>
                        <a:rPr lang="en-US" sz="1000" b="0" dirty="0" smtClean="0">
                          <a:solidFill>
                            <a:schemeClr val="tx1"/>
                          </a:solidFill>
                          <a:effectLst/>
                          <a:latin typeface="+mn-lt"/>
                          <a:ea typeface="Times New Roman"/>
                          <a:cs typeface="Times New Roman"/>
                        </a:rPr>
                        <a:t>different from  the video </a:t>
                      </a:r>
                      <a:r>
                        <a:rPr lang="en-US" sz="1000" b="1" u="sng" dirty="0" smtClean="0">
                          <a:solidFill>
                            <a:schemeClr val="tx1"/>
                          </a:solidFill>
                          <a:effectLst/>
                          <a:latin typeface="+mn-lt"/>
                          <a:ea typeface="Times New Roman"/>
                          <a:cs typeface="Times New Roman"/>
                        </a:rPr>
                        <a:t>San Francisco Earthquake of 1906</a:t>
                      </a:r>
                      <a:r>
                        <a:rPr lang="en-US" sz="1000" b="0" dirty="0" smtClean="0">
                          <a:solidFill>
                            <a:schemeClr val="tx1"/>
                          </a:solidFill>
                          <a:effectLst/>
                          <a:latin typeface="+mn-lt"/>
                          <a:ea typeface="Times New Roman"/>
                          <a:cs typeface="Times New Roman"/>
                        </a:rPr>
                        <a:t>?</a:t>
                      </a:r>
                      <a:r>
                        <a:rPr lang="en-US" sz="1000" b="0" baseline="0" dirty="0" smtClean="0">
                          <a:solidFill>
                            <a:schemeClr val="tx1"/>
                          </a:solidFill>
                          <a:effectLst/>
                          <a:latin typeface="+mn-lt"/>
                          <a:ea typeface="Times New Roman"/>
                          <a:cs typeface="Times New Roman"/>
                        </a:rPr>
                        <a:t> </a:t>
                      </a:r>
                      <a:r>
                        <a:rPr lang="en-US" sz="1000" b="0" dirty="0" smtClean="0">
                          <a:solidFill>
                            <a:schemeClr val="tx1"/>
                          </a:solidFill>
                          <a:effectLst/>
                          <a:latin typeface="+mn-lt"/>
                          <a:ea typeface="Times New Roman"/>
                          <a:cs typeface="Times New Roman"/>
                        </a:rPr>
                        <a:t>RL.4.7</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smtClean="0"/>
                    </a:p>
                  </a:txBody>
                  <a:tcPr marL="97155" marR="97155" marT="47897" marB="47897">
                    <a:solidFill>
                      <a:schemeClr val="bg1"/>
                    </a:solidFill>
                  </a:tcPr>
                </a:tc>
                <a:tc hMerge="1">
                  <a:txBody>
                    <a:bodyPr/>
                    <a:lstStyle/>
                    <a:p>
                      <a:endParaRPr lang="en-US"/>
                    </a:p>
                  </a:txBody>
                  <a:tcPr/>
                </a:tc>
              </a:tr>
              <a:tr h="141754">
                <a:tc>
                  <a:txBody>
                    <a:bodyPr/>
                    <a:lstStyle/>
                    <a:p>
                      <a:pPr algn="ctr">
                        <a:lnSpc>
                          <a:spcPct val="100000"/>
                        </a:lnSpc>
                        <a:spcAft>
                          <a:spcPts val="0"/>
                        </a:spcAft>
                      </a:pPr>
                      <a:r>
                        <a:rPr lang="en-US" sz="1500" b="1" dirty="0" smtClean="0"/>
                        <a:t>5</a:t>
                      </a:r>
                      <a:endParaRPr lang="en-US" sz="1500" b="1" dirty="0"/>
                    </a:p>
                  </a:txBody>
                  <a:tcPr marL="97155" marR="97155" marT="47897" marB="47897" anchor="ctr">
                    <a:solidFill>
                      <a:schemeClr val="bg1"/>
                    </a:solidFill>
                  </a:tcPr>
                </a:tc>
                <a:tc gridSpan="3">
                  <a:txBody>
                    <a:bodyPr/>
                    <a:lstStyle/>
                    <a:p>
                      <a:pPr marL="0" marR="0" algn="l">
                        <a:lnSpc>
                          <a:spcPct val="115000"/>
                        </a:lnSpc>
                        <a:spcBef>
                          <a:spcPts val="0"/>
                        </a:spcBef>
                        <a:spcAft>
                          <a:spcPts val="0"/>
                        </a:spcAft>
                      </a:pPr>
                      <a:r>
                        <a:rPr lang="en-US" sz="1000" b="0" dirty="0" smtClean="0">
                          <a:solidFill>
                            <a:srgbClr val="000000"/>
                          </a:solidFill>
                          <a:effectLst/>
                          <a:latin typeface="+mn-lt"/>
                          <a:ea typeface="Times New Roman"/>
                          <a:cs typeface="Times New Roman"/>
                        </a:rPr>
                        <a:t>What conclusion can you draw about from the text and the video about the destruction of the city?</a:t>
                      </a:r>
                      <a:r>
                        <a:rPr lang="en-US" sz="1000" b="0" baseline="0" dirty="0" smtClean="0">
                          <a:solidFill>
                            <a:srgbClr val="000000"/>
                          </a:solidFill>
                          <a:effectLst/>
                          <a:latin typeface="+mn-lt"/>
                          <a:ea typeface="Times New Roman"/>
                          <a:cs typeface="Times New Roman"/>
                        </a:rPr>
                        <a:t> </a:t>
                      </a:r>
                      <a:r>
                        <a:rPr lang="en-US" sz="1000" b="0" dirty="0" smtClean="0">
                          <a:solidFill>
                            <a:srgbClr val="000000"/>
                          </a:solidFill>
                          <a:effectLst/>
                          <a:latin typeface="+mn-lt"/>
                          <a:ea typeface="Times New Roman"/>
                          <a:cs typeface="Times New Roman"/>
                        </a:rPr>
                        <a:t>RL.4.9</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a:p>
                  </a:txBody>
                  <a:tcPr marL="97155" marR="97155" marT="47897" marB="47897">
                    <a:solidFill>
                      <a:schemeClr val="bg1"/>
                    </a:solidFill>
                  </a:tcPr>
                </a:tc>
                <a:tc hMerge="1">
                  <a:txBody>
                    <a:bodyPr/>
                    <a:lstStyle/>
                    <a:p>
                      <a:endParaRPr lang="en-US"/>
                    </a:p>
                  </a:txBody>
                  <a:tcPr/>
                </a:tc>
              </a:tr>
              <a:tr h="122160">
                <a:tc>
                  <a:txBody>
                    <a:bodyPr/>
                    <a:lstStyle/>
                    <a:p>
                      <a:pPr algn="ctr">
                        <a:lnSpc>
                          <a:spcPct val="100000"/>
                        </a:lnSpc>
                        <a:spcAft>
                          <a:spcPts val="0"/>
                        </a:spcAft>
                      </a:pPr>
                      <a:r>
                        <a:rPr lang="en-US" sz="1500" b="1" dirty="0" smtClean="0"/>
                        <a:t>6</a:t>
                      </a:r>
                      <a:endParaRPr lang="en-US" sz="1500" b="1" dirty="0"/>
                    </a:p>
                  </a:txBody>
                  <a:tcPr marL="97155" marR="97155" marT="47897" marB="47897" anchor="ctr">
                    <a:solidFill>
                      <a:schemeClr val="bg1"/>
                    </a:solidFill>
                  </a:tcPr>
                </a:tc>
                <a:tc gridSpan="3">
                  <a:txBody>
                    <a:bodyPr/>
                    <a:lstStyle/>
                    <a:p>
                      <a:pPr marL="0" marR="0" algn="l">
                        <a:lnSpc>
                          <a:spcPct val="115000"/>
                        </a:lnSpc>
                        <a:spcBef>
                          <a:spcPts val="0"/>
                        </a:spcBef>
                        <a:spcAft>
                          <a:spcPts val="0"/>
                        </a:spcAft>
                      </a:pPr>
                      <a:r>
                        <a:rPr lang="en-US" sz="1000" b="0" dirty="0" smtClean="0">
                          <a:solidFill>
                            <a:srgbClr val="000000"/>
                          </a:solidFill>
                          <a:effectLst/>
                          <a:latin typeface="+mn-lt"/>
                          <a:ea typeface="Times New Roman"/>
                          <a:cs typeface="Times New Roman"/>
                        </a:rPr>
                        <a:t>What was the greatest consequence of the </a:t>
                      </a:r>
                      <a:r>
                        <a:rPr lang="en-US" sz="1000" b="0" u="none" dirty="0" smtClean="0">
                          <a:solidFill>
                            <a:schemeClr val="tx1"/>
                          </a:solidFill>
                          <a:effectLst/>
                          <a:latin typeface="+mn-lt"/>
                          <a:ea typeface="Times New Roman"/>
                          <a:cs typeface="Times New Roman"/>
                        </a:rPr>
                        <a:t>earthquake</a:t>
                      </a:r>
                      <a:r>
                        <a:rPr lang="en-US" sz="1000" b="0" dirty="0" smtClean="0">
                          <a:solidFill>
                            <a:srgbClr val="000000"/>
                          </a:solidFill>
                          <a:effectLst/>
                          <a:latin typeface="+mn-lt"/>
                          <a:ea typeface="Times New Roman"/>
                          <a:cs typeface="Times New Roman"/>
                        </a:rPr>
                        <a:t> and fire in San Francisco?</a:t>
                      </a:r>
                      <a:r>
                        <a:rPr lang="en-US" sz="1000" b="0" baseline="0" dirty="0" smtClean="0">
                          <a:solidFill>
                            <a:srgbClr val="000000"/>
                          </a:solidFill>
                          <a:effectLst/>
                          <a:latin typeface="+mn-lt"/>
                          <a:ea typeface="Times New Roman"/>
                          <a:cs typeface="Times New Roman"/>
                        </a:rPr>
                        <a:t> </a:t>
                      </a:r>
                      <a:r>
                        <a:rPr lang="en-US" sz="1000" b="0" dirty="0" smtClean="0">
                          <a:solidFill>
                            <a:srgbClr val="000000"/>
                          </a:solidFill>
                          <a:effectLst/>
                          <a:latin typeface="+mn-lt"/>
                          <a:ea typeface="Times New Roman"/>
                          <a:cs typeface="Times New Roman"/>
                        </a:rPr>
                        <a:t>RL.4.9</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smtClean="0"/>
                    </a:p>
                  </a:txBody>
                  <a:tcPr marL="97155" marR="97155" marT="47897" marB="47897">
                    <a:solidFill>
                      <a:schemeClr val="bg1"/>
                    </a:solidFill>
                  </a:tcPr>
                </a:tc>
                <a:tc hMerge="1">
                  <a:txBody>
                    <a:bodyPr/>
                    <a:lstStyle/>
                    <a:p>
                      <a:endParaRPr lang="en-US"/>
                    </a:p>
                  </a:txBody>
                  <a:tcPr/>
                </a:tc>
              </a:tr>
              <a:tr h="459177">
                <a:tc>
                  <a:txBody>
                    <a:bodyPr/>
                    <a:lstStyle/>
                    <a:p>
                      <a:pPr algn="ctr">
                        <a:lnSpc>
                          <a:spcPct val="100000"/>
                        </a:lnSpc>
                        <a:spcAft>
                          <a:spcPts val="0"/>
                        </a:spcAft>
                      </a:pPr>
                      <a:r>
                        <a:rPr lang="en-US" sz="1500" b="1" dirty="0" smtClean="0"/>
                        <a:t>7</a:t>
                      </a:r>
                      <a:endParaRPr lang="en-US" sz="1500" b="1" dirty="0"/>
                    </a:p>
                  </a:txBody>
                  <a:tcPr marL="97155" marR="97155" marT="47897" marB="47897" anchor="ctr">
                    <a:solidFill>
                      <a:schemeClr val="bg1"/>
                    </a:solidFill>
                  </a:tcPr>
                </a:tc>
                <a:tc gridSpan="2">
                  <a:txBody>
                    <a:bodyPr/>
                    <a:lstStyle/>
                    <a:p>
                      <a:pPr marL="0" marR="0" algn="l">
                        <a:lnSpc>
                          <a:spcPct val="100000"/>
                        </a:lnSpc>
                        <a:spcBef>
                          <a:spcPts val="0"/>
                        </a:spcBef>
                        <a:spcAft>
                          <a:spcPts val="0"/>
                        </a:spcAft>
                      </a:pPr>
                      <a:r>
                        <a:rPr lang="en-US" sz="1000" b="0" dirty="0" smtClean="0">
                          <a:solidFill>
                            <a:srgbClr val="000000"/>
                          </a:solidFill>
                          <a:effectLst/>
                          <a:latin typeface="+mn-lt"/>
                          <a:ea typeface="Times New Roman"/>
                          <a:cs typeface="Times New Roman"/>
                        </a:rPr>
                        <a:t>Describe the impact the earthquake had on the people and city of San Francisco.  Use details or examples from the text </a:t>
                      </a:r>
                      <a:r>
                        <a:rPr lang="en-US" sz="1000" b="1" u="sng" dirty="0" smtClean="0">
                          <a:solidFill>
                            <a:schemeClr val="tx1"/>
                          </a:solidFill>
                          <a:effectLst/>
                          <a:latin typeface="+mn-lt"/>
                          <a:ea typeface="Times New Roman"/>
                          <a:cs typeface="Times New Roman"/>
                        </a:rPr>
                        <a:t>Earthquake</a:t>
                      </a:r>
                      <a:r>
                        <a:rPr lang="en-US" sz="1000" b="1" u="none" dirty="0" smtClean="0">
                          <a:solidFill>
                            <a:schemeClr val="tx1"/>
                          </a:solidFill>
                          <a:effectLst/>
                          <a:latin typeface="+mn-lt"/>
                          <a:ea typeface="Times New Roman"/>
                          <a:cs typeface="Times New Roman"/>
                        </a:rPr>
                        <a:t>!</a:t>
                      </a:r>
                      <a:r>
                        <a:rPr lang="en-US" sz="1000" b="0" u="none" dirty="0" smtClean="0">
                          <a:solidFill>
                            <a:schemeClr val="tx1"/>
                          </a:solidFill>
                          <a:effectLst/>
                          <a:latin typeface="+mn-lt"/>
                          <a:ea typeface="Times New Roman"/>
                          <a:cs typeface="Times New Roman"/>
                        </a:rPr>
                        <a:t> </a:t>
                      </a:r>
                      <a:r>
                        <a:rPr lang="en-US" sz="1000" b="0" dirty="0" smtClean="0">
                          <a:solidFill>
                            <a:schemeClr val="tx1"/>
                          </a:solidFill>
                          <a:effectLst/>
                          <a:latin typeface="+mn-lt"/>
                          <a:ea typeface="Times New Roman"/>
                          <a:cs typeface="Times New Roman"/>
                        </a:rPr>
                        <a:t>and the video </a:t>
                      </a:r>
                      <a:r>
                        <a:rPr lang="en-US" sz="1000" b="1" u="sng" dirty="0" smtClean="0">
                          <a:solidFill>
                            <a:schemeClr val="tx1"/>
                          </a:solidFill>
                          <a:effectLst/>
                          <a:latin typeface="+mn-lt"/>
                          <a:ea typeface="Times New Roman"/>
                          <a:cs typeface="Times New Roman"/>
                        </a:rPr>
                        <a:t>San Francisco Earthquake of 1906</a:t>
                      </a:r>
                      <a:r>
                        <a:rPr lang="en-US" sz="1000" b="0" dirty="0" smtClean="0">
                          <a:solidFill>
                            <a:schemeClr val="tx1"/>
                          </a:solidFill>
                          <a:effectLst/>
                          <a:latin typeface="+mn-lt"/>
                          <a:ea typeface="Times New Roman"/>
                          <a:cs typeface="Times New Roman"/>
                        </a:rPr>
                        <a:t>.</a:t>
                      </a:r>
                      <a:r>
                        <a:rPr lang="en-US" sz="1000" b="0" baseline="0" dirty="0" smtClean="0">
                          <a:solidFill>
                            <a:schemeClr val="tx1"/>
                          </a:solidFill>
                          <a:effectLst/>
                          <a:latin typeface="+mn-lt"/>
                          <a:ea typeface="Times New Roman"/>
                          <a:cs typeface="Times New Roman"/>
                        </a:rPr>
                        <a:t> </a:t>
                      </a:r>
                      <a:r>
                        <a:rPr lang="en-US" sz="1000" b="0" dirty="0" smtClean="0">
                          <a:solidFill>
                            <a:schemeClr val="tx1"/>
                          </a:solidFill>
                          <a:effectLst/>
                          <a:latin typeface="+mn-lt"/>
                          <a:ea typeface="Times New Roman"/>
                          <a:cs typeface="Times New Roman"/>
                        </a:rPr>
                        <a:t>RL.4.7</a:t>
                      </a:r>
                    </a:p>
                  </a:txBody>
                  <a:tcPr marL="97155" marR="97155" marT="47897" marB="47897" anchor="ctr">
                    <a:solidFill>
                      <a:schemeClr val="bg1"/>
                    </a:solidFill>
                  </a:tcPr>
                </a:tc>
                <a:tc hMerge="1">
                  <a:txBody>
                    <a:bodyPr/>
                    <a:lstStyle/>
                    <a:p>
                      <a:endParaRPr lang="en-US"/>
                    </a:p>
                  </a:txBody>
                  <a:tcPr/>
                </a:tc>
                <a:tc>
                  <a:txBody>
                    <a:bodyPr/>
                    <a:lstStyle/>
                    <a:p>
                      <a:pPr marL="0" marR="0" algn="ctr">
                        <a:lnSpc>
                          <a:spcPct val="100000"/>
                        </a:lnSpc>
                        <a:spcBef>
                          <a:spcPts val="0"/>
                        </a:spcBef>
                        <a:spcAft>
                          <a:spcPts val="0"/>
                        </a:spcAft>
                      </a:pPr>
                      <a:r>
                        <a:rPr lang="en-US" sz="1400" b="1" dirty="0" smtClean="0">
                          <a:solidFill>
                            <a:srgbClr val="000000"/>
                          </a:solidFill>
                          <a:effectLst>
                            <a:outerShdw blurRad="38100" dist="38100" dir="2700000" algn="tl">
                              <a:srgbClr val="000000">
                                <a:alpha val="43137"/>
                              </a:srgbClr>
                            </a:outerShdw>
                          </a:effectLst>
                          <a:latin typeface="+mn-lt"/>
                          <a:ea typeface="Times New Roman"/>
                          <a:cs typeface="Times New Roman"/>
                        </a:rPr>
                        <a:t>2</a:t>
                      </a:r>
                    </a:p>
                  </a:txBody>
                  <a:tcPr marL="97155" marR="97155" marT="47897" marB="47897" anchor="ctr">
                    <a:solidFill>
                      <a:schemeClr val="bg1"/>
                    </a:solidFill>
                  </a:tcPr>
                </a:tc>
                <a:tc>
                  <a:txBody>
                    <a:bodyPr/>
                    <a:lstStyle/>
                    <a:p>
                      <a:pPr algn="ctr">
                        <a:lnSpc>
                          <a:spcPct val="100000"/>
                        </a:lnSpc>
                        <a:spcAft>
                          <a:spcPts val="0"/>
                        </a:spcAft>
                      </a:pPr>
                      <a:r>
                        <a:rPr lang="en-US" sz="1400" b="1" dirty="0" smtClean="0">
                          <a:effectLst>
                            <a:outerShdw blurRad="38100" dist="38100" dir="2700000" algn="tl">
                              <a:srgbClr val="000000">
                                <a:alpha val="43137"/>
                              </a:srgbClr>
                            </a:outerShdw>
                          </a:effectLst>
                        </a:rPr>
                        <a:t>1</a:t>
                      </a:r>
                      <a:endParaRPr lang="en-US" sz="1400" b="1"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400" b="1" dirty="0" smtClean="0">
                          <a:effectLst>
                            <a:outerShdw blurRad="38100" dist="38100" dir="2700000" algn="tl">
                              <a:srgbClr val="000000">
                                <a:alpha val="43137"/>
                              </a:srgbClr>
                            </a:outerShdw>
                          </a:effectLst>
                        </a:rPr>
                        <a:t>0</a:t>
                      </a:r>
                      <a:endParaRPr lang="en-US" sz="1400" b="1" dirty="0">
                        <a:effectLst>
                          <a:outerShdw blurRad="38100" dist="38100" dir="2700000" algn="tl">
                            <a:srgbClr val="000000">
                              <a:alpha val="43137"/>
                            </a:srgbClr>
                          </a:outerShdw>
                        </a:effectLst>
                      </a:endParaRPr>
                    </a:p>
                  </a:txBody>
                  <a:tcPr marL="97155" marR="97155" marT="47897" marB="47897" anchor="ctr">
                    <a:solidFill>
                      <a:schemeClr val="bg1"/>
                    </a:solidFill>
                  </a:tcPr>
                </a:tc>
              </a:tr>
              <a:tr h="378926">
                <a:tc>
                  <a:txBody>
                    <a:bodyPr/>
                    <a:lstStyle/>
                    <a:p>
                      <a:pPr algn="ctr">
                        <a:lnSpc>
                          <a:spcPct val="100000"/>
                        </a:lnSpc>
                        <a:spcAft>
                          <a:spcPts val="0"/>
                        </a:spcAft>
                      </a:pPr>
                      <a:r>
                        <a:rPr lang="en-US" sz="1500" b="1" dirty="0" smtClean="0"/>
                        <a:t>8</a:t>
                      </a:r>
                      <a:endParaRPr lang="en-US" sz="1500" b="1" dirty="0"/>
                    </a:p>
                  </a:txBody>
                  <a:tcPr marL="97155" marR="97155" marT="47897" marB="47897" anchor="ctr">
                    <a:solidFill>
                      <a:schemeClr val="bg1"/>
                    </a:solidFill>
                  </a:tcPr>
                </a:tc>
                <a:tc>
                  <a:txBody>
                    <a:bodyPr/>
                    <a:lstStyle/>
                    <a:p>
                      <a:pPr marL="0" marR="0" algn="l">
                        <a:lnSpc>
                          <a:spcPct val="115000"/>
                        </a:lnSpc>
                        <a:spcBef>
                          <a:spcPts val="0"/>
                        </a:spcBef>
                        <a:spcAft>
                          <a:spcPts val="0"/>
                        </a:spcAft>
                      </a:pPr>
                      <a:r>
                        <a:rPr lang="en-US" sz="1000" b="0" baseline="0" dirty="0" smtClean="0">
                          <a:solidFill>
                            <a:srgbClr val="000000"/>
                          </a:solidFill>
                          <a:effectLst/>
                          <a:latin typeface="+mn-lt"/>
                          <a:ea typeface="Times New Roman"/>
                          <a:cs typeface="Times New Roman"/>
                        </a:rPr>
                        <a:t>What can the reader learn about making a city safe after reading </a:t>
                      </a:r>
                      <a:r>
                        <a:rPr lang="en-US" sz="1000" b="1" u="sng" baseline="0" dirty="0" smtClean="0">
                          <a:solidFill>
                            <a:schemeClr val="tx1"/>
                          </a:solidFill>
                          <a:effectLst/>
                          <a:latin typeface="+mn-lt"/>
                          <a:ea typeface="Times New Roman"/>
                          <a:cs typeface="Times New Roman"/>
                        </a:rPr>
                        <a:t>Earthquake</a:t>
                      </a:r>
                      <a:r>
                        <a:rPr lang="en-US" sz="1000" b="1" u="none" baseline="0" dirty="0" smtClean="0">
                          <a:solidFill>
                            <a:schemeClr val="tx1"/>
                          </a:solidFill>
                          <a:effectLst/>
                          <a:latin typeface="+mn-lt"/>
                          <a:ea typeface="Times New Roman"/>
                          <a:cs typeface="Times New Roman"/>
                        </a:rPr>
                        <a:t>!</a:t>
                      </a:r>
                      <a:r>
                        <a:rPr lang="en-US" sz="1000" b="1" u="none" strike="noStrike" baseline="0" dirty="0" smtClean="0">
                          <a:solidFill>
                            <a:schemeClr val="tx1"/>
                          </a:solidFill>
                          <a:effectLst/>
                          <a:latin typeface="+mn-lt"/>
                          <a:ea typeface="Times New Roman"/>
                          <a:cs typeface="Times New Roman"/>
                        </a:rPr>
                        <a:t> </a:t>
                      </a:r>
                      <a:r>
                        <a:rPr lang="en-US" sz="1000" b="1" u="none" baseline="0" dirty="0" smtClean="0">
                          <a:solidFill>
                            <a:schemeClr val="tx1"/>
                          </a:solidFill>
                          <a:effectLst/>
                          <a:latin typeface="+mn-lt"/>
                          <a:ea typeface="Times New Roman"/>
                          <a:cs typeface="Times New Roman"/>
                        </a:rPr>
                        <a:t> </a:t>
                      </a:r>
                      <a:r>
                        <a:rPr lang="en-US" sz="1000" b="0" u="none" baseline="0" dirty="0" smtClean="0">
                          <a:solidFill>
                            <a:srgbClr val="000000"/>
                          </a:solidFill>
                          <a:effectLst/>
                          <a:latin typeface="+mn-lt"/>
                          <a:ea typeface="Times New Roman"/>
                          <a:cs typeface="Times New Roman"/>
                        </a:rPr>
                        <a:t>and</a:t>
                      </a:r>
                      <a:r>
                        <a:rPr lang="en-US" sz="1000" b="0" strike="noStrike" baseline="0" dirty="0" smtClean="0">
                          <a:solidFill>
                            <a:schemeClr val="tx1"/>
                          </a:solidFill>
                          <a:effectLst/>
                          <a:latin typeface="+mn-lt"/>
                          <a:ea typeface="Times New Roman"/>
                          <a:cs typeface="Times New Roman"/>
                        </a:rPr>
                        <a:t>, </a:t>
                      </a:r>
                      <a:r>
                        <a:rPr lang="en-US" sz="1000" b="1" u="sng" strike="noStrike" baseline="0" dirty="0" smtClean="0">
                          <a:solidFill>
                            <a:schemeClr val="tx1"/>
                          </a:solidFill>
                          <a:effectLst/>
                          <a:latin typeface="+mn-lt"/>
                          <a:ea typeface="Times New Roman"/>
                          <a:cs typeface="Times New Roman"/>
                        </a:rPr>
                        <a:t>Chicago Legacy: Burnham’s Plan</a:t>
                      </a:r>
                      <a:r>
                        <a:rPr lang="en-US" sz="1000" b="0" strike="noStrike" baseline="0" dirty="0" smtClean="0">
                          <a:solidFill>
                            <a:schemeClr val="tx1"/>
                          </a:solidFill>
                          <a:effectLst/>
                          <a:latin typeface="+mn-lt"/>
                          <a:ea typeface="Times New Roman"/>
                          <a:cs typeface="Times New Roman"/>
                        </a:rPr>
                        <a:t>?   </a:t>
                      </a:r>
                      <a:r>
                        <a:rPr lang="en-US" sz="1000" b="0" baseline="0" dirty="0" smtClean="0">
                          <a:solidFill>
                            <a:srgbClr val="000000"/>
                          </a:solidFill>
                          <a:effectLst/>
                          <a:latin typeface="+mn-lt"/>
                          <a:ea typeface="Times New Roman"/>
                          <a:cs typeface="Times New Roman"/>
                        </a:rPr>
                        <a:t>Use information   from both sources in your answer. R</a:t>
                      </a:r>
                      <a:r>
                        <a:rPr lang="en-US" sz="1000" b="0" dirty="0" smtClean="0">
                          <a:solidFill>
                            <a:srgbClr val="000000"/>
                          </a:solidFill>
                          <a:effectLst/>
                          <a:latin typeface="+mn-lt"/>
                          <a:ea typeface="Times New Roman"/>
                          <a:cs typeface="Times New Roman"/>
                        </a:rPr>
                        <a:t>L.4.9</a:t>
                      </a:r>
                    </a:p>
                  </a:txBody>
                  <a:tcPr marL="97155" marR="97155" marT="47897" marB="47897" anchor="ctr">
                    <a:solidFill>
                      <a:schemeClr val="bg1"/>
                    </a:solidFill>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500" b="1" dirty="0" smtClean="0">
                          <a:solidFill>
                            <a:schemeClr val="tx1"/>
                          </a:solidFill>
                          <a:effectLst>
                            <a:outerShdw blurRad="38100" dist="38100" dir="2700000" algn="tl">
                              <a:srgbClr val="000000">
                                <a:alpha val="43137"/>
                              </a:srgbClr>
                            </a:outerShdw>
                          </a:effectLst>
                          <a:latin typeface="+mn-lt"/>
                          <a:ea typeface="Calibri"/>
                          <a:cs typeface="Times New Roman"/>
                        </a:rPr>
                        <a:t>3</a:t>
                      </a:r>
                    </a:p>
                  </a:txBody>
                  <a:tcPr marL="97155" marR="97155" marT="47897" marB="47897" anchor="ctr">
                    <a:solidFill>
                      <a:schemeClr val="bg1"/>
                    </a:solidFill>
                  </a:tcPr>
                </a:tc>
                <a:tc>
                  <a:txBody>
                    <a:bodyPr/>
                    <a:lstStyle/>
                    <a:p>
                      <a:pPr algn="ctr"/>
                      <a:r>
                        <a:rPr lang="en-US" sz="1500" b="1" dirty="0" smtClean="0">
                          <a:solidFill>
                            <a:schemeClr val="tx1"/>
                          </a:solidFill>
                          <a:effectLst>
                            <a:outerShdw blurRad="38100" dist="38100" dir="2700000" algn="tl">
                              <a:srgbClr val="000000">
                                <a:alpha val="43137"/>
                              </a:srgbClr>
                            </a:outerShdw>
                          </a:effectLst>
                        </a:rPr>
                        <a:t>2</a:t>
                      </a:r>
                      <a:endParaRPr lang="en-US" sz="15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500" b="1" i="0" dirty="0" smtClean="0">
                          <a:solidFill>
                            <a:schemeClr val="tx1"/>
                          </a:solidFill>
                          <a:effectLst>
                            <a:outerShdw blurRad="38100" dist="38100" dir="2700000" algn="tl">
                              <a:srgbClr val="000000">
                                <a:alpha val="43137"/>
                              </a:srgbClr>
                            </a:outerShdw>
                          </a:effectLst>
                        </a:rPr>
                        <a:t>1</a:t>
                      </a:r>
                      <a:endParaRPr lang="en-US" sz="1500" b="1" i="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r>
                        <a:rPr lang="en-US" sz="1500" b="1" i="0" dirty="0" smtClean="0">
                          <a:solidFill>
                            <a:schemeClr val="tx1"/>
                          </a:solidFill>
                          <a:effectLst>
                            <a:outerShdw blurRad="38100" dist="38100" dir="2700000" algn="tl">
                              <a:srgbClr val="000000">
                                <a:alpha val="43137"/>
                              </a:srgbClr>
                            </a:outerShdw>
                          </a:effectLst>
                        </a:rPr>
                        <a:t>0</a:t>
                      </a:r>
                      <a:endParaRPr lang="en-US" sz="1500" b="1" i="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r>
            </a:tbl>
          </a:graphicData>
        </a:graphic>
      </p:graphicFrame>
      <p:sp>
        <p:nvSpPr>
          <p:cNvPr id="2" name="TextBox 1"/>
          <p:cNvSpPr txBox="1"/>
          <p:nvPr/>
        </p:nvSpPr>
        <p:spPr>
          <a:xfrm>
            <a:off x="518160" y="218198"/>
            <a:ext cx="6554046" cy="251189"/>
          </a:xfrm>
          <a:prstGeom prst="rect">
            <a:avLst/>
          </a:prstGeom>
          <a:noFill/>
        </p:spPr>
        <p:txBody>
          <a:bodyPr wrap="square" lIns="96359" tIns="48180" rIns="96359" bIns="48180" rtlCol="0">
            <a:spAutoFit/>
          </a:bodyPr>
          <a:lstStyle/>
          <a:p>
            <a:r>
              <a:rPr lang="en-US" sz="1000" b="1" dirty="0"/>
              <a:t>Student Scoring </a:t>
            </a:r>
            <a:r>
              <a:rPr lang="en-US" sz="1000" dirty="0"/>
              <a:t>Color the box green if your answer was correct. Color the box red if your answer was not correct.</a:t>
            </a:r>
          </a:p>
        </p:txBody>
      </p:sp>
      <p:sp>
        <p:nvSpPr>
          <p:cNvPr id="6" name="Curved Down Arrow 5"/>
          <p:cNvSpPr/>
          <p:nvPr/>
        </p:nvSpPr>
        <p:spPr>
          <a:xfrm rot="1019646">
            <a:off x="6085901" y="4088205"/>
            <a:ext cx="906441" cy="304983"/>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solidFill>
                <a:schemeClr val="tx1"/>
              </a:solidFill>
            </a:endParaRPr>
          </a:p>
        </p:txBody>
      </p:sp>
      <p:sp>
        <p:nvSpPr>
          <p:cNvPr id="7" name="Curved Down Arrow 6"/>
          <p:cNvSpPr/>
          <p:nvPr/>
        </p:nvSpPr>
        <p:spPr>
          <a:xfrm rot="989927">
            <a:off x="5965656" y="527651"/>
            <a:ext cx="911888" cy="287534"/>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solidFill>
                <a:schemeClr val="tx1"/>
              </a:solidFill>
            </a:endParaRPr>
          </a:p>
        </p:txBody>
      </p:sp>
      <p:graphicFrame>
        <p:nvGraphicFramePr>
          <p:cNvPr id="9" name="Table 8"/>
          <p:cNvGraphicFramePr>
            <a:graphicFrameLocks noGrp="1"/>
          </p:cNvGraphicFramePr>
          <p:nvPr>
            <p:extLst>
              <p:ext uri="{D42A27DB-BD31-4B8C-83A1-F6EECF244321}">
                <p14:modId xmlns:p14="http://schemas.microsoft.com/office/powerpoint/2010/main" val="841396783"/>
              </p:ext>
            </p:extLst>
          </p:nvPr>
        </p:nvGraphicFramePr>
        <p:xfrm>
          <a:off x="506505" y="7620000"/>
          <a:ext cx="6580095" cy="1890196"/>
        </p:xfrm>
        <a:graphic>
          <a:graphicData uri="http://schemas.openxmlformats.org/drawingml/2006/table">
            <a:tbl>
              <a:tblPr firstRow="1" bandRow="1">
                <a:tableStyleId>{5940675A-B579-460E-94D1-54222C63F5DA}</a:tableStyleId>
              </a:tblPr>
              <a:tblGrid>
                <a:gridCol w="560295"/>
                <a:gridCol w="3325904"/>
                <a:gridCol w="685800"/>
                <a:gridCol w="579470"/>
                <a:gridCol w="563531"/>
                <a:gridCol w="865095"/>
              </a:tblGrid>
              <a:tr h="0">
                <a:tc gridSpan="6">
                  <a:txBody>
                    <a:bodyPr/>
                    <a:lstStyle/>
                    <a:p>
                      <a:pPr algn="ctr">
                        <a:lnSpc>
                          <a:spcPct val="100000"/>
                        </a:lnSpc>
                        <a:spcAft>
                          <a:spcPts val="0"/>
                        </a:spcAft>
                      </a:pPr>
                      <a:r>
                        <a:rPr lang="en-US" sz="1400" b="1" dirty="0" smtClean="0">
                          <a:solidFill>
                            <a:schemeClr val="tx1"/>
                          </a:solidFill>
                        </a:rPr>
                        <a:t>Writing</a:t>
                      </a:r>
                      <a:endParaRPr lang="en-US" sz="1400" b="1" dirty="0">
                        <a:solidFill>
                          <a:schemeClr val="tx1"/>
                        </a:solidFill>
                      </a:endParaRPr>
                    </a:p>
                  </a:txBody>
                  <a:tcPr marL="97155" marR="97155" marT="47897" marB="47897" anchor="ctr">
                    <a:solidFill>
                      <a:schemeClr val="accent3">
                        <a:lumMod val="40000"/>
                        <a:lumOff val="60000"/>
                      </a:schemeClr>
                    </a:solidFill>
                  </a:tcPr>
                </a:tc>
                <a:tc hMerge="1">
                  <a:txBody>
                    <a:bodyPr/>
                    <a:lstStyle/>
                    <a:p>
                      <a:pPr marL="0" marR="0" indent="0" algn="l" defTabSz="966612" rtl="0" eaLnBrk="1" fontAlgn="auto" latinLnBrk="0" hangingPunct="1">
                        <a:lnSpc>
                          <a:spcPct val="100000"/>
                        </a:lnSpc>
                        <a:spcBef>
                          <a:spcPts val="0"/>
                        </a:spcBef>
                        <a:spcAft>
                          <a:spcPts val="0"/>
                        </a:spcAft>
                        <a:buClrTx/>
                        <a:buSzTx/>
                        <a:buFontTx/>
                        <a:buNone/>
                        <a:tabLst/>
                        <a:defRPr/>
                      </a:pPr>
                      <a:endParaRPr lang="en-US" sz="1000" b="0" dirty="0" smtClean="0">
                        <a:latin typeface="+mn-lt"/>
                        <a:ea typeface="Calibri"/>
                        <a:cs typeface="Times New Roman"/>
                      </a:endParaRPr>
                    </a:p>
                  </a:txBody>
                  <a:tcPr marL="85725" marR="85725" marT="43543" marB="43543" anchor="ctr">
                    <a:solidFill>
                      <a:schemeClr val="bg1"/>
                    </a:solidFill>
                  </a:tcPr>
                </a:tc>
                <a:tc hMerge="1">
                  <a:txBody>
                    <a:bodyPr/>
                    <a:lstStyle/>
                    <a:p>
                      <a:pPr marL="0" marR="0" indent="0" algn="ctr" defTabSz="966612" rtl="0" eaLnBrk="1" fontAlgn="auto" latinLnBrk="0" hangingPunct="1">
                        <a:lnSpc>
                          <a:spcPct val="100000"/>
                        </a:lnSpc>
                        <a:spcBef>
                          <a:spcPts val="0"/>
                        </a:spcBef>
                        <a:spcAft>
                          <a:spcPts val="0"/>
                        </a:spcAft>
                        <a:buClrTx/>
                        <a:buSzTx/>
                        <a:buFontTx/>
                        <a:buNone/>
                        <a:tabLst/>
                        <a:defRPr/>
                      </a:pPr>
                      <a:endParaRPr lang="en-US" sz="1400" b="1" dirty="0" smtClean="0">
                        <a:effectLst>
                          <a:outerShdw blurRad="38100" dist="38100" dir="2700000" algn="tl">
                            <a:srgbClr val="000000">
                              <a:alpha val="43137"/>
                            </a:srgbClr>
                          </a:outerShdw>
                        </a:effectLst>
                        <a:latin typeface="+mn-lt"/>
                        <a:ea typeface="Calibri"/>
                        <a:cs typeface="Times New Roman"/>
                      </a:endParaRPr>
                    </a:p>
                  </a:txBody>
                  <a:tcPr marL="85725" marR="85725" marT="43543" marB="43543" anchor="ctr">
                    <a:solidFill>
                      <a:schemeClr val="bg1"/>
                    </a:solidFill>
                  </a:tcPr>
                </a:tc>
                <a:tc hMerge="1">
                  <a:txBody>
                    <a:bodyPr/>
                    <a:lstStyle/>
                    <a:p>
                      <a:endParaRPr lang="en-US"/>
                    </a:p>
                  </a:txBody>
                  <a:tcPr/>
                </a:tc>
                <a:tc hMerge="1">
                  <a:txBody>
                    <a:bodyPr/>
                    <a:lstStyle/>
                    <a:p>
                      <a:pPr algn="ctr">
                        <a:lnSpc>
                          <a:spcPct val="100000"/>
                        </a:lnSpc>
                        <a:spcAft>
                          <a:spcPts val="0"/>
                        </a:spcAft>
                      </a:pPr>
                      <a:endParaRPr lang="en-US" sz="1400" b="1" i="0" dirty="0">
                        <a:effectLst>
                          <a:outerShdw blurRad="38100" dist="38100" dir="2700000" algn="tl">
                            <a:srgbClr val="000000">
                              <a:alpha val="43137"/>
                            </a:srgbClr>
                          </a:outerShdw>
                        </a:effectLst>
                      </a:endParaRPr>
                    </a:p>
                  </a:txBody>
                  <a:tcPr marL="85725" marR="85725" marT="43543" marB="43543" anchor="ctr">
                    <a:solidFill>
                      <a:schemeClr val="bg1"/>
                    </a:solidFill>
                  </a:tcPr>
                </a:tc>
                <a:tc hMerge="1">
                  <a:txBody>
                    <a:bodyPr/>
                    <a:lstStyle/>
                    <a:p>
                      <a:pPr algn="ctr"/>
                      <a:endParaRPr lang="en-US" sz="1400" b="1" i="0" dirty="0">
                        <a:effectLst>
                          <a:outerShdw blurRad="38100" dist="38100" dir="2700000" algn="tl">
                            <a:srgbClr val="000000">
                              <a:alpha val="43137"/>
                            </a:srgbClr>
                          </a:outerShdw>
                        </a:effectLst>
                      </a:endParaRPr>
                    </a:p>
                  </a:txBody>
                  <a:tcPr marL="85725" marR="85725" marT="43543" marB="43543" anchor="ctr">
                    <a:solidFill>
                      <a:schemeClr val="bg1"/>
                    </a:solidFill>
                  </a:tcPr>
                </a:tc>
              </a:tr>
              <a:tr h="452846">
                <a:tc>
                  <a:txBody>
                    <a:bodyPr/>
                    <a:lstStyle/>
                    <a:p>
                      <a:pPr algn="ctr">
                        <a:lnSpc>
                          <a:spcPct val="100000"/>
                        </a:lnSpc>
                        <a:spcAft>
                          <a:spcPts val="0"/>
                        </a:spcAft>
                      </a:pPr>
                      <a:r>
                        <a:rPr lang="en-US" sz="1400" b="1" dirty="0" smtClean="0">
                          <a:solidFill>
                            <a:schemeClr val="tx1"/>
                          </a:solidFill>
                        </a:rPr>
                        <a:t>17</a:t>
                      </a:r>
                      <a:endParaRPr lang="en-US" sz="1400" b="1" dirty="0">
                        <a:solidFill>
                          <a:schemeClr val="tx1"/>
                        </a:solidFill>
                      </a:endParaRPr>
                    </a:p>
                  </a:txBody>
                  <a:tcPr marL="97155" marR="97155" marT="47897" marB="47897" anchor="ctr">
                    <a:solidFill>
                      <a:schemeClr val="bg1"/>
                    </a:solidFill>
                  </a:tcPr>
                </a:tc>
                <a:tc>
                  <a:txBody>
                    <a:bodyPr/>
                    <a:lstStyle/>
                    <a:p>
                      <a:pPr marL="290513" marR="0" indent="-290513" algn="l" defTabSz="1018809" rtl="0" eaLnBrk="1" fontAlgn="auto" latinLnBrk="0" hangingPunct="1">
                        <a:lnSpc>
                          <a:spcPct val="100000"/>
                        </a:lnSpc>
                        <a:spcBef>
                          <a:spcPts val="0"/>
                        </a:spcBef>
                        <a:spcAft>
                          <a:spcPts val="0"/>
                        </a:spcAft>
                        <a:buClrTx/>
                        <a:buSzTx/>
                        <a:buFont typeface="+mj-lt"/>
                        <a:buNone/>
                        <a:tabLst/>
                        <a:defRPr/>
                      </a:pPr>
                      <a:r>
                        <a:rPr lang="en-US" sz="1000" b="0" dirty="0" smtClean="0">
                          <a:solidFill>
                            <a:schemeClr val="tx1"/>
                          </a:solidFill>
                          <a:latin typeface="+mn-lt"/>
                        </a:rPr>
                        <a:t>In one or two paragraphs, write an ending for the</a:t>
                      </a:r>
                      <a:r>
                        <a:rPr lang="en-US" sz="1000" b="0" baseline="0" dirty="0" smtClean="0">
                          <a:solidFill>
                            <a:schemeClr val="tx1"/>
                          </a:solidFill>
                          <a:latin typeface="+mn-lt"/>
                        </a:rPr>
                        <a:t> </a:t>
                      </a:r>
                      <a:r>
                        <a:rPr lang="en-US" sz="1000" b="0" dirty="0" smtClean="0">
                          <a:solidFill>
                            <a:schemeClr val="tx1"/>
                          </a:solidFill>
                          <a:latin typeface="+mn-lt"/>
                        </a:rPr>
                        <a:t>story</a:t>
                      </a:r>
                    </a:p>
                    <a:p>
                      <a:pPr marL="290513" marR="0" indent="-290513" algn="l" defTabSz="1018809" rtl="0" eaLnBrk="1" fontAlgn="auto" latinLnBrk="0" hangingPunct="1">
                        <a:lnSpc>
                          <a:spcPct val="100000"/>
                        </a:lnSpc>
                        <a:spcBef>
                          <a:spcPts val="0"/>
                        </a:spcBef>
                        <a:spcAft>
                          <a:spcPts val="0"/>
                        </a:spcAft>
                        <a:buClrTx/>
                        <a:buSzTx/>
                        <a:buFont typeface="+mj-lt"/>
                        <a:buNone/>
                        <a:tabLst/>
                        <a:defRPr/>
                      </a:pPr>
                      <a:r>
                        <a:rPr lang="en-US" sz="1000" b="0" dirty="0" smtClean="0">
                          <a:solidFill>
                            <a:schemeClr val="tx1"/>
                          </a:solidFill>
                          <a:latin typeface="+mn-lt"/>
                        </a:rPr>
                        <a:t>that describe</a:t>
                      </a:r>
                      <a:r>
                        <a:rPr lang="en-US" sz="1000" b="0" dirty="0" smtClean="0">
                          <a:solidFill>
                            <a:schemeClr val="tx2">
                              <a:lumMod val="60000"/>
                              <a:lumOff val="40000"/>
                            </a:schemeClr>
                          </a:solidFill>
                          <a:latin typeface="+mn-lt"/>
                        </a:rPr>
                        <a:t>s</a:t>
                      </a:r>
                      <a:r>
                        <a:rPr lang="en-US" sz="1000" b="0" dirty="0" smtClean="0">
                          <a:solidFill>
                            <a:schemeClr val="tx1"/>
                          </a:solidFill>
                          <a:latin typeface="+mn-lt"/>
                        </a:rPr>
                        <a:t> the events and</a:t>
                      </a:r>
                      <a:r>
                        <a:rPr lang="en-US" sz="1000" b="0" baseline="0" dirty="0" smtClean="0">
                          <a:solidFill>
                            <a:schemeClr val="tx1"/>
                          </a:solidFill>
                          <a:latin typeface="+mn-lt"/>
                        </a:rPr>
                        <a:t> </a:t>
                      </a:r>
                      <a:r>
                        <a:rPr lang="en-US" sz="1000" b="0" dirty="0" smtClean="0">
                          <a:solidFill>
                            <a:schemeClr val="tx1"/>
                          </a:solidFill>
                          <a:latin typeface="+mn-lt"/>
                        </a:rPr>
                        <a:t>experiences in</a:t>
                      </a:r>
                      <a:r>
                        <a:rPr lang="en-US" sz="1000" b="0" baseline="0" dirty="0" smtClean="0">
                          <a:solidFill>
                            <a:schemeClr val="tx1"/>
                          </a:solidFill>
                          <a:latin typeface="+mn-lt"/>
                        </a:rPr>
                        <a:t> </a:t>
                      </a:r>
                      <a:r>
                        <a:rPr lang="en-US" sz="1000" b="0" dirty="0" smtClean="0">
                          <a:solidFill>
                            <a:schemeClr val="tx1"/>
                          </a:solidFill>
                          <a:latin typeface="+mn-lt"/>
                        </a:rPr>
                        <a:t>the story.</a:t>
                      </a:r>
                      <a:r>
                        <a:rPr lang="en-US" sz="1000" b="0" baseline="0" dirty="0" smtClean="0">
                          <a:solidFill>
                            <a:schemeClr val="tx1"/>
                          </a:solidFill>
                          <a:latin typeface="+mn-lt"/>
                        </a:rPr>
                        <a:t> W.4.3c           </a:t>
                      </a:r>
                    </a:p>
                  </a:txBody>
                  <a:tcPr marL="97155" marR="97155" marT="47897" marB="47897" anchor="ctr">
                    <a:solidFill>
                      <a:schemeClr val="bg1"/>
                    </a:solidFill>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500" b="1" dirty="0" smtClean="0">
                          <a:solidFill>
                            <a:schemeClr val="tx1"/>
                          </a:solidFill>
                          <a:effectLst>
                            <a:outerShdw blurRad="38100" dist="38100" dir="2700000" algn="tl">
                              <a:srgbClr val="000000">
                                <a:alpha val="43137"/>
                              </a:srgbClr>
                            </a:outerShdw>
                          </a:effectLst>
                          <a:latin typeface="+mn-lt"/>
                          <a:ea typeface="Calibri"/>
                          <a:cs typeface="Times New Roman"/>
                        </a:rPr>
                        <a:t>3</a:t>
                      </a:r>
                    </a:p>
                  </a:txBody>
                  <a:tcPr marL="97155" marR="97155" marT="47897" marB="47897" anchor="ctr">
                    <a:solidFill>
                      <a:schemeClr val="bg1"/>
                    </a:solidFill>
                  </a:tcPr>
                </a:tc>
                <a:tc>
                  <a:txBody>
                    <a:bodyPr/>
                    <a:lstStyle/>
                    <a:p>
                      <a:pPr algn="ctr"/>
                      <a:r>
                        <a:rPr lang="en-US" sz="1500" b="1" dirty="0" smtClean="0">
                          <a:solidFill>
                            <a:schemeClr val="tx1"/>
                          </a:solidFill>
                          <a:effectLst>
                            <a:outerShdw blurRad="38100" dist="38100" dir="2700000" algn="tl">
                              <a:srgbClr val="000000">
                                <a:alpha val="43137"/>
                              </a:srgbClr>
                            </a:outerShdw>
                          </a:effectLst>
                        </a:rPr>
                        <a:t>2</a:t>
                      </a:r>
                      <a:endParaRPr lang="en-US" sz="15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500" b="1" i="0" dirty="0" smtClean="0">
                          <a:solidFill>
                            <a:schemeClr val="tx1"/>
                          </a:solidFill>
                          <a:effectLst>
                            <a:outerShdw blurRad="38100" dist="38100" dir="2700000" algn="tl">
                              <a:srgbClr val="000000">
                                <a:alpha val="43137"/>
                              </a:srgbClr>
                            </a:outerShdw>
                          </a:effectLst>
                        </a:rPr>
                        <a:t>1</a:t>
                      </a:r>
                      <a:endParaRPr lang="en-US" sz="1500" b="1" i="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r>
                        <a:rPr lang="en-US" sz="1500" b="1" i="0" dirty="0" smtClean="0">
                          <a:solidFill>
                            <a:schemeClr val="tx1"/>
                          </a:solidFill>
                          <a:effectLst>
                            <a:outerShdw blurRad="38100" dist="38100" dir="2700000" algn="tl">
                              <a:srgbClr val="000000">
                                <a:alpha val="43137"/>
                              </a:srgbClr>
                            </a:outerShdw>
                          </a:effectLst>
                        </a:rPr>
                        <a:t>0</a:t>
                      </a:r>
                      <a:endParaRPr lang="en-US" sz="1500" b="1" i="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r>
              <a:tr h="313727">
                <a:tc>
                  <a:txBody>
                    <a:bodyPr/>
                    <a:lstStyle/>
                    <a:p>
                      <a:pPr algn="ctr">
                        <a:lnSpc>
                          <a:spcPct val="100000"/>
                        </a:lnSpc>
                        <a:spcAft>
                          <a:spcPts val="0"/>
                        </a:spcAft>
                      </a:pPr>
                      <a:r>
                        <a:rPr lang="en-US" sz="1400" b="1" dirty="0" smtClean="0">
                          <a:solidFill>
                            <a:schemeClr val="tx1"/>
                          </a:solidFill>
                        </a:rPr>
                        <a:t>18</a:t>
                      </a:r>
                      <a:endParaRPr lang="en-US" sz="1400" b="1" dirty="0">
                        <a:solidFill>
                          <a:schemeClr val="tx1"/>
                        </a:solidFill>
                      </a:endParaRPr>
                    </a:p>
                  </a:txBody>
                  <a:tcPr marL="97155" marR="97155" marT="47897" marB="47897" anchor="ctr">
                    <a:solidFill>
                      <a:schemeClr val="bg1"/>
                    </a:solidFill>
                  </a:tcPr>
                </a:tc>
                <a:tc gridSpan="3">
                  <a:txBody>
                    <a:bodyPr/>
                    <a:lstStyle/>
                    <a:p>
                      <a:pPr marL="0" marR="0" indent="0" algn="l" defTabSz="1018809" rtl="0" eaLnBrk="1" fontAlgn="auto" latinLnBrk="0" hangingPunct="1">
                        <a:lnSpc>
                          <a:spcPct val="100000"/>
                        </a:lnSpc>
                        <a:spcBef>
                          <a:spcPts val="0"/>
                        </a:spcBef>
                        <a:spcAft>
                          <a:spcPts val="0"/>
                        </a:spcAft>
                        <a:buClrTx/>
                        <a:buSzTx/>
                        <a:buFont typeface="+mj-lt"/>
                        <a:buNone/>
                        <a:tabLst/>
                        <a:defRPr/>
                      </a:pPr>
                      <a:r>
                        <a:rPr lang="en-US" sz="1000" b="0" dirty="0" smtClean="0">
                          <a:solidFill>
                            <a:schemeClr val="tx1"/>
                          </a:solidFill>
                          <a:latin typeface="Helvetica" panose="020B0604020202020204" pitchFamily="34" charset="0"/>
                          <a:ea typeface="Times New Roman"/>
                          <a:cs typeface="Helvetica" panose="020B0604020202020204" pitchFamily="34" charset="0"/>
                        </a:rPr>
                        <a:t>Which line of dialogue would </a:t>
                      </a:r>
                      <a:r>
                        <a:rPr lang="en-US" sz="1000" b="1" u="sng" dirty="0" smtClean="0">
                          <a:solidFill>
                            <a:schemeClr val="tx1"/>
                          </a:solidFill>
                          <a:latin typeface="Helvetica" panose="020B0604020202020204" pitchFamily="34" charset="0"/>
                          <a:ea typeface="Times New Roman"/>
                          <a:cs typeface="Helvetica" panose="020B0604020202020204" pitchFamily="34" charset="0"/>
                        </a:rPr>
                        <a:t>best</a:t>
                      </a:r>
                      <a:r>
                        <a:rPr lang="en-US" sz="1000" b="0" dirty="0" smtClean="0">
                          <a:solidFill>
                            <a:schemeClr val="tx1"/>
                          </a:solidFill>
                          <a:latin typeface="Helvetica" panose="020B0604020202020204" pitchFamily="34" charset="0"/>
                          <a:ea typeface="Times New Roman"/>
                          <a:cs typeface="Helvetica" panose="020B0604020202020204" pitchFamily="34" charset="0"/>
                        </a:rPr>
                        <a:t> fit after the last sentence? W.4.3b</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gn="ctr">
                        <a:lnSpc>
                          <a:spcPct val="100000"/>
                        </a:lnSpc>
                        <a:spcAft>
                          <a:spcPts val="0"/>
                        </a:spcAft>
                      </a:pPr>
                      <a:endParaRPr lang="en-US" sz="1100" b="1" i="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c hMerge="1">
                  <a:txBody>
                    <a:bodyPr/>
                    <a:lstStyle/>
                    <a:p>
                      <a:endParaRPr lang="en-US"/>
                    </a:p>
                  </a:txBody>
                  <a:tcPr/>
                </a:tc>
              </a:tr>
              <a:tr h="313727">
                <a:tc>
                  <a:txBody>
                    <a:bodyPr/>
                    <a:lstStyle/>
                    <a:p>
                      <a:pPr algn="ctr">
                        <a:lnSpc>
                          <a:spcPct val="100000"/>
                        </a:lnSpc>
                        <a:spcAft>
                          <a:spcPts val="0"/>
                        </a:spcAft>
                      </a:pPr>
                      <a:r>
                        <a:rPr lang="en-US" sz="1400" b="1" dirty="0" smtClean="0">
                          <a:solidFill>
                            <a:schemeClr val="tx1"/>
                          </a:solidFill>
                        </a:rPr>
                        <a:t>19</a:t>
                      </a:r>
                      <a:endParaRPr lang="en-US" sz="1400" b="1" dirty="0">
                        <a:solidFill>
                          <a:schemeClr val="tx1"/>
                        </a:solidFill>
                      </a:endParaRPr>
                    </a:p>
                  </a:txBody>
                  <a:tcPr marL="97155" marR="97155" marT="47897" marB="47897" anchor="ctr">
                    <a:solidFill>
                      <a:schemeClr val="bg1"/>
                    </a:solidFill>
                  </a:tcPr>
                </a:tc>
                <a:tc gridSpan="3">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lang="en-US" sz="1000" b="0" dirty="0" smtClean="0">
                          <a:solidFill>
                            <a:schemeClr val="tx1"/>
                          </a:solidFill>
                          <a:latin typeface="+mn-lt"/>
                        </a:rPr>
                        <a:t>The student has decided that the two bold words are too easy for his teacher. Choose the two words that best replace the bold words. L.4.3a</a:t>
                      </a:r>
                      <a:endParaRPr lang="en-US" sz="1000" b="0" dirty="0" smtClean="0">
                        <a:solidFill>
                          <a:schemeClr val="tx1"/>
                        </a:solidFill>
                        <a:latin typeface="+mn-lt"/>
                        <a:cs typeface="Helvetica" panose="020B0604020202020204" pitchFamily="34" charset="0"/>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gn="ctr">
                        <a:lnSpc>
                          <a:spcPct val="100000"/>
                        </a:lnSpc>
                        <a:spcAft>
                          <a:spcPts val="0"/>
                        </a:spcAft>
                      </a:pPr>
                      <a:endParaRPr lang="en-US" sz="1100" b="1" i="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c hMerge="1">
                  <a:txBody>
                    <a:bodyPr/>
                    <a:lstStyle/>
                    <a:p>
                      <a:endParaRPr lang="en-US"/>
                    </a:p>
                  </a:txBody>
                  <a:tcPr/>
                </a:tc>
              </a:tr>
              <a:tr h="313727">
                <a:tc>
                  <a:txBody>
                    <a:bodyPr/>
                    <a:lstStyle/>
                    <a:p>
                      <a:pPr algn="ctr">
                        <a:lnSpc>
                          <a:spcPct val="100000"/>
                        </a:lnSpc>
                        <a:spcAft>
                          <a:spcPts val="0"/>
                        </a:spcAft>
                      </a:pPr>
                      <a:r>
                        <a:rPr lang="en-US" sz="1400" b="1" dirty="0" smtClean="0">
                          <a:solidFill>
                            <a:schemeClr val="tx1"/>
                          </a:solidFill>
                        </a:rPr>
                        <a:t>20</a:t>
                      </a:r>
                      <a:endParaRPr lang="en-US" sz="1400" b="1" dirty="0">
                        <a:solidFill>
                          <a:schemeClr val="tx1"/>
                        </a:solidFill>
                      </a:endParaRPr>
                    </a:p>
                  </a:txBody>
                  <a:tcPr marL="97155" marR="97155" marT="47897" marB="47897" anchor="ctr">
                    <a:solidFill>
                      <a:schemeClr val="bg1"/>
                    </a:solidFill>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u="none" dirty="0" smtClean="0">
                          <a:solidFill>
                            <a:schemeClr val="tx1"/>
                          </a:solidFill>
                          <a:effectLst/>
                        </a:rPr>
                        <a:t>Which sentence shows the adjectives in correct order? L.4.1d</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gn="ctr">
                        <a:lnSpc>
                          <a:spcPct val="100000"/>
                        </a:lnSpc>
                        <a:spcAft>
                          <a:spcPts val="0"/>
                        </a:spcAft>
                      </a:pPr>
                      <a:endParaRPr lang="en-US" sz="1100" b="1" i="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c hMerge="1">
                  <a:txBody>
                    <a:bodyPr/>
                    <a:lstStyle/>
                    <a:p>
                      <a:endParaRPr lang="en-US"/>
                    </a:p>
                  </a:txBody>
                  <a:tcPr/>
                </a:tc>
              </a:tr>
            </a:tbl>
          </a:graphicData>
        </a:graphic>
      </p:graphicFrame>
    </p:spTree>
    <p:extLst>
      <p:ext uri="{BB962C8B-B14F-4D97-AF65-F5344CB8AC3E}">
        <p14:creationId xmlns:p14="http://schemas.microsoft.com/office/powerpoint/2010/main" val="413941185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46</a:t>
            </a:fld>
            <a:endParaRPr lang="en-US" dirty="0"/>
          </a:p>
        </p:txBody>
      </p:sp>
      <p:grpSp>
        <p:nvGrpSpPr>
          <p:cNvPr id="10" name="Group 9"/>
          <p:cNvGrpSpPr/>
          <p:nvPr/>
        </p:nvGrpSpPr>
        <p:grpSpPr>
          <a:xfrm>
            <a:off x="195025" y="41116"/>
            <a:ext cx="7294877" cy="9682007"/>
            <a:chOff x="152400" y="37376"/>
            <a:chExt cx="6589222" cy="8801824"/>
          </a:xfrm>
        </p:grpSpPr>
        <p:grpSp>
          <p:nvGrpSpPr>
            <p:cNvPr id="6" name="Group 5"/>
            <p:cNvGrpSpPr/>
            <p:nvPr/>
          </p:nvGrpSpPr>
          <p:grpSpPr>
            <a:xfrm>
              <a:off x="152400" y="457200"/>
              <a:ext cx="6589222" cy="8382000"/>
              <a:chOff x="152400" y="457200"/>
              <a:chExt cx="6589222" cy="8382000"/>
            </a:xfrm>
          </p:grpSpPr>
          <p:sp>
            <p:nvSpPr>
              <p:cNvPr id="3" name="Rounded Rectangle 2"/>
              <p:cNvSpPr/>
              <p:nvPr/>
            </p:nvSpPr>
            <p:spPr>
              <a:xfrm>
                <a:off x="152400" y="457200"/>
                <a:ext cx="6553200" cy="24384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b="1" dirty="0" smtClean="0">
                    <a:solidFill>
                      <a:schemeClr val="tx1"/>
                    </a:solidFill>
                  </a:rPr>
                  <a:t>1</a:t>
                </a:r>
                <a:r>
                  <a:rPr lang="en-US" b="1" baseline="30000" dirty="0" smtClean="0">
                    <a:solidFill>
                      <a:schemeClr val="tx1"/>
                    </a:solidFill>
                  </a:rPr>
                  <a:t>st</a:t>
                </a:r>
                <a:r>
                  <a:rPr lang="en-US" b="1" dirty="0" smtClean="0">
                    <a:solidFill>
                      <a:schemeClr val="tx1"/>
                    </a:solidFill>
                  </a:rPr>
                  <a:t>  minute</a:t>
                </a:r>
              </a:p>
              <a:p>
                <a:r>
                  <a:rPr lang="en-US" b="1" dirty="0" smtClean="0">
                    <a:solidFill>
                      <a:schemeClr val="tx1"/>
                    </a:solidFill>
                  </a:rPr>
                  <a:t>Something I did well on….</a:t>
                </a:r>
                <a:endParaRPr lang="en-US" b="1" dirty="0">
                  <a:solidFill>
                    <a:schemeClr val="tx1"/>
                  </a:solidFill>
                </a:endParaRPr>
              </a:p>
            </p:txBody>
          </p:sp>
          <p:sp>
            <p:nvSpPr>
              <p:cNvPr id="7" name="Rounded Rectangle 6"/>
              <p:cNvSpPr/>
              <p:nvPr/>
            </p:nvSpPr>
            <p:spPr>
              <a:xfrm>
                <a:off x="170411" y="3048000"/>
                <a:ext cx="6553200" cy="24384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b="1" dirty="0" smtClean="0">
                    <a:solidFill>
                      <a:schemeClr val="tx1"/>
                    </a:solidFill>
                  </a:rPr>
                  <a:t>2nd  Minute</a:t>
                </a:r>
              </a:p>
              <a:p>
                <a:r>
                  <a:rPr lang="en-US" b="1" dirty="0" smtClean="0">
                    <a:solidFill>
                      <a:schemeClr val="tx1"/>
                    </a:solidFill>
                  </a:rPr>
                  <a:t>Something that was new to me or I need more practice with…</a:t>
                </a:r>
                <a:endParaRPr lang="en-US" b="1" dirty="0">
                  <a:solidFill>
                    <a:schemeClr val="tx1"/>
                  </a:solidFill>
                </a:endParaRPr>
              </a:p>
            </p:txBody>
          </p:sp>
          <p:sp>
            <p:nvSpPr>
              <p:cNvPr id="8" name="Rounded Rectangle 7"/>
              <p:cNvSpPr/>
              <p:nvPr/>
            </p:nvSpPr>
            <p:spPr>
              <a:xfrm>
                <a:off x="188422" y="5638800"/>
                <a:ext cx="6553200" cy="32004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b="1" dirty="0" smtClean="0">
                    <a:solidFill>
                      <a:schemeClr val="tx1"/>
                    </a:solidFill>
                  </a:rPr>
                  <a:t>3</a:t>
                </a:r>
                <a:r>
                  <a:rPr lang="en-US" b="1" baseline="30000" dirty="0" smtClean="0">
                    <a:solidFill>
                      <a:schemeClr val="tx1"/>
                    </a:solidFill>
                  </a:rPr>
                  <a:t>rd</a:t>
                </a:r>
                <a:r>
                  <a:rPr lang="en-US" b="1" dirty="0" smtClean="0">
                    <a:solidFill>
                      <a:schemeClr val="tx1"/>
                    </a:solidFill>
                  </a:rPr>
                  <a:t> Minute</a:t>
                </a:r>
              </a:p>
              <a:p>
                <a:r>
                  <a:rPr lang="en-US" b="1" dirty="0" smtClean="0">
                    <a:solidFill>
                      <a:schemeClr val="tx1"/>
                    </a:solidFill>
                  </a:rPr>
                  <a:t>Something I don’t understand….</a:t>
                </a:r>
                <a:endParaRPr lang="en-US" b="1" dirty="0">
                  <a:solidFill>
                    <a:schemeClr val="tx1"/>
                  </a:solidFill>
                </a:endParaRPr>
              </a:p>
            </p:txBody>
          </p:sp>
        </p:grpSp>
        <p:sp>
          <p:nvSpPr>
            <p:cNvPr id="9" name="TextBox 8"/>
            <p:cNvSpPr txBox="1"/>
            <p:nvPr/>
          </p:nvSpPr>
          <p:spPr>
            <a:xfrm>
              <a:off x="685800" y="37376"/>
              <a:ext cx="5181600" cy="369332"/>
            </a:xfrm>
            <a:prstGeom prst="rect">
              <a:avLst/>
            </a:prstGeom>
            <a:noFill/>
          </p:spPr>
          <p:txBody>
            <a:bodyPr wrap="square" rtlCol="0">
              <a:spAutoFit/>
            </a:bodyPr>
            <a:lstStyle/>
            <a:p>
              <a:pPr algn="ctr"/>
              <a:r>
                <a:rPr lang="en-US" b="1" i="1" dirty="0" smtClean="0"/>
                <a:t>Reflection Page</a:t>
              </a:r>
              <a:endParaRPr lang="en-US" b="1" i="1" dirty="0"/>
            </a:p>
          </p:txBody>
        </p:sp>
      </p:grpSp>
    </p:spTree>
    <p:extLst>
      <p:ext uri="{BB962C8B-B14F-4D97-AF65-F5344CB8AC3E}">
        <p14:creationId xmlns:p14="http://schemas.microsoft.com/office/powerpoint/2010/main" val="29043761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09082" y="167640"/>
            <a:ext cx="6873240" cy="10282815"/>
          </a:xfrm>
          <a:prstGeom prst="rect">
            <a:avLst/>
          </a:prstGeom>
          <a:noFill/>
        </p:spPr>
        <p:txBody>
          <a:bodyPr wrap="square" rtlCol="0">
            <a:spAutoFit/>
          </a:bodyPr>
          <a:lstStyle/>
          <a:p>
            <a:r>
              <a:rPr lang="en-US" sz="1540" b="1" dirty="0"/>
              <a:t>City Planning Classroom Activity </a:t>
            </a:r>
            <a:r>
              <a:rPr lang="en-US" sz="1320" i="1" dirty="0"/>
              <a:t>continued…</a:t>
            </a:r>
          </a:p>
          <a:p>
            <a:endParaRPr lang="en-US" sz="1320" i="1" dirty="0"/>
          </a:p>
          <a:p>
            <a:r>
              <a:rPr lang="en-US" sz="1320" b="1" dirty="0"/>
              <a:t>Facilitator says: </a:t>
            </a:r>
            <a:r>
              <a:rPr lang="en-US" sz="1320" dirty="0"/>
              <a:t>(this activity is based on the National Geographic site, </a:t>
            </a:r>
            <a:r>
              <a:rPr lang="en-US" sz="1320"/>
              <a:t>“Planning </a:t>
            </a:r>
            <a:r>
              <a:rPr lang="en-US" sz="1320" dirty="0"/>
              <a:t>a New </a:t>
            </a:r>
            <a:r>
              <a:rPr lang="en-US" sz="1320"/>
              <a:t>Town”)</a:t>
            </a:r>
            <a:endParaRPr lang="en-US" sz="1320" b="1" dirty="0"/>
          </a:p>
          <a:p>
            <a:r>
              <a:rPr lang="en-US" sz="1320" dirty="0"/>
              <a:t>“Today we will get ready for the “City Planning” Performance Task, which is about how past cities were developed and how thoughtful planning is important for meeting the needs of the people that will live there.  Let’s start by discussing what you know about what makes up a city.  Turn to a partner/discuss in your group for two minutes about what are the different parts of a city.” [Have paper &amp; pencils/whiteboards available for students to record their ideas if they wish.]</a:t>
            </a:r>
          </a:p>
          <a:p>
            <a:r>
              <a:rPr lang="en-US" sz="1320" b="1" dirty="0"/>
              <a:t>Discussion question:  </a:t>
            </a:r>
            <a:r>
              <a:rPr lang="en-US" sz="1320" dirty="0"/>
              <a:t>What are the different parts of a city?</a:t>
            </a:r>
          </a:p>
          <a:p>
            <a:r>
              <a:rPr lang="en-US" sz="1320" dirty="0"/>
              <a:t>[write the discussion question on chart paper/board for students to refer to].</a:t>
            </a:r>
          </a:p>
          <a:p>
            <a:endParaRPr lang="en-US" sz="1320" b="1" dirty="0"/>
          </a:p>
          <a:p>
            <a:r>
              <a:rPr lang="en-US" sz="1320" b="1" dirty="0"/>
              <a:t>Possible student responses (unscripted):</a:t>
            </a:r>
          </a:p>
          <a:p>
            <a:pPr marL="188595" indent="-188595">
              <a:buFont typeface="Arial" panose="020B0604020202020204" pitchFamily="34" charset="0"/>
              <a:buChar char="•"/>
            </a:pPr>
            <a:r>
              <a:rPr lang="en-US" sz="1320" dirty="0"/>
              <a:t>Streets</a:t>
            </a:r>
          </a:p>
          <a:p>
            <a:pPr marL="188595" indent="-188595">
              <a:buFont typeface="Arial" panose="020B0604020202020204" pitchFamily="34" charset="0"/>
              <a:buChar char="•"/>
            </a:pPr>
            <a:r>
              <a:rPr lang="en-US" sz="1320" dirty="0"/>
              <a:t>Buildings</a:t>
            </a:r>
          </a:p>
          <a:p>
            <a:pPr marL="188595" indent="-188595">
              <a:buFont typeface="Arial" panose="020B0604020202020204" pitchFamily="34" charset="0"/>
              <a:buChar char="•"/>
            </a:pPr>
            <a:r>
              <a:rPr lang="en-US" sz="1320" dirty="0"/>
              <a:t>Schools</a:t>
            </a:r>
          </a:p>
          <a:p>
            <a:pPr marL="188595" indent="-188595">
              <a:buFont typeface="Arial" panose="020B0604020202020204" pitchFamily="34" charset="0"/>
              <a:buChar char="•"/>
            </a:pPr>
            <a:r>
              <a:rPr lang="en-US" sz="1320" dirty="0"/>
              <a:t>Parks</a:t>
            </a:r>
          </a:p>
          <a:p>
            <a:pPr marL="188595" indent="-188595">
              <a:buFont typeface="Arial" panose="020B0604020202020204" pitchFamily="34" charset="0"/>
              <a:buChar char="•"/>
            </a:pPr>
            <a:r>
              <a:rPr lang="en-US" sz="1320" dirty="0"/>
              <a:t>Hospital</a:t>
            </a:r>
          </a:p>
          <a:p>
            <a:pPr marL="188595" indent="-188595">
              <a:buFont typeface="Arial" panose="020B0604020202020204" pitchFamily="34" charset="0"/>
              <a:buChar char="•"/>
            </a:pPr>
            <a:r>
              <a:rPr lang="en-US" sz="1320" dirty="0"/>
              <a:t>Homes</a:t>
            </a:r>
          </a:p>
          <a:p>
            <a:pPr marL="188595" indent="-188595">
              <a:buFont typeface="Arial" panose="020B0604020202020204" pitchFamily="34" charset="0"/>
              <a:buChar char="•"/>
            </a:pPr>
            <a:endParaRPr lang="en-US" sz="1320" dirty="0"/>
          </a:p>
          <a:p>
            <a:r>
              <a:rPr lang="en-US" sz="1320" b="1" dirty="0"/>
              <a:t>Facilitator says:</a:t>
            </a:r>
          </a:p>
          <a:p>
            <a:r>
              <a:rPr lang="en-US" sz="1320" dirty="0"/>
              <a:t>[Facilitator sets up a Cognitive Content Dictionary, using the 4 terms under vocabulary for the headings; Residential, Commercial, Industrial, Municipal.  See example in Ancillary Materials.]</a:t>
            </a:r>
          </a:p>
          <a:p>
            <a:r>
              <a:rPr lang="en-US" sz="1320" dirty="0"/>
              <a:t>“These are the 4 types of spaces that a city typically has.  Let’s take a look at the first one.  What do you predict the definition is of 'residential’ and what might you find in that space?”</a:t>
            </a:r>
          </a:p>
          <a:p>
            <a:r>
              <a:rPr lang="en-US" sz="1320" b="1" dirty="0"/>
              <a:t>Discussion Question</a:t>
            </a:r>
            <a:r>
              <a:rPr lang="en-US" sz="1320" dirty="0"/>
              <a:t>: What do you predict the definition is of 'residential’ and what might you find in that space?</a:t>
            </a:r>
          </a:p>
          <a:p>
            <a:r>
              <a:rPr lang="en-US" sz="1320" dirty="0"/>
              <a:t>[2 minute discussion; share out]</a:t>
            </a:r>
          </a:p>
          <a:p>
            <a:endParaRPr lang="en-US" sz="1320" dirty="0"/>
          </a:p>
          <a:p>
            <a:r>
              <a:rPr lang="en-US" sz="1320" b="1" dirty="0"/>
              <a:t>Possible student responses (unscripted):</a:t>
            </a:r>
          </a:p>
          <a:p>
            <a:pPr marL="188595" indent="-188595">
              <a:buFont typeface="Arial" panose="020B0604020202020204" pitchFamily="34" charset="0"/>
              <a:buChar char="•"/>
            </a:pPr>
            <a:r>
              <a:rPr lang="en-US" sz="1320" dirty="0"/>
              <a:t>My home</a:t>
            </a:r>
          </a:p>
          <a:p>
            <a:pPr marL="188595" indent="-188595">
              <a:buFont typeface="Arial" panose="020B0604020202020204" pitchFamily="34" charset="0"/>
              <a:buChar char="•"/>
            </a:pPr>
            <a:r>
              <a:rPr lang="en-US" sz="1320" dirty="0"/>
              <a:t>Trees</a:t>
            </a:r>
          </a:p>
          <a:p>
            <a:pPr marL="188595" indent="-188595">
              <a:buFont typeface="Arial" panose="020B0604020202020204" pitchFamily="34" charset="0"/>
              <a:buChar char="•"/>
            </a:pPr>
            <a:r>
              <a:rPr lang="en-US" sz="1320" dirty="0"/>
              <a:t>Streets</a:t>
            </a:r>
          </a:p>
          <a:p>
            <a:pPr marL="188595" indent="-188595">
              <a:buFont typeface="Arial" panose="020B0604020202020204" pitchFamily="34" charset="0"/>
              <a:buChar char="•"/>
            </a:pPr>
            <a:r>
              <a:rPr lang="en-US" sz="1320" dirty="0"/>
              <a:t>Neighborhoods</a:t>
            </a:r>
          </a:p>
          <a:p>
            <a:r>
              <a:rPr lang="en-US" sz="1320" dirty="0"/>
              <a:t>[Point out that residential areas are where people live and can have a variety of dwellings like houses, apartments, mobile homes, duplexes, parks, schools,  and libraries.  Point out that some of these can be in multiple areas.]</a:t>
            </a:r>
          </a:p>
          <a:p>
            <a:endParaRPr lang="en-US" sz="1320" dirty="0"/>
          </a:p>
          <a:p>
            <a:r>
              <a:rPr lang="en-US" sz="1320" b="1" dirty="0"/>
              <a:t>Facilitator says:</a:t>
            </a:r>
          </a:p>
          <a:p>
            <a:r>
              <a:rPr lang="en-US" sz="1320" dirty="0"/>
              <a:t>[Facilitator continues this with the other 3 spaces, asking the question, “What do you predict the definition is of ‘________’ and what might you find in that space?”</a:t>
            </a:r>
          </a:p>
          <a:p>
            <a:r>
              <a:rPr lang="en-US" sz="1320" dirty="0"/>
              <a:t>[2 minute discussion for each; share out with each one]</a:t>
            </a:r>
          </a:p>
          <a:p>
            <a:endParaRPr lang="en-US" sz="1320" dirty="0"/>
          </a:p>
          <a:p>
            <a:r>
              <a:rPr lang="en-US" sz="1320" b="1" dirty="0"/>
              <a:t>Possible student responses for “Commercial” (unscripted):</a:t>
            </a:r>
          </a:p>
          <a:p>
            <a:pPr marL="188595" indent="-188595">
              <a:buFont typeface="Arial" panose="020B0604020202020204" pitchFamily="34" charset="0"/>
              <a:buChar char="•"/>
            </a:pPr>
            <a:r>
              <a:rPr lang="en-US" sz="1320" dirty="0"/>
              <a:t>Grocery stores</a:t>
            </a:r>
          </a:p>
          <a:p>
            <a:pPr marL="188595" indent="-188595">
              <a:buFont typeface="Arial" panose="020B0604020202020204" pitchFamily="34" charset="0"/>
              <a:buChar char="•"/>
            </a:pPr>
            <a:r>
              <a:rPr lang="en-US" sz="1320" dirty="0"/>
              <a:t>Department stores</a:t>
            </a:r>
          </a:p>
          <a:p>
            <a:pPr marL="188595" indent="-188595">
              <a:buFont typeface="Arial" panose="020B0604020202020204" pitchFamily="34" charset="0"/>
              <a:buChar char="•"/>
            </a:pPr>
            <a:r>
              <a:rPr lang="en-US" sz="1320" dirty="0"/>
              <a:t>Gas stations</a:t>
            </a:r>
          </a:p>
          <a:p>
            <a:r>
              <a:rPr lang="en-US" sz="1320" dirty="0"/>
              <a:t>[Point out that commercial areas are where businesses operate and people shop for goods; salons, hospitals, doctors’ offices, schools, parks, libraries…some being in multiple areas.]</a:t>
            </a:r>
          </a:p>
          <a:p>
            <a:endParaRPr lang="en-US" sz="1320" dirty="0"/>
          </a:p>
          <a:p>
            <a:endParaRPr lang="en-US" sz="1320" dirty="0"/>
          </a:p>
        </p:txBody>
      </p:sp>
    </p:spTree>
    <p:extLst>
      <p:ext uri="{BB962C8B-B14F-4D97-AF65-F5344CB8AC3E}">
        <p14:creationId xmlns:p14="http://schemas.microsoft.com/office/powerpoint/2010/main" val="39106798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09082" y="251460"/>
            <a:ext cx="6873240" cy="10282815"/>
          </a:xfrm>
          <a:prstGeom prst="rect">
            <a:avLst/>
          </a:prstGeom>
          <a:noFill/>
        </p:spPr>
        <p:txBody>
          <a:bodyPr wrap="square" rtlCol="0">
            <a:spAutoFit/>
          </a:bodyPr>
          <a:lstStyle/>
          <a:p>
            <a:r>
              <a:rPr lang="en-US" sz="1540" b="1" dirty="0"/>
              <a:t>City Planning Classroom Activity </a:t>
            </a:r>
            <a:r>
              <a:rPr lang="en-US" sz="1320" i="1" dirty="0"/>
              <a:t>continued…</a:t>
            </a:r>
          </a:p>
          <a:p>
            <a:endParaRPr lang="en-US" sz="1320" i="1" dirty="0"/>
          </a:p>
          <a:p>
            <a:r>
              <a:rPr lang="en-US" sz="1320" b="1" dirty="0"/>
              <a:t>Possible student responses for “Industrial” (unscripted):</a:t>
            </a:r>
          </a:p>
          <a:p>
            <a:pPr marL="188595" indent="-188595">
              <a:buFont typeface="Arial" panose="020B0604020202020204" pitchFamily="34" charset="0"/>
              <a:buChar char="•"/>
            </a:pPr>
            <a:r>
              <a:rPr lang="en-US" sz="1320" dirty="0"/>
              <a:t>Factories</a:t>
            </a:r>
          </a:p>
          <a:p>
            <a:pPr marL="188595" indent="-188595">
              <a:buFont typeface="Arial" panose="020B0604020202020204" pitchFamily="34" charset="0"/>
              <a:buChar char="•"/>
            </a:pPr>
            <a:r>
              <a:rPr lang="en-US" sz="1320" dirty="0"/>
              <a:t>Warehouses</a:t>
            </a:r>
          </a:p>
          <a:p>
            <a:pPr marL="188595" indent="-188595">
              <a:buFont typeface="Arial" panose="020B0604020202020204" pitchFamily="34" charset="0"/>
              <a:buChar char="•"/>
            </a:pPr>
            <a:r>
              <a:rPr lang="en-US" sz="1320" dirty="0"/>
              <a:t>Docks</a:t>
            </a:r>
          </a:p>
          <a:p>
            <a:pPr marL="188595" indent="-188595">
              <a:buFont typeface="Arial" panose="020B0604020202020204" pitchFamily="34" charset="0"/>
              <a:buChar char="•"/>
            </a:pPr>
            <a:r>
              <a:rPr lang="en-US" sz="1320" dirty="0"/>
              <a:t>Shipping </a:t>
            </a:r>
          </a:p>
          <a:p>
            <a:r>
              <a:rPr lang="en-US" sz="1320" dirty="0"/>
              <a:t>[Point out that industrial areas are where products are made and shipped; post office, …some being in multiple areas.]</a:t>
            </a:r>
          </a:p>
          <a:p>
            <a:endParaRPr lang="en-US" sz="1320" b="1" dirty="0"/>
          </a:p>
          <a:p>
            <a:r>
              <a:rPr lang="en-US" sz="1320" b="1" dirty="0"/>
              <a:t>Possible student responses for “Municipal” (unscripted):</a:t>
            </a:r>
          </a:p>
          <a:p>
            <a:pPr marL="188595" indent="-188595">
              <a:buFont typeface="Arial" panose="020B0604020202020204" pitchFamily="34" charset="0"/>
              <a:buChar char="•"/>
            </a:pPr>
            <a:r>
              <a:rPr lang="en-US" sz="1320" dirty="0"/>
              <a:t>Court house</a:t>
            </a:r>
          </a:p>
          <a:p>
            <a:pPr marL="188595" indent="-188595">
              <a:buFont typeface="Arial" panose="020B0604020202020204" pitchFamily="34" charset="0"/>
              <a:buChar char="•"/>
            </a:pPr>
            <a:r>
              <a:rPr lang="en-US" sz="1320" dirty="0"/>
              <a:t>Community Center</a:t>
            </a:r>
          </a:p>
          <a:p>
            <a:pPr marL="188595" indent="-188595">
              <a:buFont typeface="Arial" panose="020B0604020202020204" pitchFamily="34" charset="0"/>
              <a:buChar char="•"/>
            </a:pPr>
            <a:r>
              <a:rPr lang="en-US" sz="1320" dirty="0"/>
              <a:t>Police Station</a:t>
            </a:r>
          </a:p>
          <a:p>
            <a:pPr marL="188595" indent="-188595">
              <a:buFont typeface="Arial" panose="020B0604020202020204" pitchFamily="34" charset="0"/>
              <a:buChar char="•"/>
            </a:pPr>
            <a:r>
              <a:rPr lang="en-US" sz="1320" dirty="0"/>
              <a:t>Fire Station</a:t>
            </a:r>
          </a:p>
          <a:p>
            <a:r>
              <a:rPr lang="en-US" sz="1320" dirty="0"/>
              <a:t>[Point out that municipal areas are where government operates in a city; water and light, animal control, City Hall…some being in multiple areas.]</a:t>
            </a:r>
          </a:p>
          <a:p>
            <a:endParaRPr lang="en-US" sz="1320" b="1" dirty="0"/>
          </a:p>
          <a:p>
            <a:r>
              <a:rPr lang="en-US" sz="1320" b="1" dirty="0"/>
              <a:t>Facilitator says: </a:t>
            </a:r>
            <a:r>
              <a:rPr lang="en-US" sz="1320" dirty="0"/>
              <a:t>“Do you think each of these space types should have the same amount of room?  How would you decide that?”</a:t>
            </a:r>
          </a:p>
          <a:p>
            <a:r>
              <a:rPr lang="en-US" sz="1320" b="1" dirty="0"/>
              <a:t>Discussion Question</a:t>
            </a:r>
            <a:r>
              <a:rPr lang="en-US" sz="1320" dirty="0"/>
              <a:t>: Do you think each of these space types should have the same amount of room?  How would you decide that?</a:t>
            </a:r>
          </a:p>
          <a:p>
            <a:r>
              <a:rPr lang="en-US" sz="1320" dirty="0"/>
              <a:t>[2 minute discussion; share out]</a:t>
            </a:r>
          </a:p>
          <a:p>
            <a:r>
              <a:rPr lang="en-US" sz="1320" b="1" dirty="0"/>
              <a:t>Possible student responses (unscripted):</a:t>
            </a:r>
          </a:p>
          <a:p>
            <a:pPr marL="188595" indent="-188595">
              <a:buFont typeface="Arial" panose="020B0604020202020204" pitchFamily="34" charset="0"/>
              <a:buChar char="•"/>
            </a:pPr>
            <a:r>
              <a:rPr lang="en-US" sz="1320" dirty="0"/>
              <a:t>There should be more space for residential because you’ll need more homes than stores.</a:t>
            </a:r>
          </a:p>
          <a:p>
            <a:pPr marL="188595" indent="-188595">
              <a:buFont typeface="Arial" panose="020B0604020202020204" pitchFamily="34" charset="0"/>
              <a:buChar char="•"/>
            </a:pPr>
            <a:r>
              <a:rPr lang="en-US" sz="1320" dirty="0"/>
              <a:t>There should be more space for commercial because buildings/stores take a lot of space.</a:t>
            </a:r>
          </a:p>
          <a:p>
            <a:endParaRPr lang="en-US" sz="1320" dirty="0"/>
          </a:p>
          <a:p>
            <a:r>
              <a:rPr lang="en-US" sz="1320" b="1" dirty="0"/>
              <a:t>Facilitator says: </a:t>
            </a:r>
            <a:r>
              <a:rPr lang="en-US" sz="1320" dirty="0"/>
              <a:t>“When putting these different spaces together, is there anything you need to think of when making decisions about where to put all the buildings and homes?”</a:t>
            </a:r>
          </a:p>
          <a:p>
            <a:r>
              <a:rPr lang="en-US" sz="1320" b="1" dirty="0"/>
              <a:t>Discussion Question</a:t>
            </a:r>
            <a:r>
              <a:rPr lang="en-US" sz="1320" dirty="0"/>
              <a:t>: When putting these different spaces together, is there anything you need to think of when making decisions about where to put all the buildings and homes?</a:t>
            </a:r>
          </a:p>
          <a:p>
            <a:r>
              <a:rPr lang="en-US" sz="1320" dirty="0"/>
              <a:t>[2 minute discussion; share out]</a:t>
            </a:r>
          </a:p>
          <a:p>
            <a:r>
              <a:rPr lang="en-US" sz="1320" b="1" dirty="0"/>
              <a:t>Possible student responses (unscripted):</a:t>
            </a:r>
          </a:p>
          <a:p>
            <a:pPr marL="188595" indent="-188595">
              <a:buFont typeface="Arial" panose="020B0604020202020204" pitchFamily="34" charset="0"/>
              <a:buChar char="•"/>
            </a:pPr>
            <a:r>
              <a:rPr lang="en-US" sz="1320" dirty="0"/>
              <a:t>There needs to be a school near my home.</a:t>
            </a:r>
          </a:p>
          <a:p>
            <a:pPr marL="188595" indent="-188595">
              <a:buFont typeface="Arial" panose="020B0604020202020204" pitchFamily="34" charset="0"/>
              <a:buChar char="•"/>
            </a:pPr>
            <a:r>
              <a:rPr lang="en-US" sz="1320" dirty="0"/>
              <a:t>Put the homes in the area where the land is the nicest.</a:t>
            </a:r>
          </a:p>
          <a:p>
            <a:r>
              <a:rPr lang="en-US" sz="1320" dirty="0"/>
              <a:t>[Point out that putting a school next to a jail would not be an ideal choice; grocery stores and schools should be near homes…)</a:t>
            </a:r>
          </a:p>
          <a:p>
            <a:endParaRPr lang="en-US" sz="1320" b="1" dirty="0"/>
          </a:p>
          <a:p>
            <a:r>
              <a:rPr lang="en-US" sz="1320" b="1" dirty="0"/>
              <a:t>Facilitator says: </a:t>
            </a:r>
            <a:r>
              <a:rPr lang="en-US" sz="1320" dirty="0"/>
              <a:t>“Now, using what you know about city planning, you and your group will design a city of your own.  With your paper and crayons, create a map of your city, as if you are looking at it from above.  This doesn’t have to be perfect…just a sketch of your idea.  Label all the pieces.  Make sure you follow these guidelines:</a:t>
            </a:r>
          </a:p>
          <a:p>
            <a:pPr marL="188595" indent="-188595">
              <a:buFont typeface="Arial" panose="020B0604020202020204" pitchFamily="34" charset="0"/>
              <a:buChar char="•"/>
            </a:pPr>
            <a:r>
              <a:rPr lang="en-US" sz="1320" dirty="0"/>
              <a:t>Color code for the different spaces (commercial, residential, industrial, municipal) .</a:t>
            </a:r>
          </a:p>
          <a:p>
            <a:pPr marL="188595" indent="-188595">
              <a:buFont typeface="Arial" panose="020B0604020202020204" pitchFamily="34" charset="0"/>
              <a:buChar char="•"/>
            </a:pPr>
            <a:r>
              <a:rPr lang="en-US" sz="1320" dirty="0"/>
              <a:t>Label all important  structures and areas. [warn them not to label EACH structure, but general ones, i.e.., not every home or specific business, but one of a kind buildings like library, hospital…]</a:t>
            </a:r>
          </a:p>
          <a:p>
            <a:pPr marL="188595" indent="-188595">
              <a:buFont typeface="Arial" panose="020B0604020202020204" pitchFamily="34" charset="0"/>
              <a:buChar char="•"/>
            </a:pPr>
            <a:r>
              <a:rPr lang="en-US" sz="1320" dirty="0"/>
              <a:t>Don’t forget to plan how people will get around in your city.</a:t>
            </a:r>
          </a:p>
          <a:p>
            <a:pPr marL="188595" indent="-188595">
              <a:buFont typeface="Arial" panose="020B0604020202020204" pitchFamily="34" charset="0"/>
              <a:buChar char="•"/>
            </a:pPr>
            <a:endParaRPr lang="en-US" sz="1320" dirty="0"/>
          </a:p>
          <a:p>
            <a:endParaRPr lang="en-US" sz="1320" b="1" dirty="0"/>
          </a:p>
          <a:p>
            <a:endParaRPr lang="en-US" sz="1320" dirty="0"/>
          </a:p>
        </p:txBody>
      </p:sp>
    </p:spTree>
    <p:extLst>
      <p:ext uri="{BB962C8B-B14F-4D97-AF65-F5344CB8AC3E}">
        <p14:creationId xmlns:p14="http://schemas.microsoft.com/office/powerpoint/2010/main" val="4582138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09082" y="251461"/>
            <a:ext cx="6873240" cy="2766911"/>
          </a:xfrm>
          <a:prstGeom prst="rect">
            <a:avLst/>
          </a:prstGeom>
          <a:noFill/>
        </p:spPr>
        <p:txBody>
          <a:bodyPr wrap="square" rtlCol="0">
            <a:spAutoFit/>
          </a:bodyPr>
          <a:lstStyle/>
          <a:p>
            <a:r>
              <a:rPr lang="en-US" sz="1540" b="1" dirty="0"/>
              <a:t>City Planning Classroom Activity </a:t>
            </a:r>
            <a:r>
              <a:rPr lang="en-US" sz="1320" i="1" dirty="0"/>
              <a:t>continued…</a:t>
            </a:r>
          </a:p>
          <a:p>
            <a:endParaRPr lang="en-US" sz="1320" i="1" dirty="0"/>
          </a:p>
          <a:p>
            <a:r>
              <a:rPr lang="en-US" sz="1320" dirty="0"/>
              <a:t>[Work/plan for 10 minutes; share out by doing a “field trip” around the room, having each group explain why they placed things where they did and responding to questions from the rest of the students.]</a:t>
            </a:r>
            <a:endParaRPr lang="en-US" sz="1320" i="1" dirty="0"/>
          </a:p>
          <a:p>
            <a:endParaRPr lang="en-US" sz="1320" i="1" dirty="0"/>
          </a:p>
          <a:p>
            <a:r>
              <a:rPr lang="en-US" sz="1320" b="1" dirty="0"/>
              <a:t>Facilitator says: </a:t>
            </a:r>
            <a:r>
              <a:rPr lang="en-US" sz="1320" dirty="0"/>
              <a:t>“In your performance task, you will be learning more about how one famous city was planned long ago.  The group work you did today should help prepare you for the research and writing you will be doing in the performance task.” </a:t>
            </a:r>
          </a:p>
          <a:p>
            <a:endParaRPr lang="en-US" sz="1320" dirty="0"/>
          </a:p>
          <a:p>
            <a:r>
              <a:rPr lang="en-US" sz="1320" dirty="0"/>
              <a:t>Note: Facilitator should collect student notes from this activity.</a:t>
            </a:r>
          </a:p>
          <a:p>
            <a:endParaRPr lang="en-US" sz="1320" b="1" dirty="0"/>
          </a:p>
          <a:p>
            <a:endParaRPr lang="en-US" sz="1320" dirty="0"/>
          </a:p>
        </p:txBody>
      </p:sp>
    </p:spTree>
    <p:extLst>
      <p:ext uri="{BB962C8B-B14F-4D97-AF65-F5344CB8AC3E}">
        <p14:creationId xmlns:p14="http://schemas.microsoft.com/office/powerpoint/2010/main" val="23411010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264295"/>
            <a:ext cx="6789420" cy="1107996"/>
          </a:xfrm>
          <a:prstGeom prst="rect">
            <a:avLst/>
          </a:prstGeom>
        </p:spPr>
        <p:txBody>
          <a:bodyPr wrap="square">
            <a:spAutoFit/>
          </a:bodyPr>
          <a:lstStyle/>
          <a:p>
            <a:pPr algn="ctr"/>
            <a:r>
              <a:rPr lang="en-US" sz="2200" dirty="0"/>
              <a:t>Ancillary Materials</a:t>
            </a:r>
          </a:p>
          <a:p>
            <a:pPr algn="ctr"/>
            <a:endParaRPr lang="en-US" sz="2200" dirty="0"/>
          </a:p>
          <a:p>
            <a:endParaRPr lang="en-US" sz="2200" dirty="0"/>
          </a:p>
        </p:txBody>
      </p:sp>
      <p:graphicFrame>
        <p:nvGraphicFramePr>
          <p:cNvPr id="2" name="Table 1"/>
          <p:cNvGraphicFramePr>
            <a:graphicFrameLocks noGrp="1"/>
          </p:cNvGraphicFramePr>
          <p:nvPr>
            <p:extLst/>
          </p:nvPr>
        </p:nvGraphicFramePr>
        <p:xfrm>
          <a:off x="533400" y="1195972"/>
          <a:ext cx="6688838" cy="3180969"/>
        </p:xfrm>
        <a:graphic>
          <a:graphicData uri="http://schemas.openxmlformats.org/drawingml/2006/table">
            <a:tbl>
              <a:tblPr firstRow="1" firstCol="1" bandRow="1">
                <a:tableStyleId>{5940675A-B579-460E-94D1-54222C63F5DA}</a:tableStyleId>
              </a:tblPr>
              <a:tblGrid>
                <a:gridCol w="1337628"/>
                <a:gridCol w="1337628"/>
                <a:gridCol w="1337628"/>
                <a:gridCol w="1337628"/>
                <a:gridCol w="1338326"/>
              </a:tblGrid>
              <a:tr h="212065">
                <a:tc>
                  <a:txBody>
                    <a:bodyPr/>
                    <a:lstStyle/>
                    <a:p>
                      <a:pPr marL="0" marR="0">
                        <a:lnSpc>
                          <a:spcPct val="115000"/>
                        </a:lnSpc>
                        <a:spcBef>
                          <a:spcPts val="0"/>
                        </a:spcBef>
                        <a:spcAft>
                          <a:spcPts val="0"/>
                        </a:spcAft>
                      </a:pPr>
                      <a:r>
                        <a:rPr lang="en-US" sz="1200">
                          <a:effectLst/>
                        </a:rPr>
                        <a:t> </a:t>
                      </a:r>
                      <a:endParaRPr lang="en-US" sz="1200">
                        <a:effectLst/>
                        <a:latin typeface="Calibri"/>
                        <a:ea typeface="Calibri"/>
                        <a:cs typeface="Times New Roman"/>
                      </a:endParaRPr>
                    </a:p>
                  </a:txBody>
                  <a:tcPr marL="75438" marR="75438" marT="0" marB="0"/>
                </a:tc>
                <a:tc>
                  <a:txBody>
                    <a:bodyPr/>
                    <a:lstStyle/>
                    <a:p>
                      <a:pPr marL="0" marR="0" algn="ctr">
                        <a:lnSpc>
                          <a:spcPct val="115000"/>
                        </a:lnSpc>
                        <a:spcBef>
                          <a:spcPts val="0"/>
                        </a:spcBef>
                        <a:spcAft>
                          <a:spcPts val="0"/>
                        </a:spcAft>
                      </a:pPr>
                      <a:r>
                        <a:rPr lang="en-US" sz="1200">
                          <a:effectLst/>
                        </a:rPr>
                        <a:t>Residential</a:t>
                      </a:r>
                      <a:endParaRPr lang="en-US" sz="1200">
                        <a:effectLst/>
                        <a:latin typeface="Calibri"/>
                        <a:ea typeface="Calibri"/>
                        <a:cs typeface="Times New Roman"/>
                      </a:endParaRPr>
                    </a:p>
                  </a:txBody>
                  <a:tcPr marL="75438" marR="75438" marT="0" marB="0"/>
                </a:tc>
                <a:tc>
                  <a:txBody>
                    <a:bodyPr/>
                    <a:lstStyle/>
                    <a:p>
                      <a:pPr marL="0" marR="0" algn="ctr">
                        <a:lnSpc>
                          <a:spcPct val="115000"/>
                        </a:lnSpc>
                        <a:spcBef>
                          <a:spcPts val="0"/>
                        </a:spcBef>
                        <a:spcAft>
                          <a:spcPts val="0"/>
                        </a:spcAft>
                      </a:pPr>
                      <a:r>
                        <a:rPr lang="en-US" sz="1200">
                          <a:effectLst/>
                        </a:rPr>
                        <a:t>Commercial</a:t>
                      </a:r>
                      <a:endParaRPr lang="en-US" sz="1200">
                        <a:effectLst/>
                        <a:latin typeface="Calibri"/>
                        <a:ea typeface="Calibri"/>
                        <a:cs typeface="Times New Roman"/>
                      </a:endParaRPr>
                    </a:p>
                  </a:txBody>
                  <a:tcPr marL="75438" marR="75438" marT="0" marB="0"/>
                </a:tc>
                <a:tc>
                  <a:txBody>
                    <a:bodyPr/>
                    <a:lstStyle/>
                    <a:p>
                      <a:pPr marL="0" marR="0" algn="ctr">
                        <a:lnSpc>
                          <a:spcPct val="115000"/>
                        </a:lnSpc>
                        <a:spcBef>
                          <a:spcPts val="0"/>
                        </a:spcBef>
                        <a:spcAft>
                          <a:spcPts val="0"/>
                        </a:spcAft>
                      </a:pPr>
                      <a:r>
                        <a:rPr lang="en-US" sz="1200">
                          <a:effectLst/>
                        </a:rPr>
                        <a:t>Industrial</a:t>
                      </a:r>
                      <a:endParaRPr lang="en-US" sz="1200">
                        <a:effectLst/>
                        <a:latin typeface="Calibri"/>
                        <a:ea typeface="Calibri"/>
                        <a:cs typeface="Times New Roman"/>
                      </a:endParaRPr>
                    </a:p>
                  </a:txBody>
                  <a:tcPr marL="75438" marR="75438" marT="0" marB="0"/>
                </a:tc>
                <a:tc>
                  <a:txBody>
                    <a:bodyPr/>
                    <a:lstStyle/>
                    <a:p>
                      <a:pPr marL="0" marR="0" algn="ctr">
                        <a:lnSpc>
                          <a:spcPct val="115000"/>
                        </a:lnSpc>
                        <a:spcBef>
                          <a:spcPts val="0"/>
                        </a:spcBef>
                        <a:spcAft>
                          <a:spcPts val="0"/>
                        </a:spcAft>
                      </a:pPr>
                      <a:r>
                        <a:rPr lang="en-US" sz="1200">
                          <a:effectLst/>
                        </a:rPr>
                        <a:t>Municipal</a:t>
                      </a:r>
                      <a:endParaRPr lang="en-US" sz="1200">
                        <a:effectLst/>
                        <a:latin typeface="Calibri"/>
                        <a:ea typeface="Calibri"/>
                        <a:cs typeface="Times New Roman"/>
                      </a:endParaRPr>
                    </a:p>
                  </a:txBody>
                  <a:tcPr marL="75438" marR="75438" marT="0" marB="0"/>
                </a:tc>
              </a:tr>
              <a:tr h="848258">
                <a:tc>
                  <a:txBody>
                    <a:bodyPr/>
                    <a:lstStyle/>
                    <a:p>
                      <a:pPr marL="0" marR="0" algn="r">
                        <a:lnSpc>
                          <a:spcPct val="115000"/>
                        </a:lnSpc>
                        <a:spcBef>
                          <a:spcPts val="0"/>
                        </a:spcBef>
                        <a:spcAft>
                          <a:spcPts val="0"/>
                        </a:spcAft>
                      </a:pPr>
                      <a:r>
                        <a:rPr lang="en-US" sz="1200">
                          <a:effectLst/>
                        </a:rPr>
                        <a:t>Prediction:</a:t>
                      </a:r>
                      <a:endParaRPr lang="en-US" sz="1200">
                        <a:effectLst/>
                        <a:latin typeface="Calibri"/>
                        <a:ea typeface="Calibri"/>
                        <a:cs typeface="Times New Roman"/>
                      </a:endParaRPr>
                    </a:p>
                  </a:txBody>
                  <a:tcPr marL="75438" marR="75438" marT="0" marB="0"/>
                </a:tc>
                <a:tc>
                  <a:txBody>
                    <a:bodyPr/>
                    <a:lstStyle/>
                    <a:p>
                      <a:pPr marL="0" marR="0">
                        <a:lnSpc>
                          <a:spcPct val="115000"/>
                        </a:lnSpc>
                        <a:spcBef>
                          <a:spcPts val="0"/>
                        </a:spcBef>
                        <a:spcAft>
                          <a:spcPts val="0"/>
                        </a:spcAft>
                      </a:pPr>
                      <a:r>
                        <a:rPr lang="en-US" sz="1200">
                          <a:effectLst/>
                        </a:rPr>
                        <a:t> </a:t>
                      </a:r>
                    </a:p>
                    <a:p>
                      <a:pPr marL="0" marR="0">
                        <a:lnSpc>
                          <a:spcPct val="115000"/>
                        </a:lnSpc>
                        <a:spcBef>
                          <a:spcPts val="0"/>
                        </a:spcBef>
                        <a:spcAft>
                          <a:spcPts val="0"/>
                        </a:spcAft>
                      </a:pPr>
                      <a:r>
                        <a:rPr lang="en-US" sz="1200">
                          <a:effectLst/>
                        </a:rPr>
                        <a:t> </a:t>
                      </a:r>
                    </a:p>
                    <a:p>
                      <a:pPr marL="0" marR="0">
                        <a:lnSpc>
                          <a:spcPct val="115000"/>
                        </a:lnSpc>
                        <a:spcBef>
                          <a:spcPts val="0"/>
                        </a:spcBef>
                        <a:spcAft>
                          <a:spcPts val="0"/>
                        </a:spcAft>
                      </a:pPr>
                      <a:r>
                        <a:rPr lang="en-US" sz="1200">
                          <a:effectLst/>
                        </a:rPr>
                        <a:t> </a:t>
                      </a:r>
                    </a:p>
                    <a:p>
                      <a:pPr marL="0" marR="0">
                        <a:lnSpc>
                          <a:spcPct val="115000"/>
                        </a:lnSpc>
                        <a:spcBef>
                          <a:spcPts val="0"/>
                        </a:spcBef>
                        <a:spcAft>
                          <a:spcPts val="0"/>
                        </a:spcAft>
                      </a:pPr>
                      <a:r>
                        <a:rPr lang="en-US" sz="1200">
                          <a:effectLst/>
                        </a:rPr>
                        <a:t> </a:t>
                      </a:r>
                      <a:endParaRPr lang="en-US" sz="1200">
                        <a:effectLst/>
                        <a:latin typeface="Calibri"/>
                        <a:ea typeface="Calibri"/>
                        <a:cs typeface="Times New Roman"/>
                      </a:endParaRPr>
                    </a:p>
                  </a:txBody>
                  <a:tcPr marL="75438" marR="75438" marT="0" marB="0"/>
                </a:tc>
                <a:tc>
                  <a:txBody>
                    <a:bodyPr/>
                    <a:lstStyle/>
                    <a:p>
                      <a:pPr marL="0" marR="0">
                        <a:lnSpc>
                          <a:spcPct val="115000"/>
                        </a:lnSpc>
                        <a:spcBef>
                          <a:spcPts val="0"/>
                        </a:spcBef>
                        <a:spcAft>
                          <a:spcPts val="0"/>
                        </a:spcAft>
                      </a:pPr>
                      <a:r>
                        <a:rPr lang="en-US" sz="1200">
                          <a:effectLst/>
                        </a:rPr>
                        <a:t> </a:t>
                      </a:r>
                      <a:endParaRPr lang="en-US" sz="1200">
                        <a:effectLst/>
                        <a:latin typeface="Calibri"/>
                        <a:ea typeface="Calibri"/>
                        <a:cs typeface="Times New Roman"/>
                      </a:endParaRPr>
                    </a:p>
                  </a:txBody>
                  <a:tcPr marL="75438" marR="75438" marT="0" marB="0"/>
                </a:tc>
                <a:tc>
                  <a:txBody>
                    <a:bodyPr/>
                    <a:lstStyle/>
                    <a:p>
                      <a:pPr marL="0" marR="0">
                        <a:lnSpc>
                          <a:spcPct val="115000"/>
                        </a:lnSpc>
                        <a:spcBef>
                          <a:spcPts val="0"/>
                        </a:spcBef>
                        <a:spcAft>
                          <a:spcPts val="0"/>
                        </a:spcAft>
                      </a:pPr>
                      <a:r>
                        <a:rPr lang="en-US" sz="1200">
                          <a:effectLst/>
                        </a:rPr>
                        <a:t> </a:t>
                      </a:r>
                      <a:endParaRPr lang="en-US" sz="1200">
                        <a:effectLst/>
                        <a:latin typeface="Calibri"/>
                        <a:ea typeface="Calibri"/>
                        <a:cs typeface="Times New Roman"/>
                      </a:endParaRPr>
                    </a:p>
                  </a:txBody>
                  <a:tcPr marL="75438" marR="75438" marT="0" marB="0"/>
                </a:tc>
                <a:tc>
                  <a:txBody>
                    <a:bodyPr/>
                    <a:lstStyle/>
                    <a:p>
                      <a:pPr marL="0" marR="0">
                        <a:lnSpc>
                          <a:spcPct val="115000"/>
                        </a:lnSpc>
                        <a:spcBef>
                          <a:spcPts val="0"/>
                        </a:spcBef>
                        <a:spcAft>
                          <a:spcPts val="0"/>
                        </a:spcAft>
                      </a:pPr>
                      <a:r>
                        <a:rPr lang="en-US" sz="1200">
                          <a:effectLst/>
                        </a:rPr>
                        <a:t> </a:t>
                      </a:r>
                      <a:endParaRPr lang="en-US" sz="1200">
                        <a:effectLst/>
                        <a:latin typeface="Calibri"/>
                        <a:ea typeface="Calibri"/>
                        <a:cs typeface="Times New Roman"/>
                      </a:endParaRPr>
                    </a:p>
                  </a:txBody>
                  <a:tcPr marL="75438" marR="75438" marT="0" marB="0"/>
                </a:tc>
              </a:tr>
              <a:tr h="1060323">
                <a:tc>
                  <a:txBody>
                    <a:bodyPr/>
                    <a:lstStyle/>
                    <a:p>
                      <a:pPr marL="0" marR="0" algn="r">
                        <a:lnSpc>
                          <a:spcPct val="115000"/>
                        </a:lnSpc>
                        <a:spcBef>
                          <a:spcPts val="0"/>
                        </a:spcBef>
                        <a:spcAft>
                          <a:spcPts val="0"/>
                        </a:spcAft>
                      </a:pPr>
                      <a:r>
                        <a:rPr lang="en-US" sz="1200">
                          <a:effectLst/>
                        </a:rPr>
                        <a:t>Definition:</a:t>
                      </a:r>
                      <a:endParaRPr lang="en-US" sz="1200">
                        <a:effectLst/>
                        <a:latin typeface="Calibri"/>
                        <a:ea typeface="Calibri"/>
                        <a:cs typeface="Times New Roman"/>
                      </a:endParaRPr>
                    </a:p>
                  </a:txBody>
                  <a:tcPr marL="75438" marR="75438" marT="0" marB="0"/>
                </a:tc>
                <a:tc>
                  <a:txBody>
                    <a:bodyPr/>
                    <a:lstStyle/>
                    <a:p>
                      <a:pPr marL="0" marR="0">
                        <a:lnSpc>
                          <a:spcPct val="115000"/>
                        </a:lnSpc>
                        <a:spcBef>
                          <a:spcPts val="0"/>
                        </a:spcBef>
                        <a:spcAft>
                          <a:spcPts val="0"/>
                        </a:spcAft>
                      </a:pPr>
                      <a:r>
                        <a:rPr lang="en-US" sz="1200">
                          <a:effectLst/>
                        </a:rPr>
                        <a:t>An area of the city where people live.</a:t>
                      </a:r>
                      <a:endParaRPr lang="en-US" sz="1200">
                        <a:effectLst/>
                        <a:latin typeface="Calibri"/>
                        <a:ea typeface="Calibri"/>
                        <a:cs typeface="Times New Roman"/>
                      </a:endParaRPr>
                    </a:p>
                  </a:txBody>
                  <a:tcPr marL="75438" marR="75438" marT="0" marB="0"/>
                </a:tc>
                <a:tc>
                  <a:txBody>
                    <a:bodyPr/>
                    <a:lstStyle/>
                    <a:p>
                      <a:pPr marL="0" marR="0">
                        <a:lnSpc>
                          <a:spcPct val="115000"/>
                        </a:lnSpc>
                        <a:spcBef>
                          <a:spcPts val="0"/>
                        </a:spcBef>
                        <a:spcAft>
                          <a:spcPts val="0"/>
                        </a:spcAft>
                      </a:pPr>
                      <a:r>
                        <a:rPr lang="en-US" sz="1200">
                          <a:effectLst/>
                        </a:rPr>
                        <a:t>An area of the city where business operate and people shop/get services.</a:t>
                      </a:r>
                      <a:endParaRPr lang="en-US" sz="1200">
                        <a:effectLst/>
                        <a:latin typeface="Calibri"/>
                        <a:ea typeface="Calibri"/>
                        <a:cs typeface="Times New Roman"/>
                      </a:endParaRPr>
                    </a:p>
                  </a:txBody>
                  <a:tcPr marL="75438" marR="75438" marT="0" marB="0"/>
                </a:tc>
                <a:tc>
                  <a:txBody>
                    <a:bodyPr/>
                    <a:lstStyle/>
                    <a:p>
                      <a:pPr marL="0" marR="0">
                        <a:lnSpc>
                          <a:spcPct val="115000"/>
                        </a:lnSpc>
                        <a:spcBef>
                          <a:spcPts val="0"/>
                        </a:spcBef>
                        <a:spcAft>
                          <a:spcPts val="0"/>
                        </a:spcAft>
                      </a:pPr>
                      <a:r>
                        <a:rPr lang="en-US" sz="1200">
                          <a:effectLst/>
                        </a:rPr>
                        <a:t>An area of the city where products are made and shipped.</a:t>
                      </a:r>
                      <a:endParaRPr lang="en-US" sz="1200">
                        <a:effectLst/>
                        <a:latin typeface="Calibri"/>
                        <a:ea typeface="Calibri"/>
                        <a:cs typeface="Times New Roman"/>
                      </a:endParaRPr>
                    </a:p>
                  </a:txBody>
                  <a:tcPr marL="75438" marR="75438" marT="0" marB="0"/>
                </a:tc>
                <a:tc>
                  <a:txBody>
                    <a:bodyPr/>
                    <a:lstStyle/>
                    <a:p>
                      <a:pPr marL="0" marR="0">
                        <a:lnSpc>
                          <a:spcPct val="115000"/>
                        </a:lnSpc>
                        <a:spcBef>
                          <a:spcPts val="0"/>
                        </a:spcBef>
                        <a:spcAft>
                          <a:spcPts val="0"/>
                        </a:spcAft>
                      </a:pPr>
                      <a:r>
                        <a:rPr lang="en-US" sz="1200">
                          <a:effectLst/>
                        </a:rPr>
                        <a:t>An area of the city where the government operates.</a:t>
                      </a:r>
                      <a:endParaRPr lang="en-US" sz="1200">
                        <a:effectLst/>
                        <a:latin typeface="Calibri"/>
                        <a:ea typeface="Calibri"/>
                        <a:cs typeface="Times New Roman"/>
                      </a:endParaRPr>
                    </a:p>
                  </a:txBody>
                  <a:tcPr marL="75438" marR="75438" marT="0" marB="0"/>
                </a:tc>
              </a:tr>
              <a:tr h="1060323">
                <a:tc>
                  <a:txBody>
                    <a:bodyPr/>
                    <a:lstStyle/>
                    <a:p>
                      <a:pPr marL="0" marR="0" algn="r">
                        <a:lnSpc>
                          <a:spcPct val="115000"/>
                        </a:lnSpc>
                        <a:spcBef>
                          <a:spcPts val="0"/>
                        </a:spcBef>
                        <a:spcAft>
                          <a:spcPts val="0"/>
                        </a:spcAft>
                      </a:pPr>
                      <a:r>
                        <a:rPr lang="en-US" sz="1200">
                          <a:effectLst/>
                        </a:rPr>
                        <a:t>Examples:</a:t>
                      </a:r>
                      <a:endParaRPr lang="en-US" sz="1200">
                        <a:effectLst/>
                        <a:latin typeface="Calibri"/>
                        <a:ea typeface="Calibri"/>
                        <a:cs typeface="Times New Roman"/>
                      </a:endParaRPr>
                    </a:p>
                  </a:txBody>
                  <a:tcPr marL="75438" marR="75438" marT="0" marB="0"/>
                </a:tc>
                <a:tc>
                  <a:txBody>
                    <a:bodyPr/>
                    <a:lstStyle/>
                    <a:p>
                      <a:pPr marL="0" marR="0">
                        <a:lnSpc>
                          <a:spcPct val="115000"/>
                        </a:lnSpc>
                        <a:spcBef>
                          <a:spcPts val="0"/>
                        </a:spcBef>
                        <a:spcAft>
                          <a:spcPts val="0"/>
                        </a:spcAft>
                      </a:pPr>
                      <a:r>
                        <a:rPr lang="en-US" sz="1200">
                          <a:effectLst/>
                        </a:rPr>
                        <a:t>houses, apartments, condos, schools, parks</a:t>
                      </a:r>
                      <a:endParaRPr lang="en-US" sz="1200">
                        <a:effectLst/>
                        <a:latin typeface="Calibri"/>
                        <a:ea typeface="Calibri"/>
                        <a:cs typeface="Times New Roman"/>
                      </a:endParaRPr>
                    </a:p>
                  </a:txBody>
                  <a:tcPr marL="75438" marR="75438" marT="0" marB="0"/>
                </a:tc>
                <a:tc>
                  <a:txBody>
                    <a:bodyPr/>
                    <a:lstStyle/>
                    <a:p>
                      <a:pPr marL="0" marR="0">
                        <a:lnSpc>
                          <a:spcPct val="115000"/>
                        </a:lnSpc>
                        <a:spcBef>
                          <a:spcPts val="0"/>
                        </a:spcBef>
                        <a:spcAft>
                          <a:spcPts val="0"/>
                        </a:spcAft>
                      </a:pPr>
                      <a:r>
                        <a:rPr lang="en-US" sz="1200">
                          <a:effectLst/>
                        </a:rPr>
                        <a:t>stores, offices, hospitals, salons, schools, parks</a:t>
                      </a:r>
                      <a:endParaRPr lang="en-US" sz="1200">
                        <a:effectLst/>
                        <a:latin typeface="Calibri"/>
                        <a:ea typeface="Calibri"/>
                        <a:cs typeface="Times New Roman"/>
                      </a:endParaRPr>
                    </a:p>
                  </a:txBody>
                  <a:tcPr marL="75438" marR="75438" marT="0" marB="0"/>
                </a:tc>
                <a:tc>
                  <a:txBody>
                    <a:bodyPr/>
                    <a:lstStyle/>
                    <a:p>
                      <a:pPr marL="0" marR="0">
                        <a:lnSpc>
                          <a:spcPct val="115000"/>
                        </a:lnSpc>
                        <a:spcBef>
                          <a:spcPts val="0"/>
                        </a:spcBef>
                        <a:spcAft>
                          <a:spcPts val="0"/>
                        </a:spcAft>
                      </a:pPr>
                      <a:r>
                        <a:rPr lang="en-US" sz="1200">
                          <a:effectLst/>
                        </a:rPr>
                        <a:t>factories, warehouses, docks, shipping areas</a:t>
                      </a:r>
                      <a:endParaRPr lang="en-US" sz="1200">
                        <a:effectLst/>
                        <a:latin typeface="Calibri"/>
                        <a:ea typeface="Calibri"/>
                        <a:cs typeface="Times New Roman"/>
                      </a:endParaRPr>
                    </a:p>
                  </a:txBody>
                  <a:tcPr marL="75438" marR="75438" marT="0" marB="0"/>
                </a:tc>
                <a:tc>
                  <a:txBody>
                    <a:bodyPr/>
                    <a:lstStyle/>
                    <a:p>
                      <a:pPr marL="0" marR="0">
                        <a:lnSpc>
                          <a:spcPct val="115000"/>
                        </a:lnSpc>
                        <a:spcBef>
                          <a:spcPts val="0"/>
                        </a:spcBef>
                        <a:spcAft>
                          <a:spcPts val="0"/>
                        </a:spcAft>
                      </a:pPr>
                      <a:r>
                        <a:rPr lang="en-US" sz="1200" dirty="0">
                          <a:effectLst/>
                        </a:rPr>
                        <a:t>city hall, community center, fire station, police station, water &amp; light</a:t>
                      </a:r>
                      <a:endParaRPr lang="en-US" sz="1200" dirty="0">
                        <a:effectLst/>
                        <a:latin typeface="Calibri"/>
                        <a:ea typeface="Calibri"/>
                        <a:cs typeface="Times New Roman"/>
                      </a:endParaRPr>
                    </a:p>
                  </a:txBody>
                  <a:tcPr marL="75438" marR="75438" marT="0" marB="0"/>
                </a:tc>
              </a:tr>
            </a:tbl>
          </a:graphicData>
        </a:graphic>
      </p:graphicFrame>
      <p:sp>
        <p:nvSpPr>
          <p:cNvPr id="3" name="Rectangle 1"/>
          <p:cNvSpPr>
            <a:spLocks noChangeArrowheads="1"/>
          </p:cNvSpPr>
          <p:nvPr/>
        </p:nvSpPr>
        <p:spPr bwMode="auto">
          <a:xfrm>
            <a:off x="542132" y="4124075"/>
            <a:ext cx="203197" cy="4062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0584" tIns="50292" rIns="100584" bIns="50292" numCol="1" anchor="ctr" anchorCtr="0" compatLnSpc="1">
            <a:prstTxWarp prst="textNoShape">
              <a:avLst/>
            </a:prstTxWarp>
            <a:spAutoFit/>
          </a:bodyPr>
          <a:lstStyle/>
          <a:p>
            <a:pPr defTabSz="1005840" fontAlgn="base">
              <a:spcBef>
                <a:spcPct val="0"/>
              </a:spcBef>
              <a:spcAft>
                <a:spcPct val="0"/>
              </a:spcAft>
            </a:pPr>
            <a:endParaRPr lang="en-US" altLang="en-US" sz="1980">
              <a:latin typeface="Arial" pitchFamily="34" charset="0"/>
              <a:cs typeface="Arial" pitchFamily="34" charset="0"/>
            </a:endParaRPr>
          </a:p>
        </p:txBody>
      </p:sp>
    </p:spTree>
    <p:extLst>
      <p:ext uri="{BB962C8B-B14F-4D97-AF65-F5344CB8AC3E}">
        <p14:creationId xmlns:p14="http://schemas.microsoft.com/office/powerpoint/2010/main" val="19444933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1800" y="335282"/>
            <a:ext cx="6736080" cy="9397717"/>
          </a:xfrm>
          <a:prstGeom prst="rect">
            <a:avLst/>
          </a:prstGeom>
          <a:noFill/>
        </p:spPr>
        <p:txBody>
          <a:bodyPr wrap="square" lIns="101870" tIns="50935" rIns="101870" bIns="50935" rtlCol="0">
            <a:spAutoFit/>
          </a:bodyPr>
          <a:lstStyle/>
          <a:p>
            <a:endParaRPr lang="en-US" sz="1600" dirty="0"/>
          </a:p>
          <a:p>
            <a:pPr algn="ctr"/>
            <a:r>
              <a:rPr lang="en-US" sz="1600" b="1" dirty="0"/>
              <a:t>Determining Grade Level Text</a:t>
            </a:r>
          </a:p>
          <a:p>
            <a:pPr algn="ctr"/>
            <a:endParaRPr lang="en-US" sz="1600" b="1" dirty="0"/>
          </a:p>
          <a:p>
            <a:r>
              <a:rPr lang="en-US" sz="1600" dirty="0"/>
              <a:t>Grade level text is determined by using a combination of both the CCSS new quantitative ranges and qualitative measures.</a:t>
            </a:r>
          </a:p>
          <a:p>
            <a:endParaRPr lang="en-US" sz="1600" dirty="0"/>
          </a:p>
          <a:p>
            <a:r>
              <a:rPr lang="en-US" sz="1600" b="1" dirty="0"/>
              <a:t>Example</a:t>
            </a:r>
            <a:r>
              <a:rPr lang="en-US" sz="1600" dirty="0"/>
              <a:t>:  If  the grade equivalent for a text is </a:t>
            </a:r>
            <a:r>
              <a:rPr lang="en-US" b="1" dirty="0">
                <a:solidFill>
                  <a:srgbClr val="0070C0"/>
                </a:solidFill>
              </a:rPr>
              <a:t>6.8</a:t>
            </a:r>
            <a:r>
              <a:rPr lang="en-US" sz="1600" dirty="0"/>
              <a:t> and has a lexile of </a:t>
            </a:r>
            <a:r>
              <a:rPr lang="en-US" b="1" dirty="0">
                <a:solidFill>
                  <a:srgbClr val="0070C0"/>
                </a:solidFill>
              </a:rPr>
              <a:t>970</a:t>
            </a:r>
            <a:r>
              <a:rPr lang="en-US" sz="1600" dirty="0"/>
              <a:t>, quantitative data shows that placement should be </a:t>
            </a:r>
            <a:r>
              <a:rPr lang="en-US" sz="1600" b="1" dirty="0"/>
              <a:t>between grades 4 and 8</a:t>
            </a:r>
            <a:r>
              <a:rPr lang="en-US" sz="1600" dirty="0"/>
              <a:t>.</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r>
              <a:rPr lang="en-US" sz="1600" b="1" dirty="0"/>
              <a:t>Four qualitative </a:t>
            </a:r>
            <a:r>
              <a:rPr lang="en-US" sz="1600" dirty="0"/>
              <a:t>measures can be looked at from the lower grade band of grade 4 to the higher grade band of grade 8 to  determine a grade level readability. </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800" dirty="0"/>
          </a:p>
          <a:p>
            <a:r>
              <a:rPr lang="en-US" sz="1600" dirty="0"/>
              <a:t>The combination of the </a:t>
            </a:r>
            <a:r>
              <a:rPr lang="en-US" sz="1600" b="1" dirty="0"/>
              <a:t>quantitative</a:t>
            </a:r>
            <a:r>
              <a:rPr lang="en-US" sz="1600" dirty="0"/>
              <a:t> ranges and </a:t>
            </a:r>
            <a:r>
              <a:rPr lang="en-US" sz="1600" b="1" dirty="0"/>
              <a:t>qualitative</a:t>
            </a:r>
            <a:r>
              <a:rPr lang="en-US" sz="1600" dirty="0"/>
              <a:t> measures for this particular text shows that grade 6 would be the best readability level for this text.</a:t>
            </a:r>
          </a:p>
          <a:p>
            <a:endParaRPr lang="en-US" sz="1600" dirty="0"/>
          </a:p>
        </p:txBody>
      </p:sp>
      <p:graphicFrame>
        <p:nvGraphicFramePr>
          <p:cNvPr id="5" name="Table 4"/>
          <p:cNvGraphicFramePr>
            <a:graphicFrameLocks noGrp="1"/>
          </p:cNvGraphicFramePr>
          <p:nvPr>
            <p:extLst>
              <p:ext uri="{D42A27DB-BD31-4B8C-83A1-F6EECF244321}">
                <p14:modId xmlns:p14="http://schemas.microsoft.com/office/powerpoint/2010/main" val="2819724928"/>
              </p:ext>
            </p:extLst>
          </p:nvPr>
        </p:nvGraphicFramePr>
        <p:xfrm>
          <a:off x="431800" y="2430781"/>
          <a:ext cx="6390640" cy="2029145"/>
        </p:xfrm>
        <a:graphic>
          <a:graphicData uri="http://schemas.openxmlformats.org/drawingml/2006/table">
            <a:tbl>
              <a:tblPr/>
              <a:tblGrid>
                <a:gridCol w="2257594"/>
                <a:gridCol w="2066163"/>
                <a:gridCol w="2066883"/>
              </a:tblGrid>
              <a:tr h="510604">
                <a:tc>
                  <a:txBody>
                    <a:bodyPr/>
                    <a:lstStyle/>
                    <a:p>
                      <a:pPr marL="0" marR="0" algn="ctr" fontAlgn="ctr">
                        <a:lnSpc>
                          <a:spcPct val="107000"/>
                        </a:lnSpc>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Common Core Band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Flesch-Kincaid®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The Lexile Framework®</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r>
              <a:tr h="320612">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2</a:t>
                      </a:r>
                      <a:r>
                        <a:rPr lang="en-US" sz="1300" b="1" kern="1200" baseline="300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nd</a:t>
                      </a: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- 3</a:t>
                      </a:r>
                      <a:r>
                        <a:rPr lang="en-US" sz="1300" b="1" kern="1200" baseline="300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rd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1.98 - 5.34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420 - 820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2230">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- 5</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rd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4.51 - 7.73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740 - 1010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r>
              <a:tr h="303848">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6</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8</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6.51 - 10.34</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925 - 1185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466">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9</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10</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8.32 - 12.12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10.50 - 1335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6385">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11</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CCR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10.34 - 14.20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11.85 - 1385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pSp>
        <p:nvGrpSpPr>
          <p:cNvPr id="10" name="Group 9"/>
          <p:cNvGrpSpPr/>
          <p:nvPr/>
        </p:nvGrpSpPr>
        <p:grpSpPr>
          <a:xfrm>
            <a:off x="3022600" y="3280541"/>
            <a:ext cx="3454400" cy="586740"/>
            <a:chOff x="2667000" y="3515710"/>
            <a:chExt cx="3048000" cy="533400"/>
          </a:xfrm>
        </p:grpSpPr>
        <p:sp>
          <p:nvSpPr>
            <p:cNvPr id="8" name="Rectangle 7"/>
            <p:cNvSpPr/>
            <p:nvPr/>
          </p:nvSpPr>
          <p:spPr>
            <a:xfrm>
              <a:off x="2667000" y="3515710"/>
              <a:ext cx="1219200" cy="53340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495800" y="3515710"/>
              <a:ext cx="1219200" cy="53340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11" name="Table 10"/>
          <p:cNvGraphicFramePr>
            <a:graphicFrameLocks noGrp="1"/>
          </p:cNvGraphicFramePr>
          <p:nvPr>
            <p:extLst>
              <p:ext uri="{D42A27DB-BD31-4B8C-83A1-F6EECF244321}">
                <p14:modId xmlns:p14="http://schemas.microsoft.com/office/powerpoint/2010/main" val="296164903"/>
              </p:ext>
            </p:extLst>
          </p:nvPr>
        </p:nvGraphicFramePr>
        <p:xfrm>
          <a:off x="280670" y="5334000"/>
          <a:ext cx="7340600" cy="3118104"/>
        </p:xfrm>
        <a:graphic>
          <a:graphicData uri="http://schemas.openxmlformats.org/drawingml/2006/table">
            <a:tbl>
              <a:tblPr firstRow="1" bandRow="1">
                <a:tableStyleId>{5940675A-B579-460E-94D1-54222C63F5DA}</a:tableStyleId>
              </a:tblPr>
              <a:tblGrid>
                <a:gridCol w="1468120"/>
                <a:gridCol w="1727200"/>
                <a:gridCol w="1295400"/>
                <a:gridCol w="1122680"/>
                <a:gridCol w="1036320"/>
                <a:gridCol w="690880"/>
              </a:tblGrid>
              <a:tr h="335280">
                <a:tc rowSpan="2">
                  <a:txBody>
                    <a:bodyPr/>
                    <a:lstStyle/>
                    <a:p>
                      <a:pPr algn="ctr"/>
                      <a:endParaRPr lang="en-US" sz="1100" dirty="0" smtClean="0">
                        <a:solidFill>
                          <a:srgbClr val="002060"/>
                        </a:solidFill>
                      </a:endParaRPr>
                    </a:p>
                    <a:p>
                      <a:pPr algn="ctr"/>
                      <a:r>
                        <a:rPr lang="en-US" sz="1100" b="1" u="sng" dirty="0" smtClean="0">
                          <a:solidFill>
                            <a:srgbClr val="002060"/>
                          </a:solidFill>
                          <a:effectLst>
                            <a:outerShdw blurRad="38100" dist="38100" dir="2700000" algn="tl">
                              <a:srgbClr val="000000">
                                <a:alpha val="43137"/>
                              </a:srgbClr>
                            </a:outerShdw>
                          </a:effectLst>
                        </a:rPr>
                        <a:t>4 Qualitative Factors</a:t>
                      </a:r>
                      <a:endParaRPr lang="en-US" sz="1100" b="1" u="sng" dirty="0">
                        <a:solidFill>
                          <a:srgbClr val="002060"/>
                        </a:solidFill>
                        <a:effectLst>
                          <a:outerShdw blurRad="38100" dist="38100" dir="2700000" algn="tl">
                            <a:srgbClr val="000000">
                              <a:alpha val="43137"/>
                            </a:srgbClr>
                          </a:outerShdw>
                        </a:effectLst>
                      </a:endParaRPr>
                    </a:p>
                  </a:txBody>
                  <a:tcPr marL="103632" marR="103632" marT="50292" marB="50292" anchor="ctr"/>
                </a:tc>
                <a:tc gridSpan="5">
                  <a:txBody>
                    <a:bodyPr/>
                    <a:lstStyle/>
                    <a:p>
                      <a:pPr algn="ctr"/>
                      <a:r>
                        <a:rPr lang="en-US" sz="1500" b="1" dirty="0" smtClean="0">
                          <a:solidFill>
                            <a:srgbClr val="002060"/>
                          </a:solidFill>
                        </a:rPr>
                        <a:t>Rate your</a:t>
                      </a:r>
                      <a:r>
                        <a:rPr lang="en-US" sz="1500" b="1" baseline="0" dirty="0" smtClean="0">
                          <a:solidFill>
                            <a:srgbClr val="002060"/>
                          </a:solidFill>
                        </a:rPr>
                        <a:t> text from easiest to most difficult </a:t>
                      </a:r>
                      <a:r>
                        <a:rPr lang="en-US" sz="1500" b="1" u="sng" baseline="0" dirty="0" smtClean="0">
                          <a:solidFill>
                            <a:srgbClr val="002060"/>
                          </a:solidFill>
                        </a:rPr>
                        <a:t>between bands</a:t>
                      </a:r>
                      <a:r>
                        <a:rPr lang="en-US" sz="1500" b="1" baseline="0" dirty="0" smtClean="0">
                          <a:solidFill>
                            <a:srgbClr val="002060"/>
                          </a:solidFill>
                        </a:rPr>
                        <a:t>.</a:t>
                      </a:r>
                      <a:endParaRPr lang="en-US" sz="1500" b="1" dirty="0">
                        <a:solidFill>
                          <a:srgbClr val="002060"/>
                        </a:solidFill>
                      </a:endParaRPr>
                    </a:p>
                  </a:txBody>
                  <a:tcPr marL="103632" marR="103632" marT="50292" marB="5029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03504">
                <a:tc vMerge="1">
                  <a:txBody>
                    <a:bodyPr/>
                    <a:lstStyle/>
                    <a:p>
                      <a:endParaRPr lang="en-US" sz="1400" dirty="0"/>
                    </a:p>
                  </a:txBody>
                  <a:tcPr/>
                </a:tc>
                <a:tc>
                  <a:txBody>
                    <a:bodyPr/>
                    <a:lstStyle/>
                    <a:p>
                      <a:pPr algn="ctr"/>
                      <a:r>
                        <a:rPr lang="en-US" sz="1100" b="1" dirty="0" smtClean="0">
                          <a:solidFill>
                            <a:srgbClr val="002060"/>
                          </a:solidFill>
                        </a:rPr>
                        <a:t>Beginning</a:t>
                      </a:r>
                      <a:r>
                        <a:rPr lang="en-US" sz="1100" b="1" baseline="0" dirty="0" smtClean="0">
                          <a:solidFill>
                            <a:srgbClr val="002060"/>
                          </a:solidFill>
                        </a:rPr>
                        <a:t> of lower (band) grade</a:t>
                      </a:r>
                      <a:endParaRPr lang="en-US" sz="1100" b="1" dirty="0">
                        <a:solidFill>
                          <a:srgbClr val="002060"/>
                        </a:solidFill>
                      </a:endParaRPr>
                    </a:p>
                  </a:txBody>
                  <a:tcPr marL="103632" marR="103632" marT="50292" marB="50292" anchor="ctr">
                    <a:solidFill>
                      <a:schemeClr val="bg1">
                        <a:lumMod val="95000"/>
                      </a:schemeClr>
                    </a:solidFill>
                  </a:tcPr>
                </a:tc>
                <a:tc>
                  <a:txBody>
                    <a:bodyPr/>
                    <a:lstStyle/>
                    <a:p>
                      <a:pPr algn="ctr"/>
                      <a:r>
                        <a:rPr lang="en-US" sz="1100" b="1" dirty="0" smtClean="0">
                          <a:solidFill>
                            <a:srgbClr val="002060"/>
                          </a:solidFill>
                        </a:rPr>
                        <a:t>End of lower (band) grade</a:t>
                      </a:r>
                      <a:endParaRPr lang="en-US" sz="1100" b="1" dirty="0">
                        <a:solidFill>
                          <a:srgbClr val="002060"/>
                        </a:solidFill>
                      </a:endParaRPr>
                    </a:p>
                  </a:txBody>
                  <a:tcPr marL="103632" marR="103632" marT="50292" marB="50292" anchor="ctr">
                    <a:solidFill>
                      <a:schemeClr val="bg1">
                        <a:lumMod val="85000"/>
                      </a:schemeClr>
                    </a:solidFill>
                  </a:tcPr>
                </a:tc>
                <a:tc>
                  <a:txBody>
                    <a:bodyPr/>
                    <a:lstStyle/>
                    <a:p>
                      <a:pPr algn="ctr"/>
                      <a:r>
                        <a:rPr lang="en-US" sz="1100" b="1" dirty="0" smtClean="0">
                          <a:solidFill>
                            <a:srgbClr val="002060"/>
                          </a:solidFill>
                        </a:rPr>
                        <a:t>Beginning of higher (band) to mid</a:t>
                      </a:r>
                      <a:endParaRPr lang="en-US" sz="1100" b="1" dirty="0">
                        <a:solidFill>
                          <a:srgbClr val="002060"/>
                        </a:solidFill>
                      </a:endParaRPr>
                    </a:p>
                  </a:txBody>
                  <a:tcPr marL="103632" marR="103632" marT="50292" marB="50292" anchor="ctr">
                    <a:solidFill>
                      <a:schemeClr val="accent1">
                        <a:lumMod val="20000"/>
                        <a:lumOff val="80000"/>
                      </a:schemeClr>
                    </a:solidFill>
                  </a:tcPr>
                </a:tc>
                <a:tc>
                  <a:txBody>
                    <a:bodyPr/>
                    <a:lstStyle/>
                    <a:p>
                      <a:pPr algn="ctr"/>
                      <a:r>
                        <a:rPr lang="en-US" sz="1100" b="1" dirty="0" smtClean="0">
                          <a:solidFill>
                            <a:srgbClr val="002060"/>
                          </a:solidFill>
                        </a:rPr>
                        <a:t>End of higher</a:t>
                      </a:r>
                      <a:r>
                        <a:rPr lang="en-US" sz="1100" b="1" baseline="0" dirty="0" smtClean="0">
                          <a:solidFill>
                            <a:srgbClr val="002060"/>
                          </a:solidFill>
                        </a:rPr>
                        <a:t> (band) </a:t>
                      </a:r>
                      <a:r>
                        <a:rPr lang="en-US" sz="1100" b="1" dirty="0" smtClean="0">
                          <a:solidFill>
                            <a:srgbClr val="002060"/>
                          </a:solidFill>
                        </a:rPr>
                        <a:t>grade</a:t>
                      </a:r>
                      <a:endParaRPr lang="en-US" sz="1100" b="1" dirty="0">
                        <a:solidFill>
                          <a:srgbClr val="002060"/>
                        </a:solidFill>
                      </a:endParaRPr>
                    </a:p>
                  </a:txBody>
                  <a:tcPr marL="103632" marR="103632" marT="50292" marB="50292" anchor="ctr">
                    <a:solidFill>
                      <a:schemeClr val="accent1">
                        <a:lumMod val="40000"/>
                        <a:lumOff val="60000"/>
                      </a:schemeClr>
                    </a:solidFill>
                  </a:tcPr>
                </a:tc>
                <a:tc>
                  <a:txBody>
                    <a:bodyPr/>
                    <a:lstStyle/>
                    <a:p>
                      <a:pPr algn="ctr"/>
                      <a:r>
                        <a:rPr lang="en-US" sz="1100" b="1" dirty="0" smtClean="0">
                          <a:solidFill>
                            <a:srgbClr val="002060"/>
                          </a:solidFill>
                        </a:rPr>
                        <a:t>Not suited to band</a:t>
                      </a:r>
                      <a:endParaRPr lang="en-US" sz="1100" b="1" dirty="0">
                        <a:solidFill>
                          <a:srgbClr val="002060"/>
                        </a:solidFill>
                      </a:endParaRPr>
                    </a:p>
                  </a:txBody>
                  <a:tcPr marL="103632" marR="103632" marT="50292" marB="50292" anchor="ctr">
                    <a:solidFill>
                      <a:schemeClr val="accent6">
                        <a:lumMod val="20000"/>
                        <a:lumOff val="80000"/>
                      </a:schemeClr>
                    </a:solidFill>
                  </a:tcPr>
                </a:tc>
              </a:tr>
              <a:tr h="435864">
                <a:tc>
                  <a:txBody>
                    <a:bodyPr/>
                    <a:lstStyle/>
                    <a:p>
                      <a:r>
                        <a:rPr lang="en-US" sz="1100" dirty="0" smtClean="0">
                          <a:solidFill>
                            <a:srgbClr val="002060"/>
                          </a:solidFill>
                        </a:rPr>
                        <a:t>Purpose/Meaning</a:t>
                      </a:r>
                      <a:endParaRPr lang="en-US" sz="1100" dirty="0">
                        <a:solidFill>
                          <a:srgbClr val="002060"/>
                        </a:solidFill>
                      </a:endParaRPr>
                    </a:p>
                  </a:txBody>
                  <a:tcPr marL="103632" marR="103632" marT="50292" marB="50292"/>
                </a:tc>
                <a:tc gridSpan="5">
                  <a:txBody>
                    <a:bodyPr/>
                    <a:lstStyle/>
                    <a:p>
                      <a:endParaRPr lang="en-US" sz="2200" dirty="0">
                        <a:solidFill>
                          <a:srgbClr val="002060"/>
                        </a:solidFill>
                      </a:endParaRPr>
                    </a:p>
                  </a:txBody>
                  <a:tcPr marL="103632" marR="103632" marT="50292" marB="5029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35864">
                <a:tc>
                  <a:txBody>
                    <a:bodyPr/>
                    <a:lstStyle/>
                    <a:p>
                      <a:r>
                        <a:rPr lang="en-US" sz="1100" dirty="0" smtClean="0">
                          <a:solidFill>
                            <a:srgbClr val="002060"/>
                          </a:solidFill>
                        </a:rPr>
                        <a:t>Structure</a:t>
                      </a:r>
                      <a:endParaRPr lang="en-US" sz="1100" dirty="0">
                        <a:solidFill>
                          <a:srgbClr val="002060"/>
                        </a:solidFill>
                      </a:endParaRPr>
                    </a:p>
                  </a:txBody>
                  <a:tcPr marL="103632" marR="103632" marT="50292" marB="50292"/>
                </a:tc>
                <a:tc gridSpan="5">
                  <a:txBody>
                    <a:bodyPr/>
                    <a:lstStyle/>
                    <a:p>
                      <a:endParaRPr lang="en-US" sz="2200" dirty="0">
                        <a:solidFill>
                          <a:srgbClr val="002060"/>
                        </a:solidFill>
                      </a:endParaRPr>
                    </a:p>
                  </a:txBody>
                  <a:tcPr marL="103632" marR="103632" marT="50292" marB="5029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35864">
                <a:tc>
                  <a:txBody>
                    <a:bodyPr/>
                    <a:lstStyle/>
                    <a:p>
                      <a:r>
                        <a:rPr lang="en-US" sz="1100" dirty="0" smtClean="0">
                          <a:solidFill>
                            <a:srgbClr val="002060"/>
                          </a:solidFill>
                        </a:rPr>
                        <a:t>Language Clarity</a:t>
                      </a:r>
                      <a:endParaRPr lang="en-US" sz="1100" dirty="0">
                        <a:solidFill>
                          <a:srgbClr val="002060"/>
                        </a:solidFill>
                      </a:endParaRPr>
                    </a:p>
                  </a:txBody>
                  <a:tcPr marL="103632" marR="103632" marT="50292" marB="50292"/>
                </a:tc>
                <a:tc gridSpan="5">
                  <a:txBody>
                    <a:bodyPr/>
                    <a:lstStyle/>
                    <a:p>
                      <a:endParaRPr lang="en-US" sz="2200" dirty="0">
                        <a:solidFill>
                          <a:srgbClr val="002060"/>
                        </a:solidFill>
                      </a:endParaRPr>
                    </a:p>
                  </a:txBody>
                  <a:tcPr marL="103632" marR="103632" marT="50292" marB="5029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35864">
                <a:tc>
                  <a:txBody>
                    <a:bodyPr/>
                    <a:lstStyle/>
                    <a:p>
                      <a:r>
                        <a:rPr lang="en-US" sz="1100" dirty="0" smtClean="0">
                          <a:solidFill>
                            <a:srgbClr val="002060"/>
                          </a:solidFill>
                        </a:rPr>
                        <a:t>Language </a:t>
                      </a:r>
                      <a:endParaRPr lang="en-US" sz="1100" dirty="0">
                        <a:solidFill>
                          <a:srgbClr val="002060"/>
                        </a:solidFill>
                      </a:endParaRPr>
                    </a:p>
                  </a:txBody>
                  <a:tcPr marL="103632" marR="103632" marT="50292" marB="50292"/>
                </a:tc>
                <a:tc gridSpan="5">
                  <a:txBody>
                    <a:bodyPr/>
                    <a:lstStyle/>
                    <a:p>
                      <a:endParaRPr lang="en-US" sz="2200" dirty="0">
                        <a:solidFill>
                          <a:srgbClr val="002060"/>
                        </a:solidFill>
                      </a:endParaRPr>
                    </a:p>
                  </a:txBody>
                  <a:tcPr marL="103632" marR="103632" marT="50292" marB="5029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35864">
                <a:tc>
                  <a:txBody>
                    <a:bodyPr/>
                    <a:lstStyle/>
                    <a:p>
                      <a:r>
                        <a:rPr lang="en-US" sz="1100" dirty="0" smtClean="0">
                          <a:solidFill>
                            <a:srgbClr val="002060"/>
                          </a:solidFill>
                        </a:rPr>
                        <a:t>Overall Placement</a:t>
                      </a:r>
                      <a:endParaRPr lang="en-US" sz="1100" dirty="0">
                        <a:solidFill>
                          <a:srgbClr val="002060"/>
                        </a:solidFill>
                      </a:endParaRPr>
                    </a:p>
                  </a:txBody>
                  <a:tcPr marL="103632" marR="103632" marT="50292" marB="50292"/>
                </a:tc>
                <a:tc gridSpan="5">
                  <a:txBody>
                    <a:bodyPr/>
                    <a:lstStyle/>
                    <a:p>
                      <a:endParaRPr lang="en-US" sz="2200" dirty="0">
                        <a:solidFill>
                          <a:srgbClr val="002060"/>
                        </a:solidFill>
                      </a:endParaRPr>
                    </a:p>
                  </a:txBody>
                  <a:tcPr marL="103632" marR="103632" marT="50292" marB="5029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grpSp>
        <p:nvGrpSpPr>
          <p:cNvPr id="23" name="Group 22"/>
          <p:cNvGrpSpPr/>
          <p:nvPr/>
        </p:nvGrpSpPr>
        <p:grpSpPr>
          <a:xfrm>
            <a:off x="1986280" y="6401453"/>
            <a:ext cx="5181600" cy="1931669"/>
            <a:chOff x="1752600" y="5922580"/>
            <a:chExt cx="4572000" cy="1756063"/>
          </a:xfrm>
        </p:grpSpPr>
        <p:grpSp>
          <p:nvGrpSpPr>
            <p:cNvPr id="12" name="Group 11"/>
            <p:cNvGrpSpPr/>
            <p:nvPr/>
          </p:nvGrpSpPr>
          <p:grpSpPr>
            <a:xfrm>
              <a:off x="1752600" y="6019800"/>
              <a:ext cx="4572000" cy="1544543"/>
              <a:chOff x="3657600" y="4426548"/>
              <a:chExt cx="3581400" cy="1544543"/>
            </a:xfrm>
          </p:grpSpPr>
          <p:cxnSp>
            <p:nvCxnSpPr>
              <p:cNvPr id="13" name="Straight Arrow Connector 12"/>
              <p:cNvCxnSpPr/>
              <p:nvPr/>
            </p:nvCxnSpPr>
            <p:spPr>
              <a:xfrm>
                <a:off x="3657600" y="4426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3657600" y="4800600"/>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3657600" y="5188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3657600" y="5569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3657600" y="5971091"/>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grpSp>
        <p:sp>
          <p:nvSpPr>
            <p:cNvPr id="18" name="Oval 17"/>
            <p:cNvSpPr/>
            <p:nvPr/>
          </p:nvSpPr>
          <p:spPr>
            <a:xfrm>
              <a:off x="4490679" y="625891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4478248" y="592258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5524500" y="666750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4464355" y="704850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4464355" y="7450043"/>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 name="Rectangle 23"/>
          <p:cNvSpPr/>
          <p:nvPr/>
        </p:nvSpPr>
        <p:spPr>
          <a:xfrm>
            <a:off x="1209040" y="9199932"/>
            <a:ext cx="5483860" cy="410654"/>
          </a:xfrm>
          <a:prstGeom prst="rect">
            <a:avLst/>
          </a:prstGeom>
        </p:spPr>
        <p:txBody>
          <a:bodyPr wrap="square" lIns="101870" tIns="50935" rIns="101870" bIns="50935">
            <a:spAutoFit/>
          </a:bodyPr>
          <a:lstStyle/>
          <a:p>
            <a:pPr algn="ctr"/>
            <a:r>
              <a:rPr lang="en-US" sz="1000" b="1" dirty="0">
                <a:solidFill>
                  <a:srgbClr val="002060"/>
                </a:solidFill>
              </a:rPr>
              <a:t>To see more details about each of the qualitative measures please go to slide 6 of: </a:t>
            </a:r>
            <a:r>
              <a:rPr lang="en-US" sz="1000" b="1" dirty="0">
                <a:solidFill>
                  <a:srgbClr val="002060"/>
                </a:solidFill>
                <a:hlinkClick r:id="rId2"/>
              </a:rPr>
              <a:t>http://www.corestandards.org/assets/Appendix_A.pdf</a:t>
            </a:r>
            <a:endParaRPr lang="en-US" sz="1000" b="1" dirty="0">
              <a:solidFill>
                <a:srgbClr val="002060"/>
              </a:solidFill>
            </a:endParaRPr>
          </a:p>
        </p:txBody>
      </p:sp>
    </p:spTree>
    <p:extLst>
      <p:ext uri="{BB962C8B-B14F-4D97-AF65-F5344CB8AC3E}">
        <p14:creationId xmlns:p14="http://schemas.microsoft.com/office/powerpoint/2010/main" val="3991692148"/>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4842</TotalTime>
  <Words>14116</Words>
  <Application>Microsoft Office PowerPoint</Application>
  <PresentationFormat>Custom</PresentationFormat>
  <Paragraphs>1750</Paragraphs>
  <Slides>46</Slides>
  <Notes>2</Notes>
  <HiddenSlides>0</HiddenSlides>
  <MMClips>0</MMClips>
  <ScaleCrop>false</ScaleCrop>
  <HeadingPairs>
    <vt:vector size="4" baseType="variant">
      <vt:variant>
        <vt:lpstr>Theme</vt:lpstr>
      </vt:variant>
      <vt:variant>
        <vt:i4>2</vt:i4>
      </vt:variant>
      <vt:variant>
        <vt:lpstr>Slide Titles</vt:lpstr>
      </vt:variant>
      <vt:variant>
        <vt:i4>46</vt:i4>
      </vt:variant>
    </vt:vector>
  </HeadingPairs>
  <TitlesOfParts>
    <vt:vector size="48" baseType="lpstr">
      <vt:lpstr>Office Theme</vt:lpstr>
      <vt:lpstr>Solstice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Susan Richmond</dc:creator>
  <cp:lastModifiedBy>Susan Richmond</cp:lastModifiedBy>
  <cp:revision>374</cp:revision>
  <cp:lastPrinted>2015-01-25T18:39:22Z</cp:lastPrinted>
  <dcterms:created xsi:type="dcterms:W3CDTF">2014-06-19T22:41:39Z</dcterms:created>
  <dcterms:modified xsi:type="dcterms:W3CDTF">2016-03-28T15:15:50Z</dcterms:modified>
</cp:coreProperties>
</file>