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 id="2147483672" r:id="rId2"/>
    <p:sldMasterId id="2147483684" r:id="rId3"/>
  </p:sldMasterIdLst>
  <p:notesMasterIdLst>
    <p:notesMasterId r:id="rId47"/>
  </p:notesMasterIdLst>
  <p:handoutMasterIdLst>
    <p:handoutMasterId r:id="rId48"/>
  </p:handoutMasterIdLst>
  <p:sldIdLst>
    <p:sldId id="477" r:id="rId4"/>
    <p:sldId id="503" r:id="rId5"/>
    <p:sldId id="478" r:id="rId6"/>
    <p:sldId id="508" r:id="rId7"/>
    <p:sldId id="509" r:id="rId8"/>
    <p:sldId id="510" r:id="rId9"/>
    <p:sldId id="511" r:id="rId10"/>
    <p:sldId id="504" r:id="rId11"/>
    <p:sldId id="479" r:id="rId12"/>
    <p:sldId id="505" r:id="rId13"/>
    <p:sldId id="506" r:id="rId14"/>
    <p:sldId id="422" r:id="rId15"/>
    <p:sldId id="482" r:id="rId16"/>
    <p:sldId id="507" r:id="rId17"/>
    <p:sldId id="483" r:id="rId18"/>
    <p:sldId id="484" r:id="rId19"/>
    <p:sldId id="485" r:id="rId20"/>
    <p:sldId id="486" r:id="rId21"/>
    <p:sldId id="487" r:id="rId22"/>
    <p:sldId id="488" r:id="rId23"/>
    <p:sldId id="489" r:id="rId24"/>
    <p:sldId id="490" r:id="rId25"/>
    <p:sldId id="439" r:id="rId26"/>
    <p:sldId id="491" r:id="rId27"/>
    <p:sldId id="442" r:id="rId28"/>
    <p:sldId id="459" r:id="rId29"/>
    <p:sldId id="460" r:id="rId30"/>
    <p:sldId id="461" r:id="rId31"/>
    <p:sldId id="492" r:id="rId32"/>
    <p:sldId id="493" r:id="rId33"/>
    <p:sldId id="447" r:id="rId34"/>
    <p:sldId id="494" r:id="rId35"/>
    <p:sldId id="495" r:id="rId36"/>
    <p:sldId id="496" r:id="rId37"/>
    <p:sldId id="497" r:id="rId38"/>
    <p:sldId id="498" r:id="rId39"/>
    <p:sldId id="499" r:id="rId40"/>
    <p:sldId id="500" r:id="rId41"/>
    <p:sldId id="501" r:id="rId42"/>
    <p:sldId id="352" r:id="rId43"/>
    <p:sldId id="445" r:id="rId44"/>
    <p:sldId id="302" r:id="rId45"/>
    <p:sldId id="467" r:id="rId46"/>
  </p:sldIdLst>
  <p:sldSz cx="7772400" cy="10058400"/>
  <p:notesSz cx="7010400" cy="9296400"/>
  <p:defaultTextStyle>
    <a:defPPr>
      <a:defRPr lang="en-US"/>
    </a:defPPr>
    <a:lvl1pPr marL="0" algn="l" defTabSz="1018737" rtl="0" eaLnBrk="1" latinLnBrk="0" hangingPunct="1">
      <a:defRPr sz="2000" kern="1200">
        <a:solidFill>
          <a:schemeClr val="tx1"/>
        </a:solidFill>
        <a:latin typeface="+mn-lt"/>
        <a:ea typeface="+mn-ea"/>
        <a:cs typeface="+mn-cs"/>
      </a:defRPr>
    </a:lvl1pPr>
    <a:lvl2pPr marL="509370" algn="l" defTabSz="1018737" rtl="0" eaLnBrk="1" latinLnBrk="0" hangingPunct="1">
      <a:defRPr sz="2000" kern="1200">
        <a:solidFill>
          <a:schemeClr val="tx1"/>
        </a:solidFill>
        <a:latin typeface="+mn-lt"/>
        <a:ea typeface="+mn-ea"/>
        <a:cs typeface="+mn-cs"/>
      </a:defRPr>
    </a:lvl2pPr>
    <a:lvl3pPr marL="1018737" algn="l" defTabSz="1018737" rtl="0" eaLnBrk="1" latinLnBrk="0" hangingPunct="1">
      <a:defRPr sz="2000" kern="1200">
        <a:solidFill>
          <a:schemeClr val="tx1"/>
        </a:solidFill>
        <a:latin typeface="+mn-lt"/>
        <a:ea typeface="+mn-ea"/>
        <a:cs typeface="+mn-cs"/>
      </a:defRPr>
    </a:lvl3pPr>
    <a:lvl4pPr marL="1528107" algn="l" defTabSz="1018737" rtl="0" eaLnBrk="1" latinLnBrk="0" hangingPunct="1">
      <a:defRPr sz="2000" kern="1200">
        <a:solidFill>
          <a:schemeClr val="tx1"/>
        </a:solidFill>
        <a:latin typeface="+mn-lt"/>
        <a:ea typeface="+mn-ea"/>
        <a:cs typeface="+mn-cs"/>
      </a:defRPr>
    </a:lvl4pPr>
    <a:lvl5pPr marL="2037475" algn="l" defTabSz="1018737" rtl="0" eaLnBrk="1" latinLnBrk="0" hangingPunct="1">
      <a:defRPr sz="2000" kern="1200">
        <a:solidFill>
          <a:schemeClr val="tx1"/>
        </a:solidFill>
        <a:latin typeface="+mn-lt"/>
        <a:ea typeface="+mn-ea"/>
        <a:cs typeface="+mn-cs"/>
      </a:defRPr>
    </a:lvl5pPr>
    <a:lvl6pPr marL="2546846" algn="l" defTabSz="1018737" rtl="0" eaLnBrk="1" latinLnBrk="0" hangingPunct="1">
      <a:defRPr sz="2000" kern="1200">
        <a:solidFill>
          <a:schemeClr val="tx1"/>
        </a:solidFill>
        <a:latin typeface="+mn-lt"/>
        <a:ea typeface="+mn-ea"/>
        <a:cs typeface="+mn-cs"/>
      </a:defRPr>
    </a:lvl6pPr>
    <a:lvl7pPr marL="3056213" algn="l" defTabSz="1018737" rtl="0" eaLnBrk="1" latinLnBrk="0" hangingPunct="1">
      <a:defRPr sz="2000" kern="1200">
        <a:solidFill>
          <a:schemeClr val="tx1"/>
        </a:solidFill>
        <a:latin typeface="+mn-lt"/>
        <a:ea typeface="+mn-ea"/>
        <a:cs typeface="+mn-cs"/>
      </a:defRPr>
    </a:lvl7pPr>
    <a:lvl8pPr marL="3565583" algn="l" defTabSz="1018737" rtl="0" eaLnBrk="1" latinLnBrk="0" hangingPunct="1">
      <a:defRPr sz="2000" kern="1200">
        <a:solidFill>
          <a:schemeClr val="tx1"/>
        </a:solidFill>
        <a:latin typeface="+mn-lt"/>
        <a:ea typeface="+mn-ea"/>
        <a:cs typeface="+mn-cs"/>
      </a:defRPr>
    </a:lvl8pPr>
    <a:lvl9pPr marL="4074951" algn="l" defTabSz="1018737" rtl="0" eaLnBrk="1" latinLnBrk="0" hangingPunct="1">
      <a:defRPr sz="20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68">
          <p15:clr>
            <a:srgbClr val="A4A3A4"/>
          </p15:clr>
        </p15:guide>
        <p15:guide id="2" pos="244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186" autoAdjust="0"/>
    <p:restoredTop sz="99087" autoAdjust="0"/>
  </p:normalViewPr>
  <p:slideViewPr>
    <p:cSldViewPr>
      <p:cViewPr>
        <p:scale>
          <a:sx n="96" d="100"/>
          <a:sy n="96" d="100"/>
        </p:scale>
        <p:origin x="1098" y="-102"/>
      </p:cViewPr>
      <p:guideLst>
        <p:guide orient="horz" pos="3168"/>
        <p:guide pos="2448"/>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slide" Target="slides/slide36.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slide" Target="slides/slide39.xml"/><Relationship Id="rId47" Type="http://schemas.openxmlformats.org/officeDocument/2006/relationships/notesMaster" Target="notesMasters/notesMaster1.xml"/><Relationship Id="rId50" Type="http://schemas.openxmlformats.org/officeDocument/2006/relationships/viewProps" Target="viewProp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46" Type="http://schemas.openxmlformats.org/officeDocument/2006/relationships/slide" Target="slides/slide43.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41" Type="http://schemas.openxmlformats.org/officeDocument/2006/relationships/slide" Target="slides/slide38.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slide" Target="slides/slide37.xml"/><Relationship Id="rId45" Type="http://schemas.openxmlformats.org/officeDocument/2006/relationships/slide" Target="slides/slide42.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49" Type="http://schemas.openxmlformats.org/officeDocument/2006/relationships/presProps" Target="presProps.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4" Type="http://schemas.openxmlformats.org/officeDocument/2006/relationships/slide" Target="slides/slide41.xml"/><Relationship Id="rId52" Type="http://schemas.openxmlformats.org/officeDocument/2006/relationships/tableStyles" Target="tableStyle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slide" Target="slides/slide40.xml"/><Relationship Id="rId48" Type="http://schemas.openxmlformats.org/officeDocument/2006/relationships/handoutMaster" Target="handoutMasters/handoutMaster1.xml"/><Relationship Id="rId8" Type="http://schemas.openxmlformats.org/officeDocument/2006/relationships/slide" Target="slides/slide5.xml"/><Relationship Id="rId51"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703BBA2A-8788-4E3E-B85C-043146DE5216}" type="datetimeFigureOut">
              <a:rPr lang="en-US" smtClean="0"/>
              <a:t>3/18/2016</a:t>
            </a:fld>
            <a:endParaRPr lang="en-US" dirty="0"/>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868E767E-EA66-4DAF-8CE1-1B8D3464DA28}" type="slidenum">
              <a:rPr lang="en-US" smtClean="0"/>
              <a:t>‹#›</a:t>
            </a:fld>
            <a:endParaRPr lang="en-US" dirty="0"/>
          </a:p>
        </p:txBody>
      </p:sp>
    </p:spTree>
    <p:extLst>
      <p:ext uri="{BB962C8B-B14F-4D97-AF65-F5344CB8AC3E}">
        <p14:creationId xmlns:p14="http://schemas.microsoft.com/office/powerpoint/2010/main" val="304316643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25812E32-FA1A-4F4E-BBE4-59F7E9A50687}" type="datetimeFigureOut">
              <a:rPr lang="en-US" smtClean="0"/>
              <a:pPr/>
              <a:t>3/18/2016</a:t>
            </a:fld>
            <a:endParaRPr lang="en-US" dirty="0"/>
          </a:p>
        </p:txBody>
      </p:sp>
      <p:sp>
        <p:nvSpPr>
          <p:cNvPr id="4" name="Slide Image Placeholder 3"/>
          <p:cNvSpPr>
            <a:spLocks noGrp="1" noRot="1" noChangeAspect="1"/>
          </p:cNvSpPr>
          <p:nvPr>
            <p:ph type="sldImg" idx="2"/>
          </p:nvPr>
        </p:nvSpPr>
        <p:spPr>
          <a:xfrm>
            <a:off x="2159000" y="696913"/>
            <a:ext cx="26924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93EF0EC3-FE0B-4500-8F04-EC8B20A7C129}" type="slidenum">
              <a:rPr lang="en-US" smtClean="0"/>
              <a:pPr/>
              <a:t>‹#›</a:t>
            </a:fld>
            <a:endParaRPr lang="en-US" dirty="0"/>
          </a:p>
        </p:txBody>
      </p:sp>
    </p:spTree>
    <p:extLst>
      <p:ext uri="{BB962C8B-B14F-4D97-AF65-F5344CB8AC3E}">
        <p14:creationId xmlns:p14="http://schemas.microsoft.com/office/powerpoint/2010/main" val="4131208749"/>
      </p:ext>
    </p:extLst>
  </p:cSld>
  <p:clrMap bg1="lt1" tx1="dk1" bg2="lt2" tx2="dk2" accent1="accent1" accent2="accent2" accent3="accent3" accent4="accent4" accent5="accent5" accent6="accent6" hlink="hlink" folHlink="folHlink"/>
  <p:notesStyle>
    <a:lvl1pPr marL="0" algn="l" defTabSz="1018737" rtl="0" eaLnBrk="1" latinLnBrk="0" hangingPunct="1">
      <a:defRPr sz="1400" kern="1200">
        <a:solidFill>
          <a:schemeClr val="tx1"/>
        </a:solidFill>
        <a:latin typeface="+mn-lt"/>
        <a:ea typeface="+mn-ea"/>
        <a:cs typeface="+mn-cs"/>
      </a:defRPr>
    </a:lvl1pPr>
    <a:lvl2pPr marL="509370" algn="l" defTabSz="1018737" rtl="0" eaLnBrk="1" latinLnBrk="0" hangingPunct="1">
      <a:defRPr sz="1400" kern="1200">
        <a:solidFill>
          <a:schemeClr val="tx1"/>
        </a:solidFill>
        <a:latin typeface="+mn-lt"/>
        <a:ea typeface="+mn-ea"/>
        <a:cs typeface="+mn-cs"/>
      </a:defRPr>
    </a:lvl2pPr>
    <a:lvl3pPr marL="1018737" algn="l" defTabSz="1018737" rtl="0" eaLnBrk="1" latinLnBrk="0" hangingPunct="1">
      <a:defRPr sz="1400" kern="1200">
        <a:solidFill>
          <a:schemeClr val="tx1"/>
        </a:solidFill>
        <a:latin typeface="+mn-lt"/>
        <a:ea typeface="+mn-ea"/>
        <a:cs typeface="+mn-cs"/>
      </a:defRPr>
    </a:lvl3pPr>
    <a:lvl4pPr marL="1528107" algn="l" defTabSz="1018737" rtl="0" eaLnBrk="1" latinLnBrk="0" hangingPunct="1">
      <a:defRPr sz="1400" kern="1200">
        <a:solidFill>
          <a:schemeClr val="tx1"/>
        </a:solidFill>
        <a:latin typeface="+mn-lt"/>
        <a:ea typeface="+mn-ea"/>
        <a:cs typeface="+mn-cs"/>
      </a:defRPr>
    </a:lvl4pPr>
    <a:lvl5pPr marL="2037475" algn="l" defTabSz="1018737" rtl="0" eaLnBrk="1" latinLnBrk="0" hangingPunct="1">
      <a:defRPr sz="1400" kern="1200">
        <a:solidFill>
          <a:schemeClr val="tx1"/>
        </a:solidFill>
        <a:latin typeface="+mn-lt"/>
        <a:ea typeface="+mn-ea"/>
        <a:cs typeface="+mn-cs"/>
      </a:defRPr>
    </a:lvl5pPr>
    <a:lvl6pPr marL="2546846" algn="l" defTabSz="1018737" rtl="0" eaLnBrk="1" latinLnBrk="0" hangingPunct="1">
      <a:defRPr sz="1400" kern="1200">
        <a:solidFill>
          <a:schemeClr val="tx1"/>
        </a:solidFill>
        <a:latin typeface="+mn-lt"/>
        <a:ea typeface="+mn-ea"/>
        <a:cs typeface="+mn-cs"/>
      </a:defRPr>
    </a:lvl6pPr>
    <a:lvl7pPr marL="3056213" algn="l" defTabSz="1018737" rtl="0" eaLnBrk="1" latinLnBrk="0" hangingPunct="1">
      <a:defRPr sz="1400" kern="1200">
        <a:solidFill>
          <a:schemeClr val="tx1"/>
        </a:solidFill>
        <a:latin typeface="+mn-lt"/>
        <a:ea typeface="+mn-ea"/>
        <a:cs typeface="+mn-cs"/>
      </a:defRPr>
    </a:lvl7pPr>
    <a:lvl8pPr marL="3565583" algn="l" defTabSz="1018737" rtl="0" eaLnBrk="1" latinLnBrk="0" hangingPunct="1">
      <a:defRPr sz="1400" kern="1200">
        <a:solidFill>
          <a:schemeClr val="tx1"/>
        </a:solidFill>
        <a:latin typeface="+mn-lt"/>
        <a:ea typeface="+mn-ea"/>
        <a:cs typeface="+mn-cs"/>
      </a:defRPr>
    </a:lvl8pPr>
    <a:lvl9pPr marL="4074951" algn="l" defTabSz="1018737" rtl="0" eaLnBrk="1" latinLnBrk="0" hangingPunct="1">
      <a:defRPr sz="14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7"/>
        <p:cNvGrpSpPr/>
        <p:nvPr/>
      </p:nvGrpSpPr>
      <p:grpSpPr>
        <a:xfrm>
          <a:off x="0" y="0"/>
          <a:ext cx="0" cy="0"/>
          <a:chOff x="0" y="0"/>
          <a:chExt cx="0" cy="0"/>
        </a:xfrm>
      </p:grpSpPr>
      <p:sp>
        <p:nvSpPr>
          <p:cNvPr id="258" name="Shape 258"/>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259" name="Shape 259"/>
          <p:cNvSpPr>
            <a:spLocks noGrp="1" noRot="1" noChangeAspect="1"/>
          </p:cNvSpPr>
          <p:nvPr>
            <p:ph type="sldImg" idx="2"/>
          </p:nvPr>
        </p:nvSpPr>
        <p:spPr>
          <a:xfrm>
            <a:off x="2103438" y="685800"/>
            <a:ext cx="2651125"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2068455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2"/>
        <p:cNvGrpSpPr/>
        <p:nvPr/>
      </p:nvGrpSpPr>
      <p:grpSpPr>
        <a:xfrm>
          <a:off x="0" y="0"/>
          <a:ext cx="0" cy="0"/>
          <a:chOff x="0" y="0"/>
          <a:chExt cx="0" cy="0"/>
        </a:xfrm>
      </p:grpSpPr>
      <p:sp>
        <p:nvSpPr>
          <p:cNvPr id="263" name="Shape 263"/>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264" name="Shape 264"/>
          <p:cNvSpPr>
            <a:spLocks noGrp="1" noRot="1" noChangeAspect="1"/>
          </p:cNvSpPr>
          <p:nvPr>
            <p:ph type="sldImg" idx="2"/>
          </p:nvPr>
        </p:nvSpPr>
        <p:spPr>
          <a:xfrm>
            <a:off x="2103438" y="685800"/>
            <a:ext cx="2651125"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7861292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7"/>
        <p:cNvGrpSpPr/>
        <p:nvPr/>
      </p:nvGrpSpPr>
      <p:grpSpPr>
        <a:xfrm>
          <a:off x="0" y="0"/>
          <a:ext cx="0" cy="0"/>
          <a:chOff x="0" y="0"/>
          <a:chExt cx="0" cy="0"/>
        </a:xfrm>
      </p:grpSpPr>
      <p:sp>
        <p:nvSpPr>
          <p:cNvPr id="268" name="Shape 268"/>
          <p:cNvSpPr>
            <a:spLocks noGrp="1" noRot="1" noChangeAspect="1"/>
          </p:cNvSpPr>
          <p:nvPr>
            <p:ph type="sldImg" idx="2"/>
          </p:nvPr>
        </p:nvSpPr>
        <p:spPr>
          <a:xfrm>
            <a:off x="2103438" y="685800"/>
            <a:ext cx="2651125"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69" name="Shape 26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42020603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2"/>
        <p:cNvGrpSpPr/>
        <p:nvPr/>
      </p:nvGrpSpPr>
      <p:grpSpPr>
        <a:xfrm>
          <a:off x="0" y="0"/>
          <a:ext cx="0" cy="0"/>
          <a:chOff x="0" y="0"/>
          <a:chExt cx="0" cy="0"/>
        </a:xfrm>
      </p:grpSpPr>
      <p:sp>
        <p:nvSpPr>
          <p:cNvPr id="273" name="Shape 273"/>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274" name="Shape 274"/>
          <p:cNvSpPr>
            <a:spLocks noGrp="1" noRot="1" noChangeAspect="1"/>
          </p:cNvSpPr>
          <p:nvPr>
            <p:ph type="sldImg" idx="2"/>
          </p:nvPr>
        </p:nvSpPr>
        <p:spPr>
          <a:xfrm>
            <a:off x="2103438" y="685800"/>
            <a:ext cx="2651125"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77967788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3"/>
        <p:cNvGrpSpPr/>
        <p:nvPr/>
      </p:nvGrpSpPr>
      <p:grpSpPr>
        <a:xfrm>
          <a:off x="0" y="0"/>
          <a:ext cx="0" cy="0"/>
          <a:chOff x="0" y="0"/>
          <a:chExt cx="0" cy="0"/>
        </a:xfrm>
      </p:grpSpPr>
      <p:sp>
        <p:nvSpPr>
          <p:cNvPr id="184" name="Shape 184"/>
          <p:cNvSpPr txBox="1">
            <a:spLocks noGrp="1"/>
          </p:cNvSpPr>
          <p:nvPr>
            <p:ph type="body" idx="1"/>
          </p:nvPr>
        </p:nvSpPr>
        <p:spPr>
          <a:xfrm>
            <a:off x="701041" y="4415790"/>
            <a:ext cx="5608319" cy="4183380"/>
          </a:xfrm>
          <a:prstGeom prst="rect">
            <a:avLst/>
          </a:prstGeom>
        </p:spPr>
        <p:txBody>
          <a:bodyPr lIns="93162" tIns="93162" rIns="93162" bIns="93162" anchor="t" anchorCtr="0">
            <a:noAutofit/>
          </a:bodyPr>
          <a:lstStyle/>
          <a:p>
            <a:endParaRPr/>
          </a:p>
        </p:txBody>
      </p:sp>
      <p:sp>
        <p:nvSpPr>
          <p:cNvPr id="185" name="Shape 185"/>
          <p:cNvSpPr>
            <a:spLocks noGrp="1" noRot="1" noChangeAspect="1"/>
          </p:cNvSpPr>
          <p:nvPr>
            <p:ph type="sldImg" idx="2"/>
          </p:nvPr>
        </p:nvSpPr>
        <p:spPr>
          <a:xfrm>
            <a:off x="2159000" y="696913"/>
            <a:ext cx="2692400" cy="34861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extLst>
      <p:ext uri="{BB962C8B-B14F-4D97-AF65-F5344CB8AC3E}">
        <p14:creationId xmlns:p14="http://schemas.microsoft.com/office/powerpoint/2010/main" val="353182197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159000" y="696913"/>
            <a:ext cx="2692400"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3EF0EC3-FE0B-4500-8F04-EC8B20A7C129}" type="slidenum">
              <a:rPr lang="en-US" smtClean="0"/>
              <a:pPr/>
              <a:t>29</a:t>
            </a:fld>
            <a:endParaRPr lang="en-US" dirty="0"/>
          </a:p>
        </p:txBody>
      </p:sp>
    </p:spTree>
    <p:extLst>
      <p:ext uri="{BB962C8B-B14F-4D97-AF65-F5344CB8AC3E}">
        <p14:creationId xmlns:p14="http://schemas.microsoft.com/office/powerpoint/2010/main" val="24168278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82930" y="3124628"/>
            <a:ext cx="6606540" cy="21560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165860" y="5699760"/>
            <a:ext cx="5440680" cy="2570480"/>
          </a:xfrm>
        </p:spPr>
        <p:txBody>
          <a:bodyPr/>
          <a:lstStyle>
            <a:lvl1pPr marL="0" indent="0" algn="ctr">
              <a:buNone/>
              <a:defRPr>
                <a:solidFill>
                  <a:schemeClr val="tx1">
                    <a:tint val="75000"/>
                  </a:schemeClr>
                </a:solidFill>
              </a:defRPr>
            </a:lvl1pPr>
            <a:lvl2pPr marL="509370" indent="0" algn="ctr">
              <a:buNone/>
              <a:defRPr>
                <a:solidFill>
                  <a:schemeClr val="tx1">
                    <a:tint val="75000"/>
                  </a:schemeClr>
                </a:solidFill>
              </a:defRPr>
            </a:lvl2pPr>
            <a:lvl3pPr marL="1018737" indent="0" algn="ctr">
              <a:buNone/>
              <a:defRPr>
                <a:solidFill>
                  <a:schemeClr val="tx1">
                    <a:tint val="75000"/>
                  </a:schemeClr>
                </a:solidFill>
              </a:defRPr>
            </a:lvl3pPr>
            <a:lvl4pPr marL="1528107" indent="0" algn="ctr">
              <a:buNone/>
              <a:defRPr>
                <a:solidFill>
                  <a:schemeClr val="tx1">
                    <a:tint val="75000"/>
                  </a:schemeClr>
                </a:solidFill>
              </a:defRPr>
            </a:lvl4pPr>
            <a:lvl5pPr marL="2037475" indent="0" algn="ctr">
              <a:buNone/>
              <a:defRPr>
                <a:solidFill>
                  <a:schemeClr val="tx1">
                    <a:tint val="75000"/>
                  </a:schemeClr>
                </a:solidFill>
              </a:defRPr>
            </a:lvl5pPr>
            <a:lvl6pPr marL="2546846" indent="0" algn="ctr">
              <a:buNone/>
              <a:defRPr>
                <a:solidFill>
                  <a:schemeClr val="tx1">
                    <a:tint val="75000"/>
                  </a:schemeClr>
                </a:solidFill>
              </a:defRPr>
            </a:lvl6pPr>
            <a:lvl7pPr marL="3056213" indent="0" algn="ctr">
              <a:buNone/>
              <a:defRPr>
                <a:solidFill>
                  <a:schemeClr val="tx1">
                    <a:tint val="75000"/>
                  </a:schemeClr>
                </a:solidFill>
              </a:defRPr>
            </a:lvl7pPr>
            <a:lvl8pPr marL="3565583" indent="0" algn="ctr">
              <a:buNone/>
              <a:defRPr>
                <a:solidFill>
                  <a:schemeClr val="tx1">
                    <a:tint val="75000"/>
                  </a:schemeClr>
                </a:solidFill>
              </a:defRPr>
            </a:lvl8pPr>
            <a:lvl9pPr marL="4074951"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323ABC3-F9D5-41E6-920C-361B5D1D5261}" type="datetime1">
              <a:rPr lang="en-US" smtClean="0"/>
              <a:pPr/>
              <a:t>3/18/2016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177B04D-AEB5-43ED-B9BA-B3D1EC9C9067}" type="slidenum">
              <a:rPr lang="en-US" smtClean="0"/>
              <a:pPr/>
              <a:t>‹#›</a:t>
            </a:fld>
            <a:endParaRPr lang="en-US" dirty="0"/>
          </a:p>
        </p:txBody>
      </p:sp>
    </p:spTree>
    <p:extLst>
      <p:ext uri="{BB962C8B-B14F-4D97-AF65-F5344CB8AC3E}">
        <p14:creationId xmlns:p14="http://schemas.microsoft.com/office/powerpoint/2010/main" val="15394239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4C7A764-92AC-498C-A948-6B40651C68CD}" type="datetime1">
              <a:rPr lang="en-US" smtClean="0"/>
              <a:pPr/>
              <a:t>3/18/2016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177B04D-AEB5-43ED-B9BA-B3D1EC9C9067}" type="slidenum">
              <a:rPr lang="en-US" smtClean="0"/>
              <a:pPr/>
              <a:t>‹#›</a:t>
            </a:fld>
            <a:endParaRPr lang="en-US" dirty="0"/>
          </a:p>
        </p:txBody>
      </p:sp>
    </p:spTree>
    <p:extLst>
      <p:ext uri="{BB962C8B-B14F-4D97-AF65-F5344CB8AC3E}">
        <p14:creationId xmlns:p14="http://schemas.microsoft.com/office/powerpoint/2010/main" val="28320231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226243" y="537848"/>
            <a:ext cx="1311594" cy="1144143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91466" y="537848"/>
            <a:ext cx="3805239" cy="1144143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3569223-152C-48B7-829B-A8B733C6AC0A}" type="datetime1">
              <a:rPr lang="en-US" smtClean="0"/>
              <a:pPr/>
              <a:t>3/18/2016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177B04D-AEB5-43ED-B9BA-B3D1EC9C9067}" type="slidenum">
              <a:rPr lang="en-US" smtClean="0"/>
              <a:pPr/>
              <a:t>‹#›</a:t>
            </a:fld>
            <a:endParaRPr lang="en-US" dirty="0"/>
          </a:p>
        </p:txBody>
      </p:sp>
    </p:spTree>
    <p:extLst>
      <p:ext uri="{BB962C8B-B14F-4D97-AF65-F5344CB8AC3E}">
        <p14:creationId xmlns:p14="http://schemas.microsoft.com/office/powerpoint/2010/main" val="172184884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217676" y="527850"/>
            <a:ext cx="6295644" cy="2159203"/>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217676" y="2713427"/>
            <a:ext cx="6295644" cy="2570480"/>
          </a:xfrm>
        </p:spPr>
        <p:txBody>
          <a:bodyPr tIns="0"/>
          <a:lstStyle>
            <a:lvl1pPr marL="27430" indent="0" algn="l">
              <a:buNone/>
              <a:defRPr sz="2600">
                <a:solidFill>
                  <a:schemeClr val="tx2">
                    <a:shade val="30000"/>
                    <a:satMod val="150000"/>
                  </a:schemeClr>
                </a:solidFill>
              </a:defRPr>
            </a:lvl1pPr>
            <a:lvl2pPr marL="457168" indent="0" algn="ctr">
              <a:buNone/>
            </a:lvl2pPr>
            <a:lvl3pPr marL="914336" indent="0" algn="ctr">
              <a:buNone/>
            </a:lvl3pPr>
            <a:lvl4pPr marL="1371504" indent="0" algn="ctr">
              <a:buNone/>
            </a:lvl4pPr>
            <a:lvl5pPr marL="1828672" indent="0" algn="ctr">
              <a:buNone/>
            </a:lvl5pPr>
            <a:lvl6pPr marL="2285839" indent="0" algn="ctr">
              <a:buNone/>
            </a:lvl6pPr>
            <a:lvl7pPr marL="2743008" indent="0" algn="ctr">
              <a:buNone/>
            </a:lvl7pPr>
            <a:lvl8pPr marL="3200175" indent="0" algn="ctr">
              <a:buNone/>
            </a:lvl8pPr>
            <a:lvl9pPr marL="3657343"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D323ABC3-F9D5-41E6-920C-361B5D1D5261}" type="datetime1">
              <a:rPr lang="en-US" smtClean="0"/>
              <a:pPr/>
              <a:t>3/18/2016</a:t>
            </a:fld>
            <a:endParaRPr lang="en-US" dirty="0"/>
          </a:p>
        </p:txBody>
      </p:sp>
      <p:sp>
        <p:nvSpPr>
          <p:cNvPr id="20" name="Footer Placeholder 19"/>
          <p:cNvSpPr>
            <a:spLocks noGrp="1"/>
          </p:cNvSpPr>
          <p:nvPr>
            <p:ph type="ftr" sz="quarter" idx="11"/>
          </p:nvPr>
        </p:nvSpPr>
        <p:spPr/>
        <p:txBody>
          <a:bodyPr/>
          <a:lstStyle>
            <a:extLst/>
          </a:lstStyle>
          <a:p>
            <a:endParaRPr lang="en-US" dirty="0"/>
          </a:p>
        </p:txBody>
      </p:sp>
      <p:sp>
        <p:nvSpPr>
          <p:cNvPr id="10" name="Slide Number Placeholder 9"/>
          <p:cNvSpPr>
            <a:spLocks noGrp="1"/>
          </p:cNvSpPr>
          <p:nvPr>
            <p:ph type="sldNum" sz="quarter" idx="12"/>
          </p:nvPr>
        </p:nvSpPr>
        <p:spPr/>
        <p:txBody>
          <a:bodyPr/>
          <a:lstStyle>
            <a:extLst/>
          </a:lstStyle>
          <a:p>
            <a:fld id="{F177B04D-AEB5-43ED-B9BA-B3D1EC9C9067}" type="slidenum">
              <a:rPr lang="en-US" smtClean="0"/>
              <a:pPr/>
              <a:t>‹#›</a:t>
            </a:fld>
            <a:endParaRPr lang="en-US" dirty="0"/>
          </a:p>
        </p:txBody>
      </p:sp>
      <p:sp>
        <p:nvSpPr>
          <p:cNvPr id="8" name="Oval 7"/>
          <p:cNvSpPr/>
          <p:nvPr/>
        </p:nvSpPr>
        <p:spPr>
          <a:xfrm>
            <a:off x="783219" y="2073577"/>
            <a:ext cx="178765" cy="308458"/>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lIns="91433" tIns="45717" rIns="91433" bIns="45717" anchor="ctr"/>
          <a:lstStyle>
            <a:extLst/>
          </a:lstStyle>
          <a:p>
            <a:pPr algn="ctr" eaLnBrk="1" latinLnBrk="0" hangingPunct="1"/>
            <a:endParaRPr kumimoji="0" lang="en-US"/>
          </a:p>
        </p:txBody>
      </p:sp>
      <p:sp>
        <p:nvSpPr>
          <p:cNvPr id="9" name="Oval 8"/>
          <p:cNvSpPr/>
          <p:nvPr/>
        </p:nvSpPr>
        <p:spPr>
          <a:xfrm>
            <a:off x="983601" y="1972690"/>
            <a:ext cx="54407" cy="9387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lIns="91433" tIns="45717" rIns="91433" bIns="45717" anchor="ctr"/>
          <a:lstStyle>
            <a:extLst/>
          </a:lstStyle>
          <a:p>
            <a:pPr algn="ctr" eaLnBrk="1" latinLnBrk="0" hangingPunct="1"/>
            <a:endParaRPr kumimoji="0"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4AB02A5-4FE5-49D9-9E24-09F23B90C450}" type="datetimeFigureOut">
              <a:rPr lang="en-US" smtClean="0"/>
              <a:t>3/18/2016</a:t>
            </a:fld>
            <a:endParaRPr lang="en-US"/>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F177B04D-AEB5-43ED-B9BA-B3D1EC9C9067}" type="slidenum">
              <a:rPr lang="en-US" smtClean="0"/>
              <a:pPr/>
              <a:t>‹#›</a:t>
            </a:fld>
            <a:endParaRPr lang="en-US" dirty="0"/>
          </a:p>
        </p:txBody>
      </p:sp>
      <p:sp>
        <p:nvSpPr>
          <p:cNvPr id="7" name="Rectangle 6"/>
          <p:cNvSpPr/>
          <p:nvPr userDrawn="1"/>
        </p:nvSpPr>
        <p:spPr>
          <a:xfrm>
            <a:off x="3481388" y="9659258"/>
            <a:ext cx="3886200" cy="241818"/>
          </a:xfrm>
          <a:prstGeom prst="rect">
            <a:avLst/>
          </a:prstGeom>
        </p:spPr>
        <p:txBody>
          <a:bodyPr lIns="96371" tIns="48186" rIns="96371" bIns="48186">
            <a:spAutoFit/>
          </a:bodyPr>
          <a:lstStyle/>
          <a:p>
            <a:r>
              <a:rPr lang="en-US" sz="900" kern="1200" dirty="0" smtClean="0">
                <a:solidFill>
                  <a:schemeClr val="tx1"/>
                </a:solidFill>
                <a:latin typeface="+mn-lt"/>
                <a:ea typeface="+mn-ea"/>
                <a:cs typeface="+mn-cs"/>
              </a:rPr>
              <a:t>Rev. Control:  10/25/2014 HSD – OSP and Susan Richmond</a:t>
            </a:r>
            <a:endParaRPr lang="en-US" sz="900"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1940457" y="-78"/>
            <a:ext cx="5829300" cy="10058479"/>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91433" tIns="45717" rIns="91433" bIns="45717" anchor="ctr"/>
          <a:lstStyle>
            <a:extLst/>
          </a:lstStyle>
          <a:p>
            <a:pPr algn="ctr" eaLnBrk="1" latinLnBrk="0" hangingPunct="1"/>
            <a:endParaRPr kumimoji="0" lang="en-US"/>
          </a:p>
        </p:txBody>
      </p:sp>
      <p:sp>
        <p:nvSpPr>
          <p:cNvPr id="2" name="Title 1"/>
          <p:cNvSpPr>
            <a:spLocks noGrp="1"/>
          </p:cNvSpPr>
          <p:nvPr>
            <p:ph type="title"/>
          </p:nvPr>
        </p:nvSpPr>
        <p:spPr>
          <a:xfrm>
            <a:off x="2191633" y="3813810"/>
            <a:ext cx="5440680" cy="33528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191633" y="1564641"/>
            <a:ext cx="5440680" cy="2214244"/>
          </a:xfrm>
        </p:spPr>
        <p:txBody>
          <a:bodyPr anchor="b"/>
          <a:lstStyle>
            <a:lvl1pPr marL="18287"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93BEE7BD-3C42-46C4-A835-3E3BDF1AE10E}" type="datetime1">
              <a:rPr lang="en-US" smtClean="0"/>
              <a:pPr/>
              <a:t>3/18/2016</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F177B04D-AEB5-43ED-B9BA-B3D1EC9C9067}" type="slidenum">
              <a:rPr lang="en-US" smtClean="0"/>
              <a:pPr/>
              <a:t>‹#›</a:t>
            </a:fld>
            <a:endParaRPr lang="en-US" dirty="0"/>
          </a:p>
        </p:txBody>
      </p:sp>
      <p:sp>
        <p:nvSpPr>
          <p:cNvPr id="10" name="Rectangle 9"/>
          <p:cNvSpPr/>
          <p:nvPr/>
        </p:nvSpPr>
        <p:spPr bwMode="invGray">
          <a:xfrm>
            <a:off x="1943100" y="1"/>
            <a:ext cx="64770" cy="10058479"/>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lIns="91433" tIns="45717" rIns="91433" bIns="45717" anchor="ctr"/>
          <a:lstStyle>
            <a:extLst/>
          </a:lstStyle>
          <a:p>
            <a:pPr algn="ctr" eaLnBrk="1" latinLnBrk="0" hangingPunct="1"/>
            <a:endParaRPr kumimoji="0" lang="en-US"/>
          </a:p>
        </p:txBody>
      </p:sp>
      <p:sp>
        <p:nvSpPr>
          <p:cNvPr id="8" name="Oval 7"/>
          <p:cNvSpPr/>
          <p:nvPr/>
        </p:nvSpPr>
        <p:spPr>
          <a:xfrm>
            <a:off x="1846474" y="4128162"/>
            <a:ext cx="178765" cy="308458"/>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lIns="91433" tIns="45717" rIns="91433" bIns="45717" anchor="ctr"/>
          <a:lstStyle>
            <a:extLst/>
          </a:lstStyle>
          <a:p>
            <a:pPr algn="ctr" eaLnBrk="1" latinLnBrk="0" hangingPunct="1"/>
            <a:endParaRPr kumimoji="0" lang="en-US"/>
          </a:p>
        </p:txBody>
      </p:sp>
      <p:sp>
        <p:nvSpPr>
          <p:cNvPr id="9" name="Oval 8"/>
          <p:cNvSpPr/>
          <p:nvPr/>
        </p:nvSpPr>
        <p:spPr>
          <a:xfrm>
            <a:off x="2046855" y="4027277"/>
            <a:ext cx="54407" cy="9387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lIns="91433" tIns="45717" rIns="91433" bIns="45717" anchor="ctr"/>
          <a:lstStyle>
            <a:extLst/>
          </a:lstStyle>
          <a:p>
            <a:pPr algn="ctr" eaLnBrk="1" latinLnBrk="0" hangingPunct="1"/>
            <a:endParaRPr kumimoji="0"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220267" y="402336"/>
            <a:ext cx="6373368" cy="16764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220267" y="2235200"/>
            <a:ext cx="3108960" cy="6839712"/>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484675" y="2235200"/>
            <a:ext cx="3108960" cy="6839712"/>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B91C9F3C-5175-4E3A-98BB-AD089760102E}" type="datetime1">
              <a:rPr lang="en-US" smtClean="0"/>
              <a:pPr/>
              <a:t>3/18/2016</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F177B04D-AEB5-43ED-B9BA-B3D1EC9C9067}" type="slidenum">
              <a:rPr lang="en-US" smtClean="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8620" y="7568493"/>
            <a:ext cx="6995160" cy="16764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88620" y="481474"/>
            <a:ext cx="3419856" cy="938784"/>
          </a:xfrm>
          <a:solidFill>
            <a:schemeClr val="bg1"/>
          </a:solidFill>
          <a:ln w="10795">
            <a:solidFill>
              <a:schemeClr val="bg1"/>
            </a:solidFill>
            <a:miter lim="800000"/>
          </a:ln>
        </p:spPr>
        <p:txBody>
          <a:bodyPr anchor="ctr"/>
          <a:lstStyle>
            <a:lvl1pPr marL="64003"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3963924" y="481474"/>
            <a:ext cx="3419856" cy="938784"/>
          </a:xfrm>
          <a:solidFill>
            <a:schemeClr val="bg1"/>
          </a:solidFill>
          <a:ln w="10795">
            <a:solidFill>
              <a:schemeClr val="bg1"/>
            </a:solidFill>
            <a:miter lim="800000"/>
          </a:ln>
        </p:spPr>
        <p:txBody>
          <a:bodyPr anchor="ctr"/>
          <a:lstStyle>
            <a:lvl1pPr marL="64003"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388620" y="1421693"/>
            <a:ext cx="3419856" cy="6035040"/>
          </a:xfrm>
          <a:ln w="10795">
            <a:solidFill>
              <a:schemeClr val="bg1"/>
            </a:solidFill>
            <a:prstDash val="dash"/>
            <a:miter lim="800000"/>
          </a:ln>
        </p:spPr>
        <p:txBody>
          <a:bodyPr/>
          <a:lstStyle>
            <a:lvl1pPr marL="393164" indent="-27430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3963924" y="1421693"/>
            <a:ext cx="3419856" cy="6035040"/>
          </a:xfrm>
          <a:ln w="10795">
            <a:solidFill>
              <a:schemeClr val="bg1"/>
            </a:solidFill>
            <a:prstDash val="dash"/>
            <a:miter lim="800000"/>
          </a:ln>
        </p:spPr>
        <p:txBody>
          <a:bodyPr/>
          <a:lstStyle>
            <a:lvl1pPr marL="393164" indent="-27430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AC7CBA6-CA2A-4158-A07A-774E5EDEE07A}" type="datetime1">
              <a:rPr lang="en-US" smtClean="0"/>
              <a:pPr/>
              <a:t>3/18/2016</a:t>
            </a:fld>
            <a:endParaRPr lang="en-US" dirty="0"/>
          </a:p>
        </p:txBody>
      </p:sp>
      <p:sp>
        <p:nvSpPr>
          <p:cNvPr id="8" name="Footer Placeholder 7"/>
          <p:cNvSpPr>
            <a:spLocks noGrp="1"/>
          </p:cNvSpPr>
          <p:nvPr>
            <p:ph type="ftr" sz="quarter" idx="11"/>
          </p:nvPr>
        </p:nvSpPr>
        <p:spPr/>
        <p:txBody>
          <a:bodyPr/>
          <a:lstStyle>
            <a:extLst/>
          </a:lstStyle>
          <a:p>
            <a:endParaRPr lang="en-US" dirty="0"/>
          </a:p>
        </p:txBody>
      </p:sp>
      <p:sp>
        <p:nvSpPr>
          <p:cNvPr id="9" name="Slide Number Placeholder 8"/>
          <p:cNvSpPr>
            <a:spLocks noGrp="1"/>
          </p:cNvSpPr>
          <p:nvPr>
            <p:ph type="sldNum" sz="quarter" idx="12"/>
          </p:nvPr>
        </p:nvSpPr>
        <p:spPr/>
        <p:txBody>
          <a:bodyPr/>
          <a:lstStyle>
            <a:extLst/>
          </a:lstStyle>
          <a:p>
            <a:fld id="{F177B04D-AEB5-43ED-B9BA-B3D1EC9C9067}" type="slidenum">
              <a:rPr lang="en-US" smtClean="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220267" y="402336"/>
            <a:ext cx="6373368" cy="16764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4B2DE2B7-079F-4A3E-85C4-519141386CD3}" type="datetime1">
              <a:rPr lang="en-US" smtClean="0"/>
              <a:pPr/>
              <a:t>3/18/2016</a:t>
            </a:fld>
            <a:endParaRPr lang="en-US" dirty="0"/>
          </a:p>
        </p:txBody>
      </p:sp>
      <p:sp>
        <p:nvSpPr>
          <p:cNvPr id="4" name="Footer Placeholder 3"/>
          <p:cNvSpPr>
            <a:spLocks noGrp="1"/>
          </p:cNvSpPr>
          <p:nvPr>
            <p:ph type="ftr" sz="quarter" idx="11"/>
          </p:nvPr>
        </p:nvSpPr>
        <p:spPr/>
        <p:txBody>
          <a:bodyPr/>
          <a:lstStyle>
            <a:extLst/>
          </a:lstStyle>
          <a:p>
            <a:endParaRPr lang="en-US" dirty="0"/>
          </a:p>
        </p:txBody>
      </p:sp>
      <p:sp>
        <p:nvSpPr>
          <p:cNvPr id="5" name="Slide Number Placeholder 4"/>
          <p:cNvSpPr>
            <a:spLocks noGrp="1"/>
          </p:cNvSpPr>
          <p:nvPr>
            <p:ph type="sldNum" sz="quarter" idx="12"/>
          </p:nvPr>
        </p:nvSpPr>
        <p:spPr/>
        <p:txBody>
          <a:bodyPr/>
          <a:lstStyle>
            <a:extLst/>
          </a:lstStyle>
          <a:p>
            <a:fld id="{F177B04D-AEB5-43ED-B9BA-B3D1EC9C9067}" type="slidenum">
              <a:rPr lang="en-US" smtClean="0"/>
              <a:pPr/>
              <a:t>‹#›</a:t>
            </a:fld>
            <a:endParaRPr lang="en-US" dirty="0"/>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862737" y="0"/>
            <a:ext cx="6909664" cy="100584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91433" tIns="45717" rIns="91433" bIns="45717"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BC8DBED1-8F41-4E2A-84FA-EC900252CBF6}" type="datetime1">
              <a:rPr lang="en-US" smtClean="0"/>
              <a:pPr/>
              <a:t>3/18/2016</a:t>
            </a:fld>
            <a:endParaRPr lang="en-US" dirty="0"/>
          </a:p>
        </p:txBody>
      </p:sp>
      <p:sp>
        <p:nvSpPr>
          <p:cNvPr id="3" name="Footer Placeholder 2"/>
          <p:cNvSpPr>
            <a:spLocks noGrp="1"/>
          </p:cNvSpPr>
          <p:nvPr>
            <p:ph type="ftr" sz="quarter" idx="11"/>
          </p:nvPr>
        </p:nvSpPr>
        <p:spPr/>
        <p:txBody>
          <a:bodyPr/>
          <a:lstStyle>
            <a:extLst/>
          </a:lstStyle>
          <a:p>
            <a:endParaRPr lang="en-US" dirty="0"/>
          </a:p>
        </p:txBody>
      </p:sp>
      <p:sp>
        <p:nvSpPr>
          <p:cNvPr id="4" name="Slide Number Placeholder 3"/>
          <p:cNvSpPr>
            <a:spLocks noGrp="1"/>
          </p:cNvSpPr>
          <p:nvPr>
            <p:ph type="sldNum" sz="quarter" idx="12"/>
          </p:nvPr>
        </p:nvSpPr>
        <p:spPr/>
        <p:txBody>
          <a:bodyPr/>
          <a:lstStyle>
            <a:extLst/>
          </a:lstStyle>
          <a:p>
            <a:fld id="{F177B04D-AEB5-43ED-B9BA-B3D1EC9C9067}" type="slidenum">
              <a:rPr lang="en-US" smtClean="0"/>
              <a:pPr/>
              <a:t>‹#›</a:t>
            </a:fld>
            <a:endParaRPr lang="en-US" dirty="0"/>
          </a:p>
        </p:txBody>
      </p:sp>
      <p:sp>
        <p:nvSpPr>
          <p:cNvPr id="6" name="Rectangle 5"/>
          <p:cNvSpPr/>
          <p:nvPr/>
        </p:nvSpPr>
        <p:spPr bwMode="invGray">
          <a:xfrm>
            <a:off x="862738" y="-78"/>
            <a:ext cx="62179" cy="10058479"/>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lIns="91433" tIns="45717" rIns="91433" bIns="45717" anchor="ctr"/>
          <a:lstStyle>
            <a:extLst/>
          </a:lstStyle>
          <a:p>
            <a:pPr algn="ctr" eaLnBrk="1" latinLnBrk="0" hangingPunct="1"/>
            <a:endParaRPr kumimoji="0"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88620" y="317941"/>
            <a:ext cx="3238500" cy="1704340"/>
          </a:xfrm>
          <a:ln>
            <a:noFill/>
          </a:ln>
        </p:spPr>
        <p:txBody>
          <a:bodyPr anchor="b"/>
          <a:lstStyle>
            <a:lvl1pPr algn="l">
              <a:lnSpc>
                <a:spcPts val="1999"/>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388620" y="2063547"/>
            <a:ext cx="3238500" cy="1024467"/>
          </a:xfrm>
        </p:spPr>
        <p:txBody>
          <a:bodyPr/>
          <a:lstStyle>
            <a:lvl1pPr marL="45717" indent="0">
              <a:lnSpc>
                <a:spcPct val="100000"/>
              </a:lnSpc>
              <a:spcBef>
                <a:spcPts val="0"/>
              </a:spcBef>
              <a:buNone/>
              <a:defRPr sz="1400"/>
            </a:lvl1pPr>
            <a:lvl2pPr>
              <a:buNone/>
              <a:defRPr sz="1200"/>
            </a:lvl2pPr>
            <a:lvl3pPr>
              <a:buNone/>
              <a:defRPr sz="9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88620" y="3129282"/>
            <a:ext cx="6930390" cy="5855759"/>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2433E275-2333-457D-B231-ACDEC9BE2BD1}" type="datetime1">
              <a:rPr lang="en-US" smtClean="0"/>
              <a:pPr/>
              <a:t>3/18/2016</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F177B04D-AEB5-43ED-B9BA-B3D1EC9C9067}"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11"/>
          </p:nvPr>
        </p:nvSpPr>
        <p:spPr>
          <a:xfrm>
            <a:off x="3704301" y="9297438"/>
            <a:ext cx="1781175" cy="535517"/>
          </a:xfrm>
        </p:spPr>
        <p:txBody>
          <a:bodyPr/>
          <a:lstStyle/>
          <a:p>
            <a:endParaRPr lang="en-US" dirty="0"/>
          </a:p>
        </p:txBody>
      </p:sp>
      <p:sp>
        <p:nvSpPr>
          <p:cNvPr id="6" name="Slide Number Placeholder 5"/>
          <p:cNvSpPr>
            <a:spLocks noGrp="1"/>
          </p:cNvSpPr>
          <p:nvPr>
            <p:ph type="sldNum" sz="quarter" idx="12"/>
          </p:nvPr>
        </p:nvSpPr>
        <p:spPr>
          <a:xfrm>
            <a:off x="6557963" y="9522886"/>
            <a:ext cx="842010" cy="535517"/>
          </a:xfrm>
        </p:spPr>
        <p:txBody>
          <a:bodyPr/>
          <a:lstStyle>
            <a:lvl1pPr algn="r">
              <a:defRPr/>
            </a:lvl1pPr>
          </a:lstStyle>
          <a:p>
            <a:fld id="{F177B04D-AEB5-43ED-B9BA-B3D1EC9C9067}" type="slidenum">
              <a:rPr lang="en-US" smtClean="0"/>
              <a:pPr/>
              <a:t>‹#›</a:t>
            </a:fld>
            <a:endParaRPr lang="en-US" dirty="0"/>
          </a:p>
        </p:txBody>
      </p:sp>
      <p:sp>
        <p:nvSpPr>
          <p:cNvPr id="7" name="Rectangle 6"/>
          <p:cNvSpPr/>
          <p:nvPr userDrawn="1"/>
        </p:nvSpPr>
        <p:spPr>
          <a:xfrm>
            <a:off x="3481388" y="9659258"/>
            <a:ext cx="3886200" cy="241818"/>
          </a:xfrm>
          <a:prstGeom prst="rect">
            <a:avLst/>
          </a:prstGeom>
        </p:spPr>
        <p:txBody>
          <a:bodyPr lIns="96371" tIns="48186" rIns="96371" bIns="48186">
            <a:spAutoFit/>
          </a:bodyPr>
          <a:lstStyle/>
          <a:p>
            <a:r>
              <a:rPr lang="en-US" sz="900" kern="1200" dirty="0" smtClean="0">
                <a:solidFill>
                  <a:schemeClr val="tx1"/>
                </a:solidFill>
                <a:latin typeface="+mn-lt"/>
                <a:ea typeface="+mn-ea"/>
                <a:cs typeface="+mn-cs"/>
              </a:rPr>
              <a:t>Rev. Control:  03/10/2015</a:t>
            </a:r>
            <a:r>
              <a:rPr lang="en-US" sz="900" kern="1200" baseline="0" dirty="0" smtClean="0">
                <a:solidFill>
                  <a:schemeClr val="tx1"/>
                </a:solidFill>
                <a:latin typeface="+mn-lt"/>
                <a:ea typeface="+mn-ea"/>
                <a:cs typeface="+mn-cs"/>
              </a:rPr>
              <a:t> </a:t>
            </a:r>
            <a:r>
              <a:rPr lang="en-US" sz="900" kern="1200" dirty="0" smtClean="0">
                <a:solidFill>
                  <a:schemeClr val="tx1"/>
                </a:solidFill>
                <a:latin typeface="+mn-lt"/>
                <a:ea typeface="+mn-ea"/>
                <a:cs typeface="+mn-cs"/>
              </a:rPr>
              <a:t>HSD – OSP and Susan Richmond</a:t>
            </a:r>
            <a:endParaRPr lang="en-US" sz="900" dirty="0"/>
          </a:p>
        </p:txBody>
      </p:sp>
    </p:spTree>
    <p:extLst>
      <p:ext uri="{BB962C8B-B14F-4D97-AF65-F5344CB8AC3E}">
        <p14:creationId xmlns:p14="http://schemas.microsoft.com/office/powerpoint/2010/main" val="220119833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03862" y="1564640"/>
            <a:ext cx="2331720" cy="290576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51E07EFA-7667-4272-80CC-C78D5DB339E5}" type="datetime1">
              <a:rPr lang="en-US" smtClean="0"/>
              <a:pPr/>
              <a:t>3/18/2016</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F177B04D-AEB5-43ED-B9BA-B3D1EC9C9067}" type="slidenum">
              <a:rPr lang="en-US" smtClean="0"/>
              <a:pPr/>
              <a:t>‹#›</a:t>
            </a:fld>
            <a:endParaRPr lang="en-US" dirty="0"/>
          </a:p>
        </p:txBody>
      </p:sp>
      <p:sp>
        <p:nvSpPr>
          <p:cNvPr id="8" name="Rectangle 7"/>
          <p:cNvSpPr/>
          <p:nvPr/>
        </p:nvSpPr>
        <p:spPr>
          <a:xfrm>
            <a:off x="647700" y="1564640"/>
            <a:ext cx="3886200" cy="67056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33" tIns="274300" rIns="91433" bIns="45717" rtlCol="0" anchor="t">
            <a:normAutofit/>
          </a:bodyPr>
          <a:lstStyle>
            <a:extLst/>
          </a:lstStyle>
          <a:p>
            <a:pPr marL="0" indent="-28344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712470" y="1676406"/>
            <a:ext cx="3756660" cy="5154645"/>
          </a:xfrm>
          <a:prstGeom prst="roundRect">
            <a:avLst>
              <a:gd name="adj" fmla="val 783"/>
            </a:avLst>
          </a:prstGeom>
          <a:solidFill>
            <a:schemeClr val="bg2"/>
          </a:solidFill>
          <a:ln w="127000">
            <a:noFill/>
            <a:miter lim="800000"/>
          </a:ln>
          <a:effectLst/>
        </p:spPr>
        <p:txBody>
          <a:bodyPr lIns="91433" tIns="274300" anchor="t"/>
          <a:lstStyle>
            <a:lvl1pPr marL="0" indent="0" algn="l" eaLnBrk="1" latinLnBrk="0" hangingPunct="1">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37216" y="1399701"/>
            <a:ext cx="582930" cy="299655"/>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lIns="91433" tIns="45717" rIns="91433" bIns="45717" anchor="ctr"/>
          <a:lstStyle>
            <a:extLst/>
          </a:lstStyle>
          <a:p>
            <a:pPr algn="ctr" eaLnBrk="1" latinLnBrk="0" hangingPunct="1"/>
            <a:endParaRPr kumimoji="0" lang="en-US"/>
          </a:p>
        </p:txBody>
      </p:sp>
      <p:sp>
        <p:nvSpPr>
          <p:cNvPr id="10" name="Flowchart: Process 9"/>
          <p:cNvSpPr/>
          <p:nvPr/>
        </p:nvSpPr>
        <p:spPr>
          <a:xfrm rot="2103354" flipH="1">
            <a:off x="4253118" y="1373953"/>
            <a:ext cx="551840" cy="299655"/>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lIns="91433" tIns="45717" rIns="91433" bIns="45717"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712470" y="7040880"/>
            <a:ext cx="3756660" cy="1117600"/>
          </a:xfrm>
        </p:spPr>
        <p:txBody>
          <a:bodyPr anchor="ctr"/>
          <a:lstStyle>
            <a:lvl1pPr marL="0" indent="0" algn="l">
              <a:lnSpc>
                <a:spcPts val="1600"/>
              </a:lnSpc>
              <a:spcBef>
                <a:spcPts val="0"/>
              </a:spcBef>
              <a:buNone/>
              <a:defRPr sz="1400">
                <a:solidFill>
                  <a:srgbClr val="777777"/>
                </a:solidFill>
              </a:defRPr>
            </a:lvl1pPr>
            <a:lvl2pPr>
              <a:defRPr sz="1200"/>
            </a:lvl2pPr>
            <a:lvl3pPr>
              <a:defRPr sz="9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4C7A764-92AC-498C-A948-6B40651C68CD}" type="datetime1">
              <a:rPr lang="en-US" smtClean="0"/>
              <a:pPr/>
              <a:t>3/18/2016</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F177B04D-AEB5-43ED-B9BA-B3D1EC9C9067}" type="slidenum">
              <a:rPr lang="en-US" smtClean="0"/>
              <a:pPr/>
              <a:t>‹#›</a:t>
            </a:fld>
            <a:endParaRPr lang="en-US" dirty="0"/>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829300" y="402805"/>
            <a:ext cx="1554480" cy="8582237"/>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71550" y="402807"/>
            <a:ext cx="4728210" cy="8582237"/>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3569223-152C-48B7-829B-A8B733C6AC0A}" type="datetime1">
              <a:rPr lang="en-US" smtClean="0"/>
              <a:pPr/>
              <a:t>3/18/2016</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F177B04D-AEB5-43ED-B9BA-B3D1EC9C9067}" type="slidenum">
              <a:rPr lang="en-US" smtClean="0"/>
              <a:pPr/>
              <a:t>‹#›</a:t>
            </a:fld>
            <a:endParaRPr lang="en-US" dirty="0"/>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82930" y="3124626"/>
            <a:ext cx="6606540" cy="21560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165860" y="5699760"/>
            <a:ext cx="5440680" cy="2570480"/>
          </a:xfrm>
        </p:spPr>
        <p:txBody>
          <a:bodyPr/>
          <a:lstStyle>
            <a:lvl1pPr marL="0" indent="0" algn="ctr">
              <a:buNone/>
              <a:defRPr>
                <a:solidFill>
                  <a:schemeClr val="tx1">
                    <a:tint val="75000"/>
                  </a:schemeClr>
                </a:solidFill>
              </a:defRPr>
            </a:lvl1pPr>
            <a:lvl2pPr marL="509405" indent="0" algn="ctr">
              <a:buNone/>
              <a:defRPr>
                <a:solidFill>
                  <a:schemeClr val="tx1">
                    <a:tint val="75000"/>
                  </a:schemeClr>
                </a:solidFill>
              </a:defRPr>
            </a:lvl2pPr>
            <a:lvl3pPr marL="1018809" indent="0" algn="ctr">
              <a:buNone/>
              <a:defRPr>
                <a:solidFill>
                  <a:schemeClr val="tx1">
                    <a:tint val="75000"/>
                  </a:schemeClr>
                </a:solidFill>
              </a:defRPr>
            </a:lvl3pPr>
            <a:lvl4pPr marL="1528214" indent="0" algn="ctr">
              <a:buNone/>
              <a:defRPr>
                <a:solidFill>
                  <a:schemeClr val="tx1">
                    <a:tint val="75000"/>
                  </a:schemeClr>
                </a:solidFill>
              </a:defRPr>
            </a:lvl4pPr>
            <a:lvl5pPr marL="2037618" indent="0" algn="ctr">
              <a:buNone/>
              <a:defRPr>
                <a:solidFill>
                  <a:schemeClr val="tx1">
                    <a:tint val="75000"/>
                  </a:schemeClr>
                </a:solidFill>
              </a:defRPr>
            </a:lvl5pPr>
            <a:lvl6pPr marL="2547024" indent="0" algn="ctr">
              <a:buNone/>
              <a:defRPr>
                <a:solidFill>
                  <a:schemeClr val="tx1">
                    <a:tint val="75000"/>
                  </a:schemeClr>
                </a:solidFill>
              </a:defRPr>
            </a:lvl6pPr>
            <a:lvl7pPr marL="3056428" indent="0" algn="ctr">
              <a:buNone/>
              <a:defRPr>
                <a:solidFill>
                  <a:schemeClr val="tx1">
                    <a:tint val="75000"/>
                  </a:schemeClr>
                </a:solidFill>
              </a:defRPr>
            </a:lvl7pPr>
            <a:lvl8pPr marL="3565833" indent="0" algn="ctr">
              <a:buNone/>
              <a:defRPr>
                <a:solidFill>
                  <a:schemeClr val="tx1">
                    <a:tint val="75000"/>
                  </a:schemeClr>
                </a:solidFill>
              </a:defRPr>
            </a:lvl8pPr>
            <a:lvl9pPr marL="4075237"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323ABC3-F9D5-41E6-920C-361B5D1D5261}" type="datetime1">
              <a:rPr lang="en-US" smtClean="0">
                <a:solidFill>
                  <a:prstClr val="black">
                    <a:tint val="75000"/>
                  </a:prstClr>
                </a:solidFill>
              </a:rPr>
              <a:pPr/>
              <a:t>3/18/2016</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F177B04D-AEB5-43ED-B9BA-B3D1EC9C9067}"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93840331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11"/>
          </p:nvPr>
        </p:nvSpPr>
        <p:spPr>
          <a:xfrm>
            <a:off x="3704300" y="9297436"/>
            <a:ext cx="1781175" cy="535517"/>
          </a:xfrm>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a:xfrm>
            <a:off x="6557963" y="9522884"/>
            <a:ext cx="842010" cy="535517"/>
          </a:xfrm>
        </p:spPr>
        <p:txBody>
          <a:bodyPr/>
          <a:lstStyle>
            <a:lvl1pPr algn="r">
              <a:defRPr/>
            </a:lvl1pPr>
          </a:lstStyle>
          <a:p>
            <a:fld id="{F177B04D-AEB5-43ED-B9BA-B3D1EC9C9067}" type="slidenum">
              <a:rPr lang="en-US" smtClean="0">
                <a:solidFill>
                  <a:prstClr val="black">
                    <a:tint val="75000"/>
                  </a:prstClr>
                </a:solidFill>
              </a:rPr>
              <a:pPr/>
              <a:t>‹#›</a:t>
            </a:fld>
            <a:endParaRPr lang="en-US" dirty="0">
              <a:solidFill>
                <a:prstClr val="black">
                  <a:tint val="75000"/>
                </a:prstClr>
              </a:solidFill>
            </a:endParaRPr>
          </a:p>
        </p:txBody>
      </p:sp>
      <p:sp>
        <p:nvSpPr>
          <p:cNvPr id="7" name="Rectangle 6"/>
          <p:cNvSpPr/>
          <p:nvPr userDrawn="1"/>
        </p:nvSpPr>
        <p:spPr>
          <a:xfrm>
            <a:off x="3481388" y="9659257"/>
            <a:ext cx="3886200" cy="241824"/>
          </a:xfrm>
          <a:prstGeom prst="rect">
            <a:avLst/>
          </a:prstGeom>
        </p:spPr>
        <p:txBody>
          <a:bodyPr lIns="96378" tIns="48189" rIns="96378" bIns="48189">
            <a:spAutoFit/>
          </a:bodyPr>
          <a:lstStyle/>
          <a:p>
            <a:pPr defTabSz="1018809"/>
            <a:r>
              <a:rPr lang="en-US" sz="900" dirty="0" smtClean="0">
                <a:solidFill>
                  <a:prstClr val="black"/>
                </a:solidFill>
              </a:rPr>
              <a:t>Rev. Control:  07/06/2015 HSD – OSP and Susan Richmond</a:t>
            </a:r>
            <a:endParaRPr lang="en-US" sz="900" dirty="0">
              <a:solidFill>
                <a:prstClr val="black"/>
              </a:solidFill>
            </a:endParaRPr>
          </a:p>
        </p:txBody>
      </p:sp>
    </p:spTree>
    <p:extLst>
      <p:ext uri="{BB962C8B-B14F-4D97-AF65-F5344CB8AC3E}">
        <p14:creationId xmlns:p14="http://schemas.microsoft.com/office/powerpoint/2010/main" val="43386687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13967" y="6463454"/>
            <a:ext cx="6606540" cy="1997710"/>
          </a:xfrm>
        </p:spPr>
        <p:txBody>
          <a:bodyPr anchor="t"/>
          <a:lstStyle>
            <a:lvl1pPr algn="l">
              <a:defRPr sz="4400" b="1" cap="all"/>
            </a:lvl1pPr>
          </a:lstStyle>
          <a:p>
            <a:r>
              <a:rPr lang="en-US" smtClean="0"/>
              <a:t>Click to edit Master title style</a:t>
            </a:r>
            <a:endParaRPr lang="en-US"/>
          </a:p>
        </p:txBody>
      </p:sp>
      <p:sp>
        <p:nvSpPr>
          <p:cNvPr id="3" name="Text Placeholder 2"/>
          <p:cNvSpPr>
            <a:spLocks noGrp="1"/>
          </p:cNvSpPr>
          <p:nvPr>
            <p:ph type="body" idx="1"/>
          </p:nvPr>
        </p:nvSpPr>
        <p:spPr>
          <a:xfrm>
            <a:off x="613967" y="4263182"/>
            <a:ext cx="6606540" cy="2200273"/>
          </a:xfrm>
        </p:spPr>
        <p:txBody>
          <a:bodyPr anchor="b"/>
          <a:lstStyle>
            <a:lvl1pPr marL="0" indent="0">
              <a:buNone/>
              <a:defRPr sz="2200">
                <a:solidFill>
                  <a:schemeClr val="tx1">
                    <a:tint val="75000"/>
                  </a:schemeClr>
                </a:solidFill>
              </a:defRPr>
            </a:lvl1pPr>
            <a:lvl2pPr marL="509405" indent="0">
              <a:buNone/>
              <a:defRPr sz="2000">
                <a:solidFill>
                  <a:schemeClr val="tx1">
                    <a:tint val="75000"/>
                  </a:schemeClr>
                </a:solidFill>
              </a:defRPr>
            </a:lvl2pPr>
            <a:lvl3pPr marL="1018809" indent="0">
              <a:buNone/>
              <a:defRPr sz="1800">
                <a:solidFill>
                  <a:schemeClr val="tx1">
                    <a:tint val="75000"/>
                  </a:schemeClr>
                </a:solidFill>
              </a:defRPr>
            </a:lvl3pPr>
            <a:lvl4pPr marL="1528214" indent="0">
              <a:buNone/>
              <a:defRPr sz="1600">
                <a:solidFill>
                  <a:schemeClr val="tx1">
                    <a:tint val="75000"/>
                  </a:schemeClr>
                </a:solidFill>
              </a:defRPr>
            </a:lvl4pPr>
            <a:lvl5pPr marL="2037618" indent="0">
              <a:buNone/>
              <a:defRPr sz="1600">
                <a:solidFill>
                  <a:schemeClr val="tx1">
                    <a:tint val="75000"/>
                  </a:schemeClr>
                </a:solidFill>
              </a:defRPr>
            </a:lvl5pPr>
            <a:lvl6pPr marL="2547024" indent="0">
              <a:buNone/>
              <a:defRPr sz="1600">
                <a:solidFill>
                  <a:schemeClr val="tx1">
                    <a:tint val="75000"/>
                  </a:schemeClr>
                </a:solidFill>
              </a:defRPr>
            </a:lvl6pPr>
            <a:lvl7pPr marL="3056428" indent="0">
              <a:buNone/>
              <a:defRPr sz="1600">
                <a:solidFill>
                  <a:schemeClr val="tx1">
                    <a:tint val="75000"/>
                  </a:schemeClr>
                </a:solidFill>
              </a:defRPr>
            </a:lvl7pPr>
            <a:lvl8pPr marL="3565833" indent="0">
              <a:buNone/>
              <a:defRPr sz="1600">
                <a:solidFill>
                  <a:schemeClr val="tx1">
                    <a:tint val="75000"/>
                  </a:schemeClr>
                </a:solidFill>
              </a:defRPr>
            </a:lvl8pPr>
            <a:lvl9pPr marL="4075237"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3BEE7BD-3C42-46C4-A835-3E3BDF1AE10E}" type="datetime1">
              <a:rPr lang="en-US" smtClean="0">
                <a:solidFill>
                  <a:prstClr val="black">
                    <a:tint val="75000"/>
                  </a:prstClr>
                </a:solidFill>
              </a:rPr>
              <a:pPr/>
              <a:t>3/18/2016</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F177B04D-AEB5-43ED-B9BA-B3D1EC9C9067}"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05573565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91466" y="3129280"/>
            <a:ext cx="2558415" cy="8849997"/>
          </a:xfrm>
        </p:spPr>
        <p:txBody>
          <a:bodyPr/>
          <a:lstStyle>
            <a:lvl1pPr>
              <a:defRPr sz="3200"/>
            </a:lvl1pPr>
            <a:lvl2pPr>
              <a:defRPr sz="2600"/>
            </a:lvl2pPr>
            <a:lvl3pPr>
              <a:defRPr sz="22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979421" y="3129280"/>
            <a:ext cx="2558415" cy="8849997"/>
          </a:xfrm>
        </p:spPr>
        <p:txBody>
          <a:bodyPr/>
          <a:lstStyle>
            <a:lvl1pPr>
              <a:defRPr sz="3200"/>
            </a:lvl1pPr>
            <a:lvl2pPr>
              <a:defRPr sz="2600"/>
            </a:lvl2pPr>
            <a:lvl3pPr>
              <a:defRPr sz="22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91C9F3C-5175-4E3A-98BB-AD089760102E}" type="datetime1">
              <a:rPr lang="en-US" smtClean="0">
                <a:solidFill>
                  <a:prstClr val="black">
                    <a:tint val="75000"/>
                  </a:prstClr>
                </a:solidFill>
              </a:rPr>
              <a:pPr/>
              <a:t>3/18/2016</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F177B04D-AEB5-43ED-B9BA-B3D1EC9C9067}"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74592449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8620" y="402802"/>
            <a:ext cx="6995160" cy="16764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88621" y="2251499"/>
            <a:ext cx="3434159" cy="938318"/>
          </a:xfrm>
        </p:spPr>
        <p:txBody>
          <a:bodyPr anchor="b"/>
          <a:lstStyle>
            <a:lvl1pPr marL="0" indent="0">
              <a:buNone/>
              <a:defRPr sz="2600" b="1"/>
            </a:lvl1pPr>
            <a:lvl2pPr marL="509405" indent="0">
              <a:buNone/>
              <a:defRPr sz="2200" b="1"/>
            </a:lvl2pPr>
            <a:lvl3pPr marL="1018809" indent="0">
              <a:buNone/>
              <a:defRPr sz="2000" b="1"/>
            </a:lvl3pPr>
            <a:lvl4pPr marL="1528214" indent="0">
              <a:buNone/>
              <a:defRPr sz="1800" b="1"/>
            </a:lvl4pPr>
            <a:lvl5pPr marL="2037618" indent="0">
              <a:buNone/>
              <a:defRPr sz="1800" b="1"/>
            </a:lvl5pPr>
            <a:lvl6pPr marL="2547024" indent="0">
              <a:buNone/>
              <a:defRPr sz="1800" b="1"/>
            </a:lvl6pPr>
            <a:lvl7pPr marL="3056428" indent="0">
              <a:buNone/>
              <a:defRPr sz="1800" b="1"/>
            </a:lvl7pPr>
            <a:lvl8pPr marL="3565833" indent="0">
              <a:buNone/>
              <a:defRPr sz="1800" b="1"/>
            </a:lvl8pPr>
            <a:lvl9pPr marL="4075237" indent="0">
              <a:buNone/>
              <a:defRPr sz="1800" b="1"/>
            </a:lvl9pPr>
          </a:lstStyle>
          <a:p>
            <a:pPr lvl="0"/>
            <a:r>
              <a:rPr lang="en-US" smtClean="0"/>
              <a:t>Click to edit Master text styles</a:t>
            </a:r>
          </a:p>
        </p:txBody>
      </p:sp>
      <p:sp>
        <p:nvSpPr>
          <p:cNvPr id="4" name="Content Placeholder 3"/>
          <p:cNvSpPr>
            <a:spLocks noGrp="1"/>
          </p:cNvSpPr>
          <p:nvPr>
            <p:ph sz="half" idx="2"/>
          </p:nvPr>
        </p:nvSpPr>
        <p:spPr>
          <a:xfrm>
            <a:off x="388621" y="3189817"/>
            <a:ext cx="3434159" cy="5795222"/>
          </a:xfrm>
        </p:spPr>
        <p:txBody>
          <a:bodyPr/>
          <a:lstStyle>
            <a:lvl1pPr>
              <a:defRPr sz="26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948272" y="2251499"/>
            <a:ext cx="3435509" cy="938318"/>
          </a:xfrm>
        </p:spPr>
        <p:txBody>
          <a:bodyPr anchor="b"/>
          <a:lstStyle>
            <a:lvl1pPr marL="0" indent="0">
              <a:buNone/>
              <a:defRPr sz="2600" b="1"/>
            </a:lvl1pPr>
            <a:lvl2pPr marL="509405" indent="0">
              <a:buNone/>
              <a:defRPr sz="2200" b="1"/>
            </a:lvl2pPr>
            <a:lvl3pPr marL="1018809" indent="0">
              <a:buNone/>
              <a:defRPr sz="2000" b="1"/>
            </a:lvl3pPr>
            <a:lvl4pPr marL="1528214" indent="0">
              <a:buNone/>
              <a:defRPr sz="1800" b="1"/>
            </a:lvl4pPr>
            <a:lvl5pPr marL="2037618" indent="0">
              <a:buNone/>
              <a:defRPr sz="1800" b="1"/>
            </a:lvl5pPr>
            <a:lvl6pPr marL="2547024" indent="0">
              <a:buNone/>
              <a:defRPr sz="1800" b="1"/>
            </a:lvl6pPr>
            <a:lvl7pPr marL="3056428" indent="0">
              <a:buNone/>
              <a:defRPr sz="1800" b="1"/>
            </a:lvl7pPr>
            <a:lvl8pPr marL="3565833" indent="0">
              <a:buNone/>
              <a:defRPr sz="1800" b="1"/>
            </a:lvl8pPr>
            <a:lvl9pPr marL="4075237" indent="0">
              <a:buNone/>
              <a:defRPr sz="1800" b="1"/>
            </a:lvl9pPr>
          </a:lstStyle>
          <a:p>
            <a:pPr lvl="0"/>
            <a:r>
              <a:rPr lang="en-US" smtClean="0"/>
              <a:t>Click to edit Master text styles</a:t>
            </a:r>
          </a:p>
        </p:txBody>
      </p:sp>
      <p:sp>
        <p:nvSpPr>
          <p:cNvPr id="6" name="Content Placeholder 5"/>
          <p:cNvSpPr>
            <a:spLocks noGrp="1"/>
          </p:cNvSpPr>
          <p:nvPr>
            <p:ph sz="quarter" idx="4"/>
          </p:nvPr>
        </p:nvSpPr>
        <p:spPr>
          <a:xfrm>
            <a:off x="3948272" y="3189817"/>
            <a:ext cx="3435509" cy="5795222"/>
          </a:xfrm>
        </p:spPr>
        <p:txBody>
          <a:bodyPr/>
          <a:lstStyle>
            <a:lvl1pPr>
              <a:defRPr sz="26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AC7CBA6-CA2A-4158-A07A-774E5EDEE07A}" type="datetime1">
              <a:rPr lang="en-US" smtClean="0">
                <a:solidFill>
                  <a:prstClr val="black">
                    <a:tint val="75000"/>
                  </a:prstClr>
                </a:solidFill>
              </a:rPr>
              <a:pPr/>
              <a:t>3/18/2016</a:t>
            </a:fld>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en-US" dirty="0">
              <a:solidFill>
                <a:prstClr val="black">
                  <a:tint val="75000"/>
                </a:prstClr>
              </a:solidFill>
            </a:endParaRPr>
          </a:p>
        </p:txBody>
      </p:sp>
      <p:sp>
        <p:nvSpPr>
          <p:cNvPr id="9" name="Slide Number Placeholder 8"/>
          <p:cNvSpPr>
            <a:spLocks noGrp="1"/>
          </p:cNvSpPr>
          <p:nvPr>
            <p:ph type="sldNum" sz="quarter" idx="12"/>
          </p:nvPr>
        </p:nvSpPr>
        <p:spPr/>
        <p:txBody>
          <a:bodyPr/>
          <a:lstStyle/>
          <a:p>
            <a:fld id="{F177B04D-AEB5-43ED-B9BA-B3D1EC9C9067}"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94934522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B2DE2B7-079F-4A3E-85C4-519141386CD3}" type="datetime1">
              <a:rPr lang="en-US" smtClean="0">
                <a:solidFill>
                  <a:prstClr val="black">
                    <a:tint val="75000"/>
                  </a:prstClr>
                </a:solidFill>
              </a:rPr>
              <a:pPr/>
              <a:t>3/18/2016</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F177B04D-AEB5-43ED-B9BA-B3D1EC9C9067}"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942232562"/>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C8DBED1-8F41-4E2A-84FA-EC900252CBF6}" type="datetime1">
              <a:rPr lang="en-US" smtClean="0">
                <a:solidFill>
                  <a:prstClr val="black">
                    <a:tint val="75000"/>
                  </a:prstClr>
                </a:solidFill>
              </a:rPr>
              <a:pPr/>
              <a:t>3/18/2016</a:t>
            </a:fld>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US"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F177B04D-AEB5-43ED-B9BA-B3D1EC9C9067}"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9529149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13967" y="6463455"/>
            <a:ext cx="6606540" cy="1997710"/>
          </a:xfrm>
        </p:spPr>
        <p:txBody>
          <a:bodyPr anchor="t"/>
          <a:lstStyle>
            <a:lvl1pPr algn="l">
              <a:defRPr sz="4400" b="1" cap="all"/>
            </a:lvl1pPr>
          </a:lstStyle>
          <a:p>
            <a:r>
              <a:rPr lang="en-US" smtClean="0"/>
              <a:t>Click to edit Master title style</a:t>
            </a:r>
            <a:endParaRPr lang="en-US"/>
          </a:p>
        </p:txBody>
      </p:sp>
      <p:sp>
        <p:nvSpPr>
          <p:cNvPr id="3" name="Text Placeholder 2"/>
          <p:cNvSpPr>
            <a:spLocks noGrp="1"/>
          </p:cNvSpPr>
          <p:nvPr>
            <p:ph type="body" idx="1"/>
          </p:nvPr>
        </p:nvSpPr>
        <p:spPr>
          <a:xfrm>
            <a:off x="613967" y="4263183"/>
            <a:ext cx="6606540" cy="2200273"/>
          </a:xfrm>
        </p:spPr>
        <p:txBody>
          <a:bodyPr anchor="b"/>
          <a:lstStyle>
            <a:lvl1pPr marL="0" indent="0">
              <a:buNone/>
              <a:defRPr sz="2200">
                <a:solidFill>
                  <a:schemeClr val="tx1">
                    <a:tint val="75000"/>
                  </a:schemeClr>
                </a:solidFill>
              </a:defRPr>
            </a:lvl1pPr>
            <a:lvl2pPr marL="509370" indent="0">
              <a:buNone/>
              <a:defRPr sz="2000">
                <a:solidFill>
                  <a:schemeClr val="tx1">
                    <a:tint val="75000"/>
                  </a:schemeClr>
                </a:solidFill>
              </a:defRPr>
            </a:lvl2pPr>
            <a:lvl3pPr marL="1018737" indent="0">
              <a:buNone/>
              <a:defRPr sz="1800">
                <a:solidFill>
                  <a:schemeClr val="tx1">
                    <a:tint val="75000"/>
                  </a:schemeClr>
                </a:solidFill>
              </a:defRPr>
            </a:lvl3pPr>
            <a:lvl4pPr marL="1528107" indent="0">
              <a:buNone/>
              <a:defRPr sz="1600">
                <a:solidFill>
                  <a:schemeClr val="tx1">
                    <a:tint val="75000"/>
                  </a:schemeClr>
                </a:solidFill>
              </a:defRPr>
            </a:lvl4pPr>
            <a:lvl5pPr marL="2037475" indent="0">
              <a:buNone/>
              <a:defRPr sz="1600">
                <a:solidFill>
                  <a:schemeClr val="tx1">
                    <a:tint val="75000"/>
                  </a:schemeClr>
                </a:solidFill>
              </a:defRPr>
            </a:lvl5pPr>
            <a:lvl6pPr marL="2546846" indent="0">
              <a:buNone/>
              <a:defRPr sz="1600">
                <a:solidFill>
                  <a:schemeClr val="tx1">
                    <a:tint val="75000"/>
                  </a:schemeClr>
                </a:solidFill>
              </a:defRPr>
            </a:lvl6pPr>
            <a:lvl7pPr marL="3056213" indent="0">
              <a:buNone/>
              <a:defRPr sz="1600">
                <a:solidFill>
                  <a:schemeClr val="tx1">
                    <a:tint val="75000"/>
                  </a:schemeClr>
                </a:solidFill>
              </a:defRPr>
            </a:lvl7pPr>
            <a:lvl8pPr marL="3565583" indent="0">
              <a:buNone/>
              <a:defRPr sz="1600">
                <a:solidFill>
                  <a:schemeClr val="tx1">
                    <a:tint val="75000"/>
                  </a:schemeClr>
                </a:solidFill>
              </a:defRPr>
            </a:lvl8pPr>
            <a:lvl9pPr marL="4074951"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3BEE7BD-3C42-46C4-A835-3E3BDF1AE10E}" type="datetime1">
              <a:rPr lang="en-US" smtClean="0"/>
              <a:pPr/>
              <a:t>3/18/2016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177B04D-AEB5-43ED-B9BA-B3D1EC9C9067}" type="slidenum">
              <a:rPr lang="en-US" smtClean="0"/>
              <a:pPr/>
              <a:t>‹#›</a:t>
            </a:fld>
            <a:endParaRPr lang="en-US" dirty="0"/>
          </a:p>
        </p:txBody>
      </p:sp>
    </p:spTree>
    <p:extLst>
      <p:ext uri="{BB962C8B-B14F-4D97-AF65-F5344CB8AC3E}">
        <p14:creationId xmlns:p14="http://schemas.microsoft.com/office/powerpoint/2010/main" val="1830044663"/>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88620" y="400473"/>
            <a:ext cx="2557067" cy="1704340"/>
          </a:xfrm>
        </p:spPr>
        <p:txBody>
          <a:bodyPr anchor="b"/>
          <a:lstStyle>
            <a:lvl1pPr algn="l">
              <a:defRPr sz="2200" b="1"/>
            </a:lvl1pPr>
          </a:lstStyle>
          <a:p>
            <a:r>
              <a:rPr lang="en-US" smtClean="0"/>
              <a:t>Click to edit Master title style</a:t>
            </a:r>
            <a:endParaRPr lang="en-US"/>
          </a:p>
        </p:txBody>
      </p:sp>
      <p:sp>
        <p:nvSpPr>
          <p:cNvPr id="3" name="Content Placeholder 2"/>
          <p:cNvSpPr>
            <a:spLocks noGrp="1"/>
          </p:cNvSpPr>
          <p:nvPr>
            <p:ph idx="1"/>
          </p:nvPr>
        </p:nvSpPr>
        <p:spPr>
          <a:xfrm>
            <a:off x="3038793" y="400475"/>
            <a:ext cx="4344989" cy="8584567"/>
          </a:xfrm>
        </p:spPr>
        <p:txBody>
          <a:bodyPr/>
          <a:lstStyle>
            <a:lvl1pPr>
              <a:defRPr sz="3600"/>
            </a:lvl1pPr>
            <a:lvl2pPr>
              <a:defRPr sz="3200"/>
            </a:lvl2pPr>
            <a:lvl3pPr>
              <a:defRPr sz="2600"/>
            </a:lvl3pPr>
            <a:lvl4pPr>
              <a:defRPr sz="2200"/>
            </a:lvl4pPr>
            <a:lvl5pPr>
              <a:defRPr sz="2200"/>
            </a:lvl5pPr>
            <a:lvl6pPr>
              <a:defRPr sz="2200"/>
            </a:lvl6pPr>
            <a:lvl7pPr>
              <a:defRPr sz="2200"/>
            </a:lvl7pPr>
            <a:lvl8pPr>
              <a:defRPr sz="2200"/>
            </a:lvl8pPr>
            <a:lvl9pPr>
              <a:defRPr sz="2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88620" y="2104815"/>
            <a:ext cx="2557067" cy="6880227"/>
          </a:xfrm>
        </p:spPr>
        <p:txBody>
          <a:bodyPr/>
          <a:lstStyle>
            <a:lvl1pPr marL="0" indent="0">
              <a:buNone/>
              <a:defRPr sz="1600"/>
            </a:lvl1pPr>
            <a:lvl2pPr marL="509405" indent="0">
              <a:buNone/>
              <a:defRPr sz="1400"/>
            </a:lvl2pPr>
            <a:lvl3pPr marL="1018809" indent="0">
              <a:buNone/>
              <a:defRPr sz="1200"/>
            </a:lvl3pPr>
            <a:lvl4pPr marL="1528214" indent="0">
              <a:buNone/>
              <a:defRPr sz="1100"/>
            </a:lvl4pPr>
            <a:lvl5pPr marL="2037618" indent="0">
              <a:buNone/>
              <a:defRPr sz="1100"/>
            </a:lvl5pPr>
            <a:lvl6pPr marL="2547024" indent="0">
              <a:buNone/>
              <a:defRPr sz="1100"/>
            </a:lvl6pPr>
            <a:lvl7pPr marL="3056428" indent="0">
              <a:buNone/>
              <a:defRPr sz="1100"/>
            </a:lvl7pPr>
            <a:lvl8pPr marL="3565833" indent="0">
              <a:buNone/>
              <a:defRPr sz="1100"/>
            </a:lvl8pPr>
            <a:lvl9pPr marL="4075237" indent="0">
              <a:buNone/>
              <a:defRPr sz="11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433E275-2333-457D-B231-ACDEC9BE2BD1}" type="datetime1">
              <a:rPr lang="en-US" smtClean="0">
                <a:solidFill>
                  <a:prstClr val="black">
                    <a:tint val="75000"/>
                  </a:prstClr>
                </a:solidFill>
              </a:rPr>
              <a:pPr/>
              <a:t>3/18/2016</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F177B04D-AEB5-43ED-B9BA-B3D1EC9C9067}"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34238348"/>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23444" y="7040880"/>
            <a:ext cx="4663440" cy="831217"/>
          </a:xfrm>
        </p:spPr>
        <p:txBody>
          <a:bodyPr anchor="b"/>
          <a:lstStyle>
            <a:lvl1pPr algn="l">
              <a:defRPr sz="2200" b="1"/>
            </a:lvl1pPr>
          </a:lstStyle>
          <a:p>
            <a:r>
              <a:rPr lang="en-US" smtClean="0"/>
              <a:t>Click to edit Master title style</a:t>
            </a:r>
            <a:endParaRPr lang="en-US"/>
          </a:p>
        </p:txBody>
      </p:sp>
      <p:sp>
        <p:nvSpPr>
          <p:cNvPr id="3" name="Picture Placeholder 2"/>
          <p:cNvSpPr>
            <a:spLocks noGrp="1"/>
          </p:cNvSpPr>
          <p:nvPr>
            <p:ph type="pic" idx="1"/>
          </p:nvPr>
        </p:nvSpPr>
        <p:spPr>
          <a:xfrm>
            <a:off x="1523444" y="898737"/>
            <a:ext cx="4663440" cy="6035040"/>
          </a:xfrm>
        </p:spPr>
        <p:txBody>
          <a:bodyPr/>
          <a:lstStyle>
            <a:lvl1pPr marL="0" indent="0">
              <a:buNone/>
              <a:defRPr sz="3600"/>
            </a:lvl1pPr>
            <a:lvl2pPr marL="509405" indent="0">
              <a:buNone/>
              <a:defRPr sz="3200"/>
            </a:lvl2pPr>
            <a:lvl3pPr marL="1018809" indent="0">
              <a:buNone/>
              <a:defRPr sz="2600"/>
            </a:lvl3pPr>
            <a:lvl4pPr marL="1528214" indent="0">
              <a:buNone/>
              <a:defRPr sz="2200"/>
            </a:lvl4pPr>
            <a:lvl5pPr marL="2037618" indent="0">
              <a:buNone/>
              <a:defRPr sz="2200"/>
            </a:lvl5pPr>
            <a:lvl6pPr marL="2547024" indent="0">
              <a:buNone/>
              <a:defRPr sz="2200"/>
            </a:lvl6pPr>
            <a:lvl7pPr marL="3056428" indent="0">
              <a:buNone/>
              <a:defRPr sz="2200"/>
            </a:lvl7pPr>
            <a:lvl8pPr marL="3565833" indent="0">
              <a:buNone/>
              <a:defRPr sz="2200"/>
            </a:lvl8pPr>
            <a:lvl9pPr marL="4075237" indent="0">
              <a:buNone/>
              <a:defRPr sz="2200"/>
            </a:lvl9pPr>
          </a:lstStyle>
          <a:p>
            <a:endParaRPr lang="en-US" dirty="0"/>
          </a:p>
        </p:txBody>
      </p:sp>
      <p:sp>
        <p:nvSpPr>
          <p:cNvPr id="4" name="Text Placeholder 3"/>
          <p:cNvSpPr>
            <a:spLocks noGrp="1"/>
          </p:cNvSpPr>
          <p:nvPr>
            <p:ph type="body" sz="half" idx="2"/>
          </p:nvPr>
        </p:nvSpPr>
        <p:spPr>
          <a:xfrm>
            <a:off x="1523444" y="7872097"/>
            <a:ext cx="4663440" cy="1180463"/>
          </a:xfrm>
        </p:spPr>
        <p:txBody>
          <a:bodyPr/>
          <a:lstStyle>
            <a:lvl1pPr marL="0" indent="0">
              <a:buNone/>
              <a:defRPr sz="1600"/>
            </a:lvl1pPr>
            <a:lvl2pPr marL="509405" indent="0">
              <a:buNone/>
              <a:defRPr sz="1400"/>
            </a:lvl2pPr>
            <a:lvl3pPr marL="1018809" indent="0">
              <a:buNone/>
              <a:defRPr sz="1200"/>
            </a:lvl3pPr>
            <a:lvl4pPr marL="1528214" indent="0">
              <a:buNone/>
              <a:defRPr sz="1100"/>
            </a:lvl4pPr>
            <a:lvl5pPr marL="2037618" indent="0">
              <a:buNone/>
              <a:defRPr sz="1100"/>
            </a:lvl5pPr>
            <a:lvl6pPr marL="2547024" indent="0">
              <a:buNone/>
              <a:defRPr sz="1100"/>
            </a:lvl6pPr>
            <a:lvl7pPr marL="3056428" indent="0">
              <a:buNone/>
              <a:defRPr sz="1100"/>
            </a:lvl7pPr>
            <a:lvl8pPr marL="3565833" indent="0">
              <a:buNone/>
              <a:defRPr sz="1100"/>
            </a:lvl8pPr>
            <a:lvl9pPr marL="4075237" indent="0">
              <a:buNone/>
              <a:defRPr sz="11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1E07EFA-7667-4272-80CC-C78D5DB339E5}" type="datetime1">
              <a:rPr lang="en-US" smtClean="0">
                <a:solidFill>
                  <a:prstClr val="black">
                    <a:tint val="75000"/>
                  </a:prstClr>
                </a:solidFill>
              </a:rPr>
              <a:pPr/>
              <a:t>3/18/2016</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F177B04D-AEB5-43ED-B9BA-B3D1EC9C9067}"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936641628"/>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4C7A764-92AC-498C-A948-6B40651C68CD}" type="datetime1">
              <a:rPr lang="en-US" smtClean="0">
                <a:solidFill>
                  <a:prstClr val="black">
                    <a:tint val="75000"/>
                  </a:prstClr>
                </a:solidFill>
              </a:rPr>
              <a:pPr/>
              <a:t>3/18/2016</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F177B04D-AEB5-43ED-B9BA-B3D1EC9C9067}"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982452878"/>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226242" y="537847"/>
            <a:ext cx="1311594" cy="1144143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91465" y="537847"/>
            <a:ext cx="3805239" cy="1144143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3569223-152C-48B7-829B-A8B733C6AC0A}" type="datetime1">
              <a:rPr lang="en-US" smtClean="0">
                <a:solidFill>
                  <a:prstClr val="black">
                    <a:tint val="75000"/>
                  </a:prstClr>
                </a:solidFill>
              </a:rPr>
              <a:pPr/>
              <a:t>3/18/2016</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F177B04D-AEB5-43ED-B9BA-B3D1EC9C9067}"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0444652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91467" y="3129282"/>
            <a:ext cx="2558415" cy="8849997"/>
          </a:xfrm>
        </p:spPr>
        <p:txBody>
          <a:bodyPr/>
          <a:lstStyle>
            <a:lvl1pPr>
              <a:defRPr sz="3200"/>
            </a:lvl1pPr>
            <a:lvl2pPr>
              <a:defRPr sz="2600"/>
            </a:lvl2pPr>
            <a:lvl3pPr>
              <a:defRPr sz="22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979422" y="3129282"/>
            <a:ext cx="2558415" cy="8849997"/>
          </a:xfrm>
        </p:spPr>
        <p:txBody>
          <a:bodyPr/>
          <a:lstStyle>
            <a:lvl1pPr>
              <a:defRPr sz="3200"/>
            </a:lvl1pPr>
            <a:lvl2pPr>
              <a:defRPr sz="2600"/>
            </a:lvl2pPr>
            <a:lvl3pPr>
              <a:defRPr sz="22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91C9F3C-5175-4E3A-98BB-AD089760102E}" type="datetime1">
              <a:rPr lang="en-US" smtClean="0"/>
              <a:pPr/>
              <a:t>3/18/2016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177B04D-AEB5-43ED-B9BA-B3D1EC9C9067}" type="slidenum">
              <a:rPr lang="en-US" smtClean="0"/>
              <a:pPr/>
              <a:t>‹#›</a:t>
            </a:fld>
            <a:endParaRPr lang="en-US" dirty="0"/>
          </a:p>
        </p:txBody>
      </p:sp>
    </p:spTree>
    <p:extLst>
      <p:ext uri="{BB962C8B-B14F-4D97-AF65-F5344CB8AC3E}">
        <p14:creationId xmlns:p14="http://schemas.microsoft.com/office/powerpoint/2010/main" val="37988382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8620" y="402802"/>
            <a:ext cx="6995160" cy="16764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88622" y="2251499"/>
            <a:ext cx="3434159" cy="938318"/>
          </a:xfrm>
        </p:spPr>
        <p:txBody>
          <a:bodyPr anchor="b"/>
          <a:lstStyle>
            <a:lvl1pPr marL="0" indent="0">
              <a:buNone/>
              <a:defRPr sz="2600" b="1"/>
            </a:lvl1pPr>
            <a:lvl2pPr marL="509370" indent="0">
              <a:buNone/>
              <a:defRPr sz="2200" b="1"/>
            </a:lvl2pPr>
            <a:lvl3pPr marL="1018737" indent="0">
              <a:buNone/>
              <a:defRPr sz="2000" b="1"/>
            </a:lvl3pPr>
            <a:lvl4pPr marL="1528107" indent="0">
              <a:buNone/>
              <a:defRPr sz="1800" b="1"/>
            </a:lvl4pPr>
            <a:lvl5pPr marL="2037475" indent="0">
              <a:buNone/>
              <a:defRPr sz="1800" b="1"/>
            </a:lvl5pPr>
            <a:lvl6pPr marL="2546846" indent="0">
              <a:buNone/>
              <a:defRPr sz="1800" b="1"/>
            </a:lvl6pPr>
            <a:lvl7pPr marL="3056213" indent="0">
              <a:buNone/>
              <a:defRPr sz="1800" b="1"/>
            </a:lvl7pPr>
            <a:lvl8pPr marL="3565583" indent="0">
              <a:buNone/>
              <a:defRPr sz="1800" b="1"/>
            </a:lvl8pPr>
            <a:lvl9pPr marL="4074951" indent="0">
              <a:buNone/>
              <a:defRPr sz="1800" b="1"/>
            </a:lvl9pPr>
          </a:lstStyle>
          <a:p>
            <a:pPr lvl="0"/>
            <a:r>
              <a:rPr lang="en-US" smtClean="0"/>
              <a:t>Click to edit Master text styles</a:t>
            </a:r>
          </a:p>
        </p:txBody>
      </p:sp>
      <p:sp>
        <p:nvSpPr>
          <p:cNvPr id="4" name="Content Placeholder 3"/>
          <p:cNvSpPr>
            <a:spLocks noGrp="1"/>
          </p:cNvSpPr>
          <p:nvPr>
            <p:ph sz="half" idx="2"/>
          </p:nvPr>
        </p:nvSpPr>
        <p:spPr>
          <a:xfrm>
            <a:off x="388622" y="3189817"/>
            <a:ext cx="3434159" cy="5795222"/>
          </a:xfrm>
        </p:spPr>
        <p:txBody>
          <a:bodyPr/>
          <a:lstStyle>
            <a:lvl1pPr>
              <a:defRPr sz="26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948273" y="2251499"/>
            <a:ext cx="3435509" cy="938318"/>
          </a:xfrm>
        </p:spPr>
        <p:txBody>
          <a:bodyPr anchor="b"/>
          <a:lstStyle>
            <a:lvl1pPr marL="0" indent="0">
              <a:buNone/>
              <a:defRPr sz="2600" b="1"/>
            </a:lvl1pPr>
            <a:lvl2pPr marL="509370" indent="0">
              <a:buNone/>
              <a:defRPr sz="2200" b="1"/>
            </a:lvl2pPr>
            <a:lvl3pPr marL="1018737" indent="0">
              <a:buNone/>
              <a:defRPr sz="2000" b="1"/>
            </a:lvl3pPr>
            <a:lvl4pPr marL="1528107" indent="0">
              <a:buNone/>
              <a:defRPr sz="1800" b="1"/>
            </a:lvl4pPr>
            <a:lvl5pPr marL="2037475" indent="0">
              <a:buNone/>
              <a:defRPr sz="1800" b="1"/>
            </a:lvl5pPr>
            <a:lvl6pPr marL="2546846" indent="0">
              <a:buNone/>
              <a:defRPr sz="1800" b="1"/>
            </a:lvl6pPr>
            <a:lvl7pPr marL="3056213" indent="0">
              <a:buNone/>
              <a:defRPr sz="1800" b="1"/>
            </a:lvl7pPr>
            <a:lvl8pPr marL="3565583" indent="0">
              <a:buNone/>
              <a:defRPr sz="1800" b="1"/>
            </a:lvl8pPr>
            <a:lvl9pPr marL="4074951" indent="0">
              <a:buNone/>
              <a:defRPr sz="1800" b="1"/>
            </a:lvl9pPr>
          </a:lstStyle>
          <a:p>
            <a:pPr lvl="0"/>
            <a:r>
              <a:rPr lang="en-US" smtClean="0"/>
              <a:t>Click to edit Master text styles</a:t>
            </a:r>
          </a:p>
        </p:txBody>
      </p:sp>
      <p:sp>
        <p:nvSpPr>
          <p:cNvPr id="6" name="Content Placeholder 5"/>
          <p:cNvSpPr>
            <a:spLocks noGrp="1"/>
          </p:cNvSpPr>
          <p:nvPr>
            <p:ph sz="quarter" idx="4"/>
          </p:nvPr>
        </p:nvSpPr>
        <p:spPr>
          <a:xfrm>
            <a:off x="3948273" y="3189817"/>
            <a:ext cx="3435509" cy="5795222"/>
          </a:xfrm>
        </p:spPr>
        <p:txBody>
          <a:bodyPr/>
          <a:lstStyle>
            <a:lvl1pPr>
              <a:defRPr sz="26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AC7CBA6-CA2A-4158-A07A-774E5EDEE07A}" type="datetime1">
              <a:rPr lang="en-US" smtClean="0"/>
              <a:pPr/>
              <a:t>3/18/2016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F177B04D-AEB5-43ED-B9BA-B3D1EC9C9067}" type="slidenum">
              <a:rPr lang="en-US" smtClean="0"/>
              <a:pPr/>
              <a:t>‹#›</a:t>
            </a:fld>
            <a:endParaRPr lang="en-US" dirty="0"/>
          </a:p>
        </p:txBody>
      </p:sp>
    </p:spTree>
    <p:extLst>
      <p:ext uri="{BB962C8B-B14F-4D97-AF65-F5344CB8AC3E}">
        <p14:creationId xmlns:p14="http://schemas.microsoft.com/office/powerpoint/2010/main" val="29075181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B2DE2B7-079F-4A3E-85C4-519141386CD3}" type="datetime1">
              <a:rPr lang="en-US" smtClean="0"/>
              <a:pPr/>
              <a:t>3/18/2016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F177B04D-AEB5-43ED-B9BA-B3D1EC9C9067}" type="slidenum">
              <a:rPr lang="en-US" smtClean="0"/>
              <a:pPr/>
              <a:t>‹#›</a:t>
            </a:fld>
            <a:endParaRPr lang="en-US" dirty="0"/>
          </a:p>
        </p:txBody>
      </p:sp>
    </p:spTree>
    <p:extLst>
      <p:ext uri="{BB962C8B-B14F-4D97-AF65-F5344CB8AC3E}">
        <p14:creationId xmlns:p14="http://schemas.microsoft.com/office/powerpoint/2010/main" val="30011487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C8DBED1-8F41-4E2A-84FA-EC900252CBF6}" type="datetime1">
              <a:rPr lang="en-US" smtClean="0"/>
              <a:pPr/>
              <a:t>3/18/2016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F177B04D-AEB5-43ED-B9BA-B3D1EC9C9067}" type="slidenum">
              <a:rPr lang="en-US" smtClean="0"/>
              <a:pPr/>
              <a:t>‹#›</a:t>
            </a:fld>
            <a:endParaRPr lang="en-US" dirty="0"/>
          </a:p>
        </p:txBody>
      </p:sp>
    </p:spTree>
    <p:extLst>
      <p:ext uri="{BB962C8B-B14F-4D97-AF65-F5344CB8AC3E}">
        <p14:creationId xmlns:p14="http://schemas.microsoft.com/office/powerpoint/2010/main" val="23897034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88623" y="400473"/>
            <a:ext cx="2557067" cy="1704340"/>
          </a:xfrm>
        </p:spPr>
        <p:txBody>
          <a:bodyPr anchor="b"/>
          <a:lstStyle>
            <a:lvl1pPr algn="l">
              <a:defRPr sz="2200" b="1"/>
            </a:lvl1pPr>
          </a:lstStyle>
          <a:p>
            <a:r>
              <a:rPr lang="en-US" smtClean="0"/>
              <a:t>Click to edit Master title style</a:t>
            </a:r>
            <a:endParaRPr lang="en-US"/>
          </a:p>
        </p:txBody>
      </p:sp>
      <p:sp>
        <p:nvSpPr>
          <p:cNvPr id="3" name="Content Placeholder 2"/>
          <p:cNvSpPr>
            <a:spLocks noGrp="1"/>
          </p:cNvSpPr>
          <p:nvPr>
            <p:ph idx="1"/>
          </p:nvPr>
        </p:nvSpPr>
        <p:spPr>
          <a:xfrm>
            <a:off x="3038794" y="400476"/>
            <a:ext cx="4344989" cy="8584567"/>
          </a:xfrm>
        </p:spPr>
        <p:txBody>
          <a:bodyPr/>
          <a:lstStyle>
            <a:lvl1pPr>
              <a:defRPr sz="3600"/>
            </a:lvl1pPr>
            <a:lvl2pPr>
              <a:defRPr sz="3200"/>
            </a:lvl2pPr>
            <a:lvl3pPr>
              <a:defRPr sz="2600"/>
            </a:lvl3pPr>
            <a:lvl4pPr>
              <a:defRPr sz="2200"/>
            </a:lvl4pPr>
            <a:lvl5pPr>
              <a:defRPr sz="2200"/>
            </a:lvl5pPr>
            <a:lvl6pPr>
              <a:defRPr sz="2200"/>
            </a:lvl6pPr>
            <a:lvl7pPr>
              <a:defRPr sz="2200"/>
            </a:lvl7pPr>
            <a:lvl8pPr>
              <a:defRPr sz="2200"/>
            </a:lvl8pPr>
            <a:lvl9pPr>
              <a:defRPr sz="2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88623" y="2104816"/>
            <a:ext cx="2557067" cy="6880227"/>
          </a:xfrm>
        </p:spPr>
        <p:txBody>
          <a:bodyPr/>
          <a:lstStyle>
            <a:lvl1pPr marL="0" indent="0">
              <a:buNone/>
              <a:defRPr sz="1600"/>
            </a:lvl1pPr>
            <a:lvl2pPr marL="509370" indent="0">
              <a:buNone/>
              <a:defRPr sz="1400"/>
            </a:lvl2pPr>
            <a:lvl3pPr marL="1018737" indent="0">
              <a:buNone/>
              <a:defRPr sz="1200"/>
            </a:lvl3pPr>
            <a:lvl4pPr marL="1528107" indent="0">
              <a:buNone/>
              <a:defRPr sz="1100"/>
            </a:lvl4pPr>
            <a:lvl5pPr marL="2037475" indent="0">
              <a:buNone/>
              <a:defRPr sz="1100"/>
            </a:lvl5pPr>
            <a:lvl6pPr marL="2546846" indent="0">
              <a:buNone/>
              <a:defRPr sz="1100"/>
            </a:lvl6pPr>
            <a:lvl7pPr marL="3056213" indent="0">
              <a:buNone/>
              <a:defRPr sz="1100"/>
            </a:lvl7pPr>
            <a:lvl8pPr marL="3565583" indent="0">
              <a:buNone/>
              <a:defRPr sz="1100"/>
            </a:lvl8pPr>
            <a:lvl9pPr marL="4074951" indent="0">
              <a:buNone/>
              <a:defRPr sz="11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433E275-2333-457D-B231-ACDEC9BE2BD1}" type="datetime1">
              <a:rPr lang="en-US" smtClean="0"/>
              <a:pPr/>
              <a:t>3/18/2016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177B04D-AEB5-43ED-B9BA-B3D1EC9C9067}" type="slidenum">
              <a:rPr lang="en-US" smtClean="0"/>
              <a:pPr/>
              <a:t>‹#›</a:t>
            </a:fld>
            <a:endParaRPr lang="en-US" dirty="0"/>
          </a:p>
        </p:txBody>
      </p:sp>
    </p:spTree>
    <p:extLst>
      <p:ext uri="{BB962C8B-B14F-4D97-AF65-F5344CB8AC3E}">
        <p14:creationId xmlns:p14="http://schemas.microsoft.com/office/powerpoint/2010/main" val="2843929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23444" y="7040882"/>
            <a:ext cx="4663440" cy="831217"/>
          </a:xfrm>
        </p:spPr>
        <p:txBody>
          <a:bodyPr anchor="b"/>
          <a:lstStyle>
            <a:lvl1pPr algn="l">
              <a:defRPr sz="2200" b="1"/>
            </a:lvl1pPr>
          </a:lstStyle>
          <a:p>
            <a:r>
              <a:rPr lang="en-US" smtClean="0"/>
              <a:t>Click to edit Master title style</a:t>
            </a:r>
            <a:endParaRPr lang="en-US"/>
          </a:p>
        </p:txBody>
      </p:sp>
      <p:sp>
        <p:nvSpPr>
          <p:cNvPr id="3" name="Picture Placeholder 2"/>
          <p:cNvSpPr>
            <a:spLocks noGrp="1"/>
          </p:cNvSpPr>
          <p:nvPr>
            <p:ph type="pic" idx="1"/>
          </p:nvPr>
        </p:nvSpPr>
        <p:spPr>
          <a:xfrm>
            <a:off x="1523444" y="898737"/>
            <a:ext cx="4663440" cy="6035040"/>
          </a:xfrm>
        </p:spPr>
        <p:txBody>
          <a:bodyPr/>
          <a:lstStyle>
            <a:lvl1pPr marL="0" indent="0">
              <a:buNone/>
              <a:defRPr sz="3600"/>
            </a:lvl1pPr>
            <a:lvl2pPr marL="509370" indent="0">
              <a:buNone/>
              <a:defRPr sz="3200"/>
            </a:lvl2pPr>
            <a:lvl3pPr marL="1018737" indent="0">
              <a:buNone/>
              <a:defRPr sz="2600"/>
            </a:lvl3pPr>
            <a:lvl4pPr marL="1528107" indent="0">
              <a:buNone/>
              <a:defRPr sz="2200"/>
            </a:lvl4pPr>
            <a:lvl5pPr marL="2037475" indent="0">
              <a:buNone/>
              <a:defRPr sz="2200"/>
            </a:lvl5pPr>
            <a:lvl6pPr marL="2546846" indent="0">
              <a:buNone/>
              <a:defRPr sz="2200"/>
            </a:lvl6pPr>
            <a:lvl7pPr marL="3056213" indent="0">
              <a:buNone/>
              <a:defRPr sz="2200"/>
            </a:lvl7pPr>
            <a:lvl8pPr marL="3565583" indent="0">
              <a:buNone/>
              <a:defRPr sz="2200"/>
            </a:lvl8pPr>
            <a:lvl9pPr marL="4074951" indent="0">
              <a:buNone/>
              <a:defRPr sz="2200"/>
            </a:lvl9pPr>
          </a:lstStyle>
          <a:p>
            <a:endParaRPr lang="en-US" dirty="0"/>
          </a:p>
        </p:txBody>
      </p:sp>
      <p:sp>
        <p:nvSpPr>
          <p:cNvPr id="4" name="Text Placeholder 3"/>
          <p:cNvSpPr>
            <a:spLocks noGrp="1"/>
          </p:cNvSpPr>
          <p:nvPr>
            <p:ph type="body" sz="half" idx="2"/>
          </p:nvPr>
        </p:nvSpPr>
        <p:spPr>
          <a:xfrm>
            <a:off x="1523444" y="7872099"/>
            <a:ext cx="4663440" cy="1180463"/>
          </a:xfrm>
        </p:spPr>
        <p:txBody>
          <a:bodyPr/>
          <a:lstStyle>
            <a:lvl1pPr marL="0" indent="0">
              <a:buNone/>
              <a:defRPr sz="1600"/>
            </a:lvl1pPr>
            <a:lvl2pPr marL="509370" indent="0">
              <a:buNone/>
              <a:defRPr sz="1400"/>
            </a:lvl2pPr>
            <a:lvl3pPr marL="1018737" indent="0">
              <a:buNone/>
              <a:defRPr sz="1200"/>
            </a:lvl3pPr>
            <a:lvl4pPr marL="1528107" indent="0">
              <a:buNone/>
              <a:defRPr sz="1100"/>
            </a:lvl4pPr>
            <a:lvl5pPr marL="2037475" indent="0">
              <a:buNone/>
              <a:defRPr sz="1100"/>
            </a:lvl5pPr>
            <a:lvl6pPr marL="2546846" indent="0">
              <a:buNone/>
              <a:defRPr sz="1100"/>
            </a:lvl6pPr>
            <a:lvl7pPr marL="3056213" indent="0">
              <a:buNone/>
              <a:defRPr sz="1100"/>
            </a:lvl7pPr>
            <a:lvl8pPr marL="3565583" indent="0">
              <a:buNone/>
              <a:defRPr sz="1100"/>
            </a:lvl8pPr>
            <a:lvl9pPr marL="4074951" indent="0">
              <a:buNone/>
              <a:defRPr sz="11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1E07EFA-7667-4272-80CC-C78D5DB339E5}" type="datetime1">
              <a:rPr lang="en-US" smtClean="0"/>
              <a:pPr/>
              <a:t>3/18/2016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177B04D-AEB5-43ED-B9BA-B3D1EC9C9067}" type="slidenum">
              <a:rPr lang="en-US" smtClean="0"/>
              <a:pPr/>
              <a:t>‹#›</a:t>
            </a:fld>
            <a:endParaRPr lang="en-US" dirty="0"/>
          </a:p>
        </p:txBody>
      </p:sp>
    </p:spTree>
    <p:extLst>
      <p:ext uri="{BB962C8B-B14F-4D97-AF65-F5344CB8AC3E}">
        <p14:creationId xmlns:p14="http://schemas.microsoft.com/office/powerpoint/2010/main" val="41205203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8620" y="402802"/>
            <a:ext cx="6995160" cy="1676400"/>
          </a:xfrm>
          <a:prstGeom prst="rect">
            <a:avLst/>
          </a:prstGeom>
        </p:spPr>
        <p:txBody>
          <a:bodyPr vert="horz" lIns="101874" tIns="50938" rIns="101874" bIns="50938"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388620" y="2346964"/>
            <a:ext cx="6995160" cy="6638079"/>
          </a:xfrm>
          <a:prstGeom prst="rect">
            <a:avLst/>
          </a:prstGeom>
        </p:spPr>
        <p:txBody>
          <a:bodyPr vert="horz" lIns="101874" tIns="50938" rIns="101874" bIns="50938"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388620" y="9322650"/>
            <a:ext cx="1813560" cy="535517"/>
          </a:xfrm>
          <a:prstGeom prst="rect">
            <a:avLst/>
          </a:prstGeom>
        </p:spPr>
        <p:txBody>
          <a:bodyPr vert="horz" lIns="101874" tIns="50938" rIns="101874" bIns="50938" rtlCol="0" anchor="ctr"/>
          <a:lstStyle>
            <a:lvl1pPr algn="l">
              <a:defRPr sz="1400">
                <a:solidFill>
                  <a:schemeClr val="tx1">
                    <a:tint val="75000"/>
                  </a:schemeClr>
                </a:solidFill>
              </a:defRPr>
            </a:lvl1pPr>
          </a:lstStyle>
          <a:p>
            <a:fld id="{3783A756-94F7-43CF-A3C1-1FB444D8776B}" type="datetime1">
              <a:rPr lang="en-US" smtClean="0"/>
              <a:pPr/>
              <a:t>3/18/2016</a:t>
            </a:fld>
            <a:endParaRPr lang="en-US" dirty="0"/>
          </a:p>
        </p:txBody>
      </p:sp>
      <p:sp>
        <p:nvSpPr>
          <p:cNvPr id="5" name="Footer Placeholder 4"/>
          <p:cNvSpPr>
            <a:spLocks noGrp="1"/>
          </p:cNvSpPr>
          <p:nvPr>
            <p:ph type="ftr" sz="quarter" idx="3"/>
          </p:nvPr>
        </p:nvSpPr>
        <p:spPr>
          <a:xfrm>
            <a:off x="2655570" y="9322650"/>
            <a:ext cx="2461260" cy="535517"/>
          </a:xfrm>
          <a:prstGeom prst="rect">
            <a:avLst/>
          </a:prstGeom>
        </p:spPr>
        <p:txBody>
          <a:bodyPr vert="horz" lIns="101874" tIns="50938" rIns="101874" bIns="50938" rtlCol="0" anchor="ctr"/>
          <a:lstStyle>
            <a:lvl1pPr algn="ctr">
              <a:defRPr sz="14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5570220" y="9322650"/>
            <a:ext cx="1813560" cy="535517"/>
          </a:xfrm>
          <a:prstGeom prst="rect">
            <a:avLst/>
          </a:prstGeom>
        </p:spPr>
        <p:txBody>
          <a:bodyPr vert="horz" lIns="101874" tIns="50938" rIns="101874" bIns="50938" rtlCol="0" anchor="ctr"/>
          <a:lstStyle>
            <a:lvl1pPr algn="r">
              <a:defRPr sz="1400">
                <a:solidFill>
                  <a:schemeClr val="tx1">
                    <a:tint val="75000"/>
                  </a:schemeClr>
                </a:solidFill>
              </a:defRPr>
            </a:lvl1pPr>
          </a:lstStyle>
          <a:p>
            <a:fld id="{F177B04D-AEB5-43ED-B9BA-B3D1EC9C9067}" type="slidenum">
              <a:rPr lang="en-US" smtClean="0"/>
              <a:pPr/>
              <a:t>‹#›</a:t>
            </a:fld>
            <a:endParaRPr lang="en-US" dirty="0"/>
          </a:p>
        </p:txBody>
      </p:sp>
    </p:spTree>
    <p:extLst>
      <p:ext uri="{BB962C8B-B14F-4D97-AF65-F5344CB8AC3E}">
        <p14:creationId xmlns:p14="http://schemas.microsoft.com/office/powerpoint/2010/main" val="13733049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1018737" rtl="0" eaLnBrk="1" latinLnBrk="0" hangingPunct="1">
        <a:spcBef>
          <a:spcPct val="0"/>
        </a:spcBef>
        <a:buNone/>
        <a:defRPr sz="5000" kern="1200">
          <a:solidFill>
            <a:schemeClr val="tx1"/>
          </a:solidFill>
          <a:latin typeface="+mj-lt"/>
          <a:ea typeface="+mj-ea"/>
          <a:cs typeface="+mj-cs"/>
        </a:defRPr>
      </a:lvl1pPr>
    </p:titleStyle>
    <p:bodyStyle>
      <a:lvl1pPr marL="382028" indent="-382028" algn="l" defTabSz="1018737" rtl="0" eaLnBrk="1" latinLnBrk="0" hangingPunct="1">
        <a:spcBef>
          <a:spcPct val="20000"/>
        </a:spcBef>
        <a:buFont typeface="Arial" pitchFamily="34" charset="0"/>
        <a:buChar char="•"/>
        <a:defRPr sz="3600" kern="1200">
          <a:solidFill>
            <a:schemeClr val="tx1"/>
          </a:solidFill>
          <a:latin typeface="+mn-lt"/>
          <a:ea typeface="+mn-ea"/>
          <a:cs typeface="+mn-cs"/>
        </a:defRPr>
      </a:lvl1pPr>
      <a:lvl2pPr marL="827724" indent="-318355" algn="l" defTabSz="1018737" rtl="0" eaLnBrk="1" latinLnBrk="0" hangingPunct="1">
        <a:spcBef>
          <a:spcPct val="20000"/>
        </a:spcBef>
        <a:buFont typeface="Arial" pitchFamily="34" charset="0"/>
        <a:buChar char="–"/>
        <a:defRPr sz="3200" kern="1200">
          <a:solidFill>
            <a:schemeClr val="tx1"/>
          </a:solidFill>
          <a:latin typeface="+mn-lt"/>
          <a:ea typeface="+mn-ea"/>
          <a:cs typeface="+mn-cs"/>
        </a:defRPr>
      </a:lvl2pPr>
      <a:lvl3pPr marL="1273422" indent="-254684" algn="l" defTabSz="1018737" rtl="0" eaLnBrk="1" latinLnBrk="0" hangingPunct="1">
        <a:spcBef>
          <a:spcPct val="20000"/>
        </a:spcBef>
        <a:buFont typeface="Arial" pitchFamily="34" charset="0"/>
        <a:buChar char="•"/>
        <a:defRPr sz="2600" kern="1200">
          <a:solidFill>
            <a:schemeClr val="tx1"/>
          </a:solidFill>
          <a:latin typeface="+mn-lt"/>
          <a:ea typeface="+mn-ea"/>
          <a:cs typeface="+mn-cs"/>
        </a:defRPr>
      </a:lvl3pPr>
      <a:lvl4pPr marL="1782790" indent="-254684" algn="l" defTabSz="1018737" rtl="0" eaLnBrk="1" latinLnBrk="0" hangingPunct="1">
        <a:spcBef>
          <a:spcPct val="20000"/>
        </a:spcBef>
        <a:buFont typeface="Arial" pitchFamily="34" charset="0"/>
        <a:buChar char="–"/>
        <a:defRPr sz="2200" kern="1200">
          <a:solidFill>
            <a:schemeClr val="tx1"/>
          </a:solidFill>
          <a:latin typeface="+mn-lt"/>
          <a:ea typeface="+mn-ea"/>
          <a:cs typeface="+mn-cs"/>
        </a:defRPr>
      </a:lvl4pPr>
      <a:lvl5pPr marL="2292160" indent="-254684" algn="l" defTabSz="1018737" rtl="0" eaLnBrk="1" latinLnBrk="0" hangingPunct="1">
        <a:spcBef>
          <a:spcPct val="20000"/>
        </a:spcBef>
        <a:buFont typeface="Arial" pitchFamily="34" charset="0"/>
        <a:buChar char="»"/>
        <a:defRPr sz="2200" kern="1200">
          <a:solidFill>
            <a:schemeClr val="tx1"/>
          </a:solidFill>
          <a:latin typeface="+mn-lt"/>
          <a:ea typeface="+mn-ea"/>
          <a:cs typeface="+mn-cs"/>
        </a:defRPr>
      </a:lvl5pPr>
      <a:lvl6pPr marL="2801529" indent="-254684" algn="l" defTabSz="1018737"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310898" indent="-254684" algn="l" defTabSz="1018737"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820267" indent="-254684" algn="l" defTabSz="1018737"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329636" indent="-254684" algn="l" defTabSz="1018737" rtl="0" eaLnBrk="1" latinLnBrk="0" hangingPunct="1">
        <a:spcBef>
          <a:spcPct val="20000"/>
        </a:spcBef>
        <a:buFont typeface="Arial" pitchFamily="34" charset="0"/>
        <a:buChar char="•"/>
        <a:defRPr sz="2200" kern="1200">
          <a:solidFill>
            <a:schemeClr val="tx1"/>
          </a:solidFill>
          <a:latin typeface="+mn-lt"/>
          <a:ea typeface="+mn-ea"/>
          <a:cs typeface="+mn-cs"/>
        </a:defRPr>
      </a:lvl9pPr>
    </p:bodyStyle>
    <p:otherStyle>
      <a:defPPr>
        <a:defRPr lang="en-US"/>
      </a:defPPr>
      <a:lvl1pPr marL="0" algn="l" defTabSz="1018737" rtl="0" eaLnBrk="1" latinLnBrk="0" hangingPunct="1">
        <a:defRPr sz="2000" kern="1200">
          <a:solidFill>
            <a:schemeClr val="tx1"/>
          </a:solidFill>
          <a:latin typeface="+mn-lt"/>
          <a:ea typeface="+mn-ea"/>
          <a:cs typeface="+mn-cs"/>
        </a:defRPr>
      </a:lvl1pPr>
      <a:lvl2pPr marL="509370" algn="l" defTabSz="1018737" rtl="0" eaLnBrk="1" latinLnBrk="0" hangingPunct="1">
        <a:defRPr sz="2000" kern="1200">
          <a:solidFill>
            <a:schemeClr val="tx1"/>
          </a:solidFill>
          <a:latin typeface="+mn-lt"/>
          <a:ea typeface="+mn-ea"/>
          <a:cs typeface="+mn-cs"/>
        </a:defRPr>
      </a:lvl2pPr>
      <a:lvl3pPr marL="1018737" algn="l" defTabSz="1018737" rtl="0" eaLnBrk="1" latinLnBrk="0" hangingPunct="1">
        <a:defRPr sz="2000" kern="1200">
          <a:solidFill>
            <a:schemeClr val="tx1"/>
          </a:solidFill>
          <a:latin typeface="+mn-lt"/>
          <a:ea typeface="+mn-ea"/>
          <a:cs typeface="+mn-cs"/>
        </a:defRPr>
      </a:lvl3pPr>
      <a:lvl4pPr marL="1528107" algn="l" defTabSz="1018737" rtl="0" eaLnBrk="1" latinLnBrk="0" hangingPunct="1">
        <a:defRPr sz="2000" kern="1200">
          <a:solidFill>
            <a:schemeClr val="tx1"/>
          </a:solidFill>
          <a:latin typeface="+mn-lt"/>
          <a:ea typeface="+mn-ea"/>
          <a:cs typeface="+mn-cs"/>
        </a:defRPr>
      </a:lvl4pPr>
      <a:lvl5pPr marL="2037475" algn="l" defTabSz="1018737" rtl="0" eaLnBrk="1" latinLnBrk="0" hangingPunct="1">
        <a:defRPr sz="2000" kern="1200">
          <a:solidFill>
            <a:schemeClr val="tx1"/>
          </a:solidFill>
          <a:latin typeface="+mn-lt"/>
          <a:ea typeface="+mn-ea"/>
          <a:cs typeface="+mn-cs"/>
        </a:defRPr>
      </a:lvl5pPr>
      <a:lvl6pPr marL="2546846" algn="l" defTabSz="1018737" rtl="0" eaLnBrk="1" latinLnBrk="0" hangingPunct="1">
        <a:defRPr sz="2000" kern="1200">
          <a:solidFill>
            <a:schemeClr val="tx1"/>
          </a:solidFill>
          <a:latin typeface="+mn-lt"/>
          <a:ea typeface="+mn-ea"/>
          <a:cs typeface="+mn-cs"/>
        </a:defRPr>
      </a:lvl6pPr>
      <a:lvl7pPr marL="3056213" algn="l" defTabSz="1018737" rtl="0" eaLnBrk="1" latinLnBrk="0" hangingPunct="1">
        <a:defRPr sz="2000" kern="1200">
          <a:solidFill>
            <a:schemeClr val="tx1"/>
          </a:solidFill>
          <a:latin typeface="+mn-lt"/>
          <a:ea typeface="+mn-ea"/>
          <a:cs typeface="+mn-cs"/>
        </a:defRPr>
      </a:lvl7pPr>
      <a:lvl8pPr marL="3565583" algn="l" defTabSz="1018737" rtl="0" eaLnBrk="1" latinLnBrk="0" hangingPunct="1">
        <a:defRPr sz="2000" kern="1200">
          <a:solidFill>
            <a:schemeClr val="tx1"/>
          </a:solidFill>
          <a:latin typeface="+mn-lt"/>
          <a:ea typeface="+mn-ea"/>
          <a:cs typeface="+mn-cs"/>
        </a:defRPr>
      </a:lvl8pPr>
      <a:lvl9pPr marL="4074951" algn="l" defTabSz="1018737" rtl="0" eaLnBrk="1" latinLnBrk="0" hangingPunct="1">
        <a:defRPr sz="20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693538" y="-1196685"/>
            <a:ext cx="1393054" cy="2403701"/>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lIns="91433" tIns="45717" rIns="91433" bIns="45717" anchor="ctr"/>
          <a:lstStyle>
            <a:extLst/>
          </a:lstStyle>
          <a:p>
            <a:pPr algn="ctr" eaLnBrk="1" latinLnBrk="0" hangingPunct="1"/>
            <a:endParaRPr kumimoji="0" lang="en-US"/>
          </a:p>
        </p:txBody>
      </p:sp>
      <p:sp>
        <p:nvSpPr>
          <p:cNvPr id="8" name="Oval 7"/>
          <p:cNvSpPr/>
          <p:nvPr/>
        </p:nvSpPr>
        <p:spPr>
          <a:xfrm>
            <a:off x="143494" y="30950"/>
            <a:ext cx="1446862" cy="2496547"/>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lIns="91433" tIns="45717" rIns="91433" bIns="45717" anchor="ctr"/>
          <a:lstStyle>
            <a:extLst/>
          </a:lstStyle>
          <a:p>
            <a:pPr algn="ctr" eaLnBrk="1" latinLnBrk="0" hangingPunct="1"/>
            <a:endParaRPr kumimoji="0" lang="en-US"/>
          </a:p>
        </p:txBody>
      </p:sp>
      <p:sp>
        <p:nvSpPr>
          <p:cNvPr id="11" name="Donut 10"/>
          <p:cNvSpPr/>
          <p:nvPr/>
        </p:nvSpPr>
        <p:spPr>
          <a:xfrm rot="2315675">
            <a:off x="155451" y="1547446"/>
            <a:ext cx="956859" cy="1617182"/>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lIns="91433" tIns="45717" rIns="91433" bIns="45717" anchor="ctr"/>
          <a:lstStyle>
            <a:extLst/>
          </a:lstStyle>
          <a:p>
            <a:pPr algn="ctr" eaLnBrk="1" latinLnBrk="0" hangingPunct="1"/>
            <a:endParaRPr kumimoji="0" lang="en-US"/>
          </a:p>
        </p:txBody>
      </p:sp>
      <p:sp>
        <p:nvSpPr>
          <p:cNvPr id="12" name="Rectangle 11"/>
          <p:cNvSpPr/>
          <p:nvPr/>
        </p:nvSpPr>
        <p:spPr>
          <a:xfrm>
            <a:off x="860942" y="-78"/>
            <a:ext cx="6911458" cy="10058479"/>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91433" tIns="45717" rIns="91433" bIns="45717" anchor="ctr"/>
          <a:lstStyle>
            <a:extLst/>
          </a:lstStyle>
          <a:p>
            <a:pPr algn="ctr" eaLnBrk="1" latinLnBrk="0" hangingPunct="1"/>
            <a:endParaRPr kumimoji="0" lang="en-US"/>
          </a:p>
        </p:txBody>
      </p:sp>
      <p:sp>
        <p:nvSpPr>
          <p:cNvPr id="5" name="Title Placeholder 4"/>
          <p:cNvSpPr>
            <a:spLocks noGrp="1"/>
          </p:cNvSpPr>
          <p:nvPr>
            <p:ph type="title"/>
          </p:nvPr>
        </p:nvSpPr>
        <p:spPr>
          <a:xfrm>
            <a:off x="1220267" y="402802"/>
            <a:ext cx="6373368" cy="1676400"/>
          </a:xfrm>
          <a:prstGeom prst="rect">
            <a:avLst/>
          </a:prstGeom>
        </p:spPr>
        <p:txBody>
          <a:bodyPr lIns="91433" tIns="45717" rIns="91433" bIns="45717"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220267" y="2123440"/>
            <a:ext cx="6373368" cy="7040880"/>
          </a:xfrm>
          <a:prstGeom prst="rect">
            <a:avLst/>
          </a:prstGeom>
        </p:spPr>
        <p:txBody>
          <a:bodyPr lIns="91433" tIns="45717" rIns="91433" bIns="45717">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044190" y="9248140"/>
            <a:ext cx="1813560" cy="698500"/>
          </a:xfrm>
          <a:prstGeom prst="rect">
            <a:avLst/>
          </a:prstGeom>
        </p:spPr>
        <p:txBody>
          <a:bodyPr lIns="91433" tIns="45717" rIns="91433" bIns="45717" anchor="b"/>
          <a:lstStyle>
            <a:lvl1pPr algn="r" eaLnBrk="1" latinLnBrk="0" hangingPunct="1">
              <a:defRPr kumimoji="0" sz="1200">
                <a:solidFill>
                  <a:schemeClr val="bg2">
                    <a:shade val="50000"/>
                    <a:satMod val="200000"/>
                  </a:schemeClr>
                </a:solidFill>
              </a:defRPr>
            </a:lvl1pPr>
            <a:extLst/>
          </a:lstStyle>
          <a:p>
            <a:fld id="{3783A756-94F7-43CF-A3C1-1FB444D8776B}" type="datetime1">
              <a:rPr lang="en-US" smtClean="0"/>
              <a:pPr/>
              <a:t>3/18/2016</a:t>
            </a:fld>
            <a:endParaRPr lang="en-US" dirty="0"/>
          </a:p>
        </p:txBody>
      </p:sp>
      <p:sp>
        <p:nvSpPr>
          <p:cNvPr id="10" name="Footer Placeholder 9"/>
          <p:cNvSpPr>
            <a:spLocks noGrp="1"/>
          </p:cNvSpPr>
          <p:nvPr>
            <p:ph type="ftr" sz="quarter" idx="3"/>
          </p:nvPr>
        </p:nvSpPr>
        <p:spPr>
          <a:xfrm>
            <a:off x="4857750" y="9248140"/>
            <a:ext cx="2461260" cy="698500"/>
          </a:xfrm>
          <a:prstGeom prst="rect">
            <a:avLst/>
          </a:prstGeom>
        </p:spPr>
        <p:txBody>
          <a:bodyPr lIns="91433" tIns="45717" rIns="91433" bIns="45717" anchor="b"/>
          <a:lstStyle>
            <a:lvl1pPr eaLnBrk="1" latinLnBrk="0" hangingPunct="1">
              <a:defRPr kumimoji="0" sz="1200">
                <a:solidFill>
                  <a:schemeClr val="bg2">
                    <a:shade val="50000"/>
                    <a:satMod val="200000"/>
                  </a:schemeClr>
                </a:solidFill>
                <a:effectLst/>
              </a:defRPr>
            </a:lvl1pPr>
            <a:extLst/>
          </a:lstStyle>
          <a:p>
            <a:endParaRPr lang="en-US" dirty="0"/>
          </a:p>
        </p:txBody>
      </p:sp>
      <p:sp>
        <p:nvSpPr>
          <p:cNvPr id="22" name="Slide Number Placeholder 21"/>
          <p:cNvSpPr>
            <a:spLocks noGrp="1"/>
          </p:cNvSpPr>
          <p:nvPr>
            <p:ph type="sldNum" sz="quarter" idx="4"/>
          </p:nvPr>
        </p:nvSpPr>
        <p:spPr>
          <a:xfrm>
            <a:off x="7321601" y="9248140"/>
            <a:ext cx="388620" cy="698500"/>
          </a:xfrm>
          <a:prstGeom prst="rect">
            <a:avLst/>
          </a:prstGeom>
        </p:spPr>
        <p:txBody>
          <a:bodyPr lIns="91433" tIns="45717" rIns="91433" bIns="45717" anchor="b"/>
          <a:lstStyle>
            <a:lvl1pPr algn="ctr" eaLnBrk="1" latinLnBrk="0" hangingPunct="1">
              <a:defRPr kumimoji="0" sz="1200">
                <a:solidFill>
                  <a:schemeClr val="bg2">
                    <a:shade val="50000"/>
                    <a:satMod val="200000"/>
                  </a:schemeClr>
                </a:solidFill>
                <a:effectLst/>
              </a:defRPr>
            </a:lvl1pPr>
            <a:extLst/>
          </a:lstStyle>
          <a:p>
            <a:fld id="{F177B04D-AEB5-43ED-B9BA-B3D1EC9C9067}" type="slidenum">
              <a:rPr lang="en-US" smtClean="0"/>
              <a:pPr/>
              <a:t>‹#›</a:t>
            </a:fld>
            <a:endParaRPr lang="en-US" dirty="0"/>
          </a:p>
        </p:txBody>
      </p:sp>
      <p:sp>
        <p:nvSpPr>
          <p:cNvPr id="15" name="Rectangle 14"/>
          <p:cNvSpPr/>
          <p:nvPr/>
        </p:nvSpPr>
        <p:spPr bwMode="invGray">
          <a:xfrm>
            <a:off x="862738" y="-78"/>
            <a:ext cx="62179" cy="10058479"/>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lIns="91433" tIns="45717" rIns="91433" bIns="45717"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35" indent="-28344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35" indent="-237728"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06" indent="-228584"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03" indent="-173723"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357" indent="-182867"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654" indent="-182867"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8952" indent="-182867"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106" indent="-182867"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403" indent="-182867"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168" algn="l" rtl="0" eaLnBrk="1" latinLnBrk="0" hangingPunct="1">
        <a:defRPr kumimoji="0" kern="1200">
          <a:solidFill>
            <a:schemeClr val="tx1"/>
          </a:solidFill>
          <a:latin typeface="+mn-lt"/>
          <a:ea typeface="+mn-ea"/>
          <a:cs typeface="+mn-cs"/>
        </a:defRPr>
      </a:lvl2pPr>
      <a:lvl3pPr marL="914336" algn="l" rtl="0" eaLnBrk="1" latinLnBrk="0" hangingPunct="1">
        <a:defRPr kumimoji="0" kern="1200">
          <a:solidFill>
            <a:schemeClr val="tx1"/>
          </a:solidFill>
          <a:latin typeface="+mn-lt"/>
          <a:ea typeface="+mn-ea"/>
          <a:cs typeface="+mn-cs"/>
        </a:defRPr>
      </a:lvl3pPr>
      <a:lvl4pPr marL="1371504" algn="l" rtl="0" eaLnBrk="1" latinLnBrk="0" hangingPunct="1">
        <a:defRPr kumimoji="0" kern="1200">
          <a:solidFill>
            <a:schemeClr val="tx1"/>
          </a:solidFill>
          <a:latin typeface="+mn-lt"/>
          <a:ea typeface="+mn-ea"/>
          <a:cs typeface="+mn-cs"/>
        </a:defRPr>
      </a:lvl4pPr>
      <a:lvl5pPr marL="1828672" algn="l" rtl="0" eaLnBrk="1" latinLnBrk="0" hangingPunct="1">
        <a:defRPr kumimoji="0" kern="1200">
          <a:solidFill>
            <a:schemeClr val="tx1"/>
          </a:solidFill>
          <a:latin typeface="+mn-lt"/>
          <a:ea typeface="+mn-ea"/>
          <a:cs typeface="+mn-cs"/>
        </a:defRPr>
      </a:lvl5pPr>
      <a:lvl6pPr marL="2285839" algn="l" rtl="0" eaLnBrk="1" latinLnBrk="0" hangingPunct="1">
        <a:defRPr kumimoji="0" kern="1200">
          <a:solidFill>
            <a:schemeClr val="tx1"/>
          </a:solidFill>
          <a:latin typeface="+mn-lt"/>
          <a:ea typeface="+mn-ea"/>
          <a:cs typeface="+mn-cs"/>
        </a:defRPr>
      </a:lvl6pPr>
      <a:lvl7pPr marL="2743008" algn="l" rtl="0" eaLnBrk="1" latinLnBrk="0" hangingPunct="1">
        <a:defRPr kumimoji="0" kern="1200">
          <a:solidFill>
            <a:schemeClr val="tx1"/>
          </a:solidFill>
          <a:latin typeface="+mn-lt"/>
          <a:ea typeface="+mn-ea"/>
          <a:cs typeface="+mn-cs"/>
        </a:defRPr>
      </a:lvl7pPr>
      <a:lvl8pPr marL="3200175" algn="l" rtl="0" eaLnBrk="1" latinLnBrk="0" hangingPunct="1">
        <a:defRPr kumimoji="0" kern="1200">
          <a:solidFill>
            <a:schemeClr val="tx1"/>
          </a:solidFill>
          <a:latin typeface="+mn-lt"/>
          <a:ea typeface="+mn-ea"/>
          <a:cs typeface="+mn-cs"/>
        </a:defRPr>
      </a:lvl8pPr>
      <a:lvl9pPr marL="3657343" algn="l" rtl="0" eaLnBrk="1" latinLnBrk="0" hangingPunct="1">
        <a:defRPr kumimoji="0" kern="1200">
          <a:solidFill>
            <a:schemeClr val="tx1"/>
          </a:solidFill>
          <a:latin typeface="+mn-lt"/>
          <a:ea typeface="+mn-ea"/>
          <a:cs typeface="+mn-cs"/>
        </a:defRPr>
      </a:lvl9pPr>
      <a:extLst/>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8620" y="402802"/>
            <a:ext cx="6995160" cy="1676400"/>
          </a:xfrm>
          <a:prstGeom prst="rect">
            <a:avLst/>
          </a:prstGeom>
        </p:spPr>
        <p:txBody>
          <a:bodyPr vert="horz" lIns="101881" tIns="50941" rIns="101881" bIns="50941"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388620" y="2346962"/>
            <a:ext cx="6995160" cy="6638079"/>
          </a:xfrm>
          <a:prstGeom prst="rect">
            <a:avLst/>
          </a:prstGeom>
        </p:spPr>
        <p:txBody>
          <a:bodyPr vert="horz" lIns="101881" tIns="50941" rIns="101881" bIns="50941"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388620" y="9322648"/>
            <a:ext cx="1813560" cy="535517"/>
          </a:xfrm>
          <a:prstGeom prst="rect">
            <a:avLst/>
          </a:prstGeom>
        </p:spPr>
        <p:txBody>
          <a:bodyPr vert="horz" lIns="101881" tIns="50941" rIns="101881" bIns="50941" rtlCol="0" anchor="ctr"/>
          <a:lstStyle>
            <a:lvl1pPr algn="l">
              <a:defRPr sz="1400">
                <a:solidFill>
                  <a:schemeClr val="tx1">
                    <a:tint val="75000"/>
                  </a:schemeClr>
                </a:solidFill>
              </a:defRPr>
            </a:lvl1pPr>
          </a:lstStyle>
          <a:p>
            <a:pPr defTabSz="1018809"/>
            <a:fld id="{3783A756-94F7-43CF-A3C1-1FB444D8776B}" type="datetime1">
              <a:rPr lang="en-US" smtClean="0">
                <a:solidFill>
                  <a:prstClr val="black">
                    <a:tint val="75000"/>
                  </a:prstClr>
                </a:solidFill>
              </a:rPr>
              <a:pPr defTabSz="1018809"/>
              <a:t>3/18/2016</a:t>
            </a:fld>
            <a:endParaRPr lang="en-US" dirty="0">
              <a:solidFill>
                <a:prstClr val="black">
                  <a:tint val="75000"/>
                </a:prstClr>
              </a:solidFill>
            </a:endParaRPr>
          </a:p>
        </p:txBody>
      </p:sp>
      <p:sp>
        <p:nvSpPr>
          <p:cNvPr id="5" name="Footer Placeholder 4"/>
          <p:cNvSpPr>
            <a:spLocks noGrp="1"/>
          </p:cNvSpPr>
          <p:nvPr>
            <p:ph type="ftr" sz="quarter" idx="3"/>
          </p:nvPr>
        </p:nvSpPr>
        <p:spPr>
          <a:xfrm>
            <a:off x="2655570" y="9322648"/>
            <a:ext cx="2461260" cy="535517"/>
          </a:xfrm>
          <a:prstGeom prst="rect">
            <a:avLst/>
          </a:prstGeom>
        </p:spPr>
        <p:txBody>
          <a:bodyPr vert="horz" lIns="101881" tIns="50941" rIns="101881" bIns="50941" rtlCol="0" anchor="ctr"/>
          <a:lstStyle>
            <a:lvl1pPr algn="ctr">
              <a:defRPr sz="1400">
                <a:solidFill>
                  <a:schemeClr val="tx1">
                    <a:tint val="75000"/>
                  </a:schemeClr>
                </a:solidFill>
              </a:defRPr>
            </a:lvl1pPr>
          </a:lstStyle>
          <a:p>
            <a:pPr defTabSz="1018809"/>
            <a:endParaRPr lang="en-US" dirty="0">
              <a:solidFill>
                <a:prstClr val="black">
                  <a:tint val="75000"/>
                </a:prstClr>
              </a:solidFill>
            </a:endParaRPr>
          </a:p>
        </p:txBody>
      </p:sp>
      <p:sp>
        <p:nvSpPr>
          <p:cNvPr id="6" name="Slide Number Placeholder 5"/>
          <p:cNvSpPr>
            <a:spLocks noGrp="1"/>
          </p:cNvSpPr>
          <p:nvPr>
            <p:ph type="sldNum" sz="quarter" idx="4"/>
          </p:nvPr>
        </p:nvSpPr>
        <p:spPr>
          <a:xfrm>
            <a:off x="5570220" y="9322648"/>
            <a:ext cx="1813560" cy="535517"/>
          </a:xfrm>
          <a:prstGeom prst="rect">
            <a:avLst/>
          </a:prstGeom>
        </p:spPr>
        <p:txBody>
          <a:bodyPr vert="horz" lIns="101881" tIns="50941" rIns="101881" bIns="50941" rtlCol="0" anchor="ctr"/>
          <a:lstStyle>
            <a:lvl1pPr algn="r">
              <a:defRPr sz="1400">
                <a:solidFill>
                  <a:schemeClr val="tx1">
                    <a:tint val="75000"/>
                  </a:schemeClr>
                </a:solidFill>
              </a:defRPr>
            </a:lvl1pPr>
          </a:lstStyle>
          <a:p>
            <a:pPr defTabSz="1018809"/>
            <a:fld id="{F177B04D-AEB5-43ED-B9BA-B3D1EC9C9067}" type="slidenum">
              <a:rPr lang="en-US" smtClean="0">
                <a:solidFill>
                  <a:prstClr val="black">
                    <a:tint val="75000"/>
                  </a:prstClr>
                </a:solidFill>
              </a:rPr>
              <a:pPr defTabSz="1018809"/>
              <a:t>‹#›</a:t>
            </a:fld>
            <a:endParaRPr lang="en-US" dirty="0">
              <a:solidFill>
                <a:prstClr val="black">
                  <a:tint val="75000"/>
                </a:prstClr>
              </a:solidFill>
            </a:endParaRPr>
          </a:p>
        </p:txBody>
      </p:sp>
    </p:spTree>
    <p:extLst>
      <p:ext uri="{BB962C8B-B14F-4D97-AF65-F5344CB8AC3E}">
        <p14:creationId xmlns:p14="http://schemas.microsoft.com/office/powerpoint/2010/main" val="4185025501"/>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ftr="0" dt="0"/>
  <p:txStyles>
    <p:titleStyle>
      <a:lvl1pPr algn="ctr" defTabSz="1018809" rtl="0" eaLnBrk="1" latinLnBrk="0" hangingPunct="1">
        <a:spcBef>
          <a:spcPct val="0"/>
        </a:spcBef>
        <a:buNone/>
        <a:defRPr sz="5000" kern="1200">
          <a:solidFill>
            <a:schemeClr val="tx1"/>
          </a:solidFill>
          <a:latin typeface="+mj-lt"/>
          <a:ea typeface="+mj-ea"/>
          <a:cs typeface="+mj-cs"/>
        </a:defRPr>
      </a:lvl1pPr>
    </p:titleStyle>
    <p:bodyStyle>
      <a:lvl1pPr marL="382054" indent="-382054" algn="l" defTabSz="1018809" rtl="0" eaLnBrk="1" latinLnBrk="0" hangingPunct="1">
        <a:spcBef>
          <a:spcPct val="20000"/>
        </a:spcBef>
        <a:buFont typeface="Arial" pitchFamily="34" charset="0"/>
        <a:buChar char="•"/>
        <a:defRPr sz="3600" kern="1200">
          <a:solidFill>
            <a:schemeClr val="tx1"/>
          </a:solidFill>
          <a:latin typeface="+mn-lt"/>
          <a:ea typeface="+mn-ea"/>
          <a:cs typeface="+mn-cs"/>
        </a:defRPr>
      </a:lvl1pPr>
      <a:lvl2pPr marL="827782" indent="-318378" algn="l" defTabSz="1018809" rtl="0" eaLnBrk="1" latinLnBrk="0" hangingPunct="1">
        <a:spcBef>
          <a:spcPct val="20000"/>
        </a:spcBef>
        <a:buFont typeface="Arial" pitchFamily="34" charset="0"/>
        <a:buChar char="–"/>
        <a:defRPr sz="3200" kern="1200">
          <a:solidFill>
            <a:schemeClr val="tx1"/>
          </a:solidFill>
          <a:latin typeface="+mn-lt"/>
          <a:ea typeface="+mn-ea"/>
          <a:cs typeface="+mn-cs"/>
        </a:defRPr>
      </a:lvl2pPr>
      <a:lvl3pPr marL="1273511" indent="-254702" algn="l" defTabSz="1018809" rtl="0" eaLnBrk="1" latinLnBrk="0" hangingPunct="1">
        <a:spcBef>
          <a:spcPct val="20000"/>
        </a:spcBef>
        <a:buFont typeface="Arial" pitchFamily="34" charset="0"/>
        <a:buChar char="•"/>
        <a:defRPr sz="2600" kern="1200">
          <a:solidFill>
            <a:schemeClr val="tx1"/>
          </a:solidFill>
          <a:latin typeface="+mn-lt"/>
          <a:ea typeface="+mn-ea"/>
          <a:cs typeface="+mn-cs"/>
        </a:defRPr>
      </a:lvl3pPr>
      <a:lvl4pPr marL="1782916" indent="-254702" algn="l" defTabSz="1018809" rtl="0" eaLnBrk="1" latinLnBrk="0" hangingPunct="1">
        <a:spcBef>
          <a:spcPct val="20000"/>
        </a:spcBef>
        <a:buFont typeface="Arial" pitchFamily="34" charset="0"/>
        <a:buChar char="–"/>
        <a:defRPr sz="2200" kern="1200">
          <a:solidFill>
            <a:schemeClr val="tx1"/>
          </a:solidFill>
          <a:latin typeface="+mn-lt"/>
          <a:ea typeface="+mn-ea"/>
          <a:cs typeface="+mn-cs"/>
        </a:defRPr>
      </a:lvl4pPr>
      <a:lvl5pPr marL="2292321" indent="-254702" algn="l" defTabSz="1018809" rtl="0" eaLnBrk="1" latinLnBrk="0" hangingPunct="1">
        <a:spcBef>
          <a:spcPct val="20000"/>
        </a:spcBef>
        <a:buFont typeface="Arial" pitchFamily="34" charset="0"/>
        <a:buChar char="»"/>
        <a:defRPr sz="2200" kern="1200">
          <a:solidFill>
            <a:schemeClr val="tx1"/>
          </a:solidFill>
          <a:latin typeface="+mn-lt"/>
          <a:ea typeface="+mn-ea"/>
          <a:cs typeface="+mn-cs"/>
        </a:defRPr>
      </a:lvl5pPr>
      <a:lvl6pPr marL="2801726" indent="-254702" algn="l" defTabSz="1018809"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311130" indent="-254702" algn="l" defTabSz="1018809"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820535" indent="-254702" algn="l" defTabSz="1018809"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329940" indent="-254702" algn="l" defTabSz="1018809" rtl="0" eaLnBrk="1" latinLnBrk="0" hangingPunct="1">
        <a:spcBef>
          <a:spcPct val="20000"/>
        </a:spcBef>
        <a:buFont typeface="Arial" pitchFamily="34" charset="0"/>
        <a:buChar char="•"/>
        <a:defRPr sz="2200" kern="1200">
          <a:solidFill>
            <a:schemeClr val="tx1"/>
          </a:solidFill>
          <a:latin typeface="+mn-lt"/>
          <a:ea typeface="+mn-ea"/>
          <a:cs typeface="+mn-cs"/>
        </a:defRPr>
      </a:lvl9pPr>
    </p:bodyStyle>
    <p:otherStyle>
      <a:defPPr>
        <a:defRPr lang="en-US"/>
      </a:defPPr>
      <a:lvl1pPr marL="0" algn="l" defTabSz="1018809" rtl="0" eaLnBrk="1" latinLnBrk="0" hangingPunct="1">
        <a:defRPr sz="2000" kern="1200">
          <a:solidFill>
            <a:schemeClr val="tx1"/>
          </a:solidFill>
          <a:latin typeface="+mn-lt"/>
          <a:ea typeface="+mn-ea"/>
          <a:cs typeface="+mn-cs"/>
        </a:defRPr>
      </a:lvl1pPr>
      <a:lvl2pPr marL="509405" algn="l" defTabSz="1018809" rtl="0" eaLnBrk="1" latinLnBrk="0" hangingPunct="1">
        <a:defRPr sz="2000" kern="1200">
          <a:solidFill>
            <a:schemeClr val="tx1"/>
          </a:solidFill>
          <a:latin typeface="+mn-lt"/>
          <a:ea typeface="+mn-ea"/>
          <a:cs typeface="+mn-cs"/>
        </a:defRPr>
      </a:lvl2pPr>
      <a:lvl3pPr marL="1018809" algn="l" defTabSz="1018809" rtl="0" eaLnBrk="1" latinLnBrk="0" hangingPunct="1">
        <a:defRPr sz="2000" kern="1200">
          <a:solidFill>
            <a:schemeClr val="tx1"/>
          </a:solidFill>
          <a:latin typeface="+mn-lt"/>
          <a:ea typeface="+mn-ea"/>
          <a:cs typeface="+mn-cs"/>
        </a:defRPr>
      </a:lvl3pPr>
      <a:lvl4pPr marL="1528214" algn="l" defTabSz="1018809" rtl="0" eaLnBrk="1" latinLnBrk="0" hangingPunct="1">
        <a:defRPr sz="2000" kern="1200">
          <a:solidFill>
            <a:schemeClr val="tx1"/>
          </a:solidFill>
          <a:latin typeface="+mn-lt"/>
          <a:ea typeface="+mn-ea"/>
          <a:cs typeface="+mn-cs"/>
        </a:defRPr>
      </a:lvl4pPr>
      <a:lvl5pPr marL="2037618" algn="l" defTabSz="1018809" rtl="0" eaLnBrk="1" latinLnBrk="0" hangingPunct="1">
        <a:defRPr sz="2000" kern="1200">
          <a:solidFill>
            <a:schemeClr val="tx1"/>
          </a:solidFill>
          <a:latin typeface="+mn-lt"/>
          <a:ea typeface="+mn-ea"/>
          <a:cs typeface="+mn-cs"/>
        </a:defRPr>
      </a:lvl5pPr>
      <a:lvl6pPr marL="2547024" algn="l" defTabSz="1018809" rtl="0" eaLnBrk="1" latinLnBrk="0" hangingPunct="1">
        <a:defRPr sz="2000" kern="1200">
          <a:solidFill>
            <a:schemeClr val="tx1"/>
          </a:solidFill>
          <a:latin typeface="+mn-lt"/>
          <a:ea typeface="+mn-ea"/>
          <a:cs typeface="+mn-cs"/>
        </a:defRPr>
      </a:lvl6pPr>
      <a:lvl7pPr marL="3056428" algn="l" defTabSz="1018809" rtl="0" eaLnBrk="1" latinLnBrk="0" hangingPunct="1">
        <a:defRPr sz="2000" kern="1200">
          <a:solidFill>
            <a:schemeClr val="tx1"/>
          </a:solidFill>
          <a:latin typeface="+mn-lt"/>
          <a:ea typeface="+mn-ea"/>
          <a:cs typeface="+mn-cs"/>
        </a:defRPr>
      </a:lvl7pPr>
      <a:lvl8pPr marL="3565833" algn="l" defTabSz="1018809" rtl="0" eaLnBrk="1" latinLnBrk="0" hangingPunct="1">
        <a:defRPr sz="2000" kern="1200">
          <a:solidFill>
            <a:schemeClr val="tx1"/>
          </a:solidFill>
          <a:latin typeface="+mn-lt"/>
          <a:ea typeface="+mn-ea"/>
          <a:cs typeface="+mn-cs"/>
        </a:defRPr>
      </a:lvl8pPr>
      <a:lvl9pPr marL="4075237" algn="l" defTabSz="1018809" rtl="0" eaLnBrk="1" latinLnBrk="0" hangingPunct="1">
        <a:defRPr sz="2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www.hsd.k12.or.us/Departments/PrintShop/WebSubmissionForms.aspx" TargetMode="External"/><Relationship Id="rId1" Type="http://schemas.openxmlformats.org/officeDocument/2006/relationships/slideLayout" Target="../slideLayouts/slideLayout24.xml"/></Relationships>
</file>

<file path=ppt/slides/_rels/slide30.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oaksportal.org/resources/" TargetMode="External"/><Relationship Id="rId2" Type="http://schemas.openxmlformats.org/officeDocument/2006/relationships/notesSlide" Target="../notesSlides/notesSlide1.xml"/><Relationship Id="rId1" Type="http://schemas.openxmlformats.org/officeDocument/2006/relationships/slideLayout" Target="../slideLayouts/slideLayout2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4.xml"/></Relationships>
</file>

<file path=ppt/slides/_rels/slide8.xml.rels><?xml version="1.0" encoding="UTF-8" standalone="yes"?>
<Relationships xmlns="http://schemas.openxmlformats.org/package/2006/relationships"><Relationship Id="rId2" Type="http://schemas.openxmlformats.org/officeDocument/2006/relationships/hyperlink" Target="http://www.corestandards.org/assets/Appendix_A.pdf" TargetMode="External"/><Relationship Id="rId1" Type="http://schemas.openxmlformats.org/officeDocument/2006/relationships/slideLayout" Target="../slideLayouts/slideLayout24.xml"/></Relationships>
</file>

<file path=ppt/slides/_rels/slide9.xml.rels><?xml version="1.0" encoding="UTF-8" standalone="yes"?>
<Relationships xmlns="http://schemas.openxmlformats.org/package/2006/relationships"><Relationship Id="rId2" Type="http://schemas.openxmlformats.org/officeDocument/2006/relationships/hyperlink" Target="http://www.livebinders.com/play/play?id=774846"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6" name="Table 25"/>
          <p:cNvGraphicFramePr>
            <a:graphicFrameLocks noGrp="1"/>
          </p:cNvGraphicFramePr>
          <p:nvPr>
            <p:extLst>
              <p:ext uri="{D42A27DB-BD31-4B8C-83A1-F6EECF244321}">
                <p14:modId xmlns:p14="http://schemas.microsoft.com/office/powerpoint/2010/main" val="3535416814"/>
              </p:ext>
            </p:extLst>
          </p:nvPr>
        </p:nvGraphicFramePr>
        <p:xfrm>
          <a:off x="1209042" y="6441948"/>
          <a:ext cx="5705113" cy="2220468"/>
        </p:xfrm>
        <a:graphic>
          <a:graphicData uri="http://schemas.openxmlformats.org/drawingml/2006/table">
            <a:tbl>
              <a:tblPr firstRow="1" bandRow="1">
                <a:effectLst>
                  <a:innerShdw blurRad="63500" dist="50800" dir="10800000">
                    <a:prstClr val="black">
                      <a:alpha val="50000"/>
                    </a:prstClr>
                  </a:innerShdw>
                </a:effectLst>
                <a:tableStyleId>{5940675A-B579-460E-94D1-54222C63F5DA}</a:tableStyleId>
              </a:tblPr>
              <a:tblGrid>
                <a:gridCol w="431801"/>
                <a:gridCol w="2245359"/>
                <a:gridCol w="2418080"/>
                <a:gridCol w="609873"/>
              </a:tblGrid>
              <a:tr h="284988">
                <a:tc gridSpan="4">
                  <a:txBody>
                    <a:bodyPr/>
                    <a:lstStyle/>
                    <a:p>
                      <a:pPr algn="ctr"/>
                      <a:r>
                        <a:rPr lang="en-US" sz="1200" b="1" dirty="0" smtClean="0"/>
                        <a:t>Narrative Writing and Language</a:t>
                      </a:r>
                      <a:endParaRPr lang="en-US" sz="1200" b="1" dirty="0"/>
                    </a:p>
                  </a:txBody>
                  <a:tcPr marL="103632" marR="103632" marT="50292" marB="50292">
                    <a:solidFill>
                      <a:schemeClr val="bg1">
                        <a:lumMod val="85000"/>
                      </a:schemeClr>
                    </a:solidFill>
                  </a:tcPr>
                </a:tc>
                <a:tc hMerge="1">
                  <a:txBody>
                    <a:bodyPr/>
                    <a:lstStyle/>
                    <a:p>
                      <a:endParaRPr lang="en-US"/>
                    </a:p>
                  </a:txBody>
                  <a:tcPr/>
                </a:tc>
                <a:tc hMerge="1">
                  <a:txBody>
                    <a:bodyPr/>
                    <a:lstStyle/>
                    <a:p>
                      <a:pPr algn="ctr"/>
                      <a:endParaRPr lang="en-US" b="1" dirty="0"/>
                    </a:p>
                  </a:txBody>
                  <a:tcPr/>
                </a:tc>
                <a:tc hMerge="1">
                  <a:txBody>
                    <a:bodyPr/>
                    <a:lstStyle/>
                    <a:p>
                      <a:pPr algn="ctr"/>
                      <a:endParaRPr lang="en-US" sz="1200" b="1" dirty="0"/>
                    </a:p>
                  </a:txBody>
                  <a:tcPr/>
                </a:tc>
              </a:tr>
              <a:tr h="283464">
                <a:tc gridSpan="2">
                  <a:txBody>
                    <a:bodyPr/>
                    <a:lstStyle/>
                    <a:p>
                      <a:pPr algn="ctr"/>
                      <a:r>
                        <a:rPr lang="en-US" sz="1200" b="1" dirty="0" smtClean="0"/>
                        <a:t>Targets</a:t>
                      </a:r>
                      <a:endParaRPr lang="en-US" sz="1200" b="1" dirty="0"/>
                    </a:p>
                  </a:txBody>
                  <a:tcPr marL="103632" marR="103632" marT="50292" marB="50292">
                    <a:solidFill>
                      <a:schemeClr val="bg1"/>
                    </a:solidFill>
                  </a:tcPr>
                </a:tc>
                <a:tc hMerge="1">
                  <a:txBody>
                    <a:bodyPr/>
                    <a:lstStyle/>
                    <a:p>
                      <a:endParaRPr lang="en-US" dirty="0"/>
                    </a:p>
                  </a:txBody>
                  <a:tcPr/>
                </a:tc>
                <a:tc>
                  <a:txBody>
                    <a:bodyPr/>
                    <a:lstStyle/>
                    <a:p>
                      <a:pPr algn="ctr"/>
                      <a:r>
                        <a:rPr lang="en-US" sz="1200" b="1" dirty="0" smtClean="0"/>
                        <a:t>Standards</a:t>
                      </a:r>
                      <a:endParaRPr lang="en-US" sz="1200" b="1" dirty="0"/>
                    </a:p>
                  </a:txBody>
                  <a:tcPr marL="103632" marR="103632" marT="50292" marB="50292">
                    <a:solidFill>
                      <a:schemeClr val="bg1"/>
                    </a:solidFill>
                  </a:tcPr>
                </a:tc>
                <a:tc>
                  <a:txBody>
                    <a:bodyPr/>
                    <a:lstStyle/>
                    <a:p>
                      <a:pPr algn="ctr"/>
                      <a:r>
                        <a:rPr lang="en-US" sz="1200" b="1" dirty="0" smtClean="0"/>
                        <a:t>DOK</a:t>
                      </a:r>
                      <a:endParaRPr lang="en-US" sz="1200" b="1" dirty="0"/>
                    </a:p>
                  </a:txBody>
                  <a:tcPr marL="103632" marR="103632" marT="50292" marB="50292">
                    <a:solidFill>
                      <a:schemeClr val="bg1"/>
                    </a:solidFill>
                  </a:tcPr>
                </a:tc>
              </a:tr>
              <a:tr h="304800">
                <a:tc>
                  <a:txBody>
                    <a:bodyPr/>
                    <a:lstStyle/>
                    <a:p>
                      <a:r>
                        <a:rPr lang="en-US" sz="1200" b="1" dirty="0" smtClean="0">
                          <a:solidFill>
                            <a:schemeClr val="tx1"/>
                          </a:solidFill>
                        </a:rPr>
                        <a:t>6a</a:t>
                      </a:r>
                      <a:endParaRPr lang="en-US" sz="1200" b="1" dirty="0">
                        <a:solidFill>
                          <a:schemeClr val="tx1"/>
                        </a:solidFill>
                      </a:endParaRPr>
                    </a:p>
                  </a:txBody>
                  <a:tcPr marL="103632" marR="103632" marT="50292" marB="50292">
                    <a:solidFill>
                      <a:srgbClr val="FFFFCC"/>
                    </a:solidFill>
                  </a:tcPr>
                </a:tc>
                <a:tc>
                  <a:txBody>
                    <a:bodyPr/>
                    <a:lstStyle/>
                    <a:p>
                      <a:r>
                        <a:rPr lang="en-US" sz="1200" b="1" dirty="0" smtClean="0"/>
                        <a:t>Brief Narrative</a:t>
                      </a:r>
                      <a:r>
                        <a:rPr lang="en-US" sz="1200" b="1" baseline="0" dirty="0" smtClean="0"/>
                        <a:t> </a:t>
                      </a:r>
                      <a:r>
                        <a:rPr lang="en-US" sz="1200" b="1" dirty="0" smtClean="0"/>
                        <a:t>Write</a:t>
                      </a:r>
                      <a:endParaRPr lang="en-US" sz="1200" b="1" dirty="0"/>
                    </a:p>
                  </a:txBody>
                  <a:tcPr marL="103632" marR="103632" marT="50292" marB="50292">
                    <a:solidFill>
                      <a:srgbClr val="FFFFCC"/>
                    </a:solidFill>
                  </a:tcPr>
                </a:tc>
                <a:tc>
                  <a:txBody>
                    <a:bodyPr/>
                    <a:lstStyle/>
                    <a:p>
                      <a:r>
                        <a:rPr lang="en-US" sz="1200" b="1" dirty="0" smtClean="0">
                          <a:solidFill>
                            <a:schemeClr val="tx1"/>
                          </a:solidFill>
                        </a:rPr>
                        <a:t>W2.3a,</a:t>
                      </a:r>
                      <a:r>
                        <a:rPr lang="en-US" sz="1200" b="1" baseline="0" dirty="0" smtClean="0">
                          <a:solidFill>
                            <a:schemeClr val="tx1"/>
                          </a:solidFill>
                        </a:rPr>
                        <a:t> W2.3b,  W2.3c, W2.3d</a:t>
                      </a:r>
                      <a:endParaRPr lang="en-US" sz="1200" b="1" dirty="0">
                        <a:solidFill>
                          <a:schemeClr val="tx1"/>
                        </a:solidFill>
                      </a:endParaRPr>
                    </a:p>
                  </a:txBody>
                  <a:tcPr marL="103632" marR="103632" marT="50292" marB="50292">
                    <a:solidFill>
                      <a:srgbClr val="FFFFCC"/>
                    </a:solidFill>
                  </a:tcPr>
                </a:tc>
                <a:tc>
                  <a:txBody>
                    <a:bodyPr/>
                    <a:lstStyle/>
                    <a:p>
                      <a:pPr algn="ctr"/>
                      <a:r>
                        <a:rPr lang="en-US" sz="1200" b="1" dirty="0" smtClean="0"/>
                        <a:t>3</a:t>
                      </a:r>
                      <a:endParaRPr lang="en-US" sz="1200" b="1" dirty="0"/>
                    </a:p>
                  </a:txBody>
                  <a:tcPr marL="103632" marR="103632" marT="50292" marB="50292" anchor="ctr">
                    <a:solidFill>
                      <a:srgbClr val="FFFFCC"/>
                    </a:solidFill>
                  </a:tcPr>
                </a:tc>
              </a:tr>
              <a:tr h="304800">
                <a:tc>
                  <a:txBody>
                    <a:bodyPr/>
                    <a:lstStyle/>
                    <a:p>
                      <a:r>
                        <a:rPr lang="en-US" sz="1200" b="1" dirty="0" smtClean="0">
                          <a:solidFill>
                            <a:schemeClr val="tx1"/>
                          </a:solidFill>
                        </a:rPr>
                        <a:t>6b</a:t>
                      </a:r>
                      <a:endParaRPr lang="en-US" sz="1200" b="1" dirty="0">
                        <a:solidFill>
                          <a:schemeClr val="tx1"/>
                        </a:solidFill>
                      </a:endParaRPr>
                    </a:p>
                  </a:txBody>
                  <a:tcPr marL="103632" marR="103632" marT="50292" marB="50292">
                    <a:solidFill>
                      <a:srgbClr val="FFFFCC"/>
                    </a:solidFill>
                  </a:tcPr>
                </a:tc>
                <a:tc>
                  <a:txBody>
                    <a:bodyPr/>
                    <a:lstStyle/>
                    <a:p>
                      <a:r>
                        <a:rPr lang="en-US" sz="1200" b="1" dirty="0" smtClean="0"/>
                        <a:t>Write-Revise Narrative</a:t>
                      </a:r>
                      <a:endParaRPr lang="en-US" sz="1200" b="1" dirty="0"/>
                    </a:p>
                  </a:txBody>
                  <a:tcPr marL="103632" marR="103632" marT="50292" marB="50292">
                    <a:solidFill>
                      <a:srgbClr val="FFFFCC"/>
                    </a:solidFill>
                  </a:tcPr>
                </a:tc>
                <a:tc>
                  <a:txBody>
                    <a:bodyPr/>
                    <a:lstStyle/>
                    <a:p>
                      <a:r>
                        <a:rPr lang="en-US" sz="1200" b="1" dirty="0" smtClean="0">
                          <a:solidFill>
                            <a:schemeClr val="tx1"/>
                          </a:solidFill>
                        </a:rPr>
                        <a:t>W2.3a,</a:t>
                      </a:r>
                      <a:r>
                        <a:rPr lang="en-US" sz="1200" b="1" baseline="0" dirty="0" smtClean="0">
                          <a:solidFill>
                            <a:schemeClr val="tx1"/>
                          </a:solidFill>
                        </a:rPr>
                        <a:t> W2.3b,  W2.3c, W2.3d</a:t>
                      </a:r>
                      <a:endParaRPr lang="en-US" sz="1200" b="1" dirty="0">
                        <a:solidFill>
                          <a:schemeClr val="tx1"/>
                        </a:solidFill>
                      </a:endParaRPr>
                    </a:p>
                  </a:txBody>
                  <a:tcPr marL="103632" marR="103632" marT="50292" marB="50292">
                    <a:solidFill>
                      <a:srgbClr val="FFFFCC"/>
                    </a:solidFill>
                  </a:tcPr>
                </a:tc>
                <a:tc>
                  <a:txBody>
                    <a:bodyPr/>
                    <a:lstStyle/>
                    <a:p>
                      <a:pPr algn="ctr"/>
                      <a:r>
                        <a:rPr lang="en-US" sz="1200" b="1" dirty="0" smtClean="0"/>
                        <a:t>2</a:t>
                      </a:r>
                      <a:endParaRPr lang="en-US" sz="1200" b="1" dirty="0"/>
                    </a:p>
                  </a:txBody>
                  <a:tcPr marL="103632" marR="103632" marT="50292" marB="50292" anchor="ctr">
                    <a:solidFill>
                      <a:srgbClr val="FFFFCC"/>
                    </a:solidFill>
                  </a:tcPr>
                </a:tc>
              </a:tr>
              <a:tr h="472440">
                <a:tc>
                  <a:txBody>
                    <a:bodyPr/>
                    <a:lstStyle/>
                    <a:p>
                      <a:r>
                        <a:rPr lang="en-US" sz="1200" b="1" dirty="0" smtClean="0"/>
                        <a:t>2</a:t>
                      </a:r>
                      <a:endParaRPr lang="en-US" sz="1200" b="1" dirty="0"/>
                    </a:p>
                  </a:txBody>
                  <a:tcPr marL="103632" marR="103632" marT="50292" marB="50292">
                    <a:solidFill>
                      <a:srgbClr val="FFFFCC"/>
                    </a:solidFill>
                  </a:tcPr>
                </a:tc>
                <a:tc>
                  <a:txBody>
                    <a:bodyPr/>
                    <a:lstStyle/>
                    <a:p>
                      <a:r>
                        <a:rPr lang="en-US" sz="1200" b="1" dirty="0" smtClean="0"/>
                        <a:t>Full Narrative Composition</a:t>
                      </a:r>
                      <a:endParaRPr lang="en-US" sz="1200" b="1" dirty="0"/>
                    </a:p>
                  </a:txBody>
                  <a:tcPr marL="103632" marR="103632" marT="50292" marB="50292">
                    <a:solidFill>
                      <a:srgbClr val="FFFFCC"/>
                    </a:solidFill>
                  </a:tcPr>
                </a:tc>
                <a:tc>
                  <a:txBody>
                    <a:bodyPr/>
                    <a:lstStyle/>
                    <a:p>
                      <a:r>
                        <a:rPr lang="pl-PL" sz="1200" b="1" dirty="0" smtClean="0">
                          <a:solidFill>
                            <a:schemeClr val="tx1"/>
                          </a:solidFill>
                        </a:rPr>
                        <a:t>W</a:t>
                      </a:r>
                      <a:r>
                        <a:rPr lang="en-US" sz="1200" b="1" dirty="0" smtClean="0">
                          <a:solidFill>
                            <a:schemeClr val="tx1"/>
                          </a:solidFill>
                        </a:rPr>
                        <a:t>2.3</a:t>
                      </a:r>
                      <a:r>
                        <a:rPr lang="pl-PL" sz="1200" b="1" dirty="0" smtClean="0">
                          <a:solidFill>
                            <a:schemeClr val="tx1"/>
                          </a:solidFill>
                        </a:rPr>
                        <a:t>a, W</a:t>
                      </a:r>
                      <a:r>
                        <a:rPr lang="en-US" sz="1200" b="1" dirty="0" smtClean="0">
                          <a:solidFill>
                            <a:schemeClr val="tx1"/>
                          </a:solidFill>
                        </a:rPr>
                        <a:t>2.3</a:t>
                      </a:r>
                      <a:r>
                        <a:rPr lang="pl-PL" sz="1200" b="1" dirty="0" smtClean="0">
                          <a:solidFill>
                            <a:schemeClr val="tx1"/>
                          </a:solidFill>
                        </a:rPr>
                        <a:t>b, W</a:t>
                      </a:r>
                      <a:r>
                        <a:rPr lang="en-US" sz="1200" b="1" dirty="0" smtClean="0">
                          <a:solidFill>
                            <a:schemeClr val="tx1"/>
                          </a:solidFill>
                        </a:rPr>
                        <a:t>2.3</a:t>
                      </a:r>
                      <a:r>
                        <a:rPr lang="pl-PL" sz="1200" b="1" dirty="0" smtClean="0">
                          <a:solidFill>
                            <a:schemeClr val="tx1"/>
                          </a:solidFill>
                        </a:rPr>
                        <a:t>c, W</a:t>
                      </a:r>
                      <a:r>
                        <a:rPr lang="en-US" sz="1200" b="1" dirty="0" smtClean="0">
                          <a:solidFill>
                            <a:schemeClr val="tx1"/>
                          </a:solidFill>
                        </a:rPr>
                        <a:t>2.</a:t>
                      </a:r>
                      <a:r>
                        <a:rPr lang="pl-PL" sz="1200" b="1" dirty="0" smtClean="0">
                          <a:solidFill>
                            <a:schemeClr val="tx1"/>
                          </a:solidFill>
                        </a:rPr>
                        <a:t>3</a:t>
                      </a:r>
                      <a:r>
                        <a:rPr lang="en-US" sz="1200" b="1" dirty="0" smtClean="0">
                          <a:solidFill>
                            <a:schemeClr val="tx1"/>
                          </a:solidFill>
                        </a:rPr>
                        <a:t>d</a:t>
                      </a:r>
                      <a:r>
                        <a:rPr lang="pl-PL" sz="1200" b="1" dirty="0" smtClean="0">
                          <a:solidFill>
                            <a:schemeClr val="tx1"/>
                          </a:solidFill>
                        </a:rPr>
                        <a:t>, </a:t>
                      </a:r>
                      <a:r>
                        <a:rPr lang="en-US" sz="1200" b="1" dirty="0" smtClean="0">
                          <a:solidFill>
                            <a:schemeClr val="tx1"/>
                          </a:solidFill>
                        </a:rPr>
                        <a:t>   </a:t>
                      </a:r>
                      <a:r>
                        <a:rPr lang="pl-PL" sz="1200" b="1" dirty="0" smtClean="0">
                          <a:solidFill>
                            <a:schemeClr val="tx1"/>
                          </a:solidFill>
                        </a:rPr>
                        <a:t>W</a:t>
                      </a:r>
                      <a:r>
                        <a:rPr lang="en-US" sz="1200" b="1" dirty="0" smtClean="0">
                          <a:solidFill>
                            <a:schemeClr val="tx1"/>
                          </a:solidFill>
                        </a:rPr>
                        <a:t>2</a:t>
                      </a:r>
                      <a:r>
                        <a:rPr lang="en-US" sz="1200" b="1" baseline="0" dirty="0" smtClean="0">
                          <a:solidFill>
                            <a:schemeClr val="tx1"/>
                          </a:solidFill>
                        </a:rPr>
                        <a:t>.</a:t>
                      </a:r>
                      <a:r>
                        <a:rPr lang="pl-PL" sz="1200" b="1" dirty="0" smtClean="0">
                          <a:solidFill>
                            <a:schemeClr val="tx1"/>
                          </a:solidFill>
                        </a:rPr>
                        <a:t>4, W</a:t>
                      </a:r>
                      <a:r>
                        <a:rPr lang="en-US" sz="1200" b="1" dirty="0" smtClean="0">
                          <a:solidFill>
                            <a:schemeClr val="tx1"/>
                          </a:solidFill>
                        </a:rPr>
                        <a:t>2.</a:t>
                      </a:r>
                      <a:r>
                        <a:rPr lang="pl-PL" sz="1200" b="1" dirty="0" smtClean="0">
                          <a:solidFill>
                            <a:schemeClr val="tx1"/>
                          </a:solidFill>
                        </a:rPr>
                        <a:t>5, W</a:t>
                      </a:r>
                      <a:r>
                        <a:rPr lang="en-US" sz="1200" b="1" dirty="0" smtClean="0">
                          <a:solidFill>
                            <a:schemeClr val="tx1"/>
                          </a:solidFill>
                        </a:rPr>
                        <a:t>2.</a:t>
                      </a:r>
                      <a:r>
                        <a:rPr lang="pl-PL" sz="1200" b="1" dirty="0" smtClean="0">
                          <a:solidFill>
                            <a:schemeClr val="tx1"/>
                          </a:solidFill>
                        </a:rPr>
                        <a:t>8</a:t>
                      </a:r>
                      <a:endParaRPr lang="en-US" sz="1200" b="1" dirty="0">
                        <a:solidFill>
                          <a:schemeClr val="tx1"/>
                        </a:solidFill>
                      </a:endParaRPr>
                    </a:p>
                  </a:txBody>
                  <a:tcPr marL="103632" marR="103632" marT="50292" marB="50292">
                    <a:solidFill>
                      <a:srgbClr val="FFFFCC"/>
                    </a:solidFill>
                  </a:tcPr>
                </a:tc>
                <a:tc>
                  <a:txBody>
                    <a:bodyPr/>
                    <a:lstStyle/>
                    <a:p>
                      <a:pPr algn="ctr"/>
                      <a:r>
                        <a:rPr lang="en-US" sz="1200" b="1" dirty="0" smtClean="0"/>
                        <a:t>4</a:t>
                      </a:r>
                      <a:endParaRPr lang="en-US" sz="1200" b="1" dirty="0"/>
                    </a:p>
                  </a:txBody>
                  <a:tcPr marL="103632" marR="103632" marT="50292" marB="50292" anchor="ctr">
                    <a:solidFill>
                      <a:srgbClr val="FFFFCC"/>
                    </a:solidFill>
                  </a:tcPr>
                </a:tc>
              </a:tr>
              <a:tr h="284988">
                <a:tc>
                  <a:txBody>
                    <a:bodyPr/>
                    <a:lstStyle/>
                    <a:p>
                      <a:r>
                        <a:rPr lang="en-US" sz="1200" b="1" dirty="0" smtClean="0"/>
                        <a:t>8</a:t>
                      </a:r>
                      <a:endParaRPr lang="en-US" sz="1200" b="1" dirty="0"/>
                    </a:p>
                  </a:txBody>
                  <a:tcPr marL="103632" marR="103632" marT="50292" marB="50292">
                    <a:solidFill>
                      <a:srgbClr val="FFFFCC"/>
                    </a:solidFill>
                  </a:tcPr>
                </a:tc>
                <a:tc>
                  <a:txBody>
                    <a:bodyPr/>
                    <a:lstStyle/>
                    <a:p>
                      <a:r>
                        <a:rPr lang="en-US" sz="1200" b="1" dirty="0" smtClean="0"/>
                        <a:t>Language-Vocabulary Use</a:t>
                      </a:r>
                      <a:endParaRPr lang="en-US" sz="1200" b="1" dirty="0"/>
                    </a:p>
                  </a:txBody>
                  <a:tcPr marL="103632" marR="103632" marT="50292" marB="50292">
                    <a:solidFill>
                      <a:srgbClr val="FFFFCC"/>
                    </a:solidFill>
                  </a:tcPr>
                </a:tc>
                <a:tc>
                  <a:txBody>
                    <a:bodyPr/>
                    <a:lstStyle/>
                    <a:p>
                      <a:r>
                        <a:rPr lang="en-US" sz="1200" b="1" dirty="0" smtClean="0">
                          <a:solidFill>
                            <a:schemeClr val="tx1"/>
                          </a:solidFill>
                        </a:rPr>
                        <a:t>L.2.3a</a:t>
                      </a:r>
                      <a:endParaRPr lang="en-US" sz="1200" b="1" dirty="0">
                        <a:solidFill>
                          <a:schemeClr val="tx1"/>
                        </a:solidFill>
                      </a:endParaRPr>
                    </a:p>
                  </a:txBody>
                  <a:tcPr marL="103632" marR="103632" marT="50292" marB="50292">
                    <a:solidFill>
                      <a:srgbClr val="FFFFCC"/>
                    </a:solidFill>
                  </a:tcPr>
                </a:tc>
                <a:tc>
                  <a:txBody>
                    <a:bodyPr/>
                    <a:lstStyle/>
                    <a:p>
                      <a:pPr algn="ctr"/>
                      <a:r>
                        <a:rPr lang="en-US" sz="1200" b="1" dirty="0" smtClean="0">
                          <a:solidFill>
                            <a:schemeClr val="tx1"/>
                          </a:solidFill>
                        </a:rPr>
                        <a:t>1-2</a:t>
                      </a:r>
                      <a:endParaRPr lang="en-US" sz="1200" b="1" dirty="0">
                        <a:solidFill>
                          <a:schemeClr val="tx1"/>
                        </a:solidFill>
                      </a:endParaRPr>
                    </a:p>
                  </a:txBody>
                  <a:tcPr marL="103632" marR="103632" marT="50292" marB="50292" anchor="ctr">
                    <a:solidFill>
                      <a:srgbClr val="FFFFCC"/>
                    </a:solidFill>
                  </a:tcPr>
                </a:tc>
              </a:tr>
              <a:tr h="284988">
                <a:tc>
                  <a:txBody>
                    <a:bodyPr/>
                    <a:lstStyle/>
                    <a:p>
                      <a:r>
                        <a:rPr lang="en-US" sz="1200" b="1" dirty="0" smtClean="0"/>
                        <a:t>9</a:t>
                      </a:r>
                      <a:endParaRPr lang="en-US" sz="1200" b="1" dirty="0"/>
                    </a:p>
                  </a:txBody>
                  <a:tcPr marL="103632" marR="103632" marT="50292" marB="50292">
                    <a:solidFill>
                      <a:srgbClr val="FFFFCC"/>
                    </a:solidFill>
                  </a:tcPr>
                </a:tc>
                <a:tc>
                  <a:txBody>
                    <a:bodyPr/>
                    <a:lstStyle/>
                    <a:p>
                      <a:r>
                        <a:rPr lang="en-US" sz="1200" b="1" dirty="0" smtClean="0"/>
                        <a:t>Edit and Clarify</a:t>
                      </a:r>
                      <a:endParaRPr lang="en-US" sz="1200" b="1" dirty="0"/>
                    </a:p>
                  </a:txBody>
                  <a:tcPr marL="103632" marR="103632" marT="50292" marB="50292">
                    <a:solidFill>
                      <a:srgbClr val="FFFFCC"/>
                    </a:solidFill>
                  </a:tcPr>
                </a:tc>
                <a:tc>
                  <a:txBody>
                    <a:bodyPr/>
                    <a:lstStyle/>
                    <a:p>
                      <a:r>
                        <a:rPr lang="en-US" sz="1200" b="1" dirty="0" smtClean="0">
                          <a:solidFill>
                            <a:schemeClr val="tx1"/>
                          </a:solidFill>
                        </a:rPr>
                        <a:t>L.2.1c</a:t>
                      </a:r>
                      <a:endParaRPr lang="en-US" sz="1200" b="1" dirty="0">
                        <a:solidFill>
                          <a:schemeClr val="tx1"/>
                        </a:solidFill>
                      </a:endParaRPr>
                    </a:p>
                  </a:txBody>
                  <a:tcPr marL="103632" marR="103632" marT="50292" marB="50292">
                    <a:solidFill>
                      <a:srgbClr val="FFFFCC"/>
                    </a:solidFill>
                  </a:tcPr>
                </a:tc>
                <a:tc>
                  <a:txBody>
                    <a:bodyPr/>
                    <a:lstStyle/>
                    <a:p>
                      <a:pPr algn="ctr"/>
                      <a:r>
                        <a:rPr lang="en-US" sz="1200" b="1" dirty="0" smtClean="0">
                          <a:solidFill>
                            <a:schemeClr val="tx1"/>
                          </a:solidFill>
                        </a:rPr>
                        <a:t>1-2</a:t>
                      </a:r>
                      <a:endParaRPr lang="en-US" sz="1200" b="1" dirty="0">
                        <a:solidFill>
                          <a:schemeClr val="tx1"/>
                        </a:solidFill>
                      </a:endParaRPr>
                    </a:p>
                  </a:txBody>
                  <a:tcPr marL="103632" marR="103632" marT="50292" marB="50292" anchor="ctr">
                    <a:solidFill>
                      <a:srgbClr val="FFFFCC"/>
                    </a:solidFill>
                  </a:tcPr>
                </a:tc>
              </a:tr>
            </a:tbl>
          </a:graphicData>
        </a:graphic>
      </p:graphicFrame>
      <p:sp>
        <p:nvSpPr>
          <p:cNvPr id="7" name="TextBox 6"/>
          <p:cNvSpPr txBox="1"/>
          <p:nvPr/>
        </p:nvSpPr>
        <p:spPr>
          <a:xfrm>
            <a:off x="3864171" y="1696450"/>
            <a:ext cx="2840064" cy="872306"/>
          </a:xfrm>
          <a:prstGeom prst="rect">
            <a:avLst/>
          </a:prstGeom>
          <a:no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lIns="101867" tIns="50935" rIns="101867" bIns="50935" rtlCol="0">
            <a:spAutoFit/>
          </a:bodyPr>
          <a:lstStyle/>
          <a:p>
            <a:r>
              <a:rPr lang="en-US" sz="2600" b="1" dirty="0">
                <a:latin typeface="Bookman Old Style" pitchFamily="18" charset="0"/>
              </a:rPr>
              <a:t>Quarter 3</a:t>
            </a:r>
            <a:r>
              <a:rPr lang="en-US" sz="2600" b="1" dirty="0" smtClean="0">
                <a:latin typeface="Bookman Old Style" pitchFamily="18" charset="0"/>
              </a:rPr>
              <a:t> </a:t>
            </a:r>
          </a:p>
          <a:p>
            <a:r>
              <a:rPr lang="en-US" sz="2400" b="1" dirty="0" smtClean="0">
                <a:latin typeface="Bookman Old Style" pitchFamily="18" charset="0"/>
              </a:rPr>
              <a:t>CFA</a:t>
            </a:r>
            <a:endParaRPr lang="en-US" b="1" dirty="0" smtClean="0">
              <a:latin typeface="Bookman Old Style" pitchFamily="18" charset="0"/>
            </a:endParaRPr>
          </a:p>
        </p:txBody>
      </p:sp>
      <p:graphicFrame>
        <p:nvGraphicFramePr>
          <p:cNvPr id="28" name="Table 27"/>
          <p:cNvGraphicFramePr>
            <a:graphicFrameLocks noGrp="1"/>
          </p:cNvGraphicFramePr>
          <p:nvPr>
            <p:extLst>
              <p:ext uri="{D42A27DB-BD31-4B8C-83A1-F6EECF244321}">
                <p14:modId xmlns:p14="http://schemas.microsoft.com/office/powerpoint/2010/main" val="1042865207"/>
              </p:ext>
            </p:extLst>
          </p:nvPr>
        </p:nvGraphicFramePr>
        <p:xfrm>
          <a:off x="1640842" y="4483900"/>
          <a:ext cx="4759958" cy="1423416"/>
        </p:xfrm>
        <a:graphic>
          <a:graphicData uri="http://schemas.openxmlformats.org/drawingml/2006/table">
            <a:tbl>
              <a:tblPr firstRow="1" bandRow="1">
                <a:effectLst>
                  <a:innerShdw blurRad="63500" dist="50800" dir="10800000">
                    <a:prstClr val="black">
                      <a:alpha val="50000"/>
                    </a:prstClr>
                  </a:innerShdw>
                </a:effectLst>
                <a:tableStyleId>{5940675A-B579-460E-94D1-54222C63F5DA}</a:tableStyleId>
              </a:tblPr>
              <a:tblGrid>
                <a:gridCol w="464183"/>
                <a:gridCol w="2558417"/>
                <a:gridCol w="1051558"/>
                <a:gridCol w="685800"/>
              </a:tblGrid>
              <a:tr h="284988">
                <a:tc gridSpan="4">
                  <a:txBody>
                    <a:bodyPr/>
                    <a:lstStyle/>
                    <a:p>
                      <a:pPr algn="ctr"/>
                      <a:r>
                        <a:rPr lang="en-US" sz="1200" b="1" dirty="0" smtClean="0">
                          <a:solidFill>
                            <a:schemeClr val="tx1"/>
                          </a:solidFill>
                        </a:rPr>
                        <a:t>Reading: Informational Grade Two</a:t>
                      </a:r>
                      <a:endParaRPr lang="en-US" sz="1200" b="1" dirty="0">
                        <a:solidFill>
                          <a:schemeClr val="tx1"/>
                        </a:solidFill>
                      </a:endParaRPr>
                    </a:p>
                  </a:txBody>
                  <a:tcPr marL="103632" marR="103632" marT="50292" marB="50292">
                    <a:solidFill>
                      <a:schemeClr val="bg1">
                        <a:lumMod val="85000"/>
                      </a:schemeClr>
                    </a:solidFill>
                  </a:tcPr>
                </a:tc>
                <a:tc hMerge="1">
                  <a:txBody>
                    <a:bodyPr/>
                    <a:lstStyle/>
                    <a:p>
                      <a:endParaRPr lang="en-US"/>
                    </a:p>
                  </a:txBody>
                  <a:tcPr/>
                </a:tc>
                <a:tc hMerge="1">
                  <a:txBody>
                    <a:bodyPr/>
                    <a:lstStyle/>
                    <a:p>
                      <a:pPr algn="ctr"/>
                      <a:endParaRPr lang="en-US" b="1" dirty="0"/>
                    </a:p>
                  </a:txBody>
                  <a:tcPr/>
                </a:tc>
                <a:tc hMerge="1">
                  <a:txBody>
                    <a:bodyPr/>
                    <a:lstStyle/>
                    <a:p>
                      <a:pPr algn="ctr"/>
                      <a:endParaRPr lang="en-US" sz="1200" b="1" dirty="0"/>
                    </a:p>
                  </a:txBody>
                  <a:tcPr/>
                </a:tc>
              </a:tr>
              <a:tr h="283464">
                <a:tc gridSpan="2">
                  <a:txBody>
                    <a:bodyPr/>
                    <a:lstStyle/>
                    <a:p>
                      <a:pPr algn="ctr"/>
                      <a:r>
                        <a:rPr lang="en-US" sz="1200" b="1" dirty="0" smtClean="0">
                          <a:solidFill>
                            <a:schemeClr val="tx1"/>
                          </a:solidFill>
                        </a:rPr>
                        <a:t>Targets</a:t>
                      </a:r>
                      <a:endParaRPr lang="en-US" sz="1200" b="1" dirty="0">
                        <a:solidFill>
                          <a:schemeClr val="tx1"/>
                        </a:solidFill>
                      </a:endParaRPr>
                    </a:p>
                  </a:txBody>
                  <a:tcPr marL="103632" marR="103632" marT="50292" marB="50292">
                    <a:solidFill>
                      <a:schemeClr val="bg1"/>
                    </a:solidFill>
                  </a:tcPr>
                </a:tc>
                <a:tc hMerge="1">
                  <a:txBody>
                    <a:bodyPr/>
                    <a:lstStyle/>
                    <a:p>
                      <a:endParaRPr lang="en-US" dirty="0"/>
                    </a:p>
                  </a:txBody>
                  <a:tcPr/>
                </a:tc>
                <a:tc>
                  <a:txBody>
                    <a:bodyPr/>
                    <a:lstStyle/>
                    <a:p>
                      <a:pPr algn="ctr"/>
                      <a:r>
                        <a:rPr lang="en-US" sz="1200" b="1" dirty="0" smtClean="0">
                          <a:solidFill>
                            <a:schemeClr val="tx1"/>
                          </a:solidFill>
                        </a:rPr>
                        <a:t>Standards</a:t>
                      </a:r>
                      <a:endParaRPr lang="en-US" sz="1200" b="1" dirty="0">
                        <a:solidFill>
                          <a:schemeClr val="tx1"/>
                        </a:solidFill>
                      </a:endParaRPr>
                    </a:p>
                  </a:txBody>
                  <a:tcPr marL="103632" marR="103632" marT="50292" marB="50292">
                    <a:solidFill>
                      <a:schemeClr val="bg1"/>
                    </a:solidFill>
                  </a:tcPr>
                </a:tc>
                <a:tc>
                  <a:txBody>
                    <a:bodyPr/>
                    <a:lstStyle/>
                    <a:p>
                      <a:pPr algn="ctr"/>
                      <a:r>
                        <a:rPr lang="en-US" sz="1200" b="1" dirty="0" smtClean="0">
                          <a:solidFill>
                            <a:schemeClr val="tx1"/>
                          </a:solidFill>
                        </a:rPr>
                        <a:t>DOK</a:t>
                      </a:r>
                      <a:endParaRPr lang="en-US" sz="1200" b="1" dirty="0">
                        <a:solidFill>
                          <a:schemeClr val="tx1"/>
                        </a:solidFill>
                      </a:endParaRPr>
                    </a:p>
                  </a:txBody>
                  <a:tcPr marL="103632" marR="103632" marT="50292" marB="50292">
                    <a:solidFill>
                      <a:schemeClr val="bg1"/>
                    </a:solidFill>
                  </a:tcPr>
                </a:tc>
              </a:tr>
              <a:tr h="284988">
                <a:tc>
                  <a:txBody>
                    <a:bodyPr/>
                    <a:lstStyle/>
                    <a:p>
                      <a:r>
                        <a:rPr lang="en-US" sz="1200" b="1" dirty="0" smtClean="0">
                          <a:solidFill>
                            <a:schemeClr val="tx1"/>
                          </a:solidFill>
                        </a:rPr>
                        <a:t>10</a:t>
                      </a:r>
                      <a:endParaRPr lang="en-US" sz="1200" b="1" dirty="0">
                        <a:solidFill>
                          <a:schemeClr val="tx1"/>
                        </a:solidFill>
                      </a:endParaRPr>
                    </a:p>
                  </a:txBody>
                  <a:tcPr marL="103632" marR="103632" marT="50292" marB="50292">
                    <a:solidFill>
                      <a:srgbClr val="FFFFCC"/>
                    </a:solidFill>
                  </a:tcPr>
                </a:tc>
                <a:tc>
                  <a:txBody>
                    <a:bodyPr/>
                    <a:lstStyle/>
                    <a:p>
                      <a:r>
                        <a:rPr lang="en-US" sz="1200" b="1" dirty="0" smtClean="0">
                          <a:solidFill>
                            <a:schemeClr val="tx1"/>
                          </a:solidFill>
                        </a:rPr>
                        <a:t>Word Meanings</a:t>
                      </a:r>
                      <a:endParaRPr lang="en-US" sz="1200" b="1" dirty="0">
                        <a:solidFill>
                          <a:schemeClr val="tx1"/>
                        </a:solidFill>
                      </a:endParaRPr>
                    </a:p>
                  </a:txBody>
                  <a:tcPr marL="103632" marR="103632" marT="50292" marB="50292">
                    <a:solidFill>
                      <a:srgbClr val="FFFFCC"/>
                    </a:solidFill>
                  </a:tcPr>
                </a:tc>
                <a:tc>
                  <a:txBody>
                    <a:bodyPr/>
                    <a:lstStyle/>
                    <a:p>
                      <a:r>
                        <a:rPr lang="en-US" sz="1200" b="1" dirty="0" smtClean="0">
                          <a:solidFill>
                            <a:schemeClr val="tx1"/>
                          </a:solidFill>
                        </a:rPr>
                        <a:t>RI.2.4</a:t>
                      </a:r>
                      <a:endParaRPr lang="en-US" sz="1200" b="1" dirty="0">
                        <a:solidFill>
                          <a:schemeClr val="tx1"/>
                        </a:solidFill>
                      </a:endParaRPr>
                    </a:p>
                  </a:txBody>
                  <a:tcPr marL="103632" marR="103632" marT="50292" marB="50292">
                    <a:solidFill>
                      <a:srgbClr val="FFFFCC"/>
                    </a:solidFill>
                  </a:tcPr>
                </a:tc>
                <a:tc>
                  <a:txBody>
                    <a:bodyPr/>
                    <a:lstStyle/>
                    <a:p>
                      <a:pPr algn="ctr"/>
                      <a:r>
                        <a:rPr lang="en-US" sz="1200" b="1" dirty="0" smtClean="0">
                          <a:solidFill>
                            <a:schemeClr val="tx1"/>
                          </a:solidFill>
                        </a:rPr>
                        <a:t>1-2</a:t>
                      </a:r>
                      <a:endParaRPr lang="en-US" sz="1200" b="1" dirty="0">
                        <a:solidFill>
                          <a:schemeClr val="tx1"/>
                        </a:solidFill>
                      </a:endParaRPr>
                    </a:p>
                  </a:txBody>
                  <a:tcPr marL="103632" marR="103632" marT="50292" marB="50292" anchor="ctr">
                    <a:solidFill>
                      <a:srgbClr val="FFFFCC"/>
                    </a:solidFill>
                  </a:tcPr>
                </a:tc>
              </a:tr>
              <a:tr h="284988">
                <a:tc>
                  <a:txBody>
                    <a:bodyPr/>
                    <a:lstStyle/>
                    <a:p>
                      <a:r>
                        <a:rPr lang="en-US" sz="1200" b="1" dirty="0" smtClean="0">
                          <a:solidFill>
                            <a:schemeClr val="tx1"/>
                          </a:solidFill>
                        </a:rPr>
                        <a:t>11</a:t>
                      </a:r>
                      <a:endParaRPr lang="en-US" sz="1200" b="1" dirty="0">
                        <a:solidFill>
                          <a:schemeClr val="tx1"/>
                        </a:solidFill>
                      </a:endParaRPr>
                    </a:p>
                  </a:txBody>
                  <a:tcPr marL="103632" marR="103632" marT="50292" marB="50292">
                    <a:solidFill>
                      <a:srgbClr val="FFFFCC"/>
                    </a:solidFill>
                  </a:tcPr>
                </a:tc>
                <a:tc>
                  <a:txBody>
                    <a:bodyPr/>
                    <a:lstStyle/>
                    <a:p>
                      <a:r>
                        <a:rPr lang="en-US" sz="1200" b="1" dirty="0" smtClean="0">
                          <a:solidFill>
                            <a:schemeClr val="tx1"/>
                          </a:solidFill>
                        </a:rPr>
                        <a:t>Reasoning and Evidence</a:t>
                      </a:r>
                      <a:endParaRPr lang="en-US" sz="1200" b="1" dirty="0">
                        <a:solidFill>
                          <a:schemeClr val="tx1"/>
                        </a:solidFill>
                      </a:endParaRPr>
                    </a:p>
                  </a:txBody>
                  <a:tcPr marL="103632" marR="103632" marT="50292" marB="50292">
                    <a:solidFill>
                      <a:srgbClr val="FFFFCC"/>
                    </a:solidFill>
                  </a:tcPr>
                </a:tc>
                <a:tc>
                  <a:txBody>
                    <a:bodyPr/>
                    <a:lstStyle/>
                    <a:p>
                      <a:r>
                        <a:rPr lang="en-US" sz="1200" b="1" dirty="0" smtClean="0">
                          <a:solidFill>
                            <a:schemeClr val="tx1"/>
                          </a:solidFill>
                        </a:rPr>
                        <a:t>RI.2.8</a:t>
                      </a:r>
                      <a:endParaRPr lang="en-US" sz="1200" b="1" dirty="0">
                        <a:solidFill>
                          <a:schemeClr val="tx1"/>
                        </a:solidFill>
                      </a:endParaRPr>
                    </a:p>
                  </a:txBody>
                  <a:tcPr marL="103632" marR="103632" marT="50292" marB="50292">
                    <a:solidFill>
                      <a:srgbClr val="FFFFCC"/>
                    </a:solidFill>
                  </a:tcPr>
                </a:tc>
                <a:tc>
                  <a:txBody>
                    <a:bodyPr/>
                    <a:lstStyle/>
                    <a:p>
                      <a:pPr algn="ctr"/>
                      <a:r>
                        <a:rPr lang="en-US" sz="1200" b="1" dirty="0" smtClean="0">
                          <a:solidFill>
                            <a:schemeClr val="tx1"/>
                          </a:solidFill>
                        </a:rPr>
                        <a:t>3-4</a:t>
                      </a:r>
                      <a:endParaRPr lang="en-US" sz="1200" b="1" dirty="0">
                        <a:solidFill>
                          <a:schemeClr val="tx1"/>
                        </a:solidFill>
                      </a:endParaRPr>
                    </a:p>
                  </a:txBody>
                  <a:tcPr marL="103632" marR="103632" marT="50292" marB="50292" anchor="ctr">
                    <a:solidFill>
                      <a:srgbClr val="FFFFCC"/>
                    </a:solidFill>
                  </a:tcPr>
                </a:tc>
              </a:tr>
              <a:tr h="284988">
                <a:tc>
                  <a:txBody>
                    <a:bodyPr/>
                    <a:lstStyle/>
                    <a:p>
                      <a:r>
                        <a:rPr lang="en-US" sz="1200" b="1" dirty="0" smtClean="0">
                          <a:solidFill>
                            <a:schemeClr val="tx1"/>
                          </a:solidFill>
                        </a:rPr>
                        <a:t>12</a:t>
                      </a:r>
                      <a:endParaRPr lang="en-US" sz="1200" b="1" dirty="0">
                        <a:solidFill>
                          <a:schemeClr val="tx1"/>
                        </a:solidFill>
                      </a:endParaRPr>
                    </a:p>
                  </a:txBody>
                  <a:tcPr marL="103632" marR="103632" marT="50292" marB="50292">
                    <a:solidFill>
                      <a:srgbClr val="FFFFCC"/>
                    </a:solidFill>
                  </a:tcPr>
                </a:tc>
                <a:tc>
                  <a:txBody>
                    <a:bodyPr/>
                    <a:lstStyle/>
                    <a:p>
                      <a:r>
                        <a:rPr lang="en-US" sz="1200" b="1" dirty="0" smtClean="0"/>
                        <a:t>Analysis Within</a:t>
                      </a:r>
                      <a:r>
                        <a:rPr lang="en-US" sz="1200" b="1" baseline="0" dirty="0" smtClean="0"/>
                        <a:t> and Across Texts</a:t>
                      </a:r>
                      <a:endParaRPr lang="en-US" sz="1200" b="1" dirty="0"/>
                    </a:p>
                  </a:txBody>
                  <a:tcPr marL="103632" marR="103632" marT="50292" marB="50292">
                    <a:solidFill>
                      <a:srgbClr val="FFFFCC"/>
                    </a:solidFill>
                  </a:tcPr>
                </a:tc>
                <a:tc>
                  <a:txBody>
                    <a:bodyPr/>
                    <a:lstStyle/>
                    <a:p>
                      <a:r>
                        <a:rPr lang="en-US" sz="1200" b="1" dirty="0" smtClean="0">
                          <a:solidFill>
                            <a:schemeClr val="tx1"/>
                          </a:solidFill>
                        </a:rPr>
                        <a:t>RI.2.9</a:t>
                      </a:r>
                      <a:endParaRPr lang="en-US" sz="1200" b="1" dirty="0">
                        <a:solidFill>
                          <a:schemeClr val="tx1"/>
                        </a:solidFill>
                      </a:endParaRPr>
                    </a:p>
                  </a:txBody>
                  <a:tcPr marL="103632" marR="103632" marT="50292" marB="50292">
                    <a:solidFill>
                      <a:srgbClr val="FFFFCC"/>
                    </a:solidFill>
                  </a:tcPr>
                </a:tc>
                <a:tc>
                  <a:txBody>
                    <a:bodyPr/>
                    <a:lstStyle/>
                    <a:p>
                      <a:pPr algn="ctr"/>
                      <a:r>
                        <a:rPr lang="en-US" sz="1200" b="1" dirty="0" smtClean="0">
                          <a:solidFill>
                            <a:schemeClr val="tx1"/>
                          </a:solidFill>
                        </a:rPr>
                        <a:t>2-3-4</a:t>
                      </a:r>
                      <a:endParaRPr lang="en-US" sz="1200" b="1" dirty="0">
                        <a:solidFill>
                          <a:schemeClr val="tx1"/>
                        </a:solidFill>
                      </a:endParaRPr>
                    </a:p>
                  </a:txBody>
                  <a:tcPr marL="103632" marR="103632" marT="50292" marB="50292" anchor="ctr">
                    <a:solidFill>
                      <a:srgbClr val="FFFFCC"/>
                    </a:solidFill>
                  </a:tcPr>
                </a:tc>
              </a:tr>
            </a:tbl>
          </a:graphicData>
        </a:graphic>
      </p:graphicFrame>
      <p:grpSp>
        <p:nvGrpSpPr>
          <p:cNvPr id="18" name="Group 17"/>
          <p:cNvGrpSpPr/>
          <p:nvPr/>
        </p:nvGrpSpPr>
        <p:grpSpPr>
          <a:xfrm>
            <a:off x="855953" y="672122"/>
            <a:ext cx="3103552" cy="2456188"/>
            <a:chOff x="3962400" y="28651"/>
            <a:chExt cx="2685553" cy="2255152"/>
          </a:xfrm>
        </p:grpSpPr>
        <p:sp>
          <p:nvSpPr>
            <p:cNvPr id="19" name="Trapezoid 18"/>
            <p:cNvSpPr/>
            <p:nvPr/>
          </p:nvSpPr>
          <p:spPr>
            <a:xfrm>
              <a:off x="5009653" y="192137"/>
              <a:ext cx="1638300" cy="1752600"/>
            </a:xfrm>
            <a:prstGeom prst="trapezoi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0" name="Rectangle 19"/>
            <p:cNvSpPr/>
            <p:nvPr/>
          </p:nvSpPr>
          <p:spPr>
            <a:xfrm>
              <a:off x="4267200" y="28651"/>
              <a:ext cx="2362200" cy="2255152"/>
            </a:xfrm>
            <a:prstGeom prst="rect">
              <a:avLst/>
            </a:prstGeom>
            <a:blipFill>
              <a:blip r:embed="rId2" cstate="print"/>
              <a:stretch>
                <a:fillRect/>
              </a:stretch>
            </a:blipFill>
            <a:ln>
              <a:noFill/>
            </a:ln>
            <a:effectLst>
              <a:outerShdw blurRad="50800" dist="50800" dir="5400000" algn="ctr" rotWithShape="0">
                <a:srgbClr val="000000">
                  <a:alpha val="21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21" name="Rectangle 20"/>
            <p:cNvSpPr/>
            <p:nvPr/>
          </p:nvSpPr>
          <p:spPr>
            <a:xfrm>
              <a:off x="3962400" y="152400"/>
              <a:ext cx="1143000" cy="976939"/>
            </a:xfrm>
            <a:prstGeom prst="rect">
              <a:avLst/>
            </a:prstGeom>
            <a:solidFill>
              <a:srgbClr val="FFFFE7"/>
            </a:solidFill>
            <a:ln>
              <a:solidFill>
                <a:schemeClr val="tx1"/>
              </a:solid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r>
                <a:rPr lang="en-US" sz="6300" b="1" dirty="0">
                  <a:ln w="11430"/>
                  <a:effectLst>
                    <a:outerShdw blurRad="80000" dist="40000" dir="5040000" algn="tl">
                      <a:srgbClr val="000000">
                        <a:alpha val="30000"/>
                      </a:srgbClr>
                    </a:outerShdw>
                  </a:effectLst>
                </a:rPr>
                <a:t>2</a:t>
              </a:r>
              <a:r>
                <a:rPr lang="en-US" sz="6300" b="1" baseline="30000" dirty="0">
                  <a:ln w="11430"/>
                  <a:effectLst>
                    <a:outerShdw blurRad="80000" dist="40000" dir="5040000" algn="tl">
                      <a:srgbClr val="000000">
                        <a:alpha val="30000"/>
                      </a:srgbClr>
                    </a:outerShdw>
                  </a:effectLst>
                </a:rPr>
                <a:t>nd</a:t>
              </a:r>
              <a:endParaRPr lang="en-US" sz="6300" b="1" dirty="0">
                <a:ln w="11430"/>
                <a:effectLst>
                  <a:outerShdw blurRad="80000" dist="40000" dir="5040000" algn="tl">
                    <a:srgbClr val="000000">
                      <a:alpha val="30000"/>
                    </a:srgbClr>
                  </a:outerShdw>
                </a:effectLst>
              </a:endParaRPr>
            </a:p>
          </p:txBody>
        </p:sp>
      </p:grpSp>
      <p:graphicFrame>
        <p:nvGraphicFramePr>
          <p:cNvPr id="27" name="Table 26"/>
          <p:cNvGraphicFramePr>
            <a:graphicFrameLocks noGrp="1"/>
          </p:cNvGraphicFramePr>
          <p:nvPr>
            <p:extLst>
              <p:ext uri="{D42A27DB-BD31-4B8C-83A1-F6EECF244321}">
                <p14:modId xmlns:p14="http://schemas.microsoft.com/office/powerpoint/2010/main" val="4046058644"/>
              </p:ext>
            </p:extLst>
          </p:nvPr>
        </p:nvGraphicFramePr>
        <p:xfrm>
          <a:off x="1642041" y="2992388"/>
          <a:ext cx="4759958" cy="1421892"/>
        </p:xfrm>
        <a:graphic>
          <a:graphicData uri="http://schemas.openxmlformats.org/drawingml/2006/table">
            <a:tbl>
              <a:tblPr firstRow="1" bandRow="1">
                <a:effectLst>
                  <a:innerShdw blurRad="63500" dist="50800" dir="10800000">
                    <a:prstClr val="black">
                      <a:alpha val="50000"/>
                    </a:prstClr>
                  </a:innerShdw>
                </a:effectLst>
                <a:tableStyleId>{5940675A-B579-460E-94D1-54222C63F5DA}</a:tableStyleId>
              </a:tblPr>
              <a:tblGrid>
                <a:gridCol w="356765"/>
                <a:gridCol w="2665835"/>
                <a:gridCol w="1051558"/>
                <a:gridCol w="685800"/>
              </a:tblGrid>
              <a:tr h="284988">
                <a:tc gridSpan="4">
                  <a:txBody>
                    <a:bodyPr/>
                    <a:lstStyle/>
                    <a:p>
                      <a:pPr algn="ctr"/>
                      <a:r>
                        <a:rPr lang="en-US" sz="1200" b="1" dirty="0" smtClean="0">
                          <a:solidFill>
                            <a:schemeClr val="tx1"/>
                          </a:solidFill>
                        </a:rPr>
                        <a:t>Reading: Literature Grade Two</a:t>
                      </a:r>
                      <a:endParaRPr lang="en-US" sz="1200" b="1" dirty="0">
                        <a:solidFill>
                          <a:schemeClr val="tx1"/>
                        </a:solidFill>
                      </a:endParaRPr>
                    </a:p>
                  </a:txBody>
                  <a:tcPr marL="103632" marR="103632" marT="50292" marB="50292">
                    <a:solidFill>
                      <a:schemeClr val="bg1">
                        <a:lumMod val="85000"/>
                      </a:schemeClr>
                    </a:solidFill>
                  </a:tcPr>
                </a:tc>
                <a:tc hMerge="1">
                  <a:txBody>
                    <a:bodyPr/>
                    <a:lstStyle/>
                    <a:p>
                      <a:endParaRPr lang="en-US"/>
                    </a:p>
                  </a:txBody>
                  <a:tcPr/>
                </a:tc>
                <a:tc hMerge="1">
                  <a:txBody>
                    <a:bodyPr/>
                    <a:lstStyle/>
                    <a:p>
                      <a:pPr algn="ctr"/>
                      <a:endParaRPr lang="en-US" b="1" dirty="0"/>
                    </a:p>
                  </a:txBody>
                  <a:tcPr/>
                </a:tc>
                <a:tc hMerge="1">
                  <a:txBody>
                    <a:bodyPr/>
                    <a:lstStyle/>
                    <a:p>
                      <a:pPr algn="ctr"/>
                      <a:endParaRPr lang="en-US" sz="1200" b="1" dirty="0"/>
                    </a:p>
                  </a:txBody>
                  <a:tcPr/>
                </a:tc>
              </a:tr>
              <a:tr h="283464">
                <a:tc gridSpan="2">
                  <a:txBody>
                    <a:bodyPr/>
                    <a:lstStyle/>
                    <a:p>
                      <a:pPr algn="ctr"/>
                      <a:r>
                        <a:rPr lang="en-US" sz="1200" b="1" dirty="0" smtClean="0">
                          <a:solidFill>
                            <a:schemeClr val="tx1"/>
                          </a:solidFill>
                        </a:rPr>
                        <a:t>Targets</a:t>
                      </a:r>
                      <a:endParaRPr lang="en-US" sz="1200" b="1" dirty="0">
                        <a:solidFill>
                          <a:schemeClr val="tx1"/>
                        </a:solidFill>
                      </a:endParaRPr>
                    </a:p>
                  </a:txBody>
                  <a:tcPr marL="103632" marR="103632" marT="50292" marB="50292">
                    <a:solidFill>
                      <a:schemeClr val="bg1"/>
                    </a:solidFill>
                  </a:tcPr>
                </a:tc>
                <a:tc hMerge="1">
                  <a:txBody>
                    <a:bodyPr/>
                    <a:lstStyle/>
                    <a:p>
                      <a:endParaRPr lang="en-US" dirty="0"/>
                    </a:p>
                  </a:txBody>
                  <a:tcPr/>
                </a:tc>
                <a:tc>
                  <a:txBody>
                    <a:bodyPr/>
                    <a:lstStyle/>
                    <a:p>
                      <a:pPr algn="ctr"/>
                      <a:r>
                        <a:rPr lang="en-US" sz="1200" b="1" dirty="0" smtClean="0">
                          <a:solidFill>
                            <a:schemeClr val="tx1"/>
                          </a:solidFill>
                        </a:rPr>
                        <a:t>Standards</a:t>
                      </a:r>
                      <a:endParaRPr lang="en-US" sz="1200" b="1" dirty="0">
                        <a:solidFill>
                          <a:schemeClr val="tx1"/>
                        </a:solidFill>
                      </a:endParaRPr>
                    </a:p>
                  </a:txBody>
                  <a:tcPr marL="103632" marR="103632" marT="50292" marB="50292">
                    <a:solidFill>
                      <a:schemeClr val="bg1"/>
                    </a:solidFill>
                  </a:tcPr>
                </a:tc>
                <a:tc>
                  <a:txBody>
                    <a:bodyPr/>
                    <a:lstStyle/>
                    <a:p>
                      <a:pPr algn="ctr"/>
                      <a:r>
                        <a:rPr lang="en-US" sz="1200" b="1" dirty="0" smtClean="0">
                          <a:solidFill>
                            <a:schemeClr val="tx1"/>
                          </a:solidFill>
                        </a:rPr>
                        <a:t>DOK</a:t>
                      </a:r>
                      <a:endParaRPr lang="en-US" sz="1200" b="1" dirty="0">
                        <a:solidFill>
                          <a:schemeClr val="tx1"/>
                        </a:solidFill>
                      </a:endParaRPr>
                    </a:p>
                  </a:txBody>
                  <a:tcPr marL="103632" marR="103632" marT="50292" marB="50292">
                    <a:solidFill>
                      <a:schemeClr val="bg1"/>
                    </a:solidFill>
                  </a:tcPr>
                </a:tc>
              </a:tr>
              <a:tr h="284988">
                <a:tc>
                  <a:txBody>
                    <a:bodyPr/>
                    <a:lstStyle/>
                    <a:p>
                      <a:r>
                        <a:rPr lang="en-US" sz="1200" b="1" dirty="0" smtClean="0">
                          <a:solidFill>
                            <a:schemeClr val="tx1"/>
                          </a:solidFill>
                        </a:rPr>
                        <a:t>3</a:t>
                      </a:r>
                      <a:endParaRPr lang="en-US" sz="1200" b="1" dirty="0">
                        <a:solidFill>
                          <a:schemeClr val="tx1"/>
                        </a:solidFill>
                      </a:endParaRPr>
                    </a:p>
                  </a:txBody>
                  <a:tcPr marL="103632" marR="103632" marT="50292" marB="50292">
                    <a:solidFill>
                      <a:srgbClr val="FFFFCC"/>
                    </a:solidFill>
                  </a:tcPr>
                </a:tc>
                <a:tc>
                  <a:txBody>
                    <a:bodyPr/>
                    <a:lstStyle/>
                    <a:p>
                      <a:r>
                        <a:rPr lang="en-US" sz="1200" b="1" dirty="0" smtClean="0">
                          <a:solidFill>
                            <a:schemeClr val="tx1"/>
                          </a:solidFill>
                        </a:rPr>
                        <a:t>Word Meanings</a:t>
                      </a:r>
                      <a:endParaRPr lang="en-US" sz="1200" b="1" dirty="0">
                        <a:solidFill>
                          <a:schemeClr val="tx1"/>
                        </a:solidFill>
                      </a:endParaRPr>
                    </a:p>
                  </a:txBody>
                  <a:tcPr marL="103632" marR="103632" marT="50292" marB="50292">
                    <a:solidFill>
                      <a:srgbClr val="FFFFCC"/>
                    </a:solidFill>
                  </a:tcPr>
                </a:tc>
                <a:tc>
                  <a:txBody>
                    <a:bodyPr/>
                    <a:lstStyle/>
                    <a:p>
                      <a:r>
                        <a:rPr lang="en-US" sz="1200" b="1" dirty="0" smtClean="0">
                          <a:solidFill>
                            <a:schemeClr val="tx1"/>
                          </a:solidFill>
                        </a:rPr>
                        <a:t>RL.2.4</a:t>
                      </a:r>
                      <a:endParaRPr lang="en-US" sz="1200" b="1" dirty="0">
                        <a:solidFill>
                          <a:schemeClr val="tx1"/>
                        </a:solidFill>
                      </a:endParaRPr>
                    </a:p>
                  </a:txBody>
                  <a:tcPr marL="103632" marR="103632" marT="50292" marB="50292">
                    <a:solidFill>
                      <a:srgbClr val="FFFFCC"/>
                    </a:solidFill>
                  </a:tcPr>
                </a:tc>
                <a:tc>
                  <a:txBody>
                    <a:bodyPr/>
                    <a:lstStyle/>
                    <a:p>
                      <a:pPr algn="ctr"/>
                      <a:r>
                        <a:rPr lang="en-US" sz="1200" b="1" dirty="0" smtClean="0">
                          <a:solidFill>
                            <a:schemeClr val="tx1"/>
                          </a:solidFill>
                        </a:rPr>
                        <a:t>1-2</a:t>
                      </a:r>
                      <a:endParaRPr lang="en-US" sz="1200" b="1" dirty="0">
                        <a:solidFill>
                          <a:schemeClr val="tx1"/>
                        </a:solidFill>
                      </a:endParaRPr>
                    </a:p>
                  </a:txBody>
                  <a:tcPr marL="103632" marR="103632" marT="50292" marB="50292" anchor="ctr">
                    <a:solidFill>
                      <a:srgbClr val="FFFFCC"/>
                    </a:solidFill>
                  </a:tcPr>
                </a:tc>
              </a:tr>
              <a:tr h="283464">
                <a:tc>
                  <a:txBody>
                    <a:bodyPr/>
                    <a:lstStyle/>
                    <a:p>
                      <a:r>
                        <a:rPr lang="en-US" sz="1200" b="1" dirty="0" smtClean="0">
                          <a:solidFill>
                            <a:schemeClr val="tx1"/>
                          </a:solidFill>
                        </a:rPr>
                        <a:t>6</a:t>
                      </a:r>
                      <a:endParaRPr lang="en-US" sz="1200" b="1" dirty="0">
                        <a:solidFill>
                          <a:schemeClr val="tx1"/>
                        </a:solidFill>
                      </a:endParaRPr>
                    </a:p>
                  </a:txBody>
                  <a:tcPr marL="103632" marR="103632" marT="50292" marB="50292">
                    <a:solidFill>
                      <a:srgbClr val="FFFFCC"/>
                    </a:solidFill>
                  </a:tcPr>
                </a:tc>
                <a:tc>
                  <a:txBody>
                    <a:bodyPr/>
                    <a:lstStyle/>
                    <a:p>
                      <a:r>
                        <a:rPr lang="en-US" sz="1200" b="1" dirty="0" smtClean="0">
                          <a:solidFill>
                            <a:schemeClr val="tx1"/>
                          </a:solidFill>
                        </a:rPr>
                        <a:t>Text Structures/Features</a:t>
                      </a:r>
                      <a:endParaRPr lang="en-US" sz="1200" b="1" dirty="0">
                        <a:solidFill>
                          <a:schemeClr val="tx1"/>
                        </a:solidFill>
                      </a:endParaRPr>
                    </a:p>
                  </a:txBody>
                  <a:tcPr marL="103632" marR="103632" marT="50292" marB="50292">
                    <a:solidFill>
                      <a:srgbClr val="FFFFCC"/>
                    </a:solidFill>
                  </a:tcPr>
                </a:tc>
                <a:tc>
                  <a:txBody>
                    <a:bodyPr/>
                    <a:lstStyle/>
                    <a:p>
                      <a:r>
                        <a:rPr lang="en-US" sz="1200" b="1" dirty="0" smtClean="0">
                          <a:solidFill>
                            <a:schemeClr val="tx1"/>
                          </a:solidFill>
                        </a:rPr>
                        <a:t>RL.2.7</a:t>
                      </a:r>
                      <a:endParaRPr lang="en-US" sz="1200" b="1" dirty="0">
                        <a:solidFill>
                          <a:schemeClr val="tx1"/>
                        </a:solidFill>
                      </a:endParaRPr>
                    </a:p>
                  </a:txBody>
                  <a:tcPr marL="103632" marR="103632" marT="50292" marB="50292">
                    <a:solidFill>
                      <a:srgbClr val="FFFFCC"/>
                    </a:solidFill>
                  </a:tcPr>
                </a:tc>
                <a:tc>
                  <a:txBody>
                    <a:bodyPr/>
                    <a:lstStyle/>
                    <a:p>
                      <a:pPr algn="ctr"/>
                      <a:r>
                        <a:rPr lang="en-US" sz="1200" b="1" dirty="0" smtClean="0">
                          <a:solidFill>
                            <a:schemeClr val="tx1"/>
                          </a:solidFill>
                        </a:rPr>
                        <a:t>2</a:t>
                      </a:r>
                      <a:endParaRPr lang="en-US" sz="1200" b="1" dirty="0">
                        <a:solidFill>
                          <a:schemeClr val="tx1"/>
                        </a:solidFill>
                      </a:endParaRPr>
                    </a:p>
                  </a:txBody>
                  <a:tcPr marL="103632" marR="103632" marT="50292" marB="50292" anchor="ctr">
                    <a:solidFill>
                      <a:srgbClr val="FFFFCC"/>
                    </a:solidFill>
                  </a:tcPr>
                </a:tc>
              </a:tr>
              <a:tr h="284988">
                <a:tc>
                  <a:txBody>
                    <a:bodyPr/>
                    <a:lstStyle/>
                    <a:p>
                      <a:r>
                        <a:rPr lang="en-US" sz="1200" b="1" dirty="0" smtClean="0"/>
                        <a:t>5</a:t>
                      </a:r>
                      <a:endParaRPr lang="en-US" sz="1200" b="1" dirty="0"/>
                    </a:p>
                  </a:txBody>
                  <a:tcPr marL="103632" marR="103632" marT="50292" marB="50292">
                    <a:solidFill>
                      <a:srgbClr val="FFFFCC"/>
                    </a:solidFill>
                  </a:tcPr>
                </a:tc>
                <a:tc>
                  <a:txBody>
                    <a:bodyPr/>
                    <a:lstStyle/>
                    <a:p>
                      <a:r>
                        <a:rPr lang="en-US" sz="1200" b="1" dirty="0" smtClean="0"/>
                        <a:t>Analysis Within</a:t>
                      </a:r>
                      <a:r>
                        <a:rPr lang="en-US" sz="1200" b="1" baseline="0" dirty="0" smtClean="0"/>
                        <a:t> and Across Texts</a:t>
                      </a:r>
                      <a:endParaRPr lang="en-US" sz="1200" b="1" dirty="0"/>
                    </a:p>
                  </a:txBody>
                  <a:tcPr marL="103632" marR="103632" marT="50292" marB="50292">
                    <a:solidFill>
                      <a:srgbClr val="FFFFCC"/>
                    </a:solidFill>
                  </a:tcPr>
                </a:tc>
                <a:tc>
                  <a:txBody>
                    <a:bodyPr/>
                    <a:lstStyle/>
                    <a:p>
                      <a:r>
                        <a:rPr lang="en-US" sz="1200" b="1" dirty="0" smtClean="0">
                          <a:solidFill>
                            <a:schemeClr val="tx1"/>
                          </a:solidFill>
                        </a:rPr>
                        <a:t>RL.2.9</a:t>
                      </a:r>
                      <a:endParaRPr lang="en-US" sz="1200" b="1" dirty="0">
                        <a:solidFill>
                          <a:schemeClr val="tx1"/>
                        </a:solidFill>
                      </a:endParaRPr>
                    </a:p>
                  </a:txBody>
                  <a:tcPr marL="103632" marR="103632" marT="50292" marB="50292">
                    <a:solidFill>
                      <a:srgbClr val="FFFFCC"/>
                    </a:solidFill>
                  </a:tcPr>
                </a:tc>
                <a:tc>
                  <a:txBody>
                    <a:bodyPr/>
                    <a:lstStyle/>
                    <a:p>
                      <a:pPr algn="ctr"/>
                      <a:r>
                        <a:rPr lang="en-US" sz="1200" b="1" dirty="0" smtClean="0">
                          <a:solidFill>
                            <a:schemeClr val="tx1"/>
                          </a:solidFill>
                        </a:rPr>
                        <a:t>4</a:t>
                      </a:r>
                      <a:endParaRPr lang="en-US" sz="1200" b="1" dirty="0">
                        <a:solidFill>
                          <a:schemeClr val="tx1"/>
                        </a:solidFill>
                      </a:endParaRPr>
                    </a:p>
                  </a:txBody>
                  <a:tcPr marL="103632" marR="103632" marT="50292" marB="50292" anchor="ctr">
                    <a:solidFill>
                      <a:srgbClr val="FFFFCC"/>
                    </a:solidFill>
                  </a:tcPr>
                </a:tc>
              </a:tr>
            </a:tbl>
          </a:graphicData>
        </a:graphic>
      </p:graphicFrame>
      <p:sp>
        <p:nvSpPr>
          <p:cNvPr id="11" name="Rectangle 10"/>
          <p:cNvSpPr/>
          <p:nvPr/>
        </p:nvSpPr>
        <p:spPr>
          <a:xfrm>
            <a:off x="5069524" y="7024914"/>
            <a:ext cx="514526" cy="2286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426" tIns="45714" rIns="91426" bIns="45714" rtlCol="0" anchor="ctr"/>
          <a:lstStyle/>
          <a:p>
            <a:pPr algn="ctr"/>
            <a:endParaRPr lang="en-US"/>
          </a:p>
        </p:txBody>
      </p:sp>
      <p:sp>
        <p:nvSpPr>
          <p:cNvPr id="12" name="Rectangle 11"/>
          <p:cNvSpPr/>
          <p:nvPr/>
        </p:nvSpPr>
        <p:spPr>
          <a:xfrm>
            <a:off x="5584050" y="7331055"/>
            <a:ext cx="664349" cy="2286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426" tIns="45714" rIns="91426" bIns="45714" rtlCol="0" anchor="ctr"/>
          <a:lstStyle/>
          <a:p>
            <a:pPr algn="ctr"/>
            <a:endParaRPr lang="en-US"/>
          </a:p>
        </p:txBody>
      </p:sp>
      <p:sp>
        <p:nvSpPr>
          <p:cNvPr id="13" name="Rectangle 12"/>
          <p:cNvSpPr/>
          <p:nvPr/>
        </p:nvSpPr>
        <p:spPr>
          <a:xfrm>
            <a:off x="3886200" y="7663543"/>
            <a:ext cx="2362200" cy="381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426" tIns="45714" rIns="91426" bIns="45714" rtlCol="0" anchor="ctr"/>
          <a:lstStyle/>
          <a:p>
            <a:pPr algn="ctr"/>
            <a:endParaRPr lang="en-US"/>
          </a:p>
        </p:txBody>
      </p:sp>
      <p:sp>
        <p:nvSpPr>
          <p:cNvPr id="14" name="TextBox 24"/>
          <p:cNvSpPr txBox="1"/>
          <p:nvPr/>
        </p:nvSpPr>
        <p:spPr>
          <a:xfrm>
            <a:off x="1000812" y="6070324"/>
            <a:ext cx="5917386" cy="256765"/>
          </a:xfrm>
          <a:prstGeom prst="rect">
            <a:avLst/>
          </a:prstGeom>
          <a:noFill/>
        </p:spPr>
        <p:txBody>
          <a:bodyPr wrap="square" lIns="101882" tIns="50941" rIns="101882" bIns="50941" rtlCol="0">
            <a:spAutoFit/>
          </a:bodyPr>
          <a:lstStyle>
            <a:defPPr>
              <a:defRPr lang="en-US"/>
            </a:defPPr>
            <a:lvl1pPr marL="0" algn="l" defTabSz="1018809" rtl="0" eaLnBrk="1" latinLnBrk="0" hangingPunct="1">
              <a:defRPr sz="2000" kern="1200">
                <a:solidFill>
                  <a:schemeClr val="tx1"/>
                </a:solidFill>
                <a:latin typeface="+mn-lt"/>
                <a:ea typeface="+mn-ea"/>
                <a:cs typeface="+mn-cs"/>
              </a:defRPr>
            </a:lvl1pPr>
            <a:lvl2pPr marL="509405" algn="l" defTabSz="1018809" rtl="0" eaLnBrk="1" latinLnBrk="0" hangingPunct="1">
              <a:defRPr sz="2000" kern="1200">
                <a:solidFill>
                  <a:schemeClr val="tx1"/>
                </a:solidFill>
                <a:latin typeface="+mn-lt"/>
                <a:ea typeface="+mn-ea"/>
                <a:cs typeface="+mn-cs"/>
              </a:defRPr>
            </a:lvl2pPr>
            <a:lvl3pPr marL="1018809" algn="l" defTabSz="1018809" rtl="0" eaLnBrk="1" latinLnBrk="0" hangingPunct="1">
              <a:defRPr sz="2000" kern="1200">
                <a:solidFill>
                  <a:schemeClr val="tx1"/>
                </a:solidFill>
                <a:latin typeface="+mn-lt"/>
                <a:ea typeface="+mn-ea"/>
                <a:cs typeface="+mn-cs"/>
              </a:defRPr>
            </a:lvl3pPr>
            <a:lvl4pPr marL="1528214" algn="l" defTabSz="1018809" rtl="0" eaLnBrk="1" latinLnBrk="0" hangingPunct="1">
              <a:defRPr sz="2000" kern="1200">
                <a:solidFill>
                  <a:schemeClr val="tx1"/>
                </a:solidFill>
                <a:latin typeface="+mn-lt"/>
                <a:ea typeface="+mn-ea"/>
                <a:cs typeface="+mn-cs"/>
              </a:defRPr>
            </a:lvl4pPr>
            <a:lvl5pPr marL="2037618" algn="l" defTabSz="1018809" rtl="0" eaLnBrk="1" latinLnBrk="0" hangingPunct="1">
              <a:defRPr sz="2000" kern="1200">
                <a:solidFill>
                  <a:schemeClr val="tx1"/>
                </a:solidFill>
                <a:latin typeface="+mn-lt"/>
                <a:ea typeface="+mn-ea"/>
                <a:cs typeface="+mn-cs"/>
              </a:defRPr>
            </a:lvl5pPr>
            <a:lvl6pPr marL="2547024" algn="l" defTabSz="1018809" rtl="0" eaLnBrk="1" latinLnBrk="0" hangingPunct="1">
              <a:defRPr sz="2000" kern="1200">
                <a:solidFill>
                  <a:schemeClr val="tx1"/>
                </a:solidFill>
                <a:latin typeface="+mn-lt"/>
                <a:ea typeface="+mn-ea"/>
                <a:cs typeface="+mn-cs"/>
              </a:defRPr>
            </a:lvl6pPr>
            <a:lvl7pPr marL="3056428" algn="l" defTabSz="1018809" rtl="0" eaLnBrk="1" latinLnBrk="0" hangingPunct="1">
              <a:defRPr sz="2000" kern="1200">
                <a:solidFill>
                  <a:schemeClr val="tx1"/>
                </a:solidFill>
                <a:latin typeface="+mn-lt"/>
                <a:ea typeface="+mn-ea"/>
                <a:cs typeface="+mn-cs"/>
              </a:defRPr>
            </a:lvl7pPr>
            <a:lvl8pPr marL="3565833" algn="l" defTabSz="1018809" rtl="0" eaLnBrk="1" latinLnBrk="0" hangingPunct="1">
              <a:defRPr sz="2000" kern="1200">
                <a:solidFill>
                  <a:schemeClr val="tx1"/>
                </a:solidFill>
                <a:latin typeface="+mn-lt"/>
                <a:ea typeface="+mn-ea"/>
                <a:cs typeface="+mn-cs"/>
              </a:defRPr>
            </a:lvl8pPr>
            <a:lvl9pPr marL="4075237" algn="l" defTabSz="1018809" rtl="0" eaLnBrk="1" latinLnBrk="0" hangingPunct="1">
              <a:defRPr sz="2000" kern="1200">
                <a:solidFill>
                  <a:schemeClr val="tx1"/>
                </a:solidFill>
                <a:latin typeface="+mn-lt"/>
                <a:ea typeface="+mn-ea"/>
                <a:cs typeface="+mn-cs"/>
              </a:defRPr>
            </a:lvl9pPr>
          </a:lstStyle>
          <a:p>
            <a:pPr algn="ctr"/>
            <a:r>
              <a:rPr lang="en-US" sz="1000" b="1" i="1" dirty="0">
                <a:latin typeface="Calibri" panose="020F0502020204030204" pitchFamily="34" charset="0"/>
              </a:rPr>
              <a:t>Note:  There may be more standards per target.  </a:t>
            </a:r>
            <a:r>
              <a:rPr lang="en-US" sz="1000" b="1" i="1" dirty="0" smtClean="0">
                <a:latin typeface="Calibri" panose="020F0502020204030204" pitchFamily="34" charset="0"/>
              </a:rPr>
              <a:t>Writing standards assessed in this assessment are boxed.</a:t>
            </a:r>
            <a:endParaRPr lang="en-US" sz="1000" b="1" i="1" dirty="0">
              <a:latin typeface="Calibri" panose="020F0502020204030204" pitchFamily="34" charset="0"/>
            </a:endParaRPr>
          </a:p>
        </p:txBody>
      </p:sp>
    </p:spTree>
    <p:extLst>
      <p:ext uri="{BB962C8B-B14F-4D97-AF65-F5344CB8AC3E}">
        <p14:creationId xmlns:p14="http://schemas.microsoft.com/office/powerpoint/2010/main" val="12319867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1873702954"/>
              </p:ext>
            </p:extLst>
          </p:nvPr>
        </p:nvGraphicFramePr>
        <p:xfrm>
          <a:off x="431800" y="1520915"/>
          <a:ext cx="6908800" cy="5818632"/>
        </p:xfrm>
        <a:graphic>
          <a:graphicData uri="http://schemas.openxmlformats.org/drawingml/2006/table">
            <a:tbl>
              <a:tblPr firstRow="1" bandRow="1">
                <a:tableStyleId>{5940675A-B579-460E-94D1-54222C63F5DA}</a:tableStyleId>
              </a:tblPr>
              <a:tblGrid>
                <a:gridCol w="6908800"/>
              </a:tblGrid>
              <a:tr h="905256">
                <a:tc>
                  <a:txBody>
                    <a:bodyPr/>
                    <a:lstStyle/>
                    <a:p>
                      <a:endParaRPr lang="en-US" sz="1800" dirty="0" smtClean="0"/>
                    </a:p>
                    <a:p>
                      <a:r>
                        <a:rPr lang="en-US" sz="1800" b="1" dirty="0" smtClean="0"/>
                        <a:t>Name______________________</a:t>
                      </a:r>
                    </a:p>
                    <a:p>
                      <a:endParaRPr lang="en-US" sz="1800" dirty="0"/>
                    </a:p>
                  </a:txBody>
                  <a:tcPr marL="103632" marR="103632" marT="50292" marB="50292">
                    <a:lnL w="12700" cmpd="sng">
                      <a:noFill/>
                    </a:lnL>
                    <a:lnR w="12700" cmpd="sng">
                      <a:noFill/>
                    </a:lnR>
                    <a:lnT w="12700" cmpd="sng">
                      <a:noFill/>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tcPr>
                </a:tc>
              </a:tr>
              <a:tr h="407924">
                <a:tc>
                  <a:txBody>
                    <a:bodyPr/>
                    <a:lstStyle/>
                    <a:p>
                      <a:r>
                        <a:rPr lang="en-US" sz="1800" b="1" dirty="0" smtClean="0"/>
                        <a:t>What is the </a:t>
                      </a:r>
                      <a:r>
                        <a:rPr lang="en-US" sz="1800" b="1" u="sng" dirty="0" smtClean="0"/>
                        <a:t>main topic</a:t>
                      </a:r>
                      <a:r>
                        <a:rPr lang="en-US" sz="1800" b="1" u="none" dirty="0" smtClean="0"/>
                        <a:t> </a:t>
                      </a:r>
                      <a:r>
                        <a:rPr lang="en-US" sz="1800" b="1" dirty="0" smtClean="0"/>
                        <a:t>of the text?</a:t>
                      </a:r>
                      <a:endParaRPr lang="en-US" sz="1800" b="1" dirty="0"/>
                    </a:p>
                  </a:txBody>
                  <a:tcPr marL="103632" marR="103632" marT="50292" marB="50292">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r>
              <a:tr h="407924">
                <a:tc>
                  <a:txBody>
                    <a:bodyPr/>
                    <a:lstStyle/>
                    <a:p>
                      <a:endParaRPr lang="en-US" sz="1800" dirty="0"/>
                    </a:p>
                  </a:txBody>
                  <a:tcPr marL="103632" marR="103632" marT="50292" marB="50292">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r>
              <a:tr h="407924">
                <a:tc>
                  <a:txBody>
                    <a:bodyPr/>
                    <a:lstStyle/>
                    <a:p>
                      <a:r>
                        <a:rPr lang="en-US" sz="1800" b="1" dirty="0" smtClean="0"/>
                        <a:t>Which </a:t>
                      </a:r>
                      <a:r>
                        <a:rPr lang="en-US" sz="1800" b="1" u="sng" dirty="0" smtClean="0"/>
                        <a:t>key details</a:t>
                      </a:r>
                      <a:r>
                        <a:rPr lang="en-US" sz="1800" b="1" u="none" dirty="0" smtClean="0"/>
                        <a:t> </a:t>
                      </a:r>
                      <a:r>
                        <a:rPr lang="en-US" sz="1800" b="1" dirty="0" smtClean="0"/>
                        <a:t>help you know the </a:t>
                      </a:r>
                      <a:r>
                        <a:rPr lang="en-US" sz="1800" b="1" u="sng" dirty="0" smtClean="0"/>
                        <a:t>specific</a:t>
                      </a:r>
                      <a:r>
                        <a:rPr lang="en-US" sz="1800" b="1" u="sng" baseline="0" dirty="0" smtClean="0"/>
                        <a:t> focus</a:t>
                      </a:r>
                      <a:r>
                        <a:rPr lang="en-US" sz="1800" b="1" u="none" baseline="0" dirty="0" smtClean="0"/>
                        <a:t> </a:t>
                      </a:r>
                      <a:r>
                        <a:rPr lang="en-US" sz="1800" b="1" baseline="0" dirty="0" smtClean="0"/>
                        <a:t>of paragraph ____?</a:t>
                      </a:r>
                      <a:endParaRPr lang="en-US" sz="1800" b="1" dirty="0"/>
                    </a:p>
                  </a:txBody>
                  <a:tcPr marL="103632" marR="103632" marT="50292" marB="50292">
                    <a:lnT w="12700" cap="flat" cmpd="sng" algn="ctr">
                      <a:solidFill>
                        <a:schemeClr val="bg1">
                          <a:lumMod val="50000"/>
                        </a:schemeClr>
                      </a:solidFill>
                      <a:prstDash val="solid"/>
                      <a:round/>
                      <a:headEnd type="none" w="med" len="med"/>
                      <a:tailEnd type="none" w="med" len="med"/>
                    </a:lnT>
                  </a:tcPr>
                </a:tc>
              </a:tr>
              <a:tr h="407924">
                <a:tc>
                  <a:txBody>
                    <a:bodyPr/>
                    <a:lstStyle/>
                    <a:p>
                      <a:endParaRPr lang="en-US" sz="1800" dirty="0"/>
                    </a:p>
                  </a:txBody>
                  <a:tcPr marL="103632" marR="103632" marT="50292" marB="50292">
                    <a:lnB w="12700" cap="flat" cmpd="sng" algn="ctr">
                      <a:solidFill>
                        <a:schemeClr val="bg1">
                          <a:lumMod val="50000"/>
                        </a:schemeClr>
                      </a:solidFill>
                      <a:prstDash val="solid"/>
                      <a:round/>
                      <a:headEnd type="none" w="med" len="med"/>
                      <a:tailEnd type="none" w="med" len="med"/>
                    </a:lnB>
                  </a:tcPr>
                </a:tc>
              </a:tr>
              <a:tr h="407924">
                <a:tc>
                  <a:txBody>
                    <a:bodyPr/>
                    <a:lstStyle/>
                    <a:p>
                      <a:endParaRPr lang="en-US" sz="1800" dirty="0"/>
                    </a:p>
                  </a:txBody>
                  <a:tcPr marL="103632" marR="103632" marT="50292" marB="50292">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r>
              <a:tr h="407924">
                <a:tc>
                  <a:txBody>
                    <a:bodyPr/>
                    <a:lstStyle/>
                    <a:p>
                      <a:endParaRPr lang="en-US" sz="1800" dirty="0"/>
                    </a:p>
                  </a:txBody>
                  <a:tcPr marL="103632" marR="103632" marT="50292" marB="50292">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r>
              <a:tr h="407924">
                <a:tc>
                  <a:txBody>
                    <a:bodyPr/>
                    <a:lstStyle/>
                    <a:p>
                      <a:endParaRPr lang="en-US" sz="1800" dirty="0" smtClean="0"/>
                    </a:p>
                  </a:txBody>
                  <a:tcPr marL="103632" marR="103632" marT="50292" marB="50292">
                    <a:lnT w="12700" cap="flat" cmpd="sng" algn="ctr">
                      <a:solidFill>
                        <a:schemeClr val="bg1">
                          <a:lumMod val="50000"/>
                        </a:schemeClr>
                      </a:solidFill>
                      <a:prstDash val="solid"/>
                      <a:round/>
                      <a:headEnd type="none" w="med" len="med"/>
                      <a:tailEnd type="none" w="med" len="med"/>
                    </a:lnT>
                  </a:tcPr>
                </a:tc>
              </a:tr>
              <a:tr h="40792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1" smtClean="0"/>
                        <a:t>Which </a:t>
                      </a:r>
                      <a:r>
                        <a:rPr lang="en-US" sz="1800" b="1" u="sng" dirty="0" smtClean="0"/>
                        <a:t>key details</a:t>
                      </a:r>
                      <a:r>
                        <a:rPr lang="en-US" sz="1800" b="1" u="none" dirty="0" smtClean="0"/>
                        <a:t> </a:t>
                      </a:r>
                      <a:r>
                        <a:rPr lang="en-US" sz="1800" b="1" dirty="0" smtClean="0"/>
                        <a:t>help you know the </a:t>
                      </a:r>
                      <a:r>
                        <a:rPr lang="en-US" sz="1800" b="1" u="sng" dirty="0" smtClean="0"/>
                        <a:t>specific</a:t>
                      </a:r>
                      <a:r>
                        <a:rPr lang="en-US" sz="1800" b="1" u="sng" baseline="0" dirty="0" smtClean="0"/>
                        <a:t> focus</a:t>
                      </a:r>
                      <a:r>
                        <a:rPr lang="en-US" sz="1800" b="1" u="none" baseline="0" dirty="0" smtClean="0"/>
                        <a:t> </a:t>
                      </a:r>
                      <a:r>
                        <a:rPr lang="en-US" sz="1800" b="1" baseline="0" dirty="0" smtClean="0"/>
                        <a:t>of paragraph ____?</a:t>
                      </a:r>
                      <a:endParaRPr lang="en-US" sz="1800" b="1" dirty="0" smtClean="0"/>
                    </a:p>
                  </a:txBody>
                  <a:tcPr marL="103632" marR="103632" marT="50292" marB="50292"/>
                </a:tc>
              </a:tr>
              <a:tr h="407924">
                <a:tc>
                  <a:txBody>
                    <a:bodyPr/>
                    <a:lstStyle/>
                    <a:p>
                      <a:endParaRPr lang="en-US" sz="1800" dirty="0"/>
                    </a:p>
                  </a:txBody>
                  <a:tcPr marL="103632" marR="103632" marT="50292" marB="50292">
                    <a:lnB w="12700" cap="flat" cmpd="sng" algn="ctr">
                      <a:solidFill>
                        <a:schemeClr val="bg1">
                          <a:lumMod val="50000"/>
                        </a:schemeClr>
                      </a:solidFill>
                      <a:prstDash val="solid"/>
                      <a:round/>
                      <a:headEnd type="none" w="med" len="med"/>
                      <a:tailEnd type="none" w="med" len="med"/>
                    </a:lnB>
                  </a:tcPr>
                </a:tc>
              </a:tr>
              <a:tr h="407924">
                <a:tc>
                  <a:txBody>
                    <a:bodyPr/>
                    <a:lstStyle/>
                    <a:p>
                      <a:endParaRPr lang="en-US" sz="1800" dirty="0"/>
                    </a:p>
                  </a:txBody>
                  <a:tcPr marL="103632" marR="103632" marT="50292" marB="50292">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r>
              <a:tr h="407924">
                <a:tc>
                  <a:txBody>
                    <a:bodyPr/>
                    <a:lstStyle/>
                    <a:p>
                      <a:endParaRPr lang="en-US" sz="1800" dirty="0"/>
                    </a:p>
                  </a:txBody>
                  <a:tcPr marL="103632" marR="103632" marT="50292" marB="50292">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r>
              <a:tr h="407924">
                <a:tc>
                  <a:txBody>
                    <a:bodyPr/>
                    <a:lstStyle/>
                    <a:p>
                      <a:endParaRPr lang="en-US" sz="1800" dirty="0"/>
                    </a:p>
                  </a:txBody>
                  <a:tcPr marL="103632" marR="103632" marT="50292" marB="50292">
                    <a:lnT w="12700" cap="flat" cmpd="sng" algn="ctr">
                      <a:solidFill>
                        <a:schemeClr val="bg1">
                          <a:lumMod val="50000"/>
                        </a:schemeClr>
                      </a:solidFill>
                      <a:prstDash val="solid"/>
                      <a:round/>
                      <a:headEnd type="none" w="med" len="med"/>
                      <a:tailEnd type="none" w="med" len="med"/>
                    </a:lnT>
                  </a:tcPr>
                </a:tc>
              </a:tr>
            </a:tbl>
          </a:graphicData>
        </a:graphic>
      </p:graphicFrame>
      <p:sp>
        <p:nvSpPr>
          <p:cNvPr id="9" name="Rectangle 8"/>
          <p:cNvSpPr/>
          <p:nvPr/>
        </p:nvSpPr>
        <p:spPr>
          <a:xfrm>
            <a:off x="4040545" y="1101816"/>
            <a:ext cx="3281680" cy="1615809"/>
          </a:xfrm>
          <a:prstGeom prst="rect">
            <a:avLst/>
          </a:prstGeom>
          <a:solidFill>
            <a:schemeClr val="accent5">
              <a:lumMod val="20000"/>
              <a:lumOff val="80000"/>
            </a:schemeClr>
          </a:solidFill>
          <a:ln>
            <a:solidFill>
              <a:schemeClr val="accent1"/>
            </a:solid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lIns="91422" tIns="45711" rIns="91422" bIns="45711">
            <a:spAutoFit/>
          </a:bodyPr>
          <a:lstStyle/>
          <a:p>
            <a:r>
              <a:rPr lang="en-US" sz="1100" b="1" dirty="0"/>
              <a:t>Instruct student to read a multi-paragraph text.</a:t>
            </a:r>
          </a:p>
          <a:p>
            <a:endParaRPr lang="en-US" sz="1100" b="1" dirty="0"/>
          </a:p>
          <a:p>
            <a:r>
              <a:rPr lang="en-US" sz="1100" b="1" dirty="0"/>
              <a:t>Ask, “What is this text mostly about?”  Tell them this is the </a:t>
            </a:r>
            <a:r>
              <a:rPr lang="en-US" sz="1100" b="1" u="sng" dirty="0">
                <a:solidFill>
                  <a:srgbClr val="C00000"/>
                </a:solidFill>
                <a:effectLst>
                  <a:outerShdw blurRad="38100" dist="38100" dir="2700000" algn="tl">
                    <a:srgbClr val="000000">
                      <a:alpha val="43137"/>
                    </a:srgbClr>
                  </a:outerShdw>
                </a:effectLst>
              </a:rPr>
              <a:t>main</a:t>
            </a:r>
            <a:r>
              <a:rPr lang="en-US" sz="1100" b="1" u="sng" dirty="0">
                <a:solidFill>
                  <a:srgbClr val="C00000"/>
                </a:solidFill>
              </a:rPr>
              <a:t> </a:t>
            </a:r>
            <a:r>
              <a:rPr lang="en-US" sz="1100" b="1" u="sng" dirty="0">
                <a:solidFill>
                  <a:srgbClr val="C00000"/>
                </a:solidFill>
                <a:effectLst>
                  <a:outerShdw blurRad="38100" dist="38100" dir="2700000" algn="tl">
                    <a:srgbClr val="000000">
                      <a:alpha val="43137"/>
                    </a:srgbClr>
                  </a:outerShdw>
                </a:effectLst>
              </a:rPr>
              <a:t>topic</a:t>
            </a:r>
            <a:r>
              <a:rPr lang="en-US" sz="1100" b="1" dirty="0">
                <a:solidFill>
                  <a:srgbClr val="C00000"/>
                </a:solidFill>
              </a:rPr>
              <a:t> </a:t>
            </a:r>
            <a:r>
              <a:rPr lang="en-US" sz="1100" dirty="0"/>
              <a:t> </a:t>
            </a:r>
            <a:r>
              <a:rPr lang="en-US" sz="1100" b="1" dirty="0"/>
              <a:t>of the text.  Have students share how they know what the text is mostly about.</a:t>
            </a:r>
          </a:p>
          <a:p>
            <a:endParaRPr lang="en-US" sz="1100" b="1" dirty="0"/>
          </a:p>
          <a:p>
            <a:r>
              <a:rPr lang="en-US" sz="1100" b="1" dirty="0"/>
              <a:t>Ask students to write the </a:t>
            </a:r>
            <a:r>
              <a:rPr lang="en-US" sz="1100" b="1" u="sng" dirty="0">
                <a:solidFill>
                  <a:srgbClr val="C00000"/>
                </a:solidFill>
                <a:effectLst>
                  <a:outerShdw blurRad="38100" dist="38100" dir="2700000" algn="tl">
                    <a:srgbClr val="000000">
                      <a:alpha val="43137"/>
                    </a:srgbClr>
                  </a:outerShdw>
                </a:effectLst>
              </a:rPr>
              <a:t>main topic</a:t>
            </a:r>
            <a:r>
              <a:rPr lang="en-US" sz="1100" b="1" dirty="0">
                <a:solidFill>
                  <a:srgbClr val="C00000"/>
                </a:solidFill>
                <a:effectLst>
                  <a:outerShdw blurRad="38100" dist="38100" dir="2700000" algn="tl">
                    <a:srgbClr val="000000">
                      <a:alpha val="43137"/>
                    </a:srgbClr>
                  </a:outerShdw>
                </a:effectLst>
              </a:rPr>
              <a:t> </a:t>
            </a:r>
            <a:r>
              <a:rPr lang="en-US" sz="1100" b="1" dirty="0"/>
              <a:t>of the text.</a:t>
            </a:r>
          </a:p>
          <a:p>
            <a:r>
              <a:rPr lang="en-US" sz="1100" b="1" dirty="0"/>
              <a:t>Note:  topic means the entirety of the text which can be told in </a:t>
            </a:r>
            <a:r>
              <a:rPr lang="en-US" sz="1100" b="1" u="sng" dirty="0"/>
              <a:t>one word  or phase</a:t>
            </a:r>
            <a:r>
              <a:rPr lang="en-US" sz="1100" b="1" dirty="0"/>
              <a:t>.</a:t>
            </a:r>
          </a:p>
        </p:txBody>
      </p:sp>
      <p:sp>
        <p:nvSpPr>
          <p:cNvPr id="10" name="Rounded Rectangle 9"/>
          <p:cNvSpPr/>
          <p:nvPr/>
        </p:nvSpPr>
        <p:spPr>
          <a:xfrm>
            <a:off x="6995160" y="850356"/>
            <a:ext cx="458789" cy="502920"/>
          </a:xfrm>
          <a:prstGeom prst="roundRec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lIns="101875" tIns="50938" rIns="101875" bIns="50938" rtlCol="0" anchor="ctr"/>
          <a:lstStyle/>
          <a:p>
            <a:pPr algn="ctr"/>
            <a:r>
              <a:rPr lang="en-US" b="1" dirty="0" smtClean="0">
                <a:effectLst>
                  <a:outerShdw blurRad="38100" dist="38100" dir="2700000" algn="tl">
                    <a:srgbClr val="000000">
                      <a:alpha val="43137"/>
                    </a:srgbClr>
                  </a:outerShdw>
                </a:effectLst>
              </a:rPr>
              <a:t>1</a:t>
            </a:r>
            <a:endParaRPr lang="en-US" b="1" dirty="0">
              <a:effectLst>
                <a:outerShdw blurRad="38100" dist="38100" dir="2700000" algn="tl">
                  <a:srgbClr val="000000">
                    <a:alpha val="43137"/>
                  </a:srgbClr>
                </a:outerShdw>
              </a:effectLst>
            </a:endParaRPr>
          </a:p>
        </p:txBody>
      </p:sp>
      <p:sp>
        <p:nvSpPr>
          <p:cNvPr id="3" name="TextBox 2"/>
          <p:cNvSpPr txBox="1"/>
          <p:nvPr/>
        </p:nvSpPr>
        <p:spPr>
          <a:xfrm>
            <a:off x="407837" y="242219"/>
            <a:ext cx="7063145" cy="318321"/>
          </a:xfrm>
          <a:prstGeom prst="rect">
            <a:avLst/>
          </a:prstGeom>
          <a:noFill/>
        </p:spPr>
        <p:txBody>
          <a:bodyPr wrap="square" lIns="101882" tIns="50941" rIns="101882" bIns="50941" rtlCol="0">
            <a:spAutoFit/>
          </a:bodyPr>
          <a:lstStyle/>
          <a:p>
            <a:r>
              <a:rPr lang="en-US" sz="1400" b="1" dirty="0" smtClean="0"/>
              <a:t>Teachers: This </a:t>
            </a:r>
            <a:r>
              <a:rPr lang="en-US" sz="1400" b="1" dirty="0"/>
              <a:t>is a note-taking page students can use when researching about a topic.</a:t>
            </a:r>
          </a:p>
        </p:txBody>
      </p:sp>
      <p:sp>
        <p:nvSpPr>
          <p:cNvPr id="11" name="Rectangle 10"/>
          <p:cNvSpPr/>
          <p:nvPr/>
        </p:nvSpPr>
        <p:spPr>
          <a:xfrm>
            <a:off x="1122680" y="4035516"/>
            <a:ext cx="3281680" cy="2630296"/>
          </a:xfrm>
          <a:prstGeom prst="rect">
            <a:avLst/>
          </a:prstGeom>
          <a:solidFill>
            <a:schemeClr val="accent5">
              <a:lumMod val="20000"/>
              <a:lumOff val="80000"/>
            </a:schemeClr>
          </a:solidFill>
          <a:ln>
            <a:solidFill>
              <a:schemeClr val="accent1"/>
            </a:solid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lIns="91422" tIns="45711" rIns="91422" bIns="45711">
            <a:spAutoFit/>
          </a:bodyPr>
          <a:lstStyle/>
          <a:p>
            <a:r>
              <a:rPr lang="en-US" sz="1100" b="1" dirty="0"/>
              <a:t>Explain, “a </a:t>
            </a:r>
            <a:r>
              <a:rPr lang="en-US" sz="1100" b="1" u="sng" dirty="0">
                <a:solidFill>
                  <a:srgbClr val="C00000"/>
                </a:solidFill>
                <a:effectLst>
                  <a:outerShdw blurRad="38100" dist="38100" dir="2700000" algn="tl">
                    <a:srgbClr val="000000">
                      <a:alpha val="43137"/>
                    </a:srgbClr>
                  </a:outerShdw>
                </a:effectLst>
              </a:rPr>
              <a:t>specific focus</a:t>
            </a:r>
            <a:r>
              <a:rPr lang="en-US" sz="1100" b="1" dirty="0">
                <a:solidFill>
                  <a:srgbClr val="C00000"/>
                </a:solidFill>
                <a:effectLst>
                  <a:outerShdw blurRad="38100" dist="38100" dir="2700000" algn="tl">
                    <a:srgbClr val="000000">
                      <a:alpha val="43137"/>
                    </a:srgbClr>
                  </a:outerShdw>
                </a:effectLst>
              </a:rPr>
              <a:t> </a:t>
            </a:r>
            <a:r>
              <a:rPr lang="en-US" sz="1100" b="1" dirty="0"/>
              <a:t>is what the paragraph is telling about the </a:t>
            </a:r>
            <a:r>
              <a:rPr lang="en-US" sz="1100" b="1" u="sng" dirty="0">
                <a:solidFill>
                  <a:srgbClr val="C00000"/>
                </a:solidFill>
                <a:effectLst>
                  <a:outerShdw blurRad="38100" dist="38100" dir="2700000" algn="tl">
                    <a:srgbClr val="000000">
                      <a:alpha val="43137"/>
                    </a:srgbClr>
                  </a:outerShdw>
                </a:effectLst>
              </a:rPr>
              <a:t>topic</a:t>
            </a:r>
            <a:r>
              <a:rPr lang="en-US" sz="1100" b="1" dirty="0"/>
              <a:t>.  </a:t>
            </a:r>
            <a:r>
              <a:rPr lang="en-US" sz="1100" b="1" u="sng" dirty="0">
                <a:solidFill>
                  <a:srgbClr val="C00000"/>
                </a:solidFill>
                <a:effectLst>
                  <a:outerShdw blurRad="38100" dist="38100" dir="2700000" algn="tl">
                    <a:srgbClr val="000000">
                      <a:alpha val="43137"/>
                    </a:srgbClr>
                  </a:outerShdw>
                </a:effectLst>
              </a:rPr>
              <a:t>Key details</a:t>
            </a:r>
            <a:r>
              <a:rPr lang="en-US" sz="1100" b="1" dirty="0">
                <a:solidFill>
                  <a:srgbClr val="C00000"/>
                </a:solidFill>
                <a:effectLst>
                  <a:outerShdw blurRad="38100" dist="38100" dir="2700000" algn="tl">
                    <a:srgbClr val="000000">
                      <a:alpha val="43137"/>
                    </a:srgbClr>
                  </a:outerShdw>
                </a:effectLst>
              </a:rPr>
              <a:t> </a:t>
            </a:r>
            <a:r>
              <a:rPr lang="en-US" sz="1100" b="1" dirty="0"/>
              <a:t>help us find the </a:t>
            </a:r>
            <a:r>
              <a:rPr lang="en-US" sz="1100" b="1" u="sng" dirty="0">
                <a:solidFill>
                  <a:srgbClr val="C00000"/>
                </a:solidFill>
                <a:effectLst>
                  <a:outerShdw blurRad="38100" dist="38100" dir="2700000" algn="tl">
                    <a:srgbClr val="000000">
                      <a:alpha val="43137"/>
                    </a:srgbClr>
                  </a:outerShdw>
                </a:effectLst>
              </a:rPr>
              <a:t>specific focus</a:t>
            </a:r>
            <a:r>
              <a:rPr lang="en-US" sz="1100" b="1" dirty="0">
                <a:solidFill>
                  <a:srgbClr val="C00000"/>
                </a:solidFill>
                <a:effectLst>
                  <a:outerShdw blurRad="38100" dist="38100" dir="2700000" algn="tl">
                    <a:srgbClr val="000000">
                      <a:alpha val="43137"/>
                    </a:srgbClr>
                  </a:outerShdw>
                </a:effectLst>
              </a:rPr>
              <a:t> </a:t>
            </a:r>
            <a:r>
              <a:rPr lang="en-US" sz="1100" b="1" dirty="0"/>
              <a:t>of paragraphs.”</a:t>
            </a:r>
          </a:p>
          <a:p>
            <a:endParaRPr lang="en-US" sz="1100" b="1" dirty="0"/>
          </a:p>
          <a:p>
            <a:pPr defTabSz="1135157"/>
            <a:r>
              <a:rPr lang="en-US" sz="1100" b="1" dirty="0">
                <a:solidFill>
                  <a:prstClr val="black"/>
                </a:solidFill>
              </a:rPr>
              <a:t>Example:  If the main topic is DOGS,</a:t>
            </a:r>
          </a:p>
          <a:p>
            <a:pPr defTabSz="1135157"/>
            <a:r>
              <a:rPr lang="en-US" sz="1100" b="1" dirty="0">
                <a:solidFill>
                  <a:prstClr val="black"/>
                </a:solidFill>
              </a:rPr>
              <a:t>Some </a:t>
            </a:r>
            <a:r>
              <a:rPr lang="en-US" sz="1100" b="1" u="sng" dirty="0">
                <a:solidFill>
                  <a:srgbClr val="C00000"/>
                </a:solidFill>
                <a:effectLst>
                  <a:outerShdw blurRad="38100" dist="38100" dir="2700000" algn="tl">
                    <a:srgbClr val="000000">
                      <a:alpha val="43137"/>
                    </a:srgbClr>
                  </a:outerShdw>
                </a:effectLst>
              </a:rPr>
              <a:t>key details</a:t>
            </a:r>
            <a:r>
              <a:rPr lang="en-US" sz="1100" b="1" dirty="0">
                <a:solidFill>
                  <a:srgbClr val="C00000"/>
                </a:solidFill>
              </a:rPr>
              <a:t> </a:t>
            </a:r>
            <a:r>
              <a:rPr lang="en-US" sz="1100" b="1" dirty="0">
                <a:solidFill>
                  <a:prstClr val="black"/>
                </a:solidFill>
              </a:rPr>
              <a:t>in one paragraph could be..</a:t>
            </a:r>
          </a:p>
          <a:p>
            <a:pPr defTabSz="1135157"/>
            <a:endParaRPr lang="en-US" sz="1100" b="1" dirty="0">
              <a:solidFill>
                <a:prstClr val="black"/>
              </a:solidFill>
            </a:endParaRPr>
          </a:p>
          <a:p>
            <a:pPr defTabSz="1135157">
              <a:buFont typeface="Arial" pitchFamily="34" charset="0"/>
              <a:buChar char="•"/>
            </a:pPr>
            <a:r>
              <a:rPr lang="en-US" sz="1100" b="1" dirty="0">
                <a:solidFill>
                  <a:prstClr val="black"/>
                </a:solidFill>
              </a:rPr>
              <a:t> the dog likes to play fetch.</a:t>
            </a:r>
          </a:p>
          <a:p>
            <a:pPr defTabSz="1135157">
              <a:buFont typeface="Arial" pitchFamily="34" charset="0"/>
              <a:buChar char="•"/>
            </a:pPr>
            <a:r>
              <a:rPr lang="en-US" sz="1100" b="1" dirty="0">
                <a:solidFill>
                  <a:prstClr val="black"/>
                </a:solidFill>
              </a:rPr>
              <a:t> the dog likes to play with the ball.</a:t>
            </a:r>
          </a:p>
          <a:p>
            <a:pPr defTabSz="1135157"/>
            <a:endParaRPr lang="en-US" sz="1100" b="1" dirty="0">
              <a:solidFill>
                <a:prstClr val="black"/>
              </a:solidFill>
            </a:endParaRPr>
          </a:p>
          <a:p>
            <a:pPr defTabSz="1135157"/>
            <a:r>
              <a:rPr lang="en-US" sz="1100" b="1" dirty="0">
                <a:solidFill>
                  <a:prstClr val="black"/>
                </a:solidFill>
              </a:rPr>
              <a:t>The </a:t>
            </a:r>
            <a:r>
              <a:rPr lang="en-US" sz="1100" b="1" u="sng" dirty="0">
                <a:solidFill>
                  <a:srgbClr val="C00000"/>
                </a:solidFill>
                <a:effectLst>
                  <a:outerShdw blurRad="38100" dist="38100" dir="2700000" algn="tl">
                    <a:srgbClr val="000000">
                      <a:alpha val="43137"/>
                    </a:srgbClr>
                  </a:outerShdw>
                </a:effectLst>
              </a:rPr>
              <a:t>specific focus</a:t>
            </a:r>
            <a:r>
              <a:rPr lang="en-US" sz="1100" b="1" dirty="0">
                <a:solidFill>
                  <a:srgbClr val="C00000"/>
                </a:solidFill>
                <a:effectLst>
                  <a:outerShdw blurRad="38100" dist="38100" dir="2700000" algn="tl">
                    <a:srgbClr val="000000">
                      <a:alpha val="43137"/>
                    </a:srgbClr>
                  </a:outerShdw>
                </a:effectLst>
              </a:rPr>
              <a:t> </a:t>
            </a:r>
            <a:r>
              <a:rPr lang="en-US" sz="1100" b="1" dirty="0">
                <a:solidFill>
                  <a:prstClr val="black"/>
                </a:solidFill>
              </a:rPr>
              <a:t>of this paragraph could be things that dogs like to do or that dogs are playful</a:t>
            </a:r>
          </a:p>
          <a:p>
            <a:pPr defTabSz="1135157"/>
            <a:endParaRPr lang="en-US" sz="1100" b="1" dirty="0">
              <a:solidFill>
                <a:prstClr val="black"/>
              </a:solidFill>
            </a:endParaRPr>
          </a:p>
          <a:p>
            <a:pPr defTabSz="1135157"/>
            <a:r>
              <a:rPr lang="en-US" sz="1100" b="1" dirty="0">
                <a:solidFill>
                  <a:prstClr val="black"/>
                </a:solidFill>
              </a:rPr>
              <a:t>Students should be able to identify the </a:t>
            </a:r>
            <a:r>
              <a:rPr lang="en-US" sz="1100" b="1" u="sng" dirty="0">
                <a:solidFill>
                  <a:srgbClr val="C00000"/>
                </a:solidFill>
                <a:effectLst>
                  <a:outerShdw blurRad="38100" dist="38100" dir="2700000" algn="tl">
                    <a:srgbClr val="000000">
                      <a:alpha val="43137"/>
                    </a:srgbClr>
                  </a:outerShdw>
                </a:effectLst>
              </a:rPr>
              <a:t>specific focus</a:t>
            </a:r>
            <a:r>
              <a:rPr lang="en-US" sz="1100" b="1" dirty="0">
                <a:solidFill>
                  <a:prstClr val="black"/>
                </a:solidFill>
              </a:rPr>
              <a:t> in two or more paragraphs of the text.</a:t>
            </a:r>
          </a:p>
        </p:txBody>
      </p:sp>
      <p:sp>
        <p:nvSpPr>
          <p:cNvPr id="12" name="Rounded Rectangle 11"/>
          <p:cNvSpPr/>
          <p:nvPr/>
        </p:nvSpPr>
        <p:spPr>
          <a:xfrm>
            <a:off x="4174966" y="4789896"/>
            <a:ext cx="458789" cy="502920"/>
          </a:xfrm>
          <a:prstGeom prst="roundRec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lIns="101875" tIns="50938" rIns="101875" bIns="50938" rtlCol="0" anchor="ctr"/>
          <a:lstStyle/>
          <a:p>
            <a:pPr algn="ctr"/>
            <a:r>
              <a:rPr lang="en-US" b="1" dirty="0" smtClean="0">
                <a:effectLst>
                  <a:outerShdw blurRad="38100" dist="38100" dir="2700000" algn="tl">
                    <a:srgbClr val="000000">
                      <a:alpha val="43137"/>
                    </a:srgbClr>
                  </a:outerShdw>
                </a:effectLst>
              </a:rPr>
              <a:t>2</a:t>
            </a:r>
            <a:endParaRPr lang="en-US" b="1" dirty="0">
              <a:effectLst>
                <a:outerShdw blurRad="38100" dist="38100" dir="2700000" algn="tl">
                  <a:srgbClr val="000000">
                    <a:alpha val="43137"/>
                  </a:srgbClr>
                </a:outerShdw>
              </a:effectLst>
            </a:endParaRPr>
          </a:p>
        </p:txBody>
      </p:sp>
      <p:sp>
        <p:nvSpPr>
          <p:cNvPr id="13" name="TextBox 12"/>
          <p:cNvSpPr txBox="1"/>
          <p:nvPr/>
        </p:nvSpPr>
        <p:spPr>
          <a:xfrm>
            <a:off x="4713458" y="6214836"/>
            <a:ext cx="2740491" cy="1633764"/>
          </a:xfrm>
          <a:prstGeom prst="rect">
            <a:avLst/>
          </a:prstGeom>
          <a:solidFill>
            <a:schemeClr val="bg2"/>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lIns="110613" tIns="55307" rIns="110613" bIns="55307" rtlCol="0">
            <a:spAutoFit/>
          </a:bodyPr>
          <a:lstStyle/>
          <a:p>
            <a:r>
              <a:rPr lang="en-US" sz="1100" b="1" dirty="0"/>
              <a:t>Remember students will need to have a note-taking form for </a:t>
            </a:r>
            <a:r>
              <a:rPr lang="en-US" sz="1100" b="1" u="sng" dirty="0"/>
              <a:t>each</a:t>
            </a:r>
            <a:r>
              <a:rPr lang="en-US" sz="1100" b="1" dirty="0"/>
              <a:t> text. This form is for informational texts.  You can also use a graphic organizer of your choice that emphasizes the standard vocabulary:</a:t>
            </a:r>
          </a:p>
          <a:p>
            <a:endParaRPr lang="en-US" sz="1100" b="1" dirty="0"/>
          </a:p>
          <a:p>
            <a:r>
              <a:rPr lang="en-US" sz="1100" b="1" dirty="0"/>
              <a:t>Main </a:t>
            </a:r>
            <a:r>
              <a:rPr lang="en-US" sz="1100" b="1" dirty="0" smtClean="0"/>
              <a:t>Topic       (RI.2.2)</a:t>
            </a:r>
            <a:endParaRPr lang="en-US" sz="1100" b="1" dirty="0"/>
          </a:p>
          <a:p>
            <a:r>
              <a:rPr lang="en-US" sz="1100" b="1" dirty="0"/>
              <a:t>Key </a:t>
            </a:r>
            <a:r>
              <a:rPr lang="en-US" sz="1100" b="1" dirty="0" smtClean="0"/>
              <a:t>Details       (RI.2.1)</a:t>
            </a:r>
            <a:endParaRPr lang="en-US" sz="1100" b="1" dirty="0"/>
          </a:p>
          <a:p>
            <a:r>
              <a:rPr lang="en-US" sz="1100" b="1" dirty="0"/>
              <a:t>Specific </a:t>
            </a:r>
            <a:r>
              <a:rPr lang="en-US" sz="1100" b="1" dirty="0" smtClean="0"/>
              <a:t>Focus  (RI.2.2)</a:t>
            </a:r>
            <a:endParaRPr lang="en-US" sz="1100" b="1" dirty="0"/>
          </a:p>
        </p:txBody>
      </p:sp>
    </p:spTree>
    <p:extLst>
      <p:ext uri="{BB962C8B-B14F-4D97-AF65-F5344CB8AC3E}">
        <p14:creationId xmlns:p14="http://schemas.microsoft.com/office/powerpoint/2010/main" val="10107226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4080087911"/>
              </p:ext>
            </p:extLst>
          </p:nvPr>
        </p:nvGraphicFramePr>
        <p:xfrm>
          <a:off x="431800" y="922019"/>
          <a:ext cx="6908800" cy="6634480"/>
        </p:xfrm>
        <a:graphic>
          <a:graphicData uri="http://schemas.openxmlformats.org/drawingml/2006/table">
            <a:tbl>
              <a:tblPr firstRow="1" bandRow="1">
                <a:tableStyleId>{5940675A-B579-460E-94D1-54222C63F5DA}</a:tableStyleId>
              </a:tblPr>
              <a:tblGrid>
                <a:gridCol w="6908800"/>
              </a:tblGrid>
              <a:tr h="905256">
                <a:tc>
                  <a:txBody>
                    <a:bodyPr/>
                    <a:lstStyle/>
                    <a:p>
                      <a:endParaRPr lang="en-US" sz="1800" dirty="0" smtClean="0"/>
                    </a:p>
                    <a:p>
                      <a:r>
                        <a:rPr lang="en-US" sz="1800" b="1" dirty="0" smtClean="0"/>
                        <a:t>Name______________________</a:t>
                      </a:r>
                    </a:p>
                    <a:p>
                      <a:endParaRPr lang="en-US" sz="1800" dirty="0"/>
                    </a:p>
                  </a:txBody>
                  <a:tcPr marL="103632" marR="103632" marT="50292" marB="50292">
                    <a:lnL w="12700" cmpd="sng">
                      <a:noFill/>
                    </a:lnL>
                    <a:lnR w="12700" cmpd="sng">
                      <a:noFill/>
                    </a:lnR>
                    <a:lnT w="12700" cmpd="sng">
                      <a:noFill/>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tcPr>
                </a:tc>
              </a:tr>
              <a:tr h="407924">
                <a:tc>
                  <a:txBody>
                    <a:bodyPr/>
                    <a:lstStyle/>
                    <a:p>
                      <a:r>
                        <a:rPr lang="en-US" sz="1800" b="1" dirty="0" smtClean="0"/>
                        <a:t>What is the </a:t>
                      </a:r>
                      <a:r>
                        <a:rPr lang="en-US" sz="1800" b="1" u="sng" dirty="0" smtClean="0"/>
                        <a:t>main topic</a:t>
                      </a:r>
                      <a:r>
                        <a:rPr lang="en-US" sz="1800" b="1" u="none" dirty="0" smtClean="0"/>
                        <a:t> </a:t>
                      </a:r>
                      <a:r>
                        <a:rPr lang="en-US" sz="1800" b="1" dirty="0" smtClean="0"/>
                        <a:t>of the text?</a:t>
                      </a:r>
                      <a:endParaRPr lang="en-US" sz="1800" b="1" dirty="0"/>
                    </a:p>
                  </a:txBody>
                  <a:tcPr marL="103632" marR="103632" marT="50292" marB="50292">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r>
              <a:tr h="407924">
                <a:tc>
                  <a:txBody>
                    <a:bodyPr/>
                    <a:lstStyle/>
                    <a:p>
                      <a:endParaRPr lang="en-US" sz="1800" dirty="0"/>
                    </a:p>
                  </a:txBody>
                  <a:tcPr marL="103632" marR="103632" marT="50292" marB="50292">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r>
              <a:tr h="407924">
                <a:tc>
                  <a:txBody>
                    <a:bodyPr/>
                    <a:lstStyle/>
                    <a:p>
                      <a:endParaRPr lang="en-US" sz="1800" dirty="0"/>
                    </a:p>
                  </a:txBody>
                  <a:tcPr marL="103632" marR="103632" marT="50292" marB="50292">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r>
              <a:tr h="407924">
                <a:tc>
                  <a:txBody>
                    <a:bodyPr/>
                    <a:lstStyle/>
                    <a:p>
                      <a:endParaRPr lang="en-US" sz="1800" dirty="0"/>
                    </a:p>
                  </a:txBody>
                  <a:tcPr marL="103632" marR="103632" marT="50292" marB="50292">
                    <a:lnT w="12700" cap="flat" cmpd="sng" algn="ctr">
                      <a:solidFill>
                        <a:schemeClr val="bg1">
                          <a:lumMod val="50000"/>
                        </a:schemeClr>
                      </a:solidFill>
                      <a:prstDash val="solid"/>
                      <a:round/>
                      <a:headEnd type="none" w="med" len="med"/>
                      <a:tailEnd type="none" w="med" len="med"/>
                    </a:lnT>
                  </a:tcPr>
                </a:tc>
              </a:tr>
              <a:tr h="407924">
                <a:tc>
                  <a:txBody>
                    <a:bodyPr/>
                    <a:lstStyle/>
                    <a:p>
                      <a:r>
                        <a:rPr lang="en-US" sz="1800" b="1" dirty="0" smtClean="0"/>
                        <a:t>Which </a:t>
                      </a:r>
                      <a:r>
                        <a:rPr lang="en-US" sz="1800" b="1" u="sng" dirty="0" smtClean="0"/>
                        <a:t>key details</a:t>
                      </a:r>
                      <a:r>
                        <a:rPr lang="en-US" sz="1800" b="1" u="none" dirty="0" smtClean="0"/>
                        <a:t> </a:t>
                      </a:r>
                      <a:r>
                        <a:rPr lang="en-US" sz="1800" b="1" dirty="0" smtClean="0"/>
                        <a:t>help you know the </a:t>
                      </a:r>
                      <a:r>
                        <a:rPr lang="en-US" sz="1800" b="1" u="sng" dirty="0" smtClean="0"/>
                        <a:t>specific</a:t>
                      </a:r>
                      <a:r>
                        <a:rPr lang="en-US" sz="1800" b="1" u="sng" baseline="0" dirty="0" smtClean="0"/>
                        <a:t> focus</a:t>
                      </a:r>
                      <a:r>
                        <a:rPr lang="en-US" sz="1800" b="1" u="none" baseline="0" dirty="0" smtClean="0"/>
                        <a:t> </a:t>
                      </a:r>
                      <a:r>
                        <a:rPr lang="en-US" sz="1800" b="1" baseline="0" dirty="0" smtClean="0"/>
                        <a:t>of paragraph ____?</a:t>
                      </a:r>
                      <a:endParaRPr lang="en-US" sz="1800" b="1" dirty="0"/>
                    </a:p>
                  </a:txBody>
                  <a:tcPr marL="103632" marR="103632" marT="50292" marB="50292"/>
                </a:tc>
              </a:tr>
              <a:tr h="407924">
                <a:tc>
                  <a:txBody>
                    <a:bodyPr/>
                    <a:lstStyle/>
                    <a:p>
                      <a:endParaRPr lang="en-US" sz="1800" dirty="0"/>
                    </a:p>
                  </a:txBody>
                  <a:tcPr marL="103632" marR="103632" marT="50292" marB="50292">
                    <a:lnB w="12700" cap="flat" cmpd="sng" algn="ctr">
                      <a:solidFill>
                        <a:schemeClr val="bg1">
                          <a:lumMod val="50000"/>
                        </a:schemeClr>
                      </a:solidFill>
                      <a:prstDash val="solid"/>
                      <a:round/>
                      <a:headEnd type="none" w="med" len="med"/>
                      <a:tailEnd type="none" w="med" len="med"/>
                    </a:lnB>
                  </a:tcPr>
                </a:tc>
              </a:tr>
              <a:tr h="407924">
                <a:tc>
                  <a:txBody>
                    <a:bodyPr/>
                    <a:lstStyle/>
                    <a:p>
                      <a:endParaRPr lang="en-US" sz="1800" dirty="0"/>
                    </a:p>
                  </a:txBody>
                  <a:tcPr marL="103632" marR="103632" marT="50292" marB="50292">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r>
              <a:tr h="407924">
                <a:tc>
                  <a:txBody>
                    <a:bodyPr/>
                    <a:lstStyle/>
                    <a:p>
                      <a:endParaRPr lang="en-US" sz="1800" dirty="0"/>
                    </a:p>
                  </a:txBody>
                  <a:tcPr marL="103632" marR="103632" marT="50292" marB="50292">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r>
              <a:tr h="407924">
                <a:tc>
                  <a:txBody>
                    <a:bodyPr/>
                    <a:lstStyle/>
                    <a:p>
                      <a:endParaRPr lang="en-US" sz="1800" dirty="0"/>
                    </a:p>
                  </a:txBody>
                  <a:tcPr marL="103632" marR="103632" marT="50292" marB="50292">
                    <a:lnT w="12700" cap="flat" cmpd="sng" algn="ctr">
                      <a:solidFill>
                        <a:schemeClr val="bg1">
                          <a:lumMod val="50000"/>
                        </a:schemeClr>
                      </a:solidFill>
                      <a:prstDash val="solid"/>
                      <a:round/>
                      <a:headEnd type="none" w="med" len="med"/>
                      <a:tailEnd type="none" w="med" len="med"/>
                    </a:lnT>
                  </a:tcPr>
                </a:tc>
              </a:tr>
              <a:tr h="40792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1" dirty="0" smtClean="0"/>
                        <a:t>Which </a:t>
                      </a:r>
                      <a:r>
                        <a:rPr lang="en-US" sz="1800" b="1" u="sng" dirty="0" smtClean="0"/>
                        <a:t>key details</a:t>
                      </a:r>
                      <a:r>
                        <a:rPr lang="en-US" sz="1800" b="1" dirty="0" smtClean="0"/>
                        <a:t> help you know the </a:t>
                      </a:r>
                      <a:r>
                        <a:rPr lang="en-US" sz="1800" b="1" u="sng" dirty="0" smtClean="0"/>
                        <a:t>specific</a:t>
                      </a:r>
                      <a:r>
                        <a:rPr lang="en-US" sz="1800" b="1" u="sng" baseline="0" dirty="0" smtClean="0"/>
                        <a:t> focus</a:t>
                      </a:r>
                      <a:r>
                        <a:rPr lang="en-US" sz="1800" b="1" u="none" baseline="0" dirty="0" smtClean="0"/>
                        <a:t> </a:t>
                      </a:r>
                      <a:r>
                        <a:rPr lang="en-US" sz="1800" b="1" baseline="0" dirty="0" smtClean="0"/>
                        <a:t>of paragraph ____?</a:t>
                      </a:r>
                      <a:endParaRPr lang="en-US" sz="1800" b="1" dirty="0" smtClean="0"/>
                    </a:p>
                  </a:txBody>
                  <a:tcPr marL="103632" marR="103632" marT="50292" marB="50292"/>
                </a:tc>
              </a:tr>
              <a:tr h="407924">
                <a:tc>
                  <a:txBody>
                    <a:bodyPr/>
                    <a:lstStyle/>
                    <a:p>
                      <a:endParaRPr lang="en-US" sz="1800" dirty="0"/>
                    </a:p>
                  </a:txBody>
                  <a:tcPr marL="103632" marR="103632" marT="50292" marB="50292">
                    <a:lnB w="12700" cap="flat" cmpd="sng" algn="ctr">
                      <a:solidFill>
                        <a:schemeClr val="bg1">
                          <a:lumMod val="50000"/>
                        </a:schemeClr>
                      </a:solidFill>
                      <a:prstDash val="solid"/>
                      <a:round/>
                      <a:headEnd type="none" w="med" len="med"/>
                      <a:tailEnd type="none" w="med" len="med"/>
                    </a:lnB>
                  </a:tcPr>
                </a:tc>
              </a:tr>
              <a:tr h="407924">
                <a:tc>
                  <a:txBody>
                    <a:bodyPr/>
                    <a:lstStyle/>
                    <a:p>
                      <a:endParaRPr lang="en-US" sz="1800" dirty="0"/>
                    </a:p>
                  </a:txBody>
                  <a:tcPr marL="103632" marR="103632" marT="50292" marB="50292">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r>
              <a:tr h="407924">
                <a:tc>
                  <a:txBody>
                    <a:bodyPr/>
                    <a:lstStyle/>
                    <a:p>
                      <a:endParaRPr lang="en-US" sz="1800" dirty="0"/>
                    </a:p>
                  </a:txBody>
                  <a:tcPr marL="103632" marR="103632" marT="50292" marB="50292">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r>
              <a:tr h="407924">
                <a:tc>
                  <a:txBody>
                    <a:bodyPr/>
                    <a:lstStyle/>
                    <a:p>
                      <a:endParaRPr lang="en-US" sz="1800" dirty="0"/>
                    </a:p>
                  </a:txBody>
                  <a:tcPr marL="103632" marR="103632" marT="50292" marB="50292">
                    <a:lnT w="12700" cap="flat" cmpd="sng" algn="ctr">
                      <a:solidFill>
                        <a:schemeClr val="bg1">
                          <a:lumMod val="50000"/>
                        </a:schemeClr>
                      </a:solidFill>
                      <a:prstDash val="solid"/>
                      <a:round/>
                      <a:headEnd type="none" w="med" len="med"/>
                      <a:tailEnd type="none" w="med" len="med"/>
                    </a:lnT>
                  </a:tcPr>
                </a:tc>
              </a:tr>
            </a:tbl>
          </a:graphicData>
        </a:graphic>
      </p:graphicFrame>
    </p:spTree>
    <p:extLst>
      <p:ext uri="{BB962C8B-B14F-4D97-AF65-F5344CB8AC3E}">
        <p14:creationId xmlns:p14="http://schemas.microsoft.com/office/powerpoint/2010/main" val="26103708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val="1472966726"/>
              </p:ext>
            </p:extLst>
          </p:nvPr>
        </p:nvGraphicFramePr>
        <p:xfrm>
          <a:off x="184752" y="414961"/>
          <a:ext cx="7402900" cy="5809532"/>
        </p:xfrm>
        <a:graphic>
          <a:graphicData uri="http://schemas.openxmlformats.org/drawingml/2006/table">
            <a:tbl>
              <a:tblPr/>
              <a:tblGrid>
                <a:gridCol w="2017429"/>
                <a:gridCol w="777241"/>
                <a:gridCol w="453391"/>
                <a:gridCol w="453391"/>
                <a:gridCol w="388620"/>
                <a:gridCol w="3312828"/>
              </a:tblGrid>
              <a:tr h="649984">
                <a:tc rowSpan="2">
                  <a:txBody>
                    <a:bodyPr/>
                    <a:lstStyle/>
                    <a:p>
                      <a:pPr marL="0" marR="0">
                        <a:lnSpc>
                          <a:spcPct val="115000"/>
                        </a:lnSpc>
                        <a:spcBef>
                          <a:spcPts val="0"/>
                        </a:spcBef>
                        <a:spcAft>
                          <a:spcPts val="0"/>
                        </a:spcAft>
                      </a:pPr>
                      <a:r>
                        <a:rPr lang="en-US" sz="900" b="1" kern="1200" dirty="0">
                          <a:solidFill>
                            <a:srgbClr val="7F7F7F"/>
                          </a:solidFill>
                          <a:effectLst/>
                          <a:latin typeface="Calibri"/>
                          <a:ea typeface="Calibri"/>
                          <a:cs typeface="Times New Roman"/>
                        </a:rPr>
                        <a:t>Receptive modalities*:</a:t>
                      </a:r>
                      <a:r>
                        <a:rPr lang="en-US" sz="900" kern="1200" dirty="0">
                          <a:solidFill>
                            <a:srgbClr val="7F7F7F"/>
                          </a:solidFill>
                          <a:effectLst/>
                          <a:latin typeface="Calibri"/>
                          <a:ea typeface="Calibri"/>
                          <a:cs typeface="Times New Roman"/>
                        </a:rPr>
                        <a:t> </a:t>
                      </a:r>
                      <a:br>
                        <a:rPr lang="en-US" sz="900" kern="1200" dirty="0">
                          <a:solidFill>
                            <a:srgbClr val="7F7F7F"/>
                          </a:solidFill>
                          <a:effectLst/>
                          <a:latin typeface="Calibri"/>
                          <a:ea typeface="Calibri"/>
                          <a:cs typeface="Times New Roman"/>
                        </a:rPr>
                      </a:br>
                      <a:r>
                        <a:rPr lang="en-US" sz="900" kern="1200" dirty="0">
                          <a:solidFill>
                            <a:srgbClr val="7F7F7F"/>
                          </a:solidFill>
                          <a:effectLst/>
                          <a:latin typeface="Calibri"/>
                          <a:ea typeface="Calibri"/>
                          <a:cs typeface="Times New Roman"/>
                        </a:rPr>
                        <a:t>Ways in which students receive communications from others (e.g., listening, reading, viewing). Instruction and assessment of receptive modalities focus on students’ communication of their understanding of the meaning of communications from others.</a:t>
                      </a:r>
                      <a:endParaRPr lang="en-US" sz="900" dirty="0">
                        <a:effectLst/>
                        <a:latin typeface="Calibri"/>
                        <a:ea typeface="Calibri"/>
                        <a:cs typeface="Times New Roman"/>
                      </a:endParaRPr>
                    </a:p>
                  </a:txBody>
                  <a:tcPr marL="34287" marR="34287" marT="1215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rowSpan="2">
                  <a:txBody>
                    <a:bodyPr/>
                    <a:lstStyle/>
                    <a:p>
                      <a:pPr marL="0" marR="0">
                        <a:lnSpc>
                          <a:spcPct val="115000"/>
                        </a:lnSpc>
                        <a:spcBef>
                          <a:spcPts val="0"/>
                        </a:spcBef>
                        <a:spcAft>
                          <a:spcPts val="0"/>
                        </a:spcAft>
                      </a:pPr>
                      <a:r>
                        <a:rPr lang="en-US" sz="900" kern="1200" dirty="0">
                          <a:solidFill>
                            <a:srgbClr val="7F7F7F"/>
                          </a:solidFill>
                          <a:effectLst/>
                          <a:latin typeface="Calibri"/>
                          <a:ea typeface="Calibri"/>
                          <a:cs typeface="Times New Roman"/>
                        </a:rPr>
                        <a:t>Listening </a:t>
                      </a:r>
                      <a:br>
                        <a:rPr lang="en-US" sz="900" kern="1200" dirty="0">
                          <a:solidFill>
                            <a:srgbClr val="7F7F7F"/>
                          </a:solidFill>
                          <a:effectLst/>
                          <a:latin typeface="Calibri"/>
                          <a:ea typeface="Calibri"/>
                          <a:cs typeface="Times New Roman"/>
                        </a:rPr>
                      </a:br>
                      <a:r>
                        <a:rPr lang="en-US" sz="900" kern="1200" dirty="0">
                          <a:solidFill>
                            <a:srgbClr val="7F7F7F"/>
                          </a:solidFill>
                          <a:effectLst/>
                          <a:latin typeface="Calibri"/>
                          <a:ea typeface="Calibri"/>
                          <a:cs typeface="Times New Roman"/>
                        </a:rPr>
                        <a:t>&amp; reading</a:t>
                      </a:r>
                      <a:endParaRPr lang="en-US" sz="900" dirty="0">
                        <a:effectLst/>
                        <a:latin typeface="Calibri"/>
                        <a:ea typeface="Calibri"/>
                        <a:cs typeface="Times New Roman"/>
                      </a:endParaRPr>
                    </a:p>
                  </a:txBody>
                  <a:tcPr marL="34287" marR="34287" marT="12157"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rowSpan="8">
                  <a:txBody>
                    <a:bodyPr/>
                    <a:lstStyle/>
                    <a:p>
                      <a:pPr marL="291465" marR="71755" indent="-219710" algn="ctr">
                        <a:lnSpc>
                          <a:spcPct val="115000"/>
                        </a:lnSpc>
                        <a:spcBef>
                          <a:spcPts val="0"/>
                        </a:spcBef>
                        <a:spcAft>
                          <a:spcPts val="0"/>
                        </a:spcAft>
                      </a:pPr>
                      <a:r>
                        <a:rPr lang="en-US" sz="1300" b="1" kern="1200" dirty="0">
                          <a:effectLst/>
                          <a:latin typeface="Calibri"/>
                          <a:ea typeface="Times New Roman"/>
                          <a:cs typeface="Times New Roman"/>
                        </a:rPr>
                        <a:t>9 - create clear and coherent grade-appropriate </a:t>
                      </a:r>
                      <a:r>
                        <a:rPr lang="en-US" sz="1300" kern="1200" dirty="0">
                          <a:effectLst/>
                          <a:latin typeface="Calibri"/>
                          <a:ea typeface="Times New Roman"/>
                          <a:cs typeface="Times New Roman"/>
                        </a:rPr>
                        <a:t>speech and text   </a:t>
                      </a:r>
                      <a:endParaRPr lang="en-US" sz="1500" dirty="0">
                        <a:effectLst/>
                        <a:latin typeface="Calibri"/>
                        <a:ea typeface="Calibri"/>
                        <a:cs typeface="Times New Roman"/>
                      </a:endParaRPr>
                    </a:p>
                  </a:txBody>
                  <a:tcPr marL="0" marR="0" marT="0" marB="0" vert="vert27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EECE1"/>
                    </a:solidFill>
                  </a:tcPr>
                </a:tc>
                <a:tc rowSpan="8">
                  <a:txBody>
                    <a:bodyPr/>
                    <a:lstStyle/>
                    <a:p>
                      <a:pPr marL="291465" marR="71755" indent="-219710" algn="ctr">
                        <a:lnSpc>
                          <a:spcPct val="115000"/>
                        </a:lnSpc>
                        <a:spcBef>
                          <a:spcPts val="0"/>
                        </a:spcBef>
                        <a:spcAft>
                          <a:spcPts val="0"/>
                        </a:spcAft>
                      </a:pPr>
                      <a:r>
                        <a:rPr lang="en-US" sz="1300" b="1" kern="1200" dirty="0">
                          <a:effectLst/>
                          <a:latin typeface="Calibri"/>
                          <a:ea typeface="Times New Roman"/>
                          <a:cs typeface="Times New Roman"/>
                        </a:rPr>
                        <a:t>10 - make accurate use </a:t>
                      </a:r>
                      <a:r>
                        <a:rPr lang="en-US" sz="1300" kern="1200" dirty="0">
                          <a:effectLst/>
                          <a:latin typeface="Calibri"/>
                          <a:ea typeface="Times New Roman"/>
                          <a:cs typeface="Times New Roman"/>
                        </a:rPr>
                        <a:t>of standard English to communicate in grade-appropriate speech and writing</a:t>
                      </a:r>
                      <a:endParaRPr lang="en-US" sz="1500" dirty="0">
                        <a:effectLst/>
                        <a:latin typeface="Calibri"/>
                        <a:ea typeface="Calibri"/>
                        <a:cs typeface="Times New Roman"/>
                      </a:endParaRPr>
                    </a:p>
                  </a:txBody>
                  <a:tcPr marL="0" marR="0" marT="0" marB="0" vert="vert27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EECE1"/>
                    </a:solidFill>
                  </a:tcPr>
                </a:tc>
                <a:tc>
                  <a:txBody>
                    <a:bodyPr/>
                    <a:lstStyle/>
                    <a:p>
                      <a:pPr marL="219710" marR="0" indent="-219710" algn="ctr">
                        <a:lnSpc>
                          <a:spcPct val="115000"/>
                        </a:lnSpc>
                        <a:spcBef>
                          <a:spcPts val="0"/>
                        </a:spcBef>
                        <a:spcAft>
                          <a:spcPts val="0"/>
                        </a:spcAft>
                      </a:pPr>
                      <a:r>
                        <a:rPr lang="en-US" sz="900" b="1" kern="1200">
                          <a:solidFill>
                            <a:srgbClr val="7F7F7F"/>
                          </a:solidFill>
                          <a:effectLst/>
                          <a:latin typeface="Calibri"/>
                          <a:ea typeface="Times New Roman"/>
                          <a:cs typeface="Times New Roman"/>
                        </a:rPr>
                        <a:t>1</a:t>
                      </a:r>
                      <a:endParaRPr lang="en-US" sz="900">
                        <a:effectLst/>
                        <a:latin typeface="Calibri"/>
                        <a:ea typeface="Calibri"/>
                        <a:cs typeface="Times New Roman"/>
                      </a:endParaRPr>
                    </a:p>
                  </a:txBody>
                  <a:tcPr marL="34287" marR="34287" marT="12157"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b="1" kern="1200" dirty="0">
                          <a:solidFill>
                            <a:srgbClr val="7F7F7F"/>
                          </a:solidFill>
                          <a:effectLst/>
                          <a:latin typeface="Calibri"/>
                          <a:ea typeface="Calibri"/>
                          <a:cs typeface="GillSansMT"/>
                        </a:rPr>
                        <a:t>construct meaning </a:t>
                      </a:r>
                      <a:r>
                        <a:rPr lang="en-US" sz="900" kern="1200" dirty="0">
                          <a:solidFill>
                            <a:srgbClr val="7F7F7F"/>
                          </a:solidFill>
                          <a:effectLst/>
                          <a:latin typeface="Calibri"/>
                          <a:ea typeface="Calibri"/>
                          <a:cs typeface="GillSansMT"/>
                        </a:rPr>
                        <a:t>from oral presentations and literary and informational text through grade-appropriate listening, reading, and viewing</a:t>
                      </a:r>
                      <a:endParaRPr lang="en-US" sz="900" dirty="0">
                        <a:effectLst/>
                        <a:latin typeface="Calibri"/>
                        <a:ea typeface="Calibri"/>
                        <a:cs typeface="Times New Roman"/>
                      </a:endParaRPr>
                    </a:p>
                  </a:txBody>
                  <a:tcPr marL="34287" marR="34287" marT="1215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30694">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219710" marR="0" indent="-219710" algn="ctr">
                        <a:lnSpc>
                          <a:spcPct val="115000"/>
                        </a:lnSpc>
                        <a:spcBef>
                          <a:spcPts val="0"/>
                        </a:spcBef>
                        <a:spcAft>
                          <a:spcPts val="0"/>
                        </a:spcAft>
                      </a:pPr>
                      <a:r>
                        <a:rPr lang="en-US" sz="900" b="1" kern="1200">
                          <a:solidFill>
                            <a:srgbClr val="7F7F7F"/>
                          </a:solidFill>
                          <a:effectLst/>
                          <a:latin typeface="Calibri"/>
                          <a:ea typeface="Calibri"/>
                          <a:cs typeface="Times New Roman"/>
                        </a:rPr>
                        <a:t>8</a:t>
                      </a:r>
                      <a:endParaRPr lang="en-US" sz="900">
                        <a:effectLst/>
                        <a:latin typeface="Calibri"/>
                        <a:ea typeface="Calibri"/>
                        <a:cs typeface="Times New Roman"/>
                      </a:endParaRPr>
                    </a:p>
                  </a:txBody>
                  <a:tcPr marL="34287" marR="34287" marT="12157"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b="1" kern="1200" dirty="0">
                          <a:solidFill>
                            <a:srgbClr val="7F7F7F"/>
                          </a:solidFill>
                          <a:effectLst/>
                          <a:latin typeface="Calibri"/>
                          <a:ea typeface="Calibri"/>
                          <a:cs typeface="GillSansMT"/>
                        </a:rPr>
                        <a:t>determine the meaning</a:t>
                      </a:r>
                      <a:r>
                        <a:rPr lang="en-US" sz="900" kern="1200" dirty="0">
                          <a:solidFill>
                            <a:srgbClr val="7F7F7F"/>
                          </a:solidFill>
                          <a:effectLst/>
                          <a:latin typeface="Calibri"/>
                          <a:ea typeface="Calibri"/>
                          <a:cs typeface="GillSansMT"/>
                        </a:rPr>
                        <a:t> of words and phrases in oral presentations and literary and informational text</a:t>
                      </a:r>
                      <a:endParaRPr lang="en-US" sz="900" dirty="0">
                        <a:effectLst/>
                        <a:latin typeface="Calibri"/>
                        <a:ea typeface="Calibri"/>
                        <a:cs typeface="Times New Roman"/>
                      </a:endParaRPr>
                    </a:p>
                  </a:txBody>
                  <a:tcPr marL="34287" marR="34287" marT="1215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825377">
                <a:tc rowSpan="3">
                  <a:txBody>
                    <a:bodyPr/>
                    <a:lstStyle/>
                    <a:p>
                      <a:pPr marL="0" marR="0">
                        <a:lnSpc>
                          <a:spcPct val="115000"/>
                        </a:lnSpc>
                        <a:spcBef>
                          <a:spcPts val="0"/>
                        </a:spcBef>
                        <a:spcAft>
                          <a:spcPts val="0"/>
                        </a:spcAft>
                      </a:pPr>
                      <a:r>
                        <a:rPr lang="en-US" sz="2100" b="1" kern="1200" dirty="0">
                          <a:effectLst/>
                          <a:latin typeface="Calibri"/>
                          <a:ea typeface="Calibri"/>
                          <a:cs typeface="Times New Roman"/>
                        </a:rPr>
                        <a:t>Productive modalities*:</a:t>
                      </a:r>
                      <a:r>
                        <a:rPr lang="en-US" sz="2100" kern="1200" dirty="0">
                          <a:effectLst/>
                          <a:latin typeface="Calibri"/>
                          <a:ea typeface="Calibri"/>
                          <a:cs typeface="Times New Roman"/>
                        </a:rPr>
                        <a:t> </a:t>
                      </a:r>
                      <a:r>
                        <a:rPr lang="en-US" sz="1200" kern="1200" dirty="0">
                          <a:effectLst/>
                          <a:latin typeface="Calibri"/>
                          <a:ea typeface="Calibri"/>
                          <a:cs typeface="Times New Roman"/>
                        </a:rPr>
                        <a:t>Ways in which students communicate to others (e.g., speaking, writing, and drawing). Instruction and assessment of productive modalities focus on students’ communication of their own understanding or </a:t>
                      </a:r>
                      <a:r>
                        <a:rPr lang="en-US" sz="1300" kern="1200" dirty="0">
                          <a:effectLst/>
                          <a:latin typeface="Calibri"/>
                          <a:ea typeface="Calibri"/>
                          <a:cs typeface="Times New Roman"/>
                        </a:rPr>
                        <a:t>interpretation.</a:t>
                      </a:r>
                      <a:endParaRPr lang="en-US" sz="1500" dirty="0">
                        <a:effectLst/>
                        <a:latin typeface="Calibri"/>
                        <a:ea typeface="Calibri"/>
                        <a:cs typeface="Times New Roman"/>
                      </a:endParaRPr>
                    </a:p>
                  </a:txBody>
                  <a:tcPr marL="34287" marR="34287" marT="12157"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EEECE1"/>
                    </a:solidFill>
                  </a:tcPr>
                </a:tc>
                <a:tc rowSpan="3">
                  <a:txBody>
                    <a:bodyPr/>
                    <a:lstStyle/>
                    <a:p>
                      <a:pPr marL="0" marR="0" algn="ctr">
                        <a:lnSpc>
                          <a:spcPct val="115000"/>
                        </a:lnSpc>
                        <a:spcBef>
                          <a:spcPts val="0"/>
                        </a:spcBef>
                        <a:spcAft>
                          <a:spcPts val="0"/>
                        </a:spcAft>
                      </a:pPr>
                      <a:r>
                        <a:rPr lang="en-US" sz="1200" kern="1200" dirty="0">
                          <a:effectLst/>
                          <a:latin typeface="Calibri"/>
                          <a:ea typeface="Calibri"/>
                          <a:cs typeface="Times New Roman"/>
                        </a:rPr>
                        <a:t>Speaking </a:t>
                      </a:r>
                      <a:br>
                        <a:rPr lang="en-US" sz="1200" kern="1200" dirty="0">
                          <a:effectLst/>
                          <a:latin typeface="Calibri"/>
                          <a:ea typeface="Calibri"/>
                          <a:cs typeface="Times New Roman"/>
                        </a:rPr>
                      </a:br>
                      <a:r>
                        <a:rPr lang="en-US" sz="1200" kern="1200" dirty="0">
                          <a:effectLst/>
                          <a:latin typeface="Calibri"/>
                          <a:ea typeface="Calibri"/>
                          <a:cs typeface="Times New Roman"/>
                        </a:rPr>
                        <a:t>&amp;</a:t>
                      </a:r>
                      <a:endParaRPr lang="en-US" sz="1200" dirty="0">
                        <a:effectLst/>
                        <a:latin typeface="Calibri"/>
                        <a:ea typeface="Calibri"/>
                        <a:cs typeface="Times New Roman"/>
                      </a:endParaRPr>
                    </a:p>
                    <a:p>
                      <a:pPr marL="0" marR="0" algn="ctr">
                        <a:lnSpc>
                          <a:spcPct val="115000"/>
                        </a:lnSpc>
                        <a:spcBef>
                          <a:spcPts val="0"/>
                        </a:spcBef>
                        <a:spcAft>
                          <a:spcPts val="0"/>
                        </a:spcAft>
                      </a:pPr>
                      <a:r>
                        <a:rPr lang="en-US" sz="1200" kern="1200" dirty="0">
                          <a:effectLst/>
                          <a:latin typeface="Calibri"/>
                          <a:ea typeface="Calibri"/>
                          <a:cs typeface="Times New Roman"/>
                        </a:rPr>
                        <a:t>Writing</a:t>
                      </a:r>
                      <a:endParaRPr lang="en-US" sz="1200" dirty="0">
                        <a:effectLst/>
                        <a:latin typeface="Calibri"/>
                        <a:ea typeface="Calibri"/>
                        <a:cs typeface="Times New Roman"/>
                      </a:endParaRPr>
                    </a:p>
                  </a:txBody>
                  <a:tcPr marL="34287" marR="34287" marT="12157"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EEECE1"/>
                    </a:solidFill>
                  </a:tcPr>
                </a:tc>
                <a:tc vMerge="1">
                  <a:txBody>
                    <a:bodyPr/>
                    <a:lstStyle/>
                    <a:p>
                      <a:endParaRPr lang="en-US"/>
                    </a:p>
                  </a:txBody>
                  <a:tcPr/>
                </a:tc>
                <a:tc vMerge="1">
                  <a:txBody>
                    <a:bodyPr/>
                    <a:lstStyle/>
                    <a:p>
                      <a:endParaRPr lang="en-US"/>
                    </a:p>
                  </a:txBody>
                  <a:tcPr/>
                </a:tc>
                <a:tc>
                  <a:txBody>
                    <a:bodyPr/>
                    <a:lstStyle/>
                    <a:p>
                      <a:pPr marL="219710" marR="0" indent="-219710" algn="ctr">
                        <a:lnSpc>
                          <a:spcPct val="115000"/>
                        </a:lnSpc>
                        <a:spcBef>
                          <a:spcPts val="0"/>
                        </a:spcBef>
                        <a:spcAft>
                          <a:spcPts val="0"/>
                        </a:spcAft>
                      </a:pPr>
                      <a:r>
                        <a:rPr lang="en-US" sz="2400" kern="1200" dirty="0">
                          <a:effectLst/>
                          <a:latin typeface="Calibri"/>
                          <a:ea typeface="Times New Roman"/>
                          <a:cs typeface="GillSansMT"/>
                        </a:rPr>
                        <a:t>3</a:t>
                      </a:r>
                      <a:endParaRPr lang="en-US" sz="1500" dirty="0">
                        <a:effectLst/>
                        <a:latin typeface="Calibri"/>
                        <a:ea typeface="Calibri"/>
                        <a:cs typeface="Times New Roman"/>
                      </a:endParaRPr>
                    </a:p>
                  </a:txBody>
                  <a:tcPr marL="34287" marR="34287" marT="12157"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300" kern="1200" dirty="0">
                          <a:effectLst/>
                          <a:latin typeface="Calibri"/>
                          <a:ea typeface="Calibri"/>
                          <a:cs typeface="GillSansMT"/>
                        </a:rPr>
                        <a:t>speak and write about grade-appropriate complex literary and informational texts and topics</a:t>
                      </a:r>
                      <a:endParaRPr lang="en-US" sz="1500" dirty="0">
                        <a:effectLst/>
                        <a:latin typeface="Calibri"/>
                        <a:ea typeface="Calibri"/>
                        <a:cs typeface="Times New Roman"/>
                      </a:endParaRPr>
                    </a:p>
                  </a:txBody>
                  <a:tcPr marL="34287" marR="34287" marT="12157"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1237380">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219710" marR="0" indent="-219710" algn="ctr">
                        <a:lnSpc>
                          <a:spcPct val="115000"/>
                        </a:lnSpc>
                        <a:spcBef>
                          <a:spcPts val="0"/>
                        </a:spcBef>
                        <a:spcAft>
                          <a:spcPts val="0"/>
                        </a:spcAft>
                      </a:pPr>
                      <a:r>
                        <a:rPr lang="en-US" sz="2400" b="1" kern="1200" dirty="0">
                          <a:effectLst/>
                          <a:latin typeface="Calibri"/>
                          <a:ea typeface="Times New Roman"/>
                          <a:cs typeface="Times New Roman"/>
                        </a:rPr>
                        <a:t>4</a:t>
                      </a:r>
                      <a:endParaRPr lang="en-US" sz="1500" dirty="0">
                        <a:effectLst/>
                        <a:latin typeface="Calibri"/>
                        <a:ea typeface="Calibri"/>
                        <a:cs typeface="Times New Roman"/>
                      </a:endParaRPr>
                    </a:p>
                  </a:txBody>
                  <a:tcPr marL="34287" marR="34287" marT="12157"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EEECE1"/>
                    </a:solidFill>
                  </a:tcPr>
                </a:tc>
                <a:tc>
                  <a:txBody>
                    <a:bodyPr/>
                    <a:lstStyle/>
                    <a:p>
                      <a:pPr marL="0" marR="0">
                        <a:lnSpc>
                          <a:spcPct val="115000"/>
                        </a:lnSpc>
                        <a:spcBef>
                          <a:spcPts val="0"/>
                        </a:spcBef>
                        <a:spcAft>
                          <a:spcPts val="0"/>
                        </a:spcAft>
                      </a:pPr>
                      <a:r>
                        <a:rPr lang="en-US" sz="1700" b="1" kern="1200">
                          <a:effectLst/>
                          <a:latin typeface="Calibri"/>
                          <a:ea typeface="Calibri"/>
                          <a:cs typeface="GillSansMT"/>
                        </a:rPr>
                        <a:t>construct grade-appropriate oral and written claims and support them with reasoning and evidence</a:t>
                      </a:r>
                      <a:endParaRPr lang="en-US" sz="1500">
                        <a:effectLst/>
                        <a:latin typeface="Calibri"/>
                        <a:ea typeface="Calibri"/>
                        <a:cs typeface="Times New Roman"/>
                      </a:endParaRPr>
                    </a:p>
                  </a:txBody>
                  <a:tcPr marL="34287" marR="34287" marT="12157"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EEECE1"/>
                    </a:solidFill>
                  </a:tcPr>
                </a:tc>
              </a:tr>
              <a:tr h="819175">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219710" marR="0" indent="-219710" algn="ctr">
                        <a:lnSpc>
                          <a:spcPct val="115000"/>
                        </a:lnSpc>
                        <a:spcBef>
                          <a:spcPts val="0"/>
                        </a:spcBef>
                        <a:spcAft>
                          <a:spcPts val="0"/>
                        </a:spcAft>
                      </a:pPr>
                      <a:r>
                        <a:rPr lang="en-US" sz="2400" kern="1200" dirty="0">
                          <a:effectLst/>
                          <a:latin typeface="Calibri"/>
                          <a:ea typeface="Times New Roman"/>
                          <a:cs typeface="Times New Roman"/>
                        </a:rPr>
                        <a:t>7</a:t>
                      </a:r>
                      <a:endParaRPr lang="en-US" sz="1500" dirty="0">
                        <a:effectLst/>
                        <a:latin typeface="Calibri"/>
                        <a:ea typeface="Calibri"/>
                        <a:cs typeface="Times New Roman"/>
                      </a:endParaRPr>
                    </a:p>
                  </a:txBody>
                  <a:tcPr marL="34287" marR="34287" marT="12157"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300" kern="1200">
                          <a:effectLst/>
                          <a:latin typeface="Calibri"/>
                          <a:ea typeface="Calibri"/>
                          <a:cs typeface="GillSansMT"/>
                        </a:rPr>
                        <a:t>adapt language choices to purpose, task, and audience when speaking and writing</a:t>
                      </a:r>
                      <a:endParaRPr lang="en-US" sz="1500">
                        <a:effectLst/>
                        <a:latin typeface="Calibri"/>
                        <a:ea typeface="Calibri"/>
                        <a:cs typeface="Times New Roman"/>
                      </a:endParaRPr>
                    </a:p>
                  </a:txBody>
                  <a:tcPr marL="34287" marR="34287" marT="12157"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542796">
                <a:tc rowSpan="3">
                  <a:txBody>
                    <a:bodyPr/>
                    <a:lstStyle/>
                    <a:p>
                      <a:pPr marL="0" marR="0">
                        <a:lnSpc>
                          <a:spcPct val="115000"/>
                        </a:lnSpc>
                        <a:spcBef>
                          <a:spcPts val="0"/>
                        </a:spcBef>
                        <a:spcAft>
                          <a:spcPts val="0"/>
                        </a:spcAft>
                      </a:pPr>
                      <a:r>
                        <a:rPr lang="en-US" sz="900" b="1" kern="1200" dirty="0">
                          <a:solidFill>
                            <a:srgbClr val="7F7F7F"/>
                          </a:solidFill>
                          <a:effectLst/>
                          <a:latin typeface="Calibri"/>
                          <a:ea typeface="Calibri"/>
                          <a:cs typeface="Times New Roman"/>
                        </a:rPr>
                        <a:t>Interactive modalities*: </a:t>
                      </a:r>
                      <a:r>
                        <a:rPr lang="en-US" sz="900" kern="1200" dirty="0">
                          <a:solidFill>
                            <a:srgbClr val="7F7F7F"/>
                          </a:solidFill>
                          <a:effectLst/>
                          <a:latin typeface="Calibri"/>
                          <a:ea typeface="Calibri"/>
                          <a:cs typeface="Times New Roman"/>
                        </a:rPr>
                        <a:t>Collaborative use of receptive and productive modalities as “students engage in conversations, provide and obtain information, express feelings and emotions, and exchange opinions” (Phillips, 2008, p. 3). </a:t>
                      </a:r>
                      <a:endParaRPr lang="en-US" sz="900" dirty="0">
                        <a:effectLst/>
                        <a:latin typeface="Calibri"/>
                        <a:ea typeface="Calibri"/>
                        <a:cs typeface="Times New Roman"/>
                      </a:endParaRPr>
                    </a:p>
                  </a:txBody>
                  <a:tcPr marL="34287" marR="34287" marT="12157"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a:txBody>
                    <a:bodyPr/>
                    <a:lstStyle/>
                    <a:p>
                      <a:pPr marL="0" marR="0" algn="ctr">
                        <a:lnSpc>
                          <a:spcPct val="115000"/>
                        </a:lnSpc>
                        <a:spcBef>
                          <a:spcPts val="0"/>
                        </a:spcBef>
                        <a:spcAft>
                          <a:spcPts val="0"/>
                        </a:spcAft>
                      </a:pPr>
                      <a:r>
                        <a:rPr lang="en-US" sz="900" kern="1200" dirty="0">
                          <a:solidFill>
                            <a:srgbClr val="7F7F7F"/>
                          </a:solidFill>
                          <a:effectLst/>
                          <a:latin typeface="Calibri"/>
                          <a:ea typeface="Calibri"/>
                          <a:cs typeface="Times New Roman"/>
                        </a:rPr>
                        <a:t>Listening, speaking, reading, </a:t>
                      </a:r>
                      <a:br>
                        <a:rPr lang="en-US" sz="900" kern="1200" dirty="0">
                          <a:solidFill>
                            <a:srgbClr val="7F7F7F"/>
                          </a:solidFill>
                          <a:effectLst/>
                          <a:latin typeface="Calibri"/>
                          <a:ea typeface="Calibri"/>
                          <a:cs typeface="Times New Roman"/>
                        </a:rPr>
                      </a:br>
                      <a:r>
                        <a:rPr lang="en-US" sz="900" kern="1200" dirty="0">
                          <a:solidFill>
                            <a:srgbClr val="7F7F7F"/>
                          </a:solidFill>
                          <a:effectLst/>
                          <a:latin typeface="Calibri"/>
                          <a:ea typeface="Calibri"/>
                          <a:cs typeface="Times New Roman"/>
                        </a:rPr>
                        <a:t>and </a:t>
                      </a:r>
                      <a:br>
                        <a:rPr lang="en-US" sz="900" kern="1200" dirty="0">
                          <a:solidFill>
                            <a:srgbClr val="7F7F7F"/>
                          </a:solidFill>
                          <a:effectLst/>
                          <a:latin typeface="Calibri"/>
                          <a:ea typeface="Calibri"/>
                          <a:cs typeface="Times New Roman"/>
                        </a:rPr>
                      </a:br>
                      <a:r>
                        <a:rPr lang="en-US" sz="900" kern="1200" dirty="0">
                          <a:solidFill>
                            <a:srgbClr val="7F7F7F"/>
                          </a:solidFill>
                          <a:effectLst/>
                          <a:latin typeface="Calibri"/>
                          <a:ea typeface="Calibri"/>
                          <a:cs typeface="Times New Roman"/>
                        </a:rPr>
                        <a:t>writing</a:t>
                      </a:r>
                      <a:endParaRPr lang="en-US" sz="900" dirty="0">
                        <a:effectLst/>
                        <a:latin typeface="Calibri"/>
                        <a:ea typeface="Calibri"/>
                        <a:cs typeface="Times New Roman"/>
                      </a:endParaRPr>
                    </a:p>
                  </a:txBody>
                  <a:tcPr marL="34287" marR="34287" marT="12157"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a:txBody>
                    <a:bodyPr/>
                    <a:lstStyle/>
                    <a:p>
                      <a:pPr marL="219710" marR="0" indent="-219710" algn="ctr">
                        <a:lnSpc>
                          <a:spcPct val="115000"/>
                        </a:lnSpc>
                        <a:spcBef>
                          <a:spcPts val="0"/>
                        </a:spcBef>
                        <a:spcAft>
                          <a:spcPts val="0"/>
                        </a:spcAft>
                      </a:pPr>
                      <a:r>
                        <a:rPr lang="en-US" sz="900" b="1" kern="1200">
                          <a:solidFill>
                            <a:srgbClr val="7F7F7F"/>
                          </a:solidFill>
                          <a:effectLst/>
                          <a:latin typeface="Calibri"/>
                          <a:ea typeface="Times New Roman"/>
                          <a:cs typeface="GillSansMT"/>
                        </a:rPr>
                        <a:t>2</a:t>
                      </a:r>
                      <a:endParaRPr lang="en-US" sz="900">
                        <a:effectLst/>
                        <a:latin typeface="Calibri"/>
                        <a:ea typeface="Calibri"/>
                        <a:cs typeface="Times New Roman"/>
                      </a:endParaRPr>
                    </a:p>
                  </a:txBody>
                  <a:tcPr marL="34287" marR="34287" marT="12157"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b="1" kern="1200" dirty="0">
                          <a:solidFill>
                            <a:srgbClr val="7F7F7F"/>
                          </a:solidFill>
                          <a:effectLst/>
                          <a:latin typeface="Calibri"/>
                          <a:ea typeface="Calibri"/>
                          <a:cs typeface="GillSansMT"/>
                        </a:rPr>
                        <a:t>participate in grade-appropriate oral and written exchanges</a:t>
                      </a:r>
                      <a:r>
                        <a:rPr lang="en-US" sz="900" kern="1200" dirty="0">
                          <a:solidFill>
                            <a:srgbClr val="7F7F7F"/>
                          </a:solidFill>
                          <a:effectLst/>
                          <a:latin typeface="Calibri"/>
                          <a:ea typeface="Calibri"/>
                          <a:cs typeface="GillSansMT"/>
                        </a:rPr>
                        <a:t> of information, ideas, and analyses, responding to peer, audience, or reader comments and questions</a:t>
                      </a:r>
                      <a:endParaRPr lang="en-US" sz="900" dirty="0">
                        <a:effectLst/>
                        <a:latin typeface="Calibri"/>
                        <a:ea typeface="Calibri"/>
                        <a:cs typeface="Times New Roman"/>
                      </a:endParaRPr>
                    </a:p>
                  </a:txBody>
                  <a:tcPr marL="34287" marR="34287" marT="12157"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0053">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219710" marR="0" indent="-219710" algn="ctr">
                        <a:lnSpc>
                          <a:spcPct val="115000"/>
                        </a:lnSpc>
                        <a:spcBef>
                          <a:spcPts val="0"/>
                        </a:spcBef>
                        <a:spcAft>
                          <a:spcPts val="0"/>
                        </a:spcAft>
                      </a:pPr>
                      <a:r>
                        <a:rPr lang="en-US" sz="900" b="1" kern="1200">
                          <a:solidFill>
                            <a:srgbClr val="7F7F7F"/>
                          </a:solidFill>
                          <a:effectLst/>
                          <a:latin typeface="Calibri"/>
                          <a:ea typeface="Times New Roman"/>
                          <a:cs typeface="Times New Roman"/>
                        </a:rPr>
                        <a:t>5</a:t>
                      </a:r>
                      <a:endParaRPr lang="en-US" sz="900">
                        <a:effectLst/>
                        <a:latin typeface="Calibri"/>
                        <a:ea typeface="Calibri"/>
                        <a:cs typeface="Times New Roman"/>
                      </a:endParaRPr>
                    </a:p>
                  </a:txBody>
                  <a:tcPr marL="34287" marR="34287" marT="12157"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b="1" kern="1200" dirty="0">
                          <a:solidFill>
                            <a:srgbClr val="7F7F7F"/>
                          </a:solidFill>
                          <a:effectLst/>
                          <a:latin typeface="Calibri"/>
                          <a:ea typeface="Calibri"/>
                          <a:cs typeface="GillSansMT"/>
                        </a:rPr>
                        <a:t>conduct research and evaluate and communicate</a:t>
                      </a:r>
                      <a:r>
                        <a:rPr lang="en-US" sz="900" kern="1200" dirty="0">
                          <a:solidFill>
                            <a:srgbClr val="7F7F7F"/>
                          </a:solidFill>
                          <a:effectLst/>
                          <a:latin typeface="Calibri"/>
                          <a:ea typeface="Calibri"/>
                          <a:cs typeface="GillSansMT"/>
                        </a:rPr>
                        <a:t> findings to answer questions or solve problems</a:t>
                      </a:r>
                      <a:endParaRPr lang="en-US" sz="900" dirty="0">
                        <a:effectLst/>
                        <a:latin typeface="Calibri"/>
                        <a:ea typeface="Calibri"/>
                        <a:cs typeface="Times New Roman"/>
                      </a:endParaRPr>
                    </a:p>
                  </a:txBody>
                  <a:tcPr marL="34287" marR="34287" marT="1215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34073">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219710" marR="0" indent="-219710" algn="ctr">
                        <a:lnSpc>
                          <a:spcPct val="115000"/>
                        </a:lnSpc>
                        <a:spcBef>
                          <a:spcPts val="0"/>
                        </a:spcBef>
                        <a:spcAft>
                          <a:spcPts val="0"/>
                        </a:spcAft>
                      </a:pPr>
                      <a:r>
                        <a:rPr lang="en-US" sz="900" b="1" kern="1200">
                          <a:solidFill>
                            <a:srgbClr val="7F7F7F"/>
                          </a:solidFill>
                          <a:effectLst/>
                          <a:latin typeface="Calibri"/>
                          <a:ea typeface="Times New Roman"/>
                          <a:cs typeface="Times New Roman"/>
                        </a:rPr>
                        <a:t>6</a:t>
                      </a:r>
                      <a:endParaRPr lang="en-US" sz="900">
                        <a:effectLst/>
                        <a:latin typeface="Calibri"/>
                        <a:ea typeface="Calibri"/>
                        <a:cs typeface="Times New Roman"/>
                      </a:endParaRPr>
                    </a:p>
                  </a:txBody>
                  <a:tcPr marL="34287" marR="34287" marT="12157"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b="1" kern="1200" dirty="0">
                          <a:solidFill>
                            <a:srgbClr val="7F7F7F"/>
                          </a:solidFill>
                          <a:effectLst/>
                          <a:latin typeface="Calibri"/>
                          <a:ea typeface="Calibri"/>
                          <a:cs typeface="GillSansMT"/>
                        </a:rPr>
                        <a:t>analyze and critique</a:t>
                      </a:r>
                      <a:r>
                        <a:rPr lang="en-US" sz="900" kern="1200" dirty="0">
                          <a:solidFill>
                            <a:srgbClr val="7F7F7F"/>
                          </a:solidFill>
                          <a:effectLst/>
                          <a:latin typeface="Calibri"/>
                          <a:ea typeface="Calibri"/>
                          <a:cs typeface="GillSansMT"/>
                        </a:rPr>
                        <a:t> the arguments of others orally and in writing</a:t>
                      </a:r>
                      <a:endParaRPr lang="en-US" sz="900" dirty="0">
                        <a:effectLst/>
                        <a:latin typeface="Calibri"/>
                        <a:ea typeface="Calibri"/>
                        <a:cs typeface="Times New Roman"/>
                      </a:endParaRPr>
                    </a:p>
                  </a:txBody>
                  <a:tcPr marL="34287" marR="34287" marT="1215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230979034"/>
              </p:ext>
            </p:extLst>
          </p:nvPr>
        </p:nvGraphicFramePr>
        <p:xfrm>
          <a:off x="184752" y="6360963"/>
          <a:ext cx="7402898" cy="2218398"/>
        </p:xfrm>
        <a:graphic>
          <a:graphicData uri="http://schemas.openxmlformats.org/drawingml/2006/table">
            <a:tbl>
              <a:tblPr firstRow="1" firstCol="1" bandRow="1"/>
              <a:tblGrid>
                <a:gridCol w="925363"/>
                <a:gridCol w="993907"/>
                <a:gridCol w="891090"/>
                <a:gridCol w="736863"/>
                <a:gridCol w="1079589"/>
                <a:gridCol w="1233816"/>
                <a:gridCol w="1542270"/>
              </a:tblGrid>
              <a:tr h="612611">
                <a:tc>
                  <a:txBody>
                    <a:bodyPr/>
                    <a:lstStyle/>
                    <a:p>
                      <a:pPr marL="0" marR="0" algn="ctr">
                        <a:lnSpc>
                          <a:spcPct val="115000"/>
                        </a:lnSpc>
                        <a:spcBef>
                          <a:spcPts val="0"/>
                        </a:spcBef>
                        <a:spcAft>
                          <a:spcPts val="0"/>
                        </a:spcAft>
                      </a:pPr>
                      <a:r>
                        <a:rPr lang="en-US" sz="1400" b="1" dirty="0">
                          <a:solidFill>
                            <a:srgbClr val="000000"/>
                          </a:solidFill>
                          <a:effectLst/>
                          <a:latin typeface="Calibri"/>
                          <a:ea typeface="Times New Roman"/>
                          <a:cs typeface="Times New Roman"/>
                        </a:rPr>
                        <a:t>Standard</a:t>
                      </a:r>
                      <a:endParaRPr lang="en-US" sz="1400" dirty="0">
                        <a:effectLst/>
                        <a:latin typeface="Calibri"/>
                        <a:ea typeface="Calibri"/>
                        <a:cs typeface="Times New Roman"/>
                      </a:endParaRPr>
                    </a:p>
                  </a:txBody>
                  <a:tcPr marL="50561" marR="505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0"/>
                        </a:spcAft>
                      </a:pPr>
                      <a:r>
                        <a:rPr lang="en-US" sz="1700" b="1" dirty="0">
                          <a:effectLst/>
                          <a:latin typeface="Calibri"/>
                          <a:ea typeface="Times New Roman"/>
                          <a:cs typeface="Times New Roman"/>
                        </a:rPr>
                        <a:t>An ELL can…</a:t>
                      </a:r>
                      <a:endParaRPr lang="en-US" sz="1700" dirty="0">
                        <a:effectLst/>
                        <a:latin typeface="Calibri"/>
                        <a:ea typeface="Calibri"/>
                        <a:cs typeface="Times New Roman"/>
                      </a:endParaRPr>
                    </a:p>
                  </a:txBody>
                  <a:tcPr marL="50561" marR="505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gridSpan="5">
                  <a:txBody>
                    <a:bodyPr/>
                    <a:lstStyle/>
                    <a:p>
                      <a:pPr marL="0" marR="0">
                        <a:lnSpc>
                          <a:spcPct val="115000"/>
                        </a:lnSpc>
                        <a:spcBef>
                          <a:spcPts val="0"/>
                        </a:spcBef>
                        <a:spcAft>
                          <a:spcPts val="0"/>
                        </a:spcAft>
                      </a:pPr>
                      <a:r>
                        <a:rPr lang="en-US" sz="1700" b="1" dirty="0">
                          <a:solidFill>
                            <a:srgbClr val="000000"/>
                          </a:solidFill>
                          <a:effectLst/>
                          <a:latin typeface="Calibri"/>
                          <a:ea typeface="Times New Roman"/>
                          <a:cs typeface="Times New Roman"/>
                        </a:rPr>
                        <a:t>By the end of an English language proficiency level, an ELL in </a:t>
                      </a:r>
                      <a:r>
                        <a:rPr lang="en-US" sz="1700" b="1" dirty="0" smtClean="0">
                          <a:solidFill>
                            <a:srgbClr val="000000"/>
                          </a:solidFill>
                          <a:effectLst/>
                          <a:latin typeface="Calibri"/>
                          <a:ea typeface="Times New Roman"/>
                          <a:cs typeface="Times New Roman"/>
                        </a:rPr>
                        <a:t>2</a:t>
                      </a:r>
                      <a:r>
                        <a:rPr lang="en-US" sz="1700" b="1" baseline="30000" dirty="0" smtClean="0">
                          <a:solidFill>
                            <a:srgbClr val="000000"/>
                          </a:solidFill>
                          <a:effectLst/>
                          <a:latin typeface="Calibri"/>
                          <a:ea typeface="Times New Roman"/>
                          <a:cs typeface="Times New Roman"/>
                        </a:rPr>
                        <a:t>nd</a:t>
                      </a:r>
                      <a:r>
                        <a:rPr lang="en-US" sz="1700" b="1" dirty="0" smtClean="0">
                          <a:solidFill>
                            <a:srgbClr val="000000"/>
                          </a:solidFill>
                          <a:effectLst/>
                          <a:latin typeface="Calibri"/>
                          <a:ea typeface="Times New Roman"/>
                          <a:cs typeface="Times New Roman"/>
                        </a:rPr>
                        <a:t> – 3</a:t>
                      </a:r>
                      <a:r>
                        <a:rPr lang="en-US" sz="1700" b="1" baseline="30000" dirty="0" smtClean="0">
                          <a:solidFill>
                            <a:srgbClr val="000000"/>
                          </a:solidFill>
                          <a:effectLst/>
                          <a:latin typeface="Calibri"/>
                          <a:ea typeface="Times New Roman"/>
                          <a:cs typeface="Times New Roman"/>
                        </a:rPr>
                        <a:t>rd</a:t>
                      </a:r>
                      <a:r>
                        <a:rPr lang="en-US" sz="1700" b="1" baseline="0" dirty="0" smtClean="0">
                          <a:solidFill>
                            <a:srgbClr val="000000"/>
                          </a:solidFill>
                          <a:effectLst/>
                          <a:latin typeface="Calibri"/>
                          <a:ea typeface="Times New Roman"/>
                          <a:cs typeface="Times New Roman"/>
                        </a:rPr>
                        <a:t> </a:t>
                      </a:r>
                      <a:r>
                        <a:rPr lang="en-US" sz="1700" b="1" dirty="0" smtClean="0">
                          <a:solidFill>
                            <a:srgbClr val="000000"/>
                          </a:solidFill>
                          <a:effectLst/>
                          <a:latin typeface="Calibri"/>
                          <a:ea typeface="Times New Roman"/>
                          <a:cs typeface="Times New Roman"/>
                        </a:rPr>
                        <a:t> Grade can </a:t>
                      </a:r>
                      <a:r>
                        <a:rPr lang="en-US" sz="1700" b="1" dirty="0">
                          <a:solidFill>
                            <a:srgbClr val="000000"/>
                          </a:solidFill>
                          <a:effectLst/>
                          <a:latin typeface="Calibri"/>
                          <a:ea typeface="Times New Roman"/>
                          <a:cs typeface="Times New Roman"/>
                        </a:rPr>
                        <a:t>. . . </a:t>
                      </a:r>
                      <a:endParaRPr lang="en-US" sz="1700" dirty="0">
                        <a:effectLst/>
                        <a:latin typeface="Calibri"/>
                        <a:ea typeface="Calibri"/>
                        <a:cs typeface="Times New Roman"/>
                      </a:endParaRPr>
                    </a:p>
                  </a:txBody>
                  <a:tcPr marL="50561" marR="505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389856">
                <a:tc rowSpan="2">
                  <a:txBody>
                    <a:bodyPr/>
                    <a:lstStyle/>
                    <a:p>
                      <a:pPr marL="0" marR="0" algn="ctr">
                        <a:lnSpc>
                          <a:spcPct val="115000"/>
                        </a:lnSpc>
                        <a:spcBef>
                          <a:spcPts val="0"/>
                        </a:spcBef>
                        <a:spcAft>
                          <a:spcPts val="0"/>
                        </a:spcAft>
                      </a:pPr>
                      <a:r>
                        <a:rPr lang="en-US" sz="3200" b="1" dirty="0">
                          <a:solidFill>
                            <a:srgbClr val="000000"/>
                          </a:solidFill>
                          <a:effectLst/>
                          <a:latin typeface="Calibri"/>
                          <a:ea typeface="Times New Roman"/>
                          <a:cs typeface="Times New Roman"/>
                        </a:rPr>
                        <a:t>4</a:t>
                      </a:r>
                      <a:endParaRPr lang="en-US" sz="1300" dirty="0">
                        <a:effectLst/>
                        <a:latin typeface="Calibri"/>
                        <a:ea typeface="Calibri"/>
                        <a:cs typeface="Times New Roman"/>
                      </a:endParaRPr>
                    </a:p>
                    <a:p>
                      <a:pPr marL="0" marR="0" algn="ctr">
                        <a:lnSpc>
                          <a:spcPct val="115000"/>
                        </a:lnSpc>
                        <a:spcBef>
                          <a:spcPts val="0"/>
                        </a:spcBef>
                        <a:spcAft>
                          <a:spcPts val="0"/>
                        </a:spcAft>
                      </a:pPr>
                      <a:r>
                        <a:rPr lang="en-US" sz="1200" dirty="0">
                          <a:solidFill>
                            <a:srgbClr val="000000"/>
                          </a:solidFill>
                          <a:effectLst/>
                          <a:latin typeface="Calibri"/>
                          <a:ea typeface="Times New Roman"/>
                          <a:cs typeface="Times New Roman"/>
                        </a:rPr>
                        <a:t>Productive</a:t>
                      </a:r>
                      <a:endParaRPr lang="en-US" sz="1300" dirty="0">
                        <a:effectLst/>
                        <a:latin typeface="Calibri"/>
                        <a:ea typeface="Calibri"/>
                        <a:cs typeface="Times New Roman"/>
                      </a:endParaRPr>
                    </a:p>
                    <a:p>
                      <a:pPr marL="0" marR="0" algn="ctr">
                        <a:lnSpc>
                          <a:spcPct val="115000"/>
                        </a:lnSpc>
                        <a:spcBef>
                          <a:spcPts val="0"/>
                        </a:spcBef>
                        <a:spcAft>
                          <a:spcPts val="0"/>
                        </a:spcAft>
                      </a:pPr>
                      <a:r>
                        <a:rPr lang="en-US" sz="1200" dirty="0">
                          <a:solidFill>
                            <a:srgbClr val="000000"/>
                          </a:solidFill>
                          <a:effectLst/>
                          <a:latin typeface="Calibri"/>
                          <a:ea typeface="Times New Roman"/>
                          <a:cs typeface="Times New Roman"/>
                        </a:rPr>
                        <a:t>(S &amp; W)</a:t>
                      </a:r>
                      <a:endParaRPr lang="en-US" sz="1300" dirty="0">
                        <a:effectLst/>
                        <a:latin typeface="Calibri"/>
                        <a:ea typeface="Calibri"/>
                        <a:cs typeface="Times New Roman"/>
                      </a:endParaRPr>
                    </a:p>
                  </a:txBody>
                  <a:tcPr marL="50561" marR="505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rowSpan="2">
                  <a:txBody>
                    <a:bodyPr/>
                    <a:lstStyle/>
                    <a:p>
                      <a:pPr marL="0" marR="0">
                        <a:lnSpc>
                          <a:spcPct val="115000"/>
                        </a:lnSpc>
                        <a:spcBef>
                          <a:spcPts val="0"/>
                        </a:spcBef>
                        <a:spcAft>
                          <a:spcPts val="0"/>
                        </a:spcAft>
                      </a:pPr>
                      <a:r>
                        <a:rPr lang="en-US" sz="900" b="1" dirty="0">
                          <a:effectLst/>
                          <a:latin typeface="Calibri"/>
                          <a:ea typeface="Times New Roman"/>
                          <a:cs typeface="Times New Roman"/>
                        </a:rPr>
                        <a:t>…construct grade-appropriate oral and written claims and support them with reasoning and evidence. </a:t>
                      </a:r>
                      <a:endParaRPr lang="en-US" sz="900" dirty="0">
                        <a:effectLst/>
                        <a:latin typeface="Calibri"/>
                        <a:ea typeface="Calibri"/>
                        <a:cs typeface="Times New Roman"/>
                      </a:endParaRPr>
                    </a:p>
                  </a:txBody>
                  <a:tcPr marL="50561" marR="505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2100" b="1" dirty="0">
                          <a:solidFill>
                            <a:srgbClr val="000000"/>
                          </a:solidFill>
                          <a:effectLst/>
                          <a:latin typeface="Calibri"/>
                          <a:ea typeface="Times New Roman"/>
                          <a:cs typeface="Times New Roman"/>
                        </a:rPr>
                        <a:t>1</a:t>
                      </a:r>
                      <a:endParaRPr lang="en-US" sz="2100" dirty="0">
                        <a:effectLst/>
                        <a:latin typeface="Calibri"/>
                        <a:ea typeface="Calibri"/>
                        <a:cs typeface="Times New Roman"/>
                      </a:endParaRPr>
                    </a:p>
                  </a:txBody>
                  <a:tcPr marL="50561" marR="505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2100" b="1" dirty="0">
                          <a:solidFill>
                            <a:srgbClr val="000000"/>
                          </a:solidFill>
                          <a:effectLst/>
                          <a:latin typeface="Calibri"/>
                          <a:ea typeface="Times New Roman"/>
                          <a:cs typeface="Times New Roman"/>
                        </a:rPr>
                        <a:t>2</a:t>
                      </a:r>
                      <a:endParaRPr lang="en-US" sz="2100" dirty="0">
                        <a:effectLst/>
                        <a:latin typeface="Calibri"/>
                        <a:ea typeface="Calibri"/>
                        <a:cs typeface="Times New Roman"/>
                      </a:endParaRPr>
                    </a:p>
                  </a:txBody>
                  <a:tcPr marL="6320" marR="6320" marT="10905" marB="1090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2100" b="1">
                          <a:solidFill>
                            <a:srgbClr val="000000"/>
                          </a:solidFill>
                          <a:effectLst/>
                          <a:latin typeface="Calibri"/>
                          <a:ea typeface="Times New Roman"/>
                          <a:cs typeface="Times New Roman"/>
                        </a:rPr>
                        <a:t>3</a:t>
                      </a:r>
                      <a:endParaRPr lang="en-US" sz="2100">
                        <a:effectLst/>
                        <a:latin typeface="Calibri"/>
                        <a:ea typeface="Calibri"/>
                        <a:cs typeface="Times New Roman"/>
                      </a:endParaRPr>
                    </a:p>
                  </a:txBody>
                  <a:tcPr marL="6320" marR="6320" marT="10905" marB="1090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2100" b="1">
                          <a:solidFill>
                            <a:srgbClr val="000000"/>
                          </a:solidFill>
                          <a:effectLst/>
                          <a:latin typeface="Calibri"/>
                          <a:ea typeface="Times New Roman"/>
                          <a:cs typeface="Times New Roman"/>
                        </a:rPr>
                        <a:t>4</a:t>
                      </a:r>
                      <a:endParaRPr lang="en-US" sz="2100">
                        <a:effectLst/>
                        <a:latin typeface="Calibri"/>
                        <a:ea typeface="Calibri"/>
                        <a:cs typeface="Times New Roman"/>
                      </a:endParaRPr>
                    </a:p>
                  </a:txBody>
                  <a:tcPr marL="6320" marR="6320" marT="10905" marB="1090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2100" b="1" dirty="0">
                          <a:solidFill>
                            <a:srgbClr val="000000"/>
                          </a:solidFill>
                          <a:effectLst/>
                          <a:latin typeface="Calibri"/>
                          <a:ea typeface="Times New Roman"/>
                          <a:cs typeface="Times New Roman"/>
                        </a:rPr>
                        <a:t>5</a:t>
                      </a:r>
                      <a:endParaRPr lang="en-US" sz="2100" dirty="0">
                        <a:effectLst/>
                        <a:latin typeface="Calibri"/>
                        <a:ea typeface="Calibri"/>
                        <a:cs typeface="Times New Roman"/>
                      </a:endParaRPr>
                    </a:p>
                  </a:txBody>
                  <a:tcPr marL="6320" marR="6320" marT="10905" marB="1090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1215931">
                <a:tc vMerge="1">
                  <a:txBody>
                    <a:bodyPr/>
                    <a:lstStyle/>
                    <a:p>
                      <a:endParaRPr lang="en-US"/>
                    </a:p>
                  </a:txBody>
                  <a:tcPr/>
                </a:tc>
                <a:tc vMerge="1">
                  <a:txBody>
                    <a:bodyPr/>
                    <a:lstStyle/>
                    <a:p>
                      <a:endParaRPr lang="en-US"/>
                    </a:p>
                  </a:txBody>
                  <a:tcPr/>
                </a:tc>
                <a:tc>
                  <a:txBody>
                    <a:bodyPr/>
                    <a:lstStyle/>
                    <a:p>
                      <a:pPr marL="0" marR="0">
                        <a:lnSpc>
                          <a:spcPct val="115000"/>
                        </a:lnSpc>
                        <a:spcBef>
                          <a:spcPts val="0"/>
                        </a:spcBef>
                        <a:spcAft>
                          <a:spcPts val="0"/>
                        </a:spcAft>
                      </a:pPr>
                      <a:r>
                        <a:rPr lang="en-US" sz="900" dirty="0">
                          <a:solidFill>
                            <a:srgbClr val="000000"/>
                          </a:solidFill>
                          <a:effectLst/>
                          <a:latin typeface="Calibri"/>
                          <a:ea typeface="Times New Roman"/>
                          <a:cs typeface="Times New Roman"/>
                        </a:rPr>
                        <a:t>…express an opinion about a familiar topic. </a:t>
                      </a:r>
                      <a:endParaRPr lang="en-US" sz="900" dirty="0">
                        <a:effectLst/>
                        <a:latin typeface="Calibri"/>
                        <a:ea typeface="Calibri"/>
                        <a:cs typeface="Times New Roman"/>
                      </a:endParaRPr>
                    </a:p>
                  </a:txBody>
                  <a:tcPr marL="50561" marR="505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indent="11430">
                        <a:lnSpc>
                          <a:spcPct val="115000"/>
                        </a:lnSpc>
                        <a:spcBef>
                          <a:spcPts val="0"/>
                        </a:spcBef>
                        <a:spcAft>
                          <a:spcPts val="0"/>
                        </a:spcAft>
                      </a:pPr>
                      <a:r>
                        <a:rPr lang="en-US" sz="900" dirty="0" smtClean="0">
                          <a:solidFill>
                            <a:srgbClr val="000000"/>
                          </a:solidFill>
                          <a:effectLst/>
                          <a:latin typeface="Calibri"/>
                          <a:ea typeface="Times New Roman"/>
                          <a:cs typeface="Times New Roman"/>
                        </a:rPr>
                        <a:t>…express</a:t>
                      </a:r>
                      <a:r>
                        <a:rPr lang="en-US" sz="900" baseline="0" dirty="0" smtClean="0">
                          <a:solidFill>
                            <a:srgbClr val="000000"/>
                          </a:solidFill>
                          <a:effectLst/>
                          <a:latin typeface="Calibri"/>
                          <a:ea typeface="Times New Roman"/>
                          <a:cs typeface="Times New Roman"/>
                        </a:rPr>
                        <a:t> an opinion about a familiar topic or story. </a:t>
                      </a:r>
                      <a:endParaRPr lang="en-US" sz="900" dirty="0">
                        <a:effectLst/>
                        <a:latin typeface="Calibri"/>
                        <a:ea typeface="Calibri"/>
                        <a:cs typeface="Times New Roman"/>
                      </a:endParaRPr>
                    </a:p>
                  </a:txBody>
                  <a:tcPr marL="50561" marR="505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1800"/>
                        </a:spcAft>
                      </a:pPr>
                      <a:r>
                        <a:rPr lang="en-US" sz="900" dirty="0" smtClean="0">
                          <a:solidFill>
                            <a:srgbClr val="000000"/>
                          </a:solidFill>
                          <a:effectLst/>
                          <a:latin typeface="Calibri"/>
                          <a:ea typeface="Times New Roman"/>
                          <a:cs typeface="Times New Roman"/>
                        </a:rPr>
                        <a:t>…e</a:t>
                      </a:r>
                      <a:r>
                        <a:rPr lang="en-US" sz="900" b="0" i="0" u="none" strike="noStrike" dirty="0" smtClean="0">
                          <a:solidFill>
                            <a:srgbClr val="000000"/>
                          </a:solidFill>
                          <a:effectLst/>
                          <a:latin typeface="Calibri" panose="020F0502020204030204" pitchFamily="34" charset="0"/>
                        </a:rPr>
                        <a:t>xpress an opinion about a familiar topic or story, giving one or more reasons for the opinion. </a:t>
                      </a:r>
                      <a:endParaRPr lang="en-US" sz="900" dirty="0">
                        <a:effectLst/>
                        <a:latin typeface="Calibri"/>
                        <a:ea typeface="Calibri"/>
                        <a:cs typeface="Times New Roman"/>
                      </a:endParaRPr>
                    </a:p>
                  </a:txBody>
                  <a:tcPr marL="50561" marR="505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0"/>
                        </a:spcAft>
                      </a:pPr>
                      <a:r>
                        <a:rPr lang="en-US" sz="900" dirty="0" smtClean="0">
                          <a:solidFill>
                            <a:srgbClr val="000000"/>
                          </a:solidFill>
                          <a:effectLst/>
                          <a:latin typeface="Calibri"/>
                          <a:ea typeface="Times New Roman"/>
                          <a:cs typeface="Times New Roman"/>
                        </a:rPr>
                        <a:t>…</a:t>
                      </a:r>
                      <a:r>
                        <a:rPr lang="en-US" sz="900" b="0" i="0" u="none" strike="noStrike" dirty="0" smtClean="0">
                          <a:solidFill>
                            <a:srgbClr val="000000"/>
                          </a:solidFill>
                          <a:effectLst/>
                          <a:latin typeface="Calibri" panose="020F0502020204030204" pitchFamily="34" charset="0"/>
                        </a:rPr>
                        <a:t>express opinions about a variety of topics, introducing the topic &amp; giving several reasons for the opinion.</a:t>
                      </a:r>
                      <a:endParaRPr lang="en-US" sz="900" dirty="0">
                        <a:effectLst/>
                        <a:latin typeface="Calibri"/>
                        <a:ea typeface="Calibri"/>
                        <a:cs typeface="Times New Roman"/>
                      </a:endParaRPr>
                    </a:p>
                  </a:txBody>
                  <a:tcPr marL="50561" marR="505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0"/>
                        </a:spcAft>
                      </a:pPr>
                      <a:r>
                        <a:rPr lang="en-US" sz="900" dirty="0" smtClean="0">
                          <a:solidFill>
                            <a:srgbClr val="000000"/>
                          </a:solidFill>
                          <a:effectLst/>
                          <a:latin typeface="Calibri"/>
                          <a:ea typeface="Times New Roman"/>
                          <a:cs typeface="Times New Roman"/>
                        </a:rPr>
                        <a:t>…</a:t>
                      </a:r>
                      <a:r>
                        <a:rPr lang="en-US" sz="900" b="0" i="0" u="none" strike="noStrike" dirty="0" smtClean="0">
                          <a:solidFill>
                            <a:srgbClr val="000000"/>
                          </a:solidFill>
                          <a:effectLst/>
                          <a:latin typeface="Calibri" panose="020F0502020204030204" pitchFamily="34" charset="0"/>
                        </a:rPr>
                        <a:t>express opinions about a variety of topics, introducing the topic, giving several reasons for the opinion, &amp; providing a concluding statement.</a:t>
                      </a:r>
                      <a:endParaRPr lang="en-US" sz="900" dirty="0">
                        <a:effectLst/>
                        <a:latin typeface="Calibri"/>
                        <a:ea typeface="Calibri"/>
                        <a:cs typeface="Times New Roman"/>
                      </a:endParaRPr>
                    </a:p>
                  </a:txBody>
                  <a:tcPr marL="50561" marR="505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bl>
          </a:graphicData>
        </a:graphic>
      </p:graphicFrame>
      <p:sp>
        <p:nvSpPr>
          <p:cNvPr id="8" name="Rectangle 7"/>
          <p:cNvSpPr/>
          <p:nvPr/>
        </p:nvSpPr>
        <p:spPr>
          <a:xfrm>
            <a:off x="261868" y="8632793"/>
            <a:ext cx="7299701" cy="785785"/>
          </a:xfrm>
          <a:prstGeom prst="rect">
            <a:avLst/>
          </a:prstGeom>
          <a:solidFill>
            <a:schemeClr val="bg1"/>
          </a:solidFill>
        </p:spPr>
        <p:txBody>
          <a:bodyPr wrap="square" lIns="92385" tIns="46193" rIns="92385" bIns="46193">
            <a:spAutoFit/>
          </a:bodyPr>
          <a:lstStyle/>
          <a:p>
            <a:r>
              <a:rPr lang="en-US" sz="900" dirty="0"/>
              <a:t>This performance task is based on writing.  As an option if you’d like to monitor growth for ELP as a second goal, teachers can choose to assess ELP standard 4 because it aligns with this specific performance task. Your student’s full composition can be analyzed to identify English language proficiency levels.  It is evident that students will be navigating through the modalities to get to the end product. However, it is important to keep in mind what the full opinion writing performance task is assessing and how deeply the student understands class content and language. The  ELP growth goal is to provide the “just-right scaffolds” for students to demonstrate their understanding in order for them to move from one proficiency level to the next.</a:t>
            </a:r>
          </a:p>
        </p:txBody>
      </p:sp>
      <p:sp>
        <p:nvSpPr>
          <p:cNvPr id="9" name="Rectangle 8"/>
          <p:cNvSpPr/>
          <p:nvPr/>
        </p:nvSpPr>
        <p:spPr>
          <a:xfrm>
            <a:off x="107639" y="30441"/>
            <a:ext cx="7480010" cy="401072"/>
          </a:xfrm>
          <a:prstGeom prst="rect">
            <a:avLst/>
          </a:prstGeom>
        </p:spPr>
        <p:txBody>
          <a:bodyPr wrap="square" lIns="92385" tIns="46193" rIns="92385" bIns="46193">
            <a:spAutoFit/>
          </a:bodyPr>
          <a:lstStyle/>
          <a:p>
            <a:pPr algn="ctr"/>
            <a:r>
              <a:rPr lang="en-US" b="1" i="1" dirty="0"/>
              <a:t>ELP </a:t>
            </a:r>
            <a:r>
              <a:rPr lang="en-US" b="1" i="1" dirty="0" smtClean="0"/>
              <a:t>2</a:t>
            </a:r>
            <a:r>
              <a:rPr lang="en-US" b="1" i="1" baseline="30000" dirty="0" smtClean="0"/>
              <a:t>nd</a:t>
            </a:r>
            <a:r>
              <a:rPr lang="en-US" b="1" i="1" dirty="0" smtClean="0"/>
              <a:t> – 3</a:t>
            </a:r>
            <a:r>
              <a:rPr lang="en-US" b="1" i="1" baseline="30000" dirty="0" smtClean="0"/>
              <a:t>rd</a:t>
            </a:r>
            <a:r>
              <a:rPr lang="en-US" b="1" i="1" dirty="0" smtClean="0"/>
              <a:t> Grade Band Standards </a:t>
            </a:r>
            <a:r>
              <a:rPr lang="en-US" b="1" i="1" dirty="0"/>
              <a:t>Organized by </a:t>
            </a:r>
            <a:r>
              <a:rPr lang="en-US" b="1" i="1" dirty="0" smtClean="0"/>
              <a:t>Modality</a:t>
            </a:r>
          </a:p>
        </p:txBody>
      </p:sp>
      <p:sp>
        <p:nvSpPr>
          <p:cNvPr id="2" name="TextBox 1"/>
          <p:cNvSpPr txBox="1"/>
          <p:nvPr/>
        </p:nvSpPr>
        <p:spPr>
          <a:xfrm>
            <a:off x="3950052" y="9831418"/>
            <a:ext cx="3822348" cy="226227"/>
          </a:xfrm>
          <a:prstGeom prst="rect">
            <a:avLst/>
          </a:prstGeom>
          <a:noFill/>
        </p:spPr>
        <p:txBody>
          <a:bodyPr wrap="square" lIns="96902" tIns="48450" rIns="96902" bIns="48450" rtlCol="0">
            <a:spAutoFit/>
          </a:bodyPr>
          <a:lstStyle/>
          <a:p>
            <a:r>
              <a:rPr lang="en-US" sz="800" b="1" i="1" dirty="0"/>
              <a:t>Oregon ELP Standards Aligned with Performance Task, 2014; Arcema Tovar</a:t>
            </a:r>
          </a:p>
        </p:txBody>
      </p:sp>
    </p:spTree>
    <p:extLst>
      <p:ext uri="{BB962C8B-B14F-4D97-AF65-F5344CB8AC3E}">
        <p14:creationId xmlns:p14="http://schemas.microsoft.com/office/powerpoint/2010/main" val="111241520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453240442"/>
              </p:ext>
            </p:extLst>
          </p:nvPr>
        </p:nvGraphicFramePr>
        <p:xfrm>
          <a:off x="261862" y="90782"/>
          <a:ext cx="7325784" cy="9340540"/>
        </p:xfrm>
        <a:graphic>
          <a:graphicData uri="http://schemas.openxmlformats.org/drawingml/2006/table">
            <a:tbl>
              <a:tblPr/>
              <a:tblGrid>
                <a:gridCol w="385570"/>
                <a:gridCol w="483655"/>
                <a:gridCol w="2799189"/>
                <a:gridCol w="913422"/>
                <a:gridCol w="913422"/>
                <a:gridCol w="828709"/>
                <a:gridCol w="559839"/>
                <a:gridCol w="441978"/>
              </a:tblGrid>
              <a:tr h="240076">
                <a:tc gridSpan="8">
                  <a:txBody>
                    <a:bodyPr/>
                    <a:lstStyle/>
                    <a:p>
                      <a:pPr algn="l" fontAlgn="ctr"/>
                      <a:r>
                        <a:rPr lang="en-US" sz="1400" b="1" i="0" u="none" strike="noStrike" dirty="0" smtClean="0">
                          <a:solidFill>
                            <a:srgbClr val="000000"/>
                          </a:solidFill>
                          <a:latin typeface="Calibri"/>
                        </a:rPr>
                        <a:t>Narrative Writing CFA</a:t>
                      </a:r>
                      <a:endParaRPr lang="en-US" sz="1400" b="1" i="0" u="none" strike="noStrike" dirty="0">
                        <a:solidFill>
                          <a:srgbClr val="000000"/>
                        </a:solidFill>
                        <a:latin typeface="Calibri"/>
                      </a:endParaRPr>
                    </a:p>
                  </a:txBody>
                  <a:tcPr marL="0" marR="0" marT="0" marB="0" anchor="ctr">
                    <a:lnL>
                      <a:noFill/>
                    </a:lnL>
                    <a:lnR>
                      <a:noFill/>
                    </a:lnR>
                    <a:lnT>
                      <a:noFill/>
                    </a:lnT>
                    <a:lnB w="12700" cap="flat" cmpd="sng" algn="ctr">
                      <a:solidFill>
                        <a:schemeClr val="bg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350876">
                <a:tc gridSpan="3">
                  <a:txBody>
                    <a:bodyPr/>
                    <a:lstStyle/>
                    <a:p>
                      <a:pPr algn="l" fontAlgn="t"/>
                      <a:r>
                        <a:rPr lang="en-US" sz="1200" b="1" i="0" u="none" strike="noStrike" dirty="0">
                          <a:solidFill>
                            <a:srgbClr val="000000"/>
                          </a:solidFill>
                          <a:latin typeface="Calibri"/>
                        </a:rPr>
                        <a:t>Student and Class Scoring:</a:t>
                      </a:r>
                    </a:p>
                  </a:txBody>
                  <a:tcPr marL="0" marR="0" marT="0" marB="0">
                    <a:lnL>
                      <a:noFill/>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a:txBody>
                    <a:bodyPr/>
                    <a:lstStyle/>
                    <a:p>
                      <a:pPr algn="r" fontAlgn="ctr"/>
                      <a:r>
                        <a:rPr lang="en-US" sz="1000" b="1" i="0" u="none" strike="noStrike" dirty="0">
                          <a:solidFill>
                            <a:srgbClr val="000000"/>
                          </a:solidFill>
                          <a:latin typeface="Calibri"/>
                        </a:rPr>
                        <a:t>School Year:</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fontAlgn="ctr"/>
                      <a:endParaRPr lang="en-US" sz="1000" b="0" i="0" u="none" strike="noStrike" dirty="0">
                        <a:solidFill>
                          <a:srgbClr val="FF0000"/>
                        </a:solidFill>
                        <a:latin typeface="Calibri"/>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000" b="1" i="0" u="none" strike="noStrike" dirty="0">
                          <a:solidFill>
                            <a:srgbClr val="000000"/>
                          </a:solidFill>
                          <a:latin typeface="Calibri"/>
                        </a:rPr>
                        <a:t>Grade:</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Calibri"/>
                        </a:rPr>
                        <a:t> </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1000" b="0" i="0" u="none" strike="noStrike" dirty="0">
                        <a:solidFill>
                          <a:srgbClr val="000000"/>
                        </a:solidFill>
                        <a:latin typeface="Calibri"/>
                      </a:endParaRPr>
                    </a:p>
                  </a:txBody>
                  <a:tcPr marL="0" marR="0" marT="0" marB="0" anchor="ctr">
                    <a:lnL w="12700" cap="flat" cmpd="sng" algn="ctr">
                      <a:solidFill>
                        <a:schemeClr val="bg1"/>
                      </a:solidFill>
                      <a:prstDash val="solid"/>
                      <a:round/>
                      <a:headEnd type="none" w="med" len="med"/>
                      <a:tailEnd type="none" w="med" len="med"/>
                    </a:lnL>
                    <a:lnR>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r>
              <a:tr h="304707">
                <a:tc gridSpan="2">
                  <a:txBody>
                    <a:bodyPr/>
                    <a:lstStyle/>
                    <a:p>
                      <a:pPr algn="ctr" fontAlgn="ctr"/>
                      <a:endParaRPr lang="en-US" sz="1000" b="0" i="0" u="none" strike="noStrike" dirty="0">
                        <a:solidFill>
                          <a:srgbClr val="000000"/>
                        </a:solidFill>
                        <a:latin typeface="Calibri"/>
                      </a:endParaRPr>
                    </a:p>
                  </a:txBody>
                  <a:tcPr marL="0" marR="0" marT="0" marB="0" anchor="ctr">
                    <a:lnL>
                      <a:noFill/>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hMerge="1">
                  <a:txBody>
                    <a:bodyPr/>
                    <a:lstStyle/>
                    <a:p>
                      <a:endParaRPr lang="en-US"/>
                    </a:p>
                  </a:txBody>
                  <a:tcPr/>
                </a:tc>
                <a:tc>
                  <a:txBody>
                    <a:bodyPr/>
                    <a:lstStyle/>
                    <a:p>
                      <a:pPr algn="r" fontAlgn="ctr"/>
                      <a:r>
                        <a:rPr lang="en-US" sz="1000" b="1" i="0" u="none" strike="noStrike">
                          <a:solidFill>
                            <a:srgbClr val="000000"/>
                          </a:solidFill>
                          <a:latin typeface="Calibri"/>
                        </a:rPr>
                        <a:t>Teachers Name:</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gridSpan="4">
                  <a:txBody>
                    <a:bodyPr/>
                    <a:lstStyle/>
                    <a:p>
                      <a:pPr algn="ctr" fontAlgn="ctr"/>
                      <a:r>
                        <a:rPr lang="en-US" sz="1000" b="0" i="0" u="none" strike="noStrike" dirty="0">
                          <a:solidFill>
                            <a:srgbClr val="000000"/>
                          </a:solidFill>
                          <a:latin typeface="Calibri"/>
                        </a:rPr>
                        <a:t> </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ctr" fontAlgn="ctr"/>
                      <a:endParaRPr lang="en-US" sz="1000" b="0" i="0" u="none" strike="noStrike" dirty="0">
                        <a:solidFill>
                          <a:srgbClr val="000000"/>
                        </a:solidFill>
                        <a:latin typeface="Calibri"/>
                      </a:endParaRPr>
                    </a:p>
                  </a:txBody>
                  <a:tcPr marL="0" marR="0" marT="0" marB="0" anchor="ctr">
                    <a:lnL w="12700" cap="flat" cmpd="sng" algn="ctr">
                      <a:solidFill>
                        <a:schemeClr val="bg1"/>
                      </a:solidFill>
                      <a:prstDash val="solid"/>
                      <a:round/>
                      <a:headEnd type="none" w="med" len="med"/>
                      <a:tailEnd type="none" w="med" len="med"/>
                    </a:lnL>
                    <a:lnR>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r>
              <a:tr h="286242">
                <a:tc gridSpan="2">
                  <a:txBody>
                    <a:bodyPr/>
                    <a:lstStyle/>
                    <a:p>
                      <a:pPr algn="ctr" fontAlgn="ctr"/>
                      <a:endParaRPr lang="en-US" sz="1000" b="0" i="0" u="none" strike="noStrike" dirty="0">
                        <a:solidFill>
                          <a:srgbClr val="000000"/>
                        </a:solidFill>
                        <a:latin typeface="Calibri"/>
                      </a:endParaRPr>
                    </a:p>
                  </a:txBody>
                  <a:tcPr marL="0" marR="0" marT="0" marB="0" anchor="ctr">
                    <a:lnL>
                      <a:noFill/>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hMerge="1">
                  <a:txBody>
                    <a:bodyPr/>
                    <a:lstStyle/>
                    <a:p>
                      <a:endParaRPr lang="en-US"/>
                    </a:p>
                  </a:txBody>
                  <a:tcPr/>
                </a:tc>
                <a:tc>
                  <a:txBody>
                    <a:bodyPr/>
                    <a:lstStyle/>
                    <a:p>
                      <a:pPr algn="r" fontAlgn="ctr"/>
                      <a:r>
                        <a:rPr lang="en-US" sz="1000" b="1" i="0" u="none" strike="noStrike">
                          <a:solidFill>
                            <a:srgbClr val="000000"/>
                          </a:solidFill>
                          <a:latin typeface="Calibri"/>
                        </a:rPr>
                        <a:t>School:</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gridSpan="4">
                  <a:txBody>
                    <a:bodyPr/>
                    <a:lstStyle/>
                    <a:p>
                      <a:pPr algn="ctr" fontAlgn="ctr"/>
                      <a:r>
                        <a:rPr lang="en-US" sz="1000" b="0" i="0" u="none" strike="noStrike" dirty="0">
                          <a:solidFill>
                            <a:srgbClr val="000000"/>
                          </a:solidFill>
                          <a:latin typeface="Calibri"/>
                        </a:rPr>
                        <a:t> </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ctr" fontAlgn="ctr"/>
                      <a:endParaRPr lang="en-US" sz="1000" b="0" i="0" u="none" strike="noStrike" dirty="0">
                        <a:solidFill>
                          <a:srgbClr val="000000"/>
                        </a:solidFill>
                        <a:latin typeface="Calibri"/>
                      </a:endParaRPr>
                    </a:p>
                  </a:txBody>
                  <a:tcPr marL="0" marR="0" marT="0" marB="0" anchor="ctr">
                    <a:lnL w="12700" cap="flat" cmpd="sng" algn="ctr">
                      <a:solidFill>
                        <a:schemeClr val="bg1"/>
                      </a:solidFill>
                      <a:prstDash val="solid"/>
                      <a:round/>
                      <a:headEnd type="none" w="med" len="med"/>
                      <a:tailEnd type="none" w="med" len="med"/>
                    </a:lnL>
                    <a:lnR>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r>
              <a:tr h="159657">
                <a:tc gridSpan="2">
                  <a:txBody>
                    <a:bodyPr/>
                    <a:lstStyle/>
                    <a:p>
                      <a:pPr algn="ctr" fontAlgn="ctr"/>
                      <a:endParaRPr lang="en-US" sz="1000" b="0" i="0" u="none" strike="noStrike" dirty="0">
                        <a:solidFill>
                          <a:srgbClr val="000000"/>
                        </a:solidFill>
                        <a:latin typeface="Calibri"/>
                      </a:endParaRPr>
                    </a:p>
                  </a:txBody>
                  <a:tcPr marL="0" marR="0" marT="0" marB="0" anchor="ctr">
                    <a:lnL>
                      <a:noFill/>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algn="r" fontAlgn="ctr"/>
                      <a:endParaRPr lang="en-US" sz="1000" b="1" i="0" u="none" strike="noStrike">
                        <a:solidFill>
                          <a:srgbClr val="000000"/>
                        </a:solidFill>
                        <a:latin typeface="Calibri"/>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1000" b="0" i="0" u="none" strike="noStrike" dirty="0">
                        <a:solidFill>
                          <a:srgbClr val="000000"/>
                        </a:solidFill>
                        <a:latin typeface="Calibri"/>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1000" b="0" i="0" u="none" strike="noStrike" dirty="0">
                        <a:solidFill>
                          <a:srgbClr val="000000"/>
                        </a:solidFill>
                        <a:latin typeface="Calibri"/>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1000" b="0" i="0" u="none" strike="noStrike" dirty="0">
                        <a:solidFill>
                          <a:srgbClr val="000000"/>
                        </a:solidFill>
                        <a:latin typeface="Calibri"/>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1000" b="0" i="0" u="none" strike="noStrike" dirty="0">
                        <a:solidFill>
                          <a:srgbClr val="000000"/>
                        </a:solidFill>
                        <a:latin typeface="Calibri"/>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1000" b="0" i="0" u="none" strike="noStrike">
                        <a:solidFill>
                          <a:srgbClr val="000000"/>
                        </a:solidFill>
                        <a:latin typeface="Calibri"/>
                      </a:endParaRPr>
                    </a:p>
                  </a:txBody>
                  <a:tcPr marL="0" marR="0" marT="0" marB="0" anchor="ctr">
                    <a:lnL w="12700" cap="flat" cmpd="sng" algn="ctr">
                      <a:solidFill>
                        <a:schemeClr val="bg1"/>
                      </a:solidFill>
                      <a:prstDash val="solid"/>
                      <a:round/>
                      <a:headEnd type="none" w="med" len="med"/>
                      <a:tailEnd type="none" w="med" len="med"/>
                    </a:lnL>
                    <a:lnR>
                      <a:noFill/>
                    </a:lnR>
                    <a:lnT w="12700" cap="flat" cmpd="sng" algn="ctr">
                      <a:solidFill>
                        <a:schemeClr val="bg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70915">
                <a:tc rowSpan="2" gridSpan="3">
                  <a:txBody>
                    <a:bodyPr/>
                    <a:lstStyle/>
                    <a:p>
                      <a:pPr algn="ctr" fontAlgn="ctr"/>
                      <a:r>
                        <a:rPr lang="en-US" sz="1000" b="1" i="0" u="none" strike="noStrike">
                          <a:solidFill>
                            <a:srgbClr val="FFFFFF"/>
                          </a:solidFill>
                          <a:latin typeface="Calibri"/>
                        </a:rPr>
                        <a:t>Student Name: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F7F7F"/>
                    </a:solidFill>
                  </a:tcPr>
                </a:tc>
                <a:tc rowSpan="2" hMerge="1">
                  <a:txBody>
                    <a:bodyPr/>
                    <a:lstStyle/>
                    <a:p>
                      <a:endParaRPr lang="en-US"/>
                    </a:p>
                  </a:txBody>
                  <a:tcPr/>
                </a:tc>
                <a:tc rowSpan="2" hMerge="1">
                  <a:txBody>
                    <a:bodyPr/>
                    <a:lstStyle/>
                    <a:p>
                      <a:endParaRPr lang="en-US"/>
                    </a:p>
                  </a:txBody>
                  <a:tcPr/>
                </a:tc>
                <a:tc>
                  <a:txBody>
                    <a:bodyPr/>
                    <a:lstStyle/>
                    <a:p>
                      <a:pPr algn="ctr" fontAlgn="ctr"/>
                      <a:r>
                        <a:rPr lang="en-US" sz="1000" b="1" i="0" u="none" strike="noStrike">
                          <a:solidFill>
                            <a:srgbClr val="FFFFFF"/>
                          </a:solidFill>
                          <a:latin typeface="Calibri"/>
                        </a:rPr>
                        <a:t>Focus and Organization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F7F7F"/>
                    </a:solidFill>
                  </a:tcPr>
                </a:tc>
                <a:tc>
                  <a:txBody>
                    <a:bodyPr/>
                    <a:lstStyle/>
                    <a:p>
                      <a:pPr algn="ctr" fontAlgn="ctr"/>
                      <a:r>
                        <a:rPr lang="en-US" sz="1000" b="1" i="0" u="none" strike="noStrike">
                          <a:solidFill>
                            <a:srgbClr val="FFFFFF"/>
                          </a:solidFill>
                          <a:latin typeface="Calibri"/>
                        </a:rPr>
                        <a:t>Elaboration and Evidence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F7F7F"/>
                    </a:solidFill>
                  </a:tcPr>
                </a:tc>
                <a:tc>
                  <a:txBody>
                    <a:bodyPr/>
                    <a:lstStyle/>
                    <a:p>
                      <a:pPr algn="ctr" fontAlgn="ctr"/>
                      <a:r>
                        <a:rPr lang="en-US" sz="1000" b="1" i="0" u="none" strike="noStrike">
                          <a:solidFill>
                            <a:srgbClr val="FFFFFF"/>
                          </a:solidFill>
                          <a:latin typeface="Calibri"/>
                        </a:rPr>
                        <a:t>Conventions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F7F7F"/>
                    </a:solidFill>
                  </a:tcPr>
                </a:tc>
                <a:tc rowSpan="2">
                  <a:txBody>
                    <a:bodyPr/>
                    <a:lstStyle/>
                    <a:p>
                      <a:pPr algn="ctr" fontAlgn="ctr"/>
                      <a:r>
                        <a:rPr lang="en-US" sz="1000" b="1" i="0" u="none" strike="noStrike">
                          <a:solidFill>
                            <a:srgbClr val="FFFFFF"/>
                          </a:solidFill>
                          <a:latin typeface="Calibri"/>
                        </a:rPr>
                        <a:t>Student Total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F7F7F"/>
                    </a:solidFill>
                  </a:tcPr>
                </a:tc>
                <a:tc rowSpan="2">
                  <a:txBody>
                    <a:bodyPr/>
                    <a:lstStyle/>
                    <a:p>
                      <a:pPr algn="ctr" fontAlgn="ctr"/>
                      <a:r>
                        <a:rPr lang="en-US" sz="1000" b="1" i="0" u="none" strike="noStrike">
                          <a:solidFill>
                            <a:srgbClr val="FFFFFF"/>
                          </a:solidFill>
                          <a:latin typeface="Calibri"/>
                        </a:rPr>
                        <a:t>ELP Score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F7F7F"/>
                    </a:solidFill>
                  </a:tcPr>
                </a:tc>
              </a:tr>
              <a:tr h="159657">
                <a:tc gridSpan="3" vMerge="1">
                  <a:txBody>
                    <a:bodyPr/>
                    <a:lstStyle/>
                    <a:p>
                      <a:endParaRPr lang="en-US"/>
                    </a:p>
                  </a:txBody>
                  <a:tcPr/>
                </a:tc>
                <a:tc hMerge="1" vMerge="1">
                  <a:txBody>
                    <a:bodyPr/>
                    <a:lstStyle/>
                    <a:p>
                      <a:endParaRPr lang="en-US"/>
                    </a:p>
                  </a:txBody>
                  <a:tcPr/>
                </a:tc>
                <a:tc hMerge="1" vMerge="1">
                  <a:txBody>
                    <a:bodyPr/>
                    <a:lstStyle/>
                    <a:p>
                      <a:endParaRPr lang="en-US"/>
                    </a:p>
                  </a:txBody>
                  <a:tcPr/>
                </a:tc>
                <a:tc>
                  <a:txBody>
                    <a:bodyPr/>
                    <a:lstStyle/>
                    <a:p>
                      <a:pPr algn="ctr" fontAlgn="ctr"/>
                      <a:r>
                        <a:rPr lang="en-US" sz="1000" b="0" i="0" u="none" strike="noStrike">
                          <a:solidFill>
                            <a:srgbClr val="FFFFFF"/>
                          </a:solidFill>
                          <a:latin typeface="Calibri"/>
                        </a:rPr>
                        <a:t>Score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F7F7F"/>
                    </a:solidFill>
                  </a:tcPr>
                </a:tc>
                <a:tc>
                  <a:txBody>
                    <a:bodyPr/>
                    <a:lstStyle/>
                    <a:p>
                      <a:pPr algn="ctr" fontAlgn="ctr"/>
                      <a:r>
                        <a:rPr lang="en-US" sz="1000" b="0" i="0" u="none" strike="noStrike">
                          <a:solidFill>
                            <a:srgbClr val="FFFFFF"/>
                          </a:solidFill>
                          <a:latin typeface="Calibri"/>
                        </a:rPr>
                        <a:t>Score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F7F7F"/>
                    </a:solidFill>
                  </a:tcPr>
                </a:tc>
                <a:tc>
                  <a:txBody>
                    <a:bodyPr/>
                    <a:lstStyle/>
                    <a:p>
                      <a:pPr algn="ctr" fontAlgn="ctr"/>
                      <a:r>
                        <a:rPr lang="en-US" sz="1000" b="0" i="0" u="none" strike="noStrike">
                          <a:solidFill>
                            <a:srgbClr val="FFFFFF"/>
                          </a:solidFill>
                          <a:latin typeface="Calibri"/>
                        </a:rPr>
                        <a:t>Score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F7F7F"/>
                    </a:solidFill>
                  </a:tcPr>
                </a:tc>
                <a:tc vMerge="1">
                  <a:txBody>
                    <a:bodyPr/>
                    <a:lstStyle/>
                    <a:p>
                      <a:endParaRPr lang="en-US"/>
                    </a:p>
                  </a:txBody>
                  <a:tcPr/>
                </a:tc>
                <a:tc vMerge="1">
                  <a:txBody>
                    <a:bodyPr/>
                    <a:lstStyle/>
                    <a:p>
                      <a:endParaRPr lang="en-US"/>
                    </a:p>
                  </a:txBody>
                  <a:tcPr/>
                </a:tc>
              </a:tr>
              <a:tr h="210526">
                <a:tc>
                  <a:txBody>
                    <a:bodyPr/>
                    <a:lstStyle/>
                    <a:p>
                      <a:pPr algn="ctr" fontAlgn="ctr"/>
                      <a:r>
                        <a:rPr lang="en-US" sz="1000" b="0" i="0" u="none" strike="noStrike">
                          <a:solidFill>
                            <a:srgbClr val="000000"/>
                          </a:solidFill>
                          <a:latin typeface="Calibri"/>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endParaRPr lang="en-US" sz="10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10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10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10526">
                <a:tc>
                  <a:txBody>
                    <a:bodyPr/>
                    <a:lstStyle/>
                    <a:p>
                      <a:pPr algn="ctr" fontAlgn="ctr"/>
                      <a:r>
                        <a:rPr lang="en-US" sz="1000" b="0" i="0" u="none" strike="noStrike">
                          <a:solidFill>
                            <a:srgbClr val="000000"/>
                          </a:solidFill>
                          <a:latin typeface="Calibri"/>
                        </a:rPr>
                        <a:t>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endParaRPr lang="en-US" sz="10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10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10526">
                <a:tc>
                  <a:txBody>
                    <a:bodyPr/>
                    <a:lstStyle/>
                    <a:p>
                      <a:pPr algn="ctr" fontAlgn="ctr"/>
                      <a:r>
                        <a:rPr lang="en-US" sz="1000" b="0" i="0" u="none" strike="noStrike">
                          <a:solidFill>
                            <a:srgbClr val="000000"/>
                          </a:solidFill>
                          <a:latin typeface="Calibri"/>
                        </a:rPr>
                        <a:t>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endParaRPr lang="en-US" sz="10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10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10526">
                <a:tc>
                  <a:txBody>
                    <a:bodyPr/>
                    <a:lstStyle/>
                    <a:p>
                      <a:pPr algn="ctr" fontAlgn="ctr"/>
                      <a:r>
                        <a:rPr lang="en-US" sz="1000" b="0" i="0" u="none" strike="noStrike">
                          <a:solidFill>
                            <a:srgbClr val="000000"/>
                          </a:solidFill>
                          <a:latin typeface="Calibri"/>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endParaRPr lang="en-US" sz="10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10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10526">
                <a:tc>
                  <a:txBody>
                    <a:bodyPr/>
                    <a:lstStyle/>
                    <a:p>
                      <a:pPr algn="ctr" fontAlgn="ctr"/>
                      <a:r>
                        <a:rPr lang="en-US" sz="1000" b="0" i="0" u="none" strike="noStrike" dirty="0">
                          <a:solidFill>
                            <a:srgbClr val="000000"/>
                          </a:solidFill>
                          <a:latin typeface="Calibri"/>
                        </a:rPr>
                        <a:t> </a:t>
                      </a:r>
                      <a:r>
                        <a:rPr lang="en-US" sz="1000" b="0" i="0" u="none" strike="noStrike" dirty="0" smtClean="0">
                          <a:solidFill>
                            <a:srgbClr val="000000"/>
                          </a:solidFill>
                          <a:latin typeface="Calibri"/>
                        </a:rPr>
                        <a:t>5</a:t>
                      </a:r>
                      <a:endParaRPr lang="en-US" sz="10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FFFFFF"/>
                          </a:solidFill>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10526">
                <a:tc>
                  <a:txBody>
                    <a:bodyPr/>
                    <a:lstStyle/>
                    <a:p>
                      <a:pPr algn="ctr" fontAlgn="ctr"/>
                      <a:r>
                        <a:rPr lang="en-US" sz="1000" b="0" i="0" u="none" strike="noStrike" dirty="0">
                          <a:solidFill>
                            <a:srgbClr val="000000"/>
                          </a:solidFill>
                          <a:latin typeface="Calibri"/>
                        </a:rPr>
                        <a:t> </a:t>
                      </a:r>
                      <a:r>
                        <a:rPr lang="en-US" sz="1000" b="0" i="0" u="none" strike="noStrike" dirty="0" smtClean="0">
                          <a:solidFill>
                            <a:srgbClr val="000000"/>
                          </a:solidFill>
                          <a:latin typeface="Calibri"/>
                        </a:rPr>
                        <a:t>6</a:t>
                      </a:r>
                      <a:endParaRPr lang="en-US" sz="10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FFFFFF"/>
                          </a:solidFill>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10526">
                <a:tc>
                  <a:txBody>
                    <a:bodyPr/>
                    <a:lstStyle/>
                    <a:p>
                      <a:pPr algn="ctr" fontAlgn="ctr"/>
                      <a:r>
                        <a:rPr lang="en-US" sz="1000" b="0" i="0" u="none" strike="noStrike" dirty="0">
                          <a:solidFill>
                            <a:srgbClr val="000000"/>
                          </a:solidFill>
                          <a:latin typeface="Calibri"/>
                        </a:rPr>
                        <a:t> </a:t>
                      </a:r>
                      <a:r>
                        <a:rPr lang="en-US" sz="1000" b="0" i="0" u="none" strike="noStrike" dirty="0" smtClean="0">
                          <a:solidFill>
                            <a:srgbClr val="000000"/>
                          </a:solidFill>
                          <a:latin typeface="Calibri"/>
                        </a:rPr>
                        <a:t>7</a:t>
                      </a:r>
                      <a:endParaRPr lang="en-US" sz="10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FFFFFF"/>
                          </a:solidFill>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10526">
                <a:tc>
                  <a:txBody>
                    <a:bodyPr/>
                    <a:lstStyle/>
                    <a:p>
                      <a:pPr algn="ctr" fontAlgn="ctr"/>
                      <a:r>
                        <a:rPr lang="en-US" sz="1000" b="0" i="0" u="none" strike="noStrike" dirty="0">
                          <a:solidFill>
                            <a:srgbClr val="000000"/>
                          </a:solidFill>
                          <a:latin typeface="Calibri"/>
                        </a:rPr>
                        <a:t> </a:t>
                      </a:r>
                      <a:r>
                        <a:rPr lang="en-US" sz="1000" b="0" i="0" u="none" strike="noStrike" dirty="0" smtClean="0">
                          <a:solidFill>
                            <a:srgbClr val="000000"/>
                          </a:solidFill>
                          <a:latin typeface="Calibri"/>
                        </a:rPr>
                        <a:t>8</a:t>
                      </a:r>
                      <a:endParaRPr lang="en-US" sz="10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FFFFFF"/>
                          </a:solidFill>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10526">
                <a:tc>
                  <a:txBody>
                    <a:bodyPr/>
                    <a:lstStyle/>
                    <a:p>
                      <a:pPr algn="ctr" fontAlgn="ctr"/>
                      <a:r>
                        <a:rPr lang="en-US" sz="1000" b="0" i="0" u="none" strike="noStrike" dirty="0">
                          <a:solidFill>
                            <a:srgbClr val="000000"/>
                          </a:solidFill>
                          <a:latin typeface="Calibri"/>
                        </a:rPr>
                        <a:t> </a:t>
                      </a:r>
                      <a:r>
                        <a:rPr lang="en-US" sz="1000" b="0" i="0" u="none" strike="noStrike" dirty="0" smtClean="0">
                          <a:solidFill>
                            <a:srgbClr val="000000"/>
                          </a:solidFill>
                          <a:latin typeface="Calibri"/>
                        </a:rPr>
                        <a:t>9</a:t>
                      </a:r>
                      <a:endParaRPr lang="en-US" sz="10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FFFFFF"/>
                          </a:solidFill>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10526">
                <a:tc>
                  <a:txBody>
                    <a:bodyPr/>
                    <a:lstStyle/>
                    <a:p>
                      <a:pPr algn="ctr" fontAlgn="ctr"/>
                      <a:r>
                        <a:rPr lang="en-US" sz="1000" b="0" i="0" u="none" strike="noStrike" dirty="0">
                          <a:solidFill>
                            <a:srgbClr val="000000"/>
                          </a:solidFill>
                          <a:latin typeface="Calibri"/>
                        </a:rPr>
                        <a:t> </a:t>
                      </a:r>
                      <a:r>
                        <a:rPr lang="en-US" sz="1000" b="0" i="0" u="none" strike="noStrike" dirty="0" smtClean="0">
                          <a:solidFill>
                            <a:srgbClr val="000000"/>
                          </a:solidFill>
                          <a:latin typeface="Calibri"/>
                        </a:rPr>
                        <a:t>10</a:t>
                      </a:r>
                      <a:endParaRPr lang="en-US" sz="10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FFFFFF"/>
                          </a:solidFill>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10526">
                <a:tc>
                  <a:txBody>
                    <a:bodyPr/>
                    <a:lstStyle/>
                    <a:p>
                      <a:pPr algn="ctr" fontAlgn="ctr"/>
                      <a:r>
                        <a:rPr lang="en-US" sz="1000" b="0" i="0" u="none" strike="noStrike" dirty="0">
                          <a:solidFill>
                            <a:srgbClr val="000000"/>
                          </a:solidFill>
                          <a:latin typeface="Calibri"/>
                        </a:rPr>
                        <a:t> </a:t>
                      </a:r>
                      <a:r>
                        <a:rPr lang="en-US" sz="1000" b="0" i="0" u="none" strike="noStrike" dirty="0" smtClean="0">
                          <a:solidFill>
                            <a:srgbClr val="000000"/>
                          </a:solidFill>
                          <a:latin typeface="Calibri"/>
                        </a:rPr>
                        <a:t>11</a:t>
                      </a:r>
                      <a:endParaRPr lang="en-US" sz="10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FFFFFF"/>
                          </a:solidFill>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10526">
                <a:tc>
                  <a:txBody>
                    <a:bodyPr/>
                    <a:lstStyle/>
                    <a:p>
                      <a:pPr algn="ctr" fontAlgn="ctr"/>
                      <a:r>
                        <a:rPr lang="en-US" sz="1000" b="0" i="0" u="none" strike="noStrike" dirty="0">
                          <a:solidFill>
                            <a:srgbClr val="000000"/>
                          </a:solidFill>
                          <a:latin typeface="Calibri"/>
                        </a:rPr>
                        <a:t> </a:t>
                      </a:r>
                      <a:r>
                        <a:rPr lang="en-US" sz="1000" b="0" i="0" u="none" strike="noStrike" dirty="0" smtClean="0">
                          <a:solidFill>
                            <a:srgbClr val="000000"/>
                          </a:solidFill>
                          <a:latin typeface="Calibri"/>
                        </a:rPr>
                        <a:t>12</a:t>
                      </a:r>
                      <a:endParaRPr lang="en-US" sz="10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FFFFFF"/>
                          </a:solidFill>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10526">
                <a:tc>
                  <a:txBody>
                    <a:bodyPr/>
                    <a:lstStyle/>
                    <a:p>
                      <a:pPr algn="ctr" fontAlgn="ctr"/>
                      <a:r>
                        <a:rPr lang="en-US" sz="1000" b="0" i="0" u="none" strike="noStrike" dirty="0">
                          <a:solidFill>
                            <a:srgbClr val="000000"/>
                          </a:solidFill>
                          <a:latin typeface="Calibri"/>
                        </a:rPr>
                        <a:t> </a:t>
                      </a:r>
                      <a:r>
                        <a:rPr lang="en-US" sz="1000" b="0" i="0" u="none" strike="noStrike" dirty="0" smtClean="0">
                          <a:solidFill>
                            <a:srgbClr val="000000"/>
                          </a:solidFill>
                          <a:latin typeface="Calibri"/>
                        </a:rPr>
                        <a:t>13</a:t>
                      </a:r>
                      <a:endParaRPr lang="en-US" sz="10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FFFFFF"/>
                          </a:solidFill>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10526">
                <a:tc>
                  <a:txBody>
                    <a:bodyPr/>
                    <a:lstStyle/>
                    <a:p>
                      <a:pPr algn="ctr" fontAlgn="ctr"/>
                      <a:r>
                        <a:rPr lang="en-US" sz="1000" b="0" i="0" u="none" strike="noStrike" dirty="0">
                          <a:solidFill>
                            <a:srgbClr val="000000"/>
                          </a:solidFill>
                          <a:latin typeface="Calibri"/>
                        </a:rPr>
                        <a:t> </a:t>
                      </a:r>
                      <a:r>
                        <a:rPr lang="en-US" sz="1000" b="0" i="0" u="none" strike="noStrike" dirty="0" smtClean="0">
                          <a:solidFill>
                            <a:srgbClr val="000000"/>
                          </a:solidFill>
                          <a:latin typeface="Calibri"/>
                        </a:rPr>
                        <a:t>14</a:t>
                      </a:r>
                      <a:endParaRPr lang="en-US" sz="10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FFFFFF"/>
                          </a:solidFill>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10526">
                <a:tc>
                  <a:txBody>
                    <a:bodyPr/>
                    <a:lstStyle/>
                    <a:p>
                      <a:pPr algn="ctr" fontAlgn="ctr"/>
                      <a:r>
                        <a:rPr lang="en-US" sz="1000" b="0" i="0" u="none" strike="noStrike" dirty="0">
                          <a:solidFill>
                            <a:srgbClr val="000000"/>
                          </a:solidFill>
                          <a:latin typeface="Calibri"/>
                        </a:rPr>
                        <a:t> </a:t>
                      </a:r>
                      <a:r>
                        <a:rPr lang="en-US" sz="1000" b="0" i="0" u="none" strike="noStrike" dirty="0" smtClean="0">
                          <a:solidFill>
                            <a:srgbClr val="000000"/>
                          </a:solidFill>
                          <a:latin typeface="Calibri"/>
                        </a:rPr>
                        <a:t>15</a:t>
                      </a:r>
                      <a:endParaRPr lang="en-US" sz="10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FFFFFF"/>
                          </a:solidFill>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10526">
                <a:tc>
                  <a:txBody>
                    <a:bodyPr/>
                    <a:lstStyle/>
                    <a:p>
                      <a:pPr algn="ctr" fontAlgn="ctr"/>
                      <a:r>
                        <a:rPr lang="en-US" sz="1000" b="0" i="0" u="none" strike="noStrike" dirty="0">
                          <a:solidFill>
                            <a:srgbClr val="000000"/>
                          </a:solidFill>
                          <a:latin typeface="Calibri"/>
                        </a:rPr>
                        <a:t> </a:t>
                      </a:r>
                      <a:r>
                        <a:rPr lang="en-US" sz="1000" b="0" i="0" u="none" strike="noStrike" dirty="0" smtClean="0">
                          <a:solidFill>
                            <a:srgbClr val="000000"/>
                          </a:solidFill>
                          <a:latin typeface="Calibri"/>
                        </a:rPr>
                        <a:t>16</a:t>
                      </a:r>
                      <a:endParaRPr lang="en-US" sz="10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FFFFFF"/>
                          </a:solidFill>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10526">
                <a:tc>
                  <a:txBody>
                    <a:bodyPr/>
                    <a:lstStyle/>
                    <a:p>
                      <a:pPr algn="ctr" fontAlgn="ctr"/>
                      <a:r>
                        <a:rPr lang="en-US" sz="1000" b="0" i="0" u="none" strike="noStrike" dirty="0">
                          <a:solidFill>
                            <a:srgbClr val="000000"/>
                          </a:solidFill>
                          <a:latin typeface="Calibri"/>
                        </a:rPr>
                        <a:t> </a:t>
                      </a:r>
                      <a:r>
                        <a:rPr lang="en-US" sz="1000" b="0" i="0" u="none" strike="noStrike" dirty="0" smtClean="0">
                          <a:solidFill>
                            <a:srgbClr val="000000"/>
                          </a:solidFill>
                          <a:latin typeface="Calibri"/>
                        </a:rPr>
                        <a:t>17</a:t>
                      </a:r>
                      <a:endParaRPr lang="en-US" sz="10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FFFFFF"/>
                          </a:solidFill>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10526">
                <a:tc>
                  <a:txBody>
                    <a:bodyPr/>
                    <a:lstStyle/>
                    <a:p>
                      <a:pPr algn="ctr" fontAlgn="ctr"/>
                      <a:r>
                        <a:rPr lang="en-US" sz="1000" b="0" i="0" u="none" strike="noStrike" dirty="0">
                          <a:solidFill>
                            <a:srgbClr val="000000"/>
                          </a:solidFill>
                          <a:latin typeface="Calibri"/>
                        </a:rPr>
                        <a:t> </a:t>
                      </a:r>
                      <a:r>
                        <a:rPr lang="en-US" sz="1000" b="0" i="0" u="none" strike="noStrike" dirty="0" smtClean="0">
                          <a:solidFill>
                            <a:srgbClr val="000000"/>
                          </a:solidFill>
                          <a:latin typeface="Calibri"/>
                        </a:rPr>
                        <a:t>18</a:t>
                      </a:r>
                      <a:endParaRPr lang="en-US" sz="10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FFFFFF"/>
                          </a:solidFill>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10526">
                <a:tc>
                  <a:txBody>
                    <a:bodyPr/>
                    <a:lstStyle/>
                    <a:p>
                      <a:pPr algn="ctr" fontAlgn="ctr"/>
                      <a:r>
                        <a:rPr lang="en-US" sz="1000" b="0" i="0" u="none" strike="noStrike" dirty="0">
                          <a:solidFill>
                            <a:srgbClr val="000000"/>
                          </a:solidFill>
                          <a:latin typeface="Calibri"/>
                        </a:rPr>
                        <a:t> </a:t>
                      </a:r>
                      <a:r>
                        <a:rPr lang="en-US" sz="1000" b="0" i="0" u="none" strike="noStrike" dirty="0" smtClean="0">
                          <a:solidFill>
                            <a:srgbClr val="000000"/>
                          </a:solidFill>
                          <a:latin typeface="Calibri"/>
                        </a:rPr>
                        <a:t>19</a:t>
                      </a:r>
                      <a:endParaRPr lang="en-US" sz="10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FFFFFF"/>
                          </a:solidFill>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10526">
                <a:tc>
                  <a:txBody>
                    <a:bodyPr/>
                    <a:lstStyle/>
                    <a:p>
                      <a:pPr algn="ctr" fontAlgn="ctr"/>
                      <a:r>
                        <a:rPr lang="en-US" sz="1000" b="0" i="0" u="none" strike="noStrike" dirty="0">
                          <a:solidFill>
                            <a:srgbClr val="000000"/>
                          </a:solidFill>
                          <a:latin typeface="Calibri"/>
                        </a:rPr>
                        <a:t> </a:t>
                      </a:r>
                      <a:r>
                        <a:rPr lang="en-US" sz="1000" b="0" i="0" u="none" strike="noStrike" dirty="0" smtClean="0">
                          <a:solidFill>
                            <a:srgbClr val="000000"/>
                          </a:solidFill>
                          <a:latin typeface="Calibri"/>
                        </a:rPr>
                        <a:t>20</a:t>
                      </a:r>
                      <a:endParaRPr lang="en-US" sz="10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FFFFFF"/>
                          </a:solidFill>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10526">
                <a:tc>
                  <a:txBody>
                    <a:bodyPr/>
                    <a:lstStyle/>
                    <a:p>
                      <a:pPr algn="ctr" fontAlgn="ctr"/>
                      <a:r>
                        <a:rPr lang="en-US" sz="1000" b="0" i="0" u="none" strike="noStrike" dirty="0">
                          <a:solidFill>
                            <a:srgbClr val="000000"/>
                          </a:solidFill>
                          <a:latin typeface="Calibri"/>
                        </a:rPr>
                        <a:t> </a:t>
                      </a:r>
                      <a:r>
                        <a:rPr lang="en-US" sz="1000" b="0" i="0" u="none" strike="noStrike" dirty="0" smtClean="0">
                          <a:solidFill>
                            <a:srgbClr val="000000"/>
                          </a:solidFill>
                          <a:latin typeface="Calibri"/>
                        </a:rPr>
                        <a:t>21</a:t>
                      </a:r>
                      <a:endParaRPr lang="en-US" sz="10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FFFFFF"/>
                          </a:solidFill>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10526">
                <a:tc>
                  <a:txBody>
                    <a:bodyPr/>
                    <a:lstStyle/>
                    <a:p>
                      <a:pPr algn="ctr" fontAlgn="ctr"/>
                      <a:r>
                        <a:rPr lang="en-US" sz="1000" b="0" i="0" u="none" strike="noStrike" dirty="0">
                          <a:solidFill>
                            <a:srgbClr val="000000"/>
                          </a:solidFill>
                          <a:latin typeface="Calibri"/>
                        </a:rPr>
                        <a:t> </a:t>
                      </a:r>
                      <a:r>
                        <a:rPr lang="en-US" sz="1000" b="0" i="0" u="none" strike="noStrike" dirty="0" smtClean="0">
                          <a:solidFill>
                            <a:srgbClr val="000000"/>
                          </a:solidFill>
                          <a:latin typeface="Calibri"/>
                        </a:rPr>
                        <a:t>22</a:t>
                      </a:r>
                      <a:endParaRPr lang="en-US" sz="10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FFFFFF"/>
                          </a:solidFill>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10526">
                <a:tc>
                  <a:txBody>
                    <a:bodyPr/>
                    <a:lstStyle/>
                    <a:p>
                      <a:pPr algn="ctr" fontAlgn="ctr"/>
                      <a:r>
                        <a:rPr lang="en-US" sz="1000" b="0" i="0" u="none" strike="noStrike" dirty="0">
                          <a:solidFill>
                            <a:srgbClr val="000000"/>
                          </a:solidFill>
                          <a:latin typeface="Calibri"/>
                        </a:rPr>
                        <a:t> </a:t>
                      </a:r>
                      <a:r>
                        <a:rPr lang="en-US" sz="1000" b="0" i="0" u="none" strike="noStrike" dirty="0" smtClean="0">
                          <a:solidFill>
                            <a:srgbClr val="000000"/>
                          </a:solidFill>
                          <a:latin typeface="Calibri"/>
                        </a:rPr>
                        <a:t>23</a:t>
                      </a:r>
                      <a:endParaRPr lang="en-US" sz="10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FFFFFF"/>
                          </a:solidFill>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10526">
                <a:tc>
                  <a:txBody>
                    <a:bodyPr/>
                    <a:lstStyle/>
                    <a:p>
                      <a:pPr algn="ctr" fontAlgn="ctr"/>
                      <a:r>
                        <a:rPr lang="en-US" sz="1000" b="0" i="0" u="none" strike="noStrike" dirty="0">
                          <a:solidFill>
                            <a:srgbClr val="000000"/>
                          </a:solidFill>
                          <a:latin typeface="Calibri"/>
                        </a:rPr>
                        <a:t> </a:t>
                      </a:r>
                      <a:r>
                        <a:rPr lang="en-US" sz="1000" b="0" i="0" u="none" strike="noStrike" dirty="0" smtClean="0">
                          <a:solidFill>
                            <a:srgbClr val="000000"/>
                          </a:solidFill>
                          <a:latin typeface="Calibri"/>
                        </a:rPr>
                        <a:t>24</a:t>
                      </a:r>
                      <a:endParaRPr lang="en-US" sz="10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FFFFFF"/>
                          </a:solidFill>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10526">
                <a:tc>
                  <a:txBody>
                    <a:bodyPr/>
                    <a:lstStyle/>
                    <a:p>
                      <a:pPr algn="ctr" fontAlgn="ctr"/>
                      <a:r>
                        <a:rPr lang="en-US" sz="1000" b="0" i="0" u="none" strike="noStrike" dirty="0">
                          <a:solidFill>
                            <a:srgbClr val="000000"/>
                          </a:solidFill>
                          <a:latin typeface="Calibri"/>
                        </a:rPr>
                        <a:t> </a:t>
                      </a:r>
                      <a:r>
                        <a:rPr lang="en-US" sz="1000" b="0" i="0" u="none" strike="noStrike" dirty="0" smtClean="0">
                          <a:solidFill>
                            <a:srgbClr val="000000"/>
                          </a:solidFill>
                          <a:latin typeface="Calibri"/>
                        </a:rPr>
                        <a:t>25</a:t>
                      </a:r>
                      <a:endParaRPr lang="en-US" sz="10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FFFFFF"/>
                          </a:solidFill>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10526">
                <a:tc>
                  <a:txBody>
                    <a:bodyPr/>
                    <a:lstStyle/>
                    <a:p>
                      <a:pPr algn="ctr" fontAlgn="ctr"/>
                      <a:r>
                        <a:rPr lang="en-US" sz="1000" b="0" i="0" u="none" strike="noStrike" dirty="0">
                          <a:solidFill>
                            <a:srgbClr val="000000"/>
                          </a:solidFill>
                          <a:latin typeface="Calibri"/>
                        </a:rPr>
                        <a:t> </a:t>
                      </a:r>
                      <a:r>
                        <a:rPr lang="en-US" sz="1000" b="0" i="0" u="none" strike="noStrike" dirty="0" smtClean="0">
                          <a:solidFill>
                            <a:srgbClr val="000000"/>
                          </a:solidFill>
                          <a:latin typeface="Calibri"/>
                        </a:rPr>
                        <a:t>26</a:t>
                      </a:r>
                      <a:endParaRPr lang="en-US" sz="10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FFFFFF"/>
                          </a:solidFill>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10526">
                <a:tc>
                  <a:txBody>
                    <a:bodyPr/>
                    <a:lstStyle/>
                    <a:p>
                      <a:pPr algn="ctr" fontAlgn="ctr"/>
                      <a:r>
                        <a:rPr lang="en-US" sz="1000" b="0" i="0" u="none" strike="noStrike" dirty="0">
                          <a:solidFill>
                            <a:srgbClr val="000000"/>
                          </a:solidFill>
                          <a:latin typeface="Calibri"/>
                        </a:rPr>
                        <a:t> </a:t>
                      </a:r>
                      <a:r>
                        <a:rPr lang="en-US" sz="1000" b="0" i="0" u="none" strike="noStrike" dirty="0" smtClean="0">
                          <a:solidFill>
                            <a:srgbClr val="000000"/>
                          </a:solidFill>
                          <a:latin typeface="Calibri"/>
                        </a:rPr>
                        <a:t>27</a:t>
                      </a:r>
                      <a:endParaRPr lang="en-US" sz="10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FFFFFF"/>
                          </a:solidFill>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10526">
                <a:tc>
                  <a:txBody>
                    <a:bodyPr/>
                    <a:lstStyle/>
                    <a:p>
                      <a:pPr algn="ctr" fontAlgn="ctr"/>
                      <a:r>
                        <a:rPr lang="en-US" sz="1000" b="0" i="0" u="none" strike="noStrike" dirty="0">
                          <a:solidFill>
                            <a:srgbClr val="000000"/>
                          </a:solidFill>
                          <a:latin typeface="Calibri"/>
                        </a:rPr>
                        <a:t> </a:t>
                      </a:r>
                      <a:r>
                        <a:rPr lang="en-US" sz="1000" b="0" i="0" u="none" strike="noStrike" dirty="0" smtClean="0">
                          <a:solidFill>
                            <a:srgbClr val="000000"/>
                          </a:solidFill>
                          <a:latin typeface="Calibri"/>
                        </a:rPr>
                        <a:t>28</a:t>
                      </a:r>
                      <a:endParaRPr lang="en-US" sz="10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FFFFFF"/>
                          </a:solidFill>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10526">
                <a:tc>
                  <a:txBody>
                    <a:bodyPr/>
                    <a:lstStyle/>
                    <a:p>
                      <a:pPr algn="ctr" fontAlgn="ctr"/>
                      <a:r>
                        <a:rPr lang="en-US" sz="1000" b="0" i="0" u="none" strike="noStrike" dirty="0">
                          <a:solidFill>
                            <a:srgbClr val="000000"/>
                          </a:solidFill>
                          <a:latin typeface="Calibri"/>
                        </a:rPr>
                        <a:t> </a:t>
                      </a:r>
                      <a:r>
                        <a:rPr lang="en-US" sz="1000" b="0" i="0" u="none" strike="noStrike" dirty="0" smtClean="0">
                          <a:solidFill>
                            <a:srgbClr val="000000"/>
                          </a:solidFill>
                          <a:latin typeface="Calibri"/>
                        </a:rPr>
                        <a:t>29</a:t>
                      </a:r>
                      <a:endParaRPr lang="en-US" sz="10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FFFFFF"/>
                          </a:solidFill>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10526">
                <a:tc>
                  <a:txBody>
                    <a:bodyPr/>
                    <a:lstStyle/>
                    <a:p>
                      <a:pPr algn="ctr" fontAlgn="ctr"/>
                      <a:r>
                        <a:rPr lang="en-US" sz="1000" b="0" i="0" u="none" strike="noStrike" dirty="0">
                          <a:solidFill>
                            <a:srgbClr val="000000"/>
                          </a:solidFill>
                          <a:latin typeface="Calibri"/>
                        </a:rPr>
                        <a:t> </a:t>
                      </a:r>
                      <a:r>
                        <a:rPr lang="en-US" sz="1000" b="0" i="0" u="none" strike="noStrike" dirty="0" smtClean="0">
                          <a:solidFill>
                            <a:srgbClr val="000000"/>
                          </a:solidFill>
                          <a:latin typeface="Calibri"/>
                        </a:rPr>
                        <a:t>30</a:t>
                      </a:r>
                      <a:endParaRPr lang="en-US" sz="10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FFFFFF"/>
                          </a:solidFill>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10526">
                <a:tc>
                  <a:txBody>
                    <a:bodyPr/>
                    <a:lstStyle/>
                    <a:p>
                      <a:pPr algn="ctr" fontAlgn="ctr"/>
                      <a:r>
                        <a:rPr lang="en-US" sz="1000" b="0" i="0" u="none" strike="noStrike" dirty="0">
                          <a:solidFill>
                            <a:srgbClr val="000000"/>
                          </a:solidFill>
                          <a:latin typeface="Calibri"/>
                        </a:rPr>
                        <a:t> </a:t>
                      </a:r>
                      <a:r>
                        <a:rPr lang="en-US" sz="1000" b="0" i="0" u="none" strike="noStrike" dirty="0" smtClean="0">
                          <a:solidFill>
                            <a:srgbClr val="000000"/>
                          </a:solidFill>
                          <a:latin typeface="Calibri"/>
                        </a:rPr>
                        <a:t>31</a:t>
                      </a:r>
                      <a:endParaRPr lang="en-US" sz="10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FFFFFF"/>
                          </a:solidFill>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10526">
                <a:tc>
                  <a:txBody>
                    <a:bodyPr/>
                    <a:lstStyle/>
                    <a:p>
                      <a:pPr algn="ctr" fontAlgn="ctr"/>
                      <a:r>
                        <a:rPr lang="en-US" sz="1000" b="0" i="0" u="none" strike="noStrike" dirty="0">
                          <a:solidFill>
                            <a:srgbClr val="000000"/>
                          </a:solidFill>
                          <a:latin typeface="Calibri"/>
                        </a:rPr>
                        <a:t> </a:t>
                      </a:r>
                      <a:r>
                        <a:rPr lang="en-US" sz="1000" b="0" i="0" u="none" strike="noStrike" dirty="0" smtClean="0">
                          <a:solidFill>
                            <a:srgbClr val="000000"/>
                          </a:solidFill>
                          <a:latin typeface="Calibri"/>
                        </a:rPr>
                        <a:t>32</a:t>
                      </a:r>
                      <a:endParaRPr lang="en-US" sz="10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FFFFFF"/>
                          </a:solidFill>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10526">
                <a:tc>
                  <a:txBody>
                    <a:bodyPr/>
                    <a:lstStyle/>
                    <a:p>
                      <a:pPr algn="ctr" fontAlgn="ctr"/>
                      <a:r>
                        <a:rPr lang="en-US" sz="1000" b="0" i="0" u="none" strike="noStrike" dirty="0">
                          <a:solidFill>
                            <a:srgbClr val="000000"/>
                          </a:solidFill>
                          <a:latin typeface="Calibri"/>
                        </a:rPr>
                        <a:t> </a:t>
                      </a:r>
                      <a:r>
                        <a:rPr lang="en-US" sz="1000" b="0" i="0" u="none" strike="noStrike" dirty="0" smtClean="0">
                          <a:solidFill>
                            <a:srgbClr val="000000"/>
                          </a:solidFill>
                          <a:latin typeface="Calibri"/>
                        </a:rPr>
                        <a:t>33</a:t>
                      </a:r>
                      <a:endParaRPr lang="en-US" sz="10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FFFFFF"/>
                          </a:solidFill>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10526">
                <a:tc>
                  <a:txBody>
                    <a:bodyPr/>
                    <a:lstStyle/>
                    <a:p>
                      <a:pPr algn="ctr" fontAlgn="ctr"/>
                      <a:r>
                        <a:rPr lang="en-US" sz="1000" b="0" i="0" u="none" strike="noStrike" dirty="0">
                          <a:solidFill>
                            <a:srgbClr val="000000"/>
                          </a:solidFill>
                          <a:latin typeface="Calibri"/>
                        </a:rPr>
                        <a:t> </a:t>
                      </a:r>
                      <a:r>
                        <a:rPr lang="en-US" sz="1000" b="0" i="0" u="none" strike="noStrike" dirty="0" smtClean="0">
                          <a:solidFill>
                            <a:srgbClr val="000000"/>
                          </a:solidFill>
                          <a:latin typeface="Calibri"/>
                        </a:rPr>
                        <a:t>34</a:t>
                      </a:r>
                      <a:endParaRPr lang="en-US" sz="10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FFFFFF"/>
                          </a:solidFill>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10526">
                <a:tc>
                  <a:txBody>
                    <a:bodyPr/>
                    <a:lstStyle/>
                    <a:p>
                      <a:pPr algn="ctr" fontAlgn="ctr"/>
                      <a:r>
                        <a:rPr lang="en-US" sz="1000" b="0" i="0" u="none" strike="noStrike" dirty="0">
                          <a:solidFill>
                            <a:srgbClr val="000000"/>
                          </a:solidFill>
                          <a:latin typeface="Calibri"/>
                        </a:rPr>
                        <a:t> </a:t>
                      </a:r>
                      <a:r>
                        <a:rPr lang="en-US" sz="1000" b="0" i="0" u="none" strike="noStrike" dirty="0" smtClean="0">
                          <a:solidFill>
                            <a:srgbClr val="000000"/>
                          </a:solidFill>
                          <a:latin typeface="Calibri"/>
                        </a:rPr>
                        <a:t>35</a:t>
                      </a:r>
                      <a:endParaRPr lang="en-US" sz="10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FFFFFF"/>
                          </a:solidFill>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bl>
          </a:graphicData>
        </a:graphic>
      </p:graphicFrame>
      <p:sp>
        <p:nvSpPr>
          <p:cNvPr id="5" name="TextBox 1"/>
          <p:cNvSpPr txBox="1"/>
          <p:nvPr/>
        </p:nvSpPr>
        <p:spPr>
          <a:xfrm>
            <a:off x="432703" y="708350"/>
            <a:ext cx="154222" cy="138428"/>
          </a:xfrm>
          <a:prstGeom prst="rect">
            <a:avLst/>
          </a:prstGeom>
          <a:solidFill>
            <a:schemeClr val="accent2">
              <a:lumMod val="40000"/>
              <a:lumOff val="60000"/>
            </a:schemeClr>
          </a:solidFill>
          <a:ln w="9525" cmpd="sng">
            <a:solidFill>
              <a:schemeClr val="lt1">
                <a:shade val="50000"/>
              </a:schemeClr>
            </a:solidFill>
          </a:ln>
        </p:spPr>
        <p:style>
          <a:lnRef idx="0">
            <a:scrgbClr r="0" g="0" b="0"/>
          </a:lnRef>
          <a:fillRef idx="0">
            <a:scrgbClr r="0" g="0" b="0"/>
          </a:fillRef>
          <a:effectRef idx="0">
            <a:scrgbClr r="0" g="0" b="0"/>
          </a:effectRef>
          <a:fontRef idx="minor">
            <a:schemeClr val="dk1"/>
          </a:fontRef>
        </p:style>
        <p:txBody>
          <a:bodyPr wrap="square" lIns="0" tIns="0" rIns="0" bIns="0"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800"/>
              <a:t>1</a:t>
            </a:r>
          </a:p>
        </p:txBody>
      </p:sp>
      <p:sp>
        <p:nvSpPr>
          <p:cNvPr id="6" name="TextBox 2"/>
          <p:cNvSpPr txBox="1"/>
          <p:nvPr/>
        </p:nvSpPr>
        <p:spPr>
          <a:xfrm>
            <a:off x="431263" y="874176"/>
            <a:ext cx="164446" cy="139800"/>
          </a:xfrm>
          <a:prstGeom prst="rect">
            <a:avLst/>
          </a:prstGeom>
          <a:solidFill>
            <a:srgbClr val="FFFF66"/>
          </a:solidFill>
          <a:ln w="9525" cmpd="sng">
            <a:solidFill>
              <a:schemeClr val="lt1">
                <a:shade val="50000"/>
              </a:schemeClr>
            </a:solidFill>
          </a:ln>
        </p:spPr>
        <p:style>
          <a:lnRef idx="0">
            <a:scrgbClr r="0" g="0" b="0"/>
          </a:lnRef>
          <a:fillRef idx="0">
            <a:scrgbClr r="0" g="0" b="0"/>
          </a:fillRef>
          <a:effectRef idx="0">
            <a:scrgbClr r="0" g="0" b="0"/>
          </a:effectRef>
          <a:fontRef idx="minor">
            <a:schemeClr val="dk1"/>
          </a:fontRef>
        </p:style>
        <p:txBody>
          <a:bodyPr wrap="square" lIns="0" tIns="0" rIns="0" bIns="0"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800"/>
              <a:t>2</a:t>
            </a:r>
          </a:p>
        </p:txBody>
      </p:sp>
      <p:sp>
        <p:nvSpPr>
          <p:cNvPr id="7" name="TextBox 3"/>
          <p:cNvSpPr txBox="1"/>
          <p:nvPr/>
        </p:nvSpPr>
        <p:spPr>
          <a:xfrm>
            <a:off x="432252" y="1027246"/>
            <a:ext cx="159620" cy="133103"/>
          </a:xfrm>
          <a:prstGeom prst="rect">
            <a:avLst/>
          </a:prstGeom>
          <a:solidFill>
            <a:srgbClr val="00B050"/>
          </a:solidFill>
          <a:ln w="9525" cmpd="sng">
            <a:solidFill>
              <a:schemeClr val="lt1">
                <a:shade val="50000"/>
              </a:schemeClr>
            </a:solidFill>
          </a:ln>
        </p:spPr>
        <p:style>
          <a:lnRef idx="0">
            <a:scrgbClr r="0" g="0" b="0"/>
          </a:lnRef>
          <a:fillRef idx="0">
            <a:scrgbClr r="0" g="0" b="0"/>
          </a:fillRef>
          <a:effectRef idx="0">
            <a:scrgbClr r="0" g="0" b="0"/>
          </a:effectRef>
          <a:fontRef idx="minor">
            <a:schemeClr val="dk1"/>
          </a:fontRef>
        </p:style>
        <p:txBody>
          <a:bodyPr wrap="square" lIns="0" tIns="0" rIns="0" bIns="0"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800"/>
              <a:t>3</a:t>
            </a:r>
          </a:p>
        </p:txBody>
      </p:sp>
      <p:sp>
        <p:nvSpPr>
          <p:cNvPr id="8" name="TextBox 4"/>
          <p:cNvSpPr txBox="1"/>
          <p:nvPr/>
        </p:nvSpPr>
        <p:spPr>
          <a:xfrm>
            <a:off x="432445" y="1181053"/>
            <a:ext cx="159620" cy="135322"/>
          </a:xfrm>
          <a:prstGeom prst="rect">
            <a:avLst/>
          </a:prstGeom>
          <a:solidFill>
            <a:srgbClr val="0000CC"/>
          </a:solidFill>
          <a:ln w="9525" cmpd="sng">
            <a:solidFill>
              <a:schemeClr val="lt1">
                <a:shade val="50000"/>
              </a:schemeClr>
            </a:solidFill>
          </a:ln>
        </p:spPr>
        <p:style>
          <a:lnRef idx="0">
            <a:scrgbClr r="0" g="0" b="0"/>
          </a:lnRef>
          <a:fillRef idx="0">
            <a:scrgbClr r="0" g="0" b="0"/>
          </a:fillRef>
          <a:effectRef idx="0">
            <a:scrgbClr r="0" g="0" b="0"/>
          </a:effectRef>
          <a:fontRef idx="minor">
            <a:schemeClr val="dk1"/>
          </a:fontRef>
        </p:style>
        <p:txBody>
          <a:bodyPr wrap="square" lIns="0" tIns="0" rIns="0" bIns="0"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800">
                <a:solidFill>
                  <a:schemeClr val="bg1"/>
                </a:solidFill>
              </a:rPr>
              <a:t>4</a:t>
            </a:r>
          </a:p>
        </p:txBody>
      </p:sp>
      <p:sp>
        <p:nvSpPr>
          <p:cNvPr id="9" name="TextBox 5"/>
          <p:cNvSpPr txBox="1"/>
          <p:nvPr/>
        </p:nvSpPr>
        <p:spPr>
          <a:xfrm>
            <a:off x="611858" y="731446"/>
            <a:ext cx="578693" cy="130224"/>
          </a:xfrm>
          <a:prstGeom prst="rect">
            <a:avLst/>
          </a:prstGeom>
          <a:solidFill>
            <a:schemeClr val="lt1"/>
          </a:solidFill>
          <a:ln w="9525" cmpd="sng">
            <a:noFill/>
          </a:ln>
        </p:spPr>
        <p:style>
          <a:lnRef idx="0">
            <a:scrgbClr r="0" g="0" b="0"/>
          </a:lnRef>
          <a:fillRef idx="0">
            <a:scrgbClr r="0" g="0" b="0"/>
          </a:fillRef>
          <a:effectRef idx="0">
            <a:scrgbClr r="0" g="0" b="0"/>
          </a:effectRef>
          <a:fontRef idx="minor">
            <a:schemeClr val="dk1"/>
          </a:fontRef>
        </p:style>
        <p:txBody>
          <a:bodyPr wrap="square" lIns="0" tIns="0" rIns="0" bIns="0"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800"/>
              <a:t>= Emerging</a:t>
            </a:r>
          </a:p>
        </p:txBody>
      </p:sp>
      <p:sp>
        <p:nvSpPr>
          <p:cNvPr id="10" name="TextBox 6"/>
          <p:cNvSpPr txBox="1"/>
          <p:nvPr/>
        </p:nvSpPr>
        <p:spPr>
          <a:xfrm>
            <a:off x="612051" y="885254"/>
            <a:ext cx="578693" cy="131706"/>
          </a:xfrm>
          <a:prstGeom prst="rect">
            <a:avLst/>
          </a:prstGeom>
          <a:solidFill>
            <a:schemeClr val="lt1"/>
          </a:solidFill>
          <a:ln w="9525" cmpd="sng">
            <a:noFill/>
          </a:ln>
        </p:spPr>
        <p:style>
          <a:lnRef idx="0">
            <a:scrgbClr r="0" g="0" b="0"/>
          </a:lnRef>
          <a:fillRef idx="0">
            <a:scrgbClr r="0" g="0" b="0"/>
          </a:fillRef>
          <a:effectRef idx="0">
            <a:scrgbClr r="0" g="0" b="0"/>
          </a:effectRef>
          <a:fontRef idx="minor">
            <a:schemeClr val="dk1"/>
          </a:fontRef>
        </p:style>
        <p:txBody>
          <a:bodyPr wrap="square" lIns="0" tIns="0" rIns="0" bIns="0"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800"/>
              <a:t>= Developing</a:t>
            </a:r>
          </a:p>
        </p:txBody>
      </p:sp>
      <p:sp>
        <p:nvSpPr>
          <p:cNvPr id="11" name="TextBox 7"/>
          <p:cNvSpPr txBox="1"/>
          <p:nvPr/>
        </p:nvSpPr>
        <p:spPr>
          <a:xfrm>
            <a:off x="614347" y="1036291"/>
            <a:ext cx="578693" cy="130224"/>
          </a:xfrm>
          <a:prstGeom prst="rect">
            <a:avLst/>
          </a:prstGeom>
          <a:solidFill>
            <a:schemeClr val="lt1"/>
          </a:solidFill>
          <a:ln w="9525" cmpd="sng">
            <a:noFill/>
          </a:ln>
        </p:spPr>
        <p:style>
          <a:lnRef idx="0">
            <a:scrgbClr r="0" g="0" b="0"/>
          </a:lnRef>
          <a:fillRef idx="0">
            <a:scrgbClr r="0" g="0" b="0"/>
          </a:fillRef>
          <a:effectRef idx="0">
            <a:scrgbClr r="0" g="0" b="0"/>
          </a:effectRef>
          <a:fontRef idx="minor">
            <a:schemeClr val="dk1"/>
          </a:fontRef>
        </p:style>
        <p:txBody>
          <a:bodyPr wrap="square" lIns="0" tIns="0" rIns="0" bIns="0"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800" dirty="0"/>
              <a:t>= Proficient</a:t>
            </a:r>
          </a:p>
        </p:txBody>
      </p:sp>
      <p:sp>
        <p:nvSpPr>
          <p:cNvPr id="12" name="TextBox 8"/>
          <p:cNvSpPr txBox="1"/>
          <p:nvPr/>
        </p:nvSpPr>
        <p:spPr>
          <a:xfrm>
            <a:off x="619508" y="1190100"/>
            <a:ext cx="578693" cy="127365"/>
          </a:xfrm>
          <a:prstGeom prst="rect">
            <a:avLst/>
          </a:prstGeom>
          <a:solidFill>
            <a:schemeClr val="lt1"/>
          </a:solidFill>
          <a:ln w="9525" cmpd="sng">
            <a:noFill/>
          </a:ln>
        </p:spPr>
        <p:style>
          <a:lnRef idx="0">
            <a:scrgbClr r="0" g="0" b="0"/>
          </a:lnRef>
          <a:fillRef idx="0">
            <a:scrgbClr r="0" g="0" b="0"/>
          </a:fillRef>
          <a:effectRef idx="0">
            <a:scrgbClr r="0" g="0" b="0"/>
          </a:effectRef>
          <a:fontRef idx="minor">
            <a:schemeClr val="dk1"/>
          </a:fontRef>
        </p:style>
        <p:txBody>
          <a:bodyPr wrap="square" lIns="0" tIns="0" rIns="0" bIns="0"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800"/>
              <a:t>= Exemplary</a:t>
            </a:r>
          </a:p>
        </p:txBody>
      </p:sp>
      <p:sp>
        <p:nvSpPr>
          <p:cNvPr id="13" name="TextBox 9"/>
          <p:cNvSpPr txBox="1"/>
          <p:nvPr/>
        </p:nvSpPr>
        <p:spPr>
          <a:xfrm>
            <a:off x="416092" y="566368"/>
            <a:ext cx="604747" cy="133301"/>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lIns="0" tIns="0" rIns="0" bIns="0"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800" b="1" u="sng" dirty="0"/>
              <a:t>Scoring Key:</a:t>
            </a:r>
          </a:p>
        </p:txBody>
      </p:sp>
      <p:sp>
        <p:nvSpPr>
          <p:cNvPr id="14" name="TextBox 10"/>
          <p:cNvSpPr txBox="1"/>
          <p:nvPr/>
        </p:nvSpPr>
        <p:spPr>
          <a:xfrm>
            <a:off x="1261536" y="713776"/>
            <a:ext cx="327182" cy="137512"/>
          </a:xfrm>
          <a:prstGeom prst="rect">
            <a:avLst/>
          </a:prstGeom>
          <a:solidFill>
            <a:schemeClr val="accent2">
              <a:lumMod val="40000"/>
              <a:lumOff val="60000"/>
            </a:schemeClr>
          </a:solidFill>
          <a:ln w="9525" cmpd="sng">
            <a:solidFill>
              <a:schemeClr val="lt1">
                <a:shade val="50000"/>
              </a:schemeClr>
            </a:solidFill>
          </a:ln>
        </p:spPr>
        <p:style>
          <a:lnRef idx="0">
            <a:scrgbClr r="0" g="0" b="0"/>
          </a:lnRef>
          <a:fillRef idx="0">
            <a:scrgbClr r="0" g="0" b="0"/>
          </a:fillRef>
          <a:effectRef idx="0">
            <a:scrgbClr r="0" g="0" b="0"/>
          </a:effectRef>
          <a:fontRef idx="minor">
            <a:schemeClr val="dk1"/>
          </a:fontRef>
        </p:style>
        <p:txBody>
          <a:bodyPr wrap="square" lIns="0" tIns="0" rIns="0" bIns="0"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800"/>
              <a:t>0 - 4</a:t>
            </a:r>
          </a:p>
        </p:txBody>
      </p:sp>
      <p:sp>
        <p:nvSpPr>
          <p:cNvPr id="15" name="TextBox 11"/>
          <p:cNvSpPr txBox="1"/>
          <p:nvPr/>
        </p:nvSpPr>
        <p:spPr>
          <a:xfrm>
            <a:off x="1254706" y="879697"/>
            <a:ext cx="330518" cy="140058"/>
          </a:xfrm>
          <a:prstGeom prst="rect">
            <a:avLst/>
          </a:prstGeom>
          <a:solidFill>
            <a:srgbClr val="FFFF66"/>
          </a:solidFill>
          <a:ln w="9525" cmpd="sng">
            <a:solidFill>
              <a:schemeClr val="lt1">
                <a:shade val="50000"/>
              </a:schemeClr>
            </a:solidFill>
          </a:ln>
        </p:spPr>
        <p:style>
          <a:lnRef idx="0">
            <a:scrgbClr r="0" g="0" b="0"/>
          </a:lnRef>
          <a:fillRef idx="0">
            <a:scrgbClr r="0" g="0" b="0"/>
          </a:fillRef>
          <a:effectRef idx="0">
            <a:scrgbClr r="0" g="0" b="0"/>
          </a:effectRef>
          <a:fontRef idx="minor">
            <a:schemeClr val="dk1"/>
          </a:fontRef>
        </p:style>
        <p:txBody>
          <a:bodyPr wrap="square" lIns="0" tIns="0" rIns="0" bIns="0"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800" dirty="0"/>
              <a:t>5 - 7</a:t>
            </a:r>
          </a:p>
        </p:txBody>
      </p:sp>
      <p:sp>
        <p:nvSpPr>
          <p:cNvPr id="16" name="TextBox 12"/>
          <p:cNvSpPr txBox="1"/>
          <p:nvPr/>
        </p:nvSpPr>
        <p:spPr>
          <a:xfrm>
            <a:off x="1255696" y="1031584"/>
            <a:ext cx="327286" cy="143164"/>
          </a:xfrm>
          <a:prstGeom prst="rect">
            <a:avLst/>
          </a:prstGeom>
          <a:solidFill>
            <a:srgbClr val="00B050"/>
          </a:solidFill>
          <a:ln w="9525" cmpd="sng">
            <a:solidFill>
              <a:schemeClr val="lt1">
                <a:shade val="50000"/>
              </a:schemeClr>
            </a:solidFill>
          </a:ln>
        </p:spPr>
        <p:style>
          <a:lnRef idx="0">
            <a:scrgbClr r="0" g="0" b="0"/>
          </a:lnRef>
          <a:fillRef idx="0">
            <a:scrgbClr r="0" g="0" b="0"/>
          </a:fillRef>
          <a:effectRef idx="0">
            <a:scrgbClr r="0" g="0" b="0"/>
          </a:effectRef>
          <a:fontRef idx="minor">
            <a:schemeClr val="dk1"/>
          </a:fontRef>
        </p:style>
        <p:txBody>
          <a:bodyPr wrap="square" lIns="0" tIns="0" rIns="0" bIns="0"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800"/>
              <a:t>8 - 10</a:t>
            </a:r>
          </a:p>
        </p:txBody>
      </p:sp>
      <p:sp>
        <p:nvSpPr>
          <p:cNvPr id="17" name="TextBox 13"/>
          <p:cNvSpPr txBox="1"/>
          <p:nvPr/>
        </p:nvSpPr>
        <p:spPr>
          <a:xfrm>
            <a:off x="1255888" y="1186573"/>
            <a:ext cx="327286" cy="140058"/>
          </a:xfrm>
          <a:prstGeom prst="rect">
            <a:avLst/>
          </a:prstGeom>
          <a:solidFill>
            <a:srgbClr val="0000CC"/>
          </a:solidFill>
          <a:ln w="9525" cmpd="sng">
            <a:solidFill>
              <a:schemeClr val="lt1">
                <a:shade val="50000"/>
              </a:schemeClr>
            </a:solidFill>
          </a:ln>
        </p:spPr>
        <p:style>
          <a:lnRef idx="0">
            <a:scrgbClr r="0" g="0" b="0"/>
          </a:lnRef>
          <a:fillRef idx="0">
            <a:scrgbClr r="0" g="0" b="0"/>
          </a:fillRef>
          <a:effectRef idx="0">
            <a:scrgbClr r="0" g="0" b="0"/>
          </a:effectRef>
          <a:fontRef idx="minor">
            <a:schemeClr val="dk1"/>
          </a:fontRef>
        </p:style>
        <p:txBody>
          <a:bodyPr wrap="square" lIns="0" tIns="0" rIns="0" bIns="0"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800">
                <a:solidFill>
                  <a:schemeClr val="bg1"/>
                </a:solidFill>
              </a:rPr>
              <a:t>11 - 12</a:t>
            </a:r>
          </a:p>
        </p:txBody>
      </p:sp>
      <p:sp>
        <p:nvSpPr>
          <p:cNvPr id="18" name="TextBox 14"/>
          <p:cNvSpPr txBox="1"/>
          <p:nvPr/>
        </p:nvSpPr>
        <p:spPr>
          <a:xfrm>
            <a:off x="1126038" y="568769"/>
            <a:ext cx="701140" cy="120484"/>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lIns="0" tIns="0" rIns="0" bIns="0"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800" b="1" u="sng" dirty="0"/>
              <a:t>Total # Correct</a:t>
            </a:r>
          </a:p>
        </p:txBody>
      </p:sp>
    </p:spTree>
    <p:extLst>
      <p:ext uri="{BB962C8B-B14F-4D97-AF65-F5344CB8AC3E}">
        <p14:creationId xmlns:p14="http://schemas.microsoft.com/office/powerpoint/2010/main" val="27535995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78"/>
        <p:cNvGrpSpPr/>
        <p:nvPr/>
      </p:nvGrpSpPr>
      <p:grpSpPr>
        <a:xfrm>
          <a:off x="0" y="0"/>
          <a:ext cx="0" cy="0"/>
          <a:chOff x="0" y="0"/>
          <a:chExt cx="0" cy="0"/>
        </a:xfrm>
      </p:grpSpPr>
      <p:graphicFrame>
        <p:nvGraphicFramePr>
          <p:cNvPr id="179" name="Shape 179"/>
          <p:cNvGraphicFramePr/>
          <p:nvPr/>
        </p:nvGraphicFramePr>
        <p:xfrm>
          <a:off x="123818" y="457387"/>
          <a:ext cx="7513325" cy="7833210"/>
        </p:xfrm>
        <a:graphic>
          <a:graphicData uri="http://schemas.openxmlformats.org/drawingml/2006/table">
            <a:tbl>
              <a:tblPr>
                <a:noFill/>
              </a:tblPr>
              <a:tblGrid>
                <a:gridCol w="677850"/>
                <a:gridCol w="1388050"/>
                <a:gridCol w="1465150"/>
                <a:gridCol w="1422275"/>
                <a:gridCol w="1247200"/>
                <a:gridCol w="1312800"/>
              </a:tblGrid>
              <a:tr h="389125">
                <a:tc rowSpan="2">
                  <a:txBody>
                    <a:bodyPr/>
                    <a:lstStyle/>
                    <a:p>
                      <a:pPr marL="0" marR="0" lvl="0" indent="0" algn="ctr" rtl="0">
                        <a:lnSpc>
                          <a:spcPct val="115000"/>
                        </a:lnSpc>
                        <a:spcBef>
                          <a:spcPts val="0"/>
                        </a:spcBef>
                        <a:spcAft>
                          <a:spcPts val="0"/>
                        </a:spcAft>
                        <a:buSzPct val="25000"/>
                        <a:buNone/>
                      </a:pPr>
                      <a:r>
                        <a:rPr lang="en-US" sz="1200" b="1" u="none" strike="noStrike" cap="none" baseline="0">
                          <a:solidFill>
                            <a:srgbClr val="000000"/>
                          </a:solidFill>
                          <a:latin typeface="Calibri"/>
                          <a:ea typeface="Calibri"/>
                          <a:cs typeface="Calibri"/>
                          <a:sym typeface="Calibri"/>
                        </a:rPr>
                        <a:t>Score</a:t>
                      </a:r>
                    </a:p>
                  </a:txBody>
                  <a:tcPr marL="92525" marR="28650" marT="0" marB="0" anchor="ctr">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solidFill>
                      <a:srgbClr val="A5A5A5"/>
                    </a:solidFill>
                  </a:tcPr>
                </a:tc>
                <a:tc gridSpan="2">
                  <a:txBody>
                    <a:bodyPr/>
                    <a:lstStyle/>
                    <a:p>
                      <a:pPr marL="0" marR="0" lvl="0" indent="0" algn="ctr" rtl="0">
                        <a:lnSpc>
                          <a:spcPct val="115000"/>
                        </a:lnSpc>
                        <a:spcBef>
                          <a:spcPts val="0"/>
                        </a:spcBef>
                        <a:spcAft>
                          <a:spcPts val="0"/>
                        </a:spcAft>
                        <a:buSzPct val="25000"/>
                        <a:buNone/>
                      </a:pPr>
                      <a:r>
                        <a:rPr lang="en-US" sz="1100" b="1" u="none" strike="noStrike" cap="none" baseline="0">
                          <a:solidFill>
                            <a:srgbClr val="000000"/>
                          </a:solidFill>
                          <a:latin typeface="Calibri"/>
                          <a:ea typeface="Calibri"/>
                          <a:cs typeface="Calibri"/>
                          <a:sym typeface="Calibri"/>
                        </a:rPr>
                        <a:t>Statement of Purpose/Focus and </a:t>
                      </a:r>
                    </a:p>
                    <a:p>
                      <a:pPr marL="0" marR="0" lvl="0" indent="0" algn="ctr" rtl="0">
                        <a:lnSpc>
                          <a:spcPct val="115000"/>
                        </a:lnSpc>
                        <a:spcBef>
                          <a:spcPts val="0"/>
                        </a:spcBef>
                        <a:spcAft>
                          <a:spcPts val="0"/>
                        </a:spcAft>
                        <a:buSzPct val="25000"/>
                        <a:buNone/>
                      </a:pPr>
                      <a:r>
                        <a:rPr lang="en-US" sz="1100" b="1" u="none" strike="noStrike" cap="none" baseline="0">
                          <a:solidFill>
                            <a:srgbClr val="000000"/>
                          </a:solidFill>
                          <a:latin typeface="Calibri"/>
                          <a:ea typeface="Calibri"/>
                          <a:cs typeface="Calibri"/>
                          <a:sym typeface="Calibri"/>
                        </a:rPr>
                        <a:t>Organization</a:t>
                      </a:r>
                    </a:p>
                  </a:txBody>
                  <a:tcPr marL="92525" marR="28650" marT="0" marB="0" anchor="ctr">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solidFill>
                      <a:srgbClr val="8CB3E3"/>
                    </a:solidFill>
                  </a:tcPr>
                </a:tc>
                <a:tc hMerge="1">
                  <a:txBody>
                    <a:bodyPr/>
                    <a:lstStyle/>
                    <a:p>
                      <a:endParaRPr lang="en-US"/>
                    </a:p>
                  </a:txBody>
                  <a:tcPr/>
                </a:tc>
                <a:tc gridSpan="2">
                  <a:txBody>
                    <a:bodyPr/>
                    <a:lstStyle/>
                    <a:p>
                      <a:pPr marL="0" marR="0" lvl="0" indent="0" algn="ctr" rtl="0">
                        <a:lnSpc>
                          <a:spcPct val="115000"/>
                        </a:lnSpc>
                        <a:spcBef>
                          <a:spcPts val="0"/>
                        </a:spcBef>
                        <a:spcAft>
                          <a:spcPts val="0"/>
                        </a:spcAft>
                        <a:buSzPct val="25000"/>
                        <a:buNone/>
                      </a:pPr>
                      <a:r>
                        <a:rPr lang="en-US" sz="1100" b="1" u="none" strike="noStrike" cap="none" baseline="0">
                          <a:solidFill>
                            <a:srgbClr val="000000"/>
                          </a:solidFill>
                          <a:latin typeface="Calibri"/>
                          <a:ea typeface="Calibri"/>
                          <a:cs typeface="Calibri"/>
                          <a:sym typeface="Calibri"/>
                        </a:rPr>
                        <a:t>Development: Language and Elaboration of Evidence</a:t>
                      </a:r>
                    </a:p>
                  </a:txBody>
                  <a:tcPr marL="92525" marR="28650" marT="0" marB="0" anchor="ctr">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solidFill>
                      <a:srgbClr val="C2D59B"/>
                    </a:solidFill>
                  </a:tcPr>
                </a:tc>
                <a:tc hMerge="1">
                  <a:txBody>
                    <a:bodyPr/>
                    <a:lstStyle/>
                    <a:p>
                      <a:endParaRPr lang="en-US"/>
                    </a:p>
                  </a:txBody>
                  <a:tcPr/>
                </a:tc>
                <a:tc rowSpan="2">
                  <a:txBody>
                    <a:bodyPr/>
                    <a:lstStyle/>
                    <a:p>
                      <a:pPr marL="0" marR="0" lvl="0" indent="0" algn="ctr" rtl="0">
                        <a:lnSpc>
                          <a:spcPct val="115000"/>
                        </a:lnSpc>
                        <a:spcBef>
                          <a:spcPts val="0"/>
                        </a:spcBef>
                        <a:spcAft>
                          <a:spcPts val="0"/>
                        </a:spcAft>
                        <a:buSzPct val="25000"/>
                        <a:buNone/>
                      </a:pPr>
                      <a:r>
                        <a:rPr lang="en-US" sz="1300" b="1" u="none" strike="noStrike" cap="none" baseline="0">
                          <a:solidFill>
                            <a:srgbClr val="000000"/>
                          </a:solidFill>
                          <a:latin typeface="Calibri"/>
                          <a:ea typeface="Calibri"/>
                          <a:cs typeface="Calibri"/>
                          <a:sym typeface="Calibri"/>
                        </a:rPr>
                        <a:t>Conventions</a:t>
                      </a:r>
                    </a:p>
                    <a:p>
                      <a:pPr lvl="0" algn="ctr" rtl="0">
                        <a:lnSpc>
                          <a:spcPct val="115000"/>
                        </a:lnSpc>
                        <a:spcBef>
                          <a:spcPts val="0"/>
                        </a:spcBef>
                        <a:buSzPct val="25000"/>
                        <a:buNone/>
                      </a:pPr>
                      <a:r>
                        <a:rPr lang="en-US" sz="600" b="1" i="1" u="sng">
                          <a:solidFill>
                            <a:schemeClr val="dk1"/>
                          </a:solidFill>
                          <a:latin typeface="Calibri"/>
                          <a:ea typeface="Calibri"/>
                          <a:cs typeface="Calibri"/>
                          <a:sym typeface="Calibri"/>
                        </a:rPr>
                        <a:t>CCSS and Report Card Alignment</a:t>
                      </a:r>
                    </a:p>
                    <a:p>
                      <a:pPr lvl="0" algn="ctr" rtl="0">
                        <a:lnSpc>
                          <a:spcPct val="115000"/>
                        </a:lnSpc>
                        <a:spcBef>
                          <a:spcPts val="0"/>
                        </a:spcBef>
                        <a:buClr>
                          <a:schemeClr val="dk1"/>
                        </a:buClr>
                        <a:buSzPct val="25000"/>
                        <a:buFont typeface="Arial"/>
                        <a:buNone/>
                      </a:pPr>
                      <a:r>
                        <a:rPr lang="en-US" sz="600" b="1">
                          <a:solidFill>
                            <a:schemeClr val="dk1"/>
                          </a:solidFill>
                          <a:latin typeface="Calibri"/>
                          <a:ea typeface="Calibri"/>
                          <a:cs typeface="Calibri"/>
                          <a:sym typeface="Calibri"/>
                        </a:rPr>
                        <a:t>Conventions:</a:t>
                      </a:r>
                    </a:p>
                    <a:p>
                      <a:pPr lvl="0" algn="ctr" rtl="0">
                        <a:lnSpc>
                          <a:spcPct val="115000"/>
                        </a:lnSpc>
                        <a:spcBef>
                          <a:spcPts val="0"/>
                        </a:spcBef>
                        <a:buClr>
                          <a:schemeClr val="dk1"/>
                        </a:buClr>
                        <a:buSzPct val="25000"/>
                        <a:buFont typeface="Arial"/>
                        <a:buNone/>
                      </a:pPr>
                      <a:r>
                        <a:rPr lang="en-US" sz="600" b="1" u="sng">
                          <a:solidFill>
                            <a:schemeClr val="dk1"/>
                          </a:solidFill>
                          <a:latin typeface="Calibri"/>
                          <a:ea typeface="Calibri"/>
                          <a:cs typeface="Calibri"/>
                          <a:sym typeface="Calibri"/>
                        </a:rPr>
                        <a:t>Kinder</a:t>
                      </a:r>
                      <a:r>
                        <a:rPr lang="en-US" sz="600" b="1">
                          <a:solidFill>
                            <a:schemeClr val="dk1"/>
                          </a:solidFill>
                          <a:latin typeface="Calibri"/>
                          <a:ea typeface="Calibri"/>
                          <a:cs typeface="Calibri"/>
                          <a:sym typeface="Calibri"/>
                        </a:rPr>
                        <a:t>-L.K.1a, L.K.2a, &amp; L.K.2d </a:t>
                      </a:r>
                      <a:r>
                        <a:rPr lang="en-US" sz="600" b="1" u="sng">
                          <a:solidFill>
                            <a:schemeClr val="dk1"/>
                          </a:solidFill>
                          <a:latin typeface="Calibri"/>
                          <a:ea typeface="Calibri"/>
                          <a:cs typeface="Calibri"/>
                          <a:sym typeface="Calibri"/>
                        </a:rPr>
                        <a:t>1st</a:t>
                      </a:r>
                      <a:r>
                        <a:rPr lang="en-US" sz="600" b="1">
                          <a:solidFill>
                            <a:schemeClr val="dk1"/>
                          </a:solidFill>
                          <a:latin typeface="Calibri"/>
                          <a:ea typeface="Calibri"/>
                          <a:cs typeface="Calibri"/>
                          <a:sym typeface="Calibri"/>
                        </a:rPr>
                        <a:t>-L.1.1a, L.1.2</a:t>
                      </a:r>
                    </a:p>
                    <a:p>
                      <a:pPr lvl="0" algn="ctr" rtl="0">
                        <a:lnSpc>
                          <a:spcPct val="115000"/>
                        </a:lnSpc>
                        <a:spcBef>
                          <a:spcPts val="0"/>
                        </a:spcBef>
                        <a:buClr>
                          <a:schemeClr val="dk1"/>
                        </a:buClr>
                        <a:buSzPct val="25000"/>
                        <a:buFont typeface="Arial"/>
                        <a:buNone/>
                      </a:pPr>
                      <a:r>
                        <a:rPr lang="en-US" sz="600" b="1" u="sng">
                          <a:solidFill>
                            <a:schemeClr val="dk1"/>
                          </a:solidFill>
                          <a:latin typeface="Calibri"/>
                          <a:ea typeface="Calibri"/>
                          <a:cs typeface="Calibri"/>
                          <a:sym typeface="Calibri"/>
                        </a:rPr>
                        <a:t>2nd</a:t>
                      </a:r>
                      <a:r>
                        <a:rPr lang="en-US" sz="600" b="1">
                          <a:solidFill>
                            <a:schemeClr val="dk1"/>
                          </a:solidFill>
                          <a:latin typeface="Calibri"/>
                          <a:ea typeface="Calibri"/>
                          <a:cs typeface="Calibri"/>
                          <a:sym typeface="Calibri"/>
                        </a:rPr>
                        <a:t>-L.2.2</a:t>
                      </a:r>
                    </a:p>
                  </a:txBody>
                  <a:tcPr marL="92525" marR="28650" marT="0" marB="0" anchor="ctr">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solidFill>
                      <a:srgbClr val="FAC090"/>
                    </a:solidFill>
                  </a:tcPr>
                </a:tc>
              </a:tr>
              <a:tr h="491275">
                <a:tc vMerge="1">
                  <a:txBody>
                    <a:bodyPr/>
                    <a:lstStyle/>
                    <a:p>
                      <a:endParaRPr lang="en-US"/>
                    </a:p>
                  </a:txBody>
                  <a:tcPr/>
                </a:tc>
                <a:tc>
                  <a:txBody>
                    <a:bodyPr/>
                    <a:lstStyle/>
                    <a:p>
                      <a:pPr marL="0" marR="0" lvl="0" indent="0" algn="ctr" rtl="0">
                        <a:lnSpc>
                          <a:spcPct val="115000"/>
                        </a:lnSpc>
                        <a:spcBef>
                          <a:spcPts val="0"/>
                        </a:spcBef>
                        <a:spcAft>
                          <a:spcPts val="0"/>
                        </a:spcAft>
                        <a:buSzPct val="25000"/>
                        <a:buNone/>
                      </a:pPr>
                      <a:r>
                        <a:rPr lang="en-US" sz="1200" b="1" u="none" strike="noStrike" cap="none" baseline="0">
                          <a:solidFill>
                            <a:srgbClr val="000000"/>
                          </a:solidFill>
                          <a:latin typeface="Calibri"/>
                          <a:ea typeface="Calibri"/>
                          <a:cs typeface="Calibri"/>
                          <a:sym typeface="Calibri"/>
                        </a:rPr>
                        <a:t>Statement of Purpose/Focus </a:t>
                      </a:r>
                    </a:p>
                    <a:p>
                      <a:pPr lvl="0" algn="ctr" rtl="0">
                        <a:lnSpc>
                          <a:spcPct val="115000"/>
                        </a:lnSpc>
                        <a:spcBef>
                          <a:spcPts val="0"/>
                        </a:spcBef>
                        <a:buClr>
                          <a:schemeClr val="dk1"/>
                        </a:buClr>
                        <a:buSzPct val="25000"/>
                        <a:buFont typeface="Arial"/>
                        <a:buNone/>
                      </a:pPr>
                      <a:r>
                        <a:rPr lang="en-US" sz="600" b="1" i="1" u="sng">
                          <a:solidFill>
                            <a:schemeClr val="dk1"/>
                          </a:solidFill>
                          <a:latin typeface="Calibri"/>
                          <a:ea typeface="Calibri"/>
                          <a:cs typeface="Calibri"/>
                          <a:sym typeface="Calibri"/>
                        </a:rPr>
                        <a:t>CCSS and Report Card Alignment</a:t>
                      </a:r>
                    </a:p>
                    <a:p>
                      <a:pPr lvl="0" algn="ctr" rtl="0">
                        <a:lnSpc>
                          <a:spcPct val="115000"/>
                        </a:lnSpc>
                        <a:spcBef>
                          <a:spcPts val="0"/>
                        </a:spcBef>
                        <a:buClr>
                          <a:schemeClr val="dk1"/>
                        </a:buClr>
                        <a:buSzPct val="25000"/>
                        <a:buFont typeface="Arial"/>
                        <a:buNone/>
                      </a:pPr>
                      <a:r>
                        <a:rPr lang="en-US" sz="600" b="1">
                          <a:solidFill>
                            <a:schemeClr val="dk1"/>
                          </a:solidFill>
                          <a:latin typeface="Calibri"/>
                          <a:ea typeface="Calibri"/>
                          <a:cs typeface="Calibri"/>
                          <a:sym typeface="Calibri"/>
                        </a:rPr>
                        <a:t>Text Types &amp; Purposes:</a:t>
                      </a:r>
                    </a:p>
                    <a:p>
                      <a:pPr lvl="0" algn="ctr" rtl="0">
                        <a:lnSpc>
                          <a:spcPct val="115000"/>
                        </a:lnSpc>
                        <a:spcBef>
                          <a:spcPts val="0"/>
                        </a:spcBef>
                        <a:buClr>
                          <a:schemeClr val="dk1"/>
                        </a:buClr>
                        <a:buSzPct val="25000"/>
                        <a:buFont typeface="Arial"/>
                        <a:buNone/>
                      </a:pPr>
                      <a:r>
                        <a:rPr lang="en-US" sz="600" b="1" u="sng">
                          <a:solidFill>
                            <a:schemeClr val="dk1"/>
                          </a:solidFill>
                          <a:latin typeface="Calibri"/>
                          <a:ea typeface="Calibri"/>
                          <a:cs typeface="Calibri"/>
                          <a:sym typeface="Calibri"/>
                        </a:rPr>
                        <a:t>Kinder</a:t>
                      </a:r>
                      <a:r>
                        <a:rPr lang="en-US" sz="600" b="1">
                          <a:solidFill>
                            <a:schemeClr val="dk1"/>
                          </a:solidFill>
                          <a:latin typeface="Calibri"/>
                          <a:ea typeface="Calibri"/>
                          <a:cs typeface="Calibri"/>
                          <a:sym typeface="Calibri"/>
                        </a:rPr>
                        <a:t>-W.K.3</a:t>
                      </a:r>
                    </a:p>
                    <a:p>
                      <a:pPr lvl="0" algn="ctr" rtl="0">
                        <a:lnSpc>
                          <a:spcPct val="115000"/>
                        </a:lnSpc>
                        <a:spcBef>
                          <a:spcPts val="0"/>
                        </a:spcBef>
                        <a:buClr>
                          <a:schemeClr val="dk1"/>
                        </a:buClr>
                        <a:buSzPct val="25000"/>
                        <a:buFont typeface="Arial"/>
                        <a:buNone/>
                      </a:pPr>
                      <a:r>
                        <a:rPr lang="en-US" sz="600" b="1" u="sng">
                          <a:solidFill>
                            <a:schemeClr val="dk1"/>
                          </a:solidFill>
                          <a:latin typeface="Calibri"/>
                          <a:ea typeface="Calibri"/>
                          <a:cs typeface="Calibri"/>
                          <a:sym typeface="Calibri"/>
                        </a:rPr>
                        <a:t>1st</a:t>
                      </a:r>
                      <a:r>
                        <a:rPr lang="en-US" sz="600" b="1">
                          <a:solidFill>
                            <a:schemeClr val="dk1"/>
                          </a:solidFill>
                          <a:latin typeface="Calibri"/>
                          <a:ea typeface="Calibri"/>
                          <a:cs typeface="Calibri"/>
                          <a:sym typeface="Calibri"/>
                        </a:rPr>
                        <a:t>-W.1.3.1-2</a:t>
                      </a:r>
                    </a:p>
                    <a:p>
                      <a:pPr lvl="0" algn="ctr" rtl="0">
                        <a:lnSpc>
                          <a:spcPct val="115000"/>
                        </a:lnSpc>
                        <a:spcBef>
                          <a:spcPts val="0"/>
                        </a:spcBef>
                        <a:buSzPct val="25000"/>
                        <a:buNone/>
                      </a:pPr>
                      <a:r>
                        <a:rPr lang="en-US" sz="600" b="1" u="sng">
                          <a:solidFill>
                            <a:schemeClr val="dk1"/>
                          </a:solidFill>
                          <a:latin typeface="Calibri"/>
                          <a:ea typeface="Calibri"/>
                          <a:cs typeface="Calibri"/>
                          <a:sym typeface="Calibri"/>
                        </a:rPr>
                        <a:t>2nd</a:t>
                      </a:r>
                      <a:r>
                        <a:rPr lang="en-US" sz="600" b="1">
                          <a:solidFill>
                            <a:schemeClr val="dk1"/>
                          </a:solidFill>
                          <a:latin typeface="Calibri"/>
                          <a:ea typeface="Calibri"/>
                          <a:cs typeface="Calibri"/>
                          <a:sym typeface="Calibri"/>
                        </a:rPr>
                        <a:t>-W.2.3.1-2</a:t>
                      </a:r>
                      <a:r>
                        <a:rPr lang="en-US" sz="600" b="1" u="none" strike="noStrike" cap="none" baseline="0">
                          <a:solidFill>
                            <a:srgbClr val="000000"/>
                          </a:solidFill>
                          <a:latin typeface="Calibri"/>
                          <a:ea typeface="Calibri"/>
                          <a:cs typeface="Calibri"/>
                          <a:sym typeface="Calibri"/>
                        </a:rPr>
                        <a:t> </a:t>
                      </a:r>
                    </a:p>
                  </a:txBody>
                  <a:tcPr marL="92525" marR="28650" marT="0" marB="0" anchor="ctr">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solidFill>
                      <a:srgbClr val="DAE5F1"/>
                    </a:solidFill>
                  </a:tcPr>
                </a:tc>
                <a:tc>
                  <a:txBody>
                    <a:bodyPr/>
                    <a:lstStyle/>
                    <a:p>
                      <a:pPr marL="0" marR="0" lvl="0" indent="0" algn="ctr" rtl="0">
                        <a:spcBef>
                          <a:spcPts val="0"/>
                        </a:spcBef>
                        <a:buSzPct val="25000"/>
                        <a:buNone/>
                      </a:pPr>
                      <a:r>
                        <a:rPr lang="en-US" sz="1200" b="1" u="none" strike="noStrike" cap="none" baseline="0">
                          <a:latin typeface="Calibri"/>
                          <a:ea typeface="Calibri"/>
                          <a:cs typeface="Calibri"/>
                          <a:sym typeface="Calibri"/>
                        </a:rPr>
                        <a:t>Organization</a:t>
                      </a:r>
                    </a:p>
                    <a:p>
                      <a:pPr lvl="0" algn="ctr" rtl="0">
                        <a:lnSpc>
                          <a:spcPct val="115000"/>
                        </a:lnSpc>
                        <a:spcBef>
                          <a:spcPts val="0"/>
                        </a:spcBef>
                        <a:buClr>
                          <a:schemeClr val="dk1"/>
                        </a:buClr>
                        <a:buSzPct val="25000"/>
                        <a:buFont typeface="Arial"/>
                        <a:buNone/>
                      </a:pPr>
                      <a:r>
                        <a:rPr lang="en-US" sz="600" b="1" i="1" u="sng">
                          <a:solidFill>
                            <a:schemeClr val="dk1"/>
                          </a:solidFill>
                          <a:latin typeface="Calibri"/>
                          <a:ea typeface="Calibri"/>
                          <a:cs typeface="Calibri"/>
                          <a:sym typeface="Calibri"/>
                        </a:rPr>
                        <a:t>CCSS and Report Card Alignment</a:t>
                      </a:r>
                    </a:p>
                    <a:p>
                      <a:pPr lvl="0" algn="ctr" rtl="0">
                        <a:spcBef>
                          <a:spcPts val="0"/>
                        </a:spcBef>
                        <a:buClr>
                          <a:schemeClr val="dk1"/>
                        </a:buClr>
                        <a:buSzPct val="25000"/>
                        <a:buFont typeface="Arial"/>
                        <a:buNone/>
                      </a:pPr>
                      <a:r>
                        <a:rPr lang="en-US" sz="600" b="1">
                          <a:solidFill>
                            <a:schemeClr val="dk1"/>
                          </a:solidFill>
                          <a:latin typeface="Calibri"/>
                          <a:ea typeface="Calibri"/>
                          <a:cs typeface="Calibri"/>
                          <a:sym typeface="Calibri"/>
                        </a:rPr>
                        <a:t>Text Types &amp; Purposes:</a:t>
                      </a:r>
                    </a:p>
                    <a:p>
                      <a:pPr lvl="0" algn="ctr" rtl="0">
                        <a:spcBef>
                          <a:spcPts val="0"/>
                        </a:spcBef>
                        <a:buClr>
                          <a:schemeClr val="dk1"/>
                        </a:buClr>
                        <a:buSzPct val="25000"/>
                        <a:buFont typeface="Arial"/>
                        <a:buNone/>
                      </a:pPr>
                      <a:r>
                        <a:rPr lang="en-US" sz="600" b="1" u="sng">
                          <a:solidFill>
                            <a:schemeClr val="dk1"/>
                          </a:solidFill>
                          <a:latin typeface="Calibri"/>
                          <a:ea typeface="Calibri"/>
                          <a:cs typeface="Calibri"/>
                          <a:sym typeface="Calibri"/>
                        </a:rPr>
                        <a:t>Kinder</a:t>
                      </a:r>
                      <a:r>
                        <a:rPr lang="en-US" sz="600" b="1">
                          <a:solidFill>
                            <a:schemeClr val="dk1"/>
                          </a:solidFill>
                          <a:latin typeface="Calibri"/>
                          <a:ea typeface="Calibri"/>
                          <a:cs typeface="Calibri"/>
                          <a:sym typeface="Calibri"/>
                        </a:rPr>
                        <a:t>-W.K.3.2</a:t>
                      </a:r>
                    </a:p>
                    <a:p>
                      <a:pPr lvl="0" algn="ctr" rtl="0">
                        <a:spcBef>
                          <a:spcPts val="0"/>
                        </a:spcBef>
                        <a:buClr>
                          <a:schemeClr val="dk1"/>
                        </a:buClr>
                        <a:buSzPct val="25000"/>
                        <a:buFont typeface="Arial"/>
                        <a:buNone/>
                      </a:pPr>
                      <a:r>
                        <a:rPr lang="en-US" sz="600" b="1" u="sng">
                          <a:solidFill>
                            <a:schemeClr val="dk1"/>
                          </a:solidFill>
                          <a:latin typeface="Calibri"/>
                          <a:ea typeface="Calibri"/>
                          <a:cs typeface="Calibri"/>
                          <a:sym typeface="Calibri"/>
                        </a:rPr>
                        <a:t>1st</a:t>
                      </a:r>
                      <a:r>
                        <a:rPr lang="en-US" sz="600" b="1">
                          <a:solidFill>
                            <a:schemeClr val="dk1"/>
                          </a:solidFill>
                          <a:latin typeface="Calibri"/>
                          <a:ea typeface="Calibri"/>
                          <a:cs typeface="Calibri"/>
                          <a:sym typeface="Calibri"/>
                        </a:rPr>
                        <a:t>-W.1.3.2-3</a:t>
                      </a:r>
                    </a:p>
                    <a:p>
                      <a:pPr lvl="0" algn="ctr" rtl="0">
                        <a:spcBef>
                          <a:spcPts val="0"/>
                        </a:spcBef>
                        <a:buClr>
                          <a:schemeClr val="dk1"/>
                        </a:buClr>
                        <a:buSzPct val="25000"/>
                        <a:buFont typeface="Arial"/>
                        <a:buNone/>
                      </a:pPr>
                      <a:r>
                        <a:rPr lang="en-US" sz="600" b="1" u="sng">
                          <a:solidFill>
                            <a:schemeClr val="dk1"/>
                          </a:solidFill>
                          <a:latin typeface="Calibri"/>
                          <a:ea typeface="Calibri"/>
                          <a:cs typeface="Calibri"/>
                          <a:sym typeface="Calibri"/>
                        </a:rPr>
                        <a:t>2nd</a:t>
                      </a:r>
                      <a:r>
                        <a:rPr lang="en-US" sz="600" b="1">
                          <a:solidFill>
                            <a:schemeClr val="dk1"/>
                          </a:solidFill>
                          <a:latin typeface="Calibri"/>
                          <a:ea typeface="Calibri"/>
                          <a:cs typeface="Calibri"/>
                          <a:sym typeface="Calibri"/>
                        </a:rPr>
                        <a:t>-W.2.3.3-4</a:t>
                      </a:r>
                    </a:p>
                  </a:txBody>
                  <a:tcPr marL="92525" marR="28650" marT="0" marB="0" anchor="ctr">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solidFill>
                      <a:srgbClr val="DAE5F1"/>
                    </a:solidFill>
                  </a:tcPr>
                </a:tc>
                <a:tc>
                  <a:txBody>
                    <a:bodyPr/>
                    <a:lstStyle/>
                    <a:p>
                      <a:pPr marL="0" marR="0" lvl="0" indent="0" algn="ctr" rtl="0">
                        <a:lnSpc>
                          <a:spcPct val="115000"/>
                        </a:lnSpc>
                        <a:spcBef>
                          <a:spcPts val="0"/>
                        </a:spcBef>
                        <a:spcAft>
                          <a:spcPts val="0"/>
                        </a:spcAft>
                        <a:buSzPct val="25000"/>
                        <a:buNone/>
                      </a:pPr>
                      <a:r>
                        <a:rPr lang="en-US" sz="1200" b="1" u="none" strike="noStrike" cap="none" baseline="0">
                          <a:solidFill>
                            <a:srgbClr val="000000"/>
                          </a:solidFill>
                          <a:latin typeface="Calibri"/>
                          <a:ea typeface="Calibri"/>
                          <a:cs typeface="Calibri"/>
                          <a:sym typeface="Calibri"/>
                        </a:rPr>
                        <a:t>Elaboration of Evidence</a:t>
                      </a:r>
                    </a:p>
                    <a:p>
                      <a:pPr lvl="0" algn="ctr" rtl="0">
                        <a:lnSpc>
                          <a:spcPct val="115000"/>
                        </a:lnSpc>
                        <a:spcBef>
                          <a:spcPts val="0"/>
                        </a:spcBef>
                        <a:buClr>
                          <a:schemeClr val="dk1"/>
                        </a:buClr>
                        <a:buSzPct val="25000"/>
                        <a:buFont typeface="Arial"/>
                        <a:buNone/>
                      </a:pPr>
                      <a:r>
                        <a:rPr lang="en-US" sz="600" b="1" i="1" u="sng">
                          <a:solidFill>
                            <a:schemeClr val="dk1"/>
                          </a:solidFill>
                          <a:latin typeface="Calibri"/>
                          <a:ea typeface="Calibri"/>
                          <a:cs typeface="Calibri"/>
                          <a:sym typeface="Calibri"/>
                        </a:rPr>
                        <a:t>CCSS and Report Card Alignment</a:t>
                      </a:r>
                    </a:p>
                    <a:p>
                      <a:pPr lvl="0" algn="ctr" rtl="0">
                        <a:lnSpc>
                          <a:spcPct val="115000"/>
                        </a:lnSpc>
                        <a:spcBef>
                          <a:spcPts val="0"/>
                        </a:spcBef>
                        <a:buClr>
                          <a:schemeClr val="dk1"/>
                        </a:buClr>
                        <a:buSzPct val="25000"/>
                        <a:buFont typeface="Arial"/>
                        <a:buNone/>
                      </a:pPr>
                      <a:r>
                        <a:rPr lang="en-US" sz="600" b="1">
                          <a:solidFill>
                            <a:schemeClr val="dk1"/>
                          </a:solidFill>
                          <a:latin typeface="Calibri"/>
                          <a:ea typeface="Calibri"/>
                          <a:cs typeface="Calibri"/>
                          <a:sym typeface="Calibri"/>
                        </a:rPr>
                        <a:t>Text Types &amp; Purposes/Production and Distribution of Writing:</a:t>
                      </a:r>
                    </a:p>
                    <a:p>
                      <a:pPr lvl="0" algn="ctr" rtl="0">
                        <a:lnSpc>
                          <a:spcPct val="115000"/>
                        </a:lnSpc>
                        <a:spcBef>
                          <a:spcPts val="0"/>
                        </a:spcBef>
                        <a:buClr>
                          <a:schemeClr val="dk1"/>
                        </a:buClr>
                        <a:buSzPct val="25000"/>
                        <a:buFont typeface="Arial"/>
                        <a:buNone/>
                      </a:pPr>
                      <a:r>
                        <a:rPr lang="en-US" sz="600" b="1" u="sng">
                          <a:solidFill>
                            <a:schemeClr val="dk1"/>
                          </a:solidFill>
                          <a:latin typeface="Calibri"/>
                          <a:ea typeface="Calibri"/>
                          <a:cs typeface="Calibri"/>
                          <a:sym typeface="Calibri"/>
                        </a:rPr>
                        <a:t>Kinder</a:t>
                      </a:r>
                      <a:r>
                        <a:rPr lang="en-US" sz="600" b="1">
                          <a:solidFill>
                            <a:schemeClr val="dk1"/>
                          </a:solidFill>
                          <a:latin typeface="Calibri"/>
                          <a:ea typeface="Calibri"/>
                          <a:cs typeface="Calibri"/>
                          <a:sym typeface="Calibri"/>
                        </a:rPr>
                        <a:t>-W.K.3.3</a:t>
                      </a:r>
                    </a:p>
                    <a:p>
                      <a:pPr lvl="0" algn="ctr" rtl="0">
                        <a:lnSpc>
                          <a:spcPct val="115000"/>
                        </a:lnSpc>
                        <a:spcBef>
                          <a:spcPts val="0"/>
                        </a:spcBef>
                        <a:buClr>
                          <a:schemeClr val="dk1"/>
                        </a:buClr>
                        <a:buSzPct val="25000"/>
                        <a:buFont typeface="Arial"/>
                        <a:buNone/>
                      </a:pPr>
                      <a:r>
                        <a:rPr lang="en-US" sz="600" b="1" u="sng">
                          <a:solidFill>
                            <a:schemeClr val="dk1"/>
                          </a:solidFill>
                          <a:latin typeface="Calibri"/>
                          <a:ea typeface="Calibri"/>
                          <a:cs typeface="Calibri"/>
                          <a:sym typeface="Calibri"/>
                        </a:rPr>
                        <a:t>1st</a:t>
                      </a:r>
                      <a:r>
                        <a:rPr lang="en-US" sz="600" b="1">
                          <a:solidFill>
                            <a:schemeClr val="dk1"/>
                          </a:solidFill>
                          <a:latin typeface="Calibri"/>
                          <a:ea typeface="Calibri"/>
                          <a:cs typeface="Calibri"/>
                          <a:sym typeface="Calibri"/>
                        </a:rPr>
                        <a:t>-W.1.1.4 &amp; W.1.5.2</a:t>
                      </a:r>
                    </a:p>
                    <a:p>
                      <a:pPr lvl="0" algn="ctr" rtl="0">
                        <a:lnSpc>
                          <a:spcPct val="115000"/>
                        </a:lnSpc>
                        <a:spcBef>
                          <a:spcPts val="0"/>
                        </a:spcBef>
                        <a:buClr>
                          <a:schemeClr val="dk1"/>
                        </a:buClr>
                        <a:buSzPct val="25000"/>
                        <a:buFont typeface="Arial"/>
                        <a:buNone/>
                      </a:pPr>
                      <a:r>
                        <a:rPr lang="en-US" sz="600" b="1" u="sng">
                          <a:solidFill>
                            <a:schemeClr val="dk1"/>
                          </a:solidFill>
                          <a:latin typeface="Calibri"/>
                          <a:ea typeface="Calibri"/>
                          <a:cs typeface="Calibri"/>
                          <a:sym typeface="Calibri"/>
                        </a:rPr>
                        <a:t>2nd</a:t>
                      </a:r>
                      <a:r>
                        <a:rPr lang="en-US" sz="600" b="1">
                          <a:solidFill>
                            <a:schemeClr val="dk1"/>
                          </a:solidFill>
                          <a:latin typeface="Calibri"/>
                          <a:ea typeface="Calibri"/>
                          <a:cs typeface="Calibri"/>
                          <a:sym typeface="Calibri"/>
                        </a:rPr>
                        <a:t>-W.2.1.4</a:t>
                      </a:r>
                    </a:p>
                  </a:txBody>
                  <a:tcPr marL="92525" marR="28650" marT="0" marB="0" anchor="ctr">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solidFill>
                      <a:srgbClr val="D6E3BC"/>
                    </a:solidFill>
                  </a:tcPr>
                </a:tc>
                <a:tc>
                  <a:txBody>
                    <a:bodyPr/>
                    <a:lstStyle/>
                    <a:p>
                      <a:pPr marL="0" marR="0" lvl="0" indent="0" algn="ctr" rtl="0">
                        <a:lnSpc>
                          <a:spcPct val="115000"/>
                        </a:lnSpc>
                        <a:spcBef>
                          <a:spcPts val="0"/>
                        </a:spcBef>
                        <a:spcAft>
                          <a:spcPts val="0"/>
                        </a:spcAft>
                        <a:buSzPct val="25000"/>
                        <a:buNone/>
                      </a:pPr>
                      <a:r>
                        <a:rPr lang="en-US" sz="1200" b="1" u="none" strike="noStrike" cap="none" baseline="0">
                          <a:solidFill>
                            <a:srgbClr val="000000"/>
                          </a:solidFill>
                          <a:latin typeface="Calibri"/>
                          <a:ea typeface="Calibri"/>
                          <a:cs typeface="Calibri"/>
                          <a:sym typeface="Calibri"/>
                        </a:rPr>
                        <a:t>Language and Vocabulary</a:t>
                      </a:r>
                    </a:p>
                    <a:p>
                      <a:pPr lvl="0" algn="ctr" rtl="0">
                        <a:lnSpc>
                          <a:spcPct val="115000"/>
                        </a:lnSpc>
                        <a:spcBef>
                          <a:spcPts val="0"/>
                        </a:spcBef>
                        <a:buSzPct val="25000"/>
                        <a:buNone/>
                      </a:pPr>
                      <a:r>
                        <a:rPr lang="en-US" sz="600" b="1" i="1" u="sng">
                          <a:solidFill>
                            <a:schemeClr val="dk1"/>
                          </a:solidFill>
                          <a:latin typeface="Calibri"/>
                          <a:ea typeface="Calibri"/>
                          <a:cs typeface="Calibri"/>
                          <a:sym typeface="Calibri"/>
                        </a:rPr>
                        <a:t>CCSS and Report Card Alignment</a:t>
                      </a:r>
                    </a:p>
                    <a:p>
                      <a:pPr lvl="0" algn="ctr" rtl="0">
                        <a:lnSpc>
                          <a:spcPct val="115000"/>
                        </a:lnSpc>
                        <a:spcBef>
                          <a:spcPts val="0"/>
                        </a:spcBef>
                        <a:buClr>
                          <a:schemeClr val="dk1"/>
                        </a:buClr>
                        <a:buSzPct val="25000"/>
                        <a:buFont typeface="Arial"/>
                        <a:buNone/>
                      </a:pPr>
                      <a:r>
                        <a:rPr lang="en-US" sz="600" b="1">
                          <a:solidFill>
                            <a:schemeClr val="dk1"/>
                          </a:solidFill>
                          <a:latin typeface="Calibri"/>
                          <a:ea typeface="Calibri"/>
                          <a:cs typeface="Calibri"/>
                          <a:sym typeface="Calibri"/>
                        </a:rPr>
                        <a:t>Conventions &amp; Vocab.  Acquisition: </a:t>
                      </a:r>
                      <a:r>
                        <a:rPr lang="en-US" sz="600" b="1" u="sng">
                          <a:solidFill>
                            <a:schemeClr val="dk1"/>
                          </a:solidFill>
                          <a:latin typeface="Calibri"/>
                          <a:ea typeface="Calibri"/>
                          <a:cs typeface="Calibri"/>
                          <a:sym typeface="Calibri"/>
                        </a:rPr>
                        <a:t>Kinder</a:t>
                      </a:r>
                      <a:r>
                        <a:rPr lang="en-US" sz="600" b="1">
                          <a:solidFill>
                            <a:schemeClr val="dk1"/>
                          </a:solidFill>
                          <a:latin typeface="Calibri"/>
                          <a:ea typeface="Calibri"/>
                          <a:cs typeface="Calibri"/>
                          <a:sym typeface="Calibri"/>
                        </a:rPr>
                        <a:t>-L.K.1b-f &amp; L.K.6</a:t>
                      </a:r>
                    </a:p>
                    <a:p>
                      <a:pPr lvl="0" algn="ctr" rtl="0">
                        <a:lnSpc>
                          <a:spcPct val="115000"/>
                        </a:lnSpc>
                        <a:spcBef>
                          <a:spcPts val="0"/>
                        </a:spcBef>
                        <a:buClr>
                          <a:schemeClr val="dk1"/>
                        </a:buClr>
                        <a:buSzPct val="25000"/>
                        <a:buFont typeface="Arial"/>
                        <a:buNone/>
                      </a:pPr>
                      <a:r>
                        <a:rPr lang="en-US" sz="600" b="1" u="sng">
                          <a:solidFill>
                            <a:schemeClr val="dk1"/>
                          </a:solidFill>
                          <a:latin typeface="Calibri"/>
                          <a:ea typeface="Calibri"/>
                          <a:cs typeface="Calibri"/>
                          <a:sym typeface="Calibri"/>
                        </a:rPr>
                        <a:t>1st</a:t>
                      </a:r>
                      <a:r>
                        <a:rPr lang="en-US" sz="600" b="1">
                          <a:solidFill>
                            <a:schemeClr val="dk1"/>
                          </a:solidFill>
                          <a:latin typeface="Calibri"/>
                          <a:ea typeface="Calibri"/>
                          <a:cs typeface="Calibri"/>
                          <a:sym typeface="Calibri"/>
                        </a:rPr>
                        <a:t>-L.1.1b-j &amp; L.1.6</a:t>
                      </a:r>
                    </a:p>
                    <a:p>
                      <a:pPr lvl="0" algn="ctr" rtl="0">
                        <a:lnSpc>
                          <a:spcPct val="115000"/>
                        </a:lnSpc>
                        <a:spcBef>
                          <a:spcPts val="0"/>
                        </a:spcBef>
                        <a:buClr>
                          <a:schemeClr val="dk1"/>
                        </a:buClr>
                        <a:buSzPct val="25000"/>
                        <a:buFont typeface="Arial"/>
                        <a:buNone/>
                      </a:pPr>
                      <a:r>
                        <a:rPr lang="en-US" sz="600" b="1" u="sng">
                          <a:solidFill>
                            <a:schemeClr val="dk1"/>
                          </a:solidFill>
                          <a:latin typeface="Calibri"/>
                          <a:ea typeface="Calibri"/>
                          <a:cs typeface="Calibri"/>
                          <a:sym typeface="Calibri"/>
                        </a:rPr>
                        <a:t>2nd</a:t>
                      </a:r>
                      <a:r>
                        <a:rPr lang="en-US" sz="600" b="1">
                          <a:solidFill>
                            <a:schemeClr val="dk1"/>
                          </a:solidFill>
                          <a:latin typeface="Calibri"/>
                          <a:ea typeface="Calibri"/>
                          <a:cs typeface="Calibri"/>
                          <a:sym typeface="Calibri"/>
                        </a:rPr>
                        <a:t>-L.2.1 &amp; L.2.6</a:t>
                      </a:r>
                    </a:p>
                  </a:txBody>
                  <a:tcPr marL="92525" marR="28650" marT="0" marB="0" anchor="ctr">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solidFill>
                      <a:srgbClr val="D6E3BC"/>
                    </a:solidFill>
                  </a:tcPr>
                </a:tc>
                <a:tc vMerge="1">
                  <a:txBody>
                    <a:bodyPr/>
                    <a:lstStyle/>
                    <a:p>
                      <a:endParaRPr lang="en-US"/>
                    </a:p>
                  </a:txBody>
                  <a:tcPr/>
                </a:tc>
              </a:tr>
              <a:tr h="1312900">
                <a:tc>
                  <a:txBody>
                    <a:bodyPr/>
                    <a:lstStyle/>
                    <a:p>
                      <a:pPr marL="0" marR="0" lvl="0" indent="0" algn="ctr" rtl="0">
                        <a:lnSpc>
                          <a:spcPct val="115000"/>
                        </a:lnSpc>
                        <a:spcBef>
                          <a:spcPts val="0"/>
                        </a:spcBef>
                        <a:spcAft>
                          <a:spcPts val="0"/>
                        </a:spcAft>
                        <a:buSzPct val="25000"/>
                        <a:buNone/>
                      </a:pPr>
                      <a:r>
                        <a:rPr lang="en-US" sz="2000" b="1" u="none" strike="noStrike" cap="none" baseline="0">
                          <a:solidFill>
                            <a:srgbClr val="000000"/>
                          </a:solidFill>
                          <a:latin typeface="Calibri"/>
                          <a:ea typeface="Calibri"/>
                          <a:cs typeface="Calibri"/>
                          <a:sym typeface="Calibri"/>
                        </a:rPr>
                        <a:t>4</a:t>
                      </a:r>
                    </a:p>
                    <a:p>
                      <a:pPr marL="0" marR="0" lvl="0" indent="0" algn="ctr" rtl="0">
                        <a:lnSpc>
                          <a:spcPct val="115000"/>
                        </a:lnSpc>
                        <a:spcBef>
                          <a:spcPts val="0"/>
                        </a:spcBef>
                        <a:spcAft>
                          <a:spcPts val="0"/>
                        </a:spcAft>
                        <a:buSzPct val="25000"/>
                        <a:buNone/>
                      </a:pPr>
                      <a:r>
                        <a:rPr lang="en-US" sz="900" b="1" u="none" strike="noStrike" cap="none" baseline="0">
                          <a:solidFill>
                            <a:srgbClr val="000000"/>
                          </a:solidFill>
                          <a:latin typeface="Calibri"/>
                          <a:ea typeface="Calibri"/>
                          <a:cs typeface="Calibri"/>
                          <a:sym typeface="Calibri"/>
                        </a:rPr>
                        <a:t>Exemplary</a:t>
                      </a:r>
                    </a:p>
                    <a:p>
                      <a:pPr marL="0" marR="0" lvl="0" indent="0" algn="ctr" rtl="0">
                        <a:lnSpc>
                          <a:spcPct val="115000"/>
                        </a:lnSpc>
                        <a:spcBef>
                          <a:spcPts val="0"/>
                        </a:spcBef>
                        <a:spcAft>
                          <a:spcPts val="0"/>
                        </a:spcAft>
                        <a:buSzPct val="25000"/>
                        <a:buNone/>
                      </a:pPr>
                      <a:r>
                        <a:rPr lang="en-US" sz="900" b="1">
                          <a:latin typeface="Calibri"/>
                          <a:ea typeface="Calibri"/>
                          <a:cs typeface="Calibri"/>
                          <a:sym typeface="Calibri"/>
                        </a:rPr>
                        <a:t>(E)</a:t>
                      </a:r>
                    </a:p>
                  </a:txBody>
                  <a:tcPr marL="92525" marR="28650" marT="0" marB="0" anchor="ctr">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c>
                  <a:txBody>
                    <a:bodyPr/>
                    <a:lstStyle/>
                    <a:p>
                      <a:pPr marL="0" marR="0" lvl="0" indent="0" algn="l" rtl="0">
                        <a:spcBef>
                          <a:spcPts val="0"/>
                        </a:spcBef>
                        <a:buSzPct val="25000"/>
                        <a:buNone/>
                      </a:pPr>
                      <a:r>
                        <a:rPr lang="en-US" sz="900" u="none" strike="noStrike" cap="none" baseline="0">
                          <a:latin typeface="Calibri"/>
                          <a:ea typeface="Calibri"/>
                          <a:cs typeface="Calibri"/>
                          <a:sym typeface="Calibri"/>
                        </a:rPr>
                        <a:t>Beginning establishes</a:t>
                      </a:r>
                    </a:p>
                    <a:p>
                      <a:pPr marL="0" marR="0" lvl="0" indent="0" algn="l" rtl="0">
                        <a:spcBef>
                          <a:spcPts val="0"/>
                        </a:spcBef>
                        <a:buSzPct val="25000"/>
                        <a:buNone/>
                      </a:pPr>
                      <a:r>
                        <a:rPr lang="en-US" sz="900" u="none" strike="noStrike" cap="none" baseline="0">
                          <a:latin typeface="Calibri"/>
                          <a:ea typeface="Calibri"/>
                          <a:cs typeface="Calibri"/>
                          <a:sym typeface="Calibri"/>
                        </a:rPr>
                        <a:t>engaging context for story line/events (e.g., asks a question; starts with action or feelings)</a:t>
                      </a:r>
                    </a:p>
                    <a:p>
                      <a:pPr marL="0" marR="0" lvl="0" indent="0" algn="l" rtl="0">
                        <a:spcBef>
                          <a:spcPts val="0"/>
                        </a:spcBef>
                        <a:buSzPct val="25000"/>
                        <a:buNone/>
                      </a:pPr>
                      <a:r>
                        <a:rPr lang="en-US" sz="900" u="none" strike="noStrike" cap="none" baseline="0">
                          <a:latin typeface="Calibri"/>
                          <a:ea typeface="Calibri"/>
                          <a:cs typeface="Calibri"/>
                          <a:sym typeface="Calibri"/>
                        </a:rPr>
                        <a:t>Effectively presents</a:t>
                      </a:r>
                    </a:p>
                    <a:p>
                      <a:pPr marL="0" marR="0" lvl="0" indent="0" algn="l" rtl="0">
                        <a:spcBef>
                          <a:spcPts val="0"/>
                        </a:spcBef>
                        <a:buSzPct val="25000"/>
                        <a:buNone/>
                      </a:pPr>
                      <a:r>
                        <a:rPr lang="en-US" sz="900" u="none" strike="noStrike" cap="none" baseline="0">
                          <a:latin typeface="Calibri"/>
                          <a:ea typeface="Calibri"/>
                          <a:cs typeface="Calibri"/>
                          <a:sym typeface="Calibri"/>
                        </a:rPr>
                        <a:t>and maintains focus</a:t>
                      </a:r>
                    </a:p>
                    <a:p>
                      <a:pPr marL="0" marR="0" lvl="0" indent="0" algn="l" rtl="0">
                        <a:spcBef>
                          <a:spcPts val="0"/>
                        </a:spcBef>
                        <a:buSzPct val="25000"/>
                        <a:buNone/>
                      </a:pPr>
                      <a:r>
                        <a:rPr lang="en-US" sz="900" u="none" strike="noStrike" cap="none" baseline="0">
                          <a:latin typeface="Calibri"/>
                          <a:ea typeface="Calibri"/>
                          <a:cs typeface="Calibri"/>
                          <a:sym typeface="Calibri"/>
                        </a:rPr>
                        <a:t>(controlling idea) of</a:t>
                      </a:r>
                    </a:p>
                    <a:p>
                      <a:pPr marL="0" marR="0" lvl="0" indent="0" algn="l" rtl="0">
                        <a:spcBef>
                          <a:spcPts val="0"/>
                        </a:spcBef>
                        <a:buSzPct val="25000"/>
                        <a:buNone/>
                      </a:pPr>
                      <a:r>
                        <a:rPr lang="en-US" sz="900" u="none" strike="noStrike" cap="none" baseline="0">
                          <a:latin typeface="Calibri"/>
                          <a:ea typeface="Calibri"/>
                          <a:cs typeface="Calibri"/>
                          <a:sym typeface="Calibri"/>
                        </a:rPr>
                        <a:t>story line</a:t>
                      </a:r>
                    </a:p>
                  </a:txBody>
                  <a:tcPr marL="27750" marR="0" marT="0" marB="0">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c>
                  <a:txBody>
                    <a:bodyPr/>
                    <a:lstStyle/>
                    <a:p>
                      <a:pPr marL="0" marR="0" lvl="0" indent="0" algn="l" rtl="0">
                        <a:spcBef>
                          <a:spcPts val="0"/>
                        </a:spcBef>
                        <a:buSzPct val="25000"/>
                        <a:buNone/>
                      </a:pPr>
                      <a:r>
                        <a:rPr lang="en-US" sz="900" u="none" strike="noStrike" cap="none" baseline="0">
                          <a:latin typeface="Calibri"/>
                          <a:ea typeface="Calibri"/>
                          <a:cs typeface="Calibri"/>
                          <a:sym typeface="Calibri"/>
                        </a:rPr>
                        <a:t>Has a beginning, middle, and an ending with a sense of closure(e.g., a lesson learned –next time…; he never</a:t>
                      </a:r>
                    </a:p>
                    <a:p>
                      <a:pPr marL="0" marR="0" lvl="0" indent="0" algn="l" rtl="0">
                        <a:spcBef>
                          <a:spcPts val="0"/>
                        </a:spcBef>
                        <a:buSzPct val="25000"/>
                        <a:buNone/>
                      </a:pPr>
                      <a:r>
                        <a:rPr lang="en-US" sz="900" u="none" strike="noStrike" cap="none" baseline="0">
                          <a:latin typeface="Calibri"/>
                          <a:ea typeface="Calibri"/>
                          <a:cs typeface="Calibri"/>
                          <a:sym typeface="Calibri"/>
                        </a:rPr>
                        <a:t>did that again)</a:t>
                      </a:r>
                    </a:p>
                    <a:p>
                      <a:pPr marL="0" marR="0" lvl="0" indent="0" algn="l" rtl="0">
                        <a:spcBef>
                          <a:spcPts val="0"/>
                        </a:spcBef>
                        <a:buSzPct val="25000"/>
                        <a:buNone/>
                      </a:pPr>
                      <a:r>
                        <a:rPr lang="en-US" sz="900" u="none" strike="noStrike" cap="none" baseline="0">
                          <a:latin typeface="Calibri"/>
                          <a:ea typeface="Calibri"/>
                          <a:cs typeface="Calibri"/>
                          <a:sym typeface="Calibri"/>
                        </a:rPr>
                        <a:t>Variety of transitions</a:t>
                      </a:r>
                    </a:p>
                    <a:p>
                      <a:pPr marL="0" marR="0" lvl="0" indent="0" algn="l" rtl="0">
                        <a:spcBef>
                          <a:spcPts val="0"/>
                        </a:spcBef>
                        <a:buSzPct val="25000"/>
                        <a:buNone/>
                      </a:pPr>
                      <a:r>
                        <a:rPr lang="en-US" sz="900" u="none" strike="noStrike" cap="none" baseline="0">
                          <a:latin typeface="Calibri"/>
                          <a:ea typeface="Calibri"/>
                          <a:cs typeface="Calibri"/>
                          <a:sym typeface="Calibri"/>
                        </a:rPr>
                        <a:t>used appropriately</a:t>
                      </a:r>
                    </a:p>
                    <a:p>
                      <a:pPr marL="0" marR="0" lvl="0" indent="0" algn="l" rtl="0">
                        <a:spcBef>
                          <a:spcPts val="0"/>
                        </a:spcBef>
                        <a:buSzPct val="25000"/>
                        <a:buNone/>
                      </a:pPr>
                      <a:r>
                        <a:rPr lang="en-US" sz="900" u="none" strike="noStrike" cap="none" baseline="0">
                          <a:latin typeface="Calibri"/>
                          <a:ea typeface="Calibri"/>
                          <a:cs typeface="Calibri"/>
                          <a:sym typeface="Calibri"/>
                        </a:rPr>
                        <a:t>Chronology is logical</a:t>
                      </a:r>
                    </a:p>
                  </a:txBody>
                  <a:tcPr marL="27750" marR="0" marT="0" marB="0">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c>
                  <a:txBody>
                    <a:bodyPr/>
                    <a:lstStyle/>
                    <a:p>
                      <a:pPr marL="0" marR="0" lvl="0" indent="0" algn="l" rtl="0">
                        <a:spcBef>
                          <a:spcPts val="0"/>
                        </a:spcBef>
                        <a:buSzPct val="25000"/>
                        <a:buNone/>
                      </a:pPr>
                      <a:r>
                        <a:rPr lang="en-US" sz="900" u="none" strike="noStrike" cap="none" baseline="0">
                          <a:latin typeface="Calibri"/>
                          <a:ea typeface="Calibri"/>
                          <a:cs typeface="Calibri"/>
                          <a:sym typeface="Calibri"/>
                        </a:rPr>
                        <a:t>Relevant, concrete details create vivid images or ideas</a:t>
                      </a:r>
                    </a:p>
                    <a:p>
                      <a:pPr marL="0" marR="0" lvl="0" indent="0" algn="l" rtl="0">
                        <a:spcBef>
                          <a:spcPts val="0"/>
                        </a:spcBef>
                        <a:buSzPct val="25000"/>
                        <a:buNone/>
                      </a:pPr>
                      <a:r>
                        <a:rPr lang="en-US" sz="900" u="none" strike="noStrike" cap="none" baseline="0">
                          <a:latin typeface="Calibri"/>
                          <a:ea typeface="Calibri"/>
                          <a:cs typeface="Calibri"/>
                          <a:sym typeface="Calibri"/>
                        </a:rPr>
                        <a:t>Effective use of</a:t>
                      </a:r>
                    </a:p>
                    <a:p>
                      <a:pPr marL="0" marR="0" lvl="0" indent="0" algn="l" rtl="0">
                        <a:spcBef>
                          <a:spcPts val="0"/>
                        </a:spcBef>
                        <a:buSzPct val="25000"/>
                        <a:buNone/>
                      </a:pPr>
                      <a:r>
                        <a:rPr lang="en-US" sz="900" u="none" strike="noStrike" cap="none" baseline="0">
                          <a:latin typeface="Calibri"/>
                          <a:ea typeface="Calibri"/>
                          <a:cs typeface="Calibri"/>
                          <a:sym typeface="Calibri"/>
                        </a:rPr>
                        <a:t>dialogue, sensory and concrete details, strong verbs to advance the action; or to how characters’ motivation, development, growth, or change</a:t>
                      </a:r>
                    </a:p>
                  </a:txBody>
                  <a:tcPr marL="27750" marR="0" marT="0" marB="0">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c>
                  <a:txBody>
                    <a:bodyPr/>
                    <a:lstStyle/>
                    <a:p>
                      <a:pPr marL="0" marR="0" lvl="0" indent="0" algn="l" rtl="0">
                        <a:spcBef>
                          <a:spcPts val="0"/>
                        </a:spcBef>
                        <a:buSzPct val="25000"/>
                        <a:buNone/>
                      </a:pPr>
                      <a:r>
                        <a:rPr lang="en-US" sz="900" u="none" strike="noStrike" cap="none" baseline="0">
                          <a:latin typeface="Calibri"/>
                          <a:ea typeface="Calibri"/>
                          <a:cs typeface="Calibri"/>
                          <a:sym typeface="Calibri"/>
                        </a:rPr>
                        <a:t>Maintains consistent</a:t>
                      </a:r>
                    </a:p>
                    <a:p>
                      <a:pPr marL="0" marR="0" lvl="0" indent="0" algn="l" rtl="0">
                        <a:spcBef>
                          <a:spcPts val="0"/>
                        </a:spcBef>
                        <a:buSzPct val="25000"/>
                        <a:buNone/>
                      </a:pPr>
                      <a:r>
                        <a:rPr lang="en-US" sz="900" u="none" strike="noStrike" cap="none" baseline="0">
                          <a:latin typeface="Calibri"/>
                          <a:ea typeface="Calibri"/>
                          <a:cs typeface="Calibri"/>
                          <a:sym typeface="Calibri"/>
                        </a:rPr>
                        <a:t>narrator’s voice</a:t>
                      </a:r>
                    </a:p>
                    <a:p>
                      <a:pPr marL="0" marR="0" lvl="0" indent="0" algn="l" rtl="0">
                        <a:spcBef>
                          <a:spcPts val="0"/>
                        </a:spcBef>
                        <a:buSzPct val="25000"/>
                        <a:buNone/>
                      </a:pPr>
                      <a:r>
                        <a:rPr lang="en-US" sz="900" u="none" strike="noStrike" cap="none" baseline="0">
                          <a:latin typeface="Calibri"/>
                          <a:ea typeface="Calibri"/>
                          <a:cs typeface="Calibri"/>
                          <a:sym typeface="Calibri"/>
                        </a:rPr>
                        <a:t>Uses precise language and sentence variety (simple, compound, with phrases)</a:t>
                      </a:r>
                    </a:p>
                    <a:p>
                      <a:pPr marL="0" marR="0" lvl="0" indent="0" algn="l" rtl="0">
                        <a:spcBef>
                          <a:spcPts val="0"/>
                        </a:spcBef>
                        <a:buSzPct val="25000"/>
                        <a:buNone/>
                      </a:pPr>
                      <a:r>
                        <a:rPr lang="en-US" sz="900" u="none" strike="noStrike" cap="none" baseline="0">
                          <a:latin typeface="Calibri"/>
                          <a:ea typeface="Calibri"/>
                          <a:cs typeface="Calibri"/>
                          <a:sym typeface="Calibri"/>
                        </a:rPr>
                        <a:t>May use figurative</a:t>
                      </a:r>
                    </a:p>
                    <a:p>
                      <a:pPr marL="0" marR="0" lvl="0" indent="0" algn="l" rtl="0">
                        <a:spcBef>
                          <a:spcPts val="0"/>
                        </a:spcBef>
                        <a:buSzPct val="25000"/>
                        <a:buNone/>
                      </a:pPr>
                      <a:r>
                        <a:rPr lang="en-US" sz="900" u="none" strike="noStrike" cap="none" baseline="0">
                          <a:latin typeface="Calibri"/>
                          <a:ea typeface="Calibri"/>
                          <a:cs typeface="Calibri"/>
                          <a:sym typeface="Calibri"/>
                        </a:rPr>
                        <a:t>language (e.g., imagery)</a:t>
                      </a:r>
                    </a:p>
                  </a:txBody>
                  <a:tcPr marL="27750" marR="0" marT="0" marB="0">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c>
                  <a:txBody>
                    <a:bodyPr/>
                    <a:lstStyle/>
                    <a:p>
                      <a:pPr marL="0" marR="0" lvl="0" indent="0" algn="l" rtl="0">
                        <a:spcBef>
                          <a:spcPts val="0"/>
                        </a:spcBef>
                        <a:buSzPct val="25000"/>
                        <a:buNone/>
                      </a:pPr>
                      <a:r>
                        <a:rPr lang="en-US" sz="900" u="none" strike="noStrike" cap="none" baseline="0">
                          <a:latin typeface="Calibri"/>
                          <a:ea typeface="Calibri"/>
                          <a:cs typeface="Calibri"/>
                          <a:sym typeface="Calibri"/>
                        </a:rPr>
                        <a:t>Edits with support from peers, adults, resources</a:t>
                      </a:r>
                    </a:p>
                    <a:p>
                      <a:pPr marL="0" marR="0" lvl="0" indent="0" algn="l" rtl="0">
                        <a:spcBef>
                          <a:spcPts val="0"/>
                        </a:spcBef>
                        <a:buSzPct val="25000"/>
                        <a:buNone/>
                      </a:pPr>
                      <a:r>
                        <a:rPr lang="en-US" sz="900" u="none" strike="noStrike" cap="none" baseline="0">
                          <a:latin typeface="Calibri"/>
                          <a:ea typeface="Calibri"/>
                          <a:cs typeface="Calibri"/>
                          <a:sym typeface="Calibri"/>
                        </a:rPr>
                        <a:t>Has few or no errors in</a:t>
                      </a:r>
                    </a:p>
                    <a:p>
                      <a:pPr marL="0" marR="0" lvl="0" indent="0" algn="l" rtl="0">
                        <a:spcBef>
                          <a:spcPts val="0"/>
                        </a:spcBef>
                        <a:buSzPct val="25000"/>
                        <a:buNone/>
                      </a:pPr>
                      <a:r>
                        <a:rPr lang="en-US" sz="900" u="none" strike="noStrike" cap="none" baseline="0">
                          <a:latin typeface="Calibri"/>
                          <a:ea typeface="Calibri"/>
                          <a:cs typeface="Calibri"/>
                          <a:sym typeface="Calibri"/>
                        </a:rPr>
                        <a:t>grammar, word usage,</a:t>
                      </a:r>
                    </a:p>
                    <a:p>
                      <a:pPr marL="0" marR="0" lvl="0" indent="0" algn="l" rtl="0">
                        <a:spcBef>
                          <a:spcPts val="0"/>
                        </a:spcBef>
                        <a:buSzPct val="25000"/>
                        <a:buNone/>
                      </a:pPr>
                      <a:r>
                        <a:rPr lang="en-US" sz="900" u="none" strike="noStrike" cap="none" baseline="0">
                          <a:latin typeface="Calibri"/>
                          <a:ea typeface="Calibri"/>
                          <a:cs typeface="Calibri"/>
                          <a:sym typeface="Calibri"/>
                        </a:rPr>
                        <a:t>mechanics as appropriate to grade (e.g., uses conventional</a:t>
                      </a:r>
                    </a:p>
                    <a:p>
                      <a:pPr marL="0" marR="0" lvl="0" indent="0" algn="l" rtl="0">
                        <a:spcBef>
                          <a:spcPts val="0"/>
                        </a:spcBef>
                        <a:buSzPct val="25000"/>
                        <a:buNone/>
                      </a:pPr>
                      <a:r>
                        <a:rPr lang="en-US" sz="900" u="none" strike="noStrike" cap="none" baseline="0">
                          <a:latin typeface="Calibri"/>
                          <a:ea typeface="Calibri"/>
                          <a:cs typeface="Calibri"/>
                          <a:sym typeface="Calibri"/>
                        </a:rPr>
                        <a:t>spelling for words with</a:t>
                      </a:r>
                    </a:p>
                    <a:p>
                      <a:pPr marL="0" marR="0" lvl="0" indent="0" algn="l" rtl="0">
                        <a:spcBef>
                          <a:spcPts val="0"/>
                        </a:spcBef>
                        <a:buSzPct val="25000"/>
                        <a:buNone/>
                      </a:pPr>
                      <a:r>
                        <a:rPr lang="en-US" sz="900" u="none" strike="noStrike" cap="none" baseline="0">
                          <a:latin typeface="Calibri"/>
                          <a:ea typeface="Calibri"/>
                          <a:cs typeface="Calibri"/>
                          <a:sym typeface="Calibri"/>
                        </a:rPr>
                        <a:t>common patterns)</a:t>
                      </a:r>
                    </a:p>
                  </a:txBody>
                  <a:tcPr marL="27750" marR="0" marT="0" marB="0">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r>
              <a:tr h="1610725">
                <a:tc>
                  <a:txBody>
                    <a:bodyPr/>
                    <a:lstStyle/>
                    <a:p>
                      <a:pPr marL="0" marR="0" lvl="0" indent="0" algn="ctr" rtl="0">
                        <a:lnSpc>
                          <a:spcPct val="115000"/>
                        </a:lnSpc>
                        <a:spcBef>
                          <a:spcPts val="0"/>
                        </a:spcBef>
                        <a:spcAft>
                          <a:spcPts val="0"/>
                        </a:spcAft>
                        <a:buSzPct val="25000"/>
                        <a:buNone/>
                      </a:pPr>
                      <a:r>
                        <a:rPr lang="en-US" sz="2000" b="1" u="none" strike="noStrike" cap="none" baseline="0">
                          <a:solidFill>
                            <a:srgbClr val="000000"/>
                          </a:solidFill>
                          <a:latin typeface="Calibri"/>
                          <a:ea typeface="Calibri"/>
                          <a:cs typeface="Calibri"/>
                          <a:sym typeface="Calibri"/>
                        </a:rPr>
                        <a:t>3</a:t>
                      </a:r>
                    </a:p>
                    <a:p>
                      <a:pPr marL="0" marR="0" lvl="0" indent="0" algn="ctr" rtl="0">
                        <a:lnSpc>
                          <a:spcPct val="115000"/>
                        </a:lnSpc>
                        <a:spcBef>
                          <a:spcPts val="0"/>
                        </a:spcBef>
                        <a:spcAft>
                          <a:spcPts val="0"/>
                        </a:spcAft>
                        <a:buSzPct val="25000"/>
                        <a:buNone/>
                      </a:pPr>
                      <a:r>
                        <a:rPr lang="en-US" sz="1000" b="1" u="none" strike="noStrike" cap="none" baseline="0">
                          <a:solidFill>
                            <a:srgbClr val="000000"/>
                          </a:solidFill>
                          <a:latin typeface="Calibri"/>
                          <a:ea typeface="Calibri"/>
                          <a:cs typeface="Calibri"/>
                          <a:sym typeface="Calibri"/>
                        </a:rPr>
                        <a:t>Proficient</a:t>
                      </a:r>
                    </a:p>
                    <a:p>
                      <a:pPr marL="0" marR="0" lvl="0" indent="0" algn="ctr" rtl="0">
                        <a:lnSpc>
                          <a:spcPct val="115000"/>
                        </a:lnSpc>
                        <a:spcBef>
                          <a:spcPts val="0"/>
                        </a:spcBef>
                        <a:spcAft>
                          <a:spcPts val="0"/>
                        </a:spcAft>
                        <a:buSzPct val="25000"/>
                        <a:buNone/>
                      </a:pPr>
                      <a:r>
                        <a:rPr lang="en-US" sz="1000" b="1">
                          <a:latin typeface="Calibri"/>
                          <a:ea typeface="Calibri"/>
                          <a:cs typeface="Calibri"/>
                          <a:sym typeface="Calibri"/>
                        </a:rPr>
                        <a:t>(M)</a:t>
                      </a:r>
                    </a:p>
                  </a:txBody>
                  <a:tcPr marL="92525" marR="28650" marT="0" marB="0" anchor="ctr">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c>
                  <a:txBody>
                    <a:bodyPr/>
                    <a:lstStyle/>
                    <a:p>
                      <a:pPr marL="0" marR="0" lvl="0" indent="0" algn="l" rtl="0">
                        <a:spcBef>
                          <a:spcPts val="0"/>
                        </a:spcBef>
                        <a:buSzPct val="25000"/>
                        <a:buNone/>
                      </a:pPr>
                      <a:r>
                        <a:rPr lang="en-US" sz="900" b="0" i="0" u="none" strike="noStrike" cap="none" baseline="0">
                          <a:latin typeface="Calibri"/>
                          <a:ea typeface="Calibri"/>
                          <a:cs typeface="Calibri"/>
                          <a:sym typeface="Calibri"/>
                        </a:rPr>
                        <a:t>Uses a combination of</a:t>
                      </a:r>
                    </a:p>
                    <a:p>
                      <a:pPr marL="0" marR="0" lvl="0" indent="0" algn="l" rtl="0">
                        <a:spcBef>
                          <a:spcPts val="0"/>
                        </a:spcBef>
                        <a:buSzPct val="25000"/>
                        <a:buNone/>
                      </a:pPr>
                      <a:r>
                        <a:rPr lang="en-US" sz="900" b="0" i="0" u="none" strike="noStrike" cap="none" baseline="0">
                          <a:latin typeface="Calibri"/>
                          <a:ea typeface="Calibri"/>
                          <a:cs typeface="Calibri"/>
                          <a:sym typeface="Calibri"/>
                        </a:rPr>
                        <a:t>drawings, dictation,</a:t>
                      </a:r>
                    </a:p>
                    <a:p>
                      <a:pPr marL="0" marR="0" lvl="0" indent="0" algn="l" rtl="0">
                        <a:spcBef>
                          <a:spcPts val="0"/>
                        </a:spcBef>
                        <a:buSzPct val="25000"/>
                        <a:buNone/>
                      </a:pPr>
                      <a:r>
                        <a:rPr lang="en-US" sz="900" b="0" i="0" u="none" strike="noStrike" cap="none" baseline="0">
                          <a:latin typeface="Calibri"/>
                          <a:ea typeface="Calibri"/>
                          <a:cs typeface="Calibri"/>
                          <a:sym typeface="Calibri"/>
                        </a:rPr>
                        <a:t>and writing (K)</a:t>
                      </a:r>
                    </a:p>
                    <a:p>
                      <a:pPr marL="0" marR="0" lvl="0" indent="0" algn="l" rtl="0">
                        <a:spcBef>
                          <a:spcPts val="0"/>
                        </a:spcBef>
                        <a:buSzPct val="25000"/>
                        <a:buNone/>
                      </a:pPr>
                      <a:r>
                        <a:rPr lang="en-US" sz="900" b="0" i="0" u="none" strike="noStrike" cap="none" baseline="0">
                          <a:latin typeface="Calibri"/>
                          <a:ea typeface="Calibri"/>
                          <a:cs typeface="Calibri"/>
                          <a:sym typeface="Calibri"/>
                        </a:rPr>
                        <a:t>Event/ series of events is supported with key elements (gr K-2)</a:t>
                      </a:r>
                    </a:p>
                    <a:p>
                      <a:pPr marL="0" marR="0" lvl="0" indent="0" algn="l" rtl="0">
                        <a:spcBef>
                          <a:spcPts val="0"/>
                        </a:spcBef>
                        <a:buSzPct val="25000"/>
                        <a:buNone/>
                      </a:pPr>
                      <a:r>
                        <a:rPr lang="en-US" sz="900" b="0" i="0" u="none" strike="noStrike" cap="none" baseline="0">
                          <a:latin typeface="Calibri"/>
                          <a:ea typeface="Calibri"/>
                          <a:cs typeface="Calibri"/>
                          <a:sym typeface="Calibri"/>
                        </a:rPr>
                        <a:t>Has title (gr 1-2)</a:t>
                      </a:r>
                    </a:p>
                    <a:p>
                      <a:pPr marL="0" marR="0" lvl="0" indent="0" algn="l" rtl="0">
                        <a:spcBef>
                          <a:spcPts val="0"/>
                        </a:spcBef>
                        <a:buSzPct val="25000"/>
                        <a:buNone/>
                      </a:pPr>
                      <a:r>
                        <a:rPr lang="en-US" sz="900" b="0" i="0" u="none" strike="noStrike" cap="none" baseline="0">
                          <a:latin typeface="Calibri"/>
                          <a:ea typeface="Calibri"/>
                          <a:cs typeface="Calibri"/>
                          <a:sym typeface="Calibri"/>
                        </a:rPr>
                        <a:t>and clear focus (gr K-2)</a:t>
                      </a:r>
                    </a:p>
                  </a:txBody>
                  <a:tcPr marL="27750" marR="0" marT="0" marB="0">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c>
                  <a:txBody>
                    <a:bodyPr/>
                    <a:lstStyle/>
                    <a:p>
                      <a:pPr marL="0" marR="0" lvl="0" indent="0" algn="l" rtl="0">
                        <a:spcBef>
                          <a:spcPts val="0"/>
                        </a:spcBef>
                        <a:buSzPct val="25000"/>
                        <a:buNone/>
                      </a:pPr>
                      <a:r>
                        <a:rPr lang="en-US" sz="900" b="0" i="0" u="none" strike="noStrike" cap="none" baseline="0">
                          <a:latin typeface="Calibri"/>
                          <a:ea typeface="Calibri"/>
                          <a:cs typeface="Calibri"/>
                          <a:sym typeface="Calibri"/>
                        </a:rPr>
                        <a:t>Clear order of events;</a:t>
                      </a:r>
                    </a:p>
                    <a:p>
                      <a:pPr marL="0" marR="0" lvl="0" indent="0" algn="l" rtl="0">
                        <a:spcBef>
                          <a:spcPts val="0"/>
                        </a:spcBef>
                        <a:buSzPct val="25000"/>
                        <a:buNone/>
                      </a:pPr>
                      <a:r>
                        <a:rPr lang="en-US" sz="900" b="0" i="0" u="none" strike="noStrike" cap="none" baseline="0">
                          <a:latin typeface="Calibri"/>
                          <a:ea typeface="Calibri"/>
                          <a:cs typeface="Calibri"/>
                          <a:sym typeface="Calibri"/>
                        </a:rPr>
                        <a:t>provides a reaction (K)</a:t>
                      </a:r>
                    </a:p>
                    <a:p>
                      <a:pPr marL="0" marR="0" lvl="0" indent="0" algn="l" rtl="0">
                        <a:spcBef>
                          <a:spcPts val="0"/>
                        </a:spcBef>
                        <a:buSzPct val="25000"/>
                        <a:buNone/>
                      </a:pPr>
                      <a:r>
                        <a:rPr lang="en-US" sz="900" b="0" i="0" u="none" strike="noStrike" cap="none" baseline="0">
                          <a:latin typeface="Calibri"/>
                          <a:ea typeface="Calibri"/>
                          <a:cs typeface="Calibri"/>
                          <a:sym typeface="Calibri"/>
                        </a:rPr>
                        <a:t>Has beginning, middle,</a:t>
                      </a:r>
                    </a:p>
                    <a:p>
                      <a:pPr marL="0" marR="0" lvl="0" indent="0" algn="l" rtl="0">
                        <a:spcBef>
                          <a:spcPts val="0"/>
                        </a:spcBef>
                        <a:buSzPct val="25000"/>
                        <a:buNone/>
                      </a:pPr>
                      <a:r>
                        <a:rPr lang="en-US" sz="900" b="0" i="0" u="none" strike="noStrike" cap="none" baseline="0">
                          <a:latin typeface="Calibri"/>
                          <a:ea typeface="Calibri"/>
                          <a:cs typeface="Calibri"/>
                          <a:sym typeface="Calibri"/>
                        </a:rPr>
                        <a:t>and end or problem solution</a:t>
                      </a:r>
                    </a:p>
                    <a:p>
                      <a:pPr marL="0" marR="0" lvl="0" indent="0" algn="l" rtl="0">
                        <a:spcBef>
                          <a:spcPts val="0"/>
                        </a:spcBef>
                        <a:buSzPct val="25000"/>
                        <a:buNone/>
                      </a:pPr>
                      <a:r>
                        <a:rPr lang="en-US" sz="900" b="0" i="0" u="none" strike="noStrike" cap="none" baseline="0">
                          <a:latin typeface="Calibri"/>
                          <a:ea typeface="Calibri"/>
                          <a:cs typeface="Calibri"/>
                          <a:sym typeface="Calibri"/>
                        </a:rPr>
                        <a:t>(gr 1-2)</a:t>
                      </a:r>
                    </a:p>
                    <a:p>
                      <a:pPr marL="0" marR="0" lvl="0" indent="0" algn="l" rtl="0">
                        <a:spcBef>
                          <a:spcPts val="0"/>
                        </a:spcBef>
                        <a:buSzPct val="25000"/>
                        <a:buNone/>
                      </a:pPr>
                      <a:r>
                        <a:rPr lang="en-US" sz="900" b="0" i="0" u="none" strike="noStrike" cap="none" baseline="0">
                          <a:latin typeface="Calibri"/>
                          <a:ea typeface="Calibri"/>
                          <a:cs typeface="Calibri"/>
                          <a:sym typeface="Calibri"/>
                        </a:rPr>
                        <a:t>Uses basic transitions</a:t>
                      </a:r>
                    </a:p>
                    <a:p>
                      <a:pPr marL="0" marR="0" lvl="0" indent="0" algn="l" rtl="0">
                        <a:spcBef>
                          <a:spcPts val="0"/>
                        </a:spcBef>
                        <a:buSzPct val="25000"/>
                        <a:buNone/>
                      </a:pPr>
                      <a:r>
                        <a:rPr lang="en-US" sz="900" b="0" i="0" u="none" strike="noStrike" cap="none" baseline="0">
                          <a:latin typeface="Calibri"/>
                          <a:ea typeface="Calibri"/>
                          <a:cs typeface="Calibri"/>
                          <a:sym typeface="Calibri"/>
                        </a:rPr>
                        <a:t>(e.g., before, after, then, next, later) to show event order or</a:t>
                      </a:r>
                    </a:p>
                    <a:p>
                      <a:pPr marL="0" marR="0" lvl="0" indent="0" algn="l" rtl="0">
                        <a:spcBef>
                          <a:spcPts val="0"/>
                        </a:spcBef>
                        <a:buSzPct val="25000"/>
                        <a:buNone/>
                      </a:pPr>
                      <a:r>
                        <a:rPr lang="en-US" sz="900" b="0" i="0" u="none" strike="noStrike" cap="none" baseline="0">
                          <a:latin typeface="Calibri"/>
                          <a:ea typeface="Calibri"/>
                          <a:cs typeface="Calibri"/>
                          <a:sym typeface="Calibri"/>
                        </a:rPr>
                        <a:t>chronology (gr 1-2)</a:t>
                      </a:r>
                    </a:p>
                  </a:txBody>
                  <a:tcPr marL="27750" marR="0" marT="0" marB="0">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c>
                  <a:txBody>
                    <a:bodyPr/>
                    <a:lstStyle/>
                    <a:p>
                      <a:pPr marL="0" marR="0" lvl="0" indent="0" algn="l" rtl="0">
                        <a:spcBef>
                          <a:spcPts val="0"/>
                        </a:spcBef>
                        <a:buSzPct val="25000"/>
                        <a:buNone/>
                      </a:pPr>
                      <a:r>
                        <a:rPr lang="en-US" sz="900" b="0" i="0" u="none" strike="noStrike" cap="none" baseline="0">
                          <a:latin typeface="Calibri"/>
                          <a:ea typeface="Calibri"/>
                          <a:cs typeface="Calibri"/>
                          <a:sym typeface="Calibri"/>
                        </a:rPr>
                        <a:t>Details include nouns, verbs, and adjectives</a:t>
                      </a:r>
                    </a:p>
                    <a:p>
                      <a:pPr marL="0" marR="0" lvl="0" indent="0" algn="l" rtl="0">
                        <a:spcBef>
                          <a:spcPts val="0"/>
                        </a:spcBef>
                        <a:buSzPct val="25000"/>
                        <a:buNone/>
                      </a:pPr>
                      <a:r>
                        <a:rPr lang="en-US" sz="900" b="0" i="0" u="none" strike="noStrike" cap="none" baseline="0">
                          <a:latin typeface="Calibri"/>
                          <a:ea typeface="Calibri"/>
                          <a:cs typeface="Calibri"/>
                          <a:sym typeface="Calibri"/>
                        </a:rPr>
                        <a:t>May use dialogue, sensory or concrete details for effect (gr 1-2)</a:t>
                      </a:r>
                    </a:p>
                    <a:p>
                      <a:pPr marL="0" marR="0" lvl="0" indent="0" algn="l" rtl="0">
                        <a:spcBef>
                          <a:spcPts val="0"/>
                        </a:spcBef>
                        <a:buSzPct val="25000"/>
                        <a:buNone/>
                      </a:pPr>
                      <a:r>
                        <a:rPr lang="en-US" sz="900" b="0" i="0" u="none" strike="noStrike" cap="none" baseline="0">
                          <a:latin typeface="Calibri"/>
                          <a:ea typeface="Calibri"/>
                          <a:cs typeface="Calibri"/>
                          <a:sym typeface="Calibri"/>
                        </a:rPr>
                        <a:t>Elaborates on actions, reactions, motivations, </a:t>
                      </a:r>
                    </a:p>
                    <a:p>
                      <a:pPr marL="0" marR="0" lvl="0" indent="0" algn="l" rtl="0">
                        <a:spcBef>
                          <a:spcPts val="0"/>
                        </a:spcBef>
                        <a:buSzPct val="25000"/>
                        <a:buNone/>
                      </a:pPr>
                      <a:r>
                        <a:rPr lang="en-US" sz="900" b="0" i="0" u="none" strike="noStrike" cap="none" baseline="0">
                          <a:latin typeface="Calibri"/>
                          <a:ea typeface="Calibri"/>
                          <a:cs typeface="Calibri"/>
                          <a:sym typeface="Calibri"/>
                        </a:rPr>
                        <a:t>thoughts, or feelings orally or in writing</a:t>
                      </a:r>
                    </a:p>
                  </a:txBody>
                  <a:tcPr marL="27750" marR="0" marT="0" marB="0">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c>
                  <a:txBody>
                    <a:bodyPr/>
                    <a:lstStyle/>
                    <a:p>
                      <a:pPr marL="0" marR="0" lvl="0" indent="0" algn="l" rtl="0">
                        <a:spcBef>
                          <a:spcPts val="0"/>
                        </a:spcBef>
                        <a:buSzPct val="25000"/>
                        <a:buNone/>
                      </a:pPr>
                      <a:r>
                        <a:rPr lang="en-US" sz="900" b="0" i="0" u="none" strike="noStrike" cap="none" baseline="0">
                          <a:latin typeface="Calibri"/>
                          <a:ea typeface="Calibri"/>
                          <a:cs typeface="Calibri"/>
                          <a:sym typeface="Calibri"/>
                        </a:rPr>
                        <a:t>Appropriate use of words (singular-plural) and prepositional phrases</a:t>
                      </a:r>
                    </a:p>
                    <a:p>
                      <a:pPr marL="0" marR="0" lvl="0" indent="0" algn="l" rtl="0">
                        <a:spcBef>
                          <a:spcPts val="0"/>
                        </a:spcBef>
                        <a:buSzPct val="25000"/>
                        <a:buNone/>
                      </a:pPr>
                      <a:r>
                        <a:rPr lang="en-US" sz="900" b="0" i="0" u="none" strike="noStrike" cap="none" baseline="0">
                          <a:latin typeface="Calibri"/>
                          <a:ea typeface="Calibri"/>
                          <a:cs typeface="Calibri"/>
                          <a:sym typeface="Calibri"/>
                        </a:rPr>
                        <a:t>Produces variety of</a:t>
                      </a:r>
                    </a:p>
                    <a:p>
                      <a:pPr marL="0" marR="0" lvl="0" indent="0" algn="l" rtl="0">
                        <a:spcBef>
                          <a:spcPts val="0"/>
                        </a:spcBef>
                        <a:buSzPct val="25000"/>
                        <a:buNone/>
                      </a:pPr>
                      <a:r>
                        <a:rPr lang="en-US" sz="900" b="0" i="0" u="none" strike="noStrike" cap="none" baseline="0">
                          <a:latin typeface="Calibri"/>
                          <a:ea typeface="Calibri"/>
                          <a:cs typeface="Calibri"/>
                          <a:sym typeface="Calibri"/>
                        </a:rPr>
                        <a:t>complete sentences –</a:t>
                      </a:r>
                    </a:p>
                    <a:p>
                      <a:pPr marL="0" marR="0" lvl="0" indent="0" algn="l" rtl="0">
                        <a:spcBef>
                          <a:spcPts val="0"/>
                        </a:spcBef>
                        <a:buSzPct val="25000"/>
                        <a:buNone/>
                      </a:pPr>
                      <a:r>
                        <a:rPr lang="en-US" sz="900" b="0" i="0" u="none" strike="noStrike" cap="none" baseline="0">
                          <a:latin typeface="Calibri"/>
                          <a:ea typeface="Calibri"/>
                          <a:cs typeface="Calibri"/>
                          <a:sym typeface="Calibri"/>
                        </a:rPr>
                        <a:t>orally (K) or in writing</a:t>
                      </a:r>
                    </a:p>
                    <a:p>
                      <a:pPr marL="0" marR="0" lvl="0" indent="0" algn="l" rtl="0">
                        <a:spcBef>
                          <a:spcPts val="0"/>
                        </a:spcBef>
                        <a:buSzPct val="25000"/>
                        <a:buNone/>
                      </a:pPr>
                      <a:r>
                        <a:rPr lang="en-US" sz="900" b="0" i="0" u="none" strike="noStrike" cap="none" baseline="0">
                          <a:latin typeface="Calibri"/>
                          <a:ea typeface="Calibri"/>
                          <a:cs typeface="Calibri"/>
                          <a:sym typeface="Calibri"/>
                        </a:rPr>
                        <a:t>Uses adult/peer feedback to</a:t>
                      </a:r>
                    </a:p>
                    <a:p>
                      <a:pPr marL="0" marR="0" lvl="0" indent="0" algn="l" rtl="0">
                        <a:spcBef>
                          <a:spcPts val="0"/>
                        </a:spcBef>
                        <a:buSzPct val="25000"/>
                        <a:buNone/>
                      </a:pPr>
                      <a:r>
                        <a:rPr lang="en-US" sz="900" b="0" i="0" u="none" strike="noStrike" cap="none" baseline="0">
                          <a:latin typeface="Calibri"/>
                          <a:ea typeface="Calibri"/>
                          <a:cs typeface="Calibri"/>
                          <a:sym typeface="Calibri"/>
                        </a:rPr>
                        <a:t>revise</a:t>
                      </a:r>
                    </a:p>
                  </a:txBody>
                  <a:tcPr marL="27750" marR="0" marT="0" marB="0">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c>
                  <a:txBody>
                    <a:bodyPr/>
                    <a:lstStyle/>
                    <a:p>
                      <a:pPr marL="0" marR="0" lvl="0" indent="0" algn="l" rtl="0">
                        <a:spcBef>
                          <a:spcPts val="0"/>
                        </a:spcBef>
                        <a:buSzPct val="25000"/>
                        <a:buNone/>
                      </a:pPr>
                      <a:r>
                        <a:rPr lang="en-US" sz="900" b="0" i="0" u="none" strike="noStrike" cap="none" baseline="0">
                          <a:latin typeface="Calibri"/>
                          <a:ea typeface="Calibri"/>
                          <a:cs typeface="Calibri"/>
                          <a:sym typeface="Calibri"/>
                        </a:rPr>
                        <a:t>Edits with support from</a:t>
                      </a:r>
                    </a:p>
                    <a:p>
                      <a:pPr marL="0" marR="0" lvl="0" indent="0" algn="l" rtl="0">
                        <a:spcBef>
                          <a:spcPts val="0"/>
                        </a:spcBef>
                        <a:buSzPct val="25000"/>
                        <a:buNone/>
                      </a:pPr>
                      <a:r>
                        <a:rPr lang="en-US" sz="900" b="0" i="0" u="none" strike="noStrike" cap="none" baseline="0">
                          <a:latin typeface="Calibri"/>
                          <a:ea typeface="Calibri"/>
                          <a:cs typeface="Calibri"/>
                          <a:sym typeface="Calibri"/>
                        </a:rPr>
                        <a:t>peers, adults, or resources</a:t>
                      </a:r>
                    </a:p>
                    <a:p>
                      <a:pPr marL="0" marR="0" lvl="0" indent="0" algn="l" rtl="0">
                        <a:spcBef>
                          <a:spcPts val="0"/>
                        </a:spcBef>
                        <a:buSzPct val="25000"/>
                        <a:buNone/>
                      </a:pPr>
                      <a:r>
                        <a:rPr lang="en-US" sz="900" b="0" i="0" u="none" strike="noStrike" cap="none" baseline="0">
                          <a:latin typeface="Calibri"/>
                          <a:ea typeface="Calibri"/>
                          <a:cs typeface="Calibri"/>
                          <a:sym typeface="Calibri"/>
                        </a:rPr>
                        <a:t>(gr 2)</a:t>
                      </a:r>
                    </a:p>
                    <a:p>
                      <a:pPr marL="0" marR="0" lvl="0" indent="0" algn="l" rtl="0">
                        <a:spcBef>
                          <a:spcPts val="0"/>
                        </a:spcBef>
                        <a:buSzPct val="25000"/>
                        <a:buNone/>
                      </a:pPr>
                      <a:r>
                        <a:rPr lang="en-US" sz="900" b="0" i="0" u="none" strike="noStrike" cap="none" baseline="0">
                          <a:latin typeface="Calibri"/>
                          <a:ea typeface="Calibri"/>
                          <a:cs typeface="Calibri"/>
                          <a:sym typeface="Calibri"/>
                        </a:rPr>
                        <a:t>Minor errors do not</a:t>
                      </a:r>
                    </a:p>
                    <a:p>
                      <a:pPr marL="0" marR="0" lvl="0" indent="0" algn="l" rtl="0">
                        <a:spcBef>
                          <a:spcPts val="0"/>
                        </a:spcBef>
                        <a:buSzPct val="25000"/>
                        <a:buNone/>
                      </a:pPr>
                      <a:r>
                        <a:rPr lang="en-US" sz="900" b="0" i="0" u="none" strike="noStrike" cap="none" baseline="0">
                          <a:latin typeface="Calibri"/>
                          <a:ea typeface="Calibri"/>
                          <a:cs typeface="Calibri"/>
                          <a:sym typeface="Calibri"/>
                        </a:rPr>
                        <a:t>interfere with reader’s</a:t>
                      </a:r>
                    </a:p>
                    <a:p>
                      <a:pPr marL="0" marR="0" lvl="0" indent="0" algn="l" rtl="0">
                        <a:spcBef>
                          <a:spcPts val="0"/>
                        </a:spcBef>
                        <a:buSzPct val="25000"/>
                        <a:buNone/>
                      </a:pPr>
                      <a:r>
                        <a:rPr lang="en-US" sz="900" b="0" i="0" u="none" strike="noStrike" cap="none" baseline="0">
                          <a:latin typeface="Calibri"/>
                          <a:ea typeface="Calibri"/>
                          <a:cs typeface="Calibri"/>
                          <a:sym typeface="Calibri"/>
                        </a:rPr>
                        <a:t>understanding</a:t>
                      </a:r>
                    </a:p>
                  </a:txBody>
                  <a:tcPr marL="27750" marR="0" marT="0" marB="0">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r>
              <a:tr h="1454025">
                <a:tc>
                  <a:txBody>
                    <a:bodyPr/>
                    <a:lstStyle/>
                    <a:p>
                      <a:pPr marL="0" marR="0" lvl="0" indent="0" algn="ctr" rtl="0">
                        <a:lnSpc>
                          <a:spcPct val="115000"/>
                        </a:lnSpc>
                        <a:spcBef>
                          <a:spcPts val="0"/>
                        </a:spcBef>
                        <a:spcAft>
                          <a:spcPts val="0"/>
                        </a:spcAft>
                        <a:buSzPct val="25000"/>
                        <a:buNone/>
                      </a:pPr>
                      <a:r>
                        <a:rPr lang="en-US" sz="2000" b="1" u="none" strike="noStrike" cap="none" baseline="0">
                          <a:solidFill>
                            <a:srgbClr val="000000"/>
                          </a:solidFill>
                          <a:latin typeface="Calibri"/>
                          <a:ea typeface="Calibri"/>
                          <a:cs typeface="Calibri"/>
                          <a:sym typeface="Calibri"/>
                        </a:rPr>
                        <a:t>2</a:t>
                      </a:r>
                    </a:p>
                    <a:p>
                      <a:pPr marL="0" marR="0" lvl="0" indent="0" algn="ctr" rtl="0">
                        <a:lnSpc>
                          <a:spcPct val="115000"/>
                        </a:lnSpc>
                        <a:spcBef>
                          <a:spcPts val="0"/>
                        </a:spcBef>
                        <a:spcAft>
                          <a:spcPts val="0"/>
                        </a:spcAft>
                        <a:buSzPct val="25000"/>
                        <a:buNone/>
                      </a:pPr>
                      <a:r>
                        <a:rPr lang="en-US" sz="900" b="1" u="none" strike="noStrike" cap="none" baseline="0">
                          <a:solidFill>
                            <a:srgbClr val="000000"/>
                          </a:solidFill>
                          <a:latin typeface="Calibri"/>
                          <a:ea typeface="Calibri"/>
                          <a:cs typeface="Calibri"/>
                          <a:sym typeface="Calibri"/>
                        </a:rPr>
                        <a:t>Developing</a:t>
                      </a:r>
                    </a:p>
                    <a:p>
                      <a:pPr marL="0" marR="0" lvl="0" indent="0" algn="ctr" rtl="0">
                        <a:lnSpc>
                          <a:spcPct val="115000"/>
                        </a:lnSpc>
                        <a:spcBef>
                          <a:spcPts val="0"/>
                        </a:spcBef>
                        <a:spcAft>
                          <a:spcPts val="0"/>
                        </a:spcAft>
                        <a:buSzPct val="25000"/>
                        <a:buNone/>
                      </a:pPr>
                      <a:r>
                        <a:rPr lang="en-US" sz="900" b="1">
                          <a:latin typeface="Calibri"/>
                          <a:ea typeface="Calibri"/>
                          <a:cs typeface="Calibri"/>
                          <a:sym typeface="Calibri"/>
                        </a:rPr>
                        <a:t>(NM)</a:t>
                      </a:r>
                    </a:p>
                  </a:txBody>
                  <a:tcPr marL="92525" marR="28650" marT="0" marB="0" anchor="ctr">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c>
                  <a:txBody>
                    <a:bodyPr/>
                    <a:lstStyle/>
                    <a:p>
                      <a:pPr marL="0" marR="0" lvl="0" indent="0" algn="l" rtl="0">
                        <a:spcBef>
                          <a:spcPts val="0"/>
                        </a:spcBef>
                        <a:buSzPct val="25000"/>
                        <a:buNone/>
                      </a:pPr>
                      <a:r>
                        <a:rPr lang="en-US" sz="900" u="none" strike="noStrike" cap="none" baseline="0">
                          <a:latin typeface="Calibri"/>
                          <a:ea typeface="Calibri"/>
                          <a:cs typeface="Calibri"/>
                          <a:sym typeface="Calibri"/>
                        </a:rPr>
                        <a:t>Beginning has some context (when, why, etc.) for story</a:t>
                      </a:r>
                    </a:p>
                    <a:p>
                      <a:pPr marL="0" marR="0" lvl="0" indent="0" algn="l" rtl="0">
                        <a:spcBef>
                          <a:spcPts val="0"/>
                        </a:spcBef>
                        <a:buSzPct val="25000"/>
                        <a:buNone/>
                      </a:pPr>
                      <a:r>
                        <a:rPr lang="en-US" sz="900" u="none" strike="noStrike" cap="none" baseline="0">
                          <a:latin typeface="Calibri"/>
                          <a:ea typeface="Calibri"/>
                          <a:cs typeface="Calibri"/>
                          <a:sym typeface="Calibri"/>
                        </a:rPr>
                        <a:t>line/events</a:t>
                      </a:r>
                    </a:p>
                    <a:p>
                      <a:pPr marL="0" marR="0" lvl="0" indent="0" algn="l" rtl="0">
                        <a:spcBef>
                          <a:spcPts val="0"/>
                        </a:spcBef>
                        <a:buSzPct val="25000"/>
                        <a:buNone/>
                      </a:pPr>
                      <a:r>
                        <a:rPr lang="en-US" sz="900" u="none" strike="noStrike" cap="none" baseline="0">
                          <a:latin typeface="Calibri"/>
                          <a:ea typeface="Calibri"/>
                          <a:cs typeface="Calibri"/>
                          <a:sym typeface="Calibri"/>
                        </a:rPr>
                        <a:t>Includes key elements</a:t>
                      </a:r>
                    </a:p>
                    <a:p>
                      <a:pPr marL="0" marR="0" lvl="0" indent="0" algn="l" rtl="0">
                        <a:spcBef>
                          <a:spcPts val="0"/>
                        </a:spcBef>
                        <a:buSzPct val="25000"/>
                        <a:buNone/>
                      </a:pPr>
                      <a:r>
                        <a:rPr lang="en-US" sz="900" u="none" strike="noStrike" cap="none" baseline="0">
                          <a:latin typeface="Calibri"/>
                          <a:ea typeface="Calibri"/>
                          <a:cs typeface="Calibri"/>
                          <a:sym typeface="Calibri"/>
                        </a:rPr>
                        <a:t>(characters, problem or</a:t>
                      </a:r>
                    </a:p>
                    <a:p>
                      <a:pPr marL="0" marR="0" lvl="0" indent="0" algn="l" rtl="0">
                        <a:spcBef>
                          <a:spcPts val="0"/>
                        </a:spcBef>
                        <a:buSzPct val="25000"/>
                        <a:buNone/>
                      </a:pPr>
                      <a:r>
                        <a:rPr lang="en-US" sz="900" u="none" strike="noStrike" cap="none" baseline="0">
                          <a:latin typeface="Calibri"/>
                          <a:ea typeface="Calibri"/>
                          <a:cs typeface="Calibri"/>
                          <a:sym typeface="Calibri"/>
                        </a:rPr>
                        <a:t>main event) and attempts to establish a central focus</a:t>
                      </a:r>
                    </a:p>
                  </a:txBody>
                  <a:tcPr marL="27750" marR="0" marT="0" marB="0">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c>
                  <a:txBody>
                    <a:bodyPr/>
                    <a:lstStyle/>
                    <a:p>
                      <a:pPr marL="0" marR="0" lvl="0" indent="0" algn="l" rtl="0">
                        <a:spcBef>
                          <a:spcPts val="0"/>
                        </a:spcBef>
                        <a:buSzPct val="25000"/>
                        <a:buNone/>
                      </a:pPr>
                      <a:r>
                        <a:rPr lang="en-US" sz="900" u="none" strike="noStrike" cap="none" baseline="0">
                          <a:latin typeface="Calibri"/>
                          <a:ea typeface="Calibri"/>
                          <a:cs typeface="Calibri"/>
                          <a:sym typeface="Calibri"/>
                        </a:rPr>
                        <a:t>Has beginning, middle, and end, but some parts need work or need more clarity (e.g., may have digressions or gaps in the story; sequence or </a:t>
                      </a:r>
                    </a:p>
                    <a:p>
                      <a:pPr marL="0" marR="0" lvl="0" indent="0" algn="l" rtl="0">
                        <a:spcBef>
                          <a:spcPts val="0"/>
                        </a:spcBef>
                        <a:buSzPct val="25000"/>
                        <a:buNone/>
                      </a:pPr>
                      <a:r>
                        <a:rPr lang="en-US" sz="900" u="none" strike="noStrike" cap="none" baseline="0">
                          <a:latin typeface="Calibri"/>
                          <a:ea typeface="Calibri"/>
                          <a:cs typeface="Calibri"/>
                          <a:sym typeface="Calibri"/>
                        </a:rPr>
                        <a:t>connection of events is not clear)</a:t>
                      </a:r>
                    </a:p>
                    <a:p>
                      <a:pPr marL="0" marR="0" lvl="0" indent="0" algn="l" rtl="0">
                        <a:spcBef>
                          <a:spcPts val="0"/>
                        </a:spcBef>
                        <a:buSzPct val="25000"/>
                        <a:buNone/>
                      </a:pPr>
                      <a:r>
                        <a:rPr lang="en-US" sz="900" u="none" strike="noStrike" cap="none" baseline="0">
                          <a:latin typeface="Calibri"/>
                          <a:ea typeface="Calibri"/>
                          <a:cs typeface="Calibri"/>
                          <a:sym typeface="Calibri"/>
                        </a:rPr>
                        <a:t>Transitions are lacking</a:t>
                      </a:r>
                    </a:p>
                    <a:p>
                      <a:pPr marL="0" marR="0" lvl="0" indent="0" algn="l" rtl="0">
                        <a:spcBef>
                          <a:spcPts val="0"/>
                        </a:spcBef>
                        <a:buSzPct val="25000"/>
                        <a:buNone/>
                      </a:pPr>
                      <a:r>
                        <a:rPr lang="en-US" sz="900" u="none" strike="noStrike" cap="none" baseline="0">
                          <a:latin typeface="Calibri"/>
                          <a:ea typeface="Calibri"/>
                          <a:cs typeface="Calibri"/>
                          <a:sym typeface="Calibri"/>
                        </a:rPr>
                        <a:t>or cause confusion</a:t>
                      </a:r>
                    </a:p>
                  </a:txBody>
                  <a:tcPr marL="27750" marR="0" marT="0" marB="0">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c>
                  <a:txBody>
                    <a:bodyPr/>
                    <a:lstStyle/>
                    <a:p>
                      <a:pPr marL="0" marR="0" lvl="0" indent="0" algn="l" rtl="0">
                        <a:spcBef>
                          <a:spcPts val="0"/>
                        </a:spcBef>
                        <a:buSzPct val="25000"/>
                        <a:buNone/>
                      </a:pPr>
                      <a:r>
                        <a:rPr lang="en-US" sz="900" u="none" strike="noStrike" cap="none" baseline="0">
                          <a:latin typeface="Calibri"/>
                          <a:ea typeface="Calibri"/>
                          <a:cs typeface="Calibri"/>
                          <a:sym typeface="Calibri"/>
                        </a:rPr>
                        <a:t>Some elaboration strategies are evident in drawings or writing, or added with support/questioning from peers or adults</a:t>
                      </a:r>
                    </a:p>
                    <a:p>
                      <a:pPr marL="0" marR="0" lvl="0" indent="0" algn="l" rtl="0">
                        <a:spcBef>
                          <a:spcPts val="0"/>
                        </a:spcBef>
                        <a:buSzPct val="25000"/>
                        <a:buNone/>
                      </a:pPr>
                      <a:r>
                        <a:rPr lang="en-US" sz="900" u="none" strike="noStrike" cap="none" baseline="0">
                          <a:latin typeface="Calibri"/>
                          <a:ea typeface="Calibri"/>
                          <a:cs typeface="Calibri"/>
                          <a:sym typeface="Calibri"/>
                        </a:rPr>
                        <a:t>Uses some details or dialogue to elaborate on images or ideas (actions, thoughts, feelings)</a:t>
                      </a:r>
                    </a:p>
                  </a:txBody>
                  <a:tcPr marL="27750" marR="0" marT="0" marB="0">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c>
                  <a:txBody>
                    <a:bodyPr/>
                    <a:lstStyle/>
                    <a:p>
                      <a:pPr marL="0" marR="0" lvl="0" indent="0" algn="l" rtl="0">
                        <a:spcBef>
                          <a:spcPts val="0"/>
                        </a:spcBef>
                        <a:buSzPct val="25000"/>
                        <a:buNone/>
                      </a:pPr>
                      <a:r>
                        <a:rPr lang="en-US" sz="900" u="none" strike="noStrike" cap="none" baseline="0">
                          <a:latin typeface="Calibri"/>
                          <a:ea typeface="Calibri"/>
                          <a:cs typeface="Calibri"/>
                          <a:sym typeface="Calibri"/>
                        </a:rPr>
                        <a:t>Vocabulary use has</a:t>
                      </a:r>
                    </a:p>
                    <a:p>
                      <a:pPr marL="0" marR="0" lvl="0" indent="0" algn="l" rtl="0">
                        <a:spcBef>
                          <a:spcPts val="0"/>
                        </a:spcBef>
                        <a:buSzPct val="25000"/>
                        <a:buNone/>
                      </a:pPr>
                      <a:r>
                        <a:rPr lang="en-US" sz="900" u="none" strike="noStrike" cap="none" baseline="0">
                          <a:latin typeface="Calibri"/>
                          <a:ea typeface="Calibri"/>
                          <a:cs typeface="Calibri"/>
                          <a:sym typeface="Calibri"/>
                        </a:rPr>
                        <a:t>minor errors</a:t>
                      </a:r>
                    </a:p>
                    <a:p>
                      <a:pPr marL="0" marR="0" lvl="0" indent="0" algn="l" rtl="0">
                        <a:spcBef>
                          <a:spcPts val="0"/>
                        </a:spcBef>
                        <a:buSzPct val="25000"/>
                        <a:buNone/>
                      </a:pPr>
                      <a:r>
                        <a:rPr lang="en-US" sz="900" u="none" strike="noStrike" cap="none" baseline="0">
                          <a:latin typeface="Calibri"/>
                          <a:ea typeface="Calibri"/>
                          <a:cs typeface="Calibri"/>
                          <a:sym typeface="Calibri"/>
                        </a:rPr>
                        <a:t>Dictates, writes, and</a:t>
                      </a:r>
                    </a:p>
                    <a:p>
                      <a:pPr marL="0" marR="0" lvl="0" indent="0" algn="l" rtl="0">
                        <a:spcBef>
                          <a:spcPts val="0"/>
                        </a:spcBef>
                        <a:buSzPct val="25000"/>
                        <a:buNone/>
                      </a:pPr>
                      <a:r>
                        <a:rPr lang="en-US" sz="900" u="none" strike="noStrike" cap="none" baseline="0">
                          <a:latin typeface="Calibri"/>
                          <a:ea typeface="Calibri"/>
                          <a:cs typeface="Calibri"/>
                          <a:sym typeface="Calibri"/>
                        </a:rPr>
                        <a:t>expands simple complete sentences</a:t>
                      </a:r>
                    </a:p>
                    <a:p>
                      <a:pPr marL="0" marR="0" lvl="0" indent="0" algn="l" rtl="0">
                        <a:spcBef>
                          <a:spcPts val="0"/>
                        </a:spcBef>
                        <a:buSzPct val="25000"/>
                        <a:buNone/>
                      </a:pPr>
                      <a:r>
                        <a:rPr lang="en-US" sz="900" u="none" strike="noStrike" cap="none" baseline="0">
                          <a:latin typeface="Calibri"/>
                          <a:ea typeface="Calibri"/>
                          <a:cs typeface="Calibri"/>
                          <a:sym typeface="Calibri"/>
                        </a:rPr>
                        <a:t>Uses adult/peer feedback torevise</a:t>
                      </a:r>
                    </a:p>
                  </a:txBody>
                  <a:tcPr marL="27750" marR="0" marT="0" marB="0">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c>
                  <a:txBody>
                    <a:bodyPr/>
                    <a:lstStyle/>
                    <a:p>
                      <a:pPr marL="0" marR="0" lvl="0" indent="0" algn="l" rtl="0">
                        <a:spcBef>
                          <a:spcPts val="0"/>
                        </a:spcBef>
                        <a:buSzPct val="25000"/>
                        <a:buNone/>
                      </a:pPr>
                      <a:r>
                        <a:rPr lang="en-US" sz="900" u="none" strike="noStrike" cap="none" baseline="0">
                          <a:latin typeface="Calibri"/>
                          <a:ea typeface="Calibri"/>
                          <a:cs typeface="Calibri"/>
                          <a:sym typeface="Calibri"/>
                        </a:rPr>
                        <a:t>Edits with support from peers, adults, or resources (gr 2)</a:t>
                      </a:r>
                    </a:p>
                    <a:p>
                      <a:pPr marL="0" marR="0" lvl="0" indent="0" algn="l" rtl="0">
                        <a:spcBef>
                          <a:spcPts val="0"/>
                        </a:spcBef>
                        <a:buSzPct val="25000"/>
                        <a:buNone/>
                      </a:pPr>
                      <a:r>
                        <a:rPr lang="en-US" sz="900" u="none" strike="noStrike" cap="none" baseline="0">
                          <a:latin typeface="Calibri"/>
                          <a:ea typeface="Calibri"/>
                          <a:cs typeface="Calibri"/>
                          <a:sym typeface="Calibri"/>
                        </a:rPr>
                        <a:t>Uses grade-appropriate</a:t>
                      </a:r>
                    </a:p>
                    <a:p>
                      <a:pPr marL="0" marR="0" lvl="0" indent="0" algn="l" rtl="0">
                        <a:spcBef>
                          <a:spcPts val="0"/>
                        </a:spcBef>
                        <a:buSzPct val="25000"/>
                        <a:buNone/>
                      </a:pPr>
                      <a:r>
                        <a:rPr lang="en-US" sz="900" u="none" strike="noStrike" cap="none" baseline="0">
                          <a:latin typeface="Calibri"/>
                          <a:ea typeface="Calibri"/>
                          <a:cs typeface="Calibri"/>
                          <a:sym typeface="Calibri"/>
                        </a:rPr>
                        <a:t>basic mechanics and</a:t>
                      </a:r>
                    </a:p>
                    <a:p>
                      <a:pPr marL="0" marR="0" lvl="0" indent="0" algn="l" rtl="0">
                        <a:spcBef>
                          <a:spcPts val="0"/>
                        </a:spcBef>
                        <a:buSzPct val="25000"/>
                        <a:buNone/>
                      </a:pPr>
                      <a:r>
                        <a:rPr lang="en-US" sz="900" u="none" strike="noStrike" cap="none" baseline="0">
                          <a:latin typeface="Calibri"/>
                          <a:ea typeface="Calibri"/>
                          <a:cs typeface="Calibri"/>
                          <a:sym typeface="Calibri"/>
                        </a:rPr>
                        <a:t>word use with some</a:t>
                      </a:r>
                    </a:p>
                    <a:p>
                      <a:pPr marL="0" marR="0" lvl="0" indent="0" algn="l" rtl="0">
                        <a:spcBef>
                          <a:spcPts val="0"/>
                        </a:spcBef>
                        <a:buSzPct val="25000"/>
                        <a:buNone/>
                      </a:pPr>
                      <a:r>
                        <a:rPr lang="en-US" sz="900" u="none" strike="noStrike" cap="none" baseline="0">
                          <a:latin typeface="Calibri"/>
                          <a:ea typeface="Calibri"/>
                          <a:cs typeface="Calibri"/>
                          <a:sym typeface="Calibri"/>
                        </a:rPr>
                        <a:t>errors</a:t>
                      </a:r>
                    </a:p>
                  </a:txBody>
                  <a:tcPr marL="27750" marR="0" marT="0" marB="0">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r>
              <a:tr h="1661125">
                <a:tc>
                  <a:txBody>
                    <a:bodyPr/>
                    <a:lstStyle/>
                    <a:p>
                      <a:pPr marL="0" marR="0" lvl="0" indent="0" algn="ctr" rtl="0">
                        <a:lnSpc>
                          <a:spcPct val="115000"/>
                        </a:lnSpc>
                        <a:spcBef>
                          <a:spcPts val="0"/>
                        </a:spcBef>
                        <a:spcAft>
                          <a:spcPts val="0"/>
                        </a:spcAft>
                        <a:buSzPct val="25000"/>
                        <a:buNone/>
                      </a:pPr>
                      <a:r>
                        <a:rPr lang="en-US" sz="2000" b="1" u="none" strike="noStrike" cap="none" baseline="0">
                          <a:solidFill>
                            <a:srgbClr val="000000"/>
                          </a:solidFill>
                          <a:latin typeface="Calibri"/>
                          <a:ea typeface="Calibri"/>
                          <a:cs typeface="Calibri"/>
                          <a:sym typeface="Calibri"/>
                        </a:rPr>
                        <a:t>1</a:t>
                      </a:r>
                    </a:p>
                    <a:p>
                      <a:pPr marL="0" marR="0" lvl="0" indent="0" algn="ctr" rtl="0">
                        <a:lnSpc>
                          <a:spcPct val="115000"/>
                        </a:lnSpc>
                        <a:spcBef>
                          <a:spcPts val="0"/>
                        </a:spcBef>
                        <a:spcAft>
                          <a:spcPts val="0"/>
                        </a:spcAft>
                        <a:buSzPct val="25000"/>
                        <a:buNone/>
                      </a:pPr>
                      <a:r>
                        <a:rPr lang="en-US" sz="1000" b="1" u="none" strike="noStrike" cap="none" baseline="0">
                          <a:solidFill>
                            <a:srgbClr val="000000"/>
                          </a:solidFill>
                          <a:latin typeface="Calibri"/>
                          <a:ea typeface="Calibri"/>
                          <a:cs typeface="Calibri"/>
                          <a:sym typeface="Calibri"/>
                        </a:rPr>
                        <a:t>Merging</a:t>
                      </a:r>
                    </a:p>
                    <a:p>
                      <a:pPr marL="0" marR="0" lvl="0" indent="0" algn="ctr" rtl="0">
                        <a:lnSpc>
                          <a:spcPct val="115000"/>
                        </a:lnSpc>
                        <a:spcBef>
                          <a:spcPts val="0"/>
                        </a:spcBef>
                        <a:spcAft>
                          <a:spcPts val="0"/>
                        </a:spcAft>
                        <a:buSzPct val="25000"/>
                        <a:buNone/>
                      </a:pPr>
                      <a:r>
                        <a:rPr lang="en-US" sz="1000" b="1">
                          <a:latin typeface="Calibri"/>
                          <a:ea typeface="Calibri"/>
                          <a:cs typeface="Calibri"/>
                          <a:sym typeface="Calibri"/>
                        </a:rPr>
                        <a:t>(NY)</a:t>
                      </a:r>
                    </a:p>
                  </a:txBody>
                  <a:tcPr marL="92525" marR="28650" marT="0" marB="0" anchor="ctr">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c>
                  <a:txBody>
                    <a:bodyPr/>
                    <a:lstStyle/>
                    <a:p>
                      <a:pPr marL="0" marR="0" lvl="0" indent="0" algn="l" rtl="0">
                        <a:spcBef>
                          <a:spcPts val="0"/>
                        </a:spcBef>
                        <a:buSzPct val="25000"/>
                        <a:buNone/>
                      </a:pPr>
                      <a:r>
                        <a:rPr lang="en-US" sz="900" u="none" strike="noStrike" cap="none" baseline="0">
                          <a:latin typeface="Calibri"/>
                          <a:ea typeface="Calibri"/>
                          <a:cs typeface="Calibri"/>
                          <a:sym typeface="Calibri"/>
                        </a:rPr>
                        <a:t>Beginning may have</a:t>
                      </a:r>
                    </a:p>
                    <a:p>
                      <a:pPr marL="0" marR="0" lvl="0" indent="0" algn="l" rtl="0">
                        <a:spcBef>
                          <a:spcPts val="0"/>
                        </a:spcBef>
                        <a:buSzPct val="25000"/>
                        <a:buNone/>
                      </a:pPr>
                      <a:r>
                        <a:rPr lang="en-US" sz="900" u="none" strike="noStrike" cap="none" baseline="0">
                          <a:latin typeface="Calibri"/>
                          <a:ea typeface="Calibri"/>
                          <a:cs typeface="Calibri"/>
                          <a:sym typeface="Calibri"/>
                        </a:rPr>
                        <a:t>confusing context or no</a:t>
                      </a:r>
                    </a:p>
                    <a:p>
                      <a:pPr marL="0" marR="0" lvl="0" indent="0" algn="l" rtl="0">
                        <a:spcBef>
                          <a:spcPts val="0"/>
                        </a:spcBef>
                        <a:buSzPct val="25000"/>
                        <a:buNone/>
                      </a:pPr>
                      <a:r>
                        <a:rPr lang="en-US" sz="900" u="none" strike="noStrike" cap="none" baseline="0">
                          <a:latin typeface="Calibri"/>
                          <a:ea typeface="Calibri"/>
                          <a:cs typeface="Calibri"/>
                          <a:sym typeface="Calibri"/>
                        </a:rPr>
                        <a:t>context for story</a:t>
                      </a:r>
                    </a:p>
                    <a:p>
                      <a:pPr marL="0" marR="0" lvl="0" indent="0" algn="l" rtl="0">
                        <a:spcBef>
                          <a:spcPts val="0"/>
                        </a:spcBef>
                        <a:buSzPct val="25000"/>
                        <a:buNone/>
                      </a:pPr>
                      <a:r>
                        <a:rPr lang="en-US" sz="900" u="none" strike="noStrike" cap="none" baseline="0">
                          <a:latin typeface="Calibri"/>
                          <a:ea typeface="Calibri"/>
                          <a:cs typeface="Calibri"/>
                          <a:sym typeface="Calibri"/>
                        </a:rPr>
                        <a:t>line/events</a:t>
                      </a:r>
                    </a:p>
                    <a:p>
                      <a:pPr marL="0" marR="0" lvl="0" indent="0" algn="l" rtl="0">
                        <a:spcBef>
                          <a:spcPts val="0"/>
                        </a:spcBef>
                        <a:buSzPct val="25000"/>
                        <a:buNone/>
                      </a:pPr>
                      <a:r>
                        <a:rPr lang="en-US" sz="900" u="none" strike="noStrike" cap="none" baseline="0">
                          <a:latin typeface="Calibri"/>
                          <a:ea typeface="Calibri"/>
                          <a:cs typeface="Calibri"/>
                          <a:sym typeface="Calibri"/>
                        </a:rPr>
                        <a:t>Lacks key elements of</a:t>
                      </a:r>
                    </a:p>
                    <a:p>
                      <a:pPr marL="0" marR="0" lvl="0" indent="0" algn="l" rtl="0">
                        <a:spcBef>
                          <a:spcPts val="0"/>
                        </a:spcBef>
                        <a:buSzPct val="25000"/>
                        <a:buNone/>
                      </a:pPr>
                      <a:r>
                        <a:rPr lang="en-US" sz="900" u="none" strike="noStrike" cap="none" baseline="0">
                          <a:latin typeface="Calibri"/>
                          <a:ea typeface="Calibri"/>
                          <a:cs typeface="Calibri"/>
                          <a:sym typeface="Calibri"/>
                        </a:rPr>
                        <a:t>the story line/events</a:t>
                      </a:r>
                    </a:p>
                    <a:p>
                      <a:pPr marL="0" marR="0" lvl="0" indent="0" algn="l" rtl="0">
                        <a:spcBef>
                          <a:spcPts val="0"/>
                        </a:spcBef>
                        <a:buSzPct val="25000"/>
                        <a:buNone/>
                      </a:pPr>
                      <a:r>
                        <a:rPr lang="en-US" sz="900" u="none" strike="noStrike" cap="none" baseline="0">
                          <a:latin typeface="Calibri"/>
                          <a:ea typeface="Calibri"/>
                          <a:cs typeface="Calibri"/>
                          <a:sym typeface="Calibri"/>
                        </a:rPr>
                        <a:t>(character(s), problem,</a:t>
                      </a:r>
                    </a:p>
                    <a:p>
                      <a:pPr marL="0" marR="0" lvl="0" indent="0" algn="l" rtl="0">
                        <a:spcBef>
                          <a:spcPts val="0"/>
                        </a:spcBef>
                        <a:buSzPct val="25000"/>
                        <a:buNone/>
                      </a:pPr>
                      <a:r>
                        <a:rPr lang="en-US" sz="900" u="none" strike="noStrike" cap="none" baseline="0">
                          <a:latin typeface="Calibri"/>
                          <a:ea typeface="Calibri"/>
                          <a:cs typeface="Calibri"/>
                          <a:sym typeface="Calibri"/>
                        </a:rPr>
                        <a:t>or main event)</a:t>
                      </a:r>
                    </a:p>
                  </a:txBody>
                  <a:tcPr marL="27750" marR="0" marT="0" marB="0">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c>
                  <a:txBody>
                    <a:bodyPr/>
                    <a:lstStyle/>
                    <a:p>
                      <a:pPr marL="0" marR="0" lvl="0" indent="0" algn="l" rtl="0">
                        <a:spcBef>
                          <a:spcPts val="0"/>
                        </a:spcBef>
                        <a:buSzPct val="25000"/>
                        <a:buNone/>
                      </a:pPr>
                      <a:r>
                        <a:rPr lang="en-US" sz="900" u="none" strike="noStrike" cap="none" baseline="0">
                          <a:latin typeface="Calibri"/>
                          <a:ea typeface="Calibri"/>
                          <a:cs typeface="Calibri"/>
                          <a:sym typeface="Calibri"/>
                        </a:rPr>
                        <a:t>Attempts a beginning, middle, and end, but one or more parts are missing or generic (e.g., once upon a time…; the</a:t>
                      </a:r>
                    </a:p>
                    <a:p>
                      <a:pPr marL="0" marR="0" lvl="0" indent="0" algn="l" rtl="0">
                        <a:spcBef>
                          <a:spcPts val="0"/>
                        </a:spcBef>
                        <a:buSzPct val="25000"/>
                        <a:buNone/>
                      </a:pPr>
                      <a:r>
                        <a:rPr lang="en-US" sz="900" u="none" strike="noStrike" cap="none" baseline="0">
                          <a:latin typeface="Calibri"/>
                          <a:ea typeface="Calibri"/>
                          <a:cs typeface="Calibri"/>
                          <a:sym typeface="Calibri"/>
                        </a:rPr>
                        <a:t>end)</a:t>
                      </a:r>
                    </a:p>
                  </a:txBody>
                  <a:tcPr marL="27750" marR="0" marT="0" marB="0">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c>
                  <a:txBody>
                    <a:bodyPr/>
                    <a:lstStyle/>
                    <a:p>
                      <a:pPr marL="0" marR="0" lvl="0" indent="0" algn="l" rtl="0">
                        <a:spcBef>
                          <a:spcPts val="0"/>
                        </a:spcBef>
                        <a:buSzPct val="25000"/>
                        <a:buNone/>
                      </a:pPr>
                      <a:r>
                        <a:rPr lang="en-US" sz="900" u="none" strike="noStrike" cap="none" baseline="0">
                          <a:latin typeface="Calibri"/>
                          <a:ea typeface="Calibri"/>
                          <a:cs typeface="Calibri"/>
                          <a:sym typeface="Calibri"/>
                        </a:rPr>
                        <a:t>Attempts to add details</a:t>
                      </a:r>
                    </a:p>
                    <a:p>
                      <a:pPr marL="0" marR="0" lvl="0" indent="0" algn="l" rtl="0">
                        <a:spcBef>
                          <a:spcPts val="0"/>
                        </a:spcBef>
                        <a:buSzPct val="25000"/>
                        <a:buNone/>
                      </a:pPr>
                      <a:r>
                        <a:rPr lang="en-US" sz="900" u="none" strike="noStrike" cap="none" baseline="0">
                          <a:latin typeface="Calibri"/>
                          <a:ea typeface="Calibri"/>
                          <a:cs typeface="Calibri"/>
                          <a:sym typeface="Calibri"/>
                        </a:rPr>
                        <a:t>to drawings or writing</a:t>
                      </a:r>
                    </a:p>
                    <a:p>
                      <a:pPr marL="0" marR="0" lvl="0" indent="0" algn="l" rtl="0">
                        <a:spcBef>
                          <a:spcPts val="0"/>
                        </a:spcBef>
                        <a:buSzPct val="25000"/>
                        <a:buNone/>
                      </a:pPr>
                      <a:r>
                        <a:rPr lang="en-US" sz="900" u="none" strike="noStrike" cap="none" baseline="0">
                          <a:latin typeface="Calibri"/>
                          <a:ea typeface="Calibri"/>
                          <a:cs typeface="Calibri"/>
                          <a:sym typeface="Calibri"/>
                        </a:rPr>
                        <a:t>are random, generic</a:t>
                      </a:r>
                    </a:p>
                    <a:p>
                      <a:pPr marL="0" marR="0" lvl="0" indent="0" algn="l" rtl="0">
                        <a:spcBef>
                          <a:spcPts val="0"/>
                        </a:spcBef>
                        <a:buSzPct val="25000"/>
                        <a:buNone/>
                      </a:pPr>
                      <a:r>
                        <a:rPr lang="en-US" sz="900" u="none" strike="noStrike" cap="none" baseline="0">
                          <a:latin typeface="Calibri"/>
                          <a:ea typeface="Calibri"/>
                          <a:cs typeface="Calibri"/>
                          <a:sym typeface="Calibri"/>
                        </a:rPr>
                        <a:t>(e.g., good, nice,</a:t>
                      </a:r>
                    </a:p>
                    <a:p>
                      <a:pPr marL="0" marR="0" lvl="0" indent="0" algn="l" rtl="0">
                        <a:spcBef>
                          <a:spcPts val="0"/>
                        </a:spcBef>
                        <a:buSzPct val="25000"/>
                        <a:buNone/>
                      </a:pPr>
                      <a:r>
                        <a:rPr lang="en-US" sz="900" u="none" strike="noStrike" cap="none" baseline="0">
                          <a:latin typeface="Calibri"/>
                          <a:ea typeface="Calibri"/>
                          <a:cs typeface="Calibri"/>
                          <a:sym typeface="Calibri"/>
                        </a:rPr>
                        <a:t>pretty), or may seem</a:t>
                      </a:r>
                    </a:p>
                    <a:p>
                      <a:pPr marL="0" marR="0" lvl="0" indent="0" algn="l" rtl="0">
                        <a:spcBef>
                          <a:spcPts val="0"/>
                        </a:spcBef>
                        <a:buSzPct val="25000"/>
                        <a:buNone/>
                      </a:pPr>
                      <a:r>
                        <a:rPr lang="en-US" sz="900" u="none" strike="noStrike" cap="none" baseline="0">
                          <a:latin typeface="Calibri"/>
                          <a:ea typeface="Calibri"/>
                          <a:cs typeface="Calibri"/>
                          <a:sym typeface="Calibri"/>
                        </a:rPr>
                        <a:t>irrelevant to story line</a:t>
                      </a:r>
                    </a:p>
                    <a:p>
                      <a:pPr marL="0" marR="0" lvl="0" indent="0" algn="l" rtl="0">
                        <a:spcBef>
                          <a:spcPts val="0"/>
                        </a:spcBef>
                        <a:buSzPct val="25000"/>
                        <a:buNone/>
                      </a:pPr>
                      <a:r>
                        <a:rPr lang="en-US" sz="900" u="none" strike="noStrike" cap="none" baseline="0">
                          <a:latin typeface="Calibri"/>
                          <a:ea typeface="Calibri"/>
                          <a:cs typeface="Calibri"/>
                          <a:sym typeface="Calibri"/>
                        </a:rPr>
                        <a:t>OR</a:t>
                      </a:r>
                    </a:p>
                    <a:p>
                      <a:pPr marL="0" marR="0" lvl="0" indent="0" algn="l" rtl="0">
                        <a:spcBef>
                          <a:spcPts val="0"/>
                        </a:spcBef>
                        <a:buSzPct val="25000"/>
                        <a:buNone/>
                      </a:pPr>
                      <a:r>
                        <a:rPr lang="en-US" sz="900" u="none" strike="noStrike" cap="none" baseline="0">
                          <a:latin typeface="Calibri"/>
                          <a:ea typeface="Calibri"/>
                          <a:cs typeface="Calibri"/>
                          <a:sym typeface="Calibri"/>
                        </a:rPr>
                        <a:t>May identify literary</a:t>
                      </a:r>
                    </a:p>
                    <a:p>
                      <a:pPr marL="0" marR="0" lvl="0" indent="0" algn="l" rtl="0">
                        <a:spcBef>
                          <a:spcPts val="0"/>
                        </a:spcBef>
                        <a:buSzPct val="25000"/>
                        <a:buNone/>
                      </a:pPr>
                      <a:r>
                        <a:rPr lang="en-US" sz="900" u="none" strike="noStrike" cap="none" baseline="0">
                          <a:latin typeface="Calibri"/>
                          <a:ea typeface="Calibri"/>
                          <a:cs typeface="Calibri"/>
                          <a:sym typeface="Calibri"/>
                        </a:rPr>
                        <a:t>elements (characters,</a:t>
                      </a:r>
                    </a:p>
                    <a:p>
                      <a:pPr marL="0" marR="0" lvl="0" indent="0" algn="l" rtl="0">
                        <a:spcBef>
                          <a:spcPts val="0"/>
                        </a:spcBef>
                        <a:buSzPct val="25000"/>
                        <a:buNone/>
                      </a:pPr>
                      <a:r>
                        <a:rPr lang="en-US" sz="900" u="none" strike="noStrike" cap="none" baseline="0">
                          <a:latin typeface="Calibri"/>
                          <a:ea typeface="Calibri"/>
                          <a:cs typeface="Calibri"/>
                          <a:sym typeface="Calibri"/>
                        </a:rPr>
                        <a:t>setting, action) without</a:t>
                      </a:r>
                    </a:p>
                    <a:p>
                      <a:pPr marL="0" marR="0" lvl="0" indent="0" algn="l" rtl="0">
                        <a:spcBef>
                          <a:spcPts val="0"/>
                        </a:spcBef>
                        <a:buSzPct val="25000"/>
                        <a:buNone/>
                      </a:pPr>
                      <a:r>
                        <a:rPr lang="en-US" sz="900" u="none" strike="noStrike" cap="none" baseline="0">
                          <a:latin typeface="Calibri"/>
                          <a:ea typeface="Calibri"/>
                          <a:cs typeface="Calibri"/>
                          <a:sym typeface="Calibri"/>
                        </a:rPr>
                        <a:t>any added description</a:t>
                      </a:r>
                    </a:p>
                    <a:p>
                      <a:pPr marL="0" marR="0" lvl="0" indent="0" algn="l" rtl="0">
                        <a:spcBef>
                          <a:spcPts val="0"/>
                        </a:spcBef>
                        <a:buSzPct val="25000"/>
                        <a:buNone/>
                      </a:pPr>
                      <a:r>
                        <a:rPr lang="en-US" sz="900" u="none" strike="noStrike" cap="none" baseline="0">
                          <a:latin typeface="Calibri"/>
                          <a:ea typeface="Calibri"/>
                          <a:cs typeface="Calibri"/>
                          <a:sym typeface="Calibri"/>
                        </a:rPr>
                        <a:t>or details</a:t>
                      </a:r>
                    </a:p>
                  </a:txBody>
                  <a:tcPr marL="27750" marR="0" marT="0" marB="0">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c>
                  <a:txBody>
                    <a:bodyPr/>
                    <a:lstStyle/>
                    <a:p>
                      <a:pPr marL="0" marR="0" lvl="0" indent="0" algn="l" rtl="0">
                        <a:spcBef>
                          <a:spcPts val="0"/>
                        </a:spcBef>
                        <a:buSzPct val="25000"/>
                        <a:buNone/>
                      </a:pPr>
                      <a:r>
                        <a:rPr lang="en-US" sz="900" u="none" strike="noStrike" cap="none" baseline="0">
                          <a:latin typeface="Calibri"/>
                          <a:ea typeface="Calibri"/>
                          <a:cs typeface="Calibri"/>
                          <a:sym typeface="Calibri"/>
                        </a:rPr>
                        <a:t>Generally uses basic,</a:t>
                      </a:r>
                    </a:p>
                    <a:p>
                      <a:pPr marL="0" marR="0" lvl="0" indent="0" algn="l" rtl="0">
                        <a:spcBef>
                          <a:spcPts val="0"/>
                        </a:spcBef>
                        <a:buSzPct val="25000"/>
                        <a:buNone/>
                      </a:pPr>
                      <a:r>
                        <a:rPr lang="en-US" sz="900" u="none" strike="noStrike" cap="none" baseline="0">
                          <a:latin typeface="Calibri"/>
                          <a:ea typeface="Calibri"/>
                          <a:cs typeface="Calibri"/>
                          <a:sym typeface="Calibri"/>
                        </a:rPr>
                        <a:t>incorrect, or below</a:t>
                      </a:r>
                    </a:p>
                    <a:p>
                      <a:pPr marL="0" marR="0" lvl="0" indent="0" algn="l" rtl="0">
                        <a:spcBef>
                          <a:spcPts val="0"/>
                        </a:spcBef>
                        <a:buSzPct val="25000"/>
                        <a:buNone/>
                      </a:pPr>
                      <a:r>
                        <a:rPr lang="en-US" sz="900" u="none" strike="noStrike" cap="none" baseline="0">
                          <a:latin typeface="Calibri"/>
                          <a:ea typeface="Calibri"/>
                          <a:cs typeface="Calibri"/>
                          <a:sym typeface="Calibri"/>
                        </a:rPr>
                        <a:t>grade level vocabulary</a:t>
                      </a:r>
                    </a:p>
                    <a:p>
                      <a:pPr marL="0" marR="0" lvl="0" indent="0" algn="l" rtl="0">
                        <a:spcBef>
                          <a:spcPts val="0"/>
                        </a:spcBef>
                        <a:buSzPct val="25000"/>
                        <a:buNone/>
                      </a:pPr>
                      <a:r>
                        <a:rPr lang="en-US" sz="900" u="none" strike="noStrike" cap="none" baseline="0">
                          <a:latin typeface="Calibri"/>
                          <a:ea typeface="Calibri"/>
                          <a:cs typeface="Calibri"/>
                          <a:sym typeface="Calibri"/>
                        </a:rPr>
                        <a:t>when dictating (K) or</a:t>
                      </a:r>
                    </a:p>
                    <a:p>
                      <a:pPr marL="0" marR="0" lvl="0" indent="0" algn="l" rtl="0">
                        <a:spcBef>
                          <a:spcPts val="0"/>
                        </a:spcBef>
                        <a:buSzPct val="25000"/>
                        <a:buNone/>
                      </a:pPr>
                      <a:r>
                        <a:rPr lang="en-US" sz="900" u="none" strike="noStrike" cap="none" baseline="0">
                          <a:latin typeface="Calibri"/>
                          <a:ea typeface="Calibri"/>
                          <a:cs typeface="Calibri"/>
                          <a:sym typeface="Calibri"/>
                        </a:rPr>
                        <a:t>writing</a:t>
                      </a:r>
                    </a:p>
                    <a:p>
                      <a:pPr marL="0" marR="0" lvl="0" indent="0" algn="l" rtl="0">
                        <a:spcBef>
                          <a:spcPts val="0"/>
                        </a:spcBef>
                        <a:buSzPct val="25000"/>
                        <a:buNone/>
                      </a:pPr>
                      <a:r>
                        <a:rPr lang="en-US" sz="900" u="none" strike="noStrike" cap="none" baseline="0">
                          <a:latin typeface="Calibri"/>
                          <a:ea typeface="Calibri"/>
                          <a:cs typeface="Calibri"/>
                          <a:sym typeface="Calibri"/>
                        </a:rPr>
                        <a:t>Uses adult/peer feedback to revise</a:t>
                      </a:r>
                    </a:p>
                  </a:txBody>
                  <a:tcPr marL="27750" marR="0" marT="0" marB="0">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c>
                  <a:txBody>
                    <a:bodyPr/>
                    <a:lstStyle/>
                    <a:p>
                      <a:pPr marL="0" marR="0" lvl="0" indent="0" algn="l" rtl="0">
                        <a:spcBef>
                          <a:spcPts val="0"/>
                        </a:spcBef>
                        <a:buSzPct val="25000"/>
                        <a:buNone/>
                      </a:pPr>
                      <a:r>
                        <a:rPr lang="en-US" sz="900" u="none" strike="noStrike" cap="none" baseline="0">
                          <a:latin typeface="Calibri"/>
                          <a:ea typeface="Calibri"/>
                          <a:cs typeface="Calibri"/>
                          <a:sym typeface="Calibri"/>
                        </a:rPr>
                        <a:t>Edits with support from peers or adults(gr 2)</a:t>
                      </a:r>
                    </a:p>
                    <a:p>
                      <a:pPr marL="0" marR="0" lvl="0" indent="0" algn="l" rtl="0">
                        <a:spcBef>
                          <a:spcPts val="0"/>
                        </a:spcBef>
                        <a:buSzPct val="25000"/>
                        <a:buNone/>
                      </a:pPr>
                      <a:r>
                        <a:rPr lang="en-US" sz="900" u="none" strike="noStrike" cap="none" baseline="0">
                          <a:latin typeface="Calibri"/>
                          <a:ea typeface="Calibri"/>
                          <a:cs typeface="Calibri"/>
                          <a:sym typeface="Calibri"/>
                        </a:rPr>
                        <a:t>Grade-appropriate</a:t>
                      </a:r>
                    </a:p>
                    <a:p>
                      <a:pPr marL="0" marR="0" lvl="0" indent="0" algn="l" rtl="0">
                        <a:spcBef>
                          <a:spcPts val="0"/>
                        </a:spcBef>
                        <a:buSzPct val="25000"/>
                        <a:buNone/>
                      </a:pPr>
                      <a:r>
                        <a:rPr lang="en-US" sz="900" u="none" strike="noStrike" cap="none" baseline="0">
                          <a:latin typeface="Calibri"/>
                          <a:ea typeface="Calibri"/>
                          <a:cs typeface="Calibri"/>
                          <a:sym typeface="Calibri"/>
                        </a:rPr>
                        <a:t>mechanics are not used</a:t>
                      </a:r>
                    </a:p>
                    <a:p>
                      <a:pPr marL="0" marR="0" lvl="0" indent="0" algn="l" rtl="0">
                        <a:spcBef>
                          <a:spcPts val="0"/>
                        </a:spcBef>
                        <a:buSzPct val="25000"/>
                        <a:buNone/>
                      </a:pPr>
                      <a:r>
                        <a:rPr lang="en-US" sz="900" u="none" strike="noStrike" cap="none" baseline="0">
                          <a:latin typeface="Calibri"/>
                          <a:ea typeface="Calibri"/>
                          <a:cs typeface="Calibri"/>
                          <a:sym typeface="Calibri"/>
                        </a:rPr>
                        <a:t>or have frequent errors</a:t>
                      </a:r>
                    </a:p>
                  </a:txBody>
                  <a:tcPr marL="27750" marR="0" marT="0" marB="0">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r>
              <a:tr h="353750">
                <a:tc>
                  <a:txBody>
                    <a:bodyPr/>
                    <a:lstStyle/>
                    <a:p>
                      <a:pPr marL="0" marR="0" lvl="0" indent="0" algn="ctr" rtl="0">
                        <a:lnSpc>
                          <a:spcPct val="115000"/>
                        </a:lnSpc>
                        <a:spcBef>
                          <a:spcPts val="0"/>
                        </a:spcBef>
                        <a:spcAft>
                          <a:spcPts val="0"/>
                        </a:spcAft>
                        <a:buSzPct val="25000"/>
                        <a:buNone/>
                      </a:pPr>
                      <a:r>
                        <a:rPr lang="en-US" sz="2000" b="1" u="none" strike="noStrike" cap="none" baseline="0">
                          <a:solidFill>
                            <a:srgbClr val="000000"/>
                          </a:solidFill>
                          <a:latin typeface="Calibri"/>
                          <a:ea typeface="Calibri"/>
                          <a:cs typeface="Calibri"/>
                          <a:sym typeface="Calibri"/>
                        </a:rPr>
                        <a:t>0</a:t>
                      </a:r>
                    </a:p>
                  </a:txBody>
                  <a:tcPr marL="92525" marR="28650" marT="0" marB="0" anchor="ctr">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c gridSpan="5">
                  <a:txBody>
                    <a:bodyPr/>
                    <a:lstStyle/>
                    <a:p>
                      <a:pPr marL="0" marR="0" lvl="0" indent="0" algn="l" rtl="0">
                        <a:spcBef>
                          <a:spcPts val="0"/>
                        </a:spcBef>
                        <a:buSzPct val="25000"/>
                        <a:buNone/>
                      </a:pPr>
                      <a:r>
                        <a:rPr lang="en-US" sz="1000" b="0" i="0" u="none" strike="noStrike" cap="none" baseline="0">
                          <a:solidFill>
                            <a:srgbClr val="000000"/>
                          </a:solidFill>
                          <a:latin typeface="Calibri"/>
                          <a:ea typeface="Calibri"/>
                          <a:cs typeface="Calibri"/>
                          <a:sym typeface="Calibri"/>
                        </a:rPr>
                        <a:t>A response gets no credit if it provides no evidence of the ability to [fill in with key language from the intended target].</a:t>
                      </a:r>
                    </a:p>
                  </a:txBody>
                  <a:tcPr marL="92525" marR="10525" marT="9800" marB="0" anchor="ctr">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sp>
        <p:nvSpPr>
          <p:cNvPr id="180" name="Shape 180"/>
          <p:cNvSpPr/>
          <p:nvPr/>
        </p:nvSpPr>
        <p:spPr>
          <a:xfrm>
            <a:off x="184749" y="110973"/>
            <a:ext cx="7248671" cy="346227"/>
          </a:xfrm>
          <a:prstGeom prst="rect">
            <a:avLst/>
          </a:prstGeom>
          <a:noFill/>
          <a:ln>
            <a:noFill/>
          </a:ln>
        </p:spPr>
        <p:txBody>
          <a:bodyPr lIns="96875" tIns="48425" rIns="96875" bIns="48425" anchor="t" anchorCtr="0">
            <a:noAutofit/>
          </a:bodyPr>
          <a:lstStyle/>
          <a:p>
            <a:pPr marL="0" marR="0" lvl="0" indent="0" algn="ctr" rtl="0">
              <a:spcBef>
                <a:spcPts val="0"/>
              </a:spcBef>
              <a:buSzPct val="25000"/>
              <a:buNone/>
            </a:pPr>
            <a:r>
              <a:rPr lang="en-US" sz="1600" b="1" i="0" u="none" strike="noStrike" cap="none" baseline="0" dirty="0">
                <a:solidFill>
                  <a:schemeClr val="dk1"/>
                </a:solidFill>
                <a:latin typeface="Calibri"/>
                <a:ea typeface="Calibri"/>
                <a:cs typeface="Calibri"/>
                <a:sym typeface="Calibri"/>
              </a:rPr>
              <a:t> Grades K - 2: Generic 4-Point Narrative Writing Rubric </a:t>
            </a:r>
          </a:p>
        </p:txBody>
      </p:sp>
      <p:sp>
        <p:nvSpPr>
          <p:cNvPr id="181" name="Shape 181"/>
          <p:cNvSpPr/>
          <p:nvPr/>
        </p:nvSpPr>
        <p:spPr>
          <a:xfrm>
            <a:off x="369502" y="9144000"/>
            <a:ext cx="7402898" cy="232965"/>
          </a:xfrm>
          <a:prstGeom prst="rect">
            <a:avLst/>
          </a:prstGeom>
          <a:noFill/>
          <a:ln>
            <a:noFill/>
          </a:ln>
        </p:spPr>
        <p:txBody>
          <a:bodyPr lIns="92375" tIns="46175" rIns="92375" bIns="46175" anchor="t" anchorCtr="0">
            <a:noAutofit/>
          </a:bodyPr>
          <a:lstStyle/>
          <a:p>
            <a:pPr marL="0" marR="0" lvl="0" indent="0" algn="l" rtl="0">
              <a:spcBef>
                <a:spcPts val="0"/>
              </a:spcBef>
              <a:buSzPct val="25000"/>
              <a:buNone/>
            </a:pPr>
            <a:r>
              <a:rPr lang="en-US" sz="900" b="1" i="0" u="none" strike="noStrike" cap="none" baseline="0">
                <a:solidFill>
                  <a:schemeClr val="dk1"/>
                </a:solidFill>
                <a:latin typeface="Calibri"/>
                <a:ea typeface="Calibri"/>
                <a:cs typeface="Calibri"/>
                <a:sym typeface="Calibri"/>
              </a:rPr>
              <a:t>Working Drafts of ELA rubrics for assessing CCSS writing standards --- © (2010) Karin Hess, National Center for Assessment [khess@nciea.org</a:t>
            </a:r>
          </a:p>
        </p:txBody>
      </p:sp>
      <p:sp>
        <p:nvSpPr>
          <p:cNvPr id="182" name="Shape 182"/>
          <p:cNvSpPr txBox="1">
            <a:spLocks noGrp="1"/>
          </p:cNvSpPr>
          <p:nvPr>
            <p:ph type="sldNum" idx="12"/>
          </p:nvPr>
        </p:nvSpPr>
        <p:spPr>
          <a:xfrm>
            <a:off x="7162800" y="9522884"/>
            <a:ext cx="589127" cy="535515"/>
          </a:xfrm>
          <a:prstGeom prst="rect">
            <a:avLst/>
          </a:prstGeom>
          <a:noFill/>
          <a:ln>
            <a:noFill/>
          </a:ln>
        </p:spPr>
        <p:txBody>
          <a:bodyPr lIns="101875" tIns="50925" rIns="101875" bIns="50925" anchor="ctr" anchorCtr="0">
            <a:noAutofit/>
          </a:bodyPr>
          <a:lstStyle/>
          <a:p>
            <a:pPr marL="0" marR="0" lvl="0" indent="0" algn="r" rtl="0">
              <a:spcBef>
                <a:spcPts val="0"/>
              </a:spcBef>
              <a:buSzPct val="25000"/>
              <a:buNone/>
            </a:pPr>
            <a:r>
              <a:rPr lang="en-US"/>
              <a:t> </a:t>
            </a:r>
          </a:p>
        </p:txBody>
      </p:sp>
    </p:spTree>
    <p:extLst>
      <p:ext uri="{BB962C8B-B14F-4D97-AF65-F5344CB8AC3E}">
        <p14:creationId xmlns:p14="http://schemas.microsoft.com/office/powerpoint/2010/main" val="250194352"/>
      </p:ext>
    </p:extLst>
  </p:cSld>
  <p:clrMapOvr>
    <a:masterClrMapping/>
  </p:clrMapOvr>
  <p:transition spd="slow">
    <p:cut/>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0" name="Group 39"/>
          <p:cNvGrpSpPr/>
          <p:nvPr/>
        </p:nvGrpSpPr>
        <p:grpSpPr>
          <a:xfrm>
            <a:off x="194375" y="5213274"/>
            <a:ext cx="7397211" cy="4608954"/>
            <a:chOff x="381000" y="3866614"/>
            <a:chExt cx="7397211" cy="4608954"/>
          </a:xfrm>
        </p:grpSpPr>
        <p:grpSp>
          <p:nvGrpSpPr>
            <p:cNvPr id="38" name="Group 37"/>
            <p:cNvGrpSpPr/>
            <p:nvPr/>
          </p:nvGrpSpPr>
          <p:grpSpPr>
            <a:xfrm>
              <a:off x="381000" y="3866614"/>
              <a:ext cx="7397211" cy="4608954"/>
              <a:chOff x="381000" y="3743742"/>
              <a:chExt cx="7397211" cy="4608954"/>
            </a:xfrm>
          </p:grpSpPr>
          <p:sp>
            <p:nvSpPr>
              <p:cNvPr id="6" name="Rectangle 5"/>
              <p:cNvSpPr/>
              <p:nvPr/>
            </p:nvSpPr>
            <p:spPr>
              <a:xfrm>
                <a:off x="381000" y="3743742"/>
                <a:ext cx="7239000" cy="4608954"/>
              </a:xfrm>
              <a:prstGeom prst="rect">
                <a:avLst/>
              </a:prstGeom>
            </p:spPr>
            <p:txBody>
              <a:bodyPr wrap="square">
                <a:spAutoFit/>
              </a:bodyPr>
              <a:lstStyle/>
              <a:p>
                <a:r>
                  <a:rPr lang="en-US" sz="1050" b="1" u="sng" dirty="0"/>
                  <a:t>Performance Task</a:t>
                </a:r>
                <a:r>
                  <a:rPr lang="en-US" sz="1050" dirty="0"/>
                  <a:t>: </a:t>
                </a:r>
              </a:p>
              <a:p>
                <a:r>
                  <a:rPr lang="en-US" sz="1000" dirty="0"/>
                  <a:t>You are going to write a narrative story.  This means it has a beginning, middle and an ending.  This is a make believe story.  In your story you will write about characters who are going on a trip to the moon.  You will use details from the passages you have read to help you write your story.  Include the following in your story</a:t>
                </a:r>
                <a:r>
                  <a:rPr lang="en-US" sz="1000" dirty="0" smtClean="0"/>
                  <a:t>:</a:t>
                </a:r>
                <a:endParaRPr lang="en-US" sz="1000" dirty="0"/>
              </a:p>
              <a:p>
                <a:pPr marL="228600" lvl="0" indent="-228600">
                  <a:buFont typeface="+mj-lt"/>
                  <a:buAutoNum type="arabicPeriod"/>
                </a:pPr>
                <a:r>
                  <a:rPr lang="en-US" sz="1000" dirty="0"/>
                  <a:t>Describe the setting.  </a:t>
                </a:r>
              </a:p>
              <a:p>
                <a:pPr marL="228600" lvl="0" indent="-228600">
                  <a:buFont typeface="+mj-lt"/>
                  <a:buAutoNum type="arabicPeriod"/>
                </a:pPr>
                <a:r>
                  <a:rPr lang="en-US" sz="1000" dirty="0"/>
                  <a:t>Name the characters.</a:t>
                </a:r>
              </a:p>
              <a:p>
                <a:pPr marL="228600" lvl="0" indent="-228600">
                  <a:buFont typeface="+mj-lt"/>
                  <a:buAutoNum type="arabicPeriod"/>
                </a:pPr>
                <a:r>
                  <a:rPr lang="en-US" sz="1000" dirty="0"/>
                  <a:t>Include a sequence of events where the characters describe what they saw, heard and felt.</a:t>
                </a:r>
              </a:p>
              <a:p>
                <a:pPr marL="228600" lvl="0" indent="-228600">
                  <a:buFont typeface="+mj-lt"/>
                  <a:buAutoNum type="arabicPeriod"/>
                </a:pPr>
                <a:r>
                  <a:rPr lang="en-US" sz="1000" dirty="0"/>
                  <a:t>Use temporal words such as first, next, then and last to signal event order.</a:t>
                </a:r>
              </a:p>
              <a:p>
                <a:pPr lvl="0"/>
                <a:endParaRPr lang="en-US" sz="1200" dirty="0"/>
              </a:p>
              <a:p>
                <a:r>
                  <a:rPr lang="en-US" sz="1100" b="1" u="sng" dirty="0"/>
                  <a:t>Exemplar Student Writing </a:t>
                </a:r>
                <a:r>
                  <a:rPr lang="en-US" sz="1100" b="1" u="sng" dirty="0" smtClean="0"/>
                  <a:t>Sample</a:t>
                </a:r>
                <a:r>
                  <a:rPr lang="en-US" sz="1100" b="1" dirty="0" smtClean="0"/>
                  <a:t>:</a:t>
                </a:r>
                <a:endParaRPr lang="en-US" sz="1100" b="1" dirty="0"/>
              </a:p>
              <a:p>
                <a:r>
                  <a:rPr lang="en-US" sz="1000" dirty="0"/>
                  <a:t>Wise Old Owl and his friend Mr. Roar wanted to go to the beautiful moon. </a:t>
                </a:r>
                <a:r>
                  <a:rPr lang="en-US" sz="1000" b="1" dirty="0"/>
                  <a:t> But </a:t>
                </a:r>
                <a:r>
                  <a:rPr lang="en-US" sz="1000" dirty="0"/>
                  <a:t>they had a </a:t>
                </a:r>
                <a:r>
                  <a:rPr lang="en-US" sz="1000" dirty="0" smtClean="0"/>
                  <a:t>problem. Wise </a:t>
                </a:r>
                <a:r>
                  <a:rPr lang="en-US" sz="1000" dirty="0"/>
                  <a:t>Old Owl said, “How will we get there? The moon is 200,000 miles away!  That is a long way to go</a:t>
                </a:r>
                <a:r>
                  <a:rPr lang="en-US" sz="1000" dirty="0" smtClean="0"/>
                  <a:t>!” Tiger </a:t>
                </a:r>
                <a:r>
                  <a:rPr lang="en-US" sz="1000" dirty="0"/>
                  <a:t>said, “You are wise.  Make a plan for us!”</a:t>
                </a:r>
              </a:p>
              <a:p>
                <a:endParaRPr lang="en-US" sz="1000" dirty="0"/>
              </a:p>
              <a:p>
                <a:r>
                  <a:rPr lang="en-US" sz="1000" dirty="0" smtClean="0"/>
                  <a:t>Wise </a:t>
                </a:r>
                <a:r>
                  <a:rPr lang="en-US" sz="1000" dirty="0"/>
                  <a:t>Old Owl and Mr. Roar went to the library.  </a:t>
                </a:r>
                <a:r>
                  <a:rPr lang="en-US" sz="1000" b="1" dirty="0"/>
                  <a:t>Then </a:t>
                </a:r>
                <a:r>
                  <a:rPr lang="en-US" sz="1000" dirty="0"/>
                  <a:t>they read about astronauts who went to the moon and put an American flag on the moon.  “I wonder if the flag is still there,” said Mr. Roar.  </a:t>
                </a:r>
                <a:r>
                  <a:rPr lang="en-US" sz="1000" b="1" dirty="0"/>
                  <a:t>So</a:t>
                </a:r>
                <a:r>
                  <a:rPr lang="en-US" sz="1000" dirty="0"/>
                  <a:t> they decided they would need a rocket and astronaut suits just like the American astronauts Neil Armstrong and Buzz Aldrin.  </a:t>
                </a:r>
              </a:p>
              <a:p>
                <a:endParaRPr lang="en-US" sz="1000" dirty="0"/>
              </a:p>
              <a:p>
                <a:r>
                  <a:rPr lang="en-US" sz="1000" dirty="0"/>
                  <a:t>Wise Old Owl was so smart he read about how to make a rocket.  He read about how to make astronaut suits.  Mr. Roar and Wise Old Owl got everything they needed.  </a:t>
                </a:r>
                <a:r>
                  <a:rPr lang="en-US" sz="1000" b="1" dirty="0" smtClean="0"/>
                  <a:t>Next</a:t>
                </a:r>
                <a:r>
                  <a:rPr lang="en-US" sz="1000" dirty="0" smtClean="0"/>
                  <a:t> </a:t>
                </a:r>
                <a:r>
                  <a:rPr lang="en-US" sz="1000" dirty="0"/>
                  <a:t>they built a shiny rocket.  </a:t>
                </a:r>
                <a:r>
                  <a:rPr lang="en-US" sz="1000" b="1" dirty="0" smtClean="0"/>
                  <a:t>Then, </a:t>
                </a:r>
                <a:r>
                  <a:rPr lang="en-US" sz="1000" dirty="0" smtClean="0"/>
                  <a:t>they </a:t>
                </a:r>
                <a:r>
                  <a:rPr lang="en-US" sz="1000" dirty="0"/>
                  <a:t>made wonderful suits.  </a:t>
                </a:r>
                <a:r>
                  <a:rPr lang="en-US" sz="1000" b="1" dirty="0"/>
                  <a:t>Now</a:t>
                </a:r>
                <a:r>
                  <a:rPr lang="en-US" sz="1000" dirty="0"/>
                  <a:t> they were ready to go to the moon!</a:t>
                </a:r>
              </a:p>
              <a:p>
                <a:r>
                  <a:rPr lang="en-US" sz="1000" dirty="0"/>
                  <a:t> </a:t>
                </a:r>
              </a:p>
              <a:p>
                <a:r>
                  <a:rPr lang="en-US" sz="1000" b="1" dirty="0" smtClean="0"/>
                  <a:t>Finally </a:t>
                </a:r>
                <a:r>
                  <a:rPr lang="en-US" sz="1000" dirty="0"/>
                  <a:t>they took off!  Zoom!  They were glad they had a rocket because there was no air in space. When they </a:t>
                </a:r>
                <a:r>
                  <a:rPr lang="en-US" sz="1000" dirty="0" smtClean="0"/>
                  <a:t>landed </a:t>
                </a:r>
                <a:r>
                  <a:rPr lang="en-US" sz="1000" dirty="0"/>
                  <a:t>on the moon they wanted to see the moon craters.  They were glad they had astronaut suits so they could walk on the moon.  Their heavy boots helped them not to float away.  Their helmet helped them breathe air.   </a:t>
                </a:r>
                <a:r>
                  <a:rPr lang="en-US" sz="1000" b="1" dirty="0" smtClean="0"/>
                  <a:t>Last,</a:t>
                </a:r>
                <a:r>
                  <a:rPr lang="en-US" sz="1000" dirty="0" smtClean="0"/>
                  <a:t> </a:t>
                </a:r>
                <a:r>
                  <a:rPr lang="en-US" sz="1000" dirty="0"/>
                  <a:t>they saw the American Flag! “Wow, said Mr. Roar, it is still there!”  </a:t>
                </a:r>
              </a:p>
              <a:p>
                <a:endParaRPr lang="en-US" sz="1000" dirty="0"/>
              </a:p>
              <a:p>
                <a:r>
                  <a:rPr lang="en-US" sz="1000" b="1" dirty="0"/>
                  <a:t>When </a:t>
                </a:r>
                <a:r>
                  <a:rPr lang="en-US" sz="1000" dirty="0"/>
                  <a:t>it was time to go home Wise Old Owl said, “Thank you Mr. Roar for being such a good friend.  We worked together and made this all possible!”</a:t>
                </a:r>
              </a:p>
              <a:p>
                <a:endParaRPr lang="en-US" sz="1000" dirty="0"/>
              </a:p>
            </p:txBody>
          </p:sp>
          <p:sp>
            <p:nvSpPr>
              <p:cNvPr id="7" name="TextBox 6"/>
              <p:cNvSpPr txBox="1"/>
              <p:nvPr/>
            </p:nvSpPr>
            <p:spPr>
              <a:xfrm>
                <a:off x="4682425" y="5617068"/>
                <a:ext cx="3095786" cy="230832"/>
              </a:xfrm>
              <a:prstGeom prst="rect">
                <a:avLst/>
              </a:prstGeom>
              <a:solidFill>
                <a:schemeClr val="bg1">
                  <a:lumMod val="95000"/>
                </a:schemeClr>
              </a:solidFill>
            </p:spPr>
            <p:txBody>
              <a:bodyPr wrap="square" rtlCol="0">
                <a:spAutoFit/>
              </a:bodyPr>
              <a:lstStyle/>
              <a:p>
                <a:r>
                  <a:rPr lang="en-US" sz="900" b="1" dirty="0"/>
                  <a:t>Elaborates with concrete, sensory details and dialogue. </a:t>
                </a:r>
              </a:p>
            </p:txBody>
          </p:sp>
          <p:sp>
            <p:nvSpPr>
              <p:cNvPr id="10" name="TextBox 9"/>
              <p:cNvSpPr txBox="1"/>
              <p:nvPr/>
            </p:nvSpPr>
            <p:spPr>
              <a:xfrm>
                <a:off x="2453496" y="5120652"/>
                <a:ext cx="3187725" cy="230832"/>
              </a:xfrm>
              <a:prstGeom prst="rect">
                <a:avLst/>
              </a:prstGeom>
              <a:solidFill>
                <a:schemeClr val="bg1">
                  <a:lumMod val="95000"/>
                </a:schemeClr>
              </a:solidFill>
            </p:spPr>
            <p:txBody>
              <a:bodyPr wrap="square" rtlCol="0">
                <a:spAutoFit/>
              </a:bodyPr>
              <a:lstStyle/>
              <a:p>
                <a:r>
                  <a:rPr lang="en-US" sz="900" b="1" dirty="0"/>
                  <a:t>Engages reader  and Establishes storyline</a:t>
                </a:r>
              </a:p>
            </p:txBody>
          </p:sp>
          <p:sp>
            <p:nvSpPr>
              <p:cNvPr id="11" name="TextBox 10"/>
              <p:cNvSpPr txBox="1"/>
              <p:nvPr/>
            </p:nvSpPr>
            <p:spPr>
              <a:xfrm>
                <a:off x="3234625" y="6072881"/>
                <a:ext cx="2406596" cy="230832"/>
              </a:xfrm>
              <a:prstGeom prst="rect">
                <a:avLst/>
              </a:prstGeom>
              <a:solidFill>
                <a:schemeClr val="bg1">
                  <a:lumMod val="95000"/>
                </a:schemeClr>
              </a:solidFill>
            </p:spPr>
            <p:txBody>
              <a:bodyPr wrap="square" rtlCol="0">
                <a:spAutoFit/>
              </a:bodyPr>
              <a:lstStyle/>
              <a:p>
                <a:r>
                  <a:rPr lang="en-US" sz="900" b="1" dirty="0"/>
                  <a:t>Uses topic vocabulary from texts.</a:t>
                </a:r>
              </a:p>
            </p:txBody>
          </p:sp>
          <p:sp>
            <p:nvSpPr>
              <p:cNvPr id="9" name="TextBox 8"/>
              <p:cNvSpPr txBox="1"/>
              <p:nvPr/>
            </p:nvSpPr>
            <p:spPr>
              <a:xfrm>
                <a:off x="415225" y="6836268"/>
                <a:ext cx="3319463" cy="230832"/>
              </a:xfrm>
              <a:prstGeom prst="rect">
                <a:avLst/>
              </a:prstGeom>
              <a:solidFill>
                <a:schemeClr val="bg1">
                  <a:lumMod val="95000"/>
                </a:schemeClr>
              </a:solidFill>
            </p:spPr>
            <p:txBody>
              <a:bodyPr wrap="square" rtlCol="0">
                <a:spAutoFit/>
              </a:bodyPr>
              <a:lstStyle/>
              <a:p>
                <a:r>
                  <a:rPr lang="en-US" sz="900" b="1" dirty="0"/>
                  <a:t>Transitional words move story in event order.</a:t>
                </a:r>
              </a:p>
            </p:txBody>
          </p:sp>
        </p:grpSp>
        <p:sp>
          <p:nvSpPr>
            <p:cNvPr id="39" name="TextBox 38"/>
            <p:cNvSpPr txBox="1"/>
            <p:nvPr/>
          </p:nvSpPr>
          <p:spPr>
            <a:xfrm>
              <a:off x="1189748" y="7949740"/>
              <a:ext cx="2409664" cy="230832"/>
            </a:xfrm>
            <a:prstGeom prst="rect">
              <a:avLst/>
            </a:prstGeom>
            <a:solidFill>
              <a:schemeClr val="bg1">
                <a:lumMod val="95000"/>
              </a:schemeClr>
            </a:solidFill>
          </p:spPr>
          <p:txBody>
            <a:bodyPr wrap="square" rtlCol="0">
              <a:spAutoFit/>
            </a:bodyPr>
            <a:lstStyle/>
            <a:p>
              <a:r>
                <a:rPr lang="en-US" sz="900" b="1" dirty="0"/>
                <a:t>Has a clear and logical conclusion.</a:t>
              </a:r>
            </a:p>
          </p:txBody>
        </p:sp>
      </p:grpSp>
      <p:sp>
        <p:nvSpPr>
          <p:cNvPr id="4" name="Slide Number Placeholder 3"/>
          <p:cNvSpPr>
            <a:spLocks noGrp="1"/>
          </p:cNvSpPr>
          <p:nvPr>
            <p:ph type="sldNum" sz="quarter" idx="12"/>
          </p:nvPr>
        </p:nvSpPr>
        <p:spPr/>
        <p:txBody>
          <a:bodyPr/>
          <a:lstStyle/>
          <a:p>
            <a:fld id="{F177B04D-AEB5-43ED-B9BA-B3D1EC9C9067}" type="slidenum">
              <a:rPr lang="en-US" smtClean="0"/>
              <a:pPr/>
              <a:t>15</a:t>
            </a:fld>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112215069"/>
              </p:ext>
            </p:extLst>
          </p:nvPr>
        </p:nvGraphicFramePr>
        <p:xfrm>
          <a:off x="161925" y="164124"/>
          <a:ext cx="7458558" cy="4979656"/>
        </p:xfrm>
        <a:graphic>
          <a:graphicData uri="http://schemas.openxmlformats.org/drawingml/2006/table">
            <a:tbl>
              <a:tblPr firstRow="1" bandRow="1">
                <a:tableStyleId>{5940675A-B579-460E-94D1-54222C63F5DA}</a:tableStyleId>
              </a:tblPr>
              <a:tblGrid>
                <a:gridCol w="809625"/>
                <a:gridCol w="1295400"/>
                <a:gridCol w="1214438"/>
                <a:gridCol w="1363244"/>
                <a:gridCol w="1421536"/>
                <a:gridCol w="1354315"/>
              </a:tblGrid>
              <a:tr h="508078">
                <a:tc gridSpan="6">
                  <a:txBody>
                    <a:bodyPr/>
                    <a:lstStyle/>
                    <a:p>
                      <a:pPr marL="0" marR="0" algn="l">
                        <a:lnSpc>
                          <a:spcPct val="100000"/>
                        </a:lnSpc>
                        <a:spcBef>
                          <a:spcPts val="0"/>
                        </a:spcBef>
                        <a:spcAft>
                          <a:spcPts val="0"/>
                        </a:spcAft>
                      </a:pPr>
                      <a:r>
                        <a:rPr lang="en-US" sz="900" b="1" dirty="0" smtClean="0">
                          <a:solidFill>
                            <a:schemeClr val="tx1"/>
                          </a:solidFill>
                        </a:rPr>
                        <a:t>W..2..3</a:t>
                      </a:r>
                    </a:p>
                    <a:p>
                      <a:pPr marL="0" marR="0" algn="l">
                        <a:lnSpc>
                          <a:spcPct val="100000"/>
                        </a:lnSpc>
                        <a:spcBef>
                          <a:spcPts val="0"/>
                        </a:spcBef>
                        <a:spcAft>
                          <a:spcPts val="0"/>
                        </a:spcAft>
                      </a:pPr>
                      <a:r>
                        <a:rPr lang="en-US" sz="900" b="0" dirty="0" smtClean="0">
                          <a:solidFill>
                            <a:schemeClr val="tx1"/>
                          </a:solidFill>
                        </a:rPr>
                        <a:t>Write narratives in which they recount a well-elaborated event or short sequence of events, include details to describe actions, thoughts, and feelings, use temporal words to signal event order, and provide a sense of closure.</a:t>
                      </a:r>
                    </a:p>
                  </a:txBody>
                  <a:tcPr marL="97155" marR="77004" marT="38502" marB="38502"/>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68593">
                <a:tc gridSpan="6">
                  <a:txBody>
                    <a:bodyPr/>
                    <a:lstStyle/>
                    <a:p>
                      <a:pPr marL="0" marR="0" algn="ctr">
                        <a:lnSpc>
                          <a:spcPct val="100000"/>
                        </a:lnSpc>
                        <a:spcBef>
                          <a:spcPts val="0"/>
                        </a:spcBef>
                        <a:spcAft>
                          <a:spcPts val="0"/>
                        </a:spcAft>
                      </a:pPr>
                      <a:r>
                        <a:rPr lang="en-US" sz="1300" kern="1200" dirty="0" smtClean="0">
                          <a:effectLst/>
                        </a:rPr>
                        <a:t>Narrative </a:t>
                      </a:r>
                      <a:r>
                        <a:rPr lang="en-US" sz="1300" kern="1200" dirty="0">
                          <a:effectLst/>
                        </a:rPr>
                        <a:t>Full Composition </a:t>
                      </a:r>
                      <a:r>
                        <a:rPr lang="en-US" sz="1300" kern="1200" dirty="0" smtClean="0">
                          <a:effectLst/>
                        </a:rPr>
                        <a:t>Performance Task Score “4” Example</a:t>
                      </a:r>
                      <a:endParaRPr lang="en-US" sz="900" dirty="0">
                        <a:effectLst/>
                        <a:latin typeface="Calibri"/>
                        <a:ea typeface="Calibri"/>
                        <a:cs typeface="Times New Roman"/>
                      </a:endParaRPr>
                    </a:p>
                  </a:txBody>
                  <a:tcPr marL="97155" marR="77004" marT="38502" marB="38502"/>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431222">
                <a:tc rowSpan="2">
                  <a:txBody>
                    <a:bodyPr/>
                    <a:lstStyle/>
                    <a:p>
                      <a:pPr marL="0" marR="0" algn="ctr">
                        <a:lnSpc>
                          <a:spcPct val="100000"/>
                        </a:lnSpc>
                        <a:spcBef>
                          <a:spcPts val="0"/>
                        </a:spcBef>
                        <a:spcAft>
                          <a:spcPts val="0"/>
                        </a:spcAft>
                      </a:pPr>
                      <a:r>
                        <a:rPr lang="en-US" sz="1500" b="1" kern="1200" dirty="0">
                          <a:effectLst/>
                        </a:rPr>
                        <a:t>score</a:t>
                      </a:r>
                      <a:endParaRPr lang="en-US" sz="900" b="1" dirty="0">
                        <a:effectLst/>
                        <a:latin typeface="Calibri"/>
                        <a:ea typeface="Calibri"/>
                        <a:cs typeface="Times New Roman"/>
                      </a:endParaRPr>
                    </a:p>
                  </a:txBody>
                  <a:tcPr marL="97155" marR="77004" marT="38502" marB="38502" anchor="ctr"/>
                </a:tc>
                <a:tc gridSpan="2">
                  <a:txBody>
                    <a:bodyPr/>
                    <a:lstStyle/>
                    <a:p>
                      <a:pPr marL="0" marR="0" algn="ctr">
                        <a:lnSpc>
                          <a:spcPct val="100000"/>
                        </a:lnSpc>
                        <a:spcBef>
                          <a:spcPts val="0"/>
                        </a:spcBef>
                        <a:spcAft>
                          <a:spcPts val="0"/>
                        </a:spcAft>
                      </a:pPr>
                      <a:r>
                        <a:rPr lang="en-US" sz="1000" kern="1200" dirty="0">
                          <a:effectLst/>
                        </a:rPr>
                        <a:t>Statement of Purpose/Focus and Organization</a:t>
                      </a:r>
                      <a:endParaRPr lang="en-US" sz="900" dirty="0">
                        <a:effectLst/>
                        <a:latin typeface="Calibri"/>
                        <a:ea typeface="Calibri"/>
                        <a:cs typeface="Times New Roman"/>
                      </a:endParaRPr>
                    </a:p>
                  </a:txBody>
                  <a:tcPr marL="97155" marR="77004" marT="38502" marB="38502" anchor="ctr">
                    <a:solidFill>
                      <a:schemeClr val="accent1">
                        <a:lumMod val="60000"/>
                        <a:lumOff val="40000"/>
                      </a:schemeClr>
                    </a:solidFill>
                  </a:tcPr>
                </a:tc>
                <a:tc hMerge="1">
                  <a:txBody>
                    <a:bodyPr/>
                    <a:lstStyle/>
                    <a:p>
                      <a:endParaRPr lang="en-US"/>
                    </a:p>
                  </a:txBody>
                  <a:tcPr/>
                </a:tc>
                <a:tc gridSpan="2">
                  <a:txBody>
                    <a:bodyPr/>
                    <a:lstStyle/>
                    <a:p>
                      <a:pPr marL="0" marR="0" algn="ctr">
                        <a:lnSpc>
                          <a:spcPct val="100000"/>
                        </a:lnSpc>
                        <a:spcBef>
                          <a:spcPts val="0"/>
                        </a:spcBef>
                        <a:spcAft>
                          <a:spcPts val="0"/>
                        </a:spcAft>
                      </a:pPr>
                      <a:r>
                        <a:rPr lang="en-US" sz="1000" kern="1200" dirty="0">
                          <a:effectLst/>
                        </a:rPr>
                        <a:t>Development: Language and Elaboration</a:t>
                      </a:r>
                      <a:endParaRPr lang="en-US" sz="900" dirty="0">
                        <a:effectLst/>
                      </a:endParaRPr>
                    </a:p>
                    <a:p>
                      <a:pPr marL="0" marR="0" algn="ctr">
                        <a:lnSpc>
                          <a:spcPct val="100000"/>
                        </a:lnSpc>
                        <a:spcBef>
                          <a:spcPts val="0"/>
                        </a:spcBef>
                        <a:spcAft>
                          <a:spcPts val="0"/>
                        </a:spcAft>
                      </a:pPr>
                      <a:r>
                        <a:rPr lang="en-US" sz="1000" kern="1200" dirty="0">
                          <a:effectLst/>
                        </a:rPr>
                        <a:t>of Evidence</a:t>
                      </a:r>
                      <a:endParaRPr lang="en-US" sz="900" dirty="0">
                        <a:effectLst/>
                        <a:latin typeface="Calibri"/>
                        <a:ea typeface="Calibri"/>
                        <a:cs typeface="Times New Roman"/>
                      </a:endParaRPr>
                    </a:p>
                  </a:txBody>
                  <a:tcPr marL="97155" marR="77004" marT="38502" marB="38502" anchor="ctr">
                    <a:solidFill>
                      <a:schemeClr val="accent3">
                        <a:lumMod val="40000"/>
                        <a:lumOff val="60000"/>
                      </a:schemeClr>
                    </a:solidFill>
                  </a:tcPr>
                </a:tc>
                <a:tc hMerge="1">
                  <a:txBody>
                    <a:bodyPr/>
                    <a:lstStyle/>
                    <a:p>
                      <a:endParaRPr lang="en-US"/>
                    </a:p>
                  </a:txBody>
                  <a:tcPr/>
                </a:tc>
                <a:tc rowSpan="2">
                  <a:txBody>
                    <a:bodyPr/>
                    <a:lstStyle/>
                    <a:p>
                      <a:pPr marL="0" marR="0" algn="ctr">
                        <a:lnSpc>
                          <a:spcPct val="100000"/>
                        </a:lnSpc>
                        <a:spcBef>
                          <a:spcPts val="0"/>
                        </a:spcBef>
                        <a:spcAft>
                          <a:spcPts val="0"/>
                        </a:spcAft>
                      </a:pPr>
                      <a:r>
                        <a:rPr lang="en-US" sz="900" dirty="0" smtClean="0">
                          <a:effectLst/>
                          <a:latin typeface="Calibri"/>
                          <a:ea typeface="Calibri"/>
                          <a:cs typeface="Times New Roman"/>
                        </a:rPr>
                        <a:t>Conventions</a:t>
                      </a:r>
                      <a:endParaRPr lang="en-US" sz="900" dirty="0">
                        <a:effectLst/>
                        <a:latin typeface="Calibri"/>
                        <a:ea typeface="Calibri"/>
                        <a:cs typeface="Times New Roman"/>
                      </a:endParaRPr>
                    </a:p>
                  </a:txBody>
                  <a:tcPr marL="97155" marR="77004" marT="38502" marB="38502" anchor="ctr">
                    <a:solidFill>
                      <a:schemeClr val="accent6">
                        <a:lumMod val="40000"/>
                        <a:lumOff val="60000"/>
                      </a:schemeClr>
                    </a:solidFill>
                  </a:tcPr>
                </a:tc>
              </a:tr>
              <a:tr h="431222">
                <a:tc vMerge="1">
                  <a:txBody>
                    <a:bodyPr/>
                    <a:lstStyle/>
                    <a:p>
                      <a:endParaRPr lang="en-US"/>
                    </a:p>
                  </a:txBody>
                  <a:tcPr/>
                </a:tc>
                <a:tc>
                  <a:txBody>
                    <a:bodyPr/>
                    <a:lstStyle/>
                    <a:p>
                      <a:pPr marL="0" marR="0" algn="ctr">
                        <a:lnSpc>
                          <a:spcPct val="100000"/>
                        </a:lnSpc>
                        <a:spcBef>
                          <a:spcPts val="0"/>
                        </a:spcBef>
                        <a:spcAft>
                          <a:spcPts val="0"/>
                        </a:spcAft>
                      </a:pPr>
                      <a:r>
                        <a:rPr lang="en-US" sz="1000" kern="1200" dirty="0">
                          <a:effectLst/>
                        </a:rPr>
                        <a:t>Statement of</a:t>
                      </a:r>
                      <a:endParaRPr lang="en-US" sz="900" dirty="0">
                        <a:effectLst/>
                      </a:endParaRPr>
                    </a:p>
                    <a:p>
                      <a:pPr marL="0" marR="0" algn="ctr">
                        <a:lnSpc>
                          <a:spcPct val="100000"/>
                        </a:lnSpc>
                        <a:spcBef>
                          <a:spcPts val="0"/>
                        </a:spcBef>
                        <a:spcAft>
                          <a:spcPts val="0"/>
                        </a:spcAft>
                      </a:pPr>
                      <a:r>
                        <a:rPr lang="en-US" sz="1000" kern="1200" dirty="0">
                          <a:effectLst/>
                        </a:rPr>
                        <a:t>Purpose/Focus</a:t>
                      </a:r>
                      <a:endParaRPr lang="en-US" sz="900" dirty="0">
                        <a:effectLst/>
                        <a:latin typeface="Calibri"/>
                        <a:ea typeface="Calibri"/>
                        <a:cs typeface="Times New Roman"/>
                      </a:endParaRPr>
                    </a:p>
                  </a:txBody>
                  <a:tcPr marL="97155" marR="77004" marT="38502" marB="38502" anchor="ctr">
                    <a:solidFill>
                      <a:schemeClr val="accent1">
                        <a:lumMod val="20000"/>
                        <a:lumOff val="80000"/>
                      </a:schemeClr>
                    </a:solidFill>
                  </a:tcPr>
                </a:tc>
                <a:tc>
                  <a:txBody>
                    <a:bodyPr/>
                    <a:lstStyle/>
                    <a:p>
                      <a:pPr marL="0" marR="0" algn="ctr">
                        <a:lnSpc>
                          <a:spcPct val="100000"/>
                        </a:lnSpc>
                        <a:spcBef>
                          <a:spcPts val="0"/>
                        </a:spcBef>
                        <a:spcAft>
                          <a:spcPts val="0"/>
                        </a:spcAft>
                      </a:pPr>
                      <a:r>
                        <a:rPr lang="en-US" sz="1000" kern="1200" dirty="0">
                          <a:effectLst/>
                        </a:rPr>
                        <a:t>Organization</a:t>
                      </a:r>
                      <a:endParaRPr lang="en-US" sz="900" dirty="0">
                        <a:effectLst/>
                        <a:latin typeface="Calibri"/>
                        <a:ea typeface="Calibri"/>
                        <a:cs typeface="Times New Roman"/>
                      </a:endParaRPr>
                    </a:p>
                  </a:txBody>
                  <a:tcPr marL="97155" marR="77004" marT="38502" marB="38502" anchor="ctr">
                    <a:solidFill>
                      <a:schemeClr val="accent1">
                        <a:lumMod val="20000"/>
                        <a:lumOff val="80000"/>
                      </a:schemeClr>
                    </a:solidFill>
                  </a:tcPr>
                </a:tc>
                <a:tc>
                  <a:txBody>
                    <a:bodyPr/>
                    <a:lstStyle/>
                    <a:p>
                      <a:pPr marL="0" marR="0" algn="ctr">
                        <a:lnSpc>
                          <a:spcPct val="100000"/>
                        </a:lnSpc>
                        <a:spcBef>
                          <a:spcPts val="0"/>
                        </a:spcBef>
                        <a:spcAft>
                          <a:spcPts val="0"/>
                        </a:spcAft>
                      </a:pPr>
                      <a:r>
                        <a:rPr lang="en-US" sz="1000" kern="1200" dirty="0">
                          <a:effectLst/>
                        </a:rPr>
                        <a:t>Elaboration of</a:t>
                      </a:r>
                      <a:endParaRPr lang="en-US" sz="900" dirty="0">
                        <a:effectLst/>
                      </a:endParaRPr>
                    </a:p>
                    <a:p>
                      <a:pPr marL="0" marR="0" algn="ctr">
                        <a:lnSpc>
                          <a:spcPct val="100000"/>
                        </a:lnSpc>
                        <a:spcBef>
                          <a:spcPts val="0"/>
                        </a:spcBef>
                        <a:spcAft>
                          <a:spcPts val="0"/>
                        </a:spcAft>
                      </a:pPr>
                      <a:r>
                        <a:rPr lang="en-US" sz="1000" kern="1200" dirty="0">
                          <a:effectLst/>
                        </a:rPr>
                        <a:t>Evidence</a:t>
                      </a:r>
                      <a:endParaRPr lang="en-US" sz="900" dirty="0">
                        <a:effectLst/>
                        <a:latin typeface="Calibri"/>
                        <a:ea typeface="Calibri"/>
                        <a:cs typeface="Times New Roman"/>
                      </a:endParaRPr>
                    </a:p>
                  </a:txBody>
                  <a:tcPr marL="97155" marR="77004" marT="38502" marB="38502" anchor="ctr">
                    <a:solidFill>
                      <a:schemeClr val="accent3">
                        <a:lumMod val="20000"/>
                        <a:lumOff val="80000"/>
                      </a:schemeClr>
                    </a:solidFill>
                  </a:tcPr>
                </a:tc>
                <a:tc>
                  <a:txBody>
                    <a:bodyPr/>
                    <a:lstStyle/>
                    <a:p>
                      <a:pPr marL="0" marR="0" algn="ctr">
                        <a:lnSpc>
                          <a:spcPct val="100000"/>
                        </a:lnSpc>
                        <a:spcBef>
                          <a:spcPts val="0"/>
                        </a:spcBef>
                        <a:spcAft>
                          <a:spcPts val="0"/>
                        </a:spcAft>
                      </a:pPr>
                      <a:r>
                        <a:rPr lang="en-US" sz="1000" kern="1200" dirty="0">
                          <a:effectLst/>
                        </a:rPr>
                        <a:t>Language and</a:t>
                      </a:r>
                      <a:endParaRPr lang="en-US" sz="900" dirty="0">
                        <a:effectLst/>
                      </a:endParaRPr>
                    </a:p>
                    <a:p>
                      <a:pPr marL="0" marR="0" algn="ctr">
                        <a:lnSpc>
                          <a:spcPct val="100000"/>
                        </a:lnSpc>
                        <a:spcBef>
                          <a:spcPts val="0"/>
                        </a:spcBef>
                        <a:spcAft>
                          <a:spcPts val="0"/>
                        </a:spcAft>
                      </a:pPr>
                      <a:r>
                        <a:rPr lang="en-US" sz="1000" kern="1200" dirty="0">
                          <a:effectLst/>
                        </a:rPr>
                        <a:t>Vocabulary</a:t>
                      </a:r>
                      <a:endParaRPr lang="en-US" sz="900" dirty="0">
                        <a:effectLst/>
                        <a:latin typeface="Calibri"/>
                        <a:ea typeface="Calibri"/>
                        <a:cs typeface="Times New Roman"/>
                      </a:endParaRPr>
                    </a:p>
                  </a:txBody>
                  <a:tcPr marL="97155" marR="77004" marT="38502" marB="38502" anchor="ctr">
                    <a:solidFill>
                      <a:schemeClr val="accent3">
                        <a:lumMod val="20000"/>
                        <a:lumOff val="80000"/>
                      </a:schemeClr>
                    </a:solidFill>
                  </a:tcPr>
                </a:tc>
                <a:tc vMerge="1">
                  <a:txBody>
                    <a:bodyPr/>
                    <a:lstStyle/>
                    <a:p>
                      <a:pPr marL="0" marR="0" algn="ctr">
                        <a:lnSpc>
                          <a:spcPct val="100000"/>
                        </a:lnSpc>
                        <a:spcBef>
                          <a:spcPts val="0"/>
                        </a:spcBef>
                        <a:spcAft>
                          <a:spcPts val="0"/>
                        </a:spcAft>
                      </a:pPr>
                      <a:endParaRPr lang="en-US" sz="900" dirty="0">
                        <a:effectLst/>
                        <a:latin typeface="Calibri"/>
                        <a:ea typeface="Calibri"/>
                        <a:cs typeface="Times New Roman"/>
                      </a:endParaRPr>
                    </a:p>
                  </a:txBody>
                  <a:tcPr marR="72474" marT="36752" marB="36752" anchor="ctr">
                    <a:solidFill>
                      <a:schemeClr val="accent6">
                        <a:lumMod val="20000"/>
                        <a:lumOff val="80000"/>
                      </a:schemeClr>
                    </a:solidFill>
                  </a:tcPr>
                </a:tc>
              </a:tr>
              <a:tr h="1580606">
                <a:tc>
                  <a:txBody>
                    <a:bodyPr/>
                    <a:lstStyle/>
                    <a:p>
                      <a:pPr marL="0" marR="0" algn="ctr">
                        <a:lnSpc>
                          <a:spcPct val="100000"/>
                        </a:lnSpc>
                        <a:spcBef>
                          <a:spcPts val="0"/>
                        </a:spcBef>
                        <a:spcAft>
                          <a:spcPts val="0"/>
                        </a:spcAft>
                      </a:pPr>
                      <a:r>
                        <a:rPr lang="en-US" sz="1700" b="1" dirty="0" smtClean="0">
                          <a:effectLst/>
                          <a:latin typeface="Calibri"/>
                          <a:ea typeface="Calibri"/>
                          <a:cs typeface="Times New Roman"/>
                        </a:rPr>
                        <a:t>4</a:t>
                      </a:r>
                    </a:p>
                    <a:p>
                      <a:pPr marL="0" marR="0" algn="ctr">
                        <a:lnSpc>
                          <a:spcPct val="100000"/>
                        </a:lnSpc>
                        <a:spcBef>
                          <a:spcPts val="0"/>
                        </a:spcBef>
                        <a:spcAft>
                          <a:spcPts val="0"/>
                        </a:spcAft>
                      </a:pPr>
                      <a:r>
                        <a:rPr lang="en-US" sz="1700" b="1" dirty="0" smtClean="0">
                          <a:effectLst/>
                          <a:latin typeface="Calibri"/>
                          <a:ea typeface="Calibri"/>
                          <a:cs typeface="Times New Roman"/>
                        </a:rPr>
                        <a:t>Rubric</a:t>
                      </a:r>
                    </a:p>
                    <a:p>
                      <a:pPr marL="0" marR="0" algn="ctr">
                        <a:lnSpc>
                          <a:spcPct val="100000"/>
                        </a:lnSpc>
                        <a:spcBef>
                          <a:spcPts val="0"/>
                        </a:spcBef>
                        <a:spcAft>
                          <a:spcPts val="0"/>
                        </a:spcAft>
                      </a:pPr>
                      <a:endParaRPr lang="en-US" sz="1700" b="1" dirty="0">
                        <a:effectLst/>
                        <a:latin typeface="Calibri"/>
                        <a:ea typeface="Calibri"/>
                        <a:cs typeface="Times New Roman"/>
                      </a:endParaRPr>
                    </a:p>
                  </a:txBody>
                  <a:tcPr marL="97155" marR="77004" marT="38502" marB="38502" anchor="ctr"/>
                </a:tc>
                <a:tc>
                  <a:txBody>
                    <a:bodyPr/>
                    <a:lstStyle/>
                    <a:p>
                      <a:pPr algn="l">
                        <a:lnSpc>
                          <a:spcPct val="100000"/>
                        </a:lnSpc>
                      </a:pPr>
                      <a:r>
                        <a:rPr lang="en-US" sz="900" baseline="0" dirty="0" smtClean="0">
                          <a:latin typeface="+mn-lt"/>
                        </a:rPr>
                        <a:t>Beginning establishes</a:t>
                      </a:r>
                    </a:p>
                    <a:p>
                      <a:pPr algn="l">
                        <a:lnSpc>
                          <a:spcPct val="100000"/>
                        </a:lnSpc>
                      </a:pPr>
                      <a:r>
                        <a:rPr lang="en-US" sz="900" baseline="0" dirty="0" smtClean="0">
                          <a:latin typeface="+mn-lt"/>
                        </a:rPr>
                        <a:t>engaging context for story line/events (e.g., asks a question; starts with action or feelings)</a:t>
                      </a:r>
                    </a:p>
                    <a:p>
                      <a:pPr algn="l">
                        <a:lnSpc>
                          <a:spcPct val="100000"/>
                        </a:lnSpc>
                      </a:pPr>
                      <a:r>
                        <a:rPr lang="en-US" sz="900" baseline="0" dirty="0" smtClean="0">
                          <a:latin typeface="+mn-lt"/>
                        </a:rPr>
                        <a:t>Effectively presents</a:t>
                      </a:r>
                    </a:p>
                    <a:p>
                      <a:pPr algn="l">
                        <a:lnSpc>
                          <a:spcPct val="100000"/>
                        </a:lnSpc>
                      </a:pPr>
                      <a:r>
                        <a:rPr lang="en-US" sz="900" baseline="0" dirty="0" smtClean="0">
                          <a:latin typeface="+mn-lt"/>
                        </a:rPr>
                        <a:t>and maintains focus</a:t>
                      </a:r>
                    </a:p>
                    <a:p>
                      <a:pPr algn="l">
                        <a:lnSpc>
                          <a:spcPct val="100000"/>
                        </a:lnSpc>
                      </a:pPr>
                      <a:r>
                        <a:rPr lang="en-US" sz="900" baseline="0" dirty="0" smtClean="0">
                          <a:latin typeface="+mn-lt"/>
                        </a:rPr>
                        <a:t>(controlling idea) of</a:t>
                      </a:r>
                    </a:p>
                    <a:p>
                      <a:pPr algn="l">
                        <a:lnSpc>
                          <a:spcPct val="100000"/>
                        </a:lnSpc>
                      </a:pPr>
                      <a:r>
                        <a:rPr lang="en-US" sz="900" baseline="0" dirty="0" smtClean="0">
                          <a:latin typeface="+mn-lt"/>
                        </a:rPr>
                        <a:t>story line</a:t>
                      </a:r>
                      <a:endParaRPr lang="en-US" sz="900" dirty="0">
                        <a:effectLst/>
                        <a:latin typeface="+mn-lt"/>
                        <a:ea typeface="Calibri"/>
                        <a:cs typeface="Times New Roman"/>
                      </a:endParaRPr>
                    </a:p>
                  </a:txBody>
                  <a:tcPr marL="97155" marR="0" marT="0" marB="0"/>
                </a:tc>
                <a:tc>
                  <a:txBody>
                    <a:bodyPr/>
                    <a:lstStyle/>
                    <a:p>
                      <a:pPr algn="l">
                        <a:lnSpc>
                          <a:spcPct val="100000"/>
                        </a:lnSpc>
                      </a:pPr>
                      <a:r>
                        <a:rPr lang="en-US" sz="900" baseline="0" dirty="0" smtClean="0">
                          <a:latin typeface="+mn-lt"/>
                        </a:rPr>
                        <a:t>Has a beginning, middle, and an ending with a sense of closure(e.g., a lesson learned –next time…; he never</a:t>
                      </a:r>
                    </a:p>
                    <a:p>
                      <a:pPr algn="l">
                        <a:lnSpc>
                          <a:spcPct val="100000"/>
                        </a:lnSpc>
                      </a:pPr>
                      <a:r>
                        <a:rPr lang="en-US" sz="900" baseline="0" dirty="0" smtClean="0">
                          <a:latin typeface="+mn-lt"/>
                        </a:rPr>
                        <a:t>did that again)</a:t>
                      </a:r>
                    </a:p>
                    <a:p>
                      <a:pPr algn="l">
                        <a:lnSpc>
                          <a:spcPct val="100000"/>
                        </a:lnSpc>
                      </a:pPr>
                      <a:r>
                        <a:rPr lang="en-US" sz="900" baseline="0" dirty="0" smtClean="0">
                          <a:latin typeface="+mn-lt"/>
                        </a:rPr>
                        <a:t>Variety of transitions</a:t>
                      </a:r>
                    </a:p>
                    <a:p>
                      <a:pPr algn="l">
                        <a:lnSpc>
                          <a:spcPct val="100000"/>
                        </a:lnSpc>
                      </a:pPr>
                      <a:r>
                        <a:rPr lang="en-US" sz="900" baseline="0" dirty="0" smtClean="0">
                          <a:latin typeface="+mn-lt"/>
                        </a:rPr>
                        <a:t>used appropriately</a:t>
                      </a:r>
                    </a:p>
                    <a:p>
                      <a:pPr algn="l">
                        <a:lnSpc>
                          <a:spcPct val="100000"/>
                        </a:lnSpc>
                      </a:pPr>
                      <a:r>
                        <a:rPr lang="en-US" sz="900" baseline="0" dirty="0" smtClean="0">
                          <a:latin typeface="+mn-lt"/>
                        </a:rPr>
                        <a:t>Chronology is logical</a:t>
                      </a:r>
                      <a:endParaRPr lang="en-US" sz="900" dirty="0">
                        <a:solidFill>
                          <a:srgbClr val="000000"/>
                        </a:solidFill>
                        <a:latin typeface="+mn-lt"/>
                        <a:ea typeface="Calibri"/>
                        <a:cs typeface="Franklin Gothic Book"/>
                      </a:endParaRPr>
                    </a:p>
                  </a:txBody>
                  <a:tcPr marL="97155" marR="0" marT="0" marB="0"/>
                </a:tc>
                <a:tc>
                  <a:txBody>
                    <a:bodyPr/>
                    <a:lstStyle/>
                    <a:p>
                      <a:pPr algn="l">
                        <a:lnSpc>
                          <a:spcPct val="100000"/>
                        </a:lnSpc>
                      </a:pPr>
                      <a:r>
                        <a:rPr lang="en-US" sz="900" baseline="0" dirty="0" smtClean="0">
                          <a:latin typeface="+mn-lt"/>
                        </a:rPr>
                        <a:t>Relevant, concrete details create vivid images or ideas</a:t>
                      </a:r>
                    </a:p>
                    <a:p>
                      <a:pPr algn="l">
                        <a:lnSpc>
                          <a:spcPct val="100000"/>
                        </a:lnSpc>
                      </a:pPr>
                      <a:r>
                        <a:rPr lang="en-US" sz="900" baseline="0" dirty="0" smtClean="0">
                          <a:latin typeface="+mn-lt"/>
                        </a:rPr>
                        <a:t>Effective use of</a:t>
                      </a:r>
                    </a:p>
                    <a:p>
                      <a:pPr algn="l">
                        <a:lnSpc>
                          <a:spcPct val="100000"/>
                        </a:lnSpc>
                      </a:pPr>
                      <a:r>
                        <a:rPr lang="en-US" sz="900" baseline="0" dirty="0" smtClean="0">
                          <a:latin typeface="+mn-lt"/>
                        </a:rPr>
                        <a:t>dialogue, sensory and concrete details, strong verbs to advance the action; or to show how characters’ motivation, development or growth, change in the text.</a:t>
                      </a:r>
                      <a:endParaRPr lang="en-US" sz="900" dirty="0">
                        <a:solidFill>
                          <a:srgbClr val="000000"/>
                        </a:solidFill>
                        <a:latin typeface="+mn-lt"/>
                        <a:ea typeface="Calibri"/>
                        <a:cs typeface="Franklin Gothic Book"/>
                      </a:endParaRPr>
                    </a:p>
                  </a:txBody>
                  <a:tcPr marL="97155" marR="0" marT="0" marB="0"/>
                </a:tc>
                <a:tc>
                  <a:txBody>
                    <a:bodyPr/>
                    <a:lstStyle/>
                    <a:p>
                      <a:pPr algn="l">
                        <a:lnSpc>
                          <a:spcPct val="100000"/>
                        </a:lnSpc>
                      </a:pPr>
                      <a:r>
                        <a:rPr lang="en-US" sz="900" baseline="0" dirty="0" smtClean="0">
                          <a:latin typeface="+mn-lt"/>
                        </a:rPr>
                        <a:t>Maintains consistent</a:t>
                      </a:r>
                    </a:p>
                    <a:p>
                      <a:pPr algn="l">
                        <a:lnSpc>
                          <a:spcPct val="100000"/>
                        </a:lnSpc>
                      </a:pPr>
                      <a:r>
                        <a:rPr lang="en-US" sz="900" baseline="0" dirty="0" smtClean="0">
                          <a:latin typeface="+mn-lt"/>
                        </a:rPr>
                        <a:t>narrator’s voice</a:t>
                      </a:r>
                    </a:p>
                    <a:p>
                      <a:pPr algn="l">
                        <a:lnSpc>
                          <a:spcPct val="100000"/>
                        </a:lnSpc>
                      </a:pPr>
                      <a:r>
                        <a:rPr lang="en-US" sz="900" baseline="0" dirty="0" smtClean="0">
                          <a:latin typeface="+mn-lt"/>
                        </a:rPr>
                        <a:t>Uses precise language and sentence variety (simple, compound, with phrases)</a:t>
                      </a:r>
                    </a:p>
                    <a:p>
                      <a:pPr algn="l">
                        <a:lnSpc>
                          <a:spcPct val="100000"/>
                        </a:lnSpc>
                      </a:pPr>
                      <a:r>
                        <a:rPr lang="en-US" sz="900" baseline="0" dirty="0" smtClean="0">
                          <a:latin typeface="+mn-lt"/>
                        </a:rPr>
                        <a:t>May use figurative</a:t>
                      </a:r>
                    </a:p>
                    <a:p>
                      <a:pPr algn="l">
                        <a:lnSpc>
                          <a:spcPct val="100000"/>
                        </a:lnSpc>
                      </a:pPr>
                      <a:r>
                        <a:rPr lang="en-US" sz="900" baseline="0" dirty="0" smtClean="0">
                          <a:latin typeface="+mn-lt"/>
                        </a:rPr>
                        <a:t>language (e.g., imagery)</a:t>
                      </a:r>
                      <a:endParaRPr lang="en-US" sz="900" dirty="0">
                        <a:solidFill>
                          <a:srgbClr val="000000"/>
                        </a:solidFill>
                        <a:latin typeface="+mn-lt"/>
                        <a:ea typeface="Calibri"/>
                        <a:cs typeface="Franklin Gothic Book"/>
                      </a:endParaRPr>
                    </a:p>
                  </a:txBody>
                  <a:tcPr marL="97155" marR="0" marT="0" marB="0"/>
                </a:tc>
                <a:tc>
                  <a:txBody>
                    <a:bodyPr/>
                    <a:lstStyle/>
                    <a:p>
                      <a:pPr algn="l">
                        <a:lnSpc>
                          <a:spcPct val="100000"/>
                        </a:lnSpc>
                      </a:pPr>
                      <a:r>
                        <a:rPr lang="en-US" sz="900" baseline="0" dirty="0" smtClean="0">
                          <a:latin typeface="+mn-lt"/>
                        </a:rPr>
                        <a:t>Edits with support from peers, adults, resources</a:t>
                      </a:r>
                    </a:p>
                    <a:p>
                      <a:pPr algn="l">
                        <a:lnSpc>
                          <a:spcPct val="100000"/>
                        </a:lnSpc>
                      </a:pPr>
                      <a:r>
                        <a:rPr lang="en-US" sz="900" baseline="0" dirty="0" smtClean="0">
                          <a:latin typeface="+mn-lt"/>
                        </a:rPr>
                        <a:t>Has few or no errors in</a:t>
                      </a:r>
                    </a:p>
                    <a:p>
                      <a:pPr algn="l">
                        <a:lnSpc>
                          <a:spcPct val="100000"/>
                        </a:lnSpc>
                      </a:pPr>
                      <a:r>
                        <a:rPr lang="en-US" sz="900" baseline="0" dirty="0" smtClean="0">
                          <a:latin typeface="+mn-lt"/>
                        </a:rPr>
                        <a:t>grammar, word usage,</a:t>
                      </a:r>
                    </a:p>
                    <a:p>
                      <a:pPr algn="l">
                        <a:lnSpc>
                          <a:spcPct val="100000"/>
                        </a:lnSpc>
                      </a:pPr>
                      <a:r>
                        <a:rPr lang="en-US" sz="900" baseline="0" dirty="0" smtClean="0">
                          <a:latin typeface="+mn-lt"/>
                        </a:rPr>
                        <a:t>mechanics as appropriate to grade (e.g., uses conventional</a:t>
                      </a:r>
                    </a:p>
                    <a:p>
                      <a:pPr algn="l">
                        <a:lnSpc>
                          <a:spcPct val="100000"/>
                        </a:lnSpc>
                      </a:pPr>
                      <a:r>
                        <a:rPr lang="en-US" sz="900" baseline="0" dirty="0" smtClean="0">
                          <a:latin typeface="+mn-lt"/>
                        </a:rPr>
                        <a:t>spelling for words with</a:t>
                      </a:r>
                    </a:p>
                    <a:p>
                      <a:pPr algn="l">
                        <a:lnSpc>
                          <a:spcPct val="100000"/>
                        </a:lnSpc>
                      </a:pPr>
                      <a:r>
                        <a:rPr lang="en-US" sz="900" baseline="0" dirty="0" smtClean="0">
                          <a:latin typeface="+mn-lt"/>
                        </a:rPr>
                        <a:t>common patterns)</a:t>
                      </a:r>
                      <a:endParaRPr lang="en-US" sz="900" dirty="0">
                        <a:solidFill>
                          <a:srgbClr val="000000"/>
                        </a:solidFill>
                        <a:latin typeface="+mn-lt"/>
                        <a:ea typeface="Calibri"/>
                        <a:cs typeface="Franklin Gothic Book"/>
                      </a:endParaRPr>
                    </a:p>
                  </a:txBody>
                  <a:tcPr marL="97155" marR="0" marT="0" marB="0"/>
                </a:tc>
              </a:tr>
              <a:tr h="1673576">
                <a:tc>
                  <a:txBody>
                    <a:bodyPr/>
                    <a:lstStyle/>
                    <a:p>
                      <a:pPr marL="0" marR="0" algn="ctr">
                        <a:lnSpc>
                          <a:spcPct val="100000"/>
                        </a:lnSpc>
                        <a:spcBef>
                          <a:spcPts val="0"/>
                        </a:spcBef>
                        <a:spcAft>
                          <a:spcPts val="0"/>
                        </a:spcAft>
                      </a:pPr>
                      <a:r>
                        <a:rPr lang="en-US" sz="900" b="1" kern="1200" dirty="0" smtClean="0">
                          <a:effectLst>
                            <a:outerShdw blurRad="38100" dist="38100" dir="2700000" algn="tl">
                              <a:srgbClr val="000000">
                                <a:alpha val="43137"/>
                              </a:srgbClr>
                            </a:outerShdw>
                          </a:effectLst>
                        </a:rPr>
                        <a:t>Student Explanation</a:t>
                      </a:r>
                      <a:endParaRPr lang="en-US" sz="900" b="1" dirty="0">
                        <a:effectLst>
                          <a:outerShdw blurRad="38100" dist="38100" dir="2700000" algn="tl">
                            <a:srgbClr val="000000">
                              <a:alpha val="43137"/>
                            </a:srgbClr>
                          </a:outerShdw>
                        </a:effectLst>
                        <a:latin typeface="Calibri"/>
                        <a:ea typeface="Calibri"/>
                        <a:cs typeface="Times New Roman"/>
                      </a:endParaRPr>
                    </a:p>
                  </a:txBody>
                  <a:tcPr marL="97155" marR="77004" marT="38502" marB="38502" anchor="ctr"/>
                </a:tc>
                <a:tc>
                  <a:txBody>
                    <a:bodyPr/>
                    <a:lstStyle/>
                    <a:p>
                      <a:pPr marL="0" marR="0">
                        <a:lnSpc>
                          <a:spcPct val="100000"/>
                        </a:lnSpc>
                        <a:spcBef>
                          <a:spcPts val="0"/>
                        </a:spcBef>
                        <a:spcAft>
                          <a:spcPts val="0"/>
                        </a:spcAft>
                      </a:pPr>
                      <a:r>
                        <a:rPr lang="en-US" sz="1000" dirty="0">
                          <a:solidFill>
                            <a:schemeClr val="tx1"/>
                          </a:solidFill>
                          <a:effectLst/>
                        </a:rPr>
                        <a:t>The </a:t>
                      </a:r>
                      <a:r>
                        <a:rPr lang="en-US" sz="1000" dirty="0" smtClean="0">
                          <a:solidFill>
                            <a:schemeClr val="tx1"/>
                          </a:solidFill>
                          <a:effectLst/>
                        </a:rPr>
                        <a:t>student</a:t>
                      </a:r>
                      <a:r>
                        <a:rPr lang="en-US" sz="1000" baseline="0" dirty="0" smtClean="0">
                          <a:solidFill>
                            <a:schemeClr val="tx1"/>
                          </a:solidFill>
                          <a:effectLst/>
                        </a:rPr>
                        <a:t> establishes the story line and </a:t>
                      </a:r>
                      <a:r>
                        <a:rPr lang="en-US" sz="1000" dirty="0" smtClean="0">
                          <a:solidFill>
                            <a:schemeClr val="tx1"/>
                          </a:solidFill>
                          <a:effectLst/>
                        </a:rPr>
                        <a:t>engages the reader when</a:t>
                      </a:r>
                      <a:r>
                        <a:rPr lang="en-US" sz="1000" baseline="0" dirty="0" smtClean="0">
                          <a:solidFill>
                            <a:schemeClr val="tx1"/>
                          </a:solidFill>
                          <a:effectLst/>
                        </a:rPr>
                        <a:t> Wise Old Owl and Mr. Roar decide to go to the moon.  The idea is consistent throughout the story.</a:t>
                      </a:r>
                      <a:endParaRPr lang="en-US" sz="900" dirty="0">
                        <a:solidFill>
                          <a:schemeClr val="tx1"/>
                        </a:solidFill>
                        <a:effectLst/>
                        <a:latin typeface="Calibri"/>
                        <a:ea typeface="Calibri"/>
                        <a:cs typeface="Times New Roman"/>
                      </a:endParaRPr>
                    </a:p>
                  </a:txBody>
                  <a:tcPr marL="97155" marR="77004" marT="38502" marB="38502"/>
                </a:tc>
                <a:tc>
                  <a:txBody>
                    <a:bodyPr/>
                    <a:lstStyle/>
                    <a:p>
                      <a:pPr marL="0" marR="0">
                        <a:lnSpc>
                          <a:spcPct val="100000"/>
                        </a:lnSpc>
                        <a:spcBef>
                          <a:spcPts val="0"/>
                        </a:spcBef>
                        <a:spcAft>
                          <a:spcPts val="0"/>
                        </a:spcAft>
                      </a:pPr>
                      <a:r>
                        <a:rPr lang="en-US" sz="1000" dirty="0">
                          <a:solidFill>
                            <a:schemeClr val="tx1"/>
                          </a:solidFill>
                          <a:effectLst/>
                        </a:rPr>
                        <a:t>The student </a:t>
                      </a:r>
                      <a:r>
                        <a:rPr lang="en-US" sz="1000" dirty="0" smtClean="0">
                          <a:solidFill>
                            <a:schemeClr val="tx1"/>
                          </a:solidFill>
                          <a:effectLst/>
                        </a:rPr>
                        <a:t>has</a:t>
                      </a:r>
                      <a:r>
                        <a:rPr lang="en-US" sz="1000" baseline="0" dirty="0" smtClean="0">
                          <a:solidFill>
                            <a:schemeClr val="tx1"/>
                          </a:solidFill>
                          <a:effectLst/>
                        </a:rPr>
                        <a:t> a beginning, middle and an ending in sequential order that moves forward with transitional words (i.e., but, then, next, now, finally, last).</a:t>
                      </a:r>
                      <a:endParaRPr lang="en-US" sz="900" dirty="0">
                        <a:solidFill>
                          <a:schemeClr val="tx1"/>
                        </a:solidFill>
                        <a:effectLst/>
                        <a:latin typeface="Calibri"/>
                        <a:ea typeface="Calibri"/>
                        <a:cs typeface="Times New Roman"/>
                      </a:endParaRPr>
                    </a:p>
                  </a:txBody>
                  <a:tcPr marL="97155" marR="77004" marT="38502" marB="38502"/>
                </a:tc>
                <a:tc>
                  <a:txBody>
                    <a:bodyPr/>
                    <a:lstStyle/>
                    <a:p>
                      <a:pPr marL="0" marR="0">
                        <a:lnSpc>
                          <a:spcPct val="100000"/>
                        </a:lnSpc>
                        <a:spcBef>
                          <a:spcPts val="0"/>
                        </a:spcBef>
                        <a:spcAft>
                          <a:spcPts val="0"/>
                        </a:spcAft>
                      </a:pPr>
                      <a:r>
                        <a:rPr lang="en-US" sz="1000" dirty="0">
                          <a:solidFill>
                            <a:schemeClr val="tx1"/>
                          </a:solidFill>
                          <a:effectLst/>
                        </a:rPr>
                        <a:t>The </a:t>
                      </a:r>
                      <a:r>
                        <a:rPr lang="en-US" sz="1000" dirty="0" smtClean="0">
                          <a:solidFill>
                            <a:schemeClr val="tx1"/>
                          </a:solidFill>
                          <a:effectLst/>
                        </a:rPr>
                        <a:t>student elaborates on the topic of the moon by using concrete details and some </a:t>
                      </a:r>
                      <a:r>
                        <a:rPr lang="en-US" sz="1000" b="1" dirty="0" smtClean="0">
                          <a:solidFill>
                            <a:schemeClr val="tx1"/>
                          </a:solidFill>
                          <a:effectLst/>
                        </a:rPr>
                        <a:t>sensory words (Wow, shiny, Zoom! ) </a:t>
                      </a:r>
                      <a:r>
                        <a:rPr lang="en-US" sz="1000" dirty="0" smtClean="0">
                          <a:solidFill>
                            <a:schemeClr val="tx1"/>
                          </a:solidFill>
                          <a:effectLst/>
                        </a:rPr>
                        <a:t>as well as dialogue</a:t>
                      </a:r>
                      <a:r>
                        <a:rPr lang="en-US" sz="1000" baseline="0" dirty="0" smtClean="0">
                          <a:solidFill>
                            <a:schemeClr val="tx1"/>
                          </a:solidFill>
                          <a:effectLst/>
                        </a:rPr>
                        <a:t> to advance the action in the story.</a:t>
                      </a:r>
                      <a:endParaRPr lang="en-US" sz="900" dirty="0">
                        <a:solidFill>
                          <a:schemeClr val="tx1"/>
                        </a:solidFill>
                        <a:effectLst/>
                        <a:latin typeface="Calibri"/>
                        <a:ea typeface="Calibri"/>
                        <a:cs typeface="Times New Roman"/>
                      </a:endParaRPr>
                    </a:p>
                  </a:txBody>
                  <a:tcPr marL="97155" marR="77004" marT="38502" marB="38502"/>
                </a:tc>
                <a:tc>
                  <a:txBody>
                    <a:bodyPr/>
                    <a:lstStyle/>
                    <a:p>
                      <a:pPr marL="0" marR="0">
                        <a:lnSpc>
                          <a:spcPct val="100000"/>
                        </a:lnSpc>
                        <a:spcBef>
                          <a:spcPts val="0"/>
                        </a:spcBef>
                        <a:spcAft>
                          <a:spcPts val="0"/>
                        </a:spcAft>
                      </a:pPr>
                      <a:r>
                        <a:rPr lang="en-US" sz="1000" dirty="0">
                          <a:solidFill>
                            <a:schemeClr val="tx1"/>
                          </a:solidFill>
                          <a:effectLst/>
                        </a:rPr>
                        <a:t>The student’s voice is knowledgeable about the information.  The student knows uses </a:t>
                      </a:r>
                      <a:r>
                        <a:rPr lang="en-US" sz="1000" b="1" dirty="0">
                          <a:solidFill>
                            <a:schemeClr val="tx1"/>
                          </a:solidFill>
                          <a:effectLst/>
                        </a:rPr>
                        <a:t>precise </a:t>
                      </a:r>
                      <a:r>
                        <a:rPr lang="en-US" sz="1000" b="1" dirty="0" smtClean="0">
                          <a:solidFill>
                            <a:schemeClr val="tx1"/>
                          </a:solidFill>
                          <a:effectLst/>
                        </a:rPr>
                        <a:t>vocabulary </a:t>
                      </a:r>
                      <a:r>
                        <a:rPr lang="en-US" sz="1000" b="0" dirty="0" smtClean="0">
                          <a:solidFill>
                            <a:schemeClr val="tx1"/>
                          </a:solidFill>
                          <a:effectLst/>
                        </a:rPr>
                        <a:t>(200,000 miles away, craters, rockets, suits, no air, heavy boots, no water, etc…)</a:t>
                      </a:r>
                      <a:r>
                        <a:rPr lang="en-US" sz="1000" b="0" baseline="0" dirty="0" smtClean="0">
                          <a:solidFill>
                            <a:schemeClr val="tx1"/>
                          </a:solidFill>
                          <a:effectLst/>
                        </a:rPr>
                        <a:t> and a </a:t>
                      </a:r>
                      <a:r>
                        <a:rPr lang="en-US" sz="1000" b="1" dirty="0" smtClean="0">
                          <a:solidFill>
                            <a:schemeClr val="tx1"/>
                          </a:solidFill>
                          <a:effectLst/>
                        </a:rPr>
                        <a:t>variety </a:t>
                      </a:r>
                      <a:r>
                        <a:rPr lang="en-US" sz="1000" b="1" dirty="0">
                          <a:solidFill>
                            <a:schemeClr val="tx1"/>
                          </a:solidFill>
                          <a:effectLst/>
                        </a:rPr>
                        <a:t>of sentence structures</a:t>
                      </a:r>
                      <a:r>
                        <a:rPr lang="en-US" sz="1000" dirty="0">
                          <a:solidFill>
                            <a:schemeClr val="tx1"/>
                          </a:solidFill>
                          <a:effectLst/>
                        </a:rPr>
                        <a:t>.</a:t>
                      </a:r>
                      <a:endParaRPr lang="en-US" sz="900" dirty="0">
                        <a:solidFill>
                          <a:schemeClr val="tx1"/>
                        </a:solidFill>
                        <a:effectLst/>
                        <a:latin typeface="Calibri"/>
                        <a:ea typeface="Calibri"/>
                        <a:cs typeface="Times New Roman"/>
                      </a:endParaRPr>
                    </a:p>
                  </a:txBody>
                  <a:tcPr marL="97155" marR="77004" marT="38502" marB="38502"/>
                </a:tc>
                <a:tc>
                  <a:txBody>
                    <a:bodyPr/>
                    <a:lstStyle/>
                    <a:p>
                      <a:pPr marL="0" marR="0">
                        <a:lnSpc>
                          <a:spcPct val="100000"/>
                        </a:lnSpc>
                        <a:spcBef>
                          <a:spcPts val="0"/>
                        </a:spcBef>
                        <a:spcAft>
                          <a:spcPts val="0"/>
                        </a:spcAft>
                      </a:pPr>
                      <a:r>
                        <a:rPr lang="en-US" sz="1000" dirty="0">
                          <a:solidFill>
                            <a:schemeClr val="tx1"/>
                          </a:solidFill>
                          <a:effectLst/>
                        </a:rPr>
                        <a:t>The student has few or no errors in grammar, word usage, or mechanics as appropriate to grade</a:t>
                      </a:r>
                      <a:r>
                        <a:rPr lang="en-US" sz="1000" dirty="0" smtClean="0">
                          <a:solidFill>
                            <a:schemeClr val="tx1"/>
                          </a:solidFill>
                          <a:effectLst/>
                        </a:rPr>
                        <a:t>.  </a:t>
                      </a:r>
                      <a:r>
                        <a:rPr lang="en-US" sz="1000" b="1" i="1" dirty="0" smtClean="0">
                          <a:solidFill>
                            <a:schemeClr val="tx1"/>
                          </a:solidFill>
                          <a:effectLst/>
                        </a:rPr>
                        <a:t>The student is beginning to use </a:t>
                      </a:r>
                      <a:r>
                        <a:rPr lang="en-US" sz="1000" b="1" i="1" u="sng" dirty="0" smtClean="0">
                          <a:solidFill>
                            <a:schemeClr val="tx1"/>
                          </a:solidFill>
                          <a:effectLst/>
                        </a:rPr>
                        <a:t>some</a:t>
                      </a:r>
                      <a:r>
                        <a:rPr lang="en-US" sz="1000" b="1" i="1" u="none" dirty="0" smtClean="0">
                          <a:solidFill>
                            <a:schemeClr val="tx1"/>
                          </a:solidFill>
                          <a:effectLst/>
                        </a:rPr>
                        <a:t> </a:t>
                      </a:r>
                      <a:r>
                        <a:rPr lang="en-US" sz="1000" b="1" i="1" dirty="0" smtClean="0">
                          <a:solidFill>
                            <a:schemeClr val="tx1"/>
                          </a:solidFill>
                          <a:effectLst/>
                        </a:rPr>
                        <a:t>quotes for dialogue (but not a 2</a:t>
                      </a:r>
                      <a:r>
                        <a:rPr lang="en-US" sz="1000" b="1" i="1" baseline="30000" dirty="0" smtClean="0">
                          <a:solidFill>
                            <a:schemeClr val="tx1"/>
                          </a:solidFill>
                          <a:effectLst/>
                        </a:rPr>
                        <a:t>nd</a:t>
                      </a:r>
                      <a:r>
                        <a:rPr lang="en-US" sz="1000" b="1" i="1" dirty="0" smtClean="0">
                          <a:solidFill>
                            <a:schemeClr val="tx1"/>
                          </a:solidFill>
                          <a:effectLst/>
                        </a:rPr>
                        <a:t> grade lang. expectation).</a:t>
                      </a:r>
                      <a:endParaRPr lang="en-US" sz="900" b="1" dirty="0">
                        <a:solidFill>
                          <a:schemeClr val="tx1"/>
                        </a:solidFill>
                        <a:effectLst/>
                        <a:latin typeface="Calibri"/>
                        <a:ea typeface="Calibri"/>
                        <a:cs typeface="Times New Roman"/>
                      </a:endParaRPr>
                    </a:p>
                  </a:txBody>
                  <a:tcPr marL="97155" marR="77004" marT="38502" marB="38502"/>
                </a:tc>
              </a:tr>
            </a:tbl>
          </a:graphicData>
        </a:graphic>
      </p:graphicFrame>
      <p:sp>
        <p:nvSpPr>
          <p:cNvPr id="21" name="TextBox 20"/>
          <p:cNvSpPr txBox="1"/>
          <p:nvPr/>
        </p:nvSpPr>
        <p:spPr>
          <a:xfrm>
            <a:off x="5283562" y="6054283"/>
            <a:ext cx="2133600" cy="651317"/>
          </a:xfrm>
          <a:prstGeom prst="rect">
            <a:avLst/>
          </a:prstGeom>
          <a:solidFill>
            <a:schemeClr val="bg1">
              <a:lumMod val="95000"/>
            </a:schemeClr>
          </a:solidFill>
        </p:spPr>
        <p:txBody>
          <a:bodyPr wrap="square" lIns="96378" tIns="48189" rIns="96378" bIns="48189" rtlCol="0">
            <a:spAutoFit/>
          </a:bodyPr>
          <a:lstStyle/>
          <a:p>
            <a:r>
              <a:rPr lang="en-US" sz="900" b="1" dirty="0"/>
              <a:t>Conventions for grammar and mechanics are used appropriately throughout.  Dialogue is in the beginning stages.</a:t>
            </a:r>
          </a:p>
        </p:txBody>
      </p:sp>
    </p:spTree>
    <p:extLst>
      <p:ext uri="{BB962C8B-B14F-4D97-AF65-F5344CB8AC3E}">
        <p14:creationId xmlns:p14="http://schemas.microsoft.com/office/powerpoint/2010/main" val="326602865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numCol="1"/>
          <a:lstStyle/>
          <a:p>
            <a:fld id="{F177B04D-AEB5-43ED-B9BA-B3D1EC9C9067}" type="slidenum">
              <a:rPr lang="en-US" smtClean="0"/>
              <a:pPr/>
              <a:t>16</a:t>
            </a:fld>
            <a:endParaRPr lang="en-US" dirty="0"/>
          </a:p>
        </p:txBody>
      </p:sp>
      <p:graphicFrame>
        <p:nvGraphicFramePr>
          <p:cNvPr id="11" name="Table 10"/>
          <p:cNvGraphicFramePr>
            <a:graphicFrameLocks noGrp="1"/>
          </p:cNvGraphicFramePr>
          <p:nvPr>
            <p:extLst>
              <p:ext uri="{D42A27DB-BD31-4B8C-83A1-F6EECF244321}">
                <p14:modId xmlns:p14="http://schemas.microsoft.com/office/powerpoint/2010/main" val="1246782041"/>
              </p:ext>
            </p:extLst>
          </p:nvPr>
        </p:nvGraphicFramePr>
        <p:xfrm>
          <a:off x="381000" y="1219200"/>
          <a:ext cx="6822440" cy="7101096"/>
        </p:xfrm>
        <a:graphic>
          <a:graphicData uri="http://schemas.openxmlformats.org/drawingml/2006/table">
            <a:tbl>
              <a:tblPr firstRow="1" bandRow="1">
                <a:tableStyleId>{5940675A-B579-460E-94D1-54222C63F5DA}</a:tableStyleId>
              </a:tblPr>
              <a:tblGrid>
                <a:gridCol w="539750"/>
                <a:gridCol w="6282690"/>
              </a:tblGrid>
              <a:tr h="335280">
                <a:tc gridSpan="2">
                  <a:txBody>
                    <a:bodyPr/>
                    <a:lstStyle/>
                    <a:p>
                      <a:pPr marL="0" marR="0" lvl="0" indent="0" algn="l" defTabSz="966612" rtl="0" eaLnBrk="1" fontAlgn="auto" latinLnBrk="0" hangingPunct="1">
                        <a:lnSpc>
                          <a:spcPct val="100000"/>
                        </a:lnSpc>
                        <a:spcBef>
                          <a:spcPts val="0"/>
                        </a:spcBef>
                        <a:spcAft>
                          <a:spcPts val="0"/>
                        </a:spcAft>
                        <a:buClrTx/>
                        <a:buSzTx/>
                        <a:buFontTx/>
                        <a:buNone/>
                        <a:tabLst/>
                        <a:defRPr/>
                      </a:pPr>
                      <a:r>
                        <a:rPr kumimoji="0" lang="en-US" sz="1000" b="0" i="1" u="none" strike="noStrike" kern="1200" cap="none" spc="0" normalizeH="0" baseline="0" noProof="0" dirty="0" smtClean="0">
                          <a:ln>
                            <a:noFill/>
                          </a:ln>
                          <a:solidFill>
                            <a:prstClr val="black"/>
                          </a:solidFill>
                          <a:effectLst/>
                          <a:uLnTx/>
                          <a:uFillTx/>
                          <a:latin typeface="+mn-lt"/>
                          <a:ea typeface="+mn-ea"/>
                          <a:cs typeface="+mn-cs"/>
                        </a:rPr>
                        <a:t>A Note about constructed responses:  Constructed response answers are not written “in stone.”  There is no perfect way a student should respond.  Look for the general intent of the prompt and student response and follow the rubric below as much as possible. Use your best judgment.  Unlike DOK-1 questions where there is one right and wrong answer, constructed responses are more difficult to assess.  Overall consistency of intent based on most of your student responses can guide you.  </a:t>
                      </a:r>
                    </a:p>
                  </a:txBody>
                  <a:tcPr marL="103632" marR="103632" marT="50292" marB="50292"/>
                </a:tc>
                <a:tc hMerge="1">
                  <a:txBody>
                    <a:bodyPr/>
                    <a:lstStyle/>
                    <a:p>
                      <a:endParaRPr lang="en-US"/>
                    </a:p>
                  </a:txBody>
                  <a:tcPr/>
                </a:tc>
              </a:tr>
              <a:tr h="335280">
                <a:tc gridSpan="2">
                  <a:txBody>
                    <a:bodyPr/>
                    <a:lstStyle/>
                    <a:p>
                      <a:pPr marL="0" marR="0" indent="0" algn="ctr" defTabSz="914318" rtl="0" eaLnBrk="1" latinLnBrk="0" hangingPunct="1">
                        <a:lnSpc>
                          <a:spcPct val="100000"/>
                        </a:lnSpc>
                        <a:spcBef>
                          <a:spcPts val="0"/>
                        </a:spcBef>
                        <a:spcAft>
                          <a:spcPts val="0"/>
                        </a:spcAft>
                        <a:buClrTx/>
                        <a:buSzTx/>
                        <a:buFontTx/>
                        <a:buNone/>
                        <a:tabLst/>
                        <a:defRPr/>
                      </a:pPr>
                      <a:r>
                        <a:rPr lang="en-US" sz="1500" b="1" dirty="0" smtClean="0">
                          <a:effectLst/>
                        </a:rPr>
                        <a:t>Quarter 3</a:t>
                      </a:r>
                      <a:r>
                        <a:rPr lang="en-US" sz="1500" b="1" baseline="0" dirty="0" smtClean="0">
                          <a:effectLst/>
                        </a:rPr>
                        <a:t> CFA </a:t>
                      </a:r>
                      <a:r>
                        <a:rPr lang="en-US" sz="1500" b="1" u="sng" dirty="0" smtClean="0">
                          <a:effectLst/>
                        </a:rPr>
                        <a:t>Research Constructed Response</a:t>
                      </a:r>
                      <a:r>
                        <a:rPr lang="en-US" sz="1500" b="1" dirty="0" smtClean="0">
                          <a:effectLst/>
                        </a:rPr>
                        <a:t> Answer Key</a:t>
                      </a:r>
                    </a:p>
                  </a:txBody>
                  <a:tcPr marL="103632" marR="103632" marT="50292" marB="50292"/>
                </a:tc>
                <a:tc hMerge="1">
                  <a:txBody>
                    <a:bodyPr/>
                    <a:lstStyle/>
                    <a:p>
                      <a:endParaRPr lang="en-US"/>
                    </a:p>
                  </a:txBody>
                  <a:tcPr/>
                </a:tc>
              </a:tr>
              <a:tr h="474318">
                <a:tc gridSpan="2">
                  <a:txBody>
                    <a:bodyPr/>
                    <a:lstStyle/>
                    <a:p>
                      <a:pPr marL="0" marR="0" indent="0" algn="ctr" defTabSz="966612" rtl="0" eaLnBrk="1" latinLnBrk="0" hangingPunct="1">
                        <a:lnSpc>
                          <a:spcPct val="100000"/>
                        </a:lnSpc>
                        <a:spcBef>
                          <a:spcPts val="0"/>
                        </a:spcBef>
                        <a:spcAft>
                          <a:spcPts val="0"/>
                        </a:spcAft>
                        <a:buClrTx/>
                        <a:buSzTx/>
                        <a:buFontTx/>
                        <a:buNone/>
                        <a:tabLst/>
                        <a:defRPr/>
                      </a:pPr>
                      <a:r>
                        <a:rPr lang="en-US" sz="1400" b="1" u="none" dirty="0" smtClean="0">
                          <a:solidFill>
                            <a:schemeClr val="tx1"/>
                          </a:solidFill>
                        </a:rPr>
                        <a:t>Constructed Response</a:t>
                      </a:r>
                      <a:r>
                        <a:rPr lang="en-US" sz="1400" b="1" u="none" baseline="0" dirty="0" smtClean="0">
                          <a:solidFill>
                            <a:schemeClr val="tx1"/>
                          </a:solidFill>
                        </a:rPr>
                        <a:t> </a:t>
                      </a:r>
                      <a:r>
                        <a:rPr lang="en-US" sz="1400" b="1" u="none" dirty="0" smtClean="0">
                          <a:solidFill>
                            <a:schemeClr val="tx1"/>
                          </a:solidFill>
                        </a:rPr>
                        <a:t>Research Rubrics</a:t>
                      </a:r>
                      <a:r>
                        <a:rPr lang="en-US" sz="1400" b="1" u="none" baseline="0" dirty="0" smtClean="0">
                          <a:solidFill>
                            <a:schemeClr val="tx1"/>
                          </a:solidFill>
                        </a:rPr>
                        <a:t> </a:t>
                      </a:r>
                      <a:r>
                        <a:rPr lang="en-US" sz="1400" b="1" u="none" dirty="0" smtClean="0">
                          <a:solidFill>
                            <a:schemeClr val="tx1"/>
                          </a:solidFill>
                        </a:rPr>
                        <a:t>Target</a:t>
                      </a:r>
                      <a:r>
                        <a:rPr lang="en-US" sz="1400" b="1" u="none" baseline="0" dirty="0" smtClean="0">
                          <a:solidFill>
                            <a:schemeClr val="tx1"/>
                          </a:solidFill>
                        </a:rPr>
                        <a:t> 3</a:t>
                      </a:r>
                      <a:endParaRPr lang="en-US" sz="1400" b="1" u="none" dirty="0" smtClean="0">
                        <a:solidFill>
                          <a:schemeClr val="tx1"/>
                        </a:solidFill>
                      </a:endParaRPr>
                    </a:p>
                    <a:p>
                      <a:pPr marL="231775" indent="-231775" algn="ctr">
                        <a:lnSpc>
                          <a:spcPct val="100000"/>
                        </a:lnSpc>
                        <a:spcBef>
                          <a:spcPts val="0"/>
                        </a:spcBef>
                        <a:spcAft>
                          <a:spcPts val="0"/>
                        </a:spcAft>
                      </a:pPr>
                      <a:r>
                        <a:rPr lang="en-US" sz="1200" b="1" baseline="0" dirty="0" smtClean="0"/>
                        <a:t>evidence of the ability to distinguish </a:t>
                      </a:r>
                      <a:r>
                        <a:rPr lang="en-US" sz="1200" b="1" u="none" baseline="0" dirty="0" smtClean="0">
                          <a:solidFill>
                            <a:schemeClr val="tx1"/>
                          </a:solidFill>
                        </a:rPr>
                        <a:t>relevant </a:t>
                      </a:r>
                      <a:r>
                        <a:rPr lang="en-US" sz="1200" b="1" baseline="0" dirty="0" smtClean="0"/>
                        <a:t>from irrelevant information such as fact from opinion</a:t>
                      </a:r>
                      <a:endParaRPr lang="en-US" sz="1200" b="1" dirty="0" smtClean="0"/>
                    </a:p>
                  </a:txBody>
                  <a:tcPr marL="103632" marR="103632" marT="50292" marB="50292"/>
                </a:tc>
                <a:tc hMerge="1">
                  <a:txBody>
                    <a:bodyPr/>
                    <a:lstStyle/>
                    <a:p>
                      <a:endParaRPr lang="en-US"/>
                    </a:p>
                  </a:txBody>
                  <a:tcPr/>
                </a:tc>
              </a:tr>
              <a:tr h="358494">
                <a:tc gridSpan="2">
                  <a:txBody>
                    <a:bodyPr/>
                    <a:lstStyle/>
                    <a:p>
                      <a:pPr marL="0" marR="0" indent="0" algn="ctr" defTabSz="966612" rtl="0" eaLnBrk="1" latinLnBrk="0" hangingPunct="1">
                        <a:lnSpc>
                          <a:spcPct val="100000"/>
                        </a:lnSpc>
                        <a:spcBef>
                          <a:spcPts val="0"/>
                        </a:spcBef>
                        <a:spcAft>
                          <a:spcPts val="0"/>
                        </a:spcAft>
                        <a:buClrTx/>
                        <a:buSzTx/>
                        <a:buFontTx/>
                        <a:buNone/>
                        <a:tabLst/>
                        <a:defRPr/>
                      </a:pPr>
                      <a:r>
                        <a:rPr lang="en-US" sz="1400" b="1" dirty="0" smtClean="0">
                          <a:solidFill>
                            <a:schemeClr val="tx1"/>
                          </a:solidFill>
                          <a:latin typeface="Helvetica" pitchFamily="34" charset="0"/>
                        </a:rPr>
                        <a:t> 2.7 Reading</a:t>
                      </a:r>
                      <a:r>
                        <a:rPr lang="en-US" sz="1400" b="1" baseline="0" dirty="0" smtClean="0">
                          <a:solidFill>
                            <a:schemeClr val="tx1"/>
                          </a:solidFill>
                          <a:latin typeface="Helvetica" pitchFamily="34" charset="0"/>
                        </a:rPr>
                        <a:t> Constructed Response Rubric</a:t>
                      </a:r>
                    </a:p>
                  </a:txBody>
                  <a:tcPr marL="103632" marR="103632" marT="50292" marB="50292"/>
                </a:tc>
                <a:tc hMerge="1">
                  <a:txBody>
                    <a:bodyPr/>
                    <a:lstStyle/>
                    <a:p>
                      <a:endParaRPr lang="en-US"/>
                    </a:p>
                  </a:txBody>
                  <a:tcPr/>
                </a:tc>
              </a:tr>
              <a:tr h="588264">
                <a:tc gridSpan="2">
                  <a:txBody>
                    <a:bodyPr/>
                    <a:lstStyle/>
                    <a:p>
                      <a:pPr marL="0" marR="0" indent="0" algn="l" defTabSz="966612" rtl="0" eaLnBrk="1" latinLnBrk="0" hangingPunct="1">
                        <a:lnSpc>
                          <a:spcPct val="100000"/>
                        </a:lnSpc>
                        <a:spcBef>
                          <a:spcPts val="0"/>
                        </a:spcBef>
                        <a:spcAft>
                          <a:spcPts val="0"/>
                        </a:spcAft>
                        <a:buClrTx/>
                        <a:buSzTx/>
                        <a:buFontTx/>
                        <a:buNone/>
                        <a:tabLst/>
                        <a:defRPr/>
                      </a:pPr>
                      <a:endParaRPr lang="en-US" sz="1400" b="1" dirty="0" smtClean="0">
                        <a:latin typeface="Helvetica" pitchFamily="34" charset="0"/>
                      </a:endParaRPr>
                    </a:p>
                    <a:p>
                      <a:pPr marL="0" marR="0" indent="0" algn="l" defTabSz="966612" rtl="0" eaLnBrk="1" latinLnBrk="0" hangingPunct="1">
                        <a:lnSpc>
                          <a:spcPct val="100000"/>
                        </a:lnSpc>
                        <a:spcBef>
                          <a:spcPts val="0"/>
                        </a:spcBef>
                        <a:spcAft>
                          <a:spcPts val="0"/>
                        </a:spcAft>
                        <a:buClrTx/>
                        <a:buSzTx/>
                        <a:buFontTx/>
                        <a:buNone/>
                        <a:tabLst/>
                        <a:defRPr/>
                      </a:pPr>
                      <a:r>
                        <a:rPr lang="en-US" sz="1400" b="1" dirty="0" smtClean="0">
                          <a:latin typeface="Helvetica" pitchFamily="34" charset="0"/>
                        </a:rPr>
                        <a:t>Question #7 Prompt:  </a:t>
                      </a:r>
                      <a:r>
                        <a:rPr lang="en-US" sz="1400" b="1" kern="1200" dirty="0" smtClean="0">
                          <a:solidFill>
                            <a:schemeClr val="tx1"/>
                          </a:solidFill>
                          <a:effectLst/>
                          <a:latin typeface="+mn-lt"/>
                          <a:ea typeface="+mn-ea"/>
                          <a:cs typeface="+mn-cs"/>
                        </a:rPr>
                        <a:t>How does the illustration in the passage, </a:t>
                      </a:r>
                      <a:r>
                        <a:rPr lang="en-US" sz="1400" b="1" i="1" u="sng" kern="1200" dirty="0" smtClean="0">
                          <a:solidFill>
                            <a:schemeClr val="tx1"/>
                          </a:solidFill>
                          <a:effectLst/>
                          <a:latin typeface="+mn-lt"/>
                          <a:ea typeface="+mn-ea"/>
                          <a:cs typeface="+mn-cs"/>
                        </a:rPr>
                        <a:t>Friendship</a:t>
                      </a:r>
                      <a:r>
                        <a:rPr lang="en-US" sz="1400" b="1" kern="1200" dirty="0" smtClean="0">
                          <a:solidFill>
                            <a:schemeClr val="tx1"/>
                          </a:solidFill>
                          <a:effectLst/>
                          <a:latin typeface="+mn-lt"/>
                          <a:ea typeface="+mn-ea"/>
                          <a:cs typeface="+mn-cs"/>
                        </a:rPr>
                        <a:t>, support the conclusion of the story?  Use information from the illustration and supporting details from the passage for your answer.</a:t>
                      </a:r>
                      <a:r>
                        <a:rPr lang="en-US" sz="1400" dirty="0" smtClean="0">
                          <a:effectLst/>
                        </a:rPr>
                        <a:t> </a:t>
                      </a:r>
                    </a:p>
                    <a:p>
                      <a:pPr marL="0" marR="0" indent="0" algn="l" defTabSz="966612" rtl="0" eaLnBrk="1" latinLnBrk="0" hangingPunct="1">
                        <a:lnSpc>
                          <a:spcPct val="100000"/>
                        </a:lnSpc>
                        <a:spcBef>
                          <a:spcPts val="0"/>
                        </a:spcBef>
                        <a:spcAft>
                          <a:spcPts val="0"/>
                        </a:spcAft>
                        <a:buClrTx/>
                        <a:buSzTx/>
                        <a:buFontTx/>
                        <a:buNone/>
                        <a:tabLst/>
                        <a:defRPr/>
                      </a:pPr>
                      <a:endParaRPr lang="en-US" sz="1400" b="1" dirty="0" smtClean="0">
                        <a:latin typeface="Helvetica" pitchFamily="34" charset="0"/>
                      </a:endParaRPr>
                    </a:p>
                  </a:txBody>
                  <a:tcPr marL="103632" marR="103632" marT="50292" marB="50292"/>
                </a:tc>
                <a:tc hMerge="1">
                  <a:txBody>
                    <a:bodyPr/>
                    <a:lstStyle/>
                    <a:p>
                      <a:endParaRPr lang="en-US" dirty="0"/>
                    </a:p>
                  </a:txBody>
                  <a:tcPr/>
                </a:tc>
              </a:tr>
              <a:tr h="335280">
                <a:tc gridSpan="2">
                  <a:txBody>
                    <a:bodyPr/>
                    <a:lstStyle/>
                    <a:p>
                      <a:pPr marL="0" marR="0" indent="0" algn="ctr" defTabSz="914318" rtl="0" eaLnBrk="1" latinLnBrk="0" hangingPunct="1">
                        <a:lnSpc>
                          <a:spcPct val="100000"/>
                        </a:lnSpc>
                        <a:spcBef>
                          <a:spcPts val="0"/>
                        </a:spcBef>
                        <a:spcAft>
                          <a:spcPts val="0"/>
                        </a:spcAft>
                        <a:buClrTx/>
                        <a:buSzTx/>
                        <a:buFontTx/>
                        <a:buNone/>
                        <a:tabLst/>
                        <a:defRPr/>
                      </a:pPr>
                      <a:r>
                        <a:rPr lang="en-US" sz="1500" b="1" dirty="0" smtClean="0"/>
                        <a:t>Teacher</a:t>
                      </a:r>
                      <a:r>
                        <a:rPr lang="en-US" sz="1500" b="1" baseline="0" dirty="0" smtClean="0"/>
                        <a:t> /Rubric </a:t>
                      </a:r>
                      <a:r>
                        <a:rPr lang="en-US" sz="1500" b="1" baseline="0" dirty="0" smtClean="0">
                          <a:solidFill>
                            <a:schemeClr val="tx1"/>
                          </a:solidFill>
                        </a:rPr>
                        <a:t>Language Response</a:t>
                      </a:r>
                      <a:endParaRPr lang="en-US" sz="1500" b="1" dirty="0" smtClean="0">
                        <a:solidFill>
                          <a:schemeClr val="tx1"/>
                        </a:solidFill>
                      </a:endParaRPr>
                    </a:p>
                  </a:txBody>
                  <a:tcPr marL="103632" marR="103632" marT="50292" marB="50292">
                    <a:solidFill>
                      <a:schemeClr val="bg1">
                        <a:lumMod val="85000"/>
                      </a:schemeClr>
                    </a:solidFill>
                  </a:tcPr>
                </a:tc>
                <a:tc hMerge="1">
                  <a:txBody>
                    <a:bodyPr/>
                    <a:lstStyle/>
                    <a:p>
                      <a:endParaRPr lang="en-US"/>
                    </a:p>
                  </a:txBody>
                  <a:tcPr/>
                </a:tc>
              </a:tr>
              <a:tr h="623670">
                <a:tc gridSpan="2">
                  <a:txBody>
                    <a:bodyPr/>
                    <a:lstStyle/>
                    <a:p>
                      <a:pPr marL="0" marR="0" indent="0" algn="l" defTabSz="1018737" rtl="0" eaLnBrk="1" fontAlgn="auto" latinLnBrk="0" hangingPunct="1">
                        <a:lnSpc>
                          <a:spcPct val="100000"/>
                        </a:lnSpc>
                        <a:spcBef>
                          <a:spcPts val="0"/>
                        </a:spcBef>
                        <a:spcAft>
                          <a:spcPts val="0"/>
                        </a:spcAft>
                        <a:buClrTx/>
                        <a:buSzTx/>
                        <a:buFontTx/>
                        <a:buNone/>
                        <a:tabLst/>
                        <a:defRPr/>
                      </a:pPr>
                      <a:r>
                        <a:rPr lang="en-US" sz="1200" b="1" u="sng" kern="1200" dirty="0" smtClean="0">
                          <a:solidFill>
                            <a:schemeClr val="tx1"/>
                          </a:solidFill>
                          <a:effectLst/>
                          <a:latin typeface="+mn-lt"/>
                          <a:ea typeface="+mn-ea"/>
                          <a:cs typeface="+mn-cs"/>
                        </a:rPr>
                        <a:t>The response</a:t>
                      </a:r>
                      <a:r>
                        <a:rPr lang="en-US" sz="1200" b="1" kern="120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gives sufficient evidence of the ability to distinguish relevant from irrelevant information about the prompt (e.g., how the illustration supports the conclusion of the story) by using information from the illustration and supporting details from the passage. Sufficient examples could be:</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1) the lion and tiger are sitting together because they are happy, 2) the lion and tiger are smiling because they are still friends, 3) the wise, old man has his arms around the lion and tiger because they thanked him and took his advice. All information should come from the illustration and the passage. The student response should include references from both. The student should not state an opinion about the illustration or passage, even if it refers to the prompt.</a:t>
                      </a:r>
                      <a:r>
                        <a:rPr lang="en-US" sz="1200" dirty="0" smtClean="0">
                          <a:effectLst/>
                        </a:rPr>
                        <a:t> </a:t>
                      </a:r>
                      <a:endParaRPr lang="en-US" sz="1200" b="0" i="0" u="none" kern="1200" baseline="0" dirty="0" smtClean="0">
                        <a:solidFill>
                          <a:schemeClr val="tx1"/>
                        </a:solidFill>
                        <a:latin typeface="+mn-lt"/>
                        <a:ea typeface="+mn-ea"/>
                        <a:cs typeface="+mn-cs"/>
                      </a:endParaRPr>
                    </a:p>
                  </a:txBody>
                  <a:tcPr marL="103632" marR="103632" marT="50292" marB="50292"/>
                </a:tc>
                <a:tc hMerge="1">
                  <a:txBody>
                    <a:bodyPr/>
                    <a:lstStyle/>
                    <a:p>
                      <a:endParaRPr lang="en-US" sz="1200" baseline="0" dirty="0" smtClean="0"/>
                    </a:p>
                  </a:txBody>
                  <a:tcPr marL="97536" marR="97536" marT="50292" marB="50292"/>
                </a:tc>
              </a:tr>
              <a:tr h="301752">
                <a:tc gridSpan="2">
                  <a:txBody>
                    <a:bodyPr/>
                    <a:lstStyle/>
                    <a:p>
                      <a:pPr algn="ctr">
                        <a:lnSpc>
                          <a:spcPct val="100000"/>
                        </a:lnSpc>
                        <a:spcBef>
                          <a:spcPts val="0"/>
                        </a:spcBef>
                        <a:spcAft>
                          <a:spcPts val="0"/>
                        </a:spcAft>
                      </a:pPr>
                      <a:r>
                        <a:rPr lang="en-US" sz="1300" b="1" dirty="0" smtClean="0"/>
                        <a:t>Student </a:t>
                      </a:r>
                      <a:r>
                        <a:rPr lang="en-US" sz="1300" b="1" dirty="0" smtClean="0">
                          <a:solidFill>
                            <a:schemeClr val="tx1"/>
                          </a:solidFill>
                        </a:rPr>
                        <a:t>Language Re</a:t>
                      </a:r>
                      <a:r>
                        <a:rPr lang="en-US" sz="1300" b="1" dirty="0" smtClean="0"/>
                        <a:t>sponse Example</a:t>
                      </a:r>
                      <a:endParaRPr lang="en-US" sz="1300" b="1" dirty="0"/>
                    </a:p>
                  </a:txBody>
                  <a:tcPr marL="103632" marR="103632" marT="50292" marB="50292">
                    <a:solidFill>
                      <a:schemeClr val="bg1">
                        <a:lumMod val="85000"/>
                      </a:schemeClr>
                    </a:solidFill>
                  </a:tcPr>
                </a:tc>
                <a:tc hMerge="1">
                  <a:txBody>
                    <a:bodyPr/>
                    <a:lstStyle/>
                    <a:p>
                      <a:endParaRPr lang="en-US" sz="1000" dirty="0"/>
                    </a:p>
                  </a:txBody>
                  <a:tcPr/>
                </a:tc>
              </a:tr>
              <a:tr h="785214">
                <a:tc>
                  <a:txBody>
                    <a:bodyPr/>
                    <a:lstStyle/>
                    <a:p>
                      <a:pPr algn="ctr">
                        <a:lnSpc>
                          <a:spcPct val="100000"/>
                        </a:lnSpc>
                        <a:spcBef>
                          <a:spcPts val="0"/>
                        </a:spcBef>
                        <a:spcAft>
                          <a:spcPts val="0"/>
                        </a:spcAft>
                      </a:pPr>
                      <a:r>
                        <a:rPr lang="en-US" sz="2100" b="1" dirty="0" smtClean="0"/>
                        <a:t>2</a:t>
                      </a:r>
                      <a:endParaRPr lang="en-US" sz="2100" b="1" dirty="0"/>
                    </a:p>
                  </a:txBody>
                  <a:tcPr marL="103632" marR="103632" marT="50292" marB="50292"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00" i="1" kern="1200" dirty="0" smtClean="0">
                          <a:solidFill>
                            <a:schemeClr val="tx1"/>
                          </a:solidFill>
                          <a:effectLst/>
                          <a:latin typeface="+mn-lt"/>
                          <a:ea typeface="+mn-ea"/>
                          <a:cs typeface="+mn-cs"/>
                        </a:rPr>
                        <a:t>Student gives sufficient examples of how the illustration supports the conclusion. </a:t>
                      </a:r>
                    </a:p>
                    <a:p>
                      <a:pPr marL="0" marR="0" indent="0" algn="l" defTabSz="914400" rtl="0" eaLnBrk="1" fontAlgn="auto" latinLnBrk="0" hangingPunct="1">
                        <a:lnSpc>
                          <a:spcPct val="100000"/>
                        </a:lnSpc>
                        <a:spcBef>
                          <a:spcPts val="0"/>
                        </a:spcBef>
                        <a:spcAft>
                          <a:spcPts val="0"/>
                        </a:spcAft>
                        <a:buClrTx/>
                        <a:buSzTx/>
                        <a:buFontTx/>
                        <a:buNone/>
                        <a:tabLst/>
                        <a:defRPr/>
                      </a:pPr>
                      <a:r>
                        <a:rPr lang="en-US" sz="1100" b="0" i="0" u="none" kern="1200" baseline="0" dirty="0" smtClean="0">
                          <a:solidFill>
                            <a:schemeClr val="tx1"/>
                          </a:solidFill>
                          <a:latin typeface="+mn-lt"/>
                          <a:ea typeface="+mn-ea"/>
                          <a:cs typeface="+mn-cs"/>
                        </a:rPr>
                        <a:t>At the end of the story the lion and tiger are smiling because they know its more important to be good friends than to argue.  The wise old man has taught them this and now they are happy.  In the picture the wise old man is glad the lion and tiger listened to him.  They are all hugging each other.</a:t>
                      </a:r>
                    </a:p>
                  </a:txBody>
                  <a:tcPr marL="102013" marR="102013" marT="51090" marB="51090"/>
                </a:tc>
              </a:tr>
              <a:tr h="457200">
                <a:tc>
                  <a:txBody>
                    <a:bodyPr/>
                    <a:lstStyle/>
                    <a:p>
                      <a:pPr algn="ctr">
                        <a:lnSpc>
                          <a:spcPct val="100000"/>
                        </a:lnSpc>
                        <a:spcBef>
                          <a:spcPts val="0"/>
                        </a:spcBef>
                        <a:spcAft>
                          <a:spcPts val="0"/>
                        </a:spcAft>
                      </a:pPr>
                      <a:r>
                        <a:rPr lang="en-US" sz="2100" b="1" dirty="0" smtClean="0"/>
                        <a:t>1</a:t>
                      </a:r>
                      <a:endParaRPr lang="en-US" sz="2100" b="1" dirty="0"/>
                    </a:p>
                  </a:txBody>
                  <a:tcPr marL="103632" marR="103632" marT="50292" marB="50292" anchor="ctr"/>
                </a:tc>
                <a:tc>
                  <a:txBody>
                    <a:bodyPr/>
                    <a:lstStyle/>
                    <a:p>
                      <a:pPr>
                        <a:lnSpc>
                          <a:spcPct val="100000"/>
                        </a:lnSpc>
                        <a:spcBef>
                          <a:spcPts val="0"/>
                        </a:spcBef>
                        <a:spcAft>
                          <a:spcPts val="0"/>
                        </a:spcAft>
                      </a:pPr>
                      <a:r>
                        <a:rPr lang="en-US" sz="1000" i="1" kern="1200" dirty="0" smtClean="0">
                          <a:solidFill>
                            <a:schemeClr val="tx1"/>
                          </a:solidFill>
                          <a:effectLst/>
                          <a:latin typeface="+mn-lt"/>
                          <a:ea typeface="+mn-ea"/>
                          <a:cs typeface="+mn-cs"/>
                        </a:rPr>
                        <a:t>Student partially interprets or gives minimal details to show how the illustration supports the conclusion of the story.</a:t>
                      </a:r>
                    </a:p>
                    <a:p>
                      <a:pPr>
                        <a:lnSpc>
                          <a:spcPct val="100000"/>
                        </a:lnSpc>
                        <a:spcBef>
                          <a:spcPts val="0"/>
                        </a:spcBef>
                        <a:spcAft>
                          <a:spcPts val="0"/>
                        </a:spcAft>
                      </a:pPr>
                      <a:r>
                        <a:rPr lang="en-US" sz="1200" kern="1200" dirty="0" smtClean="0">
                          <a:solidFill>
                            <a:schemeClr val="tx1"/>
                          </a:solidFill>
                          <a:effectLst/>
                          <a:latin typeface="+mn-lt"/>
                          <a:ea typeface="+mn-ea"/>
                          <a:cs typeface="+mn-cs"/>
                        </a:rPr>
                        <a:t>Both animals are happy. They are smiling. The old man is happy too.</a:t>
                      </a:r>
                      <a:r>
                        <a:rPr lang="en-US" sz="1200" dirty="0" smtClean="0">
                          <a:effectLst/>
                        </a:rPr>
                        <a:t> </a:t>
                      </a:r>
                      <a:endParaRPr lang="en-US" sz="1200" b="0" u="none" kern="1200" baseline="0" dirty="0" smtClean="0">
                        <a:solidFill>
                          <a:schemeClr val="tx1"/>
                        </a:solidFill>
                        <a:latin typeface="+mn-lt"/>
                        <a:ea typeface="+mn-ea"/>
                        <a:cs typeface="+mn-cs"/>
                      </a:endParaRPr>
                    </a:p>
                  </a:txBody>
                  <a:tcPr marL="102013" marR="102013" marT="51090" marB="51090"/>
                </a:tc>
              </a:tr>
              <a:tr h="472440">
                <a:tc>
                  <a:txBody>
                    <a:bodyPr/>
                    <a:lstStyle/>
                    <a:p>
                      <a:pPr algn="ctr">
                        <a:lnSpc>
                          <a:spcPct val="100000"/>
                        </a:lnSpc>
                        <a:spcBef>
                          <a:spcPts val="0"/>
                        </a:spcBef>
                        <a:spcAft>
                          <a:spcPts val="0"/>
                        </a:spcAft>
                      </a:pPr>
                      <a:r>
                        <a:rPr lang="en-US" sz="2100" b="1" dirty="0" smtClean="0"/>
                        <a:t>0</a:t>
                      </a:r>
                      <a:endParaRPr lang="en-US" sz="2100" b="1" dirty="0"/>
                    </a:p>
                  </a:txBody>
                  <a:tcPr marL="103632" marR="103632" marT="50292" marB="50292" anchor="ctr"/>
                </a:tc>
                <a:tc>
                  <a:txBody>
                    <a:bodyPr/>
                    <a:lstStyle/>
                    <a:p>
                      <a:pPr>
                        <a:lnSpc>
                          <a:spcPct val="100000"/>
                        </a:lnSpc>
                        <a:spcBef>
                          <a:spcPts val="0"/>
                        </a:spcBef>
                        <a:spcAft>
                          <a:spcPts val="0"/>
                        </a:spcAft>
                      </a:pPr>
                      <a:r>
                        <a:rPr lang="en-US" sz="1000" i="1" kern="1200" dirty="0" smtClean="0">
                          <a:solidFill>
                            <a:schemeClr val="tx1"/>
                          </a:solidFill>
                          <a:effectLst/>
                          <a:latin typeface="+mn-lt"/>
                          <a:ea typeface="+mn-ea"/>
                          <a:cs typeface="+mn-cs"/>
                        </a:rPr>
                        <a:t>Student does not give an adequate interpretation of the illustration or provide supporting details from the illustration or passage for a response.</a:t>
                      </a:r>
                    </a:p>
                    <a:p>
                      <a:pPr>
                        <a:lnSpc>
                          <a:spcPct val="100000"/>
                        </a:lnSpc>
                        <a:spcBef>
                          <a:spcPts val="0"/>
                        </a:spcBef>
                        <a:spcAft>
                          <a:spcPts val="0"/>
                        </a:spcAft>
                      </a:pPr>
                      <a:r>
                        <a:rPr lang="en-US" sz="1200" kern="1200" dirty="0" smtClean="0">
                          <a:solidFill>
                            <a:schemeClr val="tx1"/>
                          </a:solidFill>
                          <a:effectLst/>
                          <a:latin typeface="+mn-lt"/>
                          <a:ea typeface="+mn-ea"/>
                          <a:cs typeface="+mn-cs"/>
                        </a:rPr>
                        <a:t>Animals and people can be friends. The moon is in the sky.</a:t>
                      </a:r>
                      <a:r>
                        <a:rPr lang="en-US" sz="1200" dirty="0" smtClean="0">
                          <a:effectLst/>
                        </a:rPr>
                        <a:t> </a:t>
                      </a:r>
                      <a:endParaRPr lang="en-US" sz="1200" b="1" u="sng" kern="1200" baseline="0" dirty="0" smtClean="0">
                        <a:solidFill>
                          <a:schemeClr val="tx1"/>
                        </a:solidFill>
                        <a:latin typeface="+mn-lt"/>
                        <a:ea typeface="+mn-ea"/>
                        <a:cs typeface="+mn-cs"/>
                      </a:endParaRPr>
                    </a:p>
                  </a:txBody>
                  <a:tcPr marL="102013" marR="102013" marT="51090" marB="51090"/>
                </a:tc>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77776183"/>
              </p:ext>
            </p:extLst>
          </p:nvPr>
        </p:nvGraphicFramePr>
        <p:xfrm>
          <a:off x="4879340" y="8401632"/>
          <a:ext cx="2324100" cy="518160"/>
        </p:xfrm>
        <a:graphic>
          <a:graphicData uri="http://schemas.openxmlformats.org/drawingml/2006/table">
            <a:tbl>
              <a:tblPr/>
              <a:tblGrid>
                <a:gridCol w="2324100"/>
              </a:tblGrid>
              <a:tr h="152400">
                <a:tc>
                  <a:txBody>
                    <a:bodyPr/>
                    <a:lstStyle/>
                    <a:p>
                      <a:pPr marL="0" marR="0" algn="l">
                        <a:lnSpc>
                          <a:spcPct val="100000"/>
                        </a:lnSpc>
                        <a:spcBef>
                          <a:spcPts val="0"/>
                        </a:spcBef>
                        <a:spcAft>
                          <a:spcPts val="0"/>
                        </a:spcAft>
                      </a:pPr>
                      <a:r>
                        <a:rPr lang="en-US" sz="800" b="1" dirty="0" smtClean="0">
                          <a:solidFill>
                            <a:srgbClr val="000000"/>
                          </a:solidFill>
                          <a:latin typeface="+mn-lt"/>
                          <a:ea typeface="Times New Roman"/>
                          <a:cs typeface="Times New Roman"/>
                        </a:rPr>
                        <a:t>Standard RL.2.7</a:t>
                      </a:r>
                      <a:endParaRPr lang="en-US" sz="800" dirty="0">
                        <a:latin typeface="Calibri"/>
                        <a:ea typeface="Calibri"/>
                        <a:cs typeface="Times New Roman"/>
                      </a:endParaRPr>
                    </a:p>
                  </a:txBody>
                  <a:tcPr marL="33841" marR="33841"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r>
              <a:tr h="333172">
                <a:tc>
                  <a:txBody>
                    <a:bodyPr/>
                    <a:lstStyle/>
                    <a:p>
                      <a:pPr marL="0" marR="0" algn="l">
                        <a:lnSpc>
                          <a:spcPct val="100000"/>
                        </a:lnSpc>
                        <a:spcBef>
                          <a:spcPts val="0"/>
                        </a:spcBef>
                        <a:spcAft>
                          <a:spcPts val="0"/>
                        </a:spcAft>
                      </a:pPr>
                      <a:r>
                        <a:rPr lang="en-US" sz="800" b="0" dirty="0" smtClean="0">
                          <a:latin typeface="+mn-lt"/>
                          <a:ea typeface="Calibri"/>
                          <a:cs typeface="Times New Roman"/>
                        </a:rPr>
                        <a:t>Use information gained from the illustrations and words in a print or digital text to demonstrate understanding of its characters, setting, or plot.</a:t>
                      </a:r>
                      <a:endParaRPr lang="en-US" sz="800" b="0" dirty="0">
                        <a:latin typeface="+mn-lt"/>
                        <a:ea typeface="Calibri"/>
                        <a:cs typeface="Times New Roman"/>
                      </a:endParaRPr>
                    </a:p>
                  </a:txBody>
                  <a:tcPr marL="33841" marR="33841"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r>
            </a:tbl>
          </a:graphicData>
        </a:graphic>
      </p:graphicFrame>
    </p:spTree>
    <p:extLst>
      <p:ext uri="{BB962C8B-B14F-4D97-AF65-F5344CB8AC3E}">
        <p14:creationId xmlns:p14="http://schemas.microsoft.com/office/powerpoint/2010/main" val="3235986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1"/>
          <p:cNvSpPr>
            <a:spLocks noChangeArrowheads="1"/>
          </p:cNvSpPr>
          <p:nvPr/>
        </p:nvSpPr>
        <p:spPr>
          <a:xfrm>
            <a:off x="744855" y="2393094"/>
            <a:ext cx="205816" cy="4106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101881" tIns="50941" rIns="101881" bIns="50941" numCol="1" anchor="ctr" anchorCtr="0" compatLnSpc="1">
            <a:prstTxWarp prst="textNoShape">
              <a:avLst/>
            </a:prstTxWarp>
            <a:spAutoFit/>
          </a:bodyPr>
          <a:lstStyle/>
          <a:p>
            <a:pPr fontAlgn="base">
              <a:spcBef>
                <a:spcPct val="0"/>
              </a:spcBef>
              <a:spcAft>
                <a:spcPct val="0"/>
              </a:spcAft>
            </a:pPr>
            <a:endParaRPr lang="en-US" dirty="0">
              <a:latin typeface="Arial" pitchFamily="34" charset="0"/>
              <a:cs typeface="Arial" pitchFamily="34" charset="0"/>
            </a:endParaRPr>
          </a:p>
        </p:txBody>
      </p:sp>
      <p:graphicFrame>
        <p:nvGraphicFramePr>
          <p:cNvPr id="2" name="Table 1"/>
          <p:cNvGraphicFramePr>
            <a:graphicFrameLocks noGrp="1"/>
          </p:cNvGraphicFramePr>
          <p:nvPr>
            <p:extLst>
              <p:ext uri="{D42A27DB-BD31-4B8C-83A1-F6EECF244321}">
                <p14:modId xmlns:p14="http://schemas.microsoft.com/office/powerpoint/2010/main" val="2363805810"/>
              </p:ext>
            </p:extLst>
          </p:nvPr>
        </p:nvGraphicFramePr>
        <p:xfrm>
          <a:off x="604521" y="730096"/>
          <a:ext cx="6822440" cy="6733121"/>
        </p:xfrm>
        <a:graphic>
          <a:graphicData uri="http://schemas.openxmlformats.org/drawingml/2006/table">
            <a:tbl>
              <a:tblPr firstRow="1" firstCol="1" bandRow="1"/>
              <a:tblGrid>
                <a:gridCol w="431799"/>
                <a:gridCol w="6390641"/>
              </a:tblGrid>
              <a:tr h="717704">
                <a:tc gridSpan="2">
                  <a:txBody>
                    <a:bodyPr/>
                    <a:lstStyle/>
                    <a:p>
                      <a:pPr marL="0" marR="0" indent="0" algn="l" defTabSz="966612" rtl="0" eaLnBrk="1" latinLnBrk="0" hangingPunct="1">
                        <a:lnSpc>
                          <a:spcPct val="100000"/>
                        </a:lnSpc>
                        <a:spcBef>
                          <a:spcPts val="0"/>
                        </a:spcBef>
                        <a:spcAft>
                          <a:spcPts val="0"/>
                        </a:spcAft>
                        <a:buClrTx/>
                        <a:buSzTx/>
                        <a:buFontTx/>
                        <a:buNone/>
                        <a:tabLst/>
                        <a:defRPr/>
                      </a:pPr>
                      <a:r>
                        <a:rPr lang="en-US" sz="1000" b="0" i="1" dirty="0" smtClean="0">
                          <a:effectLst/>
                        </a:rPr>
                        <a:t>A Note about constructed responses:  Constructed </a:t>
                      </a:r>
                      <a:r>
                        <a:rPr lang="en-US" sz="1000" b="0" i="1" baseline="0" dirty="0" smtClean="0">
                          <a:effectLst/>
                        </a:rPr>
                        <a:t>response answers are not written “in stone.”  There is no perfect way a student should respond.  Look for the general intent of the prompt and student response and follow the rubric below as much as possible. Use your best judgment.  Unlike DOK-1 questions where there is one right and wrong answer, constructed responses are more difficult to assess.  Overall consistency of intent based on most of your student responses can guide you.  </a:t>
                      </a:r>
                    </a:p>
                  </a:txBody>
                  <a:tcPr marL="55249" marR="55249"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r>
              <a:tr h="234696">
                <a:tc gridSpan="2">
                  <a:txBody>
                    <a:bodyPr/>
                    <a:lstStyle/>
                    <a:p>
                      <a:pPr marL="0" marR="0" algn="ctr">
                        <a:lnSpc>
                          <a:spcPct val="100000"/>
                        </a:lnSpc>
                        <a:spcBef>
                          <a:spcPts val="0"/>
                        </a:spcBef>
                        <a:spcAft>
                          <a:spcPts val="0"/>
                        </a:spcAft>
                      </a:pPr>
                      <a:r>
                        <a:rPr lang="en-US" sz="1500" b="1" kern="1200" dirty="0" smtClean="0">
                          <a:solidFill>
                            <a:srgbClr val="000000"/>
                          </a:solidFill>
                          <a:effectLst/>
                          <a:latin typeface="+mn-lt"/>
                          <a:ea typeface="Times New Roman"/>
                          <a:cs typeface="Times New Roman"/>
                        </a:rPr>
                        <a:t>Reading </a:t>
                      </a:r>
                      <a:r>
                        <a:rPr lang="en-US" sz="1500" b="1" kern="1200" dirty="0">
                          <a:solidFill>
                            <a:srgbClr val="000000"/>
                          </a:solidFill>
                          <a:effectLst/>
                          <a:latin typeface="+mn-lt"/>
                          <a:ea typeface="Times New Roman"/>
                          <a:cs typeface="Times New Roman"/>
                        </a:rPr>
                        <a:t>Constructed Response Rubric</a:t>
                      </a:r>
                      <a:endParaRPr lang="en-US" sz="1500" dirty="0">
                        <a:effectLst/>
                        <a:latin typeface="+mn-lt"/>
                        <a:ea typeface="Times New Roman"/>
                      </a:endParaRPr>
                    </a:p>
                  </a:txBody>
                  <a:tcPr marL="55249" marR="552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L="0" marR="0" algn="ctr">
                        <a:spcBef>
                          <a:spcPts val="0"/>
                        </a:spcBef>
                        <a:spcAft>
                          <a:spcPts val="0"/>
                        </a:spcAft>
                      </a:pPr>
                      <a:endParaRPr lang="en-US" sz="800" dirty="0">
                        <a:effectLst/>
                        <a:latin typeface="Calibri"/>
                        <a:ea typeface="Times New Roman"/>
                      </a:endParaRPr>
                    </a:p>
                  </a:txBody>
                  <a:tcPr marL="48749" marR="487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47040">
                <a:tc gridSpan="2">
                  <a:txBody>
                    <a:bodyPr/>
                    <a:lstStyle/>
                    <a:p>
                      <a:pPr marL="0" marR="0" lvl="0" indent="0" algn="l" defTabSz="1018809" rtl="0" eaLnBrk="1" fontAlgn="auto" latinLnBrk="0" hangingPunct="1">
                        <a:lnSpc>
                          <a:spcPct val="100000"/>
                        </a:lnSpc>
                        <a:spcBef>
                          <a:spcPts val="0"/>
                        </a:spcBef>
                        <a:spcAft>
                          <a:spcPts val="0"/>
                        </a:spcAft>
                        <a:buClrTx/>
                        <a:buSzTx/>
                        <a:buFontTx/>
                        <a:buNone/>
                        <a:tabLst/>
                        <a:defRPr sz="1800" b="0" i="0"/>
                      </a:pPr>
                      <a:endParaRPr lang="en-US" sz="1400" b="1" kern="1200" dirty="0" smtClean="0">
                        <a:solidFill>
                          <a:srgbClr val="000000"/>
                        </a:solidFill>
                        <a:effectLst/>
                        <a:latin typeface="Helvetica" pitchFamily="34" charset="0"/>
                        <a:ea typeface="Times New Roman"/>
                        <a:cs typeface="Arial"/>
                      </a:endParaRPr>
                    </a:p>
                    <a:p>
                      <a:pPr marL="0" marR="0" lvl="0" indent="0" algn="l" defTabSz="1018809" rtl="0" eaLnBrk="1" fontAlgn="auto" latinLnBrk="0" hangingPunct="1">
                        <a:lnSpc>
                          <a:spcPct val="100000"/>
                        </a:lnSpc>
                        <a:spcBef>
                          <a:spcPts val="0"/>
                        </a:spcBef>
                        <a:spcAft>
                          <a:spcPts val="0"/>
                        </a:spcAft>
                        <a:buClrTx/>
                        <a:buSzTx/>
                        <a:buFontTx/>
                        <a:buNone/>
                        <a:tabLst/>
                        <a:defRPr sz="1800" b="0" i="0"/>
                      </a:pPr>
                      <a:r>
                        <a:rPr lang="en-US" sz="1400" b="1" kern="1200" dirty="0" smtClean="0">
                          <a:solidFill>
                            <a:srgbClr val="000000"/>
                          </a:solidFill>
                          <a:effectLst/>
                          <a:latin typeface="Helvetica" pitchFamily="34" charset="0"/>
                          <a:ea typeface="Times New Roman"/>
                          <a:cs typeface="Arial"/>
                        </a:rPr>
                        <a:t>Question #8 </a:t>
                      </a:r>
                      <a:r>
                        <a:rPr lang="en-US" sz="1400" b="1" kern="1200" dirty="0" smtClean="0">
                          <a:solidFill>
                            <a:schemeClr val="tx1"/>
                          </a:solidFill>
                          <a:effectLst/>
                          <a:latin typeface="Helvetica" pitchFamily="34" charset="0"/>
                          <a:ea typeface="Times New Roman"/>
                          <a:cs typeface="Arial"/>
                        </a:rPr>
                        <a:t>Prompt:</a:t>
                      </a:r>
                      <a:r>
                        <a:rPr lang="en-US" sz="1400" b="1" kern="1200" baseline="0" dirty="0" smtClean="0">
                          <a:solidFill>
                            <a:schemeClr val="tx1"/>
                          </a:solidFill>
                          <a:effectLst/>
                          <a:latin typeface="Helvetica" pitchFamily="34" charset="0"/>
                          <a:ea typeface="Times New Roman"/>
                          <a:cs typeface="Arial"/>
                        </a:rPr>
                        <a:t> </a:t>
                      </a:r>
                      <a:r>
                        <a:rPr lang="en-US" sz="1400" b="0" i="0" kern="1200" dirty="0" smtClean="0">
                          <a:solidFill>
                            <a:schemeClr val="tx1"/>
                          </a:solidFill>
                          <a:effectLst/>
                          <a:latin typeface="+mn-lt"/>
                          <a:ea typeface="+mn-ea"/>
                          <a:cs typeface="+mn-cs"/>
                        </a:rPr>
                        <a:t>Explain why the characters argued in the passages </a:t>
                      </a:r>
                      <a:r>
                        <a:rPr lang="en-US" sz="1400" b="1" i="1" u="sng" kern="1200" dirty="0" smtClean="0">
                          <a:solidFill>
                            <a:schemeClr val="tx1"/>
                          </a:solidFill>
                          <a:effectLst/>
                          <a:latin typeface="+mn-lt"/>
                          <a:ea typeface="+mn-ea"/>
                          <a:cs typeface="+mn-cs"/>
                        </a:rPr>
                        <a:t>Three Friends and the Moon</a:t>
                      </a:r>
                      <a:r>
                        <a:rPr lang="en-US" sz="1400" b="0" i="0" kern="1200" dirty="0" smtClean="0">
                          <a:solidFill>
                            <a:schemeClr val="tx1"/>
                          </a:solidFill>
                          <a:effectLst/>
                          <a:latin typeface="+mn-lt"/>
                          <a:ea typeface="+mn-ea"/>
                          <a:cs typeface="+mn-cs"/>
                        </a:rPr>
                        <a:t> and </a:t>
                      </a:r>
                      <a:r>
                        <a:rPr lang="en-US" sz="1400" b="1" i="1" u="sng" kern="1200" dirty="0" smtClean="0">
                          <a:solidFill>
                            <a:schemeClr val="tx1"/>
                          </a:solidFill>
                          <a:effectLst/>
                          <a:latin typeface="+mn-lt"/>
                          <a:ea typeface="+mn-ea"/>
                          <a:cs typeface="+mn-cs"/>
                        </a:rPr>
                        <a:t>Friendship</a:t>
                      </a:r>
                      <a:r>
                        <a:rPr lang="en-US" sz="1400" b="0" i="0" kern="1200" dirty="0" smtClean="0">
                          <a:solidFill>
                            <a:schemeClr val="tx1"/>
                          </a:solidFill>
                          <a:effectLst/>
                          <a:latin typeface="+mn-lt"/>
                          <a:ea typeface="+mn-ea"/>
                          <a:cs typeface="+mn-cs"/>
                        </a:rPr>
                        <a:t>.  How were the arguments in the two stories the same or different?  Use details from both passages.</a:t>
                      </a:r>
                      <a:r>
                        <a:rPr lang="en-US" sz="1400" dirty="0" smtClean="0">
                          <a:effectLst/>
                        </a:rPr>
                        <a:t> </a:t>
                      </a:r>
                    </a:p>
                    <a:p>
                      <a:pPr marL="0" marR="0" lvl="0" indent="0" algn="l" defTabSz="1018809" rtl="0" eaLnBrk="1" fontAlgn="auto" latinLnBrk="0" hangingPunct="1">
                        <a:lnSpc>
                          <a:spcPct val="100000"/>
                        </a:lnSpc>
                        <a:spcBef>
                          <a:spcPts val="0"/>
                        </a:spcBef>
                        <a:spcAft>
                          <a:spcPts val="0"/>
                        </a:spcAft>
                        <a:buClrTx/>
                        <a:buSzTx/>
                        <a:buFontTx/>
                        <a:buNone/>
                        <a:tabLst/>
                        <a:defRPr sz="1800" b="0" i="0"/>
                      </a:pPr>
                      <a:endParaRPr lang="en-US" sz="1400" b="1" dirty="0" smtClean="0">
                        <a:latin typeface="Helvetica" pitchFamily="34" charset="0"/>
                      </a:endParaRPr>
                    </a:p>
                  </a:txBody>
                  <a:tcPr marL="55249" marR="552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L="0" marR="0" algn="l">
                        <a:spcBef>
                          <a:spcPts val="0"/>
                        </a:spcBef>
                        <a:spcAft>
                          <a:spcPts val="0"/>
                        </a:spcAft>
                      </a:pPr>
                      <a:endParaRPr lang="en-US" sz="800" dirty="0">
                        <a:effectLst/>
                        <a:latin typeface="Calibri"/>
                        <a:ea typeface="Times New Roman"/>
                      </a:endParaRPr>
                    </a:p>
                  </a:txBody>
                  <a:tcPr marL="48749" marR="487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42264">
                <a:tc gridSpan="2">
                  <a:txBody>
                    <a:bodyPr/>
                    <a:lstStyle/>
                    <a:p>
                      <a:pPr marL="120472" marR="0" lvl="0" indent="-5020" algn="l" defTabSz="1018809" rtl="0" eaLnBrk="1" fontAlgn="auto" latinLnBrk="0" hangingPunct="1">
                        <a:lnSpc>
                          <a:spcPct val="100000"/>
                        </a:lnSpc>
                        <a:spcBef>
                          <a:spcPts val="0"/>
                        </a:spcBef>
                        <a:spcAft>
                          <a:spcPts val="0"/>
                        </a:spcAft>
                        <a:buClrTx/>
                        <a:buSzTx/>
                        <a:buFontTx/>
                        <a:buNone/>
                        <a:tabLst/>
                        <a:defRPr/>
                      </a:pPr>
                      <a:r>
                        <a:rPr kumimoji="0" lang="en-US" sz="1000" b="1" i="0" u="sng" strike="noStrike" kern="1200" cap="none" spc="0" normalizeH="0" baseline="0" noProof="0" dirty="0" smtClean="0">
                          <a:ln>
                            <a:noFill/>
                          </a:ln>
                          <a:solidFill>
                            <a:schemeClr val="tx1"/>
                          </a:solidFill>
                          <a:effectLst/>
                          <a:uLnTx/>
                          <a:uFillTx/>
                          <a:latin typeface="+mn-lt"/>
                          <a:ea typeface="+mn-ea"/>
                          <a:cs typeface="+mn-cs"/>
                        </a:rPr>
                        <a:t>Sufficient Evidence</a:t>
                      </a:r>
                      <a:r>
                        <a:rPr kumimoji="0" lang="en-US" sz="1000" b="1" i="0" u="none" strike="noStrike" kern="1200" cap="none" spc="0" normalizeH="0" baseline="0" noProof="0" dirty="0" smtClean="0">
                          <a:ln>
                            <a:noFill/>
                          </a:ln>
                          <a:solidFill>
                            <a:schemeClr val="tx1"/>
                          </a:solidFill>
                          <a:effectLst/>
                          <a:uLnTx/>
                          <a:uFillTx/>
                          <a:latin typeface="+mn-lt"/>
                          <a:ea typeface="+mn-ea"/>
                          <a:cs typeface="+mn-cs"/>
                        </a:rPr>
                        <a:t>:</a:t>
                      </a:r>
                      <a:r>
                        <a:rPr kumimoji="0" lang="en-US" sz="1000" b="0" i="0" u="none" strike="noStrike" kern="1200" cap="none" spc="0" normalizeH="0" baseline="0" noProof="0" dirty="0" smtClean="0">
                          <a:ln>
                            <a:noFill/>
                          </a:ln>
                          <a:solidFill>
                            <a:schemeClr val="tx1"/>
                          </a:solidFill>
                          <a:effectLst/>
                          <a:uLnTx/>
                          <a:uFillTx/>
                          <a:latin typeface="+mn-lt"/>
                          <a:ea typeface="+mn-ea"/>
                          <a:cs typeface="+mn-cs"/>
                        </a:rPr>
                        <a:t> given in a response would include explaining why characters from both passages argued as well as comparing the similarities and differences.</a:t>
                      </a:r>
                    </a:p>
                    <a:p>
                      <a:pPr marL="120472" marR="0" lvl="0" indent="-5020" algn="l" defTabSz="1018809" rtl="0" eaLnBrk="1" fontAlgn="auto" latinLnBrk="0" hangingPunct="1">
                        <a:lnSpc>
                          <a:spcPct val="100000"/>
                        </a:lnSpc>
                        <a:spcBef>
                          <a:spcPts val="0"/>
                        </a:spcBef>
                        <a:spcAft>
                          <a:spcPts val="0"/>
                        </a:spcAft>
                        <a:buClrTx/>
                        <a:buSzTx/>
                        <a:buFontTx/>
                        <a:buNone/>
                        <a:tabLst/>
                        <a:defRPr/>
                      </a:pPr>
                      <a:r>
                        <a:rPr kumimoji="0" lang="en-US" sz="1000" b="1" i="0" u="sng" strike="noStrike" kern="1200" cap="none" spc="0" normalizeH="0" baseline="0" noProof="0" dirty="0" smtClean="0">
                          <a:ln>
                            <a:noFill/>
                          </a:ln>
                          <a:solidFill>
                            <a:schemeClr val="tx1"/>
                          </a:solidFill>
                          <a:effectLst/>
                          <a:uLnTx/>
                          <a:uFillTx/>
                          <a:latin typeface="+mn-lt"/>
                          <a:ea typeface="+mn-ea"/>
                          <a:cs typeface="+mn-cs"/>
                        </a:rPr>
                        <a:t>Specific Identifications </a:t>
                      </a:r>
                      <a:r>
                        <a:rPr kumimoji="0" lang="en-US" sz="1000" b="0" i="0" u="none" strike="noStrike" kern="1200" cap="none" spc="0" normalizeH="0" baseline="0" noProof="0" dirty="0" smtClean="0">
                          <a:ln>
                            <a:noFill/>
                          </a:ln>
                          <a:solidFill>
                            <a:schemeClr val="tx1"/>
                          </a:solidFill>
                          <a:effectLst/>
                          <a:uLnTx/>
                          <a:uFillTx/>
                          <a:latin typeface="+mn-lt"/>
                          <a:ea typeface="+mn-ea"/>
                          <a:cs typeface="+mn-cs"/>
                        </a:rPr>
                        <a:t>(supporting details): for the passage </a:t>
                      </a:r>
                      <a:r>
                        <a:rPr kumimoji="0" lang="en-US" sz="1000" b="1" i="1" u="none" strike="noStrike" kern="1200" cap="none" spc="0" normalizeH="0" baseline="0" noProof="0" dirty="0" smtClean="0">
                          <a:ln>
                            <a:noFill/>
                          </a:ln>
                          <a:solidFill>
                            <a:schemeClr val="tx1"/>
                          </a:solidFill>
                          <a:effectLst/>
                          <a:uLnTx/>
                          <a:uFillTx/>
                          <a:latin typeface="+mn-lt"/>
                          <a:ea typeface="+mn-ea"/>
                          <a:cs typeface="+mn-cs"/>
                        </a:rPr>
                        <a:t>Three Friends and the Moon</a:t>
                      </a:r>
                      <a:r>
                        <a:rPr kumimoji="0" lang="en-US" sz="1000" b="0" i="0" u="none" strike="noStrike" kern="1200" cap="none" spc="0" normalizeH="0" baseline="0" noProof="0" dirty="0" smtClean="0">
                          <a:ln>
                            <a:noFill/>
                          </a:ln>
                          <a:solidFill>
                            <a:schemeClr val="tx1"/>
                          </a:solidFill>
                          <a:effectLst/>
                          <a:uLnTx/>
                          <a:uFillTx/>
                          <a:latin typeface="+mn-lt"/>
                          <a:ea typeface="+mn-ea"/>
                          <a:cs typeface="+mn-cs"/>
                        </a:rPr>
                        <a:t> could include (1) the hawk was upset that the snake would eat the moon because there would be no more light.  Supporting details for the passage </a:t>
                      </a:r>
                      <a:r>
                        <a:rPr kumimoji="0" lang="en-US" sz="1000" b="1" i="1" u="none" strike="noStrike" kern="1200" cap="none" spc="0" normalizeH="0" baseline="0" noProof="0" dirty="0" smtClean="0">
                          <a:ln>
                            <a:noFill/>
                          </a:ln>
                          <a:solidFill>
                            <a:schemeClr val="tx1"/>
                          </a:solidFill>
                          <a:effectLst/>
                          <a:uLnTx/>
                          <a:uFillTx/>
                          <a:latin typeface="+mn-lt"/>
                          <a:ea typeface="+mn-ea"/>
                          <a:cs typeface="+mn-cs"/>
                        </a:rPr>
                        <a:t>Friendship </a:t>
                      </a:r>
                      <a:r>
                        <a:rPr kumimoji="0" lang="en-US" sz="1000" b="0" i="0" u="none" strike="noStrike" kern="1200" cap="none" spc="0" normalizeH="0" baseline="0" noProof="0" dirty="0" smtClean="0">
                          <a:ln>
                            <a:noFill/>
                          </a:ln>
                          <a:solidFill>
                            <a:schemeClr val="tx1"/>
                          </a:solidFill>
                          <a:effectLst/>
                          <a:uLnTx/>
                          <a:uFillTx/>
                          <a:latin typeface="+mn-lt"/>
                          <a:ea typeface="+mn-ea"/>
                          <a:cs typeface="+mn-cs"/>
                        </a:rPr>
                        <a:t>could include (1) the tiger and lion argued about whether the moon changed from full to new or from new to full.</a:t>
                      </a:r>
                    </a:p>
                    <a:p>
                      <a:pPr marL="120472" marR="0" lvl="0" indent="-5020" algn="l" defTabSz="1018809" rtl="0" eaLnBrk="1" fontAlgn="auto" latinLnBrk="0" hangingPunct="1">
                        <a:lnSpc>
                          <a:spcPct val="100000"/>
                        </a:lnSpc>
                        <a:spcBef>
                          <a:spcPts val="0"/>
                        </a:spcBef>
                        <a:spcAft>
                          <a:spcPts val="0"/>
                        </a:spcAft>
                        <a:buClrTx/>
                        <a:buSzTx/>
                        <a:buFontTx/>
                        <a:buNone/>
                        <a:tabLst/>
                        <a:defRPr/>
                      </a:pPr>
                      <a:r>
                        <a:rPr kumimoji="0" lang="en-US" sz="1000" b="1" i="0" u="sng" strike="noStrike" kern="1200" cap="none" spc="0" normalizeH="0" baseline="0" noProof="0" dirty="0" smtClean="0">
                          <a:ln>
                            <a:noFill/>
                          </a:ln>
                          <a:solidFill>
                            <a:schemeClr val="tx1"/>
                          </a:solidFill>
                          <a:effectLst/>
                          <a:uLnTx/>
                          <a:uFillTx/>
                          <a:latin typeface="+mn-lt"/>
                          <a:ea typeface="+mn-ea"/>
                          <a:cs typeface="+mn-cs"/>
                        </a:rPr>
                        <a:t>Full Support </a:t>
                      </a:r>
                      <a:r>
                        <a:rPr kumimoji="0" lang="en-US" sz="1000" b="0" i="0" u="none" strike="noStrike" kern="1200" cap="none" spc="0" normalizeH="0" baseline="0" noProof="0" dirty="0" smtClean="0">
                          <a:ln>
                            <a:noFill/>
                          </a:ln>
                          <a:solidFill>
                            <a:schemeClr val="tx1"/>
                          </a:solidFill>
                          <a:effectLst/>
                          <a:uLnTx/>
                          <a:uFillTx/>
                          <a:latin typeface="+mn-lt"/>
                          <a:ea typeface="+mn-ea"/>
                          <a:cs typeface="+mn-cs"/>
                        </a:rPr>
                        <a:t>(other </a:t>
                      </a:r>
                      <a:r>
                        <a:rPr kumimoji="0" lang="en-US" sz="1000" b="0" i="0" u="none" strike="noStrike" kern="1200" cap="none" spc="0" normalizeH="0" baseline="0" noProof="0" dirty="0" smtClean="0">
                          <a:ln>
                            <a:noFill/>
                          </a:ln>
                          <a:solidFill>
                            <a:prstClr val="black"/>
                          </a:solidFill>
                          <a:effectLst/>
                          <a:uLnTx/>
                          <a:uFillTx/>
                          <a:latin typeface="+mn-lt"/>
                          <a:ea typeface="+mn-ea"/>
                          <a:cs typeface="+mn-cs"/>
                        </a:rPr>
                        <a:t>details) details explaining similarities between the stories could include that (1) both stories were about animals arguing about the moon and (2) the arguments got worse and worse.  Differences could include that (1) in the story </a:t>
                      </a:r>
                      <a:r>
                        <a:rPr kumimoji="0" lang="en-US" sz="1000" b="1" i="1" u="sng" strike="noStrike" kern="1200" cap="none" spc="0" normalizeH="0" baseline="0" noProof="0" dirty="0" smtClean="0">
                          <a:ln>
                            <a:noFill/>
                          </a:ln>
                          <a:solidFill>
                            <a:prstClr val="black"/>
                          </a:solidFill>
                          <a:effectLst/>
                          <a:uLnTx/>
                          <a:uFillTx/>
                          <a:latin typeface="+mn-lt"/>
                          <a:ea typeface="+mn-ea"/>
                          <a:cs typeface="+mn-cs"/>
                        </a:rPr>
                        <a:t>Friendship</a:t>
                      </a:r>
                      <a:r>
                        <a:rPr kumimoji="0" lang="en-US" sz="1000" b="1" i="1" u="none" strike="noStrike" kern="1200" cap="none" spc="0" normalizeH="0" baseline="0" noProof="0" dirty="0" smtClean="0">
                          <a:ln>
                            <a:noFill/>
                          </a:ln>
                          <a:solidFill>
                            <a:prstClr val="black"/>
                          </a:solidFill>
                          <a:effectLst/>
                          <a:uLnTx/>
                          <a:uFillTx/>
                          <a:latin typeface="+mn-lt"/>
                          <a:ea typeface="+mn-ea"/>
                          <a:cs typeface="+mn-cs"/>
                        </a:rPr>
                        <a:t> </a:t>
                      </a:r>
                      <a:r>
                        <a:rPr kumimoji="0" lang="en-US" sz="1000" b="0" i="0" u="none" strike="noStrike" kern="1200" cap="none" spc="0" normalizeH="0" baseline="0" noProof="0" dirty="0" smtClean="0">
                          <a:ln>
                            <a:noFill/>
                          </a:ln>
                          <a:solidFill>
                            <a:prstClr val="black"/>
                          </a:solidFill>
                          <a:effectLst/>
                          <a:uLnTx/>
                          <a:uFillTx/>
                          <a:latin typeface="+mn-lt"/>
                          <a:ea typeface="+mn-ea"/>
                          <a:cs typeface="+mn-cs"/>
                        </a:rPr>
                        <a:t>the argument was settled by the help of a wise old man, (2) and they all were happy again.  In the story </a:t>
                      </a:r>
                      <a:r>
                        <a:rPr kumimoji="0" lang="en-US" sz="1000" b="1" i="1" u="sng" strike="noStrike" kern="1200" cap="none" spc="0" normalizeH="0" baseline="0" noProof="0" dirty="0" smtClean="0">
                          <a:ln>
                            <a:noFill/>
                          </a:ln>
                          <a:solidFill>
                            <a:prstClr val="black"/>
                          </a:solidFill>
                          <a:effectLst/>
                          <a:uLnTx/>
                          <a:uFillTx/>
                          <a:latin typeface="+mn-lt"/>
                          <a:ea typeface="+mn-ea"/>
                          <a:cs typeface="+mn-cs"/>
                        </a:rPr>
                        <a:t>Three Friends and the Moon</a:t>
                      </a:r>
                      <a:r>
                        <a:rPr kumimoji="0" lang="en-US" sz="1000" b="0" i="0" u="none" strike="noStrike" kern="1200" cap="none" spc="0" normalizeH="0" baseline="0" noProof="0" dirty="0" smtClean="0">
                          <a:ln>
                            <a:noFill/>
                          </a:ln>
                          <a:solidFill>
                            <a:prstClr val="black"/>
                          </a:solidFill>
                          <a:effectLst/>
                          <a:uLnTx/>
                          <a:uFillTx/>
                          <a:latin typeface="+mn-lt"/>
                          <a:ea typeface="+mn-ea"/>
                          <a:cs typeface="+mn-cs"/>
                        </a:rPr>
                        <a:t> differences could include that (1) the argument was never fully settled and (2) the moon is a reminder of the argument even to this day.</a:t>
                      </a:r>
                      <a:endParaRPr kumimoji="0" lang="en-US" sz="1000" b="1" i="0" u="sng" strike="noStrike" kern="1200" cap="none" spc="0" normalizeH="0" baseline="0" noProof="0" dirty="0">
                        <a:ln>
                          <a:noFill/>
                        </a:ln>
                        <a:solidFill>
                          <a:prstClr val="black"/>
                        </a:solidFill>
                        <a:effectLst/>
                        <a:uLnTx/>
                        <a:uFillTx/>
                        <a:latin typeface="+mn-lt"/>
                        <a:ea typeface="+mn-ea"/>
                        <a:cs typeface="+mn-cs"/>
                      </a:endParaRPr>
                    </a:p>
                  </a:txBody>
                  <a:tcPr marL="55249" marR="552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L="0" marR="0" algn="l">
                        <a:spcBef>
                          <a:spcPts val="0"/>
                        </a:spcBef>
                        <a:spcAft>
                          <a:spcPts val="0"/>
                        </a:spcAft>
                      </a:pPr>
                      <a:endParaRPr lang="en-US" sz="800" dirty="0">
                        <a:effectLst/>
                        <a:latin typeface="Calibri"/>
                        <a:ea typeface="Times New Roman"/>
                      </a:endParaRPr>
                    </a:p>
                  </a:txBody>
                  <a:tcPr marL="48749" marR="487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25423">
                <a:tc>
                  <a:txBody>
                    <a:bodyPr/>
                    <a:lstStyle/>
                    <a:p>
                      <a:pPr marL="0" marR="0" algn="ctr">
                        <a:lnSpc>
                          <a:spcPct val="100000"/>
                        </a:lnSpc>
                        <a:spcBef>
                          <a:spcPts val="0"/>
                        </a:spcBef>
                        <a:spcAft>
                          <a:spcPts val="0"/>
                        </a:spcAft>
                      </a:pPr>
                      <a:r>
                        <a:rPr lang="en-US" sz="2600" b="1" dirty="0" smtClean="0">
                          <a:effectLst/>
                          <a:latin typeface="+mn-lt"/>
                          <a:ea typeface="Calibri"/>
                          <a:cs typeface="Times New Roman"/>
                        </a:rPr>
                        <a:t>3</a:t>
                      </a:r>
                      <a:endParaRPr lang="en-US" sz="2600" b="1" dirty="0">
                        <a:effectLst/>
                        <a:latin typeface="+mn-lt"/>
                        <a:ea typeface="Calibri"/>
                        <a:cs typeface="Times New Roman"/>
                      </a:endParaRPr>
                    </a:p>
                  </a:txBody>
                  <a:tcPr marL="55249" marR="552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0000"/>
                        </a:lnSpc>
                        <a:spcAft>
                          <a:spcPts val="0"/>
                        </a:spcAft>
                      </a:pPr>
                      <a:r>
                        <a:rPr lang="en-US" sz="1000" i="1" dirty="0">
                          <a:effectLst/>
                          <a:latin typeface="Calibri"/>
                          <a:ea typeface="Calibri"/>
                          <a:cs typeface="Times New Roman"/>
                        </a:rPr>
                        <a:t>Student response gives sufficient evidence from the stories of why the characters argued and explain the similarities and differences between the arguments.</a:t>
                      </a:r>
                      <a:endParaRPr lang="en-US" sz="1100" dirty="0">
                        <a:effectLst/>
                        <a:latin typeface="Calibri"/>
                        <a:ea typeface="Calibri"/>
                        <a:cs typeface="Times New Roman"/>
                      </a:endParaRPr>
                    </a:p>
                    <a:p>
                      <a:pPr algn="l">
                        <a:lnSpc>
                          <a:spcPct val="100000"/>
                        </a:lnSpc>
                        <a:spcAft>
                          <a:spcPts val="0"/>
                        </a:spcAft>
                      </a:pPr>
                      <a:r>
                        <a:rPr lang="en-US" sz="1100" dirty="0" smtClean="0">
                          <a:effectLst/>
                          <a:latin typeface="Calibri"/>
                          <a:ea typeface="Calibri"/>
                          <a:cs typeface="Times New Roman"/>
                        </a:rPr>
                        <a:t>Both of the stories were the same because they were both about friends who argued about the moon. In</a:t>
                      </a:r>
                      <a:r>
                        <a:rPr lang="en-US" sz="1100" baseline="0" dirty="0" smtClean="0">
                          <a:effectLst/>
                          <a:latin typeface="Calibri"/>
                          <a:ea typeface="Calibri"/>
                          <a:cs typeface="Times New Roman"/>
                        </a:rPr>
                        <a:t> t</a:t>
                      </a:r>
                      <a:r>
                        <a:rPr lang="en-US" sz="1100" dirty="0" smtClean="0">
                          <a:effectLst/>
                          <a:latin typeface="Calibri"/>
                          <a:ea typeface="Calibri"/>
                          <a:cs typeface="Times New Roman"/>
                        </a:rPr>
                        <a:t>he </a:t>
                      </a:r>
                      <a:r>
                        <a:rPr lang="en-US" sz="1100" dirty="0">
                          <a:effectLst/>
                          <a:latin typeface="Calibri"/>
                          <a:ea typeface="Calibri"/>
                          <a:cs typeface="Times New Roman"/>
                        </a:rPr>
                        <a:t>story </a:t>
                      </a:r>
                      <a:r>
                        <a:rPr lang="en-US" sz="1100" b="1" i="1" u="sng" dirty="0">
                          <a:solidFill>
                            <a:schemeClr val="tx1"/>
                          </a:solidFill>
                          <a:effectLst/>
                          <a:latin typeface="Calibri"/>
                          <a:ea typeface="Calibri"/>
                          <a:cs typeface="Times New Roman"/>
                        </a:rPr>
                        <a:t>Three Friends and the Moon </a:t>
                      </a:r>
                      <a:r>
                        <a:rPr lang="en-US" sz="1100" dirty="0" smtClean="0">
                          <a:solidFill>
                            <a:schemeClr val="tx1"/>
                          </a:solidFill>
                          <a:effectLst/>
                          <a:latin typeface="Calibri"/>
                          <a:ea typeface="Calibri"/>
                          <a:cs typeface="Times New Roman"/>
                        </a:rPr>
                        <a:t>a </a:t>
                      </a:r>
                      <a:r>
                        <a:rPr lang="en-US" sz="1100" dirty="0">
                          <a:solidFill>
                            <a:schemeClr val="tx1"/>
                          </a:solidFill>
                          <a:effectLst/>
                          <a:latin typeface="Calibri"/>
                          <a:ea typeface="Calibri"/>
                          <a:cs typeface="Times New Roman"/>
                        </a:rPr>
                        <a:t>hawk and snake </a:t>
                      </a:r>
                      <a:r>
                        <a:rPr lang="en-US" sz="1100" dirty="0" smtClean="0">
                          <a:solidFill>
                            <a:schemeClr val="tx1"/>
                          </a:solidFill>
                          <a:effectLst/>
                          <a:latin typeface="Calibri"/>
                          <a:ea typeface="Calibri"/>
                          <a:cs typeface="Times New Roman"/>
                        </a:rPr>
                        <a:t>argued </a:t>
                      </a:r>
                      <a:r>
                        <a:rPr lang="en-US" sz="1100" dirty="0">
                          <a:solidFill>
                            <a:schemeClr val="tx1"/>
                          </a:solidFill>
                          <a:effectLst/>
                          <a:latin typeface="Calibri"/>
                          <a:ea typeface="Calibri"/>
                          <a:cs typeface="Times New Roman"/>
                        </a:rPr>
                        <a:t>about the moon.  The snake wanted to eat the moon.  The hawk didn’t want the snake to eat the </a:t>
                      </a:r>
                      <a:r>
                        <a:rPr lang="en-US" sz="1100" dirty="0" smtClean="0">
                          <a:solidFill>
                            <a:schemeClr val="tx1"/>
                          </a:solidFill>
                          <a:effectLst/>
                          <a:latin typeface="Calibri"/>
                          <a:ea typeface="Calibri"/>
                          <a:cs typeface="Times New Roman"/>
                        </a:rPr>
                        <a:t>moon.  In</a:t>
                      </a:r>
                      <a:r>
                        <a:rPr lang="en-US" sz="1100" baseline="0" dirty="0" smtClean="0">
                          <a:solidFill>
                            <a:schemeClr val="tx1"/>
                          </a:solidFill>
                          <a:effectLst/>
                          <a:latin typeface="Calibri"/>
                          <a:ea typeface="Calibri"/>
                          <a:cs typeface="Times New Roman"/>
                        </a:rPr>
                        <a:t> t</a:t>
                      </a:r>
                      <a:r>
                        <a:rPr lang="en-US" sz="1100" dirty="0" smtClean="0">
                          <a:solidFill>
                            <a:schemeClr val="tx1"/>
                          </a:solidFill>
                          <a:effectLst/>
                          <a:latin typeface="Calibri"/>
                          <a:ea typeface="Calibri"/>
                          <a:cs typeface="Times New Roman"/>
                        </a:rPr>
                        <a:t>he </a:t>
                      </a:r>
                      <a:r>
                        <a:rPr lang="en-US" sz="1100" dirty="0">
                          <a:solidFill>
                            <a:schemeClr val="tx1"/>
                          </a:solidFill>
                          <a:effectLst/>
                          <a:latin typeface="Calibri"/>
                          <a:ea typeface="Calibri"/>
                          <a:cs typeface="Times New Roman"/>
                        </a:rPr>
                        <a:t>story The </a:t>
                      </a:r>
                      <a:r>
                        <a:rPr lang="en-US" sz="1100" b="1" i="1" u="sng" dirty="0" smtClean="0">
                          <a:solidFill>
                            <a:schemeClr val="tx1"/>
                          </a:solidFill>
                          <a:effectLst/>
                          <a:latin typeface="Calibri"/>
                          <a:ea typeface="Calibri"/>
                          <a:cs typeface="Times New Roman"/>
                        </a:rPr>
                        <a:t>Friendship</a:t>
                      </a:r>
                      <a:r>
                        <a:rPr lang="en-US" sz="1100" b="1" i="1" dirty="0" smtClean="0">
                          <a:solidFill>
                            <a:schemeClr val="tx1"/>
                          </a:solidFill>
                          <a:effectLst/>
                          <a:latin typeface="Calibri"/>
                          <a:ea typeface="Calibri"/>
                          <a:cs typeface="Times New Roman"/>
                        </a:rPr>
                        <a:t> </a:t>
                      </a:r>
                      <a:r>
                        <a:rPr lang="en-US" sz="1100" dirty="0" smtClean="0">
                          <a:solidFill>
                            <a:schemeClr val="tx1"/>
                          </a:solidFill>
                          <a:effectLst/>
                          <a:latin typeface="Calibri"/>
                          <a:ea typeface="Calibri"/>
                          <a:cs typeface="Times New Roman"/>
                        </a:rPr>
                        <a:t>a </a:t>
                      </a:r>
                      <a:r>
                        <a:rPr lang="en-US" sz="1100" dirty="0">
                          <a:solidFill>
                            <a:schemeClr val="tx1"/>
                          </a:solidFill>
                          <a:effectLst/>
                          <a:latin typeface="Calibri"/>
                          <a:ea typeface="Calibri"/>
                          <a:cs typeface="Times New Roman"/>
                        </a:rPr>
                        <a:t>lion and tiger </a:t>
                      </a:r>
                      <a:r>
                        <a:rPr lang="en-US" sz="1100" dirty="0" smtClean="0">
                          <a:solidFill>
                            <a:schemeClr val="tx1"/>
                          </a:solidFill>
                          <a:effectLst/>
                          <a:latin typeface="Calibri"/>
                          <a:ea typeface="Calibri"/>
                          <a:cs typeface="Times New Roman"/>
                        </a:rPr>
                        <a:t>argued </a:t>
                      </a:r>
                      <a:r>
                        <a:rPr lang="en-US" sz="1100" dirty="0">
                          <a:solidFill>
                            <a:schemeClr val="tx1"/>
                          </a:solidFill>
                          <a:effectLst/>
                          <a:latin typeface="Calibri"/>
                          <a:ea typeface="Calibri"/>
                          <a:cs typeface="Times New Roman"/>
                        </a:rPr>
                        <a:t>about </a:t>
                      </a:r>
                      <a:r>
                        <a:rPr lang="en-US" sz="1100" dirty="0" smtClean="0">
                          <a:solidFill>
                            <a:schemeClr val="tx1"/>
                          </a:solidFill>
                          <a:effectLst/>
                          <a:latin typeface="Calibri"/>
                          <a:ea typeface="Calibri"/>
                          <a:cs typeface="Times New Roman"/>
                        </a:rPr>
                        <a:t>whether </a:t>
                      </a:r>
                      <a:r>
                        <a:rPr lang="en-US" sz="1100" dirty="0">
                          <a:solidFill>
                            <a:schemeClr val="tx1"/>
                          </a:solidFill>
                          <a:effectLst/>
                          <a:latin typeface="Calibri"/>
                          <a:ea typeface="Calibri"/>
                          <a:cs typeface="Times New Roman"/>
                        </a:rPr>
                        <a:t>the moon changes from full to new or new to full.  </a:t>
                      </a:r>
                      <a:r>
                        <a:rPr lang="en-US" sz="1100" dirty="0" smtClean="0">
                          <a:solidFill>
                            <a:schemeClr val="tx1"/>
                          </a:solidFill>
                          <a:effectLst/>
                          <a:latin typeface="Calibri"/>
                          <a:ea typeface="Calibri"/>
                          <a:cs typeface="Times New Roman"/>
                        </a:rPr>
                        <a:t>The stories were also different.  In </a:t>
                      </a:r>
                      <a:r>
                        <a:rPr lang="en-US" sz="1100" b="1" i="1" u="sng" dirty="0" smtClean="0">
                          <a:solidFill>
                            <a:schemeClr val="tx1"/>
                          </a:solidFill>
                          <a:effectLst/>
                          <a:latin typeface="Calibri"/>
                          <a:ea typeface="Calibri"/>
                          <a:cs typeface="Times New Roman"/>
                        </a:rPr>
                        <a:t>Friendship</a:t>
                      </a:r>
                      <a:r>
                        <a:rPr lang="en-US" sz="1100" b="1" i="1" dirty="0" smtClean="0">
                          <a:solidFill>
                            <a:schemeClr val="tx1"/>
                          </a:solidFill>
                          <a:effectLst/>
                          <a:latin typeface="Calibri"/>
                          <a:ea typeface="Calibri"/>
                          <a:cs typeface="Times New Roman"/>
                        </a:rPr>
                        <a:t>, </a:t>
                      </a:r>
                      <a:r>
                        <a:rPr lang="en-US" sz="1100" dirty="0" smtClean="0">
                          <a:solidFill>
                            <a:schemeClr val="tx1"/>
                          </a:solidFill>
                          <a:effectLst/>
                          <a:latin typeface="Calibri"/>
                          <a:ea typeface="Calibri"/>
                          <a:cs typeface="Times New Roman"/>
                        </a:rPr>
                        <a:t>a </a:t>
                      </a:r>
                      <a:r>
                        <a:rPr lang="en-US" sz="1100" dirty="0">
                          <a:solidFill>
                            <a:schemeClr val="tx1"/>
                          </a:solidFill>
                          <a:effectLst/>
                          <a:latin typeface="Calibri"/>
                          <a:ea typeface="Calibri"/>
                          <a:cs typeface="Times New Roman"/>
                        </a:rPr>
                        <a:t>wise old man </a:t>
                      </a:r>
                      <a:r>
                        <a:rPr lang="en-US" sz="1100" dirty="0" smtClean="0">
                          <a:solidFill>
                            <a:schemeClr val="tx1"/>
                          </a:solidFill>
                          <a:effectLst/>
                          <a:latin typeface="Calibri"/>
                          <a:ea typeface="Calibri"/>
                          <a:cs typeface="Times New Roman"/>
                        </a:rPr>
                        <a:t>helped </a:t>
                      </a:r>
                      <a:r>
                        <a:rPr lang="en-US" sz="1100" dirty="0">
                          <a:solidFill>
                            <a:schemeClr val="tx1"/>
                          </a:solidFill>
                          <a:effectLst/>
                          <a:latin typeface="Calibri"/>
                          <a:ea typeface="Calibri"/>
                          <a:cs typeface="Times New Roman"/>
                        </a:rPr>
                        <a:t>them get along and </a:t>
                      </a:r>
                      <a:r>
                        <a:rPr lang="en-US" sz="1100" dirty="0" smtClean="0">
                          <a:solidFill>
                            <a:schemeClr val="tx1"/>
                          </a:solidFill>
                          <a:effectLst/>
                          <a:latin typeface="Calibri"/>
                          <a:ea typeface="Calibri"/>
                          <a:cs typeface="Times New Roman"/>
                        </a:rPr>
                        <a:t>so they</a:t>
                      </a:r>
                      <a:r>
                        <a:rPr lang="en-US" sz="1100" baseline="0" dirty="0" smtClean="0">
                          <a:solidFill>
                            <a:schemeClr val="tx1"/>
                          </a:solidFill>
                          <a:effectLst/>
                          <a:latin typeface="Calibri"/>
                          <a:ea typeface="Calibri"/>
                          <a:cs typeface="Times New Roman"/>
                        </a:rPr>
                        <a:t> ended up being friends again.  In </a:t>
                      </a:r>
                      <a:r>
                        <a:rPr lang="en-US" sz="1100" b="1" i="1" u="sng" baseline="0" dirty="0" smtClean="0">
                          <a:solidFill>
                            <a:schemeClr val="tx1"/>
                          </a:solidFill>
                          <a:effectLst/>
                          <a:latin typeface="Calibri"/>
                          <a:ea typeface="Calibri"/>
                          <a:cs typeface="Times New Roman"/>
                        </a:rPr>
                        <a:t>Three Friends and the Moon</a:t>
                      </a:r>
                      <a:r>
                        <a:rPr lang="en-US" sz="1100" b="1" i="1" baseline="0" dirty="0" smtClean="0">
                          <a:solidFill>
                            <a:schemeClr val="tx1"/>
                          </a:solidFill>
                          <a:effectLst/>
                          <a:latin typeface="Calibri"/>
                          <a:ea typeface="Calibri"/>
                          <a:cs typeface="Times New Roman"/>
                        </a:rPr>
                        <a:t>, </a:t>
                      </a:r>
                      <a:r>
                        <a:rPr lang="en-US" sz="1100" b="0" i="0" baseline="0" dirty="0" smtClean="0">
                          <a:solidFill>
                            <a:schemeClr val="tx1"/>
                          </a:solidFill>
                          <a:effectLst/>
                          <a:latin typeface="Calibri"/>
                          <a:ea typeface="Calibri"/>
                          <a:cs typeface="Times New Roman"/>
                        </a:rPr>
                        <a:t>the </a:t>
                      </a:r>
                      <a:r>
                        <a:rPr lang="en-US" sz="1100" b="0" i="0" baseline="0" dirty="0" smtClean="0">
                          <a:effectLst/>
                          <a:latin typeface="Calibri"/>
                          <a:ea typeface="Calibri"/>
                          <a:cs typeface="Times New Roman"/>
                        </a:rPr>
                        <a:t>snake and hawk were mad at the lion at the end so they were not friends anymore.</a:t>
                      </a:r>
                      <a:endParaRPr lang="en-US" sz="1100" dirty="0">
                        <a:effectLst/>
                        <a:latin typeface="Calibri"/>
                        <a:ea typeface="Calibri"/>
                        <a:cs typeface="Times New Roman"/>
                      </a:endParaRPr>
                    </a:p>
                  </a:txBody>
                  <a:tcPr marL="114300" marR="1143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70560">
                <a:tc>
                  <a:txBody>
                    <a:bodyPr/>
                    <a:lstStyle/>
                    <a:p>
                      <a:pPr marL="0" marR="0" algn="ctr">
                        <a:lnSpc>
                          <a:spcPct val="100000"/>
                        </a:lnSpc>
                        <a:spcBef>
                          <a:spcPts val="0"/>
                        </a:spcBef>
                        <a:spcAft>
                          <a:spcPts val="0"/>
                        </a:spcAft>
                      </a:pPr>
                      <a:r>
                        <a:rPr lang="en-US" sz="2600" b="1" dirty="0" smtClean="0">
                          <a:effectLst/>
                          <a:latin typeface="+mn-lt"/>
                          <a:ea typeface="Calibri"/>
                          <a:cs typeface="Times New Roman"/>
                        </a:rPr>
                        <a:t>2</a:t>
                      </a:r>
                      <a:endParaRPr lang="en-US" sz="2600" b="1" dirty="0">
                        <a:effectLst/>
                        <a:latin typeface="+mn-lt"/>
                        <a:ea typeface="Calibri"/>
                        <a:cs typeface="Times New Roman"/>
                      </a:endParaRPr>
                    </a:p>
                  </a:txBody>
                  <a:tcPr marL="55249" marR="552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0000"/>
                        </a:lnSpc>
                        <a:spcAft>
                          <a:spcPts val="0"/>
                        </a:spcAft>
                      </a:pPr>
                      <a:r>
                        <a:rPr lang="en-US" sz="1000" i="1" dirty="0">
                          <a:effectLst/>
                          <a:latin typeface="Calibri"/>
                          <a:ea typeface="Calibri"/>
                          <a:cs typeface="Times New Roman"/>
                        </a:rPr>
                        <a:t>Student response gives partial evidence from the stories of why the characters argued and explain some of the similarities and differences between the arguments</a:t>
                      </a:r>
                      <a:r>
                        <a:rPr lang="en-US" sz="1000" i="1" dirty="0" smtClean="0">
                          <a:effectLst/>
                          <a:latin typeface="Calibri"/>
                          <a:ea typeface="Calibri"/>
                          <a:cs typeface="Times New Roman"/>
                        </a:rPr>
                        <a:t>.</a:t>
                      </a:r>
                    </a:p>
                    <a:p>
                      <a:pPr algn="l">
                        <a:lnSpc>
                          <a:spcPct val="100000"/>
                        </a:lnSpc>
                        <a:spcAft>
                          <a:spcPts val="0"/>
                        </a:spcAft>
                      </a:pPr>
                      <a:r>
                        <a:rPr lang="en-US" sz="1100" kern="1200" dirty="0" smtClean="0">
                          <a:solidFill>
                            <a:schemeClr val="tx1"/>
                          </a:solidFill>
                          <a:effectLst/>
                          <a:latin typeface="+mn-lt"/>
                          <a:ea typeface="+mn-ea"/>
                          <a:cs typeface="+mn-cs"/>
                        </a:rPr>
                        <a:t>There were some characters in both stories that are animals.  That is how the stories are the same.  Also they all had a big fight about the moon.  That is another way they are same. Then the stories ended and some of the fighting ended too.  So they are different.</a:t>
                      </a:r>
                      <a:r>
                        <a:rPr lang="en-US" sz="1100" dirty="0" smtClean="0">
                          <a:effectLst/>
                        </a:rPr>
                        <a:t> </a:t>
                      </a:r>
                      <a:endParaRPr lang="en-US" sz="1100" dirty="0">
                        <a:effectLst/>
                        <a:latin typeface="Calibri"/>
                        <a:ea typeface="Calibri"/>
                        <a:cs typeface="Times New Roman"/>
                      </a:endParaRPr>
                    </a:p>
                  </a:txBody>
                  <a:tcPr marL="114300" marR="1143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94937">
                <a:tc>
                  <a:txBody>
                    <a:bodyPr/>
                    <a:lstStyle/>
                    <a:p>
                      <a:pPr marL="0" marR="0" algn="ctr">
                        <a:lnSpc>
                          <a:spcPct val="100000"/>
                        </a:lnSpc>
                        <a:spcBef>
                          <a:spcPts val="0"/>
                        </a:spcBef>
                        <a:spcAft>
                          <a:spcPts val="0"/>
                        </a:spcAft>
                      </a:pPr>
                      <a:r>
                        <a:rPr lang="en-US" sz="2600" b="1" dirty="0" smtClean="0">
                          <a:effectLst/>
                          <a:latin typeface="+mn-lt"/>
                          <a:ea typeface="Calibri"/>
                          <a:cs typeface="Times New Roman"/>
                        </a:rPr>
                        <a:t>1</a:t>
                      </a:r>
                      <a:endParaRPr lang="en-US" sz="2600" b="1" dirty="0">
                        <a:effectLst/>
                        <a:latin typeface="+mn-lt"/>
                        <a:ea typeface="Calibri"/>
                        <a:cs typeface="Times New Roman"/>
                      </a:endParaRPr>
                    </a:p>
                  </a:txBody>
                  <a:tcPr marL="55249" marR="552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0000"/>
                        </a:lnSpc>
                        <a:spcAft>
                          <a:spcPts val="0"/>
                        </a:spcAft>
                      </a:pPr>
                      <a:r>
                        <a:rPr lang="en-US" sz="1000" i="1" dirty="0">
                          <a:effectLst/>
                          <a:latin typeface="Calibri"/>
                          <a:ea typeface="Calibri"/>
                          <a:cs typeface="Times New Roman"/>
                        </a:rPr>
                        <a:t>Student response gives minimal evidence from the stories of why the characters argued and no or vague explanations of the similarities and differences between the arguments</a:t>
                      </a:r>
                      <a:r>
                        <a:rPr lang="en-US" sz="1000" i="1" dirty="0" smtClean="0">
                          <a:effectLst/>
                          <a:latin typeface="Calibri"/>
                          <a:ea typeface="Calibri"/>
                          <a:cs typeface="Times New Roman"/>
                        </a:rPr>
                        <a:t>.</a:t>
                      </a:r>
                    </a:p>
                    <a:p>
                      <a:pPr algn="l">
                        <a:lnSpc>
                          <a:spcPct val="100000"/>
                        </a:lnSpc>
                        <a:spcAft>
                          <a:spcPts val="0"/>
                        </a:spcAft>
                      </a:pPr>
                      <a:r>
                        <a:rPr lang="en-US" sz="1100" kern="1200" dirty="0" smtClean="0">
                          <a:solidFill>
                            <a:schemeClr val="tx1"/>
                          </a:solidFill>
                          <a:effectLst/>
                          <a:latin typeface="+mn-lt"/>
                          <a:ea typeface="+mn-ea"/>
                          <a:cs typeface="+mn-cs"/>
                        </a:rPr>
                        <a:t>The lion and tiger had a fight.  The hawk and snake had a fight too.</a:t>
                      </a:r>
                      <a:r>
                        <a:rPr lang="en-US" sz="1100" dirty="0" smtClean="0">
                          <a:effectLst/>
                        </a:rPr>
                        <a:t> </a:t>
                      </a:r>
                      <a:endParaRPr lang="en-US" sz="1100" dirty="0">
                        <a:effectLst/>
                        <a:latin typeface="Calibri"/>
                        <a:ea typeface="Calibri"/>
                        <a:cs typeface="Times New Roman"/>
                      </a:endParaRPr>
                    </a:p>
                  </a:txBody>
                  <a:tcPr marL="114300" marR="1143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8984">
                <a:tc>
                  <a:txBody>
                    <a:bodyPr/>
                    <a:lstStyle/>
                    <a:p>
                      <a:pPr marL="0" marR="0" algn="ctr">
                        <a:lnSpc>
                          <a:spcPct val="100000"/>
                        </a:lnSpc>
                        <a:spcBef>
                          <a:spcPts val="0"/>
                        </a:spcBef>
                        <a:spcAft>
                          <a:spcPts val="0"/>
                        </a:spcAft>
                      </a:pPr>
                      <a:r>
                        <a:rPr lang="en-US" sz="2600" b="1" dirty="0" smtClean="0">
                          <a:effectLst/>
                          <a:latin typeface="+mn-lt"/>
                          <a:ea typeface="Calibri"/>
                          <a:cs typeface="Times New Roman"/>
                        </a:rPr>
                        <a:t>0</a:t>
                      </a:r>
                      <a:endParaRPr lang="en-US" sz="2600" b="1" dirty="0">
                        <a:effectLst/>
                        <a:latin typeface="+mn-lt"/>
                        <a:ea typeface="Calibri"/>
                        <a:cs typeface="Times New Roman"/>
                      </a:endParaRPr>
                    </a:p>
                  </a:txBody>
                  <a:tcPr marL="55249" marR="552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0000"/>
                        </a:lnSpc>
                        <a:spcAft>
                          <a:spcPts val="0"/>
                        </a:spcAft>
                      </a:pPr>
                      <a:r>
                        <a:rPr lang="en-US" sz="1000" i="1" dirty="0" smtClean="0">
                          <a:effectLst/>
                          <a:latin typeface="Calibri"/>
                          <a:ea typeface="Calibri"/>
                          <a:cs typeface="Times New Roman"/>
                        </a:rPr>
                        <a:t>Student </a:t>
                      </a:r>
                      <a:r>
                        <a:rPr lang="en-US" sz="1000" i="1" dirty="0">
                          <a:effectLst/>
                          <a:latin typeface="Calibri"/>
                          <a:ea typeface="Calibri"/>
                          <a:cs typeface="Times New Roman"/>
                        </a:rPr>
                        <a:t>response gives no evidence from the stories of why the characters argued or of their similarities or differences</a:t>
                      </a:r>
                      <a:r>
                        <a:rPr lang="en-US" sz="1000" i="1" dirty="0" smtClean="0">
                          <a:effectLst/>
                          <a:latin typeface="Calibri"/>
                          <a:ea typeface="Calibri"/>
                          <a:cs typeface="Times New Roman"/>
                        </a:rPr>
                        <a:t>.</a:t>
                      </a:r>
                    </a:p>
                    <a:p>
                      <a:pPr algn="l">
                        <a:lnSpc>
                          <a:spcPct val="100000"/>
                        </a:lnSpc>
                        <a:spcAft>
                          <a:spcPts val="0"/>
                        </a:spcAft>
                      </a:pPr>
                      <a:r>
                        <a:rPr lang="en-US" sz="1100" kern="1200" dirty="0" smtClean="0">
                          <a:solidFill>
                            <a:schemeClr val="tx1"/>
                          </a:solidFill>
                          <a:effectLst/>
                          <a:latin typeface="+mn-lt"/>
                          <a:ea typeface="+mn-ea"/>
                          <a:cs typeface="+mn-cs"/>
                        </a:rPr>
                        <a:t>Hawks can fly and snakes can’t so I don’t know how they got the moon back.</a:t>
                      </a:r>
                      <a:r>
                        <a:rPr lang="en-US" sz="1100" dirty="0" smtClean="0">
                          <a:effectLst/>
                        </a:rPr>
                        <a:t> </a:t>
                      </a:r>
                      <a:endParaRPr lang="en-US" sz="1100" dirty="0">
                        <a:effectLst/>
                        <a:latin typeface="Calibri"/>
                        <a:ea typeface="Calibri"/>
                        <a:cs typeface="Times New Roman"/>
                      </a:endParaRPr>
                    </a:p>
                  </a:txBody>
                  <a:tcPr marL="114300" marR="1143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4" name="Table 3"/>
          <p:cNvGraphicFramePr>
            <a:graphicFrameLocks noGrp="1"/>
          </p:cNvGraphicFramePr>
          <p:nvPr>
            <p:extLst>
              <p:ext uri="{D42A27DB-BD31-4B8C-83A1-F6EECF244321}">
                <p14:modId xmlns:p14="http://schemas.microsoft.com/office/powerpoint/2010/main" val="3309747501"/>
              </p:ext>
            </p:extLst>
          </p:nvPr>
        </p:nvGraphicFramePr>
        <p:xfrm>
          <a:off x="5474858" y="7620000"/>
          <a:ext cx="1989775" cy="518160"/>
        </p:xfrm>
        <a:graphic>
          <a:graphicData uri="http://schemas.openxmlformats.org/drawingml/2006/table">
            <a:tbl>
              <a:tblPr/>
              <a:tblGrid>
                <a:gridCol w="1989775"/>
              </a:tblGrid>
              <a:tr h="152400">
                <a:tc>
                  <a:txBody>
                    <a:bodyPr/>
                    <a:lstStyle/>
                    <a:p>
                      <a:pPr marL="0" marR="0" algn="l">
                        <a:lnSpc>
                          <a:spcPct val="100000"/>
                        </a:lnSpc>
                        <a:spcBef>
                          <a:spcPts val="0"/>
                        </a:spcBef>
                        <a:spcAft>
                          <a:spcPts val="0"/>
                        </a:spcAft>
                      </a:pPr>
                      <a:r>
                        <a:rPr lang="en-US" sz="800" b="1" dirty="0" smtClean="0">
                          <a:solidFill>
                            <a:srgbClr val="000000"/>
                          </a:solidFill>
                          <a:latin typeface="+mn-lt"/>
                          <a:ea typeface="Times New Roman"/>
                          <a:cs typeface="Times New Roman"/>
                        </a:rPr>
                        <a:t>Standard RL.2.9</a:t>
                      </a:r>
                      <a:endParaRPr lang="en-US" sz="800" dirty="0">
                        <a:latin typeface="Calibri"/>
                        <a:ea typeface="Calibri"/>
                        <a:cs typeface="Times New Roman"/>
                      </a:endParaRPr>
                    </a:p>
                  </a:txBody>
                  <a:tcPr marL="33841" marR="33841"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r>
              <a:tr h="333172">
                <a:tc>
                  <a:txBody>
                    <a:bodyPr/>
                    <a:lstStyle/>
                    <a:p>
                      <a:pPr marL="0" marR="0" algn="l">
                        <a:lnSpc>
                          <a:spcPct val="100000"/>
                        </a:lnSpc>
                        <a:spcBef>
                          <a:spcPts val="0"/>
                        </a:spcBef>
                        <a:spcAft>
                          <a:spcPts val="0"/>
                        </a:spcAft>
                      </a:pPr>
                      <a:r>
                        <a:rPr lang="en-US" sz="800" dirty="0" smtClean="0"/>
                        <a:t>Compare and contrast two or more versions of the same story (e.g., Cinderella stories) by different authors or from different cultures..</a:t>
                      </a:r>
                      <a:endParaRPr lang="en-US" sz="800" b="0" dirty="0">
                        <a:latin typeface="+mn-lt"/>
                        <a:ea typeface="Calibri"/>
                        <a:cs typeface="Times New Roman"/>
                      </a:endParaRPr>
                    </a:p>
                  </a:txBody>
                  <a:tcPr marL="33841" marR="33841"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r>
            </a:tbl>
          </a:graphicData>
        </a:graphic>
      </p:graphicFrame>
    </p:spTree>
    <p:extLst>
      <p:ext uri="{BB962C8B-B14F-4D97-AF65-F5344CB8AC3E}">
        <p14:creationId xmlns:p14="http://schemas.microsoft.com/office/powerpoint/2010/main" val="16582924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numCol="1"/>
          <a:lstStyle/>
          <a:p>
            <a:fld id="{F177B04D-AEB5-43ED-B9BA-B3D1EC9C9067}" type="slidenum">
              <a:rPr lang="en-US" smtClean="0"/>
              <a:pPr/>
              <a:t>18</a:t>
            </a:fld>
            <a:endParaRPr lang="en-US" dirty="0"/>
          </a:p>
        </p:txBody>
      </p:sp>
      <p:graphicFrame>
        <p:nvGraphicFramePr>
          <p:cNvPr id="10" name="Table 9"/>
          <p:cNvGraphicFramePr>
            <a:graphicFrameLocks noGrp="1"/>
          </p:cNvGraphicFramePr>
          <p:nvPr>
            <p:extLst>
              <p:ext uri="{D42A27DB-BD31-4B8C-83A1-F6EECF244321}">
                <p14:modId xmlns:p14="http://schemas.microsoft.com/office/powerpoint/2010/main" val="27454877"/>
              </p:ext>
            </p:extLst>
          </p:nvPr>
        </p:nvGraphicFramePr>
        <p:xfrm>
          <a:off x="381000" y="762000"/>
          <a:ext cx="6822440" cy="7892796"/>
        </p:xfrm>
        <a:graphic>
          <a:graphicData uri="http://schemas.openxmlformats.org/drawingml/2006/table">
            <a:tbl>
              <a:tblPr firstRow="1" bandRow="1">
                <a:tableStyleId>{5940675A-B579-460E-94D1-54222C63F5DA}</a:tableStyleId>
              </a:tblPr>
              <a:tblGrid>
                <a:gridCol w="539750"/>
                <a:gridCol w="6282690"/>
              </a:tblGrid>
              <a:tr h="335280">
                <a:tc gridSpan="2">
                  <a:txBody>
                    <a:bodyPr/>
                    <a:lstStyle/>
                    <a:p>
                      <a:pPr marL="0" marR="0" lvl="0" indent="0" algn="l" defTabSz="966612" rtl="0" eaLnBrk="1" fontAlgn="auto" latinLnBrk="0" hangingPunct="1">
                        <a:lnSpc>
                          <a:spcPct val="100000"/>
                        </a:lnSpc>
                        <a:spcBef>
                          <a:spcPts val="0"/>
                        </a:spcBef>
                        <a:spcAft>
                          <a:spcPts val="0"/>
                        </a:spcAft>
                        <a:buClrTx/>
                        <a:buSzTx/>
                        <a:buFontTx/>
                        <a:buNone/>
                        <a:tabLst/>
                        <a:defRPr/>
                      </a:pPr>
                      <a:r>
                        <a:rPr kumimoji="0" lang="en-US" sz="1000" b="0" i="1" u="none" strike="noStrike" kern="1200" cap="none" spc="0" normalizeH="0" baseline="0" noProof="0" dirty="0" smtClean="0">
                          <a:ln>
                            <a:noFill/>
                          </a:ln>
                          <a:solidFill>
                            <a:prstClr val="black"/>
                          </a:solidFill>
                          <a:effectLst/>
                          <a:uLnTx/>
                          <a:uFillTx/>
                          <a:latin typeface="+mn-lt"/>
                          <a:ea typeface="+mn-ea"/>
                          <a:cs typeface="+mn-cs"/>
                        </a:rPr>
                        <a:t>A Note about constructed responses:  Constructed response answers are not written “in stone.”  There is no perfect way a student should respond.  Look for the general intent of the prompt and student response and follow the rubric below as much as possible. Use your best judgment.  Unlike DOK-1 questions where there is one right and wrong answer, constructed responses are more difficult to assess.  Overall consistency of intent based on most of your student responses can guide you.  </a:t>
                      </a:r>
                    </a:p>
                  </a:txBody>
                  <a:tcPr marL="103632" marR="103632" marT="50292" marB="50292"/>
                </a:tc>
                <a:tc hMerge="1">
                  <a:txBody>
                    <a:bodyPr/>
                    <a:lstStyle/>
                    <a:p>
                      <a:endParaRPr lang="en-US"/>
                    </a:p>
                  </a:txBody>
                  <a:tcPr/>
                </a:tc>
              </a:tr>
              <a:tr h="335280">
                <a:tc gridSpan="2">
                  <a:txBody>
                    <a:bodyPr/>
                    <a:lstStyle/>
                    <a:p>
                      <a:pPr marL="0" marR="0" indent="0" algn="ctr" defTabSz="914318" rtl="0" eaLnBrk="1" latinLnBrk="0" hangingPunct="1">
                        <a:lnSpc>
                          <a:spcPct val="100000"/>
                        </a:lnSpc>
                        <a:spcBef>
                          <a:spcPts val="0"/>
                        </a:spcBef>
                        <a:spcAft>
                          <a:spcPts val="0"/>
                        </a:spcAft>
                        <a:buClrTx/>
                        <a:buSzTx/>
                        <a:buFontTx/>
                        <a:buNone/>
                        <a:tabLst/>
                        <a:defRPr/>
                      </a:pPr>
                      <a:r>
                        <a:rPr lang="en-US" sz="1500" b="1" dirty="0" smtClean="0">
                          <a:effectLst/>
                        </a:rPr>
                        <a:t>Quarter 3 CFA </a:t>
                      </a:r>
                      <a:r>
                        <a:rPr lang="en-US" sz="1500" b="1" u="sng" dirty="0" smtClean="0">
                          <a:effectLst/>
                        </a:rPr>
                        <a:t>Research Constructed Response</a:t>
                      </a:r>
                      <a:r>
                        <a:rPr lang="en-US" sz="1500" b="1" dirty="0" smtClean="0">
                          <a:effectLst/>
                        </a:rPr>
                        <a:t> Answer Key</a:t>
                      </a:r>
                    </a:p>
                  </a:txBody>
                  <a:tcPr marL="103632" marR="103632" marT="50292" marB="50292"/>
                </a:tc>
                <a:tc hMerge="1">
                  <a:txBody>
                    <a:bodyPr/>
                    <a:lstStyle/>
                    <a:p>
                      <a:endParaRPr lang="en-US"/>
                    </a:p>
                  </a:txBody>
                  <a:tcPr/>
                </a:tc>
              </a:tr>
              <a:tr h="327659">
                <a:tc gridSpan="2">
                  <a:txBody>
                    <a:bodyPr/>
                    <a:lstStyle/>
                    <a:p>
                      <a:pPr marL="0" marR="0" indent="0" algn="ctr" defTabSz="966612" rtl="0" eaLnBrk="1" latinLnBrk="0" hangingPunct="1">
                        <a:lnSpc>
                          <a:spcPct val="100000"/>
                        </a:lnSpc>
                        <a:spcBef>
                          <a:spcPts val="0"/>
                        </a:spcBef>
                        <a:spcAft>
                          <a:spcPts val="0"/>
                        </a:spcAft>
                        <a:buClrTx/>
                        <a:buSzTx/>
                        <a:buFontTx/>
                        <a:buNone/>
                        <a:tabLst/>
                        <a:defRPr/>
                      </a:pPr>
                      <a:r>
                        <a:rPr lang="en-US" sz="1400" b="1" u="sng" dirty="0" smtClean="0"/>
                        <a:t>Constructed Response</a:t>
                      </a:r>
                      <a:r>
                        <a:rPr lang="en-US" sz="1400" b="1" u="sng" baseline="0" dirty="0" smtClean="0"/>
                        <a:t> </a:t>
                      </a:r>
                      <a:r>
                        <a:rPr lang="en-US" sz="1400" b="1" u="sng" dirty="0" smtClean="0"/>
                        <a:t>Research Rubrics</a:t>
                      </a:r>
                      <a:r>
                        <a:rPr lang="en-US" sz="1400" b="1" u="sng" baseline="0" dirty="0" smtClean="0"/>
                        <a:t> </a:t>
                      </a:r>
                      <a:r>
                        <a:rPr lang="en-US" sz="1400" b="1" u="sng" dirty="0" smtClean="0"/>
                        <a:t>Target 2</a:t>
                      </a:r>
                    </a:p>
                    <a:p>
                      <a:pPr marL="0" marR="0" indent="0" algn="ctr" defTabSz="914318" rtl="0" eaLnBrk="1" latinLnBrk="0" hangingPunct="1">
                        <a:lnSpc>
                          <a:spcPct val="100000"/>
                        </a:lnSpc>
                        <a:spcBef>
                          <a:spcPts val="0"/>
                        </a:spcBef>
                        <a:spcAft>
                          <a:spcPts val="0"/>
                        </a:spcAft>
                        <a:buClrTx/>
                        <a:buSzTx/>
                        <a:buFontTx/>
                        <a:buNone/>
                        <a:tabLst/>
                        <a:defRPr/>
                      </a:pPr>
                      <a:r>
                        <a:rPr lang="en-US" sz="1200" b="0" dirty="0" smtClean="0"/>
                        <a:t>Locate, Select, Interpret and Integrate Information</a:t>
                      </a:r>
                    </a:p>
                  </a:txBody>
                  <a:tcPr marL="103632" marR="103632" marT="50292" marB="50292"/>
                </a:tc>
                <a:tc hMerge="1">
                  <a:txBody>
                    <a:bodyPr/>
                    <a:lstStyle/>
                    <a:p>
                      <a:endParaRPr lang="en-US"/>
                    </a:p>
                  </a:txBody>
                  <a:tcPr/>
                </a:tc>
              </a:tr>
              <a:tr h="188975">
                <a:tc gridSpan="2">
                  <a:txBody>
                    <a:bodyPr/>
                    <a:lstStyle/>
                    <a:p>
                      <a:pPr marL="0" marR="0" indent="0" algn="ctr" defTabSz="966612" rtl="0" eaLnBrk="1" latinLnBrk="0" hangingPunct="1">
                        <a:lnSpc>
                          <a:spcPct val="100000"/>
                        </a:lnSpc>
                        <a:spcBef>
                          <a:spcPts val="0"/>
                        </a:spcBef>
                        <a:spcAft>
                          <a:spcPts val="0"/>
                        </a:spcAft>
                        <a:buClrTx/>
                        <a:buSzTx/>
                        <a:buFontTx/>
                        <a:buNone/>
                        <a:tabLst/>
                        <a:defRPr/>
                      </a:pPr>
                      <a:r>
                        <a:rPr lang="en-US" sz="1400" b="1" u="none" baseline="0" dirty="0" smtClean="0">
                          <a:solidFill>
                            <a:schemeClr val="tx1"/>
                          </a:solidFill>
                          <a:latin typeface="Helvetica" pitchFamily="34" charset="0"/>
                        </a:rPr>
                        <a:t>Constructed Response Research Rubric</a:t>
                      </a:r>
                    </a:p>
                  </a:txBody>
                  <a:tcPr marL="103632" marR="103632" marT="50292" marB="50292"/>
                </a:tc>
                <a:tc hMerge="1">
                  <a:txBody>
                    <a:bodyPr/>
                    <a:lstStyle/>
                    <a:p>
                      <a:endParaRPr lang="en-US"/>
                    </a:p>
                  </a:txBody>
                  <a:tcPr/>
                </a:tc>
              </a:tr>
              <a:tr h="188975">
                <a:tc gridSpan="2">
                  <a:txBody>
                    <a:bodyPr/>
                    <a:lstStyle/>
                    <a:p>
                      <a:pPr marL="0" marR="0" indent="0" algn="l" defTabSz="966612" rtl="0" eaLnBrk="1" latinLnBrk="0" hangingPunct="1">
                        <a:lnSpc>
                          <a:spcPct val="100000"/>
                        </a:lnSpc>
                        <a:spcBef>
                          <a:spcPts val="0"/>
                        </a:spcBef>
                        <a:spcAft>
                          <a:spcPts val="0"/>
                        </a:spcAft>
                        <a:buClrTx/>
                        <a:buSzTx/>
                        <a:buFontTx/>
                        <a:buNone/>
                        <a:tabLst/>
                        <a:defRPr/>
                      </a:pPr>
                      <a:endParaRPr lang="en-US" sz="1400" b="1" dirty="0" smtClean="0">
                        <a:latin typeface="Helvetica" pitchFamily="34" charset="0"/>
                      </a:endParaRPr>
                    </a:p>
                    <a:p>
                      <a:pPr marL="0" marR="0" indent="0" algn="l" defTabSz="966612" rtl="0" eaLnBrk="1" latinLnBrk="0" hangingPunct="1">
                        <a:lnSpc>
                          <a:spcPct val="100000"/>
                        </a:lnSpc>
                        <a:spcBef>
                          <a:spcPts val="0"/>
                        </a:spcBef>
                        <a:spcAft>
                          <a:spcPts val="0"/>
                        </a:spcAft>
                        <a:buClrTx/>
                        <a:buSzTx/>
                        <a:buFontTx/>
                        <a:buNone/>
                        <a:tabLst/>
                        <a:defRPr/>
                      </a:pPr>
                      <a:r>
                        <a:rPr lang="en-US" sz="1400" b="1" dirty="0" smtClean="0">
                          <a:latin typeface="Helvetica" pitchFamily="34" charset="0"/>
                        </a:rPr>
                        <a:t>Question # 15  Prompt: </a:t>
                      </a:r>
                      <a:r>
                        <a:rPr lang="en-US" sz="1400" b="1" kern="1200" dirty="0" smtClean="0">
                          <a:solidFill>
                            <a:schemeClr val="tx1"/>
                          </a:solidFill>
                          <a:effectLst/>
                          <a:latin typeface="+mn-lt"/>
                          <a:ea typeface="+mn-ea"/>
                          <a:cs typeface="+mn-cs"/>
                        </a:rPr>
                        <a:t>How does the author support the point that the moon’s surface is covered with many unusual features? Use examples from both passages.</a:t>
                      </a:r>
                      <a:r>
                        <a:rPr lang="en-US" sz="1400" kern="1200" dirty="0" smtClean="0">
                          <a:solidFill>
                            <a:schemeClr val="tx1"/>
                          </a:solidFill>
                          <a:effectLst/>
                          <a:latin typeface="+mn-lt"/>
                          <a:ea typeface="+mn-ea"/>
                          <a:cs typeface="+mn-cs"/>
                        </a:rPr>
                        <a:t> </a:t>
                      </a:r>
                    </a:p>
                    <a:p>
                      <a:pPr marL="0" marR="0" indent="0" algn="l" defTabSz="966612" rtl="0" eaLnBrk="1" latinLnBrk="0" hangingPunct="1">
                        <a:lnSpc>
                          <a:spcPct val="100000"/>
                        </a:lnSpc>
                        <a:spcBef>
                          <a:spcPts val="0"/>
                        </a:spcBef>
                        <a:spcAft>
                          <a:spcPts val="0"/>
                        </a:spcAft>
                        <a:buClrTx/>
                        <a:buSzTx/>
                        <a:buFontTx/>
                        <a:buNone/>
                        <a:tabLst/>
                        <a:defRPr/>
                      </a:pPr>
                      <a:endParaRPr lang="en-US" sz="1400" b="1" u="none" baseline="0" dirty="0" smtClean="0">
                        <a:solidFill>
                          <a:schemeClr val="tx1"/>
                        </a:solidFill>
                        <a:latin typeface="Helvetica" pitchFamily="34" charset="0"/>
                      </a:endParaRPr>
                    </a:p>
                  </a:txBody>
                  <a:tcPr marL="103632" marR="103632" marT="50292" marB="50292"/>
                </a:tc>
                <a:tc hMerge="1">
                  <a:txBody>
                    <a:bodyPr/>
                    <a:lstStyle/>
                    <a:p>
                      <a:endParaRPr lang="en-US" dirty="0"/>
                    </a:p>
                  </a:txBody>
                  <a:tcPr/>
                </a:tc>
              </a:tr>
              <a:tr h="335280">
                <a:tc gridSpan="2">
                  <a:txBody>
                    <a:bodyPr/>
                    <a:lstStyle/>
                    <a:p>
                      <a:pPr marL="0" marR="0" indent="0" algn="ctr" defTabSz="914318" rtl="0" eaLnBrk="1" latinLnBrk="0" hangingPunct="1">
                        <a:lnSpc>
                          <a:spcPct val="100000"/>
                        </a:lnSpc>
                        <a:spcBef>
                          <a:spcPts val="0"/>
                        </a:spcBef>
                        <a:spcAft>
                          <a:spcPts val="0"/>
                        </a:spcAft>
                        <a:buClrTx/>
                        <a:buSzTx/>
                        <a:buFontTx/>
                        <a:buNone/>
                        <a:tabLst/>
                        <a:defRPr/>
                      </a:pPr>
                      <a:r>
                        <a:rPr lang="en-US" sz="1000" b="1" dirty="0" smtClean="0"/>
                        <a:t>Teacher</a:t>
                      </a:r>
                      <a:r>
                        <a:rPr lang="en-US" sz="1000" b="1" baseline="0" dirty="0" smtClean="0"/>
                        <a:t> /Rubric Language Response</a:t>
                      </a:r>
                      <a:endParaRPr lang="en-US" sz="1000" b="1" dirty="0" smtClean="0"/>
                    </a:p>
                  </a:txBody>
                  <a:tcPr marL="103632" marR="103632" marT="50292" marB="50292">
                    <a:solidFill>
                      <a:schemeClr val="bg1">
                        <a:lumMod val="85000"/>
                      </a:schemeClr>
                    </a:solidFill>
                  </a:tcPr>
                </a:tc>
                <a:tc hMerge="1">
                  <a:txBody>
                    <a:bodyPr/>
                    <a:lstStyle/>
                    <a:p>
                      <a:endParaRPr lang="en-US"/>
                    </a:p>
                  </a:txBody>
                  <a:tcPr/>
                </a:tc>
              </a:tr>
              <a:tr h="1345691">
                <a:tc gridSpan="2">
                  <a:txBody>
                    <a:bodyPr/>
                    <a:lstStyle/>
                    <a:p>
                      <a:r>
                        <a:rPr lang="en-US" sz="1100" b="1" kern="1200" dirty="0" smtClean="0">
                          <a:solidFill>
                            <a:schemeClr val="tx1"/>
                          </a:solidFill>
                          <a:effectLst/>
                          <a:latin typeface="+mn-lt"/>
                          <a:ea typeface="+mn-ea"/>
                          <a:cs typeface="+mn-cs"/>
                        </a:rPr>
                        <a:t>The response</a:t>
                      </a:r>
                      <a:r>
                        <a:rPr lang="en-US" sz="1100" kern="1200" dirty="0" smtClean="0">
                          <a:solidFill>
                            <a:schemeClr val="tx1"/>
                          </a:solidFill>
                          <a:effectLst/>
                          <a:latin typeface="+mn-lt"/>
                          <a:ea typeface="+mn-ea"/>
                          <a:cs typeface="+mn-cs"/>
                        </a:rPr>
                        <a:t> should give sufficient evidence of the ability to distinguish relevant from irrelevant information about the prompt (e.g., how does the author support that the moon’s surface is covered with many unusual features) using examples from both passages.  Sufficient evidence of relevance should include (from </a:t>
                      </a:r>
                      <a:r>
                        <a:rPr lang="en-US" sz="1100" b="1" i="1" u="sng" kern="1200" dirty="0" smtClean="0">
                          <a:solidFill>
                            <a:schemeClr val="tx1"/>
                          </a:solidFill>
                          <a:effectLst/>
                          <a:latin typeface="+mn-lt"/>
                          <a:ea typeface="+mn-ea"/>
                          <a:cs typeface="+mn-cs"/>
                        </a:rPr>
                        <a:t>The Beautiful Moon</a:t>
                      </a:r>
                      <a:r>
                        <a:rPr lang="en-US" sz="1100" kern="1200" dirty="0" smtClean="0">
                          <a:solidFill>
                            <a:schemeClr val="tx1"/>
                          </a:solidFill>
                          <a:effectLst/>
                          <a:latin typeface="+mn-lt"/>
                          <a:ea typeface="+mn-ea"/>
                          <a:cs typeface="+mn-cs"/>
                        </a:rPr>
                        <a:t>): (1) there are holes called craters caused by large meteorites that crashed on the moon, </a:t>
                      </a:r>
                    </a:p>
                    <a:p>
                      <a:r>
                        <a:rPr lang="en-US" sz="1100" kern="1200" dirty="0" smtClean="0">
                          <a:solidFill>
                            <a:schemeClr val="tx1"/>
                          </a:solidFill>
                          <a:effectLst/>
                          <a:latin typeface="+mn-lt"/>
                          <a:ea typeface="+mn-ea"/>
                          <a:cs typeface="+mn-cs"/>
                        </a:rPr>
                        <a:t>(2) it reflects the light of the sun (from </a:t>
                      </a:r>
                      <a:r>
                        <a:rPr lang="en-US" sz="1100" b="1" i="1" u="sng" kern="1200" dirty="0" smtClean="0">
                          <a:solidFill>
                            <a:schemeClr val="tx1"/>
                          </a:solidFill>
                          <a:effectLst/>
                          <a:latin typeface="+mn-lt"/>
                          <a:ea typeface="+mn-ea"/>
                          <a:cs typeface="+mn-cs"/>
                        </a:rPr>
                        <a:t>The Moon</a:t>
                      </a:r>
                      <a:r>
                        <a:rPr lang="en-US" sz="1100" u="sng" kern="1200" dirty="0" smtClean="0">
                          <a:solidFill>
                            <a:schemeClr val="tx1"/>
                          </a:solidFill>
                          <a:effectLst/>
                          <a:latin typeface="+mn-lt"/>
                          <a:ea typeface="+mn-ea"/>
                          <a:cs typeface="+mn-cs"/>
                        </a:rPr>
                        <a:t>)</a:t>
                      </a:r>
                      <a:r>
                        <a:rPr lang="en-US" sz="1100" u="none" kern="1200" dirty="0" smtClean="0">
                          <a:solidFill>
                            <a:schemeClr val="tx1"/>
                          </a:solidFill>
                          <a:effectLst/>
                          <a:latin typeface="+mn-lt"/>
                          <a:ea typeface="+mn-ea"/>
                          <a:cs typeface="+mn-cs"/>
                        </a:rPr>
                        <a:t>,  (</a:t>
                      </a:r>
                      <a:r>
                        <a:rPr lang="en-US" sz="1100" kern="1200" dirty="0" smtClean="0">
                          <a:solidFill>
                            <a:schemeClr val="tx1"/>
                          </a:solidFill>
                          <a:effectLst/>
                          <a:latin typeface="+mn-lt"/>
                          <a:ea typeface="+mn-ea"/>
                          <a:cs typeface="+mn-cs"/>
                        </a:rPr>
                        <a:t>3) the moon is made of rock and dust,  (4) also mentions craters as “depressions”,  (5) also mentions reflecting the light of the sun, (6) has different phases we see from the sun’s light reflected on the moon.  Students should not mention extraneous background information, even if it aligns with the prompt.  All information should come from the text.  There should be references from both passages.  Both passages mention reflecting the light and craters so other facts need to be mentioned to support both passages.     </a:t>
                      </a:r>
                    </a:p>
                  </a:txBody>
                  <a:tcPr marL="103632" marR="103632" marT="50292" marB="50292"/>
                </a:tc>
                <a:tc hMerge="1">
                  <a:txBody>
                    <a:bodyPr/>
                    <a:lstStyle/>
                    <a:p>
                      <a:endParaRPr lang="en-US" sz="1200" baseline="0" dirty="0" smtClean="0"/>
                    </a:p>
                  </a:txBody>
                  <a:tcPr marL="97536" marR="97536" marT="50292" marB="50292"/>
                </a:tc>
              </a:tr>
              <a:tr h="301752">
                <a:tc gridSpan="2">
                  <a:txBody>
                    <a:bodyPr/>
                    <a:lstStyle/>
                    <a:p>
                      <a:pPr algn="ctr"/>
                      <a:r>
                        <a:rPr lang="en-US" sz="1300" b="1" dirty="0" smtClean="0"/>
                        <a:t>Student Language Response </a:t>
                      </a:r>
                      <a:r>
                        <a:rPr lang="en-US" sz="1300" b="1" u="sng" dirty="0" smtClean="0"/>
                        <a:t>Example</a:t>
                      </a:r>
                      <a:endParaRPr lang="en-US" sz="1300" b="1" u="sng" dirty="0"/>
                    </a:p>
                  </a:txBody>
                  <a:tcPr marL="103632" marR="103632" marT="50292" marB="50292">
                    <a:solidFill>
                      <a:schemeClr val="bg1">
                        <a:lumMod val="85000"/>
                      </a:schemeClr>
                    </a:solidFill>
                  </a:tcPr>
                </a:tc>
                <a:tc hMerge="1">
                  <a:txBody>
                    <a:bodyPr/>
                    <a:lstStyle/>
                    <a:p>
                      <a:endParaRPr lang="en-US" sz="1000" dirty="0"/>
                    </a:p>
                  </a:txBody>
                  <a:tcPr/>
                </a:tc>
              </a:tr>
              <a:tr h="806195">
                <a:tc>
                  <a:txBody>
                    <a:bodyPr/>
                    <a:lstStyle/>
                    <a:p>
                      <a:pPr algn="ctr"/>
                      <a:r>
                        <a:rPr lang="en-US" sz="2100" b="1" dirty="0" smtClean="0"/>
                        <a:t>2</a:t>
                      </a:r>
                      <a:endParaRPr lang="en-US" sz="2100" b="1" dirty="0"/>
                    </a:p>
                  </a:txBody>
                  <a:tcPr marL="103632" marR="103632" marT="50292" marB="50292" anchor="ctr"/>
                </a:tc>
                <a:tc>
                  <a:txBody>
                    <a:bodyPr/>
                    <a:lstStyle/>
                    <a:p>
                      <a:pPr>
                        <a:lnSpc>
                          <a:spcPct val="115000"/>
                        </a:lnSpc>
                        <a:spcAft>
                          <a:spcPts val="0"/>
                        </a:spcAft>
                      </a:pPr>
                      <a:r>
                        <a:rPr lang="en-US" sz="1000" i="1" dirty="0">
                          <a:effectLst/>
                          <a:latin typeface="Calibri"/>
                          <a:ea typeface="Calibri"/>
                          <a:cs typeface="Times New Roman"/>
                        </a:rPr>
                        <a:t>The student gives sufficient examples from both passages about the moon’s unusual surface features with supporting details by naming each passage. Stating air, water or life is extraneous information but does not count against the student.</a:t>
                      </a:r>
                      <a:endParaRPr lang="en-US" sz="1100" dirty="0">
                        <a:effectLst/>
                        <a:latin typeface="Calibri"/>
                        <a:ea typeface="Calibri"/>
                        <a:cs typeface="Times New Roman"/>
                      </a:endParaRPr>
                    </a:p>
                    <a:p>
                      <a:pPr>
                        <a:lnSpc>
                          <a:spcPct val="115000"/>
                        </a:lnSpc>
                        <a:spcAft>
                          <a:spcPts val="0"/>
                        </a:spcAft>
                      </a:pPr>
                      <a:r>
                        <a:rPr lang="en-US" sz="1000" dirty="0">
                          <a:effectLst/>
                          <a:latin typeface="Calibri"/>
                          <a:ea typeface="Calibri"/>
                          <a:cs typeface="Times New Roman"/>
                        </a:rPr>
                        <a:t>In the story </a:t>
                      </a:r>
                      <a:r>
                        <a:rPr lang="en-US" sz="1000" b="1" i="1" u="sng" dirty="0">
                          <a:solidFill>
                            <a:schemeClr val="tx1"/>
                          </a:solidFill>
                          <a:effectLst/>
                          <a:latin typeface="Calibri"/>
                          <a:ea typeface="Calibri"/>
                          <a:cs typeface="Times New Roman"/>
                        </a:rPr>
                        <a:t>The Moon</a:t>
                      </a:r>
                      <a:r>
                        <a:rPr lang="en-US" sz="1000" dirty="0">
                          <a:effectLst/>
                          <a:latin typeface="Calibri"/>
                          <a:ea typeface="Calibri"/>
                          <a:cs typeface="Times New Roman"/>
                        </a:rPr>
                        <a:t>, it says the moon’s surface is covered with many unusual features. The author states that the moon is made of rock and dust.  Did you know there is no air, water or life on the moon? In this story the author says the moon has depressions called craters.  Another unusual feature of the moon in this story is that on Earth we see the sun’s light reflecting on the moon and it makes the different phases.  In the story </a:t>
                      </a:r>
                      <a:r>
                        <a:rPr lang="en-US" sz="1000" b="1" i="1" u="sng" dirty="0">
                          <a:solidFill>
                            <a:schemeClr val="tx1"/>
                          </a:solidFill>
                          <a:effectLst/>
                          <a:latin typeface="Calibri"/>
                          <a:ea typeface="Calibri"/>
                          <a:cs typeface="Times New Roman"/>
                        </a:rPr>
                        <a:t>The Beautiful Moon </a:t>
                      </a:r>
                      <a:r>
                        <a:rPr lang="en-US" sz="1000" dirty="0">
                          <a:effectLst/>
                          <a:latin typeface="Calibri"/>
                          <a:ea typeface="Calibri"/>
                          <a:cs typeface="Times New Roman"/>
                        </a:rPr>
                        <a:t>the author calls the craters holes which were made by meteorites that crashed.  This author also tells about light reflecting from the sun.  These are the unusual features in these two stories about the moon’s surface.        </a:t>
                      </a:r>
                      <a:endParaRPr lang="en-US" sz="1100" dirty="0">
                        <a:effectLst/>
                        <a:latin typeface="Calibri"/>
                        <a:ea typeface="Calibri"/>
                        <a:cs typeface="Times New Roman"/>
                      </a:endParaRPr>
                    </a:p>
                  </a:txBody>
                  <a:tcPr marL="121920" marR="121920" marT="34290" marB="34290"/>
                </a:tc>
              </a:tr>
              <a:tr h="629411">
                <a:tc>
                  <a:txBody>
                    <a:bodyPr/>
                    <a:lstStyle/>
                    <a:p>
                      <a:pPr algn="ctr"/>
                      <a:r>
                        <a:rPr lang="en-US" sz="2100" b="1" dirty="0" smtClean="0"/>
                        <a:t>1</a:t>
                      </a:r>
                      <a:endParaRPr lang="en-US" sz="2100" b="1" dirty="0"/>
                    </a:p>
                  </a:txBody>
                  <a:tcPr marL="103632" marR="103632" marT="50292" marB="50292" anchor="ctr"/>
                </a:tc>
                <a:tc>
                  <a:txBody>
                    <a:bodyPr/>
                    <a:lstStyle/>
                    <a:p>
                      <a:pPr>
                        <a:lnSpc>
                          <a:spcPct val="115000"/>
                        </a:lnSpc>
                        <a:spcAft>
                          <a:spcPts val="0"/>
                        </a:spcAft>
                      </a:pPr>
                      <a:r>
                        <a:rPr lang="en-US" sz="1000" i="1" dirty="0">
                          <a:effectLst/>
                          <a:latin typeface="Calibri"/>
                          <a:ea typeface="Calibri"/>
                          <a:cs typeface="Times New Roman"/>
                        </a:rPr>
                        <a:t>Students give partial examples from both passages about the moon’s features but few supporting details.</a:t>
                      </a:r>
                      <a:endParaRPr lang="en-US" sz="1100" dirty="0">
                        <a:effectLst/>
                        <a:latin typeface="Calibri"/>
                        <a:ea typeface="Calibri"/>
                        <a:cs typeface="Times New Roman"/>
                      </a:endParaRPr>
                    </a:p>
                    <a:p>
                      <a:pPr>
                        <a:lnSpc>
                          <a:spcPct val="115000"/>
                        </a:lnSpc>
                        <a:spcAft>
                          <a:spcPts val="0"/>
                        </a:spcAft>
                      </a:pPr>
                      <a:r>
                        <a:rPr lang="en-US" sz="1000" dirty="0">
                          <a:effectLst/>
                          <a:latin typeface="Calibri"/>
                          <a:ea typeface="Calibri"/>
                          <a:cs typeface="Times New Roman"/>
                        </a:rPr>
                        <a:t>We read two stories about the moon.  One story told about astronauts and the other story told about moon facts.  Both stories said the moon is interesting.  The astronauts saw unusual stuff like big holes called craters.  The other story said the moon is just a lot of rock and dust.  These are both </a:t>
                      </a:r>
                      <a:r>
                        <a:rPr lang="en-US" sz="1000" dirty="0" smtClean="0">
                          <a:effectLst/>
                          <a:latin typeface="Calibri"/>
                          <a:ea typeface="Calibri"/>
                          <a:cs typeface="Times New Roman"/>
                        </a:rPr>
                        <a:t>neat.</a:t>
                      </a:r>
                      <a:endParaRPr lang="en-US" sz="1100" dirty="0">
                        <a:effectLst/>
                        <a:latin typeface="Calibri"/>
                        <a:ea typeface="Calibri"/>
                        <a:cs typeface="Times New Roman"/>
                      </a:endParaRPr>
                    </a:p>
                  </a:txBody>
                  <a:tcPr marL="121920" marR="121920" marT="34290" marB="34290"/>
                </a:tc>
              </a:tr>
              <a:tr h="381000">
                <a:tc>
                  <a:txBody>
                    <a:bodyPr/>
                    <a:lstStyle/>
                    <a:p>
                      <a:pPr algn="ctr"/>
                      <a:r>
                        <a:rPr lang="en-US" sz="2100" b="1" dirty="0" smtClean="0"/>
                        <a:t>0</a:t>
                      </a:r>
                      <a:endParaRPr lang="en-US" sz="2100" b="1" dirty="0"/>
                    </a:p>
                  </a:txBody>
                  <a:tcPr marL="103632" marR="103632" marT="50292" marB="50292" anchor="ctr"/>
                </a:tc>
                <a:tc>
                  <a:txBody>
                    <a:bodyPr/>
                    <a:lstStyle/>
                    <a:p>
                      <a:pPr>
                        <a:lnSpc>
                          <a:spcPct val="115000"/>
                        </a:lnSpc>
                        <a:spcAft>
                          <a:spcPts val="0"/>
                        </a:spcAft>
                      </a:pPr>
                      <a:r>
                        <a:rPr lang="en-US" sz="1000" i="1" dirty="0">
                          <a:effectLst/>
                          <a:latin typeface="Calibri"/>
                          <a:ea typeface="Calibri"/>
                          <a:cs typeface="Times New Roman"/>
                        </a:rPr>
                        <a:t>The student does not answer the prompt.</a:t>
                      </a:r>
                      <a:endParaRPr lang="en-US" sz="1100" dirty="0">
                        <a:effectLst/>
                        <a:latin typeface="Calibri"/>
                        <a:ea typeface="Calibri"/>
                        <a:cs typeface="Times New Roman"/>
                      </a:endParaRPr>
                    </a:p>
                    <a:p>
                      <a:pPr>
                        <a:lnSpc>
                          <a:spcPct val="115000"/>
                        </a:lnSpc>
                        <a:spcAft>
                          <a:spcPts val="0"/>
                        </a:spcAft>
                      </a:pPr>
                      <a:r>
                        <a:rPr lang="en-US" sz="1000" dirty="0">
                          <a:effectLst/>
                          <a:latin typeface="Calibri"/>
                          <a:ea typeface="Calibri"/>
                          <a:cs typeface="Times New Roman"/>
                        </a:rPr>
                        <a:t>The moon is way up in the sky.  I think it’s pretty.</a:t>
                      </a:r>
                      <a:endParaRPr lang="en-US" sz="1100" dirty="0">
                        <a:effectLst/>
                        <a:latin typeface="Calibri"/>
                        <a:ea typeface="Calibri"/>
                        <a:cs typeface="Times New Roman"/>
                      </a:endParaRPr>
                    </a:p>
                  </a:txBody>
                  <a:tcPr marL="121920" marR="121920" marT="34290" marB="34290"/>
                </a:tc>
              </a:tr>
            </a:tbl>
          </a:graphicData>
        </a:graphic>
      </p:graphicFrame>
    </p:spTree>
    <p:extLst>
      <p:ext uri="{BB962C8B-B14F-4D97-AF65-F5344CB8AC3E}">
        <p14:creationId xmlns:p14="http://schemas.microsoft.com/office/powerpoint/2010/main" val="54920482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numCol="1"/>
          <a:lstStyle/>
          <a:p>
            <a:fld id="{F177B04D-AEB5-43ED-B9BA-B3D1EC9C9067}" type="slidenum">
              <a:rPr lang="en-US" smtClean="0"/>
              <a:pPr/>
              <a:t>19</a:t>
            </a:fld>
            <a:endParaRPr lang="en-US" dirty="0"/>
          </a:p>
        </p:txBody>
      </p:sp>
      <p:graphicFrame>
        <p:nvGraphicFramePr>
          <p:cNvPr id="10" name="Table 9"/>
          <p:cNvGraphicFramePr>
            <a:graphicFrameLocks noGrp="1"/>
          </p:cNvGraphicFramePr>
          <p:nvPr>
            <p:extLst>
              <p:ext uri="{D42A27DB-BD31-4B8C-83A1-F6EECF244321}">
                <p14:modId xmlns:p14="http://schemas.microsoft.com/office/powerpoint/2010/main" val="3563360967"/>
              </p:ext>
            </p:extLst>
          </p:nvPr>
        </p:nvGraphicFramePr>
        <p:xfrm>
          <a:off x="385434" y="449225"/>
          <a:ext cx="6822440" cy="7680807"/>
        </p:xfrm>
        <a:graphic>
          <a:graphicData uri="http://schemas.openxmlformats.org/drawingml/2006/table">
            <a:tbl>
              <a:tblPr firstRow="1" bandRow="1">
                <a:tableStyleId>{5940675A-B579-460E-94D1-54222C63F5DA}</a:tableStyleId>
              </a:tblPr>
              <a:tblGrid>
                <a:gridCol w="539750"/>
                <a:gridCol w="6282690"/>
              </a:tblGrid>
              <a:tr h="335280">
                <a:tc gridSpan="2">
                  <a:txBody>
                    <a:bodyPr/>
                    <a:lstStyle/>
                    <a:p>
                      <a:pPr marL="0" marR="0" lvl="0" indent="0" algn="l" defTabSz="966612" rtl="0" eaLnBrk="1" fontAlgn="auto" latinLnBrk="0" hangingPunct="1">
                        <a:lnSpc>
                          <a:spcPct val="100000"/>
                        </a:lnSpc>
                        <a:spcBef>
                          <a:spcPts val="0"/>
                        </a:spcBef>
                        <a:spcAft>
                          <a:spcPts val="0"/>
                        </a:spcAft>
                        <a:buClrTx/>
                        <a:buSzTx/>
                        <a:buFontTx/>
                        <a:buNone/>
                        <a:tabLst/>
                        <a:defRPr/>
                      </a:pPr>
                      <a:r>
                        <a:rPr kumimoji="0" lang="en-US" sz="1000" b="0" i="1" u="none" strike="noStrike" kern="1200" cap="none" spc="0" normalizeH="0" baseline="0" noProof="0" dirty="0" smtClean="0">
                          <a:ln>
                            <a:noFill/>
                          </a:ln>
                          <a:solidFill>
                            <a:prstClr val="black"/>
                          </a:solidFill>
                          <a:effectLst/>
                          <a:uLnTx/>
                          <a:uFillTx/>
                          <a:latin typeface="+mn-lt"/>
                          <a:ea typeface="+mn-ea"/>
                          <a:cs typeface="+mn-cs"/>
                        </a:rPr>
                        <a:t>A Note about constructed responses:  Constructed response answers are not written “in stone.”  There is no perfect way a student should respond.  Look for the general intent of the prompt and student response and follow the rubric below as much as possible. Use your best judgment.  Unlike DOK-1 questions where there is one right and wrong answer, constructed responses are more difficult to assess.  Overall consistency of intent based on most of your student responses can guide you.  </a:t>
                      </a:r>
                    </a:p>
                  </a:txBody>
                  <a:tcPr marL="103632" marR="103632" marT="50292" marB="50292"/>
                </a:tc>
                <a:tc hMerge="1">
                  <a:txBody>
                    <a:bodyPr/>
                    <a:lstStyle/>
                    <a:p>
                      <a:endParaRPr lang="en-US"/>
                    </a:p>
                  </a:txBody>
                  <a:tcPr/>
                </a:tc>
              </a:tr>
              <a:tr h="335280">
                <a:tc gridSpan="2">
                  <a:txBody>
                    <a:bodyPr/>
                    <a:lstStyle/>
                    <a:p>
                      <a:pPr marL="0" marR="0" indent="0" algn="ctr" defTabSz="914318" rtl="0" eaLnBrk="1" latinLnBrk="0" hangingPunct="1">
                        <a:lnSpc>
                          <a:spcPct val="100000"/>
                        </a:lnSpc>
                        <a:spcBef>
                          <a:spcPts val="0"/>
                        </a:spcBef>
                        <a:spcAft>
                          <a:spcPts val="0"/>
                        </a:spcAft>
                        <a:buClrTx/>
                        <a:buSzTx/>
                        <a:buFontTx/>
                        <a:buNone/>
                        <a:tabLst/>
                        <a:defRPr/>
                      </a:pPr>
                      <a:r>
                        <a:rPr lang="en-US" sz="1500" b="1" dirty="0" smtClean="0">
                          <a:effectLst/>
                        </a:rPr>
                        <a:t>Quarter 3</a:t>
                      </a:r>
                      <a:r>
                        <a:rPr lang="en-US" sz="1500" b="1" baseline="0" dirty="0" smtClean="0">
                          <a:effectLst/>
                        </a:rPr>
                        <a:t> CFA  </a:t>
                      </a:r>
                      <a:r>
                        <a:rPr lang="en-US" sz="1500" b="1" u="sng" dirty="0" smtClean="0">
                          <a:effectLst/>
                        </a:rPr>
                        <a:t>Research Constructed Response</a:t>
                      </a:r>
                      <a:r>
                        <a:rPr lang="en-US" sz="1500" b="1" dirty="0" smtClean="0">
                          <a:effectLst/>
                        </a:rPr>
                        <a:t> Answer Key</a:t>
                      </a:r>
                    </a:p>
                  </a:txBody>
                  <a:tcPr marL="103632" marR="103632" marT="50292" marB="50292"/>
                </a:tc>
                <a:tc hMerge="1">
                  <a:txBody>
                    <a:bodyPr/>
                    <a:lstStyle/>
                    <a:p>
                      <a:endParaRPr lang="en-US"/>
                    </a:p>
                  </a:txBody>
                  <a:tcPr/>
                </a:tc>
              </a:tr>
              <a:tr h="434695">
                <a:tc gridSpan="2">
                  <a:txBody>
                    <a:bodyPr/>
                    <a:lstStyle/>
                    <a:p>
                      <a:pPr marL="0" marR="0" lvl="0" indent="0" algn="ctr" defTabSz="914318" rtl="0" eaLnBrk="1" latinLnBrk="0" hangingPunct="1">
                        <a:lnSpc>
                          <a:spcPct val="100000"/>
                        </a:lnSpc>
                        <a:spcBef>
                          <a:spcPts val="0"/>
                        </a:spcBef>
                        <a:spcAft>
                          <a:spcPts val="0"/>
                        </a:spcAft>
                        <a:buClrTx/>
                        <a:buSzTx/>
                        <a:buFontTx/>
                        <a:buNone/>
                        <a:tabLst/>
                        <a:defRPr/>
                      </a:pPr>
                      <a:r>
                        <a:rPr kumimoji="0" lang="en-US" sz="1300" b="1" i="0" u="sng" strike="noStrike" kern="1200" cap="none" spc="0" normalizeH="0" baseline="0" noProof="0" dirty="0" smtClean="0">
                          <a:ln>
                            <a:noFill/>
                          </a:ln>
                          <a:solidFill>
                            <a:schemeClr val="tx1"/>
                          </a:solidFill>
                          <a:effectLst/>
                          <a:uLnTx/>
                          <a:uFillTx/>
                          <a:latin typeface="+mn-lt"/>
                          <a:ea typeface="+mn-ea"/>
                          <a:cs typeface="+mn-cs"/>
                        </a:rPr>
                        <a:t>Constructed Response Research Rubrics Target 4</a:t>
                      </a:r>
                    </a:p>
                    <a:p>
                      <a:pPr marL="0" marR="0" lvl="0" indent="0" algn="ctr" defTabSz="914318" rtl="0" eaLnBrk="1"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solidFill>
                            <a:prstClr val="black"/>
                          </a:solidFill>
                          <a:effectLst/>
                          <a:uLnTx/>
                          <a:uFillTx/>
                          <a:latin typeface="+mn-lt"/>
                          <a:ea typeface="+mn-ea"/>
                          <a:cs typeface="+mn-cs"/>
                        </a:rPr>
                        <a:t>ability to cite evidence to support opinions and/or ideas</a:t>
                      </a:r>
                      <a:endParaRPr kumimoji="0" lang="en-US" sz="1200" b="0" i="0" u="none" strike="noStrike" kern="1200" cap="none" spc="0" normalizeH="0" baseline="0" noProof="0" dirty="0">
                        <a:ln>
                          <a:noFill/>
                        </a:ln>
                        <a:solidFill>
                          <a:prstClr val="black"/>
                        </a:solidFill>
                        <a:effectLst/>
                        <a:uLnTx/>
                        <a:uFillTx/>
                        <a:latin typeface="+mn-lt"/>
                        <a:ea typeface="+mn-ea"/>
                        <a:cs typeface="+mn-cs"/>
                      </a:endParaRPr>
                    </a:p>
                  </a:txBody>
                  <a:tcPr marL="103632" marR="103632" marT="50292" marB="50292"/>
                </a:tc>
                <a:tc hMerge="1">
                  <a:txBody>
                    <a:bodyPr/>
                    <a:lstStyle/>
                    <a:p>
                      <a:endParaRPr lang="en-US"/>
                    </a:p>
                  </a:txBody>
                  <a:tcPr/>
                </a:tc>
              </a:tr>
              <a:tr h="334111">
                <a:tc gridSpan="2">
                  <a:txBody>
                    <a:bodyPr/>
                    <a:lstStyle/>
                    <a:p>
                      <a:pPr marL="0" lvl="0" indent="0" algn="ctr">
                        <a:buNone/>
                        <a:defRPr sz="1800" b="0" i="0"/>
                      </a:pPr>
                      <a:r>
                        <a:rPr lang="en-US" sz="1400" b="1" dirty="0" smtClean="0">
                          <a:solidFill>
                            <a:schemeClr val="tx1"/>
                          </a:solidFill>
                          <a:latin typeface="+mn-lt"/>
                        </a:rPr>
                        <a:t>Constructed Response Research Rubric</a:t>
                      </a:r>
                    </a:p>
                  </a:txBody>
                  <a:tcPr marL="103632" marR="103632" marT="50292" marB="50292"/>
                </a:tc>
                <a:tc hMerge="1">
                  <a:txBody>
                    <a:bodyPr/>
                    <a:lstStyle/>
                    <a:p>
                      <a:endParaRPr lang="en-US"/>
                    </a:p>
                  </a:txBody>
                  <a:tcPr/>
                </a:tc>
              </a:tr>
              <a:tr h="516991">
                <a:tc gridSpan="2">
                  <a:txBody>
                    <a:bodyPr/>
                    <a:lstStyle/>
                    <a:p>
                      <a:pPr marL="0" lvl="0" indent="0" algn="l">
                        <a:buNone/>
                        <a:defRPr sz="1800" b="0" i="0"/>
                      </a:pPr>
                      <a:endParaRPr lang="en-US" sz="1400" b="1" dirty="0" smtClean="0">
                        <a:latin typeface="+mn-lt"/>
                      </a:endParaRPr>
                    </a:p>
                    <a:p>
                      <a:pPr marL="0" lvl="0" indent="0" algn="l">
                        <a:buNone/>
                        <a:defRPr sz="1800" b="0" i="0"/>
                      </a:pPr>
                      <a:r>
                        <a:rPr lang="en-US" sz="1400" b="1" dirty="0" smtClean="0">
                          <a:latin typeface="+mn-lt"/>
                        </a:rPr>
                        <a:t>Question # 16 Prompt: How does each text describe the moon in different ways?  How does each text describe the moon in similar ways?  Use examples from both texts.</a:t>
                      </a:r>
                    </a:p>
                    <a:p>
                      <a:pPr marL="0" lvl="0" indent="0" algn="l">
                        <a:buNone/>
                        <a:defRPr sz="1800" b="0" i="0"/>
                      </a:pPr>
                      <a:endParaRPr lang="en-US" sz="1400" b="1" dirty="0" smtClean="0">
                        <a:latin typeface="+mn-lt"/>
                      </a:endParaRPr>
                    </a:p>
                  </a:txBody>
                  <a:tcPr marL="103632" marR="103632" marT="50292" marB="50292"/>
                </a:tc>
                <a:tc hMerge="1">
                  <a:txBody>
                    <a:bodyPr/>
                    <a:lstStyle/>
                    <a:p>
                      <a:endParaRPr lang="en-US" dirty="0"/>
                    </a:p>
                  </a:txBody>
                  <a:tcPr/>
                </a:tc>
              </a:tr>
              <a:tr h="335280">
                <a:tc gridSpan="2">
                  <a:txBody>
                    <a:bodyPr/>
                    <a:lstStyle/>
                    <a:p>
                      <a:pPr marL="0" marR="0" indent="0" algn="ctr" defTabSz="914318" rtl="0" eaLnBrk="1" latinLnBrk="0" hangingPunct="1">
                        <a:lnSpc>
                          <a:spcPct val="100000"/>
                        </a:lnSpc>
                        <a:spcBef>
                          <a:spcPts val="0"/>
                        </a:spcBef>
                        <a:spcAft>
                          <a:spcPts val="0"/>
                        </a:spcAft>
                        <a:buClrTx/>
                        <a:buSzTx/>
                        <a:buFontTx/>
                        <a:buNone/>
                        <a:tabLst/>
                        <a:defRPr/>
                      </a:pPr>
                      <a:r>
                        <a:rPr lang="en-US" sz="1500" b="1" dirty="0" smtClean="0"/>
                        <a:t>Teacher</a:t>
                      </a:r>
                      <a:r>
                        <a:rPr lang="en-US" sz="1500" b="1" baseline="0" dirty="0" smtClean="0"/>
                        <a:t> /Rubric Language Response</a:t>
                      </a:r>
                      <a:endParaRPr lang="en-US" sz="1500" b="1" dirty="0" smtClean="0"/>
                    </a:p>
                  </a:txBody>
                  <a:tcPr marL="103632" marR="103632" marT="50292" marB="50292">
                    <a:solidFill>
                      <a:schemeClr val="bg1">
                        <a:lumMod val="85000"/>
                      </a:schemeClr>
                    </a:solidFill>
                  </a:tcPr>
                </a:tc>
                <a:tc hMerge="1">
                  <a:txBody>
                    <a:bodyPr/>
                    <a:lstStyle/>
                    <a:p>
                      <a:endParaRPr lang="en-US"/>
                    </a:p>
                  </a:txBody>
                  <a:tcPr/>
                </a:tc>
              </a:tr>
              <a:tr h="843127">
                <a:tc gridSpan="2">
                  <a:txBody>
                    <a:bodyPr/>
                    <a:lstStyle/>
                    <a:p>
                      <a:pPr marL="231775" indent="-231775"/>
                      <a:r>
                        <a:rPr lang="en-US" sz="1000" b="1" u="none" kern="1200" baseline="0" dirty="0" smtClean="0">
                          <a:solidFill>
                            <a:schemeClr val="tx1"/>
                          </a:solidFill>
                          <a:latin typeface="+mn-lt"/>
                          <a:ea typeface="+mn-ea"/>
                          <a:cs typeface="+mn-cs"/>
                        </a:rPr>
                        <a:t>The response: </a:t>
                      </a:r>
                      <a:r>
                        <a:rPr lang="en-US" sz="1000" b="0" u="none" kern="1200" baseline="0" dirty="0" smtClean="0">
                          <a:solidFill>
                            <a:schemeClr val="tx1"/>
                          </a:solidFill>
                          <a:latin typeface="+mn-lt"/>
                          <a:ea typeface="+mn-ea"/>
                          <a:cs typeface="+mn-cs"/>
                        </a:rPr>
                        <a:t>gives sufficient evidence of the ability to </a:t>
                      </a:r>
                      <a:r>
                        <a:rPr lang="en-US" sz="1000" b="0" u="sng" kern="1200" baseline="0" dirty="0" smtClean="0">
                          <a:solidFill>
                            <a:schemeClr val="tx1"/>
                          </a:solidFill>
                          <a:latin typeface="+mn-lt"/>
                          <a:ea typeface="+mn-ea"/>
                          <a:cs typeface="+mn-cs"/>
                        </a:rPr>
                        <a:t>locate and select information</a:t>
                      </a:r>
                      <a:r>
                        <a:rPr lang="en-US" sz="1000" b="0" u="none" kern="1200" baseline="0" dirty="0" smtClean="0">
                          <a:solidFill>
                            <a:schemeClr val="tx1"/>
                          </a:solidFill>
                          <a:latin typeface="+mn-lt"/>
                          <a:ea typeface="+mn-ea"/>
                          <a:cs typeface="+mn-cs"/>
                        </a:rPr>
                        <a:t> about the prompt. Students should be</a:t>
                      </a:r>
                    </a:p>
                    <a:p>
                      <a:pPr marL="231775" indent="-231775"/>
                      <a:r>
                        <a:rPr lang="en-US" sz="1000" b="0" u="none" kern="1200" baseline="0" dirty="0" smtClean="0">
                          <a:solidFill>
                            <a:schemeClr val="tx1"/>
                          </a:solidFill>
                          <a:latin typeface="+mn-lt"/>
                          <a:ea typeface="+mn-ea"/>
                          <a:cs typeface="+mn-cs"/>
                        </a:rPr>
                        <a:t>able to locate and select examples of information about the moon from both texts.</a:t>
                      </a:r>
                      <a:endParaRPr lang="en-US" sz="1000" b="0" i="0" u="none" kern="1200" baseline="0" dirty="0" smtClean="0">
                        <a:solidFill>
                          <a:schemeClr val="tx1"/>
                        </a:solidFill>
                        <a:latin typeface="+mn-lt"/>
                        <a:ea typeface="+mn-ea"/>
                        <a:cs typeface="+mn-cs"/>
                      </a:endParaRPr>
                    </a:p>
                    <a:p>
                      <a:pPr marL="231775" indent="-231775"/>
                      <a:r>
                        <a:rPr lang="en-US" sz="1000" b="1" i="0" u="none" baseline="0" dirty="0" smtClean="0">
                          <a:solidFill>
                            <a:schemeClr val="tx1"/>
                          </a:solidFill>
                        </a:rPr>
                        <a:t>The response</a:t>
                      </a:r>
                      <a:r>
                        <a:rPr lang="en-US" sz="1000" baseline="0" dirty="0" smtClean="0"/>
                        <a:t>: gives sufficient evidence of the ability to </a:t>
                      </a:r>
                      <a:r>
                        <a:rPr lang="en-US" sz="1000" u="sng" baseline="0" dirty="0" smtClean="0"/>
                        <a:t>interpret and integrate information</a:t>
                      </a:r>
                      <a:r>
                        <a:rPr lang="en-US" sz="1000" u="none" baseline="0" dirty="0" smtClean="0"/>
                        <a:t> </a:t>
                      </a:r>
                      <a:r>
                        <a:rPr lang="en-US" sz="1000" baseline="0" dirty="0" smtClean="0"/>
                        <a:t>about the prompt.  Students</a:t>
                      </a:r>
                    </a:p>
                    <a:p>
                      <a:pPr marL="231775" indent="-231775"/>
                      <a:r>
                        <a:rPr lang="en-US" sz="1000" baseline="0" dirty="0" smtClean="0"/>
                        <a:t>interpret information about the moon as they begin comparing important points. </a:t>
                      </a:r>
                    </a:p>
                    <a:p>
                      <a:pPr marL="231775" marR="0" indent="-231775" algn="l" defTabSz="966612" rtl="0" eaLnBrk="1" fontAlgn="auto" latinLnBrk="0" hangingPunct="1">
                        <a:lnSpc>
                          <a:spcPct val="100000"/>
                        </a:lnSpc>
                        <a:spcBef>
                          <a:spcPts val="0"/>
                        </a:spcBef>
                        <a:spcAft>
                          <a:spcPts val="0"/>
                        </a:spcAft>
                        <a:buClrTx/>
                        <a:buSzTx/>
                        <a:buFontTx/>
                        <a:buNone/>
                        <a:tabLst/>
                        <a:defRPr/>
                      </a:pPr>
                      <a:r>
                        <a:rPr lang="en-US" sz="1000" baseline="0" dirty="0" smtClean="0"/>
                        <a:t>Students integrate the information from both texts by explaining how the points are the same or different. In the text </a:t>
                      </a:r>
                      <a:r>
                        <a:rPr lang="en-US" sz="1000" b="1" i="1" u="sng" baseline="0" dirty="0" smtClean="0"/>
                        <a:t>The</a:t>
                      </a:r>
                    </a:p>
                    <a:p>
                      <a:pPr marL="231775" marR="0" indent="-231775" algn="l" defTabSz="966612" rtl="0" eaLnBrk="1" fontAlgn="auto" latinLnBrk="0" hangingPunct="1">
                        <a:lnSpc>
                          <a:spcPct val="100000"/>
                        </a:lnSpc>
                        <a:spcBef>
                          <a:spcPts val="0"/>
                        </a:spcBef>
                        <a:spcAft>
                          <a:spcPts val="0"/>
                        </a:spcAft>
                        <a:buClrTx/>
                        <a:buSzTx/>
                        <a:buFontTx/>
                        <a:buNone/>
                        <a:tabLst/>
                        <a:defRPr/>
                      </a:pPr>
                      <a:r>
                        <a:rPr lang="en-US" sz="1000" b="1" i="1" u="sng" baseline="0" dirty="0" smtClean="0"/>
                        <a:t>Moon</a:t>
                      </a:r>
                      <a:r>
                        <a:rPr lang="en-US" sz="1000" baseline="0" dirty="0" smtClean="0"/>
                        <a:t>, descriptions of the moon could include (1) interesting features, (2) made of rock and dust, (3) has no air, water or life ,(4)</a:t>
                      </a:r>
                    </a:p>
                    <a:p>
                      <a:pPr marL="231775" marR="0" indent="-231775" algn="l" defTabSz="966612" rtl="0" eaLnBrk="1" fontAlgn="auto" latinLnBrk="0" hangingPunct="1">
                        <a:lnSpc>
                          <a:spcPct val="100000"/>
                        </a:lnSpc>
                        <a:spcBef>
                          <a:spcPts val="0"/>
                        </a:spcBef>
                        <a:spcAft>
                          <a:spcPts val="0"/>
                        </a:spcAft>
                        <a:buClrTx/>
                        <a:buSzTx/>
                        <a:buFontTx/>
                        <a:buNone/>
                        <a:tabLst/>
                        <a:defRPr/>
                      </a:pPr>
                      <a:r>
                        <a:rPr lang="en-US" sz="1000" baseline="0" dirty="0" smtClean="0"/>
                        <a:t>has depressions called craters and (5) appears to look different at times.  In the text </a:t>
                      </a:r>
                      <a:r>
                        <a:rPr lang="en-US" sz="1000" b="1" i="1" u="sng" baseline="0" dirty="0" smtClean="0"/>
                        <a:t>The Beautiful Moon</a:t>
                      </a:r>
                      <a:r>
                        <a:rPr lang="en-US" sz="1000" b="0" i="1" u="none" baseline="0" dirty="0" smtClean="0"/>
                        <a:t>, </a:t>
                      </a:r>
                      <a:r>
                        <a:rPr lang="en-US" sz="1000" baseline="0" dirty="0" smtClean="0"/>
                        <a:t>descriptions of the</a:t>
                      </a:r>
                    </a:p>
                    <a:p>
                      <a:pPr marL="231775" marR="0" indent="-231775" algn="l" defTabSz="966612" rtl="0" eaLnBrk="1" fontAlgn="auto" latinLnBrk="0" hangingPunct="1">
                        <a:lnSpc>
                          <a:spcPct val="100000"/>
                        </a:lnSpc>
                        <a:spcBef>
                          <a:spcPts val="0"/>
                        </a:spcBef>
                        <a:spcAft>
                          <a:spcPts val="0"/>
                        </a:spcAft>
                        <a:buClrTx/>
                        <a:buSzTx/>
                        <a:buFontTx/>
                        <a:buNone/>
                        <a:tabLst/>
                        <a:defRPr/>
                      </a:pPr>
                      <a:r>
                        <a:rPr lang="en-US" sz="1000" baseline="0" dirty="0" smtClean="0"/>
                        <a:t>moon could include (1) some places are hot and some are cold, (2) there is not air, (3) there are holes called craters and (4) it</a:t>
                      </a:r>
                    </a:p>
                    <a:p>
                      <a:pPr marL="231775" marR="0" indent="-231775" algn="l" defTabSz="966612" rtl="0" eaLnBrk="1" fontAlgn="auto" latinLnBrk="0" hangingPunct="1">
                        <a:lnSpc>
                          <a:spcPct val="100000"/>
                        </a:lnSpc>
                        <a:spcBef>
                          <a:spcPts val="0"/>
                        </a:spcBef>
                        <a:spcAft>
                          <a:spcPts val="0"/>
                        </a:spcAft>
                        <a:buClrTx/>
                        <a:buSzTx/>
                        <a:buFontTx/>
                        <a:buNone/>
                        <a:tabLst/>
                        <a:defRPr/>
                      </a:pPr>
                      <a:r>
                        <a:rPr lang="en-US" sz="1000" baseline="0" dirty="0" smtClean="0"/>
                        <a:t>reflects the light of the sun.  Both texts have these similarities:  (1) interesting/unusual features, (2) has no air, (3) has</a:t>
                      </a:r>
                    </a:p>
                    <a:p>
                      <a:pPr marL="231775" marR="0" indent="-231775" algn="l" defTabSz="966612" rtl="0" eaLnBrk="1" fontAlgn="auto" latinLnBrk="0" hangingPunct="1">
                        <a:lnSpc>
                          <a:spcPct val="100000"/>
                        </a:lnSpc>
                        <a:spcBef>
                          <a:spcPts val="0"/>
                        </a:spcBef>
                        <a:spcAft>
                          <a:spcPts val="0"/>
                        </a:spcAft>
                        <a:buClrTx/>
                        <a:buSzTx/>
                        <a:buFontTx/>
                        <a:buNone/>
                        <a:tabLst/>
                        <a:defRPr/>
                      </a:pPr>
                      <a:r>
                        <a:rPr lang="en-US" sz="1000" baseline="0" dirty="0" smtClean="0"/>
                        <a:t>depressions or holes called craters and possibly (4) reflecting light makes the moon look different at times.</a:t>
                      </a:r>
                    </a:p>
                    <a:p>
                      <a:pPr marL="231775" marR="0" indent="-231775" algn="l" defTabSz="966612" rtl="0" eaLnBrk="1" fontAlgn="auto" latinLnBrk="0" hangingPunct="1">
                        <a:lnSpc>
                          <a:spcPct val="100000"/>
                        </a:lnSpc>
                        <a:spcBef>
                          <a:spcPts val="0"/>
                        </a:spcBef>
                        <a:spcAft>
                          <a:spcPts val="0"/>
                        </a:spcAft>
                        <a:buClrTx/>
                        <a:buSzTx/>
                        <a:buFontTx/>
                        <a:buNone/>
                        <a:tabLst/>
                        <a:defRPr/>
                      </a:pPr>
                      <a:r>
                        <a:rPr lang="en-US" sz="800" b="1" i="1" u="none" baseline="0" dirty="0" smtClean="0">
                          <a:solidFill>
                            <a:schemeClr val="tx1"/>
                          </a:solidFill>
                        </a:rPr>
                        <a:t>Note:  This is a challenge for most second grade students.  You can also use a Venn Diagram or chart as a constructed response if you feel it works better for</a:t>
                      </a:r>
                    </a:p>
                    <a:p>
                      <a:pPr marL="231775" marR="0" indent="-231775" algn="l" defTabSz="966612" rtl="0" eaLnBrk="1" fontAlgn="auto" latinLnBrk="0" hangingPunct="1">
                        <a:lnSpc>
                          <a:spcPct val="100000"/>
                        </a:lnSpc>
                        <a:spcBef>
                          <a:spcPts val="0"/>
                        </a:spcBef>
                        <a:spcAft>
                          <a:spcPts val="0"/>
                        </a:spcAft>
                        <a:buClrTx/>
                        <a:buSzTx/>
                        <a:buFontTx/>
                        <a:buNone/>
                        <a:tabLst/>
                        <a:defRPr/>
                      </a:pPr>
                      <a:r>
                        <a:rPr lang="en-US" sz="800" b="1" i="1" u="none" baseline="0" dirty="0" smtClean="0">
                          <a:solidFill>
                            <a:schemeClr val="tx1"/>
                          </a:solidFill>
                        </a:rPr>
                        <a:t>your students when comparing and contrasting.</a:t>
                      </a:r>
                    </a:p>
                  </a:txBody>
                  <a:tcPr marL="103632" marR="103632" marT="50292" marB="50292"/>
                </a:tc>
                <a:tc hMerge="1">
                  <a:txBody>
                    <a:bodyPr/>
                    <a:lstStyle/>
                    <a:p>
                      <a:endParaRPr lang="en-US" sz="1200" baseline="0" dirty="0" smtClean="0"/>
                    </a:p>
                  </a:txBody>
                  <a:tcPr marL="97536" marR="97536" marT="50292" marB="50292"/>
                </a:tc>
              </a:tr>
              <a:tr h="301752">
                <a:tc gridSpan="2">
                  <a:txBody>
                    <a:bodyPr/>
                    <a:lstStyle/>
                    <a:p>
                      <a:pPr algn="ctr"/>
                      <a:r>
                        <a:rPr lang="en-US" sz="1300" b="1" dirty="0" smtClean="0"/>
                        <a:t>Student Language Response Example</a:t>
                      </a:r>
                      <a:endParaRPr lang="en-US" sz="1300" b="1" dirty="0"/>
                    </a:p>
                  </a:txBody>
                  <a:tcPr marL="103632" marR="103632" marT="50292" marB="50292">
                    <a:solidFill>
                      <a:schemeClr val="bg1">
                        <a:lumMod val="85000"/>
                      </a:schemeClr>
                    </a:solidFill>
                  </a:tcPr>
                </a:tc>
                <a:tc hMerge="1">
                  <a:txBody>
                    <a:bodyPr/>
                    <a:lstStyle/>
                    <a:p>
                      <a:endParaRPr lang="en-US" sz="1000" dirty="0"/>
                    </a:p>
                  </a:txBody>
                  <a:tcPr/>
                </a:tc>
              </a:tr>
              <a:tr h="1031087">
                <a:tc>
                  <a:txBody>
                    <a:bodyPr/>
                    <a:lstStyle/>
                    <a:p>
                      <a:pPr algn="ctr"/>
                      <a:r>
                        <a:rPr lang="en-US" sz="2100" b="1" dirty="0" smtClean="0"/>
                        <a:t>2</a:t>
                      </a:r>
                      <a:endParaRPr lang="en-US" sz="2100" b="1" dirty="0"/>
                    </a:p>
                  </a:txBody>
                  <a:tcPr marL="103632" marR="103632" marT="50292" marB="50292" anchor="ctr"/>
                </a:tc>
                <a:tc>
                  <a:txBody>
                    <a:bodyPr/>
                    <a:lstStyle/>
                    <a:p>
                      <a:r>
                        <a:rPr lang="en-US" sz="1000" i="1" dirty="0" smtClean="0"/>
                        <a:t>Student explains how the moon is described the same and differently in both texts, using </a:t>
                      </a:r>
                      <a:r>
                        <a:rPr lang="en-US" sz="1000" b="1" i="1" u="none" dirty="0" smtClean="0"/>
                        <a:t>sufficient examples from each text .</a:t>
                      </a:r>
                    </a:p>
                    <a:p>
                      <a:r>
                        <a:rPr lang="en-US" sz="1200" dirty="0" smtClean="0"/>
                        <a:t>Each text describes the moon.  The first text is called </a:t>
                      </a:r>
                      <a:r>
                        <a:rPr lang="en-US" sz="1200" i="1" u="sng" dirty="0" smtClean="0">
                          <a:solidFill>
                            <a:schemeClr val="tx1"/>
                          </a:solidFill>
                        </a:rPr>
                        <a:t>The Moon</a:t>
                      </a:r>
                      <a:r>
                        <a:rPr lang="en-US" sz="1200" dirty="0" smtClean="0"/>
                        <a:t>.  It says the moon is made of rock and dust.  The moon has no air,</a:t>
                      </a:r>
                      <a:r>
                        <a:rPr lang="en-US" sz="1200" baseline="0" dirty="0" smtClean="0"/>
                        <a:t> no water and no life.  It even has depressions called craters.  The second text is called </a:t>
                      </a:r>
                      <a:r>
                        <a:rPr lang="en-US" sz="1200" i="1" u="sng" baseline="0" dirty="0" smtClean="0">
                          <a:solidFill>
                            <a:schemeClr val="tx1"/>
                          </a:solidFill>
                        </a:rPr>
                        <a:t>The Beautiful Moon</a:t>
                      </a:r>
                      <a:r>
                        <a:rPr lang="en-US" sz="1200" baseline="0" dirty="0" smtClean="0"/>
                        <a:t>.  It says the moon can be hot or cold.  It does not have air.  It also says the moon has craters.  Both texts say the moon has no air and has craters.  </a:t>
                      </a:r>
                      <a:endParaRPr lang="en-US" sz="1200" dirty="0" smtClean="0"/>
                    </a:p>
                  </a:txBody>
                  <a:tcPr marL="103632" marR="103632" marT="50292" marB="50292"/>
                </a:tc>
              </a:tr>
              <a:tr h="613664">
                <a:tc>
                  <a:txBody>
                    <a:bodyPr/>
                    <a:lstStyle/>
                    <a:p>
                      <a:pPr algn="ctr"/>
                      <a:r>
                        <a:rPr lang="en-US" sz="2100" b="1" dirty="0" smtClean="0"/>
                        <a:t>1</a:t>
                      </a:r>
                      <a:endParaRPr lang="en-US" sz="2100" b="1" dirty="0"/>
                    </a:p>
                  </a:txBody>
                  <a:tcPr marL="103632" marR="103632" marT="50292" marB="50292" anchor="ctr"/>
                </a:tc>
                <a:tc>
                  <a:txBody>
                    <a:bodyPr/>
                    <a:lstStyle/>
                    <a:p>
                      <a:r>
                        <a:rPr lang="en-US" sz="1000" i="1" baseline="0" dirty="0" smtClean="0"/>
                        <a:t>Student somewhat explains how the moon is described the same and differently in both texts, using </a:t>
                      </a:r>
                      <a:r>
                        <a:rPr lang="en-US" sz="1000" b="1" i="1" baseline="0" dirty="0" smtClean="0"/>
                        <a:t>partial examples from each text .</a:t>
                      </a:r>
                    </a:p>
                    <a:p>
                      <a:r>
                        <a:rPr lang="en-US" sz="1200" i="0" baseline="0" dirty="0" smtClean="0"/>
                        <a:t>I read two texts about the moon.  They both said the moon has no air.  One said it was made of rock and dust.</a:t>
                      </a:r>
                    </a:p>
                  </a:txBody>
                  <a:tcPr marL="103632" marR="103632" marT="50292" marB="50292"/>
                </a:tc>
              </a:tr>
              <a:tr h="452120">
                <a:tc>
                  <a:txBody>
                    <a:bodyPr/>
                    <a:lstStyle/>
                    <a:p>
                      <a:pPr algn="ctr"/>
                      <a:r>
                        <a:rPr lang="en-US" sz="2100" b="1" dirty="0" smtClean="0"/>
                        <a:t>0</a:t>
                      </a:r>
                      <a:endParaRPr lang="en-US" sz="2100" b="1" dirty="0"/>
                    </a:p>
                  </a:txBody>
                  <a:tcPr marL="103632" marR="103632" marT="50292" marB="50292" anchor="ctr"/>
                </a:tc>
                <a:tc>
                  <a:txBody>
                    <a:bodyPr/>
                    <a:lstStyle/>
                    <a:p>
                      <a:r>
                        <a:rPr lang="en-US" sz="1000" i="1" baseline="0" dirty="0" smtClean="0"/>
                        <a:t>Student does not answer prompt with any examples or evidence.</a:t>
                      </a:r>
                    </a:p>
                    <a:p>
                      <a:r>
                        <a:rPr lang="en-US" sz="1200" i="0" baseline="0" dirty="0" smtClean="0"/>
                        <a:t>The moon is really big.</a:t>
                      </a:r>
                    </a:p>
                  </a:txBody>
                  <a:tcPr marL="103632" marR="103632" marT="50292" marB="50292"/>
                </a:tc>
              </a:tr>
            </a:tbl>
          </a:graphicData>
        </a:graphic>
      </p:graphicFrame>
    </p:spTree>
    <p:extLst>
      <p:ext uri="{BB962C8B-B14F-4D97-AF65-F5344CB8AC3E}">
        <p14:creationId xmlns:p14="http://schemas.microsoft.com/office/powerpoint/2010/main" val="206656196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0"/>
            <a:ext cx="7772400" cy="100584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01874" tIns="50937" rIns="101874" bIns="50937" rtlCol="0" anchor="ctr"/>
          <a:lstStyle/>
          <a:p>
            <a:pPr algn="ctr"/>
            <a:endParaRPr lang="en-US" dirty="0"/>
          </a:p>
        </p:txBody>
      </p:sp>
      <p:sp>
        <p:nvSpPr>
          <p:cNvPr id="9" name="Rectangle 8"/>
          <p:cNvSpPr/>
          <p:nvPr/>
        </p:nvSpPr>
        <p:spPr>
          <a:xfrm>
            <a:off x="107950" y="586740"/>
            <a:ext cx="7599680" cy="8884920"/>
          </a:xfrm>
          <a:prstGeom prst="rect">
            <a:avLst/>
          </a:prstGeom>
          <a:gradFill>
            <a:gsLst>
              <a:gs pos="0">
                <a:srgbClr val="002060"/>
              </a:gs>
              <a:gs pos="50000">
                <a:schemeClr val="accent1">
                  <a:tint val="44500"/>
                  <a:satMod val="160000"/>
                </a:schemeClr>
              </a:gs>
              <a:gs pos="100000">
                <a:schemeClr val="accent1">
                  <a:tint val="23500"/>
                  <a:satMod val="1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lIns="101874" tIns="50937" rIns="101874" bIns="50937" rtlCol="0" anchor="ctr"/>
          <a:lstStyle/>
          <a:p>
            <a:pPr algn="ctr"/>
            <a:endParaRPr lang="en-US" dirty="0"/>
          </a:p>
        </p:txBody>
      </p:sp>
      <p:sp>
        <p:nvSpPr>
          <p:cNvPr id="4" name="Slide Number Placeholder 3"/>
          <p:cNvSpPr>
            <a:spLocks noGrp="1"/>
          </p:cNvSpPr>
          <p:nvPr>
            <p:ph type="sldNum" sz="quarter" idx="12"/>
          </p:nvPr>
        </p:nvSpPr>
        <p:spPr/>
        <p:txBody>
          <a:bodyPr/>
          <a:lstStyle/>
          <a:p>
            <a:fld id="{F177B04D-AEB5-43ED-B9BA-B3D1EC9C9067}" type="slidenum">
              <a:rPr lang="en-US" smtClean="0"/>
              <a:pPr/>
              <a:t>2</a:t>
            </a:fld>
            <a:endParaRPr lang="en-US" dirty="0"/>
          </a:p>
        </p:txBody>
      </p:sp>
      <p:sp>
        <p:nvSpPr>
          <p:cNvPr id="6" name="TextBox 5"/>
          <p:cNvSpPr txBox="1"/>
          <p:nvPr/>
        </p:nvSpPr>
        <p:spPr>
          <a:xfrm>
            <a:off x="518160" y="1257300"/>
            <a:ext cx="7073423" cy="5006335"/>
          </a:xfrm>
          <a:prstGeom prst="rect">
            <a:avLst/>
          </a:prstGeom>
          <a:solidFill>
            <a:schemeClr val="bg1"/>
          </a:solidFill>
        </p:spPr>
        <p:txBody>
          <a:bodyPr wrap="square" lIns="96359" tIns="48179" rIns="96359" bIns="48179" rtlCol="0">
            <a:spAutoFit/>
          </a:bodyPr>
          <a:lstStyle/>
          <a:p>
            <a:pPr algn="ctr"/>
            <a:endParaRPr lang="en-US" sz="1400" b="1" u="sng" dirty="0"/>
          </a:p>
          <a:p>
            <a:pPr algn="ctr"/>
            <a:r>
              <a:rPr lang="en-US" sz="1400" b="1" u="sng" dirty="0"/>
              <a:t>Quarter Three English Language Arts Common Formative Assessments</a:t>
            </a:r>
            <a:endParaRPr lang="en-US" sz="1400" b="1" dirty="0"/>
          </a:p>
          <a:p>
            <a:pPr algn="ctr"/>
            <a:r>
              <a:rPr lang="en-US" sz="1400" b="1" u="sng" dirty="0"/>
              <a:t>Team Members and Writers</a:t>
            </a:r>
          </a:p>
          <a:p>
            <a:pPr algn="ctr"/>
            <a:endParaRPr lang="en-US" sz="800" b="1" u="sng" dirty="0"/>
          </a:p>
          <a:p>
            <a:pPr algn="ctr"/>
            <a:r>
              <a:rPr lang="en-US" sz="1100" dirty="0"/>
              <a:t>This assessment was developed working backwards by identifying the deep understanding of the two passages.  Key Ideas were identified to support constructed responses and key details were aligned with the selected response questions.  All questions support students’ background knowledge of a central insight or message.</a:t>
            </a:r>
            <a:endParaRPr lang="en-US" sz="1700" dirty="0"/>
          </a:p>
          <a:p>
            <a:pPr algn="ctr"/>
            <a:endParaRPr lang="en-US" b="1" u="sng" dirty="0"/>
          </a:p>
          <a:p>
            <a:pPr algn="ctr"/>
            <a:endParaRPr lang="en-US" b="1" dirty="0" smtClean="0"/>
          </a:p>
          <a:p>
            <a:r>
              <a:rPr lang="en-US" b="1" dirty="0" smtClean="0"/>
              <a:t>	</a:t>
            </a:r>
          </a:p>
          <a:p>
            <a:endParaRPr lang="en-US" b="1" dirty="0"/>
          </a:p>
          <a:p>
            <a:endParaRPr lang="en-US" b="1" dirty="0" smtClean="0"/>
          </a:p>
          <a:p>
            <a:endParaRPr lang="en-US" b="1" dirty="0"/>
          </a:p>
          <a:p>
            <a:endParaRPr lang="en-US" b="1" dirty="0" smtClean="0"/>
          </a:p>
          <a:p>
            <a:endParaRPr lang="en-US" b="1" dirty="0"/>
          </a:p>
          <a:p>
            <a:endParaRPr lang="en-US" sz="1300" b="1" i="1" dirty="0"/>
          </a:p>
          <a:p>
            <a:endParaRPr lang="en-US" sz="1300" b="1" i="1" dirty="0"/>
          </a:p>
          <a:p>
            <a:endParaRPr lang="en-US" sz="1300" b="1" i="1" dirty="0"/>
          </a:p>
          <a:p>
            <a:r>
              <a:rPr lang="en-US" sz="1300" b="1" i="1" dirty="0"/>
              <a:t>Thank you to all of those who reviewed and edited and a special appreciation to Vicki Daniels and her amazing editing skills and our “in-house” writer Ginger Jay.</a:t>
            </a:r>
          </a:p>
        </p:txBody>
      </p:sp>
      <p:graphicFrame>
        <p:nvGraphicFramePr>
          <p:cNvPr id="8" name="Table 7"/>
          <p:cNvGraphicFramePr>
            <a:graphicFrameLocks noGrp="1"/>
          </p:cNvGraphicFramePr>
          <p:nvPr>
            <p:extLst>
              <p:ext uri="{D42A27DB-BD31-4B8C-83A1-F6EECF244321}">
                <p14:modId xmlns:p14="http://schemas.microsoft.com/office/powerpoint/2010/main" val="4215944921"/>
              </p:ext>
            </p:extLst>
          </p:nvPr>
        </p:nvGraphicFramePr>
        <p:xfrm>
          <a:off x="1376362" y="2766061"/>
          <a:ext cx="5456874" cy="2550459"/>
        </p:xfrm>
        <a:graphic>
          <a:graphicData uri="http://schemas.openxmlformats.org/drawingml/2006/table">
            <a:tbl>
              <a:tblPr firstRow="1" bandRow="1">
                <a:tableStyleId>{5940675A-B579-460E-94D1-54222C63F5DA}</a:tableStyleId>
              </a:tblPr>
              <a:tblGrid>
                <a:gridCol w="1975485"/>
                <a:gridCol w="752952"/>
                <a:gridCol w="947262"/>
                <a:gridCol w="1781175"/>
              </a:tblGrid>
              <a:tr h="406999">
                <a:tc>
                  <a:txBody>
                    <a:bodyPr/>
                    <a:lstStyle/>
                    <a:p>
                      <a:pPr algn="l"/>
                      <a:r>
                        <a:rPr lang="en-US" sz="1300" b="1" dirty="0" smtClean="0">
                          <a:solidFill>
                            <a:schemeClr val="tx1"/>
                          </a:solidFill>
                        </a:rPr>
                        <a:t>Deborah Alvarado</a:t>
                      </a:r>
                      <a:endParaRPr lang="en-US" sz="1300" b="1" dirty="0">
                        <a:solidFill>
                          <a:schemeClr val="tx1"/>
                        </a:solidFill>
                      </a:endParaRPr>
                    </a:p>
                  </a:txBody>
                  <a:tcPr marL="103227" marR="103227" marT="50178" marB="50178" anchor="ctr">
                    <a:solidFill>
                      <a:schemeClr val="bg1"/>
                    </a:solidFill>
                  </a:tcPr>
                </a:tc>
                <a:tc gridSpan="2">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300" b="1" dirty="0" smtClean="0">
                          <a:solidFill>
                            <a:schemeClr val="tx1"/>
                          </a:solidFill>
                        </a:rPr>
                        <a:t>Berta Lule</a:t>
                      </a:r>
                    </a:p>
                  </a:txBody>
                  <a:tcPr marL="103227" marR="103227" marT="50178" marB="50178" anchor="ctr">
                    <a:solidFill>
                      <a:schemeClr val="bg1"/>
                    </a:solidFill>
                  </a:tcPr>
                </a:tc>
                <a:tc hMerge="1">
                  <a:txBody>
                    <a:bodyPr/>
                    <a:lstStyle/>
                    <a:p>
                      <a:endParaRPr lang="en-US"/>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300" b="1" dirty="0" smtClean="0">
                          <a:solidFill>
                            <a:schemeClr val="tx1"/>
                          </a:solidFill>
                        </a:rPr>
                        <a:t>Judy Ramer</a:t>
                      </a:r>
                    </a:p>
                  </a:txBody>
                  <a:tcPr marL="103227" marR="103227" marT="50178" marB="50178" anchor="ctr">
                    <a:solidFill>
                      <a:schemeClr val="bg1"/>
                    </a:solidFill>
                  </a:tcPr>
                </a:tc>
              </a:tr>
              <a:tr h="40699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300" b="1" i="0" u="none" strike="noStrike" kern="1200" cap="none" spc="0" normalizeH="0" baseline="0" noProof="0" dirty="0" smtClean="0">
                          <a:ln>
                            <a:noFill/>
                          </a:ln>
                          <a:solidFill>
                            <a:prstClr val="black"/>
                          </a:solidFill>
                          <a:effectLst/>
                          <a:uLnTx/>
                          <a:uFillTx/>
                          <a:latin typeface="+mn-lt"/>
                        </a:rPr>
                        <a:t>Christina Orozco</a:t>
                      </a:r>
                    </a:p>
                  </a:txBody>
                  <a:tcPr marL="103227" marR="103227" marT="50178" marB="50178" anchor="ctr">
                    <a:solidFill>
                      <a:schemeClr val="bg1"/>
                    </a:solidFill>
                  </a:tcPr>
                </a:tc>
                <a:tc gridSpan="2">
                  <a:txBody>
                    <a:bodyPr/>
                    <a:lstStyle/>
                    <a:p>
                      <a:pPr algn="l"/>
                      <a:r>
                        <a:rPr lang="en-US" sz="1300" b="1" dirty="0" smtClean="0">
                          <a:solidFill>
                            <a:schemeClr val="tx1"/>
                          </a:solidFill>
                        </a:rPr>
                        <a:t>Alfonso Lule</a:t>
                      </a:r>
                      <a:endParaRPr lang="en-US" sz="1300" b="1" dirty="0">
                        <a:solidFill>
                          <a:schemeClr val="tx1"/>
                        </a:solidFill>
                      </a:endParaRPr>
                    </a:p>
                  </a:txBody>
                  <a:tcPr marL="103227" marR="103227" marT="50178" marB="50178" anchor="ctr">
                    <a:solidFill>
                      <a:schemeClr val="bg1"/>
                    </a:solidFill>
                  </a:tcPr>
                </a:tc>
                <a:tc hMerge="1">
                  <a:txBody>
                    <a:bodyPr/>
                    <a:lstStyle/>
                    <a:p>
                      <a:endParaRPr lang="en-US"/>
                    </a:p>
                  </a:txBody>
                  <a:tcPr/>
                </a:tc>
                <a:tc>
                  <a:txBody>
                    <a:bodyPr/>
                    <a:lstStyle/>
                    <a:p>
                      <a:pPr algn="l"/>
                      <a:r>
                        <a:rPr lang="en-US" sz="1300" b="1" dirty="0" smtClean="0"/>
                        <a:t>Jill</a:t>
                      </a:r>
                      <a:r>
                        <a:rPr lang="en-US" sz="1300" b="1" baseline="0" dirty="0" smtClean="0"/>
                        <a:t> Russo</a:t>
                      </a:r>
                      <a:endParaRPr lang="en-US" sz="1300" b="1" dirty="0"/>
                    </a:p>
                  </a:txBody>
                  <a:tcPr marL="103227" marR="103227" marT="50178" marB="50178" anchor="ctr">
                    <a:solidFill>
                      <a:schemeClr val="bg1"/>
                    </a:solidFill>
                  </a:tcPr>
                </a:tc>
              </a:tr>
              <a:tr h="40699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300" b="1" dirty="0" smtClean="0">
                          <a:solidFill>
                            <a:schemeClr val="tx1"/>
                          </a:solidFill>
                        </a:rPr>
                        <a:t>Linda Benson</a:t>
                      </a:r>
                    </a:p>
                  </a:txBody>
                  <a:tcPr marL="103227" marR="103227" marT="50178" marB="50178" anchor="ctr">
                    <a:solidFill>
                      <a:schemeClr val="bg1"/>
                    </a:solidFill>
                  </a:tcPr>
                </a:tc>
                <a:tc gridSpan="2">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300" b="1" dirty="0" smtClean="0">
                          <a:solidFill>
                            <a:schemeClr val="tx1"/>
                          </a:solidFill>
                        </a:rPr>
                        <a:t>Sandy Maines</a:t>
                      </a:r>
                    </a:p>
                  </a:txBody>
                  <a:tcPr marL="103227" marR="103227" marT="50178" marB="50178" anchor="ctr">
                    <a:solidFill>
                      <a:schemeClr val="bg1"/>
                    </a:solidFill>
                  </a:tcPr>
                </a:tc>
                <a:tc hMerge="1">
                  <a:txBody>
                    <a:bodyPr/>
                    <a:lstStyle/>
                    <a:p>
                      <a:endParaRPr lang="en-US"/>
                    </a:p>
                  </a:txBody>
                  <a:tcPr/>
                </a:tc>
                <a:tc>
                  <a:txBody>
                    <a:bodyPr/>
                    <a:lstStyle/>
                    <a:p>
                      <a:pPr marL="0" marR="0" lvl="0" indent="0" algn="l" defTabSz="1018809" rtl="0" eaLnBrk="1" fontAlgn="auto" latinLnBrk="0" hangingPunct="1">
                        <a:lnSpc>
                          <a:spcPct val="100000"/>
                        </a:lnSpc>
                        <a:spcBef>
                          <a:spcPts val="0"/>
                        </a:spcBef>
                        <a:spcAft>
                          <a:spcPts val="0"/>
                        </a:spcAft>
                        <a:buClrTx/>
                        <a:buSzTx/>
                        <a:buFontTx/>
                        <a:buNone/>
                        <a:tabLst/>
                        <a:defRPr/>
                      </a:pPr>
                      <a:r>
                        <a:rPr kumimoji="0" lang="en-US" sz="1300" b="1" i="0" u="none" strike="noStrike" kern="1200" cap="none" spc="0" normalizeH="0" baseline="0" noProof="0" dirty="0" smtClean="0">
                          <a:ln>
                            <a:noFill/>
                          </a:ln>
                          <a:solidFill>
                            <a:schemeClr val="tx1"/>
                          </a:solidFill>
                          <a:effectLst/>
                          <a:uLnTx/>
                          <a:uFillTx/>
                          <a:latin typeface="+mn-lt"/>
                        </a:rPr>
                        <a:t>Sharon Carlson</a:t>
                      </a:r>
                    </a:p>
                  </a:txBody>
                  <a:tcPr marL="103227" marR="103227" marT="50178" marB="50178" anchor="ctr">
                    <a:solidFill>
                      <a:schemeClr val="bg1"/>
                    </a:solidFill>
                  </a:tcPr>
                </a:tc>
              </a:tr>
              <a:tr h="40699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300" b="1" dirty="0" smtClean="0">
                          <a:solidFill>
                            <a:schemeClr val="tx1"/>
                          </a:solidFill>
                        </a:rPr>
                        <a:t>Maritza Dash</a:t>
                      </a:r>
                    </a:p>
                  </a:txBody>
                  <a:tcPr marL="103227" marR="103227" marT="50178" marB="50178" anchor="ctr">
                    <a:solidFill>
                      <a:schemeClr val="bg1"/>
                    </a:solidFill>
                  </a:tcPr>
                </a:tc>
                <a:tc gridSpan="2">
                  <a:txBody>
                    <a:bodyPr/>
                    <a:lstStyle/>
                    <a:p>
                      <a:pPr marL="0" marR="0" lvl="0" indent="0" algn="l" defTabSz="966612" rtl="0" eaLnBrk="1" fontAlgn="auto" latinLnBrk="0" hangingPunct="1">
                        <a:lnSpc>
                          <a:spcPct val="100000"/>
                        </a:lnSpc>
                        <a:spcBef>
                          <a:spcPts val="0"/>
                        </a:spcBef>
                        <a:spcAft>
                          <a:spcPts val="0"/>
                        </a:spcAft>
                        <a:buClrTx/>
                        <a:buSzTx/>
                        <a:buFontTx/>
                        <a:buNone/>
                        <a:tabLst/>
                        <a:defRPr/>
                      </a:pPr>
                      <a:r>
                        <a:rPr kumimoji="0" lang="en-US" sz="1300" b="1" i="0" u="none" strike="noStrike" kern="1200" cap="none" spc="0" normalizeH="0" baseline="0" noProof="0" dirty="0" smtClean="0">
                          <a:ln>
                            <a:noFill/>
                          </a:ln>
                          <a:solidFill>
                            <a:schemeClr val="tx1"/>
                          </a:solidFill>
                          <a:effectLst/>
                          <a:uLnTx/>
                          <a:uFillTx/>
                          <a:latin typeface="+mn-lt"/>
                        </a:rPr>
                        <a:t>Gina McLain</a:t>
                      </a:r>
                    </a:p>
                  </a:txBody>
                  <a:tcPr marL="103227" marR="103227" marT="50178" marB="50178" anchor="ctr">
                    <a:solidFill>
                      <a:schemeClr val="bg1"/>
                    </a:solidFill>
                  </a:tcPr>
                </a:tc>
                <a:tc hMerge="1">
                  <a:txBody>
                    <a:bodyPr/>
                    <a:lstStyle/>
                    <a:p>
                      <a:endParaRPr lang="en-US"/>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300" b="1" dirty="0" smtClean="0">
                          <a:solidFill>
                            <a:schemeClr val="tx1"/>
                          </a:solidFill>
                        </a:rPr>
                        <a:t>Anne Berg</a:t>
                      </a:r>
                    </a:p>
                  </a:txBody>
                  <a:tcPr marL="103227" marR="103227" marT="50178" marB="50178" anchor="ctr">
                    <a:solidFill>
                      <a:schemeClr val="bg1"/>
                    </a:solidFill>
                  </a:tcPr>
                </a:tc>
              </a:tr>
              <a:tr h="51546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300" b="1" i="0" u="none" strike="noStrike" kern="1200" cap="none" spc="0" normalizeH="0" baseline="0" noProof="0" dirty="0" smtClean="0">
                          <a:ln>
                            <a:noFill/>
                          </a:ln>
                          <a:solidFill>
                            <a:prstClr val="black"/>
                          </a:solidFill>
                          <a:effectLst/>
                          <a:uLnTx/>
                          <a:uFillTx/>
                          <a:latin typeface="+mn-lt"/>
                          <a:ea typeface="+mn-ea"/>
                          <a:cs typeface="+mn-cs"/>
                        </a:rPr>
                        <a:t>Heather Giard</a:t>
                      </a:r>
                    </a:p>
                    <a:p>
                      <a:pPr algn="l"/>
                      <a:endParaRPr lang="en-US" sz="1300" b="1" dirty="0">
                        <a:solidFill>
                          <a:schemeClr val="tx1"/>
                        </a:solidFill>
                      </a:endParaRPr>
                    </a:p>
                  </a:txBody>
                  <a:tcPr marL="103227" marR="103227" marT="50178" marB="50178" anchor="ctr">
                    <a:solidFill>
                      <a:schemeClr val="bg1"/>
                    </a:solidFill>
                  </a:tcPr>
                </a:tc>
                <a:tc gridSpan="2">
                  <a:txBody>
                    <a:bodyPr/>
                    <a:lstStyle/>
                    <a:p>
                      <a:pPr marL="0" marR="0" lvl="0" indent="0" algn="l" defTabSz="1018809" rtl="0" eaLnBrk="1" fontAlgn="auto" latinLnBrk="0" hangingPunct="1">
                        <a:lnSpc>
                          <a:spcPct val="100000"/>
                        </a:lnSpc>
                        <a:spcBef>
                          <a:spcPts val="0"/>
                        </a:spcBef>
                        <a:spcAft>
                          <a:spcPts val="0"/>
                        </a:spcAft>
                        <a:buClrTx/>
                        <a:buSzTx/>
                        <a:buFontTx/>
                        <a:buNone/>
                        <a:tabLst/>
                        <a:defRPr/>
                      </a:pPr>
                      <a:r>
                        <a:rPr kumimoji="0" lang="en-US" sz="1300" b="1" i="0" u="none" strike="noStrike" kern="1200" cap="none" spc="0" normalizeH="0" baseline="0" noProof="0" dirty="0" smtClean="0">
                          <a:ln>
                            <a:noFill/>
                          </a:ln>
                          <a:solidFill>
                            <a:prstClr val="black"/>
                          </a:solidFill>
                          <a:effectLst/>
                          <a:uLnTx/>
                          <a:uFillTx/>
                          <a:latin typeface="+mn-lt"/>
                        </a:rPr>
                        <a:t>Nicole Thoen</a:t>
                      </a:r>
                    </a:p>
                  </a:txBody>
                  <a:tcPr marL="103227" marR="103227" marT="50178" marB="50178" anchor="ctr">
                    <a:solidFill>
                      <a:schemeClr val="bg1"/>
                    </a:solidFill>
                  </a:tcPr>
                </a:tc>
                <a:tc hMerge="1">
                  <a:txBody>
                    <a:bodyPr/>
                    <a:lstStyle/>
                    <a:p>
                      <a:endParaRPr lang="en-US"/>
                    </a:p>
                  </a:txBody>
                  <a:tcPr/>
                </a:tc>
                <a:tc>
                  <a:txBody>
                    <a:bodyPr/>
                    <a:lstStyle/>
                    <a:p>
                      <a:pPr algn="l"/>
                      <a:r>
                        <a:rPr lang="en-US" sz="1300" b="1" dirty="0" smtClean="0">
                          <a:solidFill>
                            <a:schemeClr val="tx1"/>
                          </a:solidFill>
                        </a:rPr>
                        <a:t>Aliceson Brandt</a:t>
                      </a:r>
                      <a:endParaRPr lang="en-US" sz="1300" b="1" dirty="0">
                        <a:solidFill>
                          <a:schemeClr val="tx1"/>
                        </a:solidFill>
                      </a:endParaRPr>
                    </a:p>
                  </a:txBody>
                  <a:tcPr marL="103227" marR="103227" marT="50178" marB="50178" anchor="ctr">
                    <a:solidFill>
                      <a:schemeClr val="bg1"/>
                    </a:solidFill>
                  </a:tcPr>
                </a:tc>
              </a:tr>
              <a:tr h="406999">
                <a:tc gridSpan="2">
                  <a:txBody>
                    <a:bodyPr/>
                    <a:lstStyle/>
                    <a:p>
                      <a:pPr algn="l"/>
                      <a:r>
                        <a:rPr lang="en-US" sz="1300" b="1" dirty="0" smtClean="0">
                          <a:solidFill>
                            <a:schemeClr val="tx1"/>
                          </a:solidFill>
                        </a:rPr>
                        <a:t>Translator:  Zaida Rosa</a:t>
                      </a:r>
                      <a:endParaRPr lang="en-US" sz="1300" b="1" dirty="0">
                        <a:solidFill>
                          <a:schemeClr val="tx1"/>
                        </a:solidFill>
                      </a:endParaRPr>
                    </a:p>
                  </a:txBody>
                  <a:tcPr marL="103227" marR="103227" marT="50178" marB="50178" anchor="ctr">
                    <a:solidFill>
                      <a:schemeClr val="bg1"/>
                    </a:solidFill>
                  </a:tcPr>
                </a:tc>
                <a:tc hMerge="1">
                  <a:txBody>
                    <a:bodyPr/>
                    <a:lstStyle/>
                    <a:p>
                      <a:pPr marL="0" marR="0" lvl="0" indent="0" algn="l" defTabSz="1018809" rtl="0" eaLnBrk="1" fontAlgn="auto" latinLnBrk="0" hangingPunct="1">
                        <a:lnSpc>
                          <a:spcPct val="100000"/>
                        </a:lnSpc>
                        <a:spcBef>
                          <a:spcPts val="0"/>
                        </a:spcBef>
                        <a:spcAft>
                          <a:spcPts val="0"/>
                        </a:spcAft>
                        <a:buClrTx/>
                        <a:buSzTx/>
                        <a:buFontTx/>
                        <a:buNone/>
                        <a:tabLst/>
                        <a:defRPr/>
                      </a:pPr>
                      <a:endParaRPr kumimoji="0" lang="en-US" sz="1300" b="1" i="0" u="none" strike="noStrike" kern="1200" cap="none" spc="0" normalizeH="0" baseline="0" noProof="0" dirty="0" smtClean="0">
                        <a:ln>
                          <a:noFill/>
                        </a:ln>
                        <a:solidFill>
                          <a:prstClr val="black"/>
                        </a:solidFill>
                        <a:effectLst/>
                        <a:uLnTx/>
                        <a:uFillTx/>
                        <a:latin typeface="+mn-lt"/>
                      </a:endParaRPr>
                    </a:p>
                  </a:txBody>
                  <a:tcPr marL="97155" marR="97155" marT="47897" marB="47897" anchor="ctr">
                    <a:solidFill>
                      <a:schemeClr val="bg1"/>
                    </a:solidFill>
                  </a:tcPr>
                </a:tc>
                <a:tc gridSpan="2">
                  <a:txBody>
                    <a:bodyPr/>
                    <a:lstStyle/>
                    <a:p>
                      <a:pPr algn="l"/>
                      <a:r>
                        <a:rPr lang="en-US" sz="1300" b="1" dirty="0" smtClean="0">
                          <a:solidFill>
                            <a:schemeClr val="tx1"/>
                          </a:solidFill>
                        </a:rPr>
                        <a:t>Translator:</a:t>
                      </a:r>
                      <a:r>
                        <a:rPr lang="en-US" sz="1300" b="1" baseline="0" dirty="0" smtClean="0">
                          <a:solidFill>
                            <a:schemeClr val="tx1"/>
                          </a:solidFill>
                        </a:rPr>
                        <a:t>  Patricia Ramirez</a:t>
                      </a:r>
                      <a:endParaRPr lang="en-US" sz="1300" b="1" dirty="0">
                        <a:solidFill>
                          <a:schemeClr val="tx1"/>
                        </a:solidFill>
                      </a:endParaRPr>
                    </a:p>
                  </a:txBody>
                  <a:tcPr marL="103227" marR="103227" marT="50178" marB="50178" anchor="ctr">
                    <a:solidFill>
                      <a:schemeClr val="bg1"/>
                    </a:solidFill>
                  </a:tcPr>
                </a:tc>
                <a:tc hMerge="1">
                  <a:txBody>
                    <a:bodyPr/>
                    <a:lstStyle/>
                    <a:p>
                      <a:endParaRPr lang="en-US" sz="1300" b="1" dirty="0">
                        <a:solidFill>
                          <a:schemeClr val="tx1"/>
                        </a:solidFill>
                      </a:endParaRPr>
                    </a:p>
                  </a:txBody>
                  <a:tcPr marL="97155" marR="97155" marT="47897" marB="47897" anchor="ctr">
                    <a:solidFill>
                      <a:schemeClr val="bg1"/>
                    </a:solidFill>
                  </a:tcPr>
                </a:tc>
              </a:tr>
            </a:tbl>
          </a:graphicData>
        </a:graphic>
      </p:graphicFrame>
      <p:graphicFrame>
        <p:nvGraphicFramePr>
          <p:cNvPr id="11" name="Table 10"/>
          <p:cNvGraphicFramePr>
            <a:graphicFrameLocks noGrp="1"/>
          </p:cNvGraphicFramePr>
          <p:nvPr>
            <p:extLst>
              <p:ext uri="{D42A27DB-BD31-4B8C-83A1-F6EECF244321}">
                <p14:modId xmlns:p14="http://schemas.microsoft.com/office/powerpoint/2010/main" val="2169380022"/>
              </p:ext>
            </p:extLst>
          </p:nvPr>
        </p:nvGraphicFramePr>
        <p:xfrm>
          <a:off x="484428" y="6237733"/>
          <a:ext cx="7101841" cy="3233929"/>
        </p:xfrm>
        <a:graphic>
          <a:graphicData uri="http://schemas.openxmlformats.org/drawingml/2006/table">
            <a:tbl>
              <a:tblPr firstRow="1" bandRow="1">
                <a:tableStyleId>{5940675A-B579-460E-94D1-54222C63F5DA}</a:tableStyleId>
              </a:tblPr>
              <a:tblGrid>
                <a:gridCol w="2544346"/>
                <a:gridCol w="2042895"/>
                <a:gridCol w="2514600"/>
              </a:tblGrid>
              <a:tr h="460249">
                <a:tc gridSpan="3">
                  <a:txBody>
                    <a:bodyPr/>
                    <a:lstStyle/>
                    <a:p>
                      <a:pPr algn="ctr"/>
                      <a:r>
                        <a:rPr kumimoji="0" lang="en-US" sz="1200" b="1" i="0" u="none" strike="noStrike" kern="1200" cap="none" spc="0" normalizeH="0" baseline="0" noProof="0" dirty="0" smtClean="0">
                          <a:ln>
                            <a:noFill/>
                          </a:ln>
                          <a:solidFill>
                            <a:prstClr val="black"/>
                          </a:solidFill>
                          <a:effectLst/>
                          <a:uLnTx/>
                          <a:uFillTx/>
                          <a:latin typeface="+mn-lt"/>
                          <a:ea typeface="+mn-ea"/>
                          <a:cs typeface="+mn-cs"/>
                        </a:rPr>
                        <a:t>All elementary ELA assessments were reviewed and revised in June of 2015 by the following amazing and dedicated HSD K-6</a:t>
                      </a:r>
                      <a:r>
                        <a:rPr kumimoji="0" lang="en-US" sz="1200" b="1" i="0" u="none" strike="noStrike" kern="1200" cap="none" spc="0" normalizeH="0" baseline="30000" noProof="0" dirty="0" smtClean="0">
                          <a:ln>
                            <a:noFill/>
                          </a:ln>
                          <a:solidFill>
                            <a:prstClr val="black"/>
                          </a:solidFill>
                          <a:effectLst/>
                          <a:uLnTx/>
                          <a:uFillTx/>
                          <a:latin typeface="+mn-lt"/>
                          <a:ea typeface="+mn-ea"/>
                          <a:cs typeface="+mn-cs"/>
                        </a:rPr>
                        <a:t>th</a:t>
                      </a:r>
                      <a:r>
                        <a:rPr kumimoji="0" lang="en-US" sz="1200" b="1" i="0" u="none" strike="noStrike" kern="1200" cap="none" spc="0" normalizeH="0" baseline="0" noProof="0" dirty="0" smtClean="0">
                          <a:ln>
                            <a:noFill/>
                          </a:ln>
                          <a:solidFill>
                            <a:prstClr val="black"/>
                          </a:solidFill>
                          <a:effectLst/>
                          <a:uLnTx/>
                          <a:uFillTx/>
                          <a:latin typeface="+mn-lt"/>
                          <a:ea typeface="+mn-ea"/>
                          <a:cs typeface="+mn-cs"/>
                        </a:rPr>
                        <a:t> grade teachers.</a:t>
                      </a:r>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lang="en-US" sz="1000" b="0" dirty="0">
                        <a:latin typeface="Lucida Handwriting" panose="03010101010101010101" pitchFamily="66" charset="0"/>
                      </a:endParaRPr>
                    </a:p>
                  </a:txBody>
                  <a:tcPr/>
                </a:tc>
                <a:tc hMerge="1">
                  <a:txBody>
                    <a:bodyPr/>
                    <a:lstStyle/>
                    <a:p>
                      <a:pPr algn="l"/>
                      <a:endParaRPr kumimoji="0" lang="en-US" sz="1400" b="1" i="0" u="none" strike="noStrike" kern="1200" cap="none" spc="0" normalizeH="0" baseline="0" noProof="0" dirty="0" smtClean="0">
                        <a:ln>
                          <a:noFill/>
                        </a:ln>
                        <a:solidFill>
                          <a:prstClr val="black"/>
                        </a:solidFill>
                        <a:effectLst/>
                        <a:uLnTx/>
                        <a:uFillTx/>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3962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Deborah Alvarado</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Lincoln Street</a:t>
                      </a:r>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smtClean="0">
                          <a:ln>
                            <a:noFill/>
                          </a:ln>
                          <a:solidFill>
                            <a:schemeClr val="tx1"/>
                          </a:solidFill>
                          <a:effectLst/>
                          <a:uLnTx/>
                          <a:uFillTx/>
                          <a:latin typeface="Lucida Handwriting" panose="03010101010101010101" pitchFamily="66" charset="0"/>
                          <a:ea typeface="+mn-ea"/>
                          <a:cs typeface="+mn-cs"/>
                        </a:rPr>
                        <a:t>Sonja Grabel</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schemeClr val="tx1"/>
                          </a:solidFill>
                          <a:effectLst/>
                          <a:uLnTx/>
                          <a:uFillTx/>
                          <a:latin typeface="Lucida Handwriting" panose="03010101010101010101" pitchFamily="66" charset="0"/>
                          <a:ea typeface="+mn-ea"/>
                          <a:cs typeface="+mn-cs"/>
                        </a:rPr>
                        <a:t>Patterson</a:t>
                      </a:r>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Gina McLain</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TOSA</a:t>
                      </a:r>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2"/>
                    </a:solidFill>
                  </a:tcPr>
                </a:tc>
              </a:tr>
              <a:tr h="3962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smtClean="0">
                          <a:ln>
                            <a:noFill/>
                          </a:ln>
                          <a:solidFill>
                            <a:schemeClr val="tx1"/>
                          </a:solidFill>
                          <a:effectLst/>
                          <a:uLnTx/>
                          <a:uFillTx/>
                          <a:latin typeface="Lucida Handwriting" panose="03010101010101010101" pitchFamily="66" charset="0"/>
                          <a:ea typeface="+mn-ea"/>
                          <a:cs typeface="+mn-cs"/>
                        </a:rPr>
                        <a:t>Linda Benson</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schemeClr val="tx1"/>
                          </a:solidFill>
                          <a:effectLst/>
                          <a:uLnTx/>
                          <a:uFillTx/>
                          <a:latin typeface="Lucida Handwriting" panose="03010101010101010101" pitchFamily="66" charset="0"/>
                          <a:ea typeface="+mn-ea"/>
                          <a:cs typeface="+mn-cs"/>
                        </a:rPr>
                        <a:t>West Union</a:t>
                      </a:r>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Megan Harding</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Orenco</a:t>
                      </a:r>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Teresa Portinga</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Patterson</a:t>
                      </a:r>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2"/>
                    </a:solidFill>
                  </a:tcPr>
                </a:tc>
              </a:tr>
              <a:tr h="3962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smtClean="0">
                          <a:ln>
                            <a:noFill/>
                          </a:ln>
                          <a:solidFill>
                            <a:schemeClr val="tx1"/>
                          </a:solidFill>
                          <a:effectLst/>
                          <a:uLnTx/>
                          <a:uFillTx/>
                          <a:latin typeface="Lucida Handwriting" panose="03010101010101010101" pitchFamily="66" charset="0"/>
                          <a:ea typeface="+mn-ea"/>
                          <a:cs typeface="+mn-cs"/>
                        </a:rPr>
                        <a:t>Anne Berg</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schemeClr val="tx1"/>
                          </a:solidFill>
                          <a:effectLst/>
                          <a:uLnTx/>
                          <a:uFillTx/>
                          <a:latin typeface="Lucida Handwriting" panose="03010101010101010101" pitchFamily="66" charset="0"/>
                          <a:ea typeface="+mn-ea"/>
                          <a:cs typeface="+mn-cs"/>
                        </a:rPr>
                        <a:t>Eastwood</a:t>
                      </a:r>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Renae Iversen</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TOSA</a:t>
                      </a:r>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Judy Ramer</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Consultant</a:t>
                      </a:r>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2"/>
                    </a:solidFill>
                  </a:tcPr>
                </a:tc>
              </a:tr>
              <a:tr h="3962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smtClean="0">
                          <a:ln>
                            <a:noFill/>
                          </a:ln>
                          <a:solidFill>
                            <a:schemeClr val="tx1"/>
                          </a:solidFill>
                          <a:effectLst/>
                          <a:uLnTx/>
                          <a:uFillTx/>
                          <a:latin typeface="Lucida Handwriting" panose="03010101010101010101" pitchFamily="66" charset="0"/>
                          <a:ea typeface="+mn-ea"/>
                          <a:cs typeface="+mn-cs"/>
                        </a:rPr>
                        <a:t>Aliceson Brandt</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schemeClr val="tx1"/>
                          </a:solidFill>
                          <a:effectLst/>
                          <a:uLnTx/>
                          <a:uFillTx/>
                          <a:latin typeface="Lucida Handwriting" panose="03010101010101010101" pitchFamily="66" charset="0"/>
                          <a:ea typeface="+mn-ea"/>
                          <a:cs typeface="+mn-cs"/>
                        </a:rPr>
                        <a:t>Eastwood</a:t>
                      </a:r>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Ginger Jay</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Witch Hazel</a:t>
                      </a:r>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Sara Retzlaff</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McKinney</a:t>
                      </a:r>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2"/>
                    </a:solidFill>
                  </a:tcPr>
                </a:tc>
              </a:tr>
              <a:tr h="3962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Sharon Carlson</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Minter Bridge</a:t>
                      </a:r>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err="1" smtClean="0">
                          <a:ln>
                            <a:noFill/>
                          </a:ln>
                          <a:solidFill>
                            <a:prstClr val="black"/>
                          </a:solidFill>
                          <a:effectLst/>
                          <a:uLnTx/>
                          <a:uFillTx/>
                          <a:latin typeface="Lucida Handwriting" panose="03010101010101010101" pitchFamily="66" charset="0"/>
                          <a:ea typeface="+mn-ea"/>
                          <a:cs typeface="+mn-cs"/>
                        </a:rPr>
                        <a:t>Ko</a:t>
                      </a:r>
                      <a:r>
                        <a:rPr kumimoji="0" lang="en-US" sz="10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 Kagawa</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Minter Bridge</a:t>
                      </a:r>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Jami Rider</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Free Orchards</a:t>
                      </a:r>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2"/>
                    </a:solidFill>
                  </a:tcPr>
                </a:tc>
              </a:tr>
              <a:tr h="3962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Deborah Deplanche</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Patterson</a:t>
                      </a:r>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Jamie Lentz</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Mooberry</a:t>
                      </a:r>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Kelly Rooke</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Free Orchard</a:t>
                      </a:r>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2"/>
                    </a:solidFill>
                  </a:tcPr>
                </a:tc>
              </a:tr>
              <a:tr h="3962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smtClean="0">
                          <a:ln>
                            <a:noFill/>
                          </a:ln>
                          <a:solidFill>
                            <a:schemeClr val="tx1"/>
                          </a:solidFill>
                          <a:effectLst/>
                          <a:uLnTx/>
                          <a:uFillTx/>
                          <a:latin typeface="Lucida Handwriting" panose="03010101010101010101" pitchFamily="66" charset="0"/>
                          <a:ea typeface="+mn-ea"/>
                          <a:cs typeface="+mn-cs"/>
                        </a:rPr>
                        <a:t>Alicia Glasscock</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schemeClr val="tx1"/>
                          </a:solidFill>
                          <a:effectLst/>
                          <a:uLnTx/>
                          <a:uFillTx/>
                          <a:latin typeface="Lucida Handwriting" panose="03010101010101010101" pitchFamily="66" charset="0"/>
                          <a:ea typeface="+mn-ea"/>
                          <a:cs typeface="+mn-cs"/>
                        </a:rPr>
                        <a:t>Imlay</a:t>
                      </a:r>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Sandra Maines</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Quatama</a:t>
                      </a:r>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Angela Walsh</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Witch Hazel</a:t>
                      </a:r>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2"/>
                    </a:solidFill>
                  </a:tcPr>
                </a:tc>
              </a:tr>
            </a:tbl>
          </a:graphicData>
        </a:graphic>
      </p:graphicFrame>
    </p:spTree>
    <p:extLst>
      <p:ext uri="{BB962C8B-B14F-4D97-AF65-F5344CB8AC3E}">
        <p14:creationId xmlns:p14="http://schemas.microsoft.com/office/powerpoint/2010/main" val="82483469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20</a:t>
            </a:fld>
            <a:endParaRPr lang="en-US" dirty="0"/>
          </a:p>
        </p:txBody>
      </p:sp>
      <p:graphicFrame>
        <p:nvGraphicFramePr>
          <p:cNvPr id="10" name="Table 9"/>
          <p:cNvGraphicFramePr>
            <a:graphicFrameLocks noGrp="1"/>
          </p:cNvGraphicFramePr>
          <p:nvPr>
            <p:extLst>
              <p:ext uri="{D42A27DB-BD31-4B8C-83A1-F6EECF244321}">
                <p14:modId xmlns:p14="http://schemas.microsoft.com/office/powerpoint/2010/main" val="3578402352"/>
              </p:ext>
            </p:extLst>
          </p:nvPr>
        </p:nvGraphicFramePr>
        <p:xfrm>
          <a:off x="492760" y="762000"/>
          <a:ext cx="6822440" cy="6443853"/>
        </p:xfrm>
        <a:graphic>
          <a:graphicData uri="http://schemas.openxmlformats.org/drawingml/2006/table">
            <a:tbl>
              <a:tblPr firstRow="1" bandRow="1">
                <a:tableStyleId>{5940675A-B579-460E-94D1-54222C63F5DA}</a:tableStyleId>
              </a:tblPr>
              <a:tblGrid>
                <a:gridCol w="539750"/>
                <a:gridCol w="6282690"/>
              </a:tblGrid>
              <a:tr h="533400">
                <a:tc gridSpan="2">
                  <a:txBody>
                    <a:bodyPr/>
                    <a:lstStyle/>
                    <a:p>
                      <a:pPr marL="0" marR="0" lvl="0" indent="0" algn="l" defTabSz="914318"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schemeClr val="tx1"/>
                          </a:solidFill>
                          <a:effectLst/>
                          <a:uLnTx/>
                          <a:uFillTx/>
                          <a:latin typeface="+mn-lt"/>
                          <a:ea typeface="Calibri"/>
                          <a:cs typeface="Times New Roman"/>
                        </a:rPr>
                        <a:t>Note</a:t>
                      </a:r>
                      <a:r>
                        <a:rPr kumimoji="0" lang="en-US" sz="1000" b="0" i="0" u="none" strike="noStrike" kern="1200" cap="none" spc="0" normalizeH="0" baseline="0" noProof="0" dirty="0" smtClean="0">
                          <a:ln>
                            <a:noFill/>
                          </a:ln>
                          <a:solidFill>
                            <a:srgbClr val="FF0000"/>
                          </a:solidFill>
                          <a:effectLst/>
                          <a:uLnTx/>
                          <a:uFillTx/>
                          <a:latin typeface="+mn-lt"/>
                          <a:ea typeface="Calibri"/>
                          <a:cs typeface="Times New Roman"/>
                        </a:rPr>
                        <a:t>:  </a:t>
                      </a:r>
                      <a:r>
                        <a:rPr kumimoji="0" lang="en-US" sz="1000" b="1" i="0" u="none" strike="noStrike" kern="1200" cap="none" spc="0" normalizeH="0" baseline="0" noProof="0" dirty="0" smtClean="0">
                          <a:ln>
                            <a:noFill/>
                          </a:ln>
                          <a:solidFill>
                            <a:schemeClr val="tx1"/>
                          </a:solidFill>
                          <a:effectLst/>
                          <a:uLnTx/>
                          <a:uFillTx/>
                          <a:latin typeface="+mn-lt"/>
                          <a:ea typeface="Calibri"/>
                          <a:cs typeface="Times New Roman"/>
                        </a:rPr>
                        <a:t>Brief Writes</a:t>
                      </a:r>
                      <a:r>
                        <a:rPr kumimoji="0" lang="en-US" sz="1000" b="0" i="0" u="none" strike="noStrike" kern="1200" cap="none" spc="0" normalizeH="0" baseline="0" noProof="0" dirty="0" smtClean="0">
                          <a:ln>
                            <a:noFill/>
                          </a:ln>
                          <a:solidFill>
                            <a:srgbClr val="FF0000"/>
                          </a:solidFill>
                          <a:effectLst/>
                          <a:uLnTx/>
                          <a:uFillTx/>
                          <a:latin typeface="+mn-lt"/>
                          <a:ea typeface="Calibri"/>
                          <a:cs typeface="Times New Roman"/>
                        </a:rPr>
                        <a:t> </a:t>
                      </a:r>
                      <a:r>
                        <a:rPr kumimoji="0" lang="en-US" sz="1000" b="0" i="0" u="none" strike="noStrike" kern="1200" cap="none" spc="0" normalizeH="0" baseline="0" noProof="0" dirty="0" smtClean="0">
                          <a:ln>
                            <a:noFill/>
                          </a:ln>
                          <a:solidFill>
                            <a:schemeClr val="tx1"/>
                          </a:solidFill>
                          <a:effectLst/>
                          <a:uLnTx/>
                          <a:uFillTx/>
                          <a:latin typeface="+mn-lt"/>
                          <a:ea typeface="Calibri"/>
                          <a:cs typeface="Times New Roman"/>
                        </a:rPr>
                        <a:t>should take no longer than 10 minutes.   Brief writes are scored with a 2-3 point rubric. Full compositions are scored with a 4 point rubric.   The difference between this rubric and the constructed response reading rubrics, is that the </a:t>
                      </a:r>
                      <a:r>
                        <a:rPr kumimoji="0" lang="en-US" sz="1000" b="1" i="0" u="none" strike="noStrike" kern="1200" cap="none" spc="0" normalizeH="0" baseline="0" noProof="0" dirty="0" smtClean="0">
                          <a:ln>
                            <a:noFill/>
                          </a:ln>
                          <a:solidFill>
                            <a:schemeClr val="tx1"/>
                          </a:solidFill>
                          <a:effectLst/>
                          <a:uLnTx/>
                          <a:uFillTx/>
                          <a:latin typeface="+mn-lt"/>
                          <a:ea typeface="Calibri"/>
                          <a:cs typeface="Times New Roman"/>
                        </a:rPr>
                        <a:t>Brief Write Rubric is assessing writing proficiency </a:t>
                      </a:r>
                      <a:r>
                        <a:rPr kumimoji="0" lang="en-US" sz="1000" b="0" i="0" u="none" strike="noStrike" kern="1200" cap="none" spc="0" normalizeH="0" baseline="0" noProof="0" dirty="0" smtClean="0">
                          <a:ln>
                            <a:noFill/>
                          </a:ln>
                          <a:solidFill>
                            <a:schemeClr val="tx1"/>
                          </a:solidFill>
                          <a:effectLst/>
                          <a:uLnTx/>
                          <a:uFillTx/>
                          <a:latin typeface="+mn-lt"/>
                          <a:ea typeface="Calibri"/>
                          <a:cs typeface="Times New Roman"/>
                        </a:rPr>
                        <a:t>in a specific area, while the reading rubrics are assessing comprehension.  </a:t>
                      </a:r>
                    </a:p>
                  </a:txBody>
                  <a:tcPr marL="103632" marR="103632" marT="50292" marB="50292"/>
                </a:tc>
                <a:tc hMerge="1">
                  <a:txBody>
                    <a:bodyPr/>
                    <a:lstStyle/>
                    <a:p>
                      <a:endParaRPr lang="en-US"/>
                    </a:p>
                  </a:txBody>
                  <a:tcPr/>
                </a:tc>
              </a:tr>
              <a:tr h="283464">
                <a:tc gridSpan="2">
                  <a:txBody>
                    <a:bodyPr/>
                    <a:lstStyle/>
                    <a:p>
                      <a:pPr marL="0" marR="0" lvl="0" indent="0" algn="ctr" defTabSz="914318"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smtClean="0">
                          <a:ln>
                            <a:noFill/>
                          </a:ln>
                          <a:solidFill>
                            <a:schemeClr val="tx1"/>
                          </a:solidFill>
                          <a:effectLst/>
                          <a:uLnTx/>
                          <a:uFillTx/>
                          <a:latin typeface="+mn-lt"/>
                          <a:ea typeface="+mn-ea"/>
                          <a:cs typeface="+mn-cs"/>
                        </a:rPr>
                        <a:t>Quarter 3 CFA Brief Write Constructed Response Answer Key</a:t>
                      </a:r>
                    </a:p>
                  </a:txBody>
                  <a:tcPr marL="103632" marR="103632" marT="50292" marB="50292"/>
                </a:tc>
                <a:tc hMerge="1">
                  <a:txBody>
                    <a:bodyPr/>
                    <a:lstStyle/>
                    <a:p>
                      <a:endParaRPr lang="en-US"/>
                    </a:p>
                  </a:txBody>
                  <a:tcPr/>
                </a:tc>
              </a:tr>
              <a:tr h="618744">
                <a:tc gridSpan="2">
                  <a:txBody>
                    <a:bodyPr/>
                    <a:lstStyle/>
                    <a:p>
                      <a:pPr marL="0" marR="0" indent="0" algn="ctr" defTabSz="966612" rtl="0" eaLnBrk="1" fontAlgn="auto" latinLnBrk="0" hangingPunct="1">
                        <a:lnSpc>
                          <a:spcPct val="100000"/>
                        </a:lnSpc>
                        <a:spcBef>
                          <a:spcPts val="0"/>
                        </a:spcBef>
                        <a:spcAft>
                          <a:spcPts val="0"/>
                        </a:spcAft>
                        <a:buClrTx/>
                        <a:buSzTx/>
                        <a:buFontTx/>
                        <a:buNone/>
                        <a:tabLst/>
                        <a:defRPr/>
                      </a:pPr>
                      <a:r>
                        <a:rPr lang="en-US" sz="1200" b="1" u="sng" dirty="0" smtClean="0">
                          <a:solidFill>
                            <a:schemeClr val="tx1"/>
                          </a:solidFill>
                        </a:rPr>
                        <a:t>Organization:  Conclusion</a:t>
                      </a:r>
                    </a:p>
                    <a:p>
                      <a:pPr marL="0" marR="0" indent="0" algn="ctr" defTabSz="966612" rtl="0" eaLnBrk="1" fontAlgn="auto" latinLnBrk="0" hangingPunct="1">
                        <a:lnSpc>
                          <a:spcPct val="100000"/>
                        </a:lnSpc>
                        <a:spcBef>
                          <a:spcPts val="0"/>
                        </a:spcBef>
                        <a:spcAft>
                          <a:spcPts val="0"/>
                        </a:spcAft>
                        <a:buClrTx/>
                        <a:buSzTx/>
                        <a:buFontTx/>
                        <a:buNone/>
                        <a:tabLst/>
                        <a:defRPr/>
                      </a:pPr>
                      <a:r>
                        <a:rPr lang="en-US" sz="1000" dirty="0" smtClean="0">
                          <a:solidFill>
                            <a:schemeClr val="tx1"/>
                          </a:solidFill>
                        </a:rPr>
                        <a:t>Standard:</a:t>
                      </a:r>
                      <a:r>
                        <a:rPr lang="en-US" sz="1000" dirty="0" smtClean="0">
                          <a:solidFill>
                            <a:srgbClr val="FF0000"/>
                          </a:solidFill>
                        </a:rPr>
                        <a:t> </a:t>
                      </a:r>
                      <a:r>
                        <a:rPr lang="en-US" sz="1000" dirty="0" smtClean="0">
                          <a:solidFill>
                            <a:schemeClr val="tx1"/>
                          </a:solidFill>
                        </a:rPr>
                        <a:t>W.2.3.c  </a:t>
                      </a:r>
                      <a:r>
                        <a:rPr lang="en-US" sz="1000" dirty="0" smtClean="0">
                          <a:solidFill>
                            <a:schemeClr val="tx1"/>
                          </a:solidFill>
                        </a:rPr>
                        <a:t>Target: </a:t>
                      </a:r>
                      <a:r>
                        <a:rPr lang="en-US" sz="1000" dirty="0" smtClean="0">
                          <a:solidFill>
                            <a:schemeClr val="tx1"/>
                          </a:solidFill>
                        </a:rPr>
                        <a:t>1a</a:t>
                      </a:r>
                      <a:r>
                        <a:rPr lang="en-US" sz="1000" dirty="0" smtClean="0">
                          <a:solidFill>
                            <a:schemeClr val="tx1"/>
                          </a:solidFill>
                        </a:rPr>
                        <a:t/>
                      </a:r>
                      <a:br>
                        <a:rPr lang="en-US" sz="1000" dirty="0" smtClean="0">
                          <a:solidFill>
                            <a:schemeClr val="tx1"/>
                          </a:solidFill>
                        </a:rPr>
                      </a:br>
                      <a:r>
                        <a:rPr lang="en-US" sz="1000" dirty="0" smtClean="0">
                          <a:solidFill>
                            <a:schemeClr val="tx1"/>
                          </a:solidFill>
                        </a:rPr>
                        <a:t>Provide a concluding statement or section related to the information or explanation presented.</a:t>
                      </a:r>
                      <a:endParaRPr lang="en-US" sz="1000" b="1" dirty="0" smtClean="0">
                        <a:solidFill>
                          <a:schemeClr val="tx1"/>
                        </a:solidFill>
                      </a:endParaRPr>
                    </a:p>
                  </a:txBody>
                  <a:tcPr marL="103632" marR="103632" marT="50292" marB="50292"/>
                </a:tc>
                <a:tc hMerge="1">
                  <a:txBody>
                    <a:bodyPr/>
                    <a:lstStyle/>
                    <a:p>
                      <a:endParaRPr lang="en-US"/>
                    </a:p>
                  </a:txBody>
                  <a:tcPr/>
                </a:tc>
              </a:tr>
              <a:tr h="1969008">
                <a:tc gridSpan="2">
                  <a:txBody>
                    <a:bodyPr/>
                    <a:lstStyle/>
                    <a:p>
                      <a:pPr marL="342900" marR="0" indent="-342900" algn="l" defTabSz="1018809" rtl="0" eaLnBrk="1" fontAlgn="auto" latinLnBrk="0" hangingPunct="1">
                        <a:lnSpc>
                          <a:spcPct val="100000"/>
                        </a:lnSpc>
                        <a:spcBef>
                          <a:spcPts val="0"/>
                        </a:spcBef>
                        <a:spcAft>
                          <a:spcPts val="0"/>
                        </a:spcAft>
                        <a:buClrTx/>
                        <a:buSzTx/>
                        <a:buFont typeface="+mj-lt"/>
                        <a:buAutoNum type="arabicPeriod" startAt="17"/>
                        <a:tabLst/>
                        <a:defRPr/>
                      </a:pPr>
                      <a:r>
                        <a:rPr lang="en-US" sz="1200" b="1" dirty="0" smtClean="0">
                          <a:solidFill>
                            <a:schemeClr val="tx1"/>
                          </a:solidFill>
                        </a:rPr>
                        <a:t>Read the story below. Write an ending for the story that tells what happened next.</a:t>
                      </a:r>
                    </a:p>
                    <a:p>
                      <a:pPr marL="0" marR="0" indent="0" algn="l" defTabSz="1018809" rtl="0" eaLnBrk="1" fontAlgn="auto" latinLnBrk="0" hangingPunct="1">
                        <a:lnSpc>
                          <a:spcPct val="100000"/>
                        </a:lnSpc>
                        <a:spcBef>
                          <a:spcPts val="0"/>
                        </a:spcBef>
                        <a:spcAft>
                          <a:spcPts val="0"/>
                        </a:spcAft>
                        <a:buClrTx/>
                        <a:buSzTx/>
                        <a:buFont typeface="+mj-lt"/>
                        <a:buNone/>
                        <a:tabLst/>
                        <a:defRPr/>
                      </a:pPr>
                      <a:endParaRPr lang="en-US" sz="1200" b="1" i="0" u="sng" kern="1200" dirty="0" smtClean="0">
                        <a:solidFill>
                          <a:schemeClr val="tx1"/>
                        </a:solidFill>
                        <a:effectLst/>
                        <a:latin typeface="+mn-lt"/>
                        <a:ea typeface="Times New Roman"/>
                        <a:cs typeface="Times New Roman"/>
                      </a:endParaRPr>
                    </a:p>
                    <a:p>
                      <a:pPr marL="0" marR="0" indent="0" algn="ctr" defTabSz="1018809" rtl="0" eaLnBrk="1" fontAlgn="auto" latinLnBrk="0" hangingPunct="1">
                        <a:lnSpc>
                          <a:spcPct val="100000"/>
                        </a:lnSpc>
                        <a:spcBef>
                          <a:spcPts val="0"/>
                        </a:spcBef>
                        <a:spcAft>
                          <a:spcPts val="0"/>
                        </a:spcAft>
                        <a:buClrTx/>
                        <a:buSzTx/>
                        <a:buFont typeface="+mj-lt"/>
                        <a:buNone/>
                        <a:tabLst/>
                        <a:defRPr/>
                      </a:pPr>
                      <a:r>
                        <a:rPr lang="en-US" sz="1200" b="1" i="0" u="sng" kern="1200" dirty="0" smtClean="0">
                          <a:solidFill>
                            <a:schemeClr val="tx1"/>
                          </a:solidFill>
                          <a:effectLst/>
                          <a:latin typeface="+mn-lt"/>
                          <a:ea typeface="Times New Roman"/>
                          <a:cs typeface="Times New Roman"/>
                        </a:rPr>
                        <a:t>Three Friends</a:t>
                      </a:r>
                    </a:p>
                    <a:p>
                      <a:pPr marL="0" marR="0" indent="0" algn="ctr" defTabSz="1018809" rtl="0" eaLnBrk="1" fontAlgn="auto" latinLnBrk="0" hangingPunct="1">
                        <a:lnSpc>
                          <a:spcPct val="100000"/>
                        </a:lnSpc>
                        <a:spcBef>
                          <a:spcPts val="0"/>
                        </a:spcBef>
                        <a:spcAft>
                          <a:spcPts val="0"/>
                        </a:spcAft>
                        <a:buClrTx/>
                        <a:buSzTx/>
                        <a:buFont typeface="+mj-lt"/>
                        <a:buNone/>
                        <a:tabLst/>
                        <a:defRPr/>
                      </a:pPr>
                      <a:r>
                        <a:rPr lang="en-US" sz="500" b="1" i="0" kern="1200" dirty="0" smtClean="0">
                          <a:solidFill>
                            <a:schemeClr val="tx1"/>
                          </a:solidFill>
                          <a:effectLst/>
                          <a:latin typeface="+mn-lt"/>
                          <a:ea typeface="Times New Roman"/>
                          <a:cs typeface="Times New Roman"/>
                        </a:rPr>
                        <a:t>        </a:t>
                      </a:r>
                    </a:p>
                    <a:p>
                      <a:pPr marL="288925" marR="0" indent="-288925" algn="l" defTabSz="1018809" rtl="0" eaLnBrk="1" fontAlgn="auto" latinLnBrk="0" hangingPunct="1">
                        <a:lnSpc>
                          <a:spcPct val="100000"/>
                        </a:lnSpc>
                        <a:spcBef>
                          <a:spcPts val="0"/>
                        </a:spcBef>
                        <a:spcAft>
                          <a:spcPts val="0"/>
                        </a:spcAft>
                        <a:buClrTx/>
                        <a:buSzTx/>
                        <a:buFont typeface="+mj-lt"/>
                        <a:buNone/>
                        <a:tabLst/>
                        <a:defRPr/>
                      </a:pPr>
                      <a:r>
                        <a:rPr lang="en-US" sz="1200" b="0" i="0" kern="1200" dirty="0" smtClean="0">
                          <a:solidFill>
                            <a:schemeClr val="tx1"/>
                          </a:solidFill>
                          <a:effectLst/>
                          <a:latin typeface="+mn-lt"/>
                          <a:ea typeface="Times New Roman"/>
                          <a:cs typeface="Times New Roman"/>
                        </a:rPr>
                        <a:t>        Three friends</a:t>
                      </a:r>
                      <a:r>
                        <a:rPr lang="en-US" sz="1200" b="0" i="0" kern="1200" baseline="0" dirty="0" smtClean="0">
                          <a:solidFill>
                            <a:schemeClr val="tx1"/>
                          </a:solidFill>
                          <a:effectLst/>
                          <a:latin typeface="+mn-lt"/>
                          <a:ea typeface="Times New Roman"/>
                          <a:cs typeface="Times New Roman"/>
                        </a:rPr>
                        <a:t> a snake,</a:t>
                      </a:r>
                      <a:r>
                        <a:rPr lang="en-US" sz="1200" b="0" i="0" kern="1200" dirty="0" smtClean="0">
                          <a:solidFill>
                            <a:schemeClr val="tx1"/>
                          </a:solidFill>
                          <a:effectLst/>
                          <a:latin typeface="+mn-lt"/>
                          <a:ea typeface="Times New Roman"/>
                          <a:cs typeface="Times New Roman"/>
                        </a:rPr>
                        <a:t> a lion, and a hawk, were outside looking at the moon.  It made them</a:t>
                      </a:r>
                      <a:r>
                        <a:rPr lang="en-US" sz="1200" b="0" i="0" kern="1200" baseline="0" dirty="0" smtClean="0">
                          <a:solidFill>
                            <a:schemeClr val="tx1"/>
                          </a:solidFill>
                          <a:effectLst/>
                          <a:latin typeface="+mn-lt"/>
                          <a:ea typeface="Times New Roman"/>
                          <a:cs typeface="Times New Roman"/>
                        </a:rPr>
                        <a:t> very</a:t>
                      </a:r>
                    </a:p>
                    <a:p>
                      <a:pPr marL="288925" marR="0" indent="-288925" algn="l" defTabSz="1018809" rtl="0" eaLnBrk="1" fontAlgn="auto" latinLnBrk="0" hangingPunct="1">
                        <a:lnSpc>
                          <a:spcPct val="100000"/>
                        </a:lnSpc>
                        <a:spcBef>
                          <a:spcPts val="0"/>
                        </a:spcBef>
                        <a:spcAft>
                          <a:spcPts val="0"/>
                        </a:spcAft>
                        <a:buClrTx/>
                        <a:buSzTx/>
                        <a:buFont typeface="+mj-lt"/>
                        <a:buNone/>
                        <a:tabLst/>
                        <a:defRPr/>
                      </a:pPr>
                      <a:r>
                        <a:rPr lang="en-US" sz="1200" b="0" i="0" kern="1200" baseline="0" dirty="0" smtClean="0">
                          <a:solidFill>
                            <a:schemeClr val="tx1"/>
                          </a:solidFill>
                          <a:effectLst/>
                          <a:latin typeface="+mn-lt"/>
                          <a:ea typeface="Times New Roman"/>
                          <a:cs typeface="Times New Roman"/>
                        </a:rPr>
                        <a:t>        hungry.  They argued about what they could eat.  The snake  and the hawk fell asleep.  The lion couldn’t sleep because he was so hungry. Then, he walked of into the forest.                                                                                                              </a:t>
                      </a:r>
                    </a:p>
                    <a:p>
                      <a:pPr marL="0" marR="0" indent="0" algn="r" defTabSz="1018809" rtl="0" eaLnBrk="1" fontAlgn="auto" latinLnBrk="0" hangingPunct="1">
                        <a:lnSpc>
                          <a:spcPct val="100000"/>
                        </a:lnSpc>
                        <a:spcBef>
                          <a:spcPts val="0"/>
                        </a:spcBef>
                        <a:spcAft>
                          <a:spcPts val="0"/>
                        </a:spcAft>
                        <a:buClrTx/>
                        <a:buSzTx/>
                        <a:buFont typeface="+mj-lt"/>
                        <a:buNone/>
                        <a:tabLst/>
                        <a:defRPr/>
                      </a:pPr>
                      <a:endParaRPr lang="en-US" sz="1200" b="1" i="1" baseline="0" dirty="0" smtClean="0">
                        <a:solidFill>
                          <a:srgbClr val="FF0000"/>
                        </a:solidFill>
                        <a:latin typeface="+mn-lt"/>
                        <a:cs typeface="Helvetica" pitchFamily="34" charset="0"/>
                      </a:endParaRPr>
                    </a:p>
                    <a:p>
                      <a:pPr marL="0" marR="0" indent="0" algn="r" defTabSz="1018809" rtl="0" eaLnBrk="1" fontAlgn="auto" latinLnBrk="0" hangingPunct="1">
                        <a:lnSpc>
                          <a:spcPct val="100000"/>
                        </a:lnSpc>
                        <a:spcBef>
                          <a:spcPts val="0"/>
                        </a:spcBef>
                        <a:spcAft>
                          <a:spcPts val="0"/>
                        </a:spcAft>
                        <a:buClrTx/>
                        <a:buSzTx/>
                        <a:buFont typeface="+mj-lt"/>
                        <a:buNone/>
                        <a:tabLst/>
                        <a:defRPr/>
                      </a:pPr>
                      <a:r>
                        <a:rPr lang="en-US" sz="1000" b="0" i="1" dirty="0" smtClean="0">
                          <a:solidFill>
                            <a:schemeClr val="tx1"/>
                          </a:solidFill>
                          <a:latin typeface="+mn-lt"/>
                          <a:cs typeface="Helvetica" pitchFamily="34" charset="0"/>
                        </a:rPr>
                        <a:t>Write to Revise a Brief</a:t>
                      </a:r>
                      <a:r>
                        <a:rPr lang="en-US" sz="1000" b="0" i="1" baseline="0" dirty="0" smtClean="0">
                          <a:solidFill>
                            <a:schemeClr val="tx1"/>
                          </a:solidFill>
                          <a:latin typeface="+mn-lt"/>
                          <a:cs typeface="Helvetica" pitchFamily="34" charset="0"/>
                        </a:rPr>
                        <a:t> Text, Organization, W.2.2c, writing a conclusion ,Target 3a</a:t>
                      </a:r>
                      <a:endParaRPr lang="en-US" sz="1000" b="1" i="0" u="sng" dirty="0" smtClean="0">
                        <a:solidFill>
                          <a:schemeClr val="tx1"/>
                        </a:solidFill>
                        <a:effectLst/>
                        <a:latin typeface="+mn-lt"/>
                        <a:ea typeface="Times New Roman"/>
                        <a:cs typeface="Times New Roman"/>
                      </a:endParaRPr>
                    </a:p>
                  </a:txBody>
                  <a:tcPr marL="103632" marR="103632" marT="50292" marB="50292"/>
                </a:tc>
                <a:tc hMerge="1">
                  <a:txBody>
                    <a:bodyPr/>
                    <a:lstStyle/>
                    <a:p>
                      <a:endParaRPr lang="en-US" dirty="0"/>
                    </a:p>
                  </a:txBody>
                  <a:tcPr/>
                </a:tc>
              </a:tr>
              <a:tr h="329184">
                <a:tc gridSpan="2">
                  <a:txBody>
                    <a:bodyPr/>
                    <a:lstStyle/>
                    <a:p>
                      <a:pPr marL="0" marR="0" indent="0" algn="ctr" defTabSz="914318" rtl="0" eaLnBrk="1" fontAlgn="auto" latinLnBrk="0" hangingPunct="1">
                        <a:lnSpc>
                          <a:spcPct val="100000"/>
                        </a:lnSpc>
                        <a:spcBef>
                          <a:spcPts val="0"/>
                        </a:spcBef>
                        <a:spcAft>
                          <a:spcPts val="0"/>
                        </a:spcAft>
                        <a:buClrTx/>
                        <a:buSzTx/>
                        <a:buFontTx/>
                        <a:buNone/>
                        <a:tabLst/>
                        <a:defRPr/>
                      </a:pPr>
                      <a:r>
                        <a:rPr lang="en-US" sz="1500" b="1" dirty="0" smtClean="0">
                          <a:solidFill>
                            <a:schemeClr val="tx1"/>
                          </a:solidFill>
                        </a:rPr>
                        <a:t>Teacher</a:t>
                      </a:r>
                      <a:r>
                        <a:rPr lang="en-US" sz="1500" b="1" baseline="0" dirty="0" smtClean="0">
                          <a:solidFill>
                            <a:schemeClr val="tx1"/>
                          </a:solidFill>
                        </a:rPr>
                        <a:t> /Rubric Language Response</a:t>
                      </a:r>
                      <a:endParaRPr lang="en-US" sz="1500" b="1" dirty="0" smtClean="0">
                        <a:solidFill>
                          <a:schemeClr val="tx1"/>
                        </a:solidFill>
                      </a:endParaRPr>
                    </a:p>
                  </a:txBody>
                  <a:tcPr marL="103632" marR="103632" marT="50292" marB="50292">
                    <a:solidFill>
                      <a:schemeClr val="bg1">
                        <a:lumMod val="85000"/>
                      </a:schemeClr>
                    </a:solidFill>
                  </a:tcPr>
                </a:tc>
                <a:tc hMerge="1">
                  <a:txBody>
                    <a:bodyPr/>
                    <a:lstStyle/>
                    <a:p>
                      <a:endParaRPr lang="en-US"/>
                    </a:p>
                  </a:txBody>
                  <a:tcPr/>
                </a:tc>
              </a:tr>
              <a:tr h="702491">
                <a:tc gridSpan="2">
                  <a:txBody>
                    <a:bodyPr/>
                    <a:lstStyle/>
                    <a:p>
                      <a:pPr lvl="0" algn="l">
                        <a:lnSpc>
                          <a:spcPct val="100000"/>
                        </a:lnSpc>
                        <a:defRPr sz="1800" b="0" i="0"/>
                      </a:pPr>
                      <a:r>
                        <a:rPr lang="en-US" sz="1000" u="sng" dirty="0" smtClean="0">
                          <a:solidFill>
                            <a:schemeClr val="tx1"/>
                          </a:solidFill>
                        </a:rPr>
                        <a:t>T</a:t>
                      </a:r>
                      <a:r>
                        <a:rPr lang="en-US" sz="1000" u="sng" dirty="0" smtClean="0">
                          <a:solidFill>
                            <a:schemeClr val="tx1"/>
                          </a:solidFill>
                          <a:latin typeface="+mn-lt"/>
                        </a:rPr>
                        <a:t>eacher Language and Scoring Notes</a:t>
                      </a:r>
                      <a:r>
                        <a:rPr lang="en-US" sz="1000" dirty="0" smtClean="0">
                          <a:solidFill>
                            <a:schemeClr val="tx1"/>
                          </a:solidFill>
                          <a:latin typeface="+mn-lt"/>
                        </a:rPr>
                        <a:t>:</a:t>
                      </a:r>
                      <a:endParaRPr lang="en-US" sz="1000" b="1" dirty="0" smtClean="0">
                        <a:solidFill>
                          <a:schemeClr val="tx1"/>
                        </a:solidFill>
                        <a:latin typeface="+mn-lt"/>
                      </a:endParaRPr>
                    </a:p>
                    <a:p>
                      <a:pPr lvl="0" algn="l">
                        <a:lnSpc>
                          <a:spcPct val="100000"/>
                        </a:lnSpc>
                        <a:defRPr sz="1800" b="0" i="0"/>
                      </a:pPr>
                      <a:r>
                        <a:rPr lang="en-US" sz="1000" b="1" dirty="0" smtClean="0">
                          <a:solidFill>
                            <a:schemeClr val="tx1"/>
                          </a:solidFill>
                          <a:latin typeface="+mn-lt"/>
                        </a:rPr>
                        <a:t>The student response </a:t>
                      </a:r>
                      <a:r>
                        <a:rPr lang="en-US" sz="1000" b="0" dirty="0" smtClean="0">
                          <a:solidFill>
                            <a:schemeClr val="tx1"/>
                          </a:solidFill>
                          <a:latin typeface="+mn-lt"/>
                        </a:rPr>
                        <a:t>should provide a conclusion (1-2 sentences) that </a:t>
                      </a:r>
                      <a:r>
                        <a:rPr lang="en-US" sz="1000" b="1" dirty="0" smtClean="0">
                          <a:solidFill>
                            <a:schemeClr val="tx1"/>
                          </a:solidFill>
                          <a:latin typeface="+mn-lt"/>
                        </a:rPr>
                        <a:t>logically follow</a:t>
                      </a:r>
                      <a:r>
                        <a:rPr lang="en-US" sz="1000" b="1" baseline="0" dirty="0" smtClean="0">
                          <a:solidFill>
                            <a:schemeClr val="tx1"/>
                          </a:solidFill>
                          <a:latin typeface="+mn-lt"/>
                        </a:rPr>
                        <a:t> </a:t>
                      </a:r>
                      <a:r>
                        <a:rPr lang="en-US" sz="1000" b="0" dirty="0" smtClean="0">
                          <a:solidFill>
                            <a:schemeClr val="tx1"/>
                          </a:solidFill>
                          <a:latin typeface="+mn-lt"/>
                        </a:rPr>
                        <a:t>and support</a:t>
                      </a:r>
                      <a:r>
                        <a:rPr lang="en-US" sz="1000" b="0" baseline="0" dirty="0" smtClean="0">
                          <a:solidFill>
                            <a:schemeClr val="tx1"/>
                          </a:solidFill>
                          <a:latin typeface="+mn-lt"/>
                        </a:rPr>
                        <a:t> </a:t>
                      </a:r>
                      <a:r>
                        <a:rPr lang="en-US" sz="1000" b="0" dirty="0" smtClean="0">
                          <a:solidFill>
                            <a:schemeClr val="tx1"/>
                          </a:solidFill>
                          <a:latin typeface="+mn-lt"/>
                        </a:rPr>
                        <a:t>the preceding information about how the story ended. The conclusion should connect to the three friends and why the lion walked off into the forest.  Any conclusion is acceptable </a:t>
                      </a:r>
                      <a:r>
                        <a:rPr lang="en-US" sz="1000" b="1" dirty="0" smtClean="0">
                          <a:solidFill>
                            <a:schemeClr val="tx1"/>
                          </a:solidFill>
                          <a:latin typeface="+mn-lt"/>
                        </a:rPr>
                        <a:t>if it is logical </a:t>
                      </a:r>
                      <a:r>
                        <a:rPr lang="en-US" sz="1000" b="0" dirty="0" smtClean="0">
                          <a:solidFill>
                            <a:schemeClr val="tx1"/>
                          </a:solidFill>
                          <a:latin typeface="+mn-lt"/>
                        </a:rPr>
                        <a:t>and supports the “gist” of the preceding</a:t>
                      </a:r>
                      <a:r>
                        <a:rPr lang="en-US" sz="1000" b="0" baseline="0" dirty="0" smtClean="0">
                          <a:solidFill>
                            <a:schemeClr val="tx1"/>
                          </a:solidFill>
                          <a:latin typeface="+mn-lt"/>
                        </a:rPr>
                        <a:t> information in the story.</a:t>
                      </a:r>
                      <a:endParaRPr lang="en-US" sz="1000" b="0" dirty="0" smtClean="0">
                        <a:solidFill>
                          <a:schemeClr val="tx1"/>
                        </a:solidFill>
                        <a:uFill>
                          <a:solidFill/>
                        </a:uFill>
                        <a:latin typeface="+mn-lt"/>
                      </a:endParaRPr>
                    </a:p>
                  </a:txBody>
                  <a:tcPr marL="103632" marR="103632" marT="50292" marB="50292"/>
                </a:tc>
                <a:tc hMerge="1">
                  <a:txBody>
                    <a:bodyPr/>
                    <a:lstStyle/>
                    <a:p>
                      <a:endParaRPr lang="en-US" sz="1200" baseline="0" dirty="0" smtClean="0"/>
                    </a:p>
                  </a:txBody>
                  <a:tcPr marL="97536" marR="97536" marT="50292" marB="50292"/>
                </a:tc>
              </a:tr>
              <a:tr h="301752">
                <a:tc gridSpan="2">
                  <a:txBody>
                    <a:bodyPr/>
                    <a:lstStyle/>
                    <a:p>
                      <a:pPr algn="ctr">
                        <a:lnSpc>
                          <a:spcPct val="100000"/>
                        </a:lnSpc>
                      </a:pPr>
                      <a:r>
                        <a:rPr lang="en-US" sz="1300" b="1" dirty="0" smtClean="0">
                          <a:solidFill>
                            <a:schemeClr val="tx1"/>
                          </a:solidFill>
                        </a:rPr>
                        <a:t>Student Language Response Example</a:t>
                      </a:r>
                      <a:endParaRPr lang="en-US" sz="1300" b="1" dirty="0">
                        <a:solidFill>
                          <a:schemeClr val="tx1"/>
                        </a:solidFill>
                      </a:endParaRPr>
                    </a:p>
                  </a:txBody>
                  <a:tcPr marL="103632" marR="103632" marT="50292" marB="50292">
                    <a:solidFill>
                      <a:schemeClr val="bg1">
                        <a:lumMod val="85000"/>
                      </a:schemeClr>
                    </a:solidFill>
                  </a:tcPr>
                </a:tc>
                <a:tc hMerge="1">
                  <a:txBody>
                    <a:bodyPr/>
                    <a:lstStyle/>
                    <a:p>
                      <a:endParaRPr lang="en-US" sz="1000" dirty="0"/>
                    </a:p>
                  </a:txBody>
                  <a:tcPr/>
                </a:tc>
              </a:tr>
              <a:tr h="597063">
                <a:tc>
                  <a:txBody>
                    <a:bodyPr/>
                    <a:lstStyle/>
                    <a:p>
                      <a:pPr algn="ctr">
                        <a:lnSpc>
                          <a:spcPct val="100000"/>
                        </a:lnSpc>
                      </a:pPr>
                      <a:r>
                        <a:rPr lang="en-US" sz="2100" b="1" dirty="0" smtClean="0">
                          <a:solidFill>
                            <a:schemeClr val="tx1"/>
                          </a:solidFill>
                        </a:rPr>
                        <a:t>2</a:t>
                      </a:r>
                      <a:endParaRPr lang="en-US" sz="2100" b="1" dirty="0">
                        <a:solidFill>
                          <a:schemeClr val="tx1"/>
                        </a:solidFill>
                      </a:endParaRPr>
                    </a:p>
                  </a:txBody>
                  <a:tcPr marL="103632" marR="103632" marT="50292" marB="50292" anchor="ctr"/>
                </a:tc>
                <a:tc>
                  <a:txBody>
                    <a:bodyPr/>
                    <a:lstStyle/>
                    <a:p>
                      <a:pPr marL="0" marR="0" algn="l">
                        <a:lnSpc>
                          <a:spcPct val="100000"/>
                        </a:lnSpc>
                        <a:spcBef>
                          <a:spcPts val="0"/>
                        </a:spcBef>
                        <a:spcAft>
                          <a:spcPts val="0"/>
                        </a:spcAft>
                      </a:pPr>
                      <a:r>
                        <a:rPr lang="en-US" sz="1000" i="1" kern="1200" dirty="0" smtClean="0">
                          <a:solidFill>
                            <a:schemeClr val="tx1"/>
                          </a:solidFill>
                          <a:effectLst/>
                          <a:latin typeface="+mn-lt"/>
                          <a:ea typeface="Times New Roman"/>
                          <a:cs typeface="Times New Roman"/>
                        </a:rPr>
                        <a:t>The</a:t>
                      </a:r>
                      <a:r>
                        <a:rPr lang="en-US" sz="1000" i="1" kern="1200" baseline="0" dirty="0" smtClean="0">
                          <a:solidFill>
                            <a:schemeClr val="tx1"/>
                          </a:solidFill>
                          <a:effectLst/>
                          <a:latin typeface="+mn-lt"/>
                          <a:ea typeface="Times New Roman"/>
                          <a:cs typeface="Times New Roman"/>
                        </a:rPr>
                        <a:t> response provides a  conclusion that </a:t>
                      </a:r>
                      <a:r>
                        <a:rPr lang="en-US" sz="1000" b="1" i="1" kern="1200" baseline="0" dirty="0" smtClean="0">
                          <a:solidFill>
                            <a:schemeClr val="tx1"/>
                          </a:solidFill>
                          <a:effectLst/>
                          <a:latin typeface="+mn-lt"/>
                          <a:ea typeface="Times New Roman"/>
                          <a:cs typeface="Times New Roman"/>
                        </a:rPr>
                        <a:t>follows logically </a:t>
                      </a:r>
                      <a:r>
                        <a:rPr lang="en-US" sz="1000" i="1" kern="1200" baseline="0" dirty="0" smtClean="0">
                          <a:solidFill>
                            <a:schemeClr val="tx1"/>
                          </a:solidFill>
                          <a:effectLst/>
                          <a:latin typeface="+mn-lt"/>
                          <a:ea typeface="Times New Roman"/>
                          <a:cs typeface="Times New Roman"/>
                        </a:rPr>
                        <a:t>from and </a:t>
                      </a:r>
                      <a:r>
                        <a:rPr lang="en-US" sz="1000" b="1" i="1" kern="1200" baseline="0" dirty="0" smtClean="0">
                          <a:solidFill>
                            <a:schemeClr val="tx1"/>
                          </a:solidFill>
                          <a:effectLst/>
                          <a:latin typeface="+mn-lt"/>
                          <a:ea typeface="Times New Roman"/>
                          <a:cs typeface="Times New Roman"/>
                        </a:rPr>
                        <a:t>builds on the preceding information.</a:t>
                      </a:r>
                    </a:p>
                    <a:p>
                      <a:pPr marL="0" marR="0" algn="l">
                        <a:lnSpc>
                          <a:spcPct val="100000"/>
                        </a:lnSpc>
                        <a:spcBef>
                          <a:spcPts val="0"/>
                        </a:spcBef>
                        <a:spcAft>
                          <a:spcPts val="0"/>
                        </a:spcAft>
                      </a:pPr>
                      <a:r>
                        <a:rPr lang="en-US" sz="1100" i="0" dirty="0" smtClean="0">
                          <a:solidFill>
                            <a:schemeClr val="tx1"/>
                          </a:solidFill>
                          <a:effectLst/>
                          <a:latin typeface="+mn-lt"/>
                          <a:ea typeface="Calibri"/>
                          <a:cs typeface="Times New Roman"/>
                        </a:rPr>
                        <a:t>The lion felt bad because his friends</a:t>
                      </a:r>
                      <a:r>
                        <a:rPr lang="en-US" sz="1100" i="0" baseline="0" dirty="0" smtClean="0">
                          <a:solidFill>
                            <a:schemeClr val="tx1"/>
                          </a:solidFill>
                          <a:effectLst/>
                          <a:latin typeface="+mn-lt"/>
                          <a:ea typeface="Calibri"/>
                          <a:cs typeface="Times New Roman"/>
                        </a:rPr>
                        <a:t> were hungry.  He wanted to surprise them.  He decided to go fishing in the lake nearby.  He couldn’t feed them the moon but he could get some fish!  When he had caught three nice big fish he went back and started to cook them.  The snake and hawk woke up and were so happy.  Now they would not be hungry.  They thanked the lion and had a great dinner.</a:t>
                      </a:r>
                      <a:endParaRPr lang="en-US" sz="1100" i="0" dirty="0">
                        <a:solidFill>
                          <a:schemeClr val="tx1"/>
                        </a:solidFill>
                        <a:effectLst/>
                        <a:latin typeface="+mn-lt"/>
                        <a:ea typeface="Calibri"/>
                        <a:cs typeface="Times New Roman"/>
                      </a:endParaRPr>
                    </a:p>
                  </a:txBody>
                  <a:tcPr marL="68580" marR="68580" marT="9525" marB="0"/>
                </a:tc>
              </a:tr>
              <a:tr h="382070">
                <a:tc>
                  <a:txBody>
                    <a:bodyPr/>
                    <a:lstStyle/>
                    <a:p>
                      <a:pPr algn="ctr">
                        <a:lnSpc>
                          <a:spcPct val="100000"/>
                        </a:lnSpc>
                      </a:pPr>
                      <a:r>
                        <a:rPr lang="en-US" sz="2100" b="1" dirty="0" smtClean="0">
                          <a:solidFill>
                            <a:schemeClr val="tx1"/>
                          </a:solidFill>
                        </a:rPr>
                        <a:t>1</a:t>
                      </a:r>
                      <a:endParaRPr lang="en-US" sz="2100" b="1" dirty="0">
                        <a:solidFill>
                          <a:schemeClr val="tx1"/>
                        </a:solidFill>
                      </a:endParaRPr>
                    </a:p>
                  </a:txBody>
                  <a:tcPr marL="103632" marR="103632" marT="50292" marB="50292" anchor="ctr"/>
                </a:tc>
                <a:tc>
                  <a:txBody>
                    <a:bodyPr/>
                    <a:lstStyle/>
                    <a:p>
                      <a:pPr marL="0" marR="0" algn="l">
                        <a:lnSpc>
                          <a:spcPct val="100000"/>
                        </a:lnSpc>
                        <a:spcBef>
                          <a:spcPts val="0"/>
                        </a:spcBef>
                        <a:spcAft>
                          <a:spcPts val="0"/>
                        </a:spcAft>
                      </a:pPr>
                      <a:r>
                        <a:rPr lang="en-US" sz="1000" i="1" kern="1200" dirty="0" smtClean="0">
                          <a:solidFill>
                            <a:schemeClr val="tx1"/>
                          </a:solidFill>
                          <a:effectLst/>
                          <a:latin typeface="+mn-lt"/>
                          <a:ea typeface="Times New Roman"/>
                          <a:cs typeface="Arial"/>
                        </a:rPr>
                        <a:t>The response provides a </a:t>
                      </a:r>
                      <a:r>
                        <a:rPr lang="en-US" sz="1000" b="1" i="1" kern="1200" dirty="0" smtClean="0">
                          <a:solidFill>
                            <a:schemeClr val="tx1"/>
                          </a:solidFill>
                          <a:effectLst/>
                          <a:latin typeface="+mn-lt"/>
                          <a:ea typeface="Times New Roman"/>
                          <a:cs typeface="Arial"/>
                        </a:rPr>
                        <a:t>logical conclusion </a:t>
                      </a:r>
                      <a:r>
                        <a:rPr lang="en-US" sz="1000" i="1" kern="1200" dirty="0" smtClean="0">
                          <a:solidFill>
                            <a:schemeClr val="tx1"/>
                          </a:solidFill>
                          <a:effectLst/>
                          <a:latin typeface="+mn-lt"/>
                          <a:ea typeface="Times New Roman"/>
                          <a:cs typeface="Arial"/>
                        </a:rPr>
                        <a:t>that is </a:t>
                      </a:r>
                      <a:r>
                        <a:rPr lang="en-US" sz="1000" i="1" kern="1200" baseline="0" dirty="0" smtClean="0">
                          <a:solidFill>
                            <a:schemeClr val="tx1"/>
                          </a:solidFill>
                          <a:effectLst/>
                          <a:latin typeface="+mn-lt"/>
                          <a:ea typeface="Times New Roman"/>
                          <a:cs typeface="Arial"/>
                        </a:rPr>
                        <a:t>related to the preceding information but </a:t>
                      </a:r>
                      <a:r>
                        <a:rPr lang="en-US" sz="1000" b="1" i="1" kern="1200" baseline="0" dirty="0" smtClean="0">
                          <a:solidFill>
                            <a:schemeClr val="tx1"/>
                          </a:solidFill>
                          <a:effectLst/>
                          <a:latin typeface="+mn-lt"/>
                          <a:ea typeface="Times New Roman"/>
                          <a:cs typeface="Arial"/>
                        </a:rPr>
                        <a:t>without sufficient depth.</a:t>
                      </a:r>
                    </a:p>
                    <a:p>
                      <a:pPr marL="0" marR="0" algn="l">
                        <a:lnSpc>
                          <a:spcPct val="100000"/>
                        </a:lnSpc>
                        <a:spcBef>
                          <a:spcPts val="0"/>
                        </a:spcBef>
                        <a:spcAft>
                          <a:spcPts val="0"/>
                        </a:spcAft>
                      </a:pPr>
                      <a:r>
                        <a:rPr lang="en-US" sz="1100" b="0" i="0" kern="1200" baseline="0" dirty="0" smtClean="0">
                          <a:solidFill>
                            <a:schemeClr val="tx1"/>
                          </a:solidFill>
                          <a:effectLst/>
                          <a:latin typeface="+mn-lt"/>
                          <a:ea typeface="Calibri"/>
                          <a:cs typeface="Arial"/>
                        </a:rPr>
                        <a:t>The lion was so hungry.  He was mad too.  He did not like to argue.  He went into the forest to think.</a:t>
                      </a:r>
                      <a:endParaRPr lang="en-US" sz="1100" b="0" i="0" dirty="0">
                        <a:solidFill>
                          <a:schemeClr val="tx1"/>
                        </a:solidFill>
                        <a:effectLst/>
                        <a:latin typeface="+mn-lt"/>
                        <a:ea typeface="Calibri"/>
                        <a:cs typeface="Times New Roman"/>
                      </a:endParaRPr>
                    </a:p>
                  </a:txBody>
                  <a:tcPr marL="68580" marR="68580" marT="9525" marB="0"/>
                </a:tc>
              </a:tr>
              <a:tr h="420624">
                <a:tc>
                  <a:txBody>
                    <a:bodyPr/>
                    <a:lstStyle/>
                    <a:p>
                      <a:pPr algn="ctr">
                        <a:lnSpc>
                          <a:spcPct val="100000"/>
                        </a:lnSpc>
                      </a:pPr>
                      <a:r>
                        <a:rPr lang="en-US" sz="2100" b="1" dirty="0" smtClean="0">
                          <a:solidFill>
                            <a:schemeClr val="tx1"/>
                          </a:solidFill>
                        </a:rPr>
                        <a:t>0</a:t>
                      </a:r>
                      <a:endParaRPr lang="en-US" sz="2100" b="1" dirty="0">
                        <a:solidFill>
                          <a:schemeClr val="tx1"/>
                        </a:solidFill>
                      </a:endParaRPr>
                    </a:p>
                  </a:txBody>
                  <a:tcPr marL="103632" marR="103632" marT="50292" marB="50292" anchor="ctr"/>
                </a:tc>
                <a:tc>
                  <a:txBody>
                    <a:bodyPr/>
                    <a:lstStyle/>
                    <a:p>
                      <a:pPr marL="0" marR="0" algn="l">
                        <a:lnSpc>
                          <a:spcPct val="100000"/>
                        </a:lnSpc>
                        <a:spcBef>
                          <a:spcPts val="0"/>
                        </a:spcBef>
                        <a:spcAft>
                          <a:spcPts val="0"/>
                        </a:spcAft>
                      </a:pPr>
                      <a:r>
                        <a:rPr lang="en-US" sz="1000" i="1" kern="1200" dirty="0" smtClean="0">
                          <a:solidFill>
                            <a:schemeClr val="tx1"/>
                          </a:solidFill>
                          <a:effectLst/>
                          <a:latin typeface="+mn-lt"/>
                          <a:ea typeface="Times New Roman"/>
                          <a:cs typeface="Arial"/>
                        </a:rPr>
                        <a:t>The response </a:t>
                      </a:r>
                      <a:r>
                        <a:rPr lang="en-US" sz="1000" b="1" i="1" kern="1200" dirty="0" smtClean="0">
                          <a:solidFill>
                            <a:schemeClr val="tx1"/>
                          </a:solidFill>
                          <a:effectLst/>
                          <a:latin typeface="+mn-lt"/>
                          <a:ea typeface="Times New Roman"/>
                          <a:cs typeface="Arial"/>
                        </a:rPr>
                        <a:t>does not provide a  logical conclusion </a:t>
                      </a:r>
                      <a:r>
                        <a:rPr lang="en-US" sz="1000" i="1" kern="1200" dirty="0" smtClean="0">
                          <a:solidFill>
                            <a:schemeClr val="tx1"/>
                          </a:solidFill>
                          <a:effectLst/>
                          <a:latin typeface="+mn-lt"/>
                          <a:ea typeface="Times New Roman"/>
                          <a:cs typeface="Arial"/>
                        </a:rPr>
                        <a:t>related to the </a:t>
                      </a:r>
                      <a:r>
                        <a:rPr lang="en-US" sz="1000" b="1" i="1" kern="1200" dirty="0" smtClean="0">
                          <a:solidFill>
                            <a:schemeClr val="tx1"/>
                          </a:solidFill>
                          <a:effectLst/>
                          <a:latin typeface="+mn-lt"/>
                          <a:ea typeface="Times New Roman"/>
                          <a:cs typeface="Arial"/>
                        </a:rPr>
                        <a:t>preceding information.</a:t>
                      </a:r>
                    </a:p>
                    <a:p>
                      <a:pPr marL="0" marR="0" algn="l">
                        <a:lnSpc>
                          <a:spcPct val="100000"/>
                        </a:lnSpc>
                        <a:spcBef>
                          <a:spcPts val="0"/>
                        </a:spcBef>
                        <a:spcAft>
                          <a:spcPts val="0"/>
                        </a:spcAft>
                      </a:pPr>
                      <a:r>
                        <a:rPr lang="en-US" sz="1100" b="0" i="0" kern="1200" dirty="0" smtClean="0">
                          <a:solidFill>
                            <a:schemeClr val="tx1"/>
                          </a:solidFill>
                          <a:effectLst/>
                          <a:latin typeface="+mn-lt"/>
                          <a:ea typeface="Calibri"/>
                          <a:cs typeface="Arial"/>
                        </a:rPr>
                        <a:t>The lion was very big.  The snake and hawk were a lot smaller.  The lion liked the forest best.</a:t>
                      </a:r>
                      <a:endParaRPr lang="en-US" sz="1100" b="0" i="0" dirty="0">
                        <a:solidFill>
                          <a:schemeClr val="tx1"/>
                        </a:solidFill>
                        <a:effectLst/>
                        <a:latin typeface="+mn-lt"/>
                        <a:ea typeface="Calibri"/>
                        <a:cs typeface="Times New Roman"/>
                      </a:endParaRPr>
                    </a:p>
                  </a:txBody>
                  <a:tcPr marL="68580" marR="68580" marT="9525" marB="0"/>
                </a:tc>
              </a:tr>
            </a:tbl>
          </a:graphicData>
        </a:graphic>
      </p:graphicFrame>
    </p:spTree>
    <p:extLst>
      <p:ext uri="{BB962C8B-B14F-4D97-AF65-F5344CB8AC3E}">
        <p14:creationId xmlns:p14="http://schemas.microsoft.com/office/powerpoint/2010/main" val="215578597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21</a:t>
            </a:fld>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val="3720805212"/>
              </p:ext>
            </p:extLst>
          </p:nvPr>
        </p:nvGraphicFramePr>
        <p:xfrm>
          <a:off x="323850" y="685800"/>
          <a:ext cx="7043739" cy="8765305"/>
        </p:xfrm>
        <a:graphic>
          <a:graphicData uri="http://schemas.openxmlformats.org/drawingml/2006/table">
            <a:tbl>
              <a:tblPr firstRow="1" bandRow="1">
                <a:effectLst>
                  <a:innerShdw blurRad="114300">
                    <a:prstClr val="black"/>
                  </a:innerShdw>
                </a:effectLst>
                <a:tableStyleId>{5C22544A-7EE6-4342-B048-85BDC9FD1C3A}</a:tableStyleId>
              </a:tblPr>
              <a:tblGrid>
                <a:gridCol w="5600109"/>
                <a:gridCol w="721815"/>
                <a:gridCol w="721815"/>
              </a:tblGrid>
              <a:tr h="319314">
                <a:tc gridSpan="3">
                  <a:txBody>
                    <a:bodyPr/>
                    <a:lstStyle/>
                    <a:p>
                      <a:pPr marL="0" marR="0" indent="0" algn="ctr" defTabSz="966612" rtl="0" eaLnBrk="1" fontAlgn="auto" latinLnBrk="0" hangingPunct="1">
                        <a:lnSpc>
                          <a:spcPct val="100000"/>
                        </a:lnSpc>
                        <a:spcBef>
                          <a:spcPts val="0"/>
                        </a:spcBef>
                        <a:spcAft>
                          <a:spcPts val="0"/>
                        </a:spcAft>
                        <a:buClrTx/>
                        <a:buSzTx/>
                        <a:buFontTx/>
                        <a:buNone/>
                        <a:tabLst/>
                        <a:defRPr/>
                      </a:pPr>
                      <a:r>
                        <a:rPr lang="en-US" sz="1800" b="1" dirty="0" smtClean="0">
                          <a:solidFill>
                            <a:schemeClr val="tx1"/>
                          </a:solidFill>
                          <a:effectLst/>
                          <a:latin typeface="+mn-lt"/>
                        </a:rPr>
                        <a:t>Quarter 3 CFA Selected Response Answer/Point Key</a:t>
                      </a:r>
                    </a:p>
                  </a:txBody>
                  <a:tcPr marL="97155" marR="97155" marT="47897" marB="47897" anchor="ctr">
                    <a:solidFill>
                      <a:schemeClr val="bg1">
                        <a:lumMod val="85000"/>
                      </a:schemeClr>
                    </a:solidFill>
                  </a:tcPr>
                </a:tc>
                <a:tc hMerge="1">
                  <a:txBody>
                    <a:bodyPr/>
                    <a:lstStyle/>
                    <a:p>
                      <a:pPr algn="ctr"/>
                      <a:endParaRPr lang="en-US" sz="130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1">
                        <a:lumMod val="85000"/>
                      </a:schemeClr>
                    </a:solidFill>
                  </a:tcPr>
                </a:tc>
                <a:tc hMerge="1">
                  <a:txBody>
                    <a:bodyPr/>
                    <a:lstStyle/>
                    <a:p>
                      <a:pPr algn="ctr"/>
                      <a:endParaRPr lang="en-US" sz="130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1">
                        <a:lumMod val="85000"/>
                      </a:schemeClr>
                    </a:solidFill>
                  </a:tcPr>
                </a:tc>
              </a:tr>
              <a:tr h="319314">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300" b="1" u="sng" dirty="0" smtClean="0">
                          <a:solidFill>
                            <a:schemeClr val="tx1"/>
                          </a:solidFill>
                          <a:effectLst>
                            <a:outerShdw blurRad="38100" dist="38100" dir="2700000" algn="tl">
                              <a:srgbClr val="000000">
                                <a:alpha val="43137"/>
                              </a:srgbClr>
                            </a:outerShdw>
                          </a:effectLst>
                        </a:rPr>
                        <a:t>Question 1</a:t>
                      </a:r>
                      <a:r>
                        <a:rPr lang="en-US" sz="1300" b="1" u="none" dirty="0" smtClean="0">
                          <a:solidFill>
                            <a:schemeClr val="tx1"/>
                          </a:solidFill>
                          <a:effectLst>
                            <a:outerShdw blurRad="38100" dist="38100" dir="2700000" algn="tl">
                              <a:srgbClr val="000000">
                                <a:alpha val="43137"/>
                              </a:srgbClr>
                            </a:outerShdw>
                          </a:effectLst>
                        </a:rPr>
                        <a:t>  </a:t>
                      </a:r>
                      <a:r>
                        <a:rPr lang="en-US" sz="1300" b="1" u="none" baseline="0" dirty="0" smtClean="0">
                          <a:solidFill>
                            <a:schemeClr val="tx1"/>
                          </a:solidFill>
                          <a:effectLst>
                            <a:outerShdw blurRad="38100" dist="38100" dir="2700000" algn="tl">
                              <a:srgbClr val="000000">
                                <a:alpha val="43137"/>
                              </a:srgbClr>
                            </a:outerShdw>
                          </a:effectLst>
                        </a:rPr>
                        <a:t> </a:t>
                      </a:r>
                      <a:r>
                        <a:rPr lang="en-US" sz="1300" b="0" u="none" baseline="0" dirty="0" smtClean="0">
                          <a:solidFill>
                            <a:schemeClr val="tx1"/>
                          </a:solidFill>
                          <a:effectLst/>
                        </a:rPr>
                        <a:t>What does the word </a:t>
                      </a:r>
                      <a:r>
                        <a:rPr lang="en-US" sz="1300" b="1" u="sng" baseline="0" dirty="0" smtClean="0">
                          <a:solidFill>
                            <a:schemeClr val="tx1"/>
                          </a:solidFill>
                          <a:effectLst/>
                        </a:rPr>
                        <a:t>argue</a:t>
                      </a:r>
                      <a:r>
                        <a:rPr lang="en-US" sz="1300" b="0" u="none" baseline="0" dirty="0" smtClean="0">
                          <a:solidFill>
                            <a:schemeClr val="tx1"/>
                          </a:solidFill>
                          <a:effectLst/>
                        </a:rPr>
                        <a:t> mean in the passage?  </a:t>
                      </a:r>
                      <a:r>
                        <a:rPr lang="en-US" sz="1200" b="0" dirty="0" smtClean="0">
                          <a:solidFill>
                            <a:schemeClr val="tx1"/>
                          </a:solidFill>
                          <a:effectLst/>
                          <a:latin typeface="+mn-lt"/>
                        </a:rPr>
                        <a:t>RL.2.4</a:t>
                      </a:r>
                    </a:p>
                  </a:txBody>
                  <a:tcPr marL="97155" marR="97155" marT="47897" marB="47897" anchor="ctr">
                    <a:solidFill>
                      <a:schemeClr val="bg1">
                        <a:lumMod val="85000"/>
                      </a:schemeClr>
                    </a:solidFill>
                  </a:tcPr>
                </a:tc>
                <a:tc>
                  <a:txBody>
                    <a:bodyPr/>
                    <a:lstStyle/>
                    <a:p>
                      <a:pPr algn="ctr"/>
                      <a:r>
                        <a:rPr lang="en-US" sz="1300" b="1" dirty="0" smtClean="0">
                          <a:solidFill>
                            <a:schemeClr val="tx1"/>
                          </a:solidFill>
                          <a:effectLst>
                            <a:outerShdw blurRad="38100" dist="38100" dir="2700000" algn="tl">
                              <a:srgbClr val="000000">
                                <a:alpha val="43137"/>
                              </a:srgbClr>
                            </a:outerShdw>
                          </a:effectLst>
                        </a:rPr>
                        <a:t>B</a:t>
                      </a:r>
                      <a:endParaRPr lang="en-US" sz="130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1">
                        <a:lumMod val="85000"/>
                      </a:schemeClr>
                    </a:solidFill>
                  </a:tcPr>
                </a:tc>
                <a:tc>
                  <a:txBody>
                    <a:bodyPr/>
                    <a:lstStyle/>
                    <a:p>
                      <a:pPr algn="ctr"/>
                      <a:r>
                        <a:rPr lang="en-US" sz="1300" b="1" dirty="0" smtClean="0">
                          <a:solidFill>
                            <a:schemeClr val="tx1"/>
                          </a:solidFill>
                          <a:effectLst>
                            <a:outerShdw blurRad="38100" dist="38100" dir="2700000" algn="tl">
                              <a:srgbClr val="000000">
                                <a:alpha val="43137"/>
                              </a:srgbClr>
                            </a:outerShdw>
                          </a:effectLst>
                        </a:rPr>
                        <a:t>1</a:t>
                      </a:r>
                      <a:endParaRPr lang="en-US" sz="130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1">
                        <a:lumMod val="85000"/>
                      </a:schemeClr>
                    </a:solidFill>
                  </a:tcPr>
                </a:tc>
              </a:tr>
              <a:tr h="296962">
                <a:tc>
                  <a:txBody>
                    <a:bodyPr/>
                    <a:lstStyle/>
                    <a:p>
                      <a:pPr marL="0" marR="0" lvl="0" indent="0" algn="l" defTabSz="966612" rtl="0" eaLnBrk="1" fontAlgn="auto" latinLnBrk="0" hangingPunct="1">
                        <a:lnSpc>
                          <a:spcPct val="100000"/>
                        </a:lnSpc>
                        <a:spcBef>
                          <a:spcPts val="0"/>
                        </a:spcBef>
                        <a:spcAft>
                          <a:spcPts val="0"/>
                        </a:spcAft>
                        <a:buClrTx/>
                        <a:buSzTx/>
                        <a:buFontTx/>
                        <a:buNone/>
                        <a:tabLst/>
                        <a:defRPr/>
                      </a:pPr>
                      <a:r>
                        <a:rPr lang="en-US" sz="1300" b="1" u="sng" dirty="0" smtClean="0">
                          <a:solidFill>
                            <a:schemeClr val="tx1"/>
                          </a:solidFill>
                          <a:effectLst>
                            <a:outerShdw blurRad="38100" dist="38100" dir="2700000" algn="tl">
                              <a:srgbClr val="000000">
                                <a:alpha val="43137"/>
                              </a:srgbClr>
                            </a:outerShdw>
                          </a:effectLst>
                        </a:rPr>
                        <a:t>Question 2</a:t>
                      </a:r>
                      <a:r>
                        <a:rPr lang="en-US" sz="1300" b="1" u="none" dirty="0" smtClean="0">
                          <a:solidFill>
                            <a:schemeClr val="tx1"/>
                          </a:solidFill>
                          <a:effectLst>
                            <a:outerShdw blurRad="38100" dist="38100" dir="2700000" algn="tl">
                              <a:srgbClr val="000000">
                                <a:alpha val="43137"/>
                              </a:srgbClr>
                            </a:outerShdw>
                          </a:effectLst>
                        </a:rPr>
                        <a:t>  </a:t>
                      </a:r>
                      <a:r>
                        <a:rPr kumimoji="0" lang="en-US" sz="1200" b="0" i="0" u="none" strike="noStrike" kern="1200" cap="none" spc="0" normalizeH="0" baseline="0" noProof="0" dirty="0" smtClean="0">
                          <a:ln>
                            <a:noFill/>
                          </a:ln>
                          <a:solidFill>
                            <a:prstClr val="black"/>
                          </a:solidFill>
                          <a:effectLst/>
                          <a:uLnTx/>
                          <a:uFillTx/>
                          <a:latin typeface="+mn-lt"/>
                          <a:ea typeface="+mn-ea"/>
                          <a:cs typeface="+mn-cs"/>
                        </a:rPr>
                        <a:t>How did hawk and snake </a:t>
                      </a:r>
                      <a:r>
                        <a:rPr kumimoji="0" lang="en-US" sz="1200" b="1" i="0" u="sng" strike="noStrike" kern="1200" cap="none" spc="0" normalizeH="0" baseline="0" noProof="0" dirty="0" smtClean="0">
                          <a:ln>
                            <a:noFill/>
                          </a:ln>
                          <a:solidFill>
                            <a:prstClr val="black"/>
                          </a:solidFill>
                          <a:effectLst/>
                          <a:uLnTx/>
                          <a:uFillTx/>
                          <a:latin typeface="+mn-lt"/>
                          <a:ea typeface="+mn-ea"/>
                          <a:cs typeface="+mn-cs"/>
                        </a:rPr>
                        <a:t>work together</a:t>
                      </a:r>
                      <a:r>
                        <a:rPr kumimoji="0" lang="en-US" sz="1200" b="1" i="0" u="none" strike="noStrike" kern="1200" cap="none" spc="0" normalizeH="0" baseline="0" noProof="0" dirty="0" smtClean="0">
                          <a:ln>
                            <a:noFill/>
                          </a:ln>
                          <a:solidFill>
                            <a:prstClr val="black"/>
                          </a:solidFill>
                          <a:effectLst/>
                          <a:uLnTx/>
                          <a:uFillTx/>
                          <a:latin typeface="+mn-lt"/>
                          <a:ea typeface="+mn-ea"/>
                          <a:cs typeface="+mn-cs"/>
                        </a:rPr>
                        <a:t> </a:t>
                      </a:r>
                      <a:r>
                        <a:rPr kumimoji="0" lang="en-US" sz="1200" b="0" i="0" u="none" strike="noStrike" kern="1200" cap="none" spc="0" normalizeH="0" baseline="0" noProof="0" dirty="0" smtClean="0">
                          <a:ln>
                            <a:noFill/>
                          </a:ln>
                          <a:solidFill>
                            <a:prstClr val="black"/>
                          </a:solidFill>
                          <a:effectLst/>
                          <a:uLnTx/>
                          <a:uFillTx/>
                          <a:latin typeface="+mn-lt"/>
                          <a:ea typeface="+mn-ea"/>
                          <a:cs typeface="+mn-cs"/>
                        </a:rPr>
                        <a:t>to get the moon? RL.2.4</a:t>
                      </a:r>
                    </a:p>
                  </a:txBody>
                  <a:tcPr marL="97155" marR="97155" marT="47897" marB="47897" anchor="ctr">
                    <a:solidFill>
                      <a:schemeClr val="bg2"/>
                    </a:solidFill>
                  </a:tcPr>
                </a:tc>
                <a:tc>
                  <a:txBody>
                    <a:bodyPr/>
                    <a:lstStyle/>
                    <a:p>
                      <a:pPr algn="ctr"/>
                      <a:r>
                        <a:rPr lang="en-US" sz="1300" b="1" dirty="0" smtClean="0">
                          <a:solidFill>
                            <a:schemeClr val="tx1"/>
                          </a:solidFill>
                          <a:effectLst>
                            <a:outerShdw blurRad="38100" dist="38100" dir="2700000" algn="tl">
                              <a:srgbClr val="000000">
                                <a:alpha val="43137"/>
                              </a:srgbClr>
                            </a:outerShdw>
                          </a:effectLst>
                        </a:rPr>
                        <a:t>D</a:t>
                      </a:r>
                      <a:endParaRPr lang="en-US" sz="130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2"/>
                    </a:solidFill>
                  </a:tcPr>
                </a:tc>
                <a:tc>
                  <a:txBody>
                    <a:bodyPr/>
                    <a:lstStyle/>
                    <a:p>
                      <a:pPr algn="ctr"/>
                      <a:r>
                        <a:rPr lang="en-US" sz="1300" b="1" dirty="0" smtClean="0">
                          <a:solidFill>
                            <a:schemeClr val="tx1"/>
                          </a:solidFill>
                          <a:effectLst>
                            <a:outerShdw blurRad="38100" dist="38100" dir="2700000" algn="tl">
                              <a:srgbClr val="000000">
                                <a:alpha val="43137"/>
                              </a:srgbClr>
                            </a:outerShdw>
                          </a:effectLst>
                        </a:rPr>
                        <a:t>1</a:t>
                      </a:r>
                      <a:endParaRPr lang="en-US" sz="130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2"/>
                    </a:solidFill>
                  </a:tcPr>
                </a:tc>
              </a:tr>
              <a:tr h="296962">
                <a:tc>
                  <a:txBody>
                    <a:bodyPr/>
                    <a:lstStyle/>
                    <a:p>
                      <a:pPr marL="0" marR="0" lvl="0" indent="0" algn="l" defTabSz="966612" rtl="0" eaLnBrk="1" fontAlgn="auto" latinLnBrk="0" hangingPunct="1">
                        <a:lnSpc>
                          <a:spcPct val="100000"/>
                        </a:lnSpc>
                        <a:spcBef>
                          <a:spcPts val="0"/>
                        </a:spcBef>
                        <a:spcAft>
                          <a:spcPts val="0"/>
                        </a:spcAft>
                        <a:buClrTx/>
                        <a:buSzTx/>
                        <a:buFontTx/>
                        <a:buNone/>
                        <a:tabLst/>
                        <a:defRPr/>
                      </a:pPr>
                      <a:r>
                        <a:rPr lang="en-US" sz="1300" b="1" u="sng" dirty="0" smtClean="0">
                          <a:solidFill>
                            <a:schemeClr val="tx1"/>
                          </a:solidFill>
                          <a:effectLst>
                            <a:outerShdw blurRad="38100" dist="38100" dir="2700000" algn="tl">
                              <a:srgbClr val="000000">
                                <a:alpha val="43137"/>
                              </a:srgbClr>
                            </a:outerShdw>
                          </a:effectLst>
                        </a:rPr>
                        <a:t>Question 3</a:t>
                      </a:r>
                      <a:r>
                        <a:rPr lang="en-US" sz="1300" b="0" i="0" u="none" dirty="0" smtClean="0">
                          <a:solidFill>
                            <a:schemeClr val="tx1"/>
                          </a:solidFill>
                          <a:effectLst>
                            <a:outerShdw blurRad="38100" dist="38100" dir="2700000" algn="tl">
                              <a:srgbClr val="000000">
                                <a:alpha val="43137"/>
                              </a:srgbClr>
                            </a:outerShdw>
                          </a:effectLst>
                        </a:rPr>
                        <a:t>  </a:t>
                      </a:r>
                      <a:r>
                        <a:rPr lang="en-US" sz="1200" b="0" i="0" u="none" dirty="0" smtClean="0">
                          <a:solidFill>
                            <a:schemeClr val="dk1"/>
                          </a:solidFill>
                          <a:effectLst/>
                          <a:latin typeface="+mn-lt"/>
                        </a:rPr>
                        <a:t>How</a:t>
                      </a:r>
                      <a:r>
                        <a:rPr lang="en-US" sz="1200" b="0" i="0" u="none" baseline="0" dirty="0" smtClean="0">
                          <a:solidFill>
                            <a:schemeClr val="dk1"/>
                          </a:solidFill>
                          <a:effectLst/>
                          <a:latin typeface="+mn-lt"/>
                        </a:rPr>
                        <a:t> does the illustration show that the moon looks as if the snake has taken a  bite? RL</a:t>
                      </a:r>
                      <a:r>
                        <a:rPr lang="en-US" sz="1200" b="0" dirty="0" smtClean="0">
                          <a:latin typeface="+mn-lt"/>
                        </a:rPr>
                        <a:t>.2.7</a:t>
                      </a:r>
                    </a:p>
                  </a:txBody>
                  <a:tcPr marL="97155" marR="97155" marT="47897" marB="47897" anchor="ctr">
                    <a:solidFill>
                      <a:schemeClr val="bg1">
                        <a:lumMod val="85000"/>
                      </a:schemeClr>
                    </a:solidFill>
                  </a:tcPr>
                </a:tc>
                <a:tc>
                  <a:txBody>
                    <a:bodyPr/>
                    <a:lstStyle/>
                    <a:p>
                      <a:pPr algn="ctr"/>
                      <a:r>
                        <a:rPr lang="en-US" sz="1300" b="1" dirty="0" smtClean="0">
                          <a:solidFill>
                            <a:schemeClr val="tx1"/>
                          </a:solidFill>
                          <a:effectLst>
                            <a:outerShdw blurRad="38100" dist="38100" dir="2700000" algn="tl">
                              <a:srgbClr val="000000">
                                <a:alpha val="43137"/>
                              </a:srgbClr>
                            </a:outerShdw>
                          </a:effectLst>
                        </a:rPr>
                        <a:t>D</a:t>
                      </a:r>
                      <a:endParaRPr lang="en-US" sz="130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1">
                        <a:lumMod val="85000"/>
                      </a:schemeClr>
                    </a:solidFill>
                  </a:tcPr>
                </a:tc>
                <a:tc>
                  <a:txBody>
                    <a:bodyPr/>
                    <a:lstStyle/>
                    <a:p>
                      <a:pPr algn="ctr"/>
                      <a:r>
                        <a:rPr lang="en-US" sz="1300" b="1" dirty="0" smtClean="0">
                          <a:solidFill>
                            <a:schemeClr val="tx1"/>
                          </a:solidFill>
                          <a:effectLst>
                            <a:outerShdw blurRad="38100" dist="38100" dir="2700000" algn="tl">
                              <a:srgbClr val="000000">
                                <a:alpha val="43137"/>
                              </a:srgbClr>
                            </a:outerShdw>
                          </a:effectLst>
                        </a:rPr>
                        <a:t>1</a:t>
                      </a:r>
                      <a:endParaRPr lang="en-US" sz="130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1">
                        <a:lumMod val="85000"/>
                      </a:schemeClr>
                    </a:solidFill>
                  </a:tcPr>
                </a:tc>
              </a:tr>
              <a:tr h="303349">
                <a:tc>
                  <a:txBody>
                    <a:bodyPr/>
                    <a:lstStyle/>
                    <a:p>
                      <a:pPr marL="0" marR="0" lvl="0" indent="0" algn="l" defTabSz="966612" rtl="0" eaLnBrk="1" fontAlgn="auto" latinLnBrk="0" hangingPunct="1">
                        <a:lnSpc>
                          <a:spcPct val="100000"/>
                        </a:lnSpc>
                        <a:spcBef>
                          <a:spcPts val="0"/>
                        </a:spcBef>
                        <a:spcAft>
                          <a:spcPts val="0"/>
                        </a:spcAft>
                        <a:buClrTx/>
                        <a:buSzTx/>
                        <a:buFontTx/>
                        <a:buNone/>
                        <a:tabLst/>
                        <a:defRPr/>
                      </a:pPr>
                      <a:r>
                        <a:rPr lang="en-US" sz="1300" b="1" u="sng" dirty="0" smtClean="0">
                          <a:solidFill>
                            <a:schemeClr val="tx1"/>
                          </a:solidFill>
                          <a:effectLst>
                            <a:outerShdw blurRad="38100" dist="38100" dir="2700000" algn="tl">
                              <a:srgbClr val="000000">
                                <a:alpha val="43137"/>
                              </a:srgbClr>
                            </a:outerShdw>
                          </a:effectLst>
                        </a:rPr>
                        <a:t>Question 4</a:t>
                      </a:r>
                      <a:r>
                        <a:rPr lang="en-US" sz="1300" b="1" u="none" dirty="0" smtClean="0">
                          <a:solidFill>
                            <a:schemeClr val="tx1"/>
                          </a:solidFill>
                          <a:effectLst>
                            <a:outerShdw blurRad="38100" dist="38100" dir="2700000" algn="tl">
                              <a:srgbClr val="000000">
                                <a:alpha val="43137"/>
                              </a:srgbClr>
                            </a:outerShdw>
                          </a:effectLst>
                        </a:rPr>
                        <a:t>  </a:t>
                      </a:r>
                      <a:r>
                        <a:rPr kumimoji="0" lang="en-US" sz="1200" b="0" i="0" u="none" strike="noStrike" kern="1200" cap="none" spc="0" normalizeH="0" baseline="0" noProof="0" dirty="0" smtClean="0">
                          <a:ln>
                            <a:noFill/>
                          </a:ln>
                          <a:solidFill>
                            <a:prstClr val="black"/>
                          </a:solidFill>
                          <a:effectLst/>
                          <a:uLnTx/>
                          <a:uFillTx/>
                          <a:latin typeface="+mn-lt"/>
                          <a:ea typeface="+mn-ea"/>
                          <a:cs typeface="+mn-cs"/>
                        </a:rPr>
                        <a:t>How was hawk feeling when he said, “If you eat the moon, we will have no light in the night?” RL.2.7</a:t>
                      </a:r>
                    </a:p>
                  </a:txBody>
                  <a:tcPr marL="97155" marR="97155" marT="47897" marB="47897" anchor="ctr">
                    <a:solidFill>
                      <a:schemeClr val="bg2"/>
                    </a:solidFill>
                  </a:tcPr>
                </a:tc>
                <a:tc>
                  <a:txBody>
                    <a:bodyPr/>
                    <a:lstStyle/>
                    <a:p>
                      <a:pPr algn="ctr"/>
                      <a:r>
                        <a:rPr lang="en-US" sz="1300" b="1" dirty="0" smtClean="0">
                          <a:solidFill>
                            <a:schemeClr val="tx1"/>
                          </a:solidFill>
                          <a:effectLst>
                            <a:outerShdw blurRad="38100" dist="38100" dir="2700000" algn="tl">
                              <a:srgbClr val="000000">
                                <a:alpha val="43137"/>
                              </a:srgbClr>
                            </a:outerShdw>
                          </a:effectLst>
                        </a:rPr>
                        <a:t>B</a:t>
                      </a:r>
                      <a:endParaRPr lang="en-US" sz="130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2"/>
                    </a:solidFill>
                  </a:tcPr>
                </a:tc>
                <a:tc>
                  <a:txBody>
                    <a:bodyPr/>
                    <a:lstStyle/>
                    <a:p>
                      <a:pPr algn="ctr"/>
                      <a:r>
                        <a:rPr lang="en-US" sz="1300" b="1" dirty="0" smtClean="0">
                          <a:solidFill>
                            <a:schemeClr val="tx1"/>
                          </a:solidFill>
                          <a:effectLst>
                            <a:outerShdw blurRad="38100" dist="38100" dir="2700000" algn="tl">
                              <a:srgbClr val="000000">
                                <a:alpha val="43137"/>
                              </a:srgbClr>
                            </a:outerShdw>
                          </a:effectLst>
                        </a:rPr>
                        <a:t>1</a:t>
                      </a:r>
                      <a:endParaRPr lang="en-US" sz="130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2"/>
                    </a:solidFill>
                  </a:tcPr>
                </a:tc>
              </a:tr>
              <a:tr h="327137">
                <a:tc>
                  <a:txBody>
                    <a:bodyPr/>
                    <a:lstStyle/>
                    <a:p>
                      <a:pPr marL="0" marR="0" lvl="0" indent="0" algn="l" defTabSz="966612" rtl="0" eaLnBrk="1" fontAlgn="auto" latinLnBrk="0" hangingPunct="1">
                        <a:lnSpc>
                          <a:spcPct val="115000"/>
                        </a:lnSpc>
                        <a:spcBef>
                          <a:spcPts val="0"/>
                        </a:spcBef>
                        <a:spcAft>
                          <a:spcPts val="0"/>
                        </a:spcAft>
                        <a:buClrTx/>
                        <a:buSzTx/>
                        <a:buFontTx/>
                        <a:buNone/>
                        <a:tabLst/>
                        <a:defRPr sz="1800" b="0" i="0"/>
                      </a:pPr>
                      <a:r>
                        <a:rPr lang="en-US" sz="1300" b="1" u="sng" dirty="0" smtClean="0">
                          <a:solidFill>
                            <a:schemeClr val="tx1"/>
                          </a:solidFill>
                          <a:effectLst>
                            <a:outerShdw blurRad="38100" dist="38100" dir="2700000" algn="tl">
                              <a:srgbClr val="000000">
                                <a:alpha val="43137"/>
                              </a:srgbClr>
                            </a:outerShdw>
                          </a:effectLst>
                        </a:rPr>
                        <a:t>Question 5</a:t>
                      </a:r>
                      <a:r>
                        <a:rPr lang="en-US" sz="1300" b="1" u="none" dirty="0" smtClean="0">
                          <a:solidFill>
                            <a:schemeClr val="tx1"/>
                          </a:solidFill>
                          <a:effectLst>
                            <a:outerShdw blurRad="38100" dist="38100" dir="2700000" algn="tl">
                              <a:srgbClr val="000000">
                                <a:alpha val="43137"/>
                              </a:srgbClr>
                            </a:outerShdw>
                          </a:effectLst>
                        </a:rPr>
                        <a:t>  </a:t>
                      </a:r>
                      <a:r>
                        <a:rPr kumimoji="0" lang="en-US" sz="1200" b="0" i="0" u="none" strike="noStrike" kern="1200" cap="none" spc="0" normalizeH="0" baseline="0" noProof="0" dirty="0" smtClean="0">
                          <a:ln>
                            <a:noFill/>
                          </a:ln>
                          <a:solidFill>
                            <a:prstClr val="black"/>
                          </a:solidFill>
                          <a:effectLst/>
                          <a:uLnTx/>
                          <a:uFillTx/>
                          <a:latin typeface="+mn-lt"/>
                          <a:ea typeface="+mn-ea"/>
                          <a:cs typeface="+mn-cs"/>
                        </a:rPr>
                        <a:t> How is </a:t>
                      </a:r>
                      <a:r>
                        <a:rPr kumimoji="0" lang="en-US" sz="1200" b="1" i="1" u="sng" strike="noStrike" kern="1200" cap="none" spc="0" normalizeH="0" baseline="0" noProof="0" dirty="0" smtClean="0">
                          <a:ln>
                            <a:noFill/>
                          </a:ln>
                          <a:solidFill>
                            <a:prstClr val="black"/>
                          </a:solidFill>
                          <a:effectLst/>
                          <a:uLnTx/>
                          <a:uFillTx/>
                          <a:latin typeface="+mn-lt"/>
                          <a:ea typeface="+mn-ea"/>
                          <a:cs typeface="+mn-cs"/>
                        </a:rPr>
                        <a:t>Three Friends and the Moon</a:t>
                      </a:r>
                      <a:r>
                        <a:rPr kumimoji="0" lang="en-US" sz="1200" b="1" i="1" u="none" strike="noStrike" kern="1200" cap="none" spc="0" normalizeH="0" baseline="0" noProof="0" dirty="0" smtClean="0">
                          <a:ln>
                            <a:noFill/>
                          </a:ln>
                          <a:solidFill>
                            <a:prstClr val="black"/>
                          </a:solidFill>
                          <a:effectLst/>
                          <a:uLnTx/>
                          <a:uFillTx/>
                          <a:latin typeface="+mn-lt"/>
                          <a:ea typeface="+mn-ea"/>
                          <a:cs typeface="+mn-cs"/>
                        </a:rPr>
                        <a:t> </a:t>
                      </a:r>
                      <a:r>
                        <a:rPr kumimoji="0" lang="en-US" sz="1200" b="0" i="0" u="none" strike="noStrike" kern="1200" cap="none" spc="0" normalizeH="0" baseline="0" noProof="0" dirty="0" smtClean="0">
                          <a:ln>
                            <a:noFill/>
                          </a:ln>
                          <a:solidFill>
                            <a:prstClr val="black"/>
                          </a:solidFill>
                          <a:effectLst/>
                          <a:uLnTx/>
                          <a:uFillTx/>
                          <a:latin typeface="+mn-lt"/>
                          <a:ea typeface="+mn-ea"/>
                          <a:cs typeface="+mn-cs"/>
                        </a:rPr>
                        <a:t>different from </a:t>
                      </a:r>
                      <a:r>
                        <a:rPr kumimoji="0" lang="en-US" sz="1200" b="1" i="1" u="sng" strike="noStrike" kern="1200" cap="none" spc="0" normalizeH="0" baseline="0" noProof="0" dirty="0" smtClean="0">
                          <a:ln>
                            <a:noFill/>
                          </a:ln>
                          <a:solidFill>
                            <a:prstClr val="black"/>
                          </a:solidFill>
                          <a:effectLst/>
                          <a:uLnTx/>
                          <a:uFillTx/>
                          <a:latin typeface="+mn-lt"/>
                          <a:ea typeface="+mn-ea"/>
                          <a:cs typeface="+mn-cs"/>
                        </a:rPr>
                        <a:t>Friendship</a:t>
                      </a:r>
                      <a:r>
                        <a:rPr kumimoji="0" lang="en-US" sz="1200" b="0" i="0" u="none" strike="noStrike" kern="1200" cap="none" spc="0" normalizeH="0" baseline="0" noProof="0" dirty="0" smtClean="0">
                          <a:ln>
                            <a:noFill/>
                          </a:ln>
                          <a:solidFill>
                            <a:prstClr val="black"/>
                          </a:solidFill>
                          <a:effectLst/>
                          <a:uLnTx/>
                          <a:uFillTx/>
                          <a:latin typeface="+mn-lt"/>
                          <a:ea typeface="+mn-ea"/>
                          <a:cs typeface="+mn-cs"/>
                        </a:rPr>
                        <a:t>?  RL.2.9</a:t>
                      </a:r>
                    </a:p>
                  </a:txBody>
                  <a:tcPr marL="97155" marR="97155" marT="47897" marB="47897" anchor="ctr">
                    <a:solidFill>
                      <a:schemeClr val="bg1">
                        <a:lumMod val="85000"/>
                      </a:schemeClr>
                    </a:solidFill>
                  </a:tcPr>
                </a:tc>
                <a:tc>
                  <a:txBody>
                    <a:bodyPr/>
                    <a:lstStyle/>
                    <a:p>
                      <a:pPr algn="ctr"/>
                      <a:r>
                        <a:rPr lang="en-US" sz="1300" b="1" dirty="0" smtClean="0">
                          <a:solidFill>
                            <a:schemeClr val="tx1"/>
                          </a:solidFill>
                          <a:effectLst>
                            <a:outerShdw blurRad="38100" dist="38100" dir="2700000" algn="tl">
                              <a:srgbClr val="000000">
                                <a:alpha val="43137"/>
                              </a:srgbClr>
                            </a:outerShdw>
                          </a:effectLst>
                        </a:rPr>
                        <a:t>D</a:t>
                      </a:r>
                      <a:endParaRPr lang="en-US" sz="130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1">
                        <a:lumMod val="85000"/>
                      </a:schemeClr>
                    </a:solidFill>
                  </a:tcPr>
                </a:tc>
                <a:tc>
                  <a:txBody>
                    <a:bodyPr/>
                    <a:lstStyle/>
                    <a:p>
                      <a:pPr algn="ctr"/>
                      <a:r>
                        <a:rPr lang="en-US" sz="1300" b="1" dirty="0" smtClean="0">
                          <a:solidFill>
                            <a:schemeClr val="tx1"/>
                          </a:solidFill>
                          <a:effectLst>
                            <a:outerShdw blurRad="38100" dist="38100" dir="2700000" algn="tl">
                              <a:srgbClr val="000000">
                                <a:alpha val="43137"/>
                              </a:srgbClr>
                            </a:outerShdw>
                          </a:effectLst>
                        </a:rPr>
                        <a:t>1</a:t>
                      </a:r>
                      <a:endParaRPr lang="en-US" sz="130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1">
                        <a:lumMod val="85000"/>
                      </a:schemeClr>
                    </a:solidFill>
                  </a:tcPr>
                </a:tc>
              </a:tr>
              <a:tr h="290226">
                <a:tc>
                  <a:txBody>
                    <a:bodyPr/>
                    <a:lstStyle/>
                    <a:p>
                      <a:pPr marL="0" lvl="0" indent="0">
                        <a:buNone/>
                        <a:defRPr sz="1800"/>
                      </a:pPr>
                      <a:r>
                        <a:rPr lang="en-US" sz="1300" b="1" u="sng" dirty="0" smtClean="0">
                          <a:solidFill>
                            <a:schemeClr val="tx1"/>
                          </a:solidFill>
                          <a:effectLst>
                            <a:outerShdw blurRad="38100" dist="38100" dir="2700000" algn="tl">
                              <a:srgbClr val="000000">
                                <a:alpha val="43137"/>
                              </a:srgbClr>
                            </a:outerShdw>
                          </a:effectLst>
                        </a:rPr>
                        <a:t>Question 6</a:t>
                      </a:r>
                      <a:r>
                        <a:rPr lang="en-US" sz="1300" b="1" u="none" dirty="0" smtClean="0">
                          <a:solidFill>
                            <a:schemeClr val="tx1"/>
                          </a:solidFill>
                          <a:effectLst>
                            <a:outerShdw blurRad="38100" dist="38100" dir="2700000" algn="tl">
                              <a:srgbClr val="000000">
                                <a:alpha val="43137"/>
                              </a:srgbClr>
                            </a:outerShdw>
                          </a:effectLst>
                        </a:rPr>
                        <a:t>  </a:t>
                      </a:r>
                      <a:r>
                        <a:rPr lang="en-US" sz="1200" b="0" u="none" dirty="0" smtClean="0">
                          <a:solidFill>
                            <a:schemeClr val="tx1"/>
                          </a:solidFill>
                          <a:effectLst/>
                        </a:rPr>
                        <a:t>In what </a:t>
                      </a:r>
                      <a:r>
                        <a:rPr lang="en-US" sz="1200" b="1" u="none" dirty="0" smtClean="0">
                          <a:solidFill>
                            <a:schemeClr val="tx1"/>
                          </a:solidFill>
                          <a:effectLst/>
                        </a:rPr>
                        <a:t>TWO </a:t>
                      </a:r>
                      <a:r>
                        <a:rPr lang="en-US" sz="1200" b="0" u="none" dirty="0" smtClean="0">
                          <a:solidFill>
                            <a:schemeClr val="tx1"/>
                          </a:solidFill>
                          <a:effectLst/>
                        </a:rPr>
                        <a:t>ways are the lion and the wise old man the same?</a:t>
                      </a:r>
                      <a:r>
                        <a:rPr lang="en-US" sz="1200" b="0" u="none" baseline="0" dirty="0" smtClean="0">
                          <a:solidFill>
                            <a:schemeClr val="tx1"/>
                          </a:solidFill>
                          <a:effectLst/>
                        </a:rPr>
                        <a:t> RL</a:t>
                      </a:r>
                      <a:r>
                        <a:rPr lang="en-US" sz="1200" b="0" u="none" dirty="0" smtClean="0">
                          <a:solidFill>
                            <a:schemeClr val="tx1"/>
                          </a:solidFill>
                          <a:effectLst/>
                        </a:rPr>
                        <a:t>.2.9</a:t>
                      </a:r>
                      <a:r>
                        <a:rPr lang="en-US" sz="1200" b="0" u="none" baseline="0" dirty="0" smtClean="0">
                          <a:solidFill>
                            <a:schemeClr val="tx1"/>
                          </a:solidFill>
                          <a:effectLst/>
                        </a:rPr>
                        <a:t> </a:t>
                      </a:r>
                      <a:r>
                        <a:rPr lang="en-US" sz="1200" b="0" u="none" dirty="0" smtClean="0">
                          <a:solidFill>
                            <a:schemeClr val="tx1"/>
                          </a:solidFill>
                          <a:effectLst/>
                        </a:rPr>
                        <a:t>(both must be correct)</a:t>
                      </a:r>
                    </a:p>
                  </a:txBody>
                  <a:tcPr marL="97155" marR="97155" marT="47897" marB="47897" anchor="ctr">
                    <a:solidFill>
                      <a:schemeClr val="bg2"/>
                    </a:solidFill>
                  </a:tcPr>
                </a:tc>
                <a:tc>
                  <a:txBody>
                    <a:bodyPr/>
                    <a:lstStyle/>
                    <a:p>
                      <a:pPr algn="ctr"/>
                      <a:r>
                        <a:rPr lang="en-US" sz="1300" b="1" dirty="0" smtClean="0">
                          <a:solidFill>
                            <a:schemeClr val="tx1"/>
                          </a:solidFill>
                          <a:effectLst>
                            <a:outerShdw blurRad="38100" dist="38100" dir="2700000" algn="tl">
                              <a:srgbClr val="000000">
                                <a:alpha val="43137"/>
                              </a:srgbClr>
                            </a:outerShdw>
                          </a:effectLst>
                        </a:rPr>
                        <a:t>B &amp;</a:t>
                      </a:r>
                      <a:r>
                        <a:rPr lang="en-US" sz="1300" b="1" baseline="0" dirty="0" smtClean="0">
                          <a:solidFill>
                            <a:schemeClr val="tx1"/>
                          </a:solidFill>
                          <a:effectLst>
                            <a:outerShdw blurRad="38100" dist="38100" dir="2700000" algn="tl">
                              <a:srgbClr val="000000">
                                <a:alpha val="43137"/>
                              </a:srgbClr>
                            </a:outerShdw>
                          </a:effectLst>
                        </a:rPr>
                        <a:t> D</a:t>
                      </a:r>
                      <a:endParaRPr lang="en-US" sz="130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2"/>
                    </a:solidFill>
                  </a:tcPr>
                </a:tc>
                <a:tc>
                  <a:txBody>
                    <a:bodyPr/>
                    <a:lstStyle/>
                    <a:p>
                      <a:pPr algn="ctr"/>
                      <a:r>
                        <a:rPr lang="en-US" sz="1300" b="1" dirty="0" smtClean="0">
                          <a:solidFill>
                            <a:schemeClr val="tx1"/>
                          </a:solidFill>
                          <a:effectLst>
                            <a:outerShdw blurRad="38100" dist="38100" dir="2700000" algn="tl">
                              <a:srgbClr val="000000">
                                <a:alpha val="43137"/>
                              </a:srgbClr>
                            </a:outerShdw>
                          </a:effectLst>
                        </a:rPr>
                        <a:t>1</a:t>
                      </a:r>
                      <a:endParaRPr lang="en-US" sz="130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2"/>
                    </a:solidFill>
                  </a:tcPr>
                </a:tc>
              </a:tr>
              <a:tr h="351246">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300" b="1" u="sng" dirty="0" smtClean="0">
                          <a:solidFill>
                            <a:schemeClr val="tx1"/>
                          </a:solidFill>
                          <a:effectLst>
                            <a:outerShdw blurRad="38100" dist="38100" dir="2700000" algn="tl">
                              <a:srgbClr val="000000">
                                <a:alpha val="43137"/>
                              </a:srgbClr>
                            </a:outerShdw>
                          </a:effectLst>
                        </a:rPr>
                        <a:t>Question 7</a:t>
                      </a:r>
                      <a:r>
                        <a:rPr lang="en-US" sz="1300" b="1" u="none" dirty="0" smtClean="0">
                          <a:solidFill>
                            <a:schemeClr val="tx1"/>
                          </a:solidFill>
                          <a:effectLst>
                            <a:outerShdw blurRad="38100" dist="38100" dir="2700000" algn="tl">
                              <a:srgbClr val="000000">
                                <a:alpha val="43137"/>
                              </a:srgbClr>
                            </a:outerShdw>
                          </a:effectLst>
                        </a:rPr>
                        <a:t>                                        </a:t>
                      </a:r>
                      <a:r>
                        <a:rPr lang="en-US" sz="1300" b="1" u="sng" dirty="0" smtClean="0">
                          <a:solidFill>
                            <a:schemeClr val="tx1"/>
                          </a:solidFill>
                          <a:effectLst>
                            <a:outerShdw blurRad="38100" dist="38100" dir="2700000" algn="tl">
                              <a:srgbClr val="000000">
                                <a:alpha val="43137"/>
                              </a:srgbClr>
                            </a:outerShdw>
                          </a:effectLst>
                        </a:rPr>
                        <a:t>Literature</a:t>
                      </a:r>
                      <a:r>
                        <a:rPr lang="en-US" sz="1300" b="1" u="sng" baseline="0" dirty="0" smtClean="0">
                          <a:solidFill>
                            <a:schemeClr val="tx1"/>
                          </a:solidFill>
                          <a:effectLst>
                            <a:outerShdw blurRad="38100" dist="38100" dir="2700000" algn="tl">
                              <a:srgbClr val="000000">
                                <a:alpha val="43137"/>
                              </a:srgbClr>
                            </a:outerShdw>
                          </a:effectLst>
                        </a:rPr>
                        <a:t> Text Constructed Response</a:t>
                      </a:r>
                      <a:endParaRPr lang="en-US" sz="1300" b="0" u="none" baseline="0" dirty="0" smtClean="0">
                        <a:solidFill>
                          <a:schemeClr val="tx1"/>
                        </a:solidFill>
                        <a:effectLst/>
                      </a:endParaRPr>
                    </a:p>
                  </a:txBody>
                  <a:tcPr marL="97155" marR="97155" marT="47897" marB="47897" anchor="ctr">
                    <a:solidFill>
                      <a:schemeClr val="bg1">
                        <a:lumMod val="85000"/>
                      </a:schemeClr>
                    </a:solidFill>
                  </a:tcPr>
                </a:tc>
                <a:tc>
                  <a:txBody>
                    <a:bodyPr/>
                    <a:lstStyle/>
                    <a:p>
                      <a:pPr algn="ctr"/>
                      <a:r>
                        <a:rPr lang="en-US" sz="1200" b="1" dirty="0" smtClean="0">
                          <a:solidFill>
                            <a:schemeClr val="tx1"/>
                          </a:solidFill>
                          <a:effectLst>
                            <a:outerShdw blurRad="38100" dist="38100" dir="2700000" algn="tl">
                              <a:srgbClr val="000000">
                                <a:alpha val="43137"/>
                              </a:srgbClr>
                            </a:outerShdw>
                          </a:effectLst>
                        </a:rPr>
                        <a:t>RL.2.7</a:t>
                      </a:r>
                      <a:endParaRPr lang="en-US" sz="1200" b="1" dirty="0">
                        <a:solidFill>
                          <a:schemeClr val="tx1"/>
                        </a:solidFill>
                        <a:effectLst/>
                      </a:endParaRPr>
                    </a:p>
                  </a:txBody>
                  <a:tcPr marL="97155" marR="97155" marT="47897" marB="47897" anchor="ctr">
                    <a:solidFill>
                      <a:schemeClr val="bg1">
                        <a:lumMod val="85000"/>
                      </a:schemeClr>
                    </a:solidFill>
                  </a:tcPr>
                </a:tc>
                <a:tc>
                  <a:txBody>
                    <a:bodyPr/>
                    <a:lstStyle/>
                    <a:p>
                      <a:pPr algn="ctr"/>
                      <a:r>
                        <a:rPr lang="en-US" sz="1200" b="1" dirty="0" smtClean="0">
                          <a:solidFill>
                            <a:schemeClr val="tx1"/>
                          </a:solidFill>
                          <a:effectLst/>
                        </a:rPr>
                        <a:t>2</a:t>
                      </a:r>
                      <a:endParaRPr lang="en-US" sz="1200" b="1" dirty="0">
                        <a:solidFill>
                          <a:schemeClr val="tx1"/>
                        </a:solidFill>
                        <a:effectLst/>
                      </a:endParaRPr>
                    </a:p>
                  </a:txBody>
                  <a:tcPr marL="97155" marR="97155" marT="47897" marB="47897" anchor="ctr">
                    <a:solidFill>
                      <a:schemeClr val="bg1">
                        <a:lumMod val="85000"/>
                      </a:schemeClr>
                    </a:solidFill>
                  </a:tcPr>
                </a:tc>
              </a:tr>
              <a:tr h="351246">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300" b="1" u="sng" dirty="0" smtClean="0">
                          <a:solidFill>
                            <a:schemeClr val="tx1"/>
                          </a:solidFill>
                          <a:effectLst>
                            <a:outerShdw blurRad="38100" dist="38100" dir="2700000" algn="tl">
                              <a:srgbClr val="000000">
                                <a:alpha val="43137"/>
                              </a:srgbClr>
                            </a:outerShdw>
                          </a:effectLst>
                        </a:rPr>
                        <a:t>Question 8</a:t>
                      </a:r>
                      <a:r>
                        <a:rPr lang="en-US" sz="1300" b="1" u="none" dirty="0" smtClean="0">
                          <a:solidFill>
                            <a:schemeClr val="tx1"/>
                          </a:solidFill>
                          <a:effectLst>
                            <a:outerShdw blurRad="38100" dist="38100" dir="2700000" algn="tl">
                              <a:srgbClr val="000000">
                                <a:alpha val="43137"/>
                              </a:srgbClr>
                            </a:outerShdw>
                          </a:effectLst>
                        </a:rPr>
                        <a:t>                                        </a:t>
                      </a:r>
                      <a:r>
                        <a:rPr lang="en-US" sz="1300" b="1" u="sng" dirty="0" smtClean="0">
                          <a:solidFill>
                            <a:schemeClr val="tx1"/>
                          </a:solidFill>
                          <a:effectLst>
                            <a:outerShdw blurRad="38100" dist="38100" dir="2700000" algn="tl">
                              <a:srgbClr val="000000">
                                <a:alpha val="43137"/>
                              </a:srgbClr>
                            </a:outerShdw>
                          </a:effectLst>
                        </a:rPr>
                        <a:t>Literature</a:t>
                      </a:r>
                      <a:r>
                        <a:rPr lang="en-US" sz="1300" b="1" u="sng" baseline="0" dirty="0" smtClean="0">
                          <a:solidFill>
                            <a:schemeClr val="tx1"/>
                          </a:solidFill>
                          <a:effectLst>
                            <a:outerShdw blurRad="38100" dist="38100" dir="2700000" algn="tl">
                              <a:srgbClr val="000000">
                                <a:alpha val="43137"/>
                              </a:srgbClr>
                            </a:outerShdw>
                          </a:effectLst>
                        </a:rPr>
                        <a:t> Text Constructed Response</a:t>
                      </a:r>
                      <a:endParaRPr lang="en-US" sz="1300" b="0" u="none" dirty="0" smtClean="0">
                        <a:solidFill>
                          <a:schemeClr val="tx1"/>
                        </a:solidFill>
                        <a:effectLst/>
                      </a:endParaRPr>
                    </a:p>
                  </a:txBody>
                  <a:tcPr marL="97155" marR="97155" marT="47897" marB="47897" anchor="ctr">
                    <a:solidFill>
                      <a:schemeClr val="bg2"/>
                    </a:solidFill>
                  </a:tcPr>
                </a:tc>
                <a:tc>
                  <a:txBody>
                    <a:bodyPr/>
                    <a:lstStyle/>
                    <a:p>
                      <a:pPr algn="ctr"/>
                      <a:r>
                        <a:rPr lang="en-US" sz="1200" b="1" dirty="0" smtClean="0">
                          <a:solidFill>
                            <a:schemeClr val="tx1"/>
                          </a:solidFill>
                          <a:effectLst>
                            <a:outerShdw blurRad="38100" dist="38100" dir="2700000" algn="tl">
                              <a:srgbClr val="000000">
                                <a:alpha val="43137"/>
                              </a:srgbClr>
                            </a:outerShdw>
                          </a:effectLst>
                        </a:rPr>
                        <a:t>RL.2.9</a:t>
                      </a:r>
                      <a:endParaRPr lang="en-US" sz="120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2"/>
                    </a:solidFill>
                  </a:tcPr>
                </a:tc>
                <a:tc>
                  <a:txBody>
                    <a:bodyPr/>
                    <a:lstStyle/>
                    <a:p>
                      <a:pPr algn="ctr"/>
                      <a:r>
                        <a:rPr lang="en-US" sz="1200" b="1" dirty="0" smtClean="0">
                          <a:solidFill>
                            <a:schemeClr val="tx1"/>
                          </a:solidFill>
                          <a:effectLst>
                            <a:outerShdw blurRad="38100" dist="38100" dir="2700000" algn="tl">
                              <a:srgbClr val="000000">
                                <a:alpha val="43137"/>
                              </a:srgbClr>
                            </a:outerShdw>
                          </a:effectLst>
                        </a:rPr>
                        <a:t>3</a:t>
                      </a:r>
                      <a:endParaRPr lang="en-US" sz="120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2"/>
                    </a:solidFill>
                  </a:tcPr>
                </a:tc>
              </a:tr>
              <a:tr h="296962">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300" b="1" u="sng" dirty="0" smtClean="0">
                          <a:solidFill>
                            <a:schemeClr val="tx1"/>
                          </a:solidFill>
                          <a:effectLst>
                            <a:outerShdw blurRad="38100" dist="38100" dir="2700000" algn="tl">
                              <a:srgbClr val="000000">
                                <a:alpha val="43137"/>
                              </a:srgbClr>
                            </a:outerShdw>
                          </a:effectLst>
                        </a:rPr>
                        <a:t>Question 9</a:t>
                      </a:r>
                      <a:r>
                        <a:rPr lang="en-US" sz="1300" b="0" u="none" dirty="0" smtClean="0">
                          <a:solidFill>
                            <a:schemeClr val="tx1"/>
                          </a:solidFill>
                          <a:effectLst>
                            <a:outerShdw blurRad="38100" dist="38100" dir="2700000" algn="tl">
                              <a:srgbClr val="000000">
                                <a:alpha val="43137"/>
                              </a:srgbClr>
                            </a:outerShdw>
                          </a:effectLst>
                        </a:rPr>
                        <a:t>   </a:t>
                      </a:r>
                      <a:r>
                        <a:rPr lang="en-US" sz="1200" b="0" u="none" baseline="0" dirty="0" smtClean="0">
                          <a:solidFill>
                            <a:srgbClr val="000000"/>
                          </a:solidFill>
                          <a:effectLst/>
                          <a:latin typeface="+mn-lt"/>
                          <a:ea typeface="Times New Roman"/>
                          <a:cs typeface="Times New Roman"/>
                        </a:rPr>
                        <a:t>In paragraph 3 of, </a:t>
                      </a:r>
                      <a:r>
                        <a:rPr lang="en-US" sz="1200" b="1" i="1" u="sng" baseline="0" dirty="0" smtClean="0">
                          <a:solidFill>
                            <a:srgbClr val="000000"/>
                          </a:solidFill>
                          <a:effectLst/>
                          <a:latin typeface="+mn-lt"/>
                          <a:ea typeface="Times New Roman"/>
                          <a:cs typeface="Times New Roman"/>
                        </a:rPr>
                        <a:t>The Beautiful Moon</a:t>
                      </a:r>
                      <a:r>
                        <a:rPr lang="en-US" sz="1200" b="0" u="none" baseline="0" dirty="0" smtClean="0">
                          <a:solidFill>
                            <a:srgbClr val="000000"/>
                          </a:solidFill>
                          <a:effectLst/>
                          <a:latin typeface="+mn-lt"/>
                          <a:ea typeface="Times New Roman"/>
                          <a:cs typeface="Times New Roman"/>
                        </a:rPr>
                        <a:t>, the text says “the surface of the moon is unusual.”  Which word tells what is unusual about the moon’s surface? R</a:t>
                      </a:r>
                      <a:r>
                        <a:rPr lang="en-US" sz="1200" b="0" u="none" baseline="0" dirty="0" smtClean="0">
                          <a:solidFill>
                            <a:srgbClr val="000000"/>
                          </a:solidFill>
                          <a:latin typeface="+mn-lt"/>
                          <a:ea typeface="Times New Roman"/>
                          <a:cs typeface="Times New Roman"/>
                        </a:rPr>
                        <a:t>I</a:t>
                      </a:r>
                      <a:r>
                        <a:rPr lang="en-US" sz="1200" b="0" baseline="0" dirty="0" smtClean="0">
                          <a:solidFill>
                            <a:srgbClr val="000000"/>
                          </a:solidFill>
                          <a:latin typeface="+mn-lt"/>
                          <a:ea typeface="Times New Roman"/>
                          <a:cs typeface="Times New Roman"/>
                        </a:rPr>
                        <a:t>.2.4</a:t>
                      </a:r>
                    </a:p>
                  </a:txBody>
                  <a:tcPr marL="97155" marR="97155" marT="47897" marB="47897">
                    <a:solidFill>
                      <a:schemeClr val="bg1">
                        <a:lumMod val="85000"/>
                      </a:schemeClr>
                    </a:solidFill>
                  </a:tcPr>
                </a:tc>
                <a:tc>
                  <a:txBody>
                    <a:bodyPr/>
                    <a:lstStyle/>
                    <a:p>
                      <a:pPr algn="ctr"/>
                      <a:r>
                        <a:rPr lang="en-US" sz="1300" b="1" dirty="0" smtClean="0">
                          <a:solidFill>
                            <a:schemeClr val="tx1"/>
                          </a:solidFill>
                          <a:effectLst>
                            <a:outerShdw blurRad="38100" dist="38100" dir="2700000" algn="tl">
                              <a:srgbClr val="000000">
                                <a:alpha val="43137"/>
                              </a:srgbClr>
                            </a:outerShdw>
                          </a:effectLst>
                        </a:rPr>
                        <a:t>A</a:t>
                      </a:r>
                      <a:endParaRPr lang="en-US" sz="1300" b="1" dirty="0">
                        <a:solidFill>
                          <a:schemeClr val="tx1"/>
                        </a:solidFill>
                        <a:effectLst>
                          <a:outerShdw blurRad="38100" dist="38100" dir="2700000" algn="tl">
                            <a:srgbClr val="000000">
                              <a:alpha val="43137"/>
                            </a:srgbClr>
                          </a:outerShdw>
                        </a:effectLst>
                      </a:endParaRPr>
                    </a:p>
                  </a:txBody>
                  <a:tcPr marL="97155" marR="97155" marT="47897" marB="47897">
                    <a:solidFill>
                      <a:schemeClr val="bg1">
                        <a:lumMod val="85000"/>
                      </a:schemeClr>
                    </a:solidFill>
                  </a:tcPr>
                </a:tc>
                <a:tc>
                  <a:txBody>
                    <a:bodyPr/>
                    <a:lstStyle/>
                    <a:p>
                      <a:pPr algn="ctr"/>
                      <a:r>
                        <a:rPr lang="en-US" sz="1300" b="1" dirty="0" smtClean="0">
                          <a:solidFill>
                            <a:schemeClr val="tx1"/>
                          </a:solidFill>
                          <a:effectLst>
                            <a:outerShdw blurRad="38100" dist="38100" dir="2700000" algn="tl">
                              <a:srgbClr val="000000">
                                <a:alpha val="43137"/>
                              </a:srgbClr>
                            </a:outerShdw>
                          </a:effectLst>
                        </a:rPr>
                        <a:t>1</a:t>
                      </a:r>
                      <a:endParaRPr lang="en-US" sz="1300" b="1" dirty="0">
                        <a:solidFill>
                          <a:schemeClr val="tx1"/>
                        </a:solidFill>
                        <a:effectLst>
                          <a:outerShdw blurRad="38100" dist="38100" dir="2700000" algn="tl">
                            <a:srgbClr val="000000">
                              <a:alpha val="43137"/>
                            </a:srgbClr>
                          </a:outerShdw>
                        </a:effectLst>
                      </a:endParaRPr>
                    </a:p>
                  </a:txBody>
                  <a:tcPr marL="97155" marR="97155" marT="47897" marB="47897">
                    <a:solidFill>
                      <a:schemeClr val="bg1">
                        <a:lumMod val="85000"/>
                      </a:schemeClr>
                    </a:solidFill>
                  </a:tcPr>
                </a:tc>
              </a:tr>
              <a:tr h="296962">
                <a:tc>
                  <a:txBody>
                    <a:bodyPr/>
                    <a:lstStyle/>
                    <a:p>
                      <a:pPr marL="342900" marR="0" indent="-342900" algn="l" defTabSz="966612" rtl="0" eaLnBrk="1" fontAlgn="auto" latinLnBrk="0" hangingPunct="1">
                        <a:lnSpc>
                          <a:spcPct val="100000"/>
                        </a:lnSpc>
                        <a:spcBef>
                          <a:spcPts val="0"/>
                        </a:spcBef>
                        <a:spcAft>
                          <a:spcPts val="0"/>
                        </a:spcAft>
                        <a:buClrTx/>
                        <a:buSzTx/>
                        <a:buFontTx/>
                        <a:buNone/>
                        <a:tabLst/>
                        <a:defRPr/>
                      </a:pPr>
                      <a:r>
                        <a:rPr lang="en-US" sz="1300" b="1" u="sng" dirty="0" smtClean="0">
                          <a:solidFill>
                            <a:schemeClr val="tx1"/>
                          </a:solidFill>
                          <a:effectLst>
                            <a:outerShdw blurRad="38100" dist="38100" dir="2700000" algn="tl">
                              <a:srgbClr val="000000">
                                <a:alpha val="43137"/>
                              </a:srgbClr>
                            </a:outerShdw>
                          </a:effectLst>
                        </a:rPr>
                        <a:t>Question 10</a:t>
                      </a:r>
                      <a:r>
                        <a:rPr lang="en-US" sz="1300" b="0" u="none" dirty="0" smtClean="0">
                          <a:solidFill>
                            <a:schemeClr val="tx1"/>
                          </a:solidFill>
                          <a:effectLst>
                            <a:outerShdw blurRad="38100" dist="38100" dir="2700000" algn="tl">
                              <a:srgbClr val="000000">
                                <a:alpha val="43137"/>
                              </a:srgbClr>
                            </a:outerShdw>
                          </a:effectLst>
                          <a:latin typeface="+mn-lt"/>
                        </a:rPr>
                        <a:t>  </a:t>
                      </a:r>
                      <a:r>
                        <a:rPr lang="en-US" sz="1200" b="0" u="none" dirty="0" smtClean="0">
                          <a:solidFill>
                            <a:srgbClr val="000000"/>
                          </a:solidFill>
                          <a:effectLst/>
                          <a:latin typeface="+mn-lt"/>
                          <a:ea typeface="Times New Roman"/>
                          <a:cs typeface="Times New Roman"/>
                        </a:rPr>
                        <a:t>The</a:t>
                      </a:r>
                      <a:r>
                        <a:rPr lang="en-US" sz="1200" b="0" u="none" baseline="0" dirty="0" smtClean="0">
                          <a:solidFill>
                            <a:srgbClr val="000000"/>
                          </a:solidFill>
                          <a:effectLst/>
                          <a:latin typeface="+mn-lt"/>
                          <a:ea typeface="Times New Roman"/>
                          <a:cs typeface="Times New Roman"/>
                        </a:rPr>
                        <a:t> different shapes that we see are called the </a:t>
                      </a:r>
                      <a:r>
                        <a:rPr lang="en-US" sz="1200" b="0" u="sng" baseline="0" dirty="0" smtClean="0">
                          <a:solidFill>
                            <a:srgbClr val="000000"/>
                          </a:solidFill>
                          <a:effectLst/>
                          <a:latin typeface="+mn-lt"/>
                          <a:ea typeface="Times New Roman"/>
                          <a:cs typeface="Times New Roman"/>
                        </a:rPr>
                        <a:t>phases </a:t>
                      </a:r>
                      <a:r>
                        <a:rPr lang="en-US" sz="1200" b="0" u="none" baseline="0" dirty="0" smtClean="0">
                          <a:solidFill>
                            <a:srgbClr val="000000"/>
                          </a:solidFill>
                          <a:effectLst/>
                          <a:latin typeface="+mn-lt"/>
                          <a:ea typeface="Times New Roman"/>
                          <a:cs typeface="Times New Roman"/>
                        </a:rPr>
                        <a:t> of the moon.</a:t>
                      </a:r>
                    </a:p>
                    <a:p>
                      <a:pPr marL="342900" marR="0" indent="-342900" algn="l" defTabSz="966612" rtl="0" eaLnBrk="1" fontAlgn="auto" latinLnBrk="0" hangingPunct="1">
                        <a:lnSpc>
                          <a:spcPct val="100000"/>
                        </a:lnSpc>
                        <a:spcBef>
                          <a:spcPts val="0"/>
                        </a:spcBef>
                        <a:spcAft>
                          <a:spcPts val="0"/>
                        </a:spcAft>
                        <a:buClrTx/>
                        <a:buSzTx/>
                        <a:buFontTx/>
                        <a:buNone/>
                        <a:tabLst/>
                        <a:defRPr/>
                      </a:pPr>
                      <a:r>
                        <a:rPr lang="en-US" sz="1200" b="0" u="none" baseline="0" dirty="0" smtClean="0">
                          <a:solidFill>
                            <a:srgbClr val="000000"/>
                          </a:solidFill>
                          <a:effectLst/>
                          <a:latin typeface="+mn-lt"/>
                          <a:ea typeface="Times New Roman"/>
                          <a:cs typeface="Times New Roman"/>
                        </a:rPr>
                        <a:t>What word in the sentence helps the reader understand what </a:t>
                      </a:r>
                      <a:r>
                        <a:rPr lang="en-US" sz="1200" b="0" u="sng" baseline="0" dirty="0" smtClean="0">
                          <a:solidFill>
                            <a:srgbClr val="000000"/>
                          </a:solidFill>
                          <a:effectLst/>
                          <a:latin typeface="+mn-lt"/>
                          <a:ea typeface="Times New Roman"/>
                          <a:cs typeface="Times New Roman"/>
                        </a:rPr>
                        <a:t>phases </a:t>
                      </a:r>
                      <a:r>
                        <a:rPr lang="en-US" sz="1200" b="0" u="none" baseline="0" dirty="0" smtClean="0">
                          <a:solidFill>
                            <a:srgbClr val="000000"/>
                          </a:solidFill>
                          <a:effectLst/>
                          <a:latin typeface="+mn-lt"/>
                          <a:ea typeface="Times New Roman"/>
                          <a:cs typeface="Times New Roman"/>
                        </a:rPr>
                        <a:t>means? R</a:t>
                      </a:r>
                      <a:r>
                        <a:rPr lang="en-US" sz="1200" b="0" u="none" dirty="0" smtClean="0">
                          <a:solidFill>
                            <a:srgbClr val="000000"/>
                          </a:solidFill>
                          <a:latin typeface="+mn-lt"/>
                          <a:ea typeface="Times New Roman"/>
                          <a:cs typeface="Times New Roman"/>
                        </a:rPr>
                        <a:t>I</a:t>
                      </a:r>
                      <a:r>
                        <a:rPr lang="en-US" sz="1200" b="0" dirty="0" smtClean="0">
                          <a:solidFill>
                            <a:srgbClr val="000000"/>
                          </a:solidFill>
                          <a:latin typeface="+mn-lt"/>
                          <a:ea typeface="Times New Roman"/>
                          <a:cs typeface="Times New Roman"/>
                        </a:rPr>
                        <a:t>.2.4</a:t>
                      </a:r>
                      <a:endParaRPr lang="en-US" sz="1200" b="0" dirty="0" smtClean="0">
                        <a:latin typeface="+mn-lt"/>
                        <a:ea typeface="Calibri"/>
                        <a:cs typeface="Times New Roman"/>
                      </a:endParaRPr>
                    </a:p>
                  </a:txBody>
                  <a:tcPr marL="97155" marR="97155" marT="47897" marB="47897" anchor="ctr">
                    <a:solidFill>
                      <a:schemeClr val="bg2"/>
                    </a:solidFill>
                  </a:tcPr>
                </a:tc>
                <a:tc>
                  <a:txBody>
                    <a:bodyPr/>
                    <a:lstStyle/>
                    <a:p>
                      <a:pPr algn="ctr"/>
                      <a:r>
                        <a:rPr lang="en-US" sz="1300" b="1" dirty="0" smtClean="0">
                          <a:solidFill>
                            <a:schemeClr val="tx1"/>
                          </a:solidFill>
                          <a:effectLst>
                            <a:outerShdw blurRad="38100" dist="38100" dir="2700000" algn="tl">
                              <a:srgbClr val="000000">
                                <a:alpha val="43137"/>
                              </a:srgbClr>
                            </a:outerShdw>
                          </a:effectLst>
                        </a:rPr>
                        <a:t>A</a:t>
                      </a:r>
                      <a:endParaRPr lang="en-US" sz="130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2"/>
                    </a:solidFill>
                  </a:tcPr>
                </a:tc>
                <a:tc>
                  <a:txBody>
                    <a:bodyPr/>
                    <a:lstStyle/>
                    <a:p>
                      <a:pPr algn="ctr"/>
                      <a:r>
                        <a:rPr lang="en-US" sz="1300" b="1" dirty="0" smtClean="0">
                          <a:solidFill>
                            <a:schemeClr val="tx1"/>
                          </a:solidFill>
                          <a:effectLst>
                            <a:outerShdw blurRad="38100" dist="38100" dir="2700000" algn="tl">
                              <a:srgbClr val="000000">
                                <a:alpha val="43137"/>
                              </a:srgbClr>
                            </a:outerShdw>
                          </a:effectLst>
                        </a:rPr>
                        <a:t>1</a:t>
                      </a:r>
                      <a:endParaRPr lang="en-US" sz="130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2"/>
                    </a:solidFill>
                  </a:tcPr>
                </a:tc>
              </a:tr>
              <a:tr h="300096">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300" b="1" u="sng" dirty="0" smtClean="0">
                          <a:solidFill>
                            <a:schemeClr val="tx1"/>
                          </a:solidFill>
                          <a:effectLst>
                            <a:outerShdw blurRad="38100" dist="38100" dir="2700000" algn="tl">
                              <a:srgbClr val="000000">
                                <a:alpha val="43137"/>
                              </a:srgbClr>
                            </a:outerShdw>
                          </a:effectLst>
                        </a:rPr>
                        <a:t>Question 11</a:t>
                      </a:r>
                      <a:r>
                        <a:rPr lang="en-US" sz="1300" b="0" u="none" dirty="0" smtClean="0">
                          <a:solidFill>
                            <a:schemeClr val="tx1"/>
                          </a:solidFill>
                          <a:effectLst/>
                        </a:rPr>
                        <a:t>   </a:t>
                      </a:r>
                      <a:r>
                        <a:rPr lang="en-US" sz="1200" b="0" u="none" dirty="0" smtClean="0">
                          <a:solidFill>
                            <a:schemeClr val="dk1"/>
                          </a:solidFill>
                          <a:effectLst/>
                          <a:latin typeface="+mn-lt"/>
                          <a:ea typeface="Calibri"/>
                          <a:cs typeface="Times New Roman"/>
                        </a:rPr>
                        <a:t>Which</a:t>
                      </a:r>
                      <a:r>
                        <a:rPr lang="en-US" sz="1200" b="0" u="none" baseline="0" dirty="0" smtClean="0">
                          <a:solidFill>
                            <a:schemeClr val="dk1"/>
                          </a:solidFill>
                          <a:effectLst/>
                          <a:latin typeface="+mn-lt"/>
                          <a:ea typeface="Calibri"/>
                          <a:cs typeface="Times New Roman"/>
                        </a:rPr>
                        <a:t> detail from the text, </a:t>
                      </a:r>
                      <a:r>
                        <a:rPr lang="en-US" sz="1200" b="1" i="1" u="sng" baseline="0" dirty="0" smtClean="0">
                          <a:solidFill>
                            <a:schemeClr val="dk1"/>
                          </a:solidFill>
                          <a:effectLst/>
                          <a:latin typeface="+mn-lt"/>
                          <a:ea typeface="Calibri"/>
                          <a:cs typeface="Times New Roman"/>
                        </a:rPr>
                        <a:t>The Beautiful Moon</a:t>
                      </a:r>
                      <a:r>
                        <a:rPr lang="en-US" sz="1200" b="0" u="none" baseline="0" dirty="0" smtClean="0">
                          <a:solidFill>
                            <a:schemeClr val="dk1"/>
                          </a:solidFill>
                          <a:effectLst/>
                          <a:latin typeface="+mn-lt"/>
                          <a:ea typeface="Calibri"/>
                          <a:cs typeface="Times New Roman"/>
                        </a:rPr>
                        <a:t>, supports why astronauts need heavy boots? R</a:t>
                      </a:r>
                      <a:r>
                        <a:rPr lang="en-US" sz="1200" b="0" dirty="0" smtClean="0">
                          <a:latin typeface="+mn-lt"/>
                          <a:ea typeface="Calibri"/>
                          <a:cs typeface="Times New Roman"/>
                        </a:rPr>
                        <a:t>I.2.8</a:t>
                      </a:r>
                    </a:p>
                  </a:txBody>
                  <a:tcPr marL="97155" marR="97155" marT="47897" marB="47897" anchor="ctr">
                    <a:solidFill>
                      <a:schemeClr val="bg1">
                        <a:lumMod val="85000"/>
                      </a:schemeClr>
                    </a:solidFill>
                  </a:tcPr>
                </a:tc>
                <a:tc>
                  <a:txBody>
                    <a:bodyPr/>
                    <a:lstStyle/>
                    <a:p>
                      <a:pPr algn="ctr"/>
                      <a:r>
                        <a:rPr lang="en-US" sz="1300" b="1" dirty="0" smtClean="0">
                          <a:solidFill>
                            <a:schemeClr val="tx1"/>
                          </a:solidFill>
                          <a:effectLst>
                            <a:outerShdw blurRad="38100" dist="38100" dir="2700000" algn="tl">
                              <a:srgbClr val="000000">
                                <a:alpha val="43137"/>
                              </a:srgbClr>
                            </a:outerShdw>
                          </a:effectLst>
                        </a:rPr>
                        <a:t>D</a:t>
                      </a:r>
                      <a:endParaRPr lang="en-US" sz="130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1">
                        <a:lumMod val="85000"/>
                      </a:schemeClr>
                    </a:solidFill>
                  </a:tcPr>
                </a:tc>
                <a:tc>
                  <a:txBody>
                    <a:bodyPr/>
                    <a:lstStyle/>
                    <a:p>
                      <a:pPr algn="ctr"/>
                      <a:r>
                        <a:rPr lang="en-US" sz="1300" b="1" dirty="0" smtClean="0">
                          <a:solidFill>
                            <a:schemeClr val="tx1"/>
                          </a:solidFill>
                          <a:effectLst>
                            <a:outerShdw blurRad="38100" dist="38100" dir="2700000" algn="tl">
                              <a:srgbClr val="000000">
                                <a:alpha val="43137"/>
                              </a:srgbClr>
                            </a:outerShdw>
                          </a:effectLst>
                        </a:rPr>
                        <a:t>1</a:t>
                      </a:r>
                      <a:endParaRPr lang="en-US" sz="130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1">
                        <a:lumMod val="85000"/>
                      </a:schemeClr>
                    </a:solidFill>
                  </a:tcPr>
                </a:tc>
              </a:tr>
              <a:tr h="296962">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300" b="1" u="sng" dirty="0" smtClean="0">
                          <a:solidFill>
                            <a:schemeClr val="tx1"/>
                          </a:solidFill>
                          <a:effectLst>
                            <a:outerShdw blurRad="38100" dist="38100" dir="2700000" algn="tl">
                              <a:srgbClr val="000000">
                                <a:alpha val="43137"/>
                              </a:srgbClr>
                            </a:outerShdw>
                          </a:effectLst>
                        </a:rPr>
                        <a:t>Question 12</a:t>
                      </a:r>
                      <a:r>
                        <a:rPr lang="en-US" sz="1300" b="0" u="none" dirty="0" smtClean="0">
                          <a:solidFill>
                            <a:schemeClr val="tx1"/>
                          </a:solidFill>
                          <a:effectLst>
                            <a:outerShdw blurRad="38100" dist="38100" dir="2700000" algn="tl">
                              <a:srgbClr val="000000">
                                <a:alpha val="43137"/>
                              </a:srgbClr>
                            </a:outerShdw>
                          </a:effectLst>
                          <a:latin typeface="+mn-lt"/>
                        </a:rPr>
                        <a:t> </a:t>
                      </a:r>
                      <a:r>
                        <a:rPr lang="en-US" sz="1300" b="0" u="none" dirty="0" smtClean="0">
                          <a:solidFill>
                            <a:schemeClr val="tx1"/>
                          </a:solidFill>
                          <a:effectLst/>
                          <a:latin typeface="+mn-lt"/>
                        </a:rPr>
                        <a:t>W</a:t>
                      </a:r>
                      <a:r>
                        <a:rPr lang="en-US" sz="1200" b="0" u="none" dirty="0" smtClean="0">
                          <a:solidFill>
                            <a:schemeClr val="tx1"/>
                          </a:solidFill>
                          <a:effectLst/>
                          <a:latin typeface="+mn-lt"/>
                        </a:rPr>
                        <a:t>hich sentence from the text,</a:t>
                      </a:r>
                      <a:r>
                        <a:rPr lang="en-US" sz="1200" b="1" i="1" u="none" dirty="0" smtClean="0">
                          <a:solidFill>
                            <a:schemeClr val="tx1"/>
                          </a:solidFill>
                          <a:effectLst/>
                          <a:latin typeface="+mn-lt"/>
                        </a:rPr>
                        <a:t> </a:t>
                      </a:r>
                      <a:r>
                        <a:rPr lang="en-US" sz="1200" b="1" i="1" u="sng" dirty="0" smtClean="0">
                          <a:solidFill>
                            <a:schemeClr val="tx1"/>
                          </a:solidFill>
                          <a:effectLst/>
                          <a:latin typeface="+mn-lt"/>
                        </a:rPr>
                        <a:t>The Moon</a:t>
                      </a:r>
                      <a:r>
                        <a:rPr lang="en-US" sz="1200" b="0" u="none" dirty="0" smtClean="0">
                          <a:solidFill>
                            <a:schemeClr val="tx1"/>
                          </a:solidFill>
                          <a:effectLst/>
                          <a:latin typeface="+mn-lt"/>
                        </a:rPr>
                        <a:t>,</a:t>
                      </a:r>
                      <a:r>
                        <a:rPr lang="en-US" sz="1200" b="0" u="none" baseline="0" dirty="0" smtClean="0">
                          <a:solidFill>
                            <a:schemeClr val="tx1"/>
                          </a:solidFill>
                          <a:effectLst/>
                          <a:latin typeface="+mn-lt"/>
                        </a:rPr>
                        <a:t> supports the point that the moon has many interesting features? Rl.2.8</a:t>
                      </a:r>
                      <a:endParaRPr lang="en-US" sz="1200" b="0" dirty="0" smtClean="0">
                        <a:latin typeface="+mn-lt"/>
                        <a:ea typeface="Calibri"/>
                        <a:cs typeface="Times New Roman"/>
                      </a:endParaRPr>
                    </a:p>
                  </a:txBody>
                  <a:tcPr marL="97155" marR="97155" marT="47897" marB="47897" anchor="ctr">
                    <a:solidFill>
                      <a:schemeClr val="bg2"/>
                    </a:solidFill>
                  </a:tcPr>
                </a:tc>
                <a:tc>
                  <a:txBody>
                    <a:bodyPr/>
                    <a:lstStyle/>
                    <a:p>
                      <a:pPr algn="ctr"/>
                      <a:r>
                        <a:rPr lang="en-US" sz="1300" b="1" dirty="0" smtClean="0">
                          <a:solidFill>
                            <a:schemeClr val="tx1"/>
                          </a:solidFill>
                          <a:effectLst>
                            <a:outerShdw blurRad="38100" dist="38100" dir="2700000" algn="tl">
                              <a:srgbClr val="000000">
                                <a:alpha val="43137"/>
                              </a:srgbClr>
                            </a:outerShdw>
                          </a:effectLst>
                        </a:rPr>
                        <a:t>B</a:t>
                      </a:r>
                      <a:endParaRPr lang="en-US" sz="130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2"/>
                    </a:solidFill>
                  </a:tcPr>
                </a:tc>
                <a:tc>
                  <a:txBody>
                    <a:bodyPr/>
                    <a:lstStyle/>
                    <a:p>
                      <a:pPr algn="ctr"/>
                      <a:r>
                        <a:rPr lang="en-US" sz="1300" b="1" dirty="0" smtClean="0">
                          <a:solidFill>
                            <a:schemeClr val="tx1"/>
                          </a:solidFill>
                          <a:effectLst>
                            <a:outerShdw blurRad="38100" dist="38100" dir="2700000" algn="tl">
                              <a:srgbClr val="000000">
                                <a:alpha val="43137"/>
                              </a:srgbClr>
                            </a:outerShdw>
                          </a:effectLst>
                        </a:rPr>
                        <a:t>1</a:t>
                      </a:r>
                      <a:endParaRPr lang="en-US" sz="130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2"/>
                    </a:solidFill>
                  </a:tcPr>
                </a:tc>
              </a:tr>
              <a:tr h="336076">
                <a:tc>
                  <a:txBody>
                    <a:bodyPr/>
                    <a:lstStyle/>
                    <a:p>
                      <a:pPr marL="0" marR="0" indent="0" algn="l" defTabSz="1018809" rtl="0" eaLnBrk="1" fontAlgn="auto" latinLnBrk="0" hangingPunct="1">
                        <a:lnSpc>
                          <a:spcPct val="100000"/>
                        </a:lnSpc>
                        <a:spcBef>
                          <a:spcPts val="0"/>
                        </a:spcBef>
                        <a:spcAft>
                          <a:spcPts val="0"/>
                        </a:spcAft>
                        <a:buClrTx/>
                        <a:buSzTx/>
                        <a:buFontTx/>
                        <a:buNone/>
                        <a:tabLst/>
                        <a:defRPr/>
                      </a:pPr>
                      <a:r>
                        <a:rPr lang="en-US" sz="1300" b="1" u="sng" dirty="0" smtClean="0">
                          <a:solidFill>
                            <a:schemeClr val="tx1"/>
                          </a:solidFill>
                          <a:effectLst>
                            <a:outerShdw blurRad="38100" dist="38100" dir="2700000" algn="tl">
                              <a:srgbClr val="000000">
                                <a:alpha val="43137"/>
                              </a:srgbClr>
                            </a:outerShdw>
                          </a:effectLst>
                        </a:rPr>
                        <a:t>Question</a:t>
                      </a:r>
                      <a:r>
                        <a:rPr lang="en-US" sz="1300" b="1" u="sng" baseline="0" dirty="0" smtClean="0">
                          <a:solidFill>
                            <a:schemeClr val="tx1"/>
                          </a:solidFill>
                          <a:effectLst>
                            <a:outerShdw blurRad="38100" dist="38100" dir="2700000" algn="tl">
                              <a:srgbClr val="000000">
                                <a:alpha val="43137"/>
                              </a:srgbClr>
                            </a:outerShdw>
                          </a:effectLst>
                        </a:rPr>
                        <a:t> 13</a:t>
                      </a:r>
                      <a:r>
                        <a:rPr lang="en-US" sz="1300" b="1" u="none" baseline="0" dirty="0" smtClean="0">
                          <a:solidFill>
                            <a:schemeClr val="tx1"/>
                          </a:solidFill>
                          <a:effectLst>
                            <a:outerShdw blurRad="38100" dist="38100" dir="2700000" algn="tl">
                              <a:srgbClr val="000000">
                                <a:alpha val="43137"/>
                              </a:srgbClr>
                            </a:outerShdw>
                          </a:effectLst>
                        </a:rPr>
                        <a:t> </a:t>
                      </a:r>
                      <a:r>
                        <a:rPr kumimoji="0" lang="en-US" sz="1200" b="0" i="0" u="none" strike="noStrike" kern="1200" cap="none" spc="0" normalizeH="0" baseline="0" noProof="0" dirty="0" smtClean="0">
                          <a:ln>
                            <a:noFill/>
                          </a:ln>
                          <a:solidFill>
                            <a:srgbClr val="000000"/>
                          </a:solidFill>
                          <a:effectLst/>
                          <a:uLnTx/>
                          <a:uFillTx/>
                          <a:latin typeface="+mn-lt"/>
                          <a:ea typeface="Times New Roman"/>
                          <a:cs typeface="Times New Roman"/>
                        </a:rPr>
                        <a:t> Which two important points are included in both </a:t>
                      </a:r>
                      <a:r>
                        <a:rPr kumimoji="0" lang="en-US" sz="1200" b="1" i="1" u="sng" strike="noStrike" kern="1200" cap="none" spc="0" normalizeH="0" baseline="0" noProof="0" dirty="0" smtClean="0">
                          <a:ln>
                            <a:noFill/>
                          </a:ln>
                          <a:solidFill>
                            <a:srgbClr val="000000"/>
                          </a:solidFill>
                          <a:effectLst/>
                          <a:uLnTx/>
                          <a:uFillTx/>
                          <a:latin typeface="+mn-lt"/>
                          <a:ea typeface="Times New Roman"/>
                          <a:cs typeface="Times New Roman"/>
                        </a:rPr>
                        <a:t>The Beautiful Moon</a:t>
                      </a:r>
                      <a:r>
                        <a:rPr kumimoji="0" lang="en-US" sz="1200" b="1" i="1" u="none" strike="noStrike" kern="1200" cap="none" spc="0" normalizeH="0" baseline="0" noProof="0" dirty="0" smtClean="0">
                          <a:ln>
                            <a:noFill/>
                          </a:ln>
                          <a:solidFill>
                            <a:srgbClr val="000000"/>
                          </a:solidFill>
                          <a:effectLst/>
                          <a:uLnTx/>
                          <a:uFillTx/>
                          <a:latin typeface="+mn-lt"/>
                          <a:ea typeface="Times New Roman"/>
                          <a:cs typeface="Times New Roman"/>
                        </a:rPr>
                        <a:t> </a:t>
                      </a:r>
                      <a:r>
                        <a:rPr kumimoji="0" lang="en-US" sz="1200" b="0" i="0" u="none" strike="noStrike" kern="1200" cap="none" spc="0" normalizeH="0" baseline="0" noProof="0" dirty="0" smtClean="0">
                          <a:ln>
                            <a:noFill/>
                          </a:ln>
                          <a:solidFill>
                            <a:srgbClr val="000000"/>
                          </a:solidFill>
                          <a:effectLst/>
                          <a:uLnTx/>
                          <a:uFillTx/>
                          <a:latin typeface="+mn-lt"/>
                          <a:ea typeface="Times New Roman"/>
                          <a:cs typeface="Times New Roman"/>
                        </a:rPr>
                        <a:t>and </a:t>
                      </a:r>
                      <a:r>
                        <a:rPr kumimoji="0" lang="en-US" sz="1200" b="1" i="1" u="sng" strike="noStrike" kern="1200" cap="none" spc="0" normalizeH="0" baseline="0" noProof="0" dirty="0" smtClean="0">
                          <a:ln>
                            <a:noFill/>
                          </a:ln>
                          <a:solidFill>
                            <a:srgbClr val="000000"/>
                          </a:solidFill>
                          <a:effectLst/>
                          <a:uLnTx/>
                          <a:uFillTx/>
                          <a:latin typeface="+mn-lt"/>
                          <a:ea typeface="Times New Roman"/>
                          <a:cs typeface="Times New Roman"/>
                        </a:rPr>
                        <a:t>The Moon</a:t>
                      </a:r>
                      <a:r>
                        <a:rPr kumimoji="0" lang="en-US" sz="1200" b="1" i="1" u="none" strike="noStrike" kern="1200" cap="none" spc="0" normalizeH="0" baseline="0" noProof="0" dirty="0" smtClean="0">
                          <a:ln>
                            <a:noFill/>
                          </a:ln>
                          <a:solidFill>
                            <a:srgbClr val="000000"/>
                          </a:solidFill>
                          <a:effectLst/>
                          <a:uLnTx/>
                          <a:uFillTx/>
                          <a:latin typeface="+mn-lt"/>
                          <a:ea typeface="Times New Roman"/>
                          <a:cs typeface="Times New Roman"/>
                        </a:rPr>
                        <a:t> </a:t>
                      </a:r>
                      <a:r>
                        <a:rPr kumimoji="0" lang="en-US" sz="1200" b="0" i="0" u="none" strike="noStrike" kern="1200" cap="none" spc="0" normalizeH="0" baseline="0" noProof="0" dirty="0" smtClean="0">
                          <a:ln>
                            <a:noFill/>
                          </a:ln>
                          <a:solidFill>
                            <a:srgbClr val="000000"/>
                          </a:solidFill>
                          <a:effectLst/>
                          <a:uLnTx/>
                          <a:uFillTx/>
                          <a:latin typeface="+mn-lt"/>
                          <a:ea typeface="Times New Roman"/>
                          <a:cs typeface="Times New Roman"/>
                        </a:rPr>
                        <a:t>? Choose the </a:t>
                      </a:r>
                      <a:r>
                        <a:rPr kumimoji="0" lang="en-US" sz="1200" b="1" i="0" u="none" strike="noStrike" kern="1200" cap="none" spc="0" normalizeH="0" baseline="0" noProof="0" dirty="0" smtClean="0">
                          <a:ln>
                            <a:noFill/>
                          </a:ln>
                          <a:solidFill>
                            <a:srgbClr val="000000"/>
                          </a:solidFill>
                          <a:effectLst/>
                          <a:uLnTx/>
                          <a:uFillTx/>
                          <a:latin typeface="+mn-lt"/>
                          <a:ea typeface="Times New Roman"/>
                          <a:cs typeface="Times New Roman"/>
                        </a:rPr>
                        <a:t>two </a:t>
                      </a:r>
                      <a:r>
                        <a:rPr kumimoji="0" lang="en-US" sz="1200" b="0" i="0" u="none" strike="noStrike" kern="1200" cap="none" spc="0" normalizeH="0" baseline="0" noProof="0" dirty="0" smtClean="0">
                          <a:ln>
                            <a:noFill/>
                          </a:ln>
                          <a:solidFill>
                            <a:srgbClr val="000000"/>
                          </a:solidFill>
                          <a:effectLst/>
                          <a:uLnTx/>
                          <a:uFillTx/>
                          <a:latin typeface="+mn-lt"/>
                          <a:ea typeface="Times New Roman"/>
                          <a:cs typeface="Times New Roman"/>
                        </a:rPr>
                        <a:t>best answers. Rl.2.9</a:t>
                      </a:r>
                      <a:endParaRPr lang="en-US" sz="1200" b="0" dirty="0" smtClean="0">
                        <a:latin typeface="+mn-lt"/>
                        <a:cs typeface="Helvetica" pitchFamily="34" charset="0"/>
                      </a:endParaRPr>
                    </a:p>
                  </a:txBody>
                  <a:tcPr marL="97155" marR="97155" marT="47897" marB="47897" anchor="ctr">
                    <a:solidFill>
                      <a:schemeClr val="bg2"/>
                    </a:solidFill>
                  </a:tcPr>
                </a:tc>
                <a:tc>
                  <a:txBody>
                    <a:bodyPr/>
                    <a:lstStyle/>
                    <a:p>
                      <a:pPr algn="ctr"/>
                      <a:r>
                        <a:rPr lang="en-US" sz="1300" b="1" dirty="0" smtClean="0">
                          <a:solidFill>
                            <a:schemeClr val="tx1"/>
                          </a:solidFill>
                          <a:effectLst>
                            <a:outerShdw blurRad="38100" dist="38100" dir="2700000" algn="tl">
                              <a:srgbClr val="000000">
                                <a:alpha val="43137"/>
                              </a:srgbClr>
                            </a:outerShdw>
                          </a:effectLst>
                        </a:rPr>
                        <a:t>B &amp; C</a:t>
                      </a:r>
                      <a:endParaRPr lang="en-US" sz="130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2"/>
                    </a:solidFill>
                  </a:tcPr>
                </a:tc>
                <a:tc>
                  <a:txBody>
                    <a:bodyPr/>
                    <a:lstStyle/>
                    <a:p>
                      <a:pPr algn="ctr"/>
                      <a:r>
                        <a:rPr lang="en-US" sz="1300" b="1" dirty="0" smtClean="0">
                          <a:solidFill>
                            <a:schemeClr val="tx1"/>
                          </a:solidFill>
                          <a:effectLst>
                            <a:outerShdw blurRad="38100" dist="38100" dir="2700000" algn="tl">
                              <a:srgbClr val="000000">
                                <a:alpha val="43137"/>
                              </a:srgbClr>
                            </a:outerShdw>
                          </a:effectLst>
                        </a:rPr>
                        <a:t>1</a:t>
                      </a:r>
                      <a:endParaRPr lang="en-US" sz="130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2"/>
                    </a:solidFill>
                  </a:tcPr>
                </a:tc>
              </a:tr>
              <a:tr h="476794">
                <a:tc>
                  <a:txBody>
                    <a:bodyPr/>
                    <a:lstStyle/>
                    <a:p>
                      <a:pPr marL="0" marR="0" indent="0" algn="l" defTabSz="1018809" rtl="0" eaLnBrk="1" fontAlgn="auto" latinLnBrk="0" hangingPunct="1">
                        <a:lnSpc>
                          <a:spcPct val="100000"/>
                        </a:lnSpc>
                        <a:spcBef>
                          <a:spcPts val="0"/>
                        </a:spcBef>
                        <a:spcAft>
                          <a:spcPts val="0"/>
                        </a:spcAft>
                        <a:buClrTx/>
                        <a:buSzTx/>
                        <a:buFontTx/>
                        <a:buNone/>
                        <a:tabLst/>
                        <a:defRPr/>
                      </a:pPr>
                      <a:r>
                        <a:rPr lang="en-US" sz="1300" b="1" u="sng" dirty="0" smtClean="0">
                          <a:solidFill>
                            <a:schemeClr val="tx1"/>
                          </a:solidFill>
                          <a:effectLst>
                            <a:outerShdw blurRad="38100" dist="38100" dir="2700000" algn="tl">
                              <a:srgbClr val="000000">
                                <a:alpha val="43137"/>
                              </a:srgbClr>
                            </a:outerShdw>
                          </a:effectLst>
                        </a:rPr>
                        <a:t>Question</a:t>
                      </a:r>
                      <a:r>
                        <a:rPr lang="en-US" sz="1300" b="1" u="sng" baseline="0" dirty="0" smtClean="0">
                          <a:solidFill>
                            <a:schemeClr val="tx1"/>
                          </a:solidFill>
                          <a:effectLst>
                            <a:outerShdw blurRad="38100" dist="38100" dir="2700000" algn="tl">
                              <a:srgbClr val="000000">
                                <a:alpha val="43137"/>
                              </a:srgbClr>
                            </a:outerShdw>
                          </a:effectLst>
                        </a:rPr>
                        <a:t> 14</a:t>
                      </a:r>
                      <a:r>
                        <a:rPr lang="en-US" sz="1300" b="1" u="none" baseline="0" dirty="0" smtClean="0">
                          <a:solidFill>
                            <a:schemeClr val="tx1"/>
                          </a:solidFill>
                          <a:effectLst>
                            <a:outerShdw blurRad="38100" dist="38100" dir="2700000" algn="tl">
                              <a:srgbClr val="000000">
                                <a:alpha val="43137"/>
                              </a:srgbClr>
                            </a:outerShdw>
                          </a:effectLst>
                        </a:rPr>
                        <a:t> </a:t>
                      </a:r>
                      <a:r>
                        <a:rPr kumimoji="0" lang="en-US" sz="1200" b="0" i="0" u="none" strike="noStrike" kern="1200" cap="none" spc="0" normalizeH="0" baseline="0" noProof="0" dirty="0" smtClean="0">
                          <a:ln>
                            <a:noFill/>
                          </a:ln>
                          <a:solidFill>
                            <a:prstClr val="black"/>
                          </a:solidFill>
                          <a:effectLst/>
                          <a:uLnTx/>
                          <a:uFillTx/>
                          <a:latin typeface="+mn-lt"/>
                          <a:ea typeface="Calibri"/>
                          <a:cs typeface="Times New Roman"/>
                        </a:rPr>
                        <a:t>Which important point is included in only </a:t>
                      </a:r>
                      <a:r>
                        <a:rPr kumimoji="0" lang="en-US" sz="1200" b="1" i="0" u="none" strike="noStrike" kern="1200" cap="none" spc="0" normalizeH="0" baseline="0" noProof="0" dirty="0" smtClean="0">
                          <a:ln>
                            <a:noFill/>
                          </a:ln>
                          <a:solidFill>
                            <a:prstClr val="black"/>
                          </a:solidFill>
                          <a:effectLst/>
                          <a:uLnTx/>
                          <a:uFillTx/>
                          <a:latin typeface="+mn-lt"/>
                          <a:ea typeface="Calibri"/>
                          <a:cs typeface="Times New Roman"/>
                        </a:rPr>
                        <a:t>one</a:t>
                      </a:r>
                      <a:r>
                        <a:rPr kumimoji="0" lang="en-US" sz="1200" b="0" i="0" u="none" strike="noStrike" kern="1200" cap="none" spc="0" normalizeH="0" baseline="0" noProof="0" dirty="0" smtClean="0">
                          <a:ln>
                            <a:noFill/>
                          </a:ln>
                          <a:solidFill>
                            <a:prstClr val="black"/>
                          </a:solidFill>
                          <a:effectLst/>
                          <a:uLnTx/>
                          <a:uFillTx/>
                          <a:latin typeface="+mn-lt"/>
                          <a:ea typeface="Calibri"/>
                          <a:cs typeface="Times New Roman"/>
                        </a:rPr>
                        <a:t> of the passages? RI.2.9</a:t>
                      </a:r>
                    </a:p>
                  </a:txBody>
                  <a:tcPr marL="97155" marR="97155" marT="47897" marB="47897" anchor="ctr">
                    <a:solidFill>
                      <a:schemeClr val="bg2"/>
                    </a:solidFill>
                  </a:tcPr>
                </a:tc>
                <a:tc>
                  <a:txBody>
                    <a:bodyPr/>
                    <a:lstStyle/>
                    <a:p>
                      <a:pPr algn="ctr"/>
                      <a:r>
                        <a:rPr lang="en-US" sz="1300" b="1" dirty="0" smtClean="0">
                          <a:solidFill>
                            <a:schemeClr val="tx1"/>
                          </a:solidFill>
                          <a:effectLst>
                            <a:outerShdw blurRad="38100" dist="38100" dir="2700000" algn="tl">
                              <a:srgbClr val="000000">
                                <a:alpha val="43137"/>
                              </a:srgbClr>
                            </a:outerShdw>
                          </a:effectLst>
                        </a:rPr>
                        <a:t>C</a:t>
                      </a:r>
                      <a:endParaRPr lang="en-US" sz="130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2"/>
                    </a:solidFill>
                  </a:tcPr>
                </a:tc>
                <a:tc>
                  <a:txBody>
                    <a:bodyPr/>
                    <a:lstStyle/>
                    <a:p>
                      <a:pPr algn="ctr"/>
                      <a:r>
                        <a:rPr lang="en-US" sz="1300" b="1" dirty="0" smtClean="0">
                          <a:solidFill>
                            <a:schemeClr val="tx1"/>
                          </a:solidFill>
                          <a:effectLst>
                            <a:outerShdw blurRad="38100" dist="38100" dir="2700000" algn="tl">
                              <a:srgbClr val="000000">
                                <a:alpha val="43137"/>
                              </a:srgbClr>
                            </a:outerShdw>
                          </a:effectLst>
                        </a:rPr>
                        <a:t>1</a:t>
                      </a:r>
                      <a:endParaRPr lang="en-US" sz="130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2"/>
                    </a:solidFill>
                  </a:tcPr>
                </a:tc>
              </a:tr>
              <a:tr h="383177">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300" b="1" u="sng" dirty="0" smtClean="0">
                          <a:solidFill>
                            <a:schemeClr val="tx1"/>
                          </a:solidFill>
                          <a:effectLst>
                            <a:outerShdw blurRad="38100" dist="38100" dir="2700000" algn="tl">
                              <a:srgbClr val="000000">
                                <a:alpha val="43137"/>
                              </a:srgbClr>
                            </a:outerShdw>
                          </a:effectLst>
                        </a:rPr>
                        <a:t>Question 15</a:t>
                      </a:r>
                      <a:r>
                        <a:rPr lang="en-US" sz="1300" b="1" u="none" dirty="0" smtClean="0">
                          <a:solidFill>
                            <a:schemeClr val="tx1"/>
                          </a:solidFill>
                          <a:effectLst>
                            <a:outerShdw blurRad="38100" dist="38100" dir="2700000" algn="tl">
                              <a:srgbClr val="000000">
                                <a:alpha val="43137"/>
                              </a:srgbClr>
                            </a:outerShdw>
                          </a:effectLst>
                        </a:rPr>
                        <a:t>                                </a:t>
                      </a:r>
                      <a:r>
                        <a:rPr lang="en-US" sz="1300" b="1" u="none" dirty="0" smtClean="0">
                          <a:solidFill>
                            <a:schemeClr val="tx1"/>
                          </a:solidFill>
                          <a:effectLst/>
                        </a:rPr>
                        <a:t>  </a:t>
                      </a:r>
                      <a:r>
                        <a:rPr lang="en-US" sz="1300" b="1" u="sng" dirty="0" smtClean="0">
                          <a:solidFill>
                            <a:schemeClr val="tx1"/>
                          </a:solidFill>
                          <a:effectLst>
                            <a:outerShdw blurRad="38100" dist="38100" dir="2700000" algn="tl">
                              <a:srgbClr val="000000">
                                <a:alpha val="43137"/>
                              </a:srgbClr>
                            </a:outerShdw>
                          </a:effectLst>
                        </a:rPr>
                        <a:t>Informational Text Constructed</a:t>
                      </a:r>
                      <a:r>
                        <a:rPr lang="en-US" sz="1300" b="1" u="sng" baseline="0" dirty="0" smtClean="0">
                          <a:solidFill>
                            <a:schemeClr val="tx1"/>
                          </a:solidFill>
                          <a:effectLst>
                            <a:outerShdw blurRad="38100" dist="38100" dir="2700000" algn="tl">
                              <a:srgbClr val="000000">
                                <a:alpha val="43137"/>
                              </a:srgbClr>
                            </a:outerShdw>
                          </a:effectLst>
                        </a:rPr>
                        <a:t> Response</a:t>
                      </a:r>
                      <a:r>
                        <a:rPr lang="en-US" sz="1300" b="0" i="1" u="none" baseline="0" dirty="0" smtClean="0">
                          <a:solidFill>
                            <a:schemeClr val="tx1"/>
                          </a:solidFill>
                          <a:effectLst/>
                        </a:rPr>
                        <a:t>          </a:t>
                      </a:r>
                      <a:endParaRPr lang="en-US" sz="1300" b="0" i="1" u="none" dirty="0" smtClean="0">
                        <a:solidFill>
                          <a:schemeClr val="tx1"/>
                        </a:solidFill>
                        <a:effectLst/>
                      </a:endParaRPr>
                    </a:p>
                  </a:txBody>
                  <a:tcPr marL="97155" marR="97155" marT="47897" marB="47897" anchor="ctr">
                    <a:solidFill>
                      <a:schemeClr val="bg1">
                        <a:lumMod val="85000"/>
                      </a:schemeClr>
                    </a:solidFill>
                  </a:tcPr>
                </a:tc>
                <a:tc>
                  <a:txBody>
                    <a:bodyPr/>
                    <a:lstStyle/>
                    <a:p>
                      <a:pPr algn="ctr"/>
                      <a:r>
                        <a:rPr lang="en-US" sz="1200" b="1" dirty="0" smtClean="0">
                          <a:solidFill>
                            <a:schemeClr val="tx1"/>
                          </a:solidFill>
                          <a:effectLst>
                            <a:outerShdw blurRad="38100" dist="38100" dir="2700000" algn="tl">
                              <a:srgbClr val="000000">
                                <a:alpha val="43137"/>
                              </a:srgbClr>
                            </a:outerShdw>
                          </a:effectLst>
                        </a:rPr>
                        <a:t>RL.2.8</a:t>
                      </a:r>
                      <a:endParaRPr lang="en-US" sz="120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1">
                        <a:lumMod val="85000"/>
                      </a:schemeClr>
                    </a:solidFill>
                  </a:tcPr>
                </a:tc>
                <a:tc>
                  <a:txBody>
                    <a:bodyPr/>
                    <a:lstStyle/>
                    <a:p>
                      <a:pPr algn="ctr"/>
                      <a:r>
                        <a:rPr lang="en-US" sz="1200" b="1" dirty="0" smtClean="0">
                          <a:solidFill>
                            <a:schemeClr val="tx1"/>
                          </a:solidFill>
                          <a:effectLst>
                            <a:outerShdw blurRad="38100" dist="38100" dir="2700000" algn="tl">
                              <a:srgbClr val="000000">
                                <a:alpha val="43137"/>
                              </a:srgbClr>
                            </a:outerShdw>
                          </a:effectLst>
                        </a:rPr>
                        <a:t>2</a:t>
                      </a:r>
                      <a:endParaRPr lang="en-US" sz="120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1">
                        <a:lumMod val="85000"/>
                      </a:schemeClr>
                    </a:solidFill>
                  </a:tcPr>
                </a:tc>
              </a:tr>
              <a:tr h="383177">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300" b="1" u="sng" dirty="0" smtClean="0">
                          <a:solidFill>
                            <a:schemeClr val="tx1"/>
                          </a:solidFill>
                          <a:effectLst>
                            <a:outerShdw blurRad="38100" dist="38100" dir="2700000" algn="tl">
                              <a:srgbClr val="000000">
                                <a:alpha val="43137"/>
                              </a:srgbClr>
                            </a:outerShdw>
                          </a:effectLst>
                        </a:rPr>
                        <a:t>Question 16</a:t>
                      </a:r>
                      <a:r>
                        <a:rPr lang="en-US" sz="1300" b="1" u="none" dirty="0" smtClean="0">
                          <a:solidFill>
                            <a:schemeClr val="tx1"/>
                          </a:solidFill>
                          <a:effectLst>
                            <a:outerShdw blurRad="38100" dist="38100" dir="2700000" algn="tl">
                              <a:srgbClr val="000000">
                                <a:alpha val="43137"/>
                              </a:srgbClr>
                            </a:outerShdw>
                          </a:effectLst>
                        </a:rPr>
                        <a:t>                                  </a:t>
                      </a:r>
                      <a:r>
                        <a:rPr lang="en-US" sz="1300" b="1" u="sng" dirty="0" smtClean="0">
                          <a:solidFill>
                            <a:schemeClr val="tx1"/>
                          </a:solidFill>
                          <a:effectLst>
                            <a:outerShdw blurRad="38100" dist="38100" dir="2700000" algn="tl">
                              <a:srgbClr val="000000">
                                <a:alpha val="43137"/>
                              </a:srgbClr>
                            </a:outerShdw>
                          </a:effectLst>
                        </a:rPr>
                        <a:t>Informational Text Constructed Response</a:t>
                      </a:r>
                    </a:p>
                  </a:txBody>
                  <a:tcPr marL="97155" marR="97155" marT="47897" marB="47897" anchor="ctr">
                    <a:solidFill>
                      <a:schemeClr val="bg2"/>
                    </a:solidFill>
                  </a:tcPr>
                </a:tc>
                <a:tc>
                  <a:txBody>
                    <a:bodyPr/>
                    <a:lstStyle/>
                    <a:p>
                      <a:pPr algn="ctr"/>
                      <a:r>
                        <a:rPr lang="en-US" sz="1200" b="1" dirty="0" smtClean="0">
                          <a:solidFill>
                            <a:schemeClr val="tx1"/>
                          </a:solidFill>
                          <a:effectLst>
                            <a:outerShdw blurRad="38100" dist="38100" dir="2700000" algn="tl">
                              <a:srgbClr val="000000">
                                <a:alpha val="43137"/>
                              </a:srgbClr>
                            </a:outerShdw>
                          </a:effectLst>
                        </a:rPr>
                        <a:t>RL.2.9</a:t>
                      </a:r>
                      <a:endParaRPr lang="en-US" sz="120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2"/>
                    </a:solidFill>
                  </a:tcPr>
                </a:tc>
                <a:tc>
                  <a:txBody>
                    <a:bodyPr/>
                    <a:lstStyle/>
                    <a:p>
                      <a:pPr algn="ctr"/>
                      <a:r>
                        <a:rPr lang="en-US" sz="1200" b="1" dirty="0" smtClean="0">
                          <a:solidFill>
                            <a:schemeClr val="tx1"/>
                          </a:solidFill>
                          <a:effectLst>
                            <a:outerShdw blurRad="38100" dist="38100" dir="2700000" algn="tl">
                              <a:srgbClr val="000000">
                                <a:alpha val="43137"/>
                              </a:srgbClr>
                            </a:outerShdw>
                          </a:effectLst>
                        </a:rPr>
                        <a:t>2</a:t>
                      </a:r>
                      <a:endParaRPr lang="en-US" sz="120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2"/>
                    </a:solidFill>
                  </a:tcPr>
                </a:tc>
              </a:tr>
              <a:tr h="310534">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300" b="1" u="sng" dirty="0" smtClean="0">
                          <a:solidFill>
                            <a:schemeClr val="tx1"/>
                          </a:solidFill>
                          <a:effectLst>
                            <a:outerShdw blurRad="38100" dist="38100" dir="2700000" algn="tl">
                              <a:srgbClr val="000000">
                                <a:alpha val="43137"/>
                              </a:srgbClr>
                            </a:outerShdw>
                          </a:effectLst>
                        </a:rPr>
                        <a:t>Write</a:t>
                      </a:r>
                      <a:r>
                        <a:rPr lang="en-US" sz="1300" b="1" u="sng" baseline="0" dirty="0" smtClean="0">
                          <a:solidFill>
                            <a:schemeClr val="tx1"/>
                          </a:solidFill>
                          <a:effectLst>
                            <a:outerShdw blurRad="38100" dist="38100" dir="2700000" algn="tl">
                              <a:srgbClr val="000000">
                                <a:alpha val="43137"/>
                              </a:srgbClr>
                            </a:outerShdw>
                          </a:effectLst>
                        </a:rPr>
                        <a:t> and Revise</a:t>
                      </a:r>
                      <a:endParaRPr lang="en-US" sz="1300" b="1" u="sng" dirty="0" smtClean="0">
                        <a:solidFill>
                          <a:schemeClr val="tx1"/>
                        </a:solidFill>
                        <a:effectLst>
                          <a:outerShdw blurRad="38100" dist="38100" dir="2700000" algn="tl">
                            <a:srgbClr val="000000">
                              <a:alpha val="43137"/>
                            </a:srgbClr>
                          </a:outerShdw>
                        </a:effectLst>
                      </a:endParaRPr>
                    </a:p>
                  </a:txBody>
                  <a:tcPr marL="97155" marR="97155" marT="47897" marB="47897" anchor="ctr">
                    <a:solidFill>
                      <a:schemeClr val="bg1">
                        <a:lumMod val="85000"/>
                      </a:schemeClr>
                    </a:solidFill>
                  </a:tcPr>
                </a:tc>
                <a:tc>
                  <a:txBody>
                    <a:bodyPr/>
                    <a:lstStyle/>
                    <a:p>
                      <a:pPr algn="ctr"/>
                      <a:endParaRPr lang="en-US" sz="130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1">
                        <a:lumMod val="85000"/>
                      </a:schemeClr>
                    </a:solidFill>
                  </a:tcPr>
                </a:tc>
                <a:tc>
                  <a:txBody>
                    <a:bodyPr/>
                    <a:lstStyle/>
                    <a:p>
                      <a:pPr algn="ctr"/>
                      <a:r>
                        <a:rPr lang="en-US" sz="1300" b="1" dirty="0" smtClean="0">
                          <a:solidFill>
                            <a:schemeClr val="tx1"/>
                          </a:solidFill>
                          <a:effectLst>
                            <a:outerShdw blurRad="38100" dist="38100" dir="2700000" algn="tl">
                              <a:srgbClr val="000000">
                                <a:alpha val="43137"/>
                              </a:srgbClr>
                            </a:outerShdw>
                          </a:effectLst>
                        </a:rPr>
                        <a:t>2</a:t>
                      </a:r>
                      <a:endParaRPr lang="en-US" sz="130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1">
                        <a:lumMod val="85000"/>
                      </a:schemeClr>
                    </a:solidFill>
                  </a:tcPr>
                </a:tc>
              </a:tr>
              <a:tr h="310534">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300" b="1" u="sng" dirty="0" smtClean="0">
                          <a:solidFill>
                            <a:schemeClr val="tx1"/>
                          </a:solidFill>
                          <a:effectLst>
                            <a:outerShdw blurRad="38100" dist="38100" dir="2700000" algn="tl">
                              <a:srgbClr val="000000">
                                <a:alpha val="43137"/>
                              </a:srgbClr>
                            </a:outerShdw>
                          </a:effectLst>
                        </a:rPr>
                        <a:t>Question 17</a:t>
                      </a:r>
                      <a:r>
                        <a:rPr lang="en-US" sz="1300" b="1" u="none" dirty="0" smtClean="0">
                          <a:solidFill>
                            <a:schemeClr val="tx1"/>
                          </a:solidFill>
                          <a:effectLst>
                            <a:outerShdw blurRad="38100" dist="38100" dir="2700000" algn="tl">
                              <a:srgbClr val="000000">
                                <a:alpha val="43137"/>
                              </a:srgbClr>
                            </a:outerShdw>
                          </a:effectLst>
                        </a:rPr>
                        <a:t>                                                     </a:t>
                      </a:r>
                      <a:r>
                        <a:rPr lang="en-US" sz="1300" b="1" u="sng" baseline="0" dirty="0" smtClean="0">
                          <a:solidFill>
                            <a:schemeClr val="tx1"/>
                          </a:solidFill>
                          <a:effectLst>
                            <a:outerShdw blurRad="38100" dist="38100" dir="2700000" algn="tl">
                              <a:srgbClr val="000000">
                                <a:alpha val="43137"/>
                              </a:srgbClr>
                            </a:outerShdw>
                          </a:effectLst>
                        </a:rPr>
                        <a:t>Brief Write</a:t>
                      </a:r>
                      <a:endParaRPr lang="en-US" sz="1300" b="1" u="sng" dirty="0" smtClean="0">
                        <a:solidFill>
                          <a:schemeClr val="tx1"/>
                        </a:solidFill>
                        <a:effectLst>
                          <a:outerShdw blurRad="38100" dist="38100" dir="2700000" algn="tl">
                            <a:srgbClr val="000000">
                              <a:alpha val="43137"/>
                            </a:srgbClr>
                          </a:outerShdw>
                        </a:effectLst>
                      </a:endParaRPr>
                    </a:p>
                  </a:txBody>
                  <a:tcPr marL="97155" marR="97155" marT="47897" marB="47897" anchor="ctr">
                    <a:solidFill>
                      <a:schemeClr val="bg2"/>
                    </a:solidFill>
                  </a:tcPr>
                </a:tc>
                <a:tc>
                  <a:txBody>
                    <a:bodyPr/>
                    <a:lstStyle/>
                    <a:p>
                      <a:pPr algn="ctr"/>
                      <a:endParaRPr lang="en-US" sz="130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2"/>
                    </a:solidFill>
                  </a:tcPr>
                </a:tc>
                <a:tc>
                  <a:txBody>
                    <a:bodyPr/>
                    <a:lstStyle/>
                    <a:p>
                      <a:pPr algn="ctr"/>
                      <a:endParaRPr lang="en-US" sz="130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2"/>
                    </a:solidFill>
                  </a:tcPr>
                </a:tc>
              </a:tr>
              <a:tr h="319314">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300" b="1" u="sng" dirty="0" smtClean="0">
                          <a:solidFill>
                            <a:schemeClr val="tx1"/>
                          </a:solidFill>
                          <a:effectLst>
                            <a:outerShdw blurRad="38100" dist="38100" dir="2700000" algn="tl">
                              <a:srgbClr val="000000">
                                <a:alpha val="43137"/>
                              </a:srgbClr>
                            </a:outerShdw>
                          </a:effectLst>
                        </a:rPr>
                        <a:t>Question 18</a:t>
                      </a:r>
                      <a:r>
                        <a:rPr lang="en-US" sz="1300" b="1" u="none" dirty="0" smtClean="0">
                          <a:solidFill>
                            <a:schemeClr val="tx1"/>
                          </a:solidFill>
                          <a:effectLst>
                            <a:outerShdw blurRad="38100" dist="38100" dir="2700000" algn="tl">
                              <a:srgbClr val="000000">
                                <a:alpha val="43137"/>
                              </a:srgbClr>
                            </a:outerShdw>
                          </a:effectLst>
                        </a:rPr>
                        <a:t>   </a:t>
                      </a:r>
                      <a:r>
                        <a:rPr lang="en-US" sz="1200" b="0" u="none" dirty="0" smtClean="0">
                          <a:solidFill>
                            <a:schemeClr val="tx1"/>
                          </a:solidFill>
                          <a:effectLst/>
                        </a:rPr>
                        <a:t>Which sentence would best replace the underlined sentence with the best description?</a:t>
                      </a:r>
                      <a:r>
                        <a:rPr lang="en-US" sz="1200" b="0" u="none" baseline="0" dirty="0" smtClean="0">
                          <a:solidFill>
                            <a:schemeClr val="tx1"/>
                          </a:solidFill>
                          <a:effectLst/>
                        </a:rPr>
                        <a:t>  </a:t>
                      </a:r>
                      <a:r>
                        <a:rPr lang="en-US" sz="1200" b="0" u="none" dirty="0" smtClean="0">
                          <a:solidFill>
                            <a:schemeClr val="tx1"/>
                          </a:solidFill>
                          <a:effectLst/>
                          <a:latin typeface="+mn-lt"/>
                        </a:rPr>
                        <a:t>W.2.3b</a:t>
                      </a:r>
                      <a:endParaRPr lang="en-US" sz="1200" b="0" u="sng" dirty="0" smtClean="0">
                        <a:solidFill>
                          <a:schemeClr val="tx1"/>
                        </a:solidFill>
                        <a:effectLst/>
                        <a:latin typeface="+mn-lt"/>
                      </a:endParaRPr>
                    </a:p>
                  </a:txBody>
                  <a:tcPr marL="97155" marR="97155" marT="47897" marB="47897" anchor="ctr">
                    <a:solidFill>
                      <a:schemeClr val="bg1">
                        <a:lumMod val="85000"/>
                      </a:schemeClr>
                    </a:solidFill>
                  </a:tcPr>
                </a:tc>
                <a:tc>
                  <a:txBody>
                    <a:bodyPr/>
                    <a:lstStyle/>
                    <a:p>
                      <a:pPr algn="ctr"/>
                      <a:r>
                        <a:rPr lang="en-US" sz="1300" b="1" dirty="0" smtClean="0">
                          <a:solidFill>
                            <a:schemeClr val="tx1"/>
                          </a:solidFill>
                          <a:effectLst>
                            <a:outerShdw blurRad="38100" dist="38100" dir="2700000" algn="tl">
                              <a:srgbClr val="000000">
                                <a:alpha val="43137"/>
                              </a:srgbClr>
                            </a:outerShdw>
                          </a:effectLst>
                        </a:rPr>
                        <a:t>C</a:t>
                      </a:r>
                      <a:endParaRPr lang="en-US" sz="130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1">
                        <a:lumMod val="85000"/>
                      </a:schemeClr>
                    </a:solidFill>
                  </a:tcPr>
                </a:tc>
                <a:tc>
                  <a:txBody>
                    <a:bodyPr/>
                    <a:lstStyle/>
                    <a:p>
                      <a:pPr algn="ctr"/>
                      <a:r>
                        <a:rPr lang="en-US" sz="1300" b="1" dirty="0" smtClean="0">
                          <a:solidFill>
                            <a:schemeClr val="tx1"/>
                          </a:solidFill>
                          <a:effectLst>
                            <a:outerShdw blurRad="38100" dist="38100" dir="2700000" algn="tl">
                              <a:srgbClr val="000000">
                                <a:alpha val="43137"/>
                              </a:srgbClr>
                            </a:outerShdw>
                          </a:effectLst>
                        </a:rPr>
                        <a:t>1</a:t>
                      </a:r>
                      <a:endParaRPr lang="en-US" sz="130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1">
                        <a:lumMod val="85000"/>
                      </a:schemeClr>
                    </a:solidFill>
                  </a:tcPr>
                </a:tc>
              </a:tr>
              <a:tr h="296962">
                <a:tc>
                  <a:txBody>
                    <a:bodyPr/>
                    <a:lstStyle/>
                    <a:p>
                      <a:pPr marL="400050" marR="0" lvl="0" indent="-400050" algn="l" defTabSz="1018737" rtl="0" eaLnBrk="1" fontAlgn="auto" latinLnBrk="0" hangingPunct="1">
                        <a:lnSpc>
                          <a:spcPct val="100000"/>
                        </a:lnSpc>
                        <a:spcBef>
                          <a:spcPts val="0"/>
                        </a:spcBef>
                        <a:spcAft>
                          <a:spcPts val="0"/>
                        </a:spcAft>
                        <a:buClrTx/>
                        <a:buSzTx/>
                        <a:buFontTx/>
                        <a:buNone/>
                        <a:tabLst/>
                        <a:defRPr/>
                      </a:pPr>
                      <a:r>
                        <a:rPr lang="en-US" sz="1200" b="1" u="sng" dirty="0" smtClean="0">
                          <a:solidFill>
                            <a:schemeClr val="tx1"/>
                          </a:solidFill>
                          <a:effectLst>
                            <a:outerShdw blurRad="38100" dist="38100" dir="2700000" algn="tl">
                              <a:srgbClr val="000000">
                                <a:alpha val="43137"/>
                              </a:srgbClr>
                            </a:outerShdw>
                          </a:effectLst>
                          <a:latin typeface="+mn-lt"/>
                        </a:rPr>
                        <a:t>Question</a:t>
                      </a:r>
                      <a:r>
                        <a:rPr lang="en-US" sz="1200" b="1" u="sng" baseline="0" dirty="0" smtClean="0">
                          <a:solidFill>
                            <a:schemeClr val="tx1"/>
                          </a:solidFill>
                          <a:effectLst>
                            <a:outerShdw blurRad="38100" dist="38100" dir="2700000" algn="tl">
                              <a:srgbClr val="000000">
                                <a:alpha val="43137"/>
                              </a:srgbClr>
                            </a:outerShdw>
                          </a:effectLst>
                          <a:latin typeface="+mn-lt"/>
                        </a:rPr>
                        <a:t> 19</a:t>
                      </a:r>
                      <a:r>
                        <a:rPr lang="en-US" sz="1200" b="0" u="none" baseline="0" dirty="0" smtClean="0">
                          <a:solidFill>
                            <a:schemeClr val="tx1"/>
                          </a:solidFill>
                          <a:effectLst>
                            <a:outerShdw blurRad="38100" dist="38100" dir="2700000" algn="tl">
                              <a:srgbClr val="000000">
                                <a:alpha val="43137"/>
                              </a:srgbClr>
                            </a:outerShdw>
                          </a:effectLst>
                          <a:latin typeface="+mn-lt"/>
                        </a:rPr>
                        <a:t>   </a:t>
                      </a:r>
                      <a:r>
                        <a:rPr lang="en-US" sz="1200" b="0" u="none" baseline="0" dirty="0" smtClean="0">
                          <a:solidFill>
                            <a:schemeClr val="tx1"/>
                          </a:solidFill>
                          <a:effectLst/>
                          <a:latin typeface="+mn-lt"/>
                        </a:rPr>
                        <a:t> Which word could be used to replace </a:t>
                      </a:r>
                      <a:r>
                        <a:rPr lang="en-US" sz="1200" b="0" u="sng" baseline="0" dirty="0" smtClean="0">
                          <a:solidFill>
                            <a:schemeClr val="tx1"/>
                          </a:solidFill>
                          <a:effectLst/>
                          <a:latin typeface="+mn-lt"/>
                        </a:rPr>
                        <a:t>rotates</a:t>
                      </a:r>
                      <a:r>
                        <a:rPr lang="en-US" sz="1200" b="0" u="none" baseline="0" dirty="0" smtClean="0">
                          <a:solidFill>
                            <a:schemeClr val="tx1"/>
                          </a:solidFill>
                          <a:effectLst/>
                          <a:latin typeface="+mn-lt"/>
                        </a:rPr>
                        <a:t>? </a:t>
                      </a:r>
                    </a:p>
                  </a:txBody>
                  <a:tcPr marL="97155" marR="97155" marT="47897" marB="47897" anchor="ctr">
                    <a:solidFill>
                      <a:schemeClr val="bg2"/>
                    </a:solidFill>
                  </a:tcPr>
                </a:tc>
                <a:tc>
                  <a:txBody>
                    <a:bodyPr/>
                    <a:lstStyle/>
                    <a:p>
                      <a:pPr algn="ctr"/>
                      <a:r>
                        <a:rPr lang="en-US" sz="1300" b="1" dirty="0" smtClean="0">
                          <a:solidFill>
                            <a:schemeClr val="tx1"/>
                          </a:solidFill>
                          <a:effectLst>
                            <a:outerShdw blurRad="38100" dist="38100" dir="2700000" algn="tl">
                              <a:srgbClr val="000000">
                                <a:alpha val="43137"/>
                              </a:srgbClr>
                            </a:outerShdw>
                          </a:effectLst>
                        </a:rPr>
                        <a:t>D</a:t>
                      </a:r>
                      <a:endParaRPr lang="en-US" sz="130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2"/>
                    </a:solidFill>
                  </a:tcPr>
                </a:tc>
                <a:tc>
                  <a:txBody>
                    <a:bodyPr/>
                    <a:lstStyle/>
                    <a:p>
                      <a:pPr algn="ctr"/>
                      <a:r>
                        <a:rPr lang="en-US" sz="1300" b="1" dirty="0" smtClean="0">
                          <a:solidFill>
                            <a:schemeClr val="tx1"/>
                          </a:solidFill>
                          <a:effectLst>
                            <a:outerShdw blurRad="38100" dist="38100" dir="2700000" algn="tl">
                              <a:srgbClr val="000000">
                                <a:alpha val="43137"/>
                              </a:srgbClr>
                            </a:outerShdw>
                          </a:effectLst>
                        </a:rPr>
                        <a:t>1</a:t>
                      </a:r>
                      <a:endParaRPr lang="en-US" sz="130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2"/>
                    </a:solidFill>
                  </a:tcPr>
                </a:tc>
              </a:tr>
              <a:tr h="296962">
                <a:tc>
                  <a:txBody>
                    <a:bodyPr/>
                    <a:lstStyle/>
                    <a:p>
                      <a:pPr marL="0" marR="0" lvl="0" indent="0" algn="l" defTabSz="966612" rtl="0" eaLnBrk="1" fontAlgn="auto" latinLnBrk="0" hangingPunct="1">
                        <a:lnSpc>
                          <a:spcPct val="100000"/>
                        </a:lnSpc>
                        <a:spcBef>
                          <a:spcPts val="0"/>
                        </a:spcBef>
                        <a:spcAft>
                          <a:spcPts val="0"/>
                        </a:spcAft>
                        <a:buClrTx/>
                        <a:buSzTx/>
                        <a:buFontTx/>
                        <a:buNone/>
                        <a:tabLst/>
                        <a:defRPr/>
                      </a:pPr>
                      <a:r>
                        <a:rPr lang="en-US" sz="1300" b="1" u="sng" dirty="0" smtClean="0">
                          <a:solidFill>
                            <a:schemeClr val="tx1"/>
                          </a:solidFill>
                          <a:effectLst>
                            <a:outerShdw blurRad="38100" dist="38100" dir="2700000" algn="tl">
                              <a:srgbClr val="000000">
                                <a:alpha val="43137"/>
                              </a:srgbClr>
                            </a:outerShdw>
                          </a:effectLst>
                        </a:rPr>
                        <a:t>Question 20</a:t>
                      </a:r>
                      <a:r>
                        <a:rPr lang="en-US" sz="1300" b="0" u="none" dirty="0" smtClean="0">
                          <a:solidFill>
                            <a:schemeClr val="tx1"/>
                          </a:solidFill>
                          <a:effectLst/>
                        </a:rPr>
                        <a:t>  </a:t>
                      </a:r>
                      <a:r>
                        <a:rPr lang="en-US" sz="1200" b="0" dirty="0" smtClean="0">
                          <a:latin typeface="+mn-lt"/>
                        </a:rPr>
                        <a:t>Which is the correct way to write this sentence</a:t>
                      </a:r>
                      <a:r>
                        <a:rPr lang="en-US" sz="1200" b="0" dirty="0" smtClean="0">
                          <a:solidFill>
                            <a:schemeClr val="tx1"/>
                          </a:solidFill>
                          <a:latin typeface="+mn-lt"/>
                        </a:rPr>
                        <a:t>?</a:t>
                      </a:r>
                      <a:r>
                        <a:rPr lang="en-US" sz="1200" b="0" baseline="0" dirty="0" smtClean="0">
                          <a:solidFill>
                            <a:schemeClr val="tx1"/>
                          </a:solidFill>
                          <a:latin typeface="+mn-lt"/>
                        </a:rPr>
                        <a:t>  </a:t>
                      </a:r>
                      <a:r>
                        <a:rPr lang="en-US" sz="1200" b="0" u="none" dirty="0" smtClean="0">
                          <a:solidFill>
                            <a:schemeClr val="tx1"/>
                          </a:solidFill>
                          <a:effectLst/>
                          <a:latin typeface="+mn-lt"/>
                        </a:rPr>
                        <a:t>L.2.1c</a:t>
                      </a:r>
                      <a:endParaRPr lang="en-US" sz="1200" b="1" dirty="0" smtClean="0">
                        <a:solidFill>
                          <a:schemeClr val="tx1"/>
                        </a:solidFill>
                        <a:latin typeface="Helvetica" pitchFamily="34" charset="0"/>
                      </a:endParaRPr>
                    </a:p>
                  </a:txBody>
                  <a:tcPr marL="97155" marR="97155" marT="47897" marB="47897" anchor="ctr">
                    <a:solidFill>
                      <a:schemeClr val="bg1">
                        <a:lumMod val="85000"/>
                      </a:schemeClr>
                    </a:solidFill>
                  </a:tcPr>
                </a:tc>
                <a:tc>
                  <a:txBody>
                    <a:bodyPr/>
                    <a:lstStyle/>
                    <a:p>
                      <a:pPr algn="ctr"/>
                      <a:r>
                        <a:rPr lang="en-US" sz="1300" b="1" dirty="0" smtClean="0">
                          <a:solidFill>
                            <a:schemeClr val="tx1"/>
                          </a:solidFill>
                          <a:effectLst>
                            <a:outerShdw blurRad="38100" dist="38100" dir="2700000" algn="tl">
                              <a:srgbClr val="000000">
                                <a:alpha val="43137"/>
                              </a:srgbClr>
                            </a:outerShdw>
                          </a:effectLst>
                        </a:rPr>
                        <a:t>C</a:t>
                      </a:r>
                      <a:endParaRPr lang="en-US" sz="130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1">
                        <a:lumMod val="85000"/>
                      </a:schemeClr>
                    </a:solidFill>
                  </a:tcPr>
                </a:tc>
                <a:tc>
                  <a:txBody>
                    <a:bodyPr/>
                    <a:lstStyle/>
                    <a:p>
                      <a:pPr algn="ctr"/>
                      <a:r>
                        <a:rPr lang="en-US" sz="1300" b="1" dirty="0" smtClean="0">
                          <a:solidFill>
                            <a:schemeClr val="tx1"/>
                          </a:solidFill>
                          <a:effectLst>
                            <a:outerShdw blurRad="38100" dist="38100" dir="2700000" algn="tl">
                              <a:srgbClr val="000000">
                                <a:alpha val="43137"/>
                              </a:srgbClr>
                            </a:outerShdw>
                          </a:effectLst>
                        </a:rPr>
                        <a:t>1</a:t>
                      </a:r>
                      <a:endParaRPr lang="en-US" sz="130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1">
                        <a:lumMod val="85000"/>
                      </a:schemeClr>
                    </a:solidFill>
                  </a:tcPr>
                </a:tc>
              </a:tr>
            </a:tbl>
          </a:graphicData>
        </a:graphic>
      </p:graphicFrame>
    </p:spTree>
    <p:extLst>
      <p:ext uri="{BB962C8B-B14F-4D97-AF65-F5344CB8AC3E}">
        <p14:creationId xmlns:p14="http://schemas.microsoft.com/office/powerpoint/2010/main" val="131419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 name="Group 11"/>
          <p:cNvGrpSpPr/>
          <p:nvPr/>
        </p:nvGrpSpPr>
        <p:grpSpPr>
          <a:xfrm>
            <a:off x="-127222" y="733063"/>
            <a:ext cx="8146930" cy="8780509"/>
            <a:chOff x="-127134" y="171118"/>
            <a:chExt cx="7188468" cy="7982282"/>
          </a:xfrm>
        </p:grpSpPr>
        <p:sp>
          <p:nvSpPr>
            <p:cNvPr id="6" name="Rectangle 5"/>
            <p:cNvSpPr/>
            <p:nvPr/>
          </p:nvSpPr>
          <p:spPr>
            <a:xfrm>
              <a:off x="381000" y="228600"/>
              <a:ext cx="6172200" cy="7924800"/>
            </a:xfrm>
            <a:prstGeom prst="rect">
              <a:avLst/>
            </a:prstGeom>
            <a:solidFill>
              <a:srgbClr val="BCE292"/>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 name="Group 3"/>
            <p:cNvGrpSpPr/>
            <p:nvPr/>
          </p:nvGrpSpPr>
          <p:grpSpPr>
            <a:xfrm>
              <a:off x="-127134" y="171118"/>
              <a:ext cx="7188468" cy="6351172"/>
              <a:chOff x="119309" y="23913"/>
              <a:chExt cx="7188468" cy="6351172"/>
            </a:xfrm>
          </p:grpSpPr>
          <p:sp>
            <p:nvSpPr>
              <p:cNvPr id="2" name="Diamond 1"/>
              <p:cNvSpPr/>
              <p:nvPr/>
            </p:nvSpPr>
            <p:spPr>
              <a:xfrm rot="2132198">
                <a:off x="119309" y="23913"/>
                <a:ext cx="7188468" cy="6351172"/>
              </a:xfrm>
              <a:prstGeom prst="diamond">
                <a:avLst/>
              </a:prstGeom>
              <a:gradFill>
                <a:gsLst>
                  <a:gs pos="0">
                    <a:srgbClr val="920000"/>
                  </a:gs>
                  <a:gs pos="50000">
                    <a:schemeClr val="accent1">
                      <a:tint val="44500"/>
                      <a:satMod val="160000"/>
                    </a:schemeClr>
                  </a:gs>
                  <a:gs pos="100000">
                    <a:schemeClr val="accent1">
                      <a:tint val="23500"/>
                      <a:satMod val="160000"/>
                    </a:schemeClr>
                  </a:gs>
                </a:gsLst>
                <a:lin ang="5400000" scaled="0"/>
              </a:gra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1785944" y="2858541"/>
                <a:ext cx="4162221" cy="1384995"/>
              </a:xfrm>
              <a:prstGeom prst="rect">
                <a:avLst/>
              </a:prstGeom>
              <a:solidFill>
                <a:srgbClr val="FFFF8B"/>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rtlCol="0">
                <a:spAutoFit/>
              </a:bodyPr>
              <a:lstStyle/>
              <a:p>
                <a:pPr algn="ctr"/>
                <a:r>
                  <a:rPr lang="en-US" sz="4500" b="1" dirty="0" smtClean="0">
                    <a:effectLst>
                      <a:outerShdw blurRad="38100" dist="38100" dir="2700000" algn="tl">
                        <a:srgbClr val="000000">
                          <a:alpha val="43137"/>
                        </a:srgbClr>
                      </a:outerShdw>
                    </a:effectLst>
                  </a:rPr>
                  <a:t>Quarter 3 </a:t>
                </a:r>
                <a:endParaRPr lang="en-US" sz="4500" b="1" dirty="0">
                  <a:solidFill>
                    <a:srgbClr val="FF0000"/>
                  </a:solidFill>
                  <a:effectLst>
                    <a:outerShdw blurRad="38100" dist="38100" dir="2700000" algn="tl">
                      <a:srgbClr val="000000">
                        <a:alpha val="43137"/>
                      </a:srgbClr>
                    </a:outerShdw>
                  </a:effectLst>
                </a:endParaRPr>
              </a:p>
              <a:p>
                <a:pPr algn="ctr"/>
                <a:r>
                  <a:rPr lang="en-US" sz="2300" b="1" dirty="0">
                    <a:effectLst>
                      <a:outerShdw blurRad="38100" dist="38100" dir="2700000" algn="tl">
                        <a:srgbClr val="000000">
                          <a:alpha val="43137"/>
                        </a:srgbClr>
                      </a:outerShdw>
                    </a:effectLst>
                  </a:rPr>
                  <a:t>ELA CFAssessment</a:t>
                </a:r>
              </a:p>
              <a:p>
                <a:pPr algn="ctr"/>
                <a:r>
                  <a:rPr lang="en-US" sz="2500" b="1" dirty="0">
                    <a:effectLst>
                      <a:outerShdw blurRad="38100" dist="38100" dir="2700000" algn="tl">
                        <a:srgbClr val="000000">
                          <a:alpha val="43137"/>
                        </a:srgbClr>
                      </a:outerShdw>
                    </a:effectLst>
                  </a:rPr>
                  <a:t>Student Copy</a:t>
                </a:r>
              </a:p>
            </p:txBody>
          </p:sp>
        </p:grpSp>
        <p:sp>
          <p:nvSpPr>
            <p:cNvPr id="11" name="Rectangle 10"/>
            <p:cNvSpPr/>
            <p:nvPr/>
          </p:nvSpPr>
          <p:spPr>
            <a:xfrm>
              <a:off x="877411" y="6057900"/>
              <a:ext cx="5486400" cy="1961972"/>
            </a:xfrm>
            <a:prstGeom prst="rect">
              <a:avLst/>
            </a:prstGeom>
            <a:solidFill>
              <a:srgbClr val="FFFFE7"/>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solidFill>
                    <a:schemeClr val="tx1"/>
                  </a:solidFill>
                </a:rPr>
                <a:t>Student Name</a:t>
              </a:r>
            </a:p>
            <a:p>
              <a:pPr algn="ctr"/>
              <a:r>
                <a:rPr lang="en-US" sz="3600" b="1" dirty="0">
                  <a:solidFill>
                    <a:schemeClr val="tx1"/>
                  </a:solidFill>
                </a:rPr>
                <a:t>_______________________</a:t>
              </a:r>
            </a:p>
          </p:txBody>
        </p:sp>
      </p:grpSp>
      <p:grpSp>
        <p:nvGrpSpPr>
          <p:cNvPr id="3" name="Group 2"/>
          <p:cNvGrpSpPr/>
          <p:nvPr/>
        </p:nvGrpSpPr>
        <p:grpSpPr>
          <a:xfrm>
            <a:off x="4404363" y="796291"/>
            <a:ext cx="2824821" cy="2480667"/>
            <a:chOff x="3886200" y="723900"/>
            <a:chExt cx="2492489" cy="2255152"/>
          </a:xfrm>
        </p:grpSpPr>
        <p:sp>
          <p:nvSpPr>
            <p:cNvPr id="31" name="Trapezoid 30"/>
            <p:cNvSpPr/>
            <p:nvPr/>
          </p:nvSpPr>
          <p:spPr>
            <a:xfrm rot="20940163">
              <a:off x="4714129" y="809356"/>
              <a:ext cx="1638300" cy="1752600"/>
            </a:xfrm>
            <a:prstGeom prst="trapezoid">
              <a:avLst/>
            </a:prstGeom>
            <a:solidFill>
              <a:srgbClr val="92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31"/>
            <p:cNvSpPr/>
            <p:nvPr/>
          </p:nvSpPr>
          <p:spPr>
            <a:xfrm>
              <a:off x="4016489" y="723900"/>
              <a:ext cx="2362200" cy="2255152"/>
            </a:xfrm>
            <a:prstGeom prst="rect">
              <a:avLst/>
            </a:prstGeom>
            <a:blipFill>
              <a:blip r:embed="rId2" cstate="print"/>
              <a:stretch>
                <a:fillRect/>
              </a:stretch>
            </a:blipFill>
            <a:ln>
              <a:noFill/>
            </a:ln>
            <a:effectLst>
              <a:outerShdw blurRad="50800" dist="50800" dir="5400000" algn="ctr" rotWithShape="0">
                <a:srgbClr val="000000">
                  <a:alpha val="21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Rectangle 32"/>
            <p:cNvSpPr/>
            <p:nvPr/>
          </p:nvSpPr>
          <p:spPr>
            <a:xfrm>
              <a:off x="3886200" y="762327"/>
              <a:ext cx="1143000" cy="923330"/>
            </a:xfrm>
            <a:prstGeom prst="rect">
              <a:avLst/>
            </a:prstGeom>
            <a:solidFill>
              <a:srgbClr val="FFFFE7"/>
            </a:solidFill>
            <a:ln>
              <a:solidFill>
                <a:schemeClr val="tx1"/>
              </a:solid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r>
                <a:rPr lang="en-US" sz="6000" b="1" dirty="0">
                  <a:ln w="11430"/>
                  <a:effectLst>
                    <a:outerShdw blurRad="80000" dist="40000" dir="5040000" algn="tl">
                      <a:srgbClr val="000000">
                        <a:alpha val="30000"/>
                      </a:srgbClr>
                    </a:outerShdw>
                  </a:effectLst>
                </a:rPr>
                <a:t>2</a:t>
              </a:r>
              <a:r>
                <a:rPr lang="en-US" sz="6000" b="1" baseline="30000" dirty="0">
                  <a:ln w="11430"/>
                  <a:effectLst>
                    <a:outerShdw blurRad="80000" dist="40000" dir="5040000" algn="tl">
                      <a:srgbClr val="000000">
                        <a:alpha val="30000"/>
                      </a:srgbClr>
                    </a:outerShdw>
                  </a:effectLst>
                </a:rPr>
                <a:t>nd</a:t>
              </a:r>
              <a:endParaRPr lang="en-US" sz="6000" b="1" dirty="0">
                <a:ln w="11430"/>
                <a:effectLst>
                  <a:outerShdw blurRad="80000" dist="40000" dir="5040000" algn="tl">
                    <a:srgbClr val="000000">
                      <a:alpha val="30000"/>
                    </a:srgbClr>
                  </a:outerShdw>
                </a:effectLst>
              </a:endParaRPr>
            </a:p>
          </p:txBody>
        </p:sp>
      </p:grpSp>
    </p:spTree>
    <p:extLst>
      <p:ext uri="{BB962C8B-B14F-4D97-AF65-F5344CB8AC3E}">
        <p14:creationId xmlns:p14="http://schemas.microsoft.com/office/powerpoint/2010/main" val="103249774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23</a:t>
            </a:fld>
            <a:endParaRPr lang="en-US" dirty="0"/>
          </a:p>
        </p:txBody>
      </p:sp>
      <p:sp>
        <p:nvSpPr>
          <p:cNvPr id="5" name="TextBox 4"/>
          <p:cNvSpPr txBox="1"/>
          <p:nvPr/>
        </p:nvSpPr>
        <p:spPr>
          <a:xfrm>
            <a:off x="457200" y="308043"/>
            <a:ext cx="7010401" cy="4708969"/>
          </a:xfrm>
          <a:prstGeom prst="rect">
            <a:avLst/>
          </a:prstGeom>
          <a:noFill/>
        </p:spPr>
        <p:txBody>
          <a:bodyPr wrap="square" lIns="91426" tIns="45714" rIns="91426" bIns="45714" rtlCol="0">
            <a:spAutoFit/>
          </a:bodyPr>
          <a:lstStyle/>
          <a:p>
            <a:r>
              <a:rPr lang="en-US" dirty="0"/>
              <a:t>  </a:t>
            </a:r>
          </a:p>
          <a:p>
            <a:r>
              <a:rPr lang="en-US" b="1" u="sng" dirty="0"/>
              <a:t>Student Directions</a:t>
            </a:r>
            <a:r>
              <a:rPr lang="en-US" b="1" dirty="0"/>
              <a:t>:  </a:t>
            </a:r>
            <a:r>
              <a:rPr lang="en-US" dirty="0" smtClean="0"/>
              <a:t>(2 Parts)</a:t>
            </a:r>
            <a:endParaRPr lang="en-US" dirty="0"/>
          </a:p>
          <a:p>
            <a:r>
              <a:rPr lang="en-US" dirty="0"/>
              <a:t> </a:t>
            </a:r>
          </a:p>
          <a:p>
            <a:r>
              <a:rPr lang="en-US" b="1" u="sng" dirty="0"/>
              <a:t>Part 1</a:t>
            </a:r>
            <a:r>
              <a:rPr lang="en-US" b="1" dirty="0"/>
              <a:t> </a:t>
            </a:r>
          </a:p>
          <a:p>
            <a:r>
              <a:rPr lang="en-US" dirty="0" smtClean="0"/>
              <a:t>You </a:t>
            </a:r>
            <a:r>
              <a:rPr lang="en-US" dirty="0"/>
              <a:t>will read </a:t>
            </a:r>
            <a:r>
              <a:rPr lang="en-US" dirty="0" smtClean="0"/>
              <a:t>several texts about the moon.</a:t>
            </a:r>
          </a:p>
          <a:p>
            <a:r>
              <a:rPr lang="en-US" dirty="0" smtClean="0"/>
              <a:t>          </a:t>
            </a:r>
            <a:endParaRPr lang="en-US" dirty="0"/>
          </a:p>
          <a:p>
            <a:pPr marL="228600" lvl="0" indent="-228600">
              <a:buFont typeface="+mj-lt"/>
              <a:buAutoNum type="arabicPeriod"/>
            </a:pPr>
            <a:r>
              <a:rPr lang="en-US" dirty="0"/>
              <a:t>Read all </a:t>
            </a:r>
            <a:r>
              <a:rPr lang="en-US" dirty="0" smtClean="0"/>
              <a:t>the texts. </a:t>
            </a:r>
          </a:p>
          <a:p>
            <a:pPr marL="228600" lvl="0" indent="-228600">
              <a:buFont typeface="+mj-lt"/>
              <a:buAutoNum type="arabicPeriod"/>
            </a:pPr>
            <a:endParaRPr lang="en-US" dirty="0" smtClean="0"/>
          </a:p>
          <a:p>
            <a:pPr marL="228600" lvl="0" indent="-228600">
              <a:buFont typeface="+mj-lt"/>
              <a:buAutoNum type="arabicPeriod"/>
            </a:pPr>
            <a:r>
              <a:rPr lang="en-US" dirty="0" smtClean="0"/>
              <a:t>Take </a:t>
            </a:r>
            <a:r>
              <a:rPr lang="en-US" dirty="0"/>
              <a:t>notes about </a:t>
            </a:r>
            <a:r>
              <a:rPr lang="en-US" dirty="0" smtClean="0"/>
              <a:t>what you read.</a:t>
            </a:r>
          </a:p>
          <a:p>
            <a:pPr marL="228600" lvl="0" indent="-228600">
              <a:buFont typeface="+mj-lt"/>
              <a:buAutoNum type="arabicPeriod"/>
            </a:pPr>
            <a:endParaRPr lang="en-US" dirty="0"/>
          </a:p>
          <a:p>
            <a:pPr marL="228600" lvl="0" indent="-228600">
              <a:buFont typeface="+mj-lt"/>
              <a:buAutoNum type="arabicPeriod"/>
            </a:pPr>
            <a:r>
              <a:rPr lang="en-US" dirty="0"/>
              <a:t>Answer the questions.</a:t>
            </a:r>
          </a:p>
          <a:p>
            <a:r>
              <a:rPr lang="en-US" dirty="0"/>
              <a:t> </a:t>
            </a:r>
          </a:p>
          <a:p>
            <a:endParaRPr lang="en-US" b="1" u="sng" dirty="0"/>
          </a:p>
          <a:p>
            <a:r>
              <a:rPr lang="en-US" b="1" dirty="0"/>
              <a:t>	</a:t>
            </a:r>
            <a:endParaRPr lang="en-US" dirty="0"/>
          </a:p>
          <a:p>
            <a:endParaRPr lang="en-US" dirty="0"/>
          </a:p>
        </p:txBody>
      </p:sp>
    </p:spTree>
    <p:extLst>
      <p:ext uri="{BB962C8B-B14F-4D97-AF65-F5344CB8AC3E}">
        <p14:creationId xmlns:p14="http://schemas.microsoft.com/office/powerpoint/2010/main" val="116145898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p:nvPr/>
        </p:nvPicPr>
        <p:blipFill>
          <a:blip r:embed="rId2">
            <a:extLst>
              <a:ext uri="{28A0092B-C50C-407E-A947-70E740481C1C}">
                <a14:useLocalDpi xmlns:a14="http://schemas.microsoft.com/office/drawing/2010/main" val="0"/>
              </a:ext>
            </a:extLst>
          </a:blip>
          <a:stretch>
            <a:fillRect/>
          </a:stretch>
        </p:blipFill>
        <p:spPr>
          <a:xfrm>
            <a:off x="2668172" y="6438239"/>
            <a:ext cx="2438400" cy="1902886"/>
          </a:xfrm>
          <a:prstGeom prst="rect">
            <a:avLst/>
          </a:prstGeom>
        </p:spPr>
      </p:pic>
      <p:sp>
        <p:nvSpPr>
          <p:cNvPr id="4" name="Slide Number Placeholder 3"/>
          <p:cNvSpPr>
            <a:spLocks noGrp="1"/>
          </p:cNvSpPr>
          <p:nvPr>
            <p:ph type="sldNum" sz="quarter" idx="12"/>
          </p:nvPr>
        </p:nvSpPr>
        <p:spPr/>
        <p:txBody>
          <a:bodyPr/>
          <a:lstStyle/>
          <a:p>
            <a:fld id="{F177B04D-AEB5-43ED-B9BA-B3D1EC9C9067}" type="slidenum">
              <a:rPr lang="en-US" smtClean="0"/>
              <a:pPr/>
              <a:t>24</a:t>
            </a:fld>
            <a:endParaRPr lang="en-US" dirty="0"/>
          </a:p>
        </p:txBody>
      </p:sp>
      <p:sp>
        <p:nvSpPr>
          <p:cNvPr id="12" name="TextBox 11"/>
          <p:cNvSpPr txBox="1"/>
          <p:nvPr/>
        </p:nvSpPr>
        <p:spPr>
          <a:xfrm>
            <a:off x="1066800" y="990600"/>
            <a:ext cx="5791200" cy="5447639"/>
          </a:xfrm>
          <a:prstGeom prst="rect">
            <a:avLst/>
          </a:prstGeom>
          <a:noFill/>
        </p:spPr>
        <p:txBody>
          <a:bodyPr wrap="square" lIns="91433" tIns="45717" rIns="91433" bIns="45717" rtlCol="0">
            <a:spAutoFit/>
          </a:bodyPr>
          <a:lstStyle/>
          <a:p>
            <a:pPr algn="ctr"/>
            <a:endParaRPr lang="en-US" sz="1600" b="1" dirty="0" smtClean="0"/>
          </a:p>
          <a:p>
            <a:pPr algn="ctr"/>
            <a:endParaRPr lang="en-US" sz="1600" b="1" dirty="0"/>
          </a:p>
          <a:p>
            <a:pPr algn="ctr"/>
            <a:r>
              <a:rPr lang="en-US" sz="1600" b="1" u="sng" dirty="0" smtClean="0"/>
              <a:t>Friendship</a:t>
            </a:r>
            <a:endParaRPr lang="en-US" sz="1600" dirty="0"/>
          </a:p>
          <a:p>
            <a:pPr algn="ctr"/>
            <a:r>
              <a:rPr lang="en-US" sz="1200" i="1" dirty="0"/>
              <a:t>Adapted from a Buddhist Tale</a:t>
            </a:r>
          </a:p>
          <a:p>
            <a:r>
              <a:rPr lang="en-US" sz="1600" dirty="0"/>
              <a:t> </a:t>
            </a:r>
          </a:p>
          <a:p>
            <a:r>
              <a:rPr lang="en-US" sz="1600" dirty="0"/>
              <a:t>Once upon a time, there were two very good friends who lived in the shade of a rock.  One was a lion and one was a tiger.  </a:t>
            </a:r>
            <a:endParaRPr lang="en-US" sz="1600" dirty="0" smtClean="0"/>
          </a:p>
          <a:p>
            <a:endParaRPr lang="en-US" sz="1600" dirty="0"/>
          </a:p>
          <a:p>
            <a:r>
              <a:rPr lang="en-US" sz="1600" dirty="0"/>
              <a:t>One day the two friends got into a silly argument.  The tiger said, “The moon changes from full to new!”  The lion exclaimed, “The moon changes from new to full</a:t>
            </a:r>
            <a:r>
              <a:rPr lang="en-US" sz="1600" dirty="0" smtClean="0"/>
              <a:t>!”</a:t>
            </a:r>
          </a:p>
          <a:p>
            <a:endParaRPr lang="en-US" sz="1600" dirty="0"/>
          </a:p>
          <a:p>
            <a:r>
              <a:rPr lang="en-US" sz="1600" dirty="0"/>
              <a:t>The argument got stronger and stronger.  They could not agree.  So, they decided to go see the </a:t>
            </a:r>
            <a:r>
              <a:rPr lang="en-US" sz="1600" dirty="0" smtClean="0"/>
              <a:t>wise old man.</a:t>
            </a:r>
          </a:p>
          <a:p>
            <a:endParaRPr lang="en-US" sz="1600" dirty="0"/>
          </a:p>
          <a:p>
            <a:r>
              <a:rPr lang="en-US" sz="1600" dirty="0" smtClean="0"/>
              <a:t>The wise old man </a:t>
            </a:r>
            <a:r>
              <a:rPr lang="en-US" sz="1600" dirty="0"/>
              <a:t>thought for a while and then gave his answer.  He said, “In a way you are both </a:t>
            </a:r>
            <a:r>
              <a:rPr lang="en-US" sz="1600" dirty="0" smtClean="0"/>
              <a:t>right! The </a:t>
            </a:r>
            <a:r>
              <a:rPr lang="en-US" sz="1600" dirty="0"/>
              <a:t>most important thing is to live without conflict and remain good friends</a:t>
            </a:r>
            <a:r>
              <a:rPr lang="en-US" sz="1600" dirty="0" smtClean="0"/>
              <a:t>.”</a:t>
            </a:r>
          </a:p>
          <a:p>
            <a:endParaRPr lang="en-US" sz="1600" dirty="0"/>
          </a:p>
          <a:p>
            <a:r>
              <a:rPr lang="en-US" sz="1600" dirty="0"/>
              <a:t>The lion and tiger thanked the wise </a:t>
            </a:r>
            <a:r>
              <a:rPr lang="en-US" sz="1600" dirty="0" smtClean="0"/>
              <a:t>old man and took his advice.  </a:t>
            </a:r>
            <a:r>
              <a:rPr lang="en-US" sz="1600" dirty="0"/>
              <a:t>They were happy to still be friends.</a:t>
            </a:r>
          </a:p>
          <a:p>
            <a:endParaRPr lang="en-US" sz="1600" dirty="0"/>
          </a:p>
        </p:txBody>
      </p:sp>
      <p:sp>
        <p:nvSpPr>
          <p:cNvPr id="6" name="Text Box 2"/>
          <p:cNvSpPr txBox="1">
            <a:spLocks noChangeArrowheads="1"/>
          </p:cNvSpPr>
          <p:nvPr/>
        </p:nvSpPr>
        <p:spPr bwMode="auto">
          <a:xfrm>
            <a:off x="5716172" y="178313"/>
            <a:ext cx="1828800" cy="800219"/>
          </a:xfrm>
          <a:prstGeom prst="rect">
            <a:avLst/>
          </a:prstGeom>
          <a:noFill/>
          <a:ln w="9525">
            <a:noFill/>
            <a:miter lim="800000"/>
            <a:headEnd/>
            <a:tailEnd/>
          </a:ln>
        </p:spPr>
        <p:txBody>
          <a:bodyPr rot="0" vert="horz" wrap="square" lIns="91440" tIns="45720" rIns="91440" bIns="45720" anchor="t" anchorCtr="0">
            <a:spAutoFit/>
          </a:bodyPr>
          <a:lstStyle/>
          <a:p>
            <a:pPr marL="0" marR="0" algn="r">
              <a:lnSpc>
                <a:spcPct val="115000"/>
              </a:lnSpc>
              <a:spcBef>
                <a:spcPts val="0"/>
              </a:spcBef>
              <a:spcAft>
                <a:spcPts val="0"/>
              </a:spcAft>
            </a:pPr>
            <a:r>
              <a:rPr lang="en-US" sz="800" dirty="0">
                <a:effectLst/>
                <a:latin typeface="Helvetica"/>
                <a:ea typeface="Calibri"/>
                <a:cs typeface="Times New Roman"/>
              </a:rPr>
              <a:t>Grade Equivalent</a:t>
            </a:r>
            <a:r>
              <a:rPr lang="en-US" sz="800" dirty="0" smtClean="0">
                <a:effectLst/>
                <a:latin typeface="Helvetica"/>
                <a:ea typeface="Calibri"/>
                <a:cs typeface="Times New Roman"/>
              </a:rPr>
              <a:t>:  2.8  </a:t>
            </a:r>
            <a:endParaRPr lang="en-US" sz="1100" dirty="0">
              <a:effectLst/>
              <a:latin typeface="Calibri"/>
              <a:ea typeface="Calibri"/>
              <a:cs typeface="Times New Roman"/>
            </a:endParaRPr>
          </a:p>
          <a:p>
            <a:pPr marL="0" marR="0" algn="r">
              <a:lnSpc>
                <a:spcPct val="115000"/>
              </a:lnSpc>
              <a:spcBef>
                <a:spcPts val="0"/>
              </a:spcBef>
              <a:spcAft>
                <a:spcPts val="0"/>
              </a:spcAft>
            </a:pPr>
            <a:r>
              <a:rPr lang="en-US" sz="800" dirty="0">
                <a:effectLst/>
                <a:latin typeface="Helvetica"/>
                <a:ea typeface="Calibri"/>
                <a:cs typeface="Times New Roman"/>
              </a:rPr>
              <a:t>Lexile</a:t>
            </a:r>
            <a:r>
              <a:rPr lang="en-US" sz="800" dirty="0" smtClean="0">
                <a:effectLst/>
                <a:latin typeface="Helvetica"/>
                <a:ea typeface="Calibri"/>
                <a:cs typeface="Times New Roman"/>
              </a:rPr>
              <a:t>:  610  </a:t>
            </a:r>
            <a:endParaRPr lang="en-US" sz="1100" dirty="0">
              <a:effectLst/>
              <a:latin typeface="Calibri"/>
              <a:ea typeface="Calibri"/>
              <a:cs typeface="Times New Roman"/>
            </a:endParaRPr>
          </a:p>
          <a:p>
            <a:pPr marL="0" marR="0" algn="r">
              <a:lnSpc>
                <a:spcPct val="115000"/>
              </a:lnSpc>
              <a:spcBef>
                <a:spcPts val="0"/>
              </a:spcBef>
              <a:spcAft>
                <a:spcPts val="0"/>
              </a:spcAft>
            </a:pPr>
            <a:r>
              <a:rPr lang="en-US" sz="800" dirty="0">
                <a:effectLst/>
                <a:latin typeface="Helvetica"/>
                <a:ea typeface="Calibri"/>
                <a:cs typeface="Times New Roman"/>
              </a:rPr>
              <a:t>Mean Sentence Length:  </a:t>
            </a:r>
            <a:r>
              <a:rPr lang="en-US" sz="800" dirty="0" smtClean="0">
                <a:latin typeface="Helvetica"/>
                <a:ea typeface="Calibri"/>
                <a:cs typeface="Times New Roman"/>
              </a:rPr>
              <a:t>10.92</a:t>
            </a:r>
            <a:endParaRPr lang="en-US" sz="1100" dirty="0">
              <a:effectLst/>
              <a:latin typeface="Calibri"/>
              <a:ea typeface="Calibri"/>
              <a:cs typeface="Times New Roman"/>
            </a:endParaRPr>
          </a:p>
          <a:p>
            <a:pPr marL="0" marR="0" algn="r">
              <a:lnSpc>
                <a:spcPct val="115000"/>
              </a:lnSpc>
              <a:spcBef>
                <a:spcPts val="0"/>
              </a:spcBef>
              <a:spcAft>
                <a:spcPts val="0"/>
              </a:spcAft>
            </a:pPr>
            <a:r>
              <a:rPr lang="en-US" sz="800" dirty="0">
                <a:effectLst/>
                <a:latin typeface="Helvetica"/>
                <a:ea typeface="Calibri"/>
                <a:cs typeface="Times New Roman"/>
              </a:rPr>
              <a:t>Mean Log Word Frequency</a:t>
            </a:r>
            <a:r>
              <a:rPr lang="en-US" sz="800" dirty="0" smtClean="0">
                <a:effectLst/>
                <a:latin typeface="Helvetica"/>
                <a:ea typeface="Calibri"/>
                <a:cs typeface="Times New Roman"/>
              </a:rPr>
              <a:t>:  3.86</a:t>
            </a:r>
            <a:endParaRPr lang="en-US" sz="1100" dirty="0">
              <a:effectLst/>
              <a:latin typeface="Calibri"/>
              <a:ea typeface="Calibri"/>
              <a:cs typeface="Times New Roman"/>
            </a:endParaRPr>
          </a:p>
          <a:p>
            <a:pPr marL="0" marR="0" algn="r">
              <a:lnSpc>
                <a:spcPct val="115000"/>
              </a:lnSpc>
              <a:spcBef>
                <a:spcPts val="0"/>
              </a:spcBef>
              <a:spcAft>
                <a:spcPts val="0"/>
              </a:spcAft>
            </a:pPr>
            <a:r>
              <a:rPr lang="en-US" sz="800" dirty="0">
                <a:effectLst/>
                <a:latin typeface="Helvetica"/>
                <a:ea typeface="Calibri"/>
                <a:cs typeface="Times New Roman"/>
              </a:rPr>
              <a:t>Word Count:  </a:t>
            </a:r>
            <a:r>
              <a:rPr lang="en-US" sz="800" dirty="0" smtClean="0">
                <a:latin typeface="Helvetica"/>
                <a:ea typeface="Calibri"/>
                <a:cs typeface="Times New Roman"/>
              </a:rPr>
              <a:t>142</a:t>
            </a:r>
            <a:endParaRPr lang="en-US" sz="1100" dirty="0">
              <a:effectLst/>
              <a:latin typeface="Calibri"/>
              <a:ea typeface="Calibri"/>
              <a:cs typeface="Times New Roman"/>
            </a:endParaRPr>
          </a:p>
        </p:txBody>
      </p:sp>
    </p:spTree>
    <p:extLst>
      <p:ext uri="{BB962C8B-B14F-4D97-AF65-F5344CB8AC3E}">
        <p14:creationId xmlns:p14="http://schemas.microsoft.com/office/powerpoint/2010/main" val="348947881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C:\Users\richmons\Downloads\pic for Three Friends and the Moon (2).jpg"/>
          <p:cNvPicPr/>
          <p:nvPr/>
        </p:nvPicPr>
        <p:blipFill>
          <a:blip r:embed="rId2">
            <a:extLst>
              <a:ext uri="{28A0092B-C50C-407E-A947-70E740481C1C}">
                <a14:useLocalDpi xmlns:a14="http://schemas.microsoft.com/office/drawing/2010/main" val="0"/>
              </a:ext>
            </a:extLst>
          </a:blip>
          <a:srcRect/>
          <a:stretch>
            <a:fillRect/>
          </a:stretch>
        </p:blipFill>
        <p:spPr bwMode="auto">
          <a:xfrm>
            <a:off x="2819400" y="6934200"/>
            <a:ext cx="2326640" cy="1600200"/>
          </a:xfrm>
          <a:prstGeom prst="rect">
            <a:avLst/>
          </a:prstGeom>
          <a:noFill/>
          <a:ln>
            <a:noFill/>
          </a:ln>
        </p:spPr>
      </p:pic>
      <p:sp>
        <p:nvSpPr>
          <p:cNvPr id="5" name="Rectangle 4"/>
          <p:cNvSpPr/>
          <p:nvPr/>
        </p:nvSpPr>
        <p:spPr>
          <a:xfrm>
            <a:off x="533400" y="457200"/>
            <a:ext cx="6629400" cy="7679019"/>
          </a:xfrm>
          <a:prstGeom prst="rect">
            <a:avLst/>
          </a:prstGeom>
        </p:spPr>
        <p:txBody>
          <a:bodyPr wrap="square" lIns="91433" tIns="45717" rIns="91433" bIns="45717">
            <a:spAutoFit/>
          </a:bodyPr>
          <a:lstStyle/>
          <a:p>
            <a:r>
              <a:rPr lang="en-US" sz="1400" dirty="0"/>
              <a:t> </a:t>
            </a:r>
          </a:p>
          <a:p>
            <a:r>
              <a:rPr lang="en-US" sz="1400" dirty="0"/>
              <a:t>                                          </a:t>
            </a:r>
          </a:p>
          <a:p>
            <a:pPr algn="ctr"/>
            <a:endParaRPr lang="en-US" sz="1600" b="1" u="sng" dirty="0" smtClean="0"/>
          </a:p>
          <a:p>
            <a:pPr algn="ctr"/>
            <a:r>
              <a:rPr lang="en-US" sz="1600" b="1" u="sng" dirty="0" smtClean="0"/>
              <a:t>Three </a:t>
            </a:r>
            <a:r>
              <a:rPr lang="en-US" sz="1600" b="1" u="sng" dirty="0"/>
              <a:t>Friends and the Moon</a:t>
            </a:r>
            <a:endParaRPr lang="en-US" sz="1600" dirty="0"/>
          </a:p>
          <a:p>
            <a:r>
              <a:rPr lang="en-US" sz="1400" dirty="0"/>
              <a:t> </a:t>
            </a:r>
            <a:br>
              <a:rPr lang="en-US" sz="1400" dirty="0"/>
            </a:br>
            <a:r>
              <a:rPr lang="en-US" sz="1600" dirty="0"/>
              <a:t>A snake, a lion and a hawk were good friends.  But sometimes they argued.  One night the snake said, “I think I will eat the moon.  It looks so good!”</a:t>
            </a:r>
          </a:p>
          <a:p>
            <a:endParaRPr lang="en-US" sz="1600" dirty="0"/>
          </a:p>
          <a:p>
            <a:r>
              <a:rPr lang="en-US" sz="1600" dirty="0"/>
              <a:t>The hawk was upset and said,  “If you eat the moon we will have no light in the night.” The hawk wanted to hide the moon so the snake would not eat it.</a:t>
            </a:r>
          </a:p>
          <a:p>
            <a:endParaRPr lang="en-US" sz="1600" dirty="0"/>
          </a:p>
          <a:p>
            <a:r>
              <a:rPr lang="en-US" sz="1600" dirty="0"/>
              <a:t>The lion did not like his two friends to argue.  “Do not argue about the moon,”  he said. “Why can’t you agree?” </a:t>
            </a:r>
          </a:p>
          <a:p>
            <a:endParaRPr lang="en-US" sz="1600" dirty="0"/>
          </a:p>
          <a:p>
            <a:r>
              <a:rPr lang="en-US" sz="1600" dirty="0"/>
              <a:t>But the snake and hawk argued for a very long time.  They would not agree and soon fell asleep.  </a:t>
            </a:r>
          </a:p>
          <a:p>
            <a:endParaRPr lang="en-US" sz="1600" dirty="0"/>
          </a:p>
          <a:p>
            <a:r>
              <a:rPr lang="en-US" sz="1600" dirty="0"/>
              <a:t>While the snake and hawk were sleeping, the lion stole the moon and put it in a dark cave.  It made the night very, very dark.  </a:t>
            </a:r>
          </a:p>
          <a:p>
            <a:endParaRPr lang="en-US" sz="1600" dirty="0"/>
          </a:p>
          <a:p>
            <a:r>
              <a:rPr lang="en-US" sz="1600" dirty="0"/>
              <a:t>When snake and the hawk woke up </a:t>
            </a:r>
            <a:r>
              <a:rPr lang="en-US" sz="1600" dirty="0" smtClean="0"/>
              <a:t>they </a:t>
            </a:r>
            <a:r>
              <a:rPr lang="en-US" sz="1600" dirty="0"/>
              <a:t>were very mad at the lion.  The hawk and the snake had to work together and go into the dark, scary cave to get the moon. </a:t>
            </a:r>
          </a:p>
          <a:p>
            <a:endParaRPr lang="en-US" sz="1600" dirty="0"/>
          </a:p>
          <a:p>
            <a:r>
              <a:rPr lang="en-US" sz="1600" dirty="0"/>
              <a:t>Even now, there are times when you can see only part of the moon.  That is when the snake has taken a bite.  Sometimes, it looks as if the hawk hid the moon because you can’t see it in the sky. </a:t>
            </a:r>
          </a:p>
          <a:p>
            <a:r>
              <a:rPr lang="en-US" sz="1400" dirty="0"/>
              <a:t> </a:t>
            </a:r>
          </a:p>
          <a:p>
            <a:r>
              <a:rPr lang="en-US" sz="1400" dirty="0"/>
              <a:t> </a:t>
            </a:r>
          </a:p>
          <a:p>
            <a:r>
              <a:rPr lang="en-US" sz="1400" dirty="0"/>
              <a:t> </a:t>
            </a:r>
          </a:p>
          <a:p>
            <a:r>
              <a:rPr lang="en-US" sz="1400" dirty="0"/>
              <a:t> </a:t>
            </a:r>
          </a:p>
        </p:txBody>
      </p:sp>
      <p:sp>
        <p:nvSpPr>
          <p:cNvPr id="4" name="Slide Number Placeholder 3"/>
          <p:cNvSpPr>
            <a:spLocks noGrp="1"/>
          </p:cNvSpPr>
          <p:nvPr>
            <p:ph type="sldNum" sz="quarter" idx="12"/>
          </p:nvPr>
        </p:nvSpPr>
        <p:spPr/>
        <p:txBody>
          <a:bodyPr/>
          <a:lstStyle/>
          <a:p>
            <a:fld id="{F177B04D-AEB5-43ED-B9BA-B3D1EC9C9067}" type="slidenum">
              <a:rPr lang="en-US" smtClean="0"/>
              <a:pPr/>
              <a:t>25</a:t>
            </a:fld>
            <a:endParaRPr lang="en-US" dirty="0"/>
          </a:p>
        </p:txBody>
      </p:sp>
      <p:sp>
        <p:nvSpPr>
          <p:cNvPr id="7" name="Text Box 2"/>
          <p:cNvSpPr txBox="1">
            <a:spLocks noChangeArrowheads="1"/>
          </p:cNvSpPr>
          <p:nvPr/>
        </p:nvSpPr>
        <p:spPr bwMode="auto">
          <a:xfrm>
            <a:off x="5867400" y="69369"/>
            <a:ext cx="1828800" cy="800219"/>
          </a:xfrm>
          <a:prstGeom prst="rect">
            <a:avLst/>
          </a:prstGeom>
          <a:noFill/>
          <a:ln w="9525">
            <a:noFill/>
            <a:miter lim="800000"/>
            <a:headEnd/>
            <a:tailEnd/>
          </a:ln>
        </p:spPr>
        <p:txBody>
          <a:bodyPr rot="0" vert="horz" wrap="square" lIns="91440" tIns="45720" rIns="91440" bIns="45720" anchor="t" anchorCtr="0">
            <a:spAutoFit/>
          </a:bodyPr>
          <a:lstStyle/>
          <a:p>
            <a:pPr marL="0" marR="0" algn="r">
              <a:lnSpc>
                <a:spcPct val="115000"/>
              </a:lnSpc>
              <a:spcBef>
                <a:spcPts val="0"/>
              </a:spcBef>
              <a:spcAft>
                <a:spcPts val="0"/>
              </a:spcAft>
            </a:pPr>
            <a:r>
              <a:rPr lang="en-US" sz="800" dirty="0">
                <a:effectLst/>
                <a:latin typeface="Helvetica"/>
                <a:ea typeface="Calibri"/>
                <a:cs typeface="Times New Roman"/>
              </a:rPr>
              <a:t>Grade Equivalent</a:t>
            </a:r>
            <a:r>
              <a:rPr lang="en-US" sz="800" dirty="0" smtClean="0">
                <a:effectLst/>
                <a:latin typeface="Helvetica"/>
                <a:ea typeface="Calibri"/>
                <a:cs typeface="Times New Roman"/>
              </a:rPr>
              <a:t>:  2.2  </a:t>
            </a:r>
            <a:endParaRPr lang="en-US" sz="1100" dirty="0">
              <a:effectLst/>
              <a:latin typeface="Calibri"/>
              <a:ea typeface="Calibri"/>
              <a:cs typeface="Times New Roman"/>
            </a:endParaRPr>
          </a:p>
          <a:p>
            <a:pPr marL="0" marR="0" algn="r">
              <a:lnSpc>
                <a:spcPct val="115000"/>
              </a:lnSpc>
              <a:spcBef>
                <a:spcPts val="0"/>
              </a:spcBef>
              <a:spcAft>
                <a:spcPts val="0"/>
              </a:spcAft>
            </a:pPr>
            <a:r>
              <a:rPr lang="en-US" sz="800" dirty="0">
                <a:effectLst/>
                <a:latin typeface="Helvetica"/>
                <a:ea typeface="Calibri"/>
                <a:cs typeface="Times New Roman"/>
              </a:rPr>
              <a:t>Lexile</a:t>
            </a:r>
            <a:r>
              <a:rPr lang="en-US" sz="800" dirty="0" smtClean="0">
                <a:effectLst/>
                <a:latin typeface="Helvetica"/>
                <a:ea typeface="Calibri"/>
                <a:cs typeface="Times New Roman"/>
              </a:rPr>
              <a:t>:  640  </a:t>
            </a:r>
            <a:endParaRPr lang="en-US" sz="1100" dirty="0">
              <a:effectLst/>
              <a:latin typeface="Calibri"/>
              <a:ea typeface="Calibri"/>
              <a:cs typeface="Times New Roman"/>
            </a:endParaRPr>
          </a:p>
          <a:p>
            <a:pPr marL="0" marR="0" algn="r">
              <a:lnSpc>
                <a:spcPct val="115000"/>
              </a:lnSpc>
              <a:spcBef>
                <a:spcPts val="0"/>
              </a:spcBef>
              <a:spcAft>
                <a:spcPts val="0"/>
              </a:spcAft>
            </a:pPr>
            <a:r>
              <a:rPr lang="en-US" sz="800" dirty="0">
                <a:effectLst/>
                <a:latin typeface="Helvetica"/>
                <a:ea typeface="Calibri"/>
                <a:cs typeface="Times New Roman"/>
              </a:rPr>
              <a:t>Mean Sentence Length:  </a:t>
            </a:r>
            <a:r>
              <a:rPr lang="en-US" sz="800" dirty="0" smtClean="0">
                <a:latin typeface="Helvetica"/>
                <a:ea typeface="Calibri"/>
                <a:cs typeface="Times New Roman"/>
              </a:rPr>
              <a:t>11.67</a:t>
            </a:r>
            <a:endParaRPr lang="en-US" sz="1100" dirty="0">
              <a:effectLst/>
              <a:latin typeface="Calibri"/>
              <a:ea typeface="Calibri"/>
              <a:cs typeface="Times New Roman"/>
            </a:endParaRPr>
          </a:p>
          <a:p>
            <a:pPr marL="0" marR="0" algn="r">
              <a:lnSpc>
                <a:spcPct val="115000"/>
              </a:lnSpc>
              <a:spcBef>
                <a:spcPts val="0"/>
              </a:spcBef>
              <a:spcAft>
                <a:spcPts val="0"/>
              </a:spcAft>
            </a:pPr>
            <a:r>
              <a:rPr lang="en-US" sz="800" dirty="0">
                <a:effectLst/>
                <a:latin typeface="Helvetica"/>
                <a:ea typeface="Calibri"/>
                <a:cs typeface="Times New Roman"/>
              </a:rPr>
              <a:t>Mean Log Word Frequency</a:t>
            </a:r>
            <a:r>
              <a:rPr lang="en-US" sz="800" dirty="0" smtClean="0">
                <a:effectLst/>
                <a:latin typeface="Helvetica"/>
                <a:ea typeface="Calibri"/>
                <a:cs typeface="Times New Roman"/>
              </a:rPr>
              <a:t>:  3.91</a:t>
            </a:r>
            <a:endParaRPr lang="en-US" sz="1100" dirty="0">
              <a:effectLst/>
              <a:latin typeface="Calibri"/>
              <a:ea typeface="Calibri"/>
              <a:cs typeface="Times New Roman"/>
            </a:endParaRPr>
          </a:p>
          <a:p>
            <a:pPr marL="0" marR="0" algn="r">
              <a:lnSpc>
                <a:spcPct val="115000"/>
              </a:lnSpc>
              <a:spcBef>
                <a:spcPts val="0"/>
              </a:spcBef>
              <a:spcAft>
                <a:spcPts val="0"/>
              </a:spcAft>
            </a:pPr>
            <a:r>
              <a:rPr lang="en-US" sz="800" dirty="0">
                <a:effectLst/>
                <a:latin typeface="Helvetica"/>
                <a:ea typeface="Calibri"/>
                <a:cs typeface="Times New Roman"/>
              </a:rPr>
              <a:t>Word Count:  </a:t>
            </a:r>
            <a:r>
              <a:rPr lang="en-US" sz="800" dirty="0" smtClean="0">
                <a:latin typeface="Helvetica"/>
                <a:ea typeface="Calibri"/>
                <a:cs typeface="Times New Roman"/>
              </a:rPr>
              <a:t>210</a:t>
            </a:r>
            <a:endParaRPr lang="en-US" sz="1100" dirty="0">
              <a:effectLst/>
              <a:latin typeface="Calibri"/>
              <a:ea typeface="Calibri"/>
              <a:cs typeface="Times New Roman"/>
            </a:endParaRPr>
          </a:p>
        </p:txBody>
      </p:sp>
    </p:spTree>
    <p:extLst>
      <p:ext uri="{BB962C8B-B14F-4D97-AF65-F5344CB8AC3E}">
        <p14:creationId xmlns:p14="http://schemas.microsoft.com/office/powerpoint/2010/main" val="402511888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 name="Shape 70"/>
          <p:cNvSpPr>
            <a:spLocks noGrp="1"/>
          </p:cNvSpPr>
          <p:nvPr>
            <p:ph type="sldNum" sz="quarter" idx="4294967295"/>
          </p:nvPr>
        </p:nvSpPr>
        <p:spPr>
          <a:xfrm>
            <a:off x="6557964" y="9372466"/>
            <a:ext cx="842011" cy="300837"/>
          </a:xfrm>
          <a:prstGeom prst="rect">
            <a:avLst/>
          </a:prstGeom>
          <a:extLst>
            <a:ext uri="{C572A759-6A51-4108-AA02-DFA0A04FC94B}">
              <ma14:wrappingTextBoxFlag xmlns="" xmlns:ma14="http://schemas.microsoft.com/office/mac/drawingml/2011/main" val="1"/>
            </a:ext>
          </a:extLst>
        </p:spPr>
        <p:txBody>
          <a:bodyPr lIns="0" tIns="0" rIns="0" bIns="0">
            <a:normAutofit/>
          </a:bodyPr>
          <a:lstStyle/>
          <a:p>
            <a:pPr lvl="0">
              <a:defRPr sz="1800">
                <a:solidFill>
                  <a:srgbClr val="000000"/>
                </a:solidFill>
              </a:defRPr>
            </a:pPr>
            <a:fld id="{86CB4B4D-7CA3-9044-876B-883B54F8677D}" type="slidenum">
              <a:rPr>
                <a:solidFill>
                  <a:srgbClr val="888888"/>
                </a:solidFill>
              </a:rPr>
              <a:t>26</a:t>
            </a:fld>
            <a:endParaRPr>
              <a:solidFill>
                <a:srgbClr val="888888"/>
              </a:solidFill>
            </a:endParaRPr>
          </a:p>
        </p:txBody>
      </p:sp>
      <p:sp>
        <p:nvSpPr>
          <p:cNvPr id="72" name="Shape 72"/>
          <p:cNvSpPr/>
          <p:nvPr/>
        </p:nvSpPr>
        <p:spPr>
          <a:xfrm>
            <a:off x="572039" y="4724400"/>
            <a:ext cx="6714587" cy="0"/>
          </a:xfrm>
          <a:prstGeom prst="line">
            <a:avLst/>
          </a:prstGeom>
          <a:ln w="3175">
            <a:solidFill>
              <a:srgbClr val="4A7EBB"/>
            </a:solidFill>
            <a:prstDash val="lgDashDotDot"/>
          </a:ln>
        </p:spPr>
        <p:txBody>
          <a:bodyPr lIns="0" tIns="0" rIns="0" bIns="0"/>
          <a:lstStyle/>
          <a:p>
            <a:pPr defTabSz="481889">
              <a:defRPr sz="1200">
                <a:latin typeface="+mn-lt"/>
                <a:ea typeface="+mn-ea"/>
                <a:cs typeface="+mn-cs"/>
                <a:sym typeface="Helvetica"/>
              </a:defRPr>
            </a:pPr>
            <a:endParaRPr/>
          </a:p>
        </p:txBody>
      </p:sp>
      <p:sp>
        <p:nvSpPr>
          <p:cNvPr id="77" name="Shape 77"/>
          <p:cNvSpPr/>
          <p:nvPr/>
        </p:nvSpPr>
        <p:spPr>
          <a:xfrm>
            <a:off x="959645" y="1079540"/>
            <a:ext cx="5446101" cy="2565089"/>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50941" tIns="50941" rIns="50941" bIns="50941" numCol="1" anchor="t">
            <a:spAutoFit/>
          </a:bodyPr>
          <a:lstStyle/>
          <a:p>
            <a:pPr lvl="0">
              <a:defRPr sz="1800"/>
            </a:pPr>
            <a:r>
              <a:rPr lang="en-US" sz="1600" b="1" dirty="0">
                <a:latin typeface="Helvetica" panose="020B0604020202020204" pitchFamily="34" charset="0"/>
                <a:cs typeface="Helvetica" panose="020B0604020202020204" pitchFamily="34" charset="0"/>
                <a:sym typeface="Helvetica"/>
              </a:rPr>
              <a:t>1. </a:t>
            </a:r>
            <a:r>
              <a:rPr lang="en-US" sz="1600" b="1" dirty="0" smtClean="0">
                <a:latin typeface="Helvetica" panose="020B0604020202020204" pitchFamily="34" charset="0"/>
                <a:cs typeface="Helvetica" panose="020B0604020202020204" pitchFamily="34" charset="0"/>
                <a:sym typeface="Helvetica"/>
              </a:rPr>
              <a:t>What does the word </a:t>
            </a:r>
            <a:r>
              <a:rPr lang="en-US" sz="1600" b="1" u="sng" dirty="0" smtClean="0">
                <a:latin typeface="Helvetica" panose="020B0604020202020204" pitchFamily="34" charset="0"/>
                <a:cs typeface="Helvetica" panose="020B0604020202020204" pitchFamily="34" charset="0"/>
                <a:sym typeface="Helvetica"/>
              </a:rPr>
              <a:t>argue</a:t>
            </a:r>
            <a:r>
              <a:rPr lang="en-US" sz="1600" b="1" dirty="0" smtClean="0">
                <a:latin typeface="Helvetica" panose="020B0604020202020204" pitchFamily="34" charset="0"/>
                <a:cs typeface="Helvetica" panose="020B0604020202020204" pitchFamily="34" charset="0"/>
                <a:sym typeface="Helvetica"/>
              </a:rPr>
              <a:t> mean in the passage?</a:t>
            </a:r>
            <a:endParaRPr sz="1600" i="1" dirty="0">
              <a:latin typeface="Helvetica" panose="020B0604020202020204" pitchFamily="34" charset="0"/>
              <a:cs typeface="Helvetica" panose="020B0604020202020204" pitchFamily="34" charset="0"/>
              <a:sym typeface="Helvetica"/>
            </a:endParaRPr>
          </a:p>
          <a:p>
            <a:pPr marL="361383" indent="-361383">
              <a:defRPr sz="1800"/>
            </a:pPr>
            <a:r>
              <a:rPr sz="1600" b="1" dirty="0">
                <a:solidFill>
                  <a:srgbClr val="C00000"/>
                </a:solidFill>
                <a:latin typeface="Helvetica" panose="020B0604020202020204" pitchFamily="34" charset="0"/>
                <a:cs typeface="Helvetica" panose="020B0604020202020204" pitchFamily="34" charset="0"/>
                <a:sym typeface="Helvetica"/>
              </a:rPr>
              <a:t>     </a:t>
            </a:r>
            <a:endParaRPr sz="1600" b="1" dirty="0">
              <a:latin typeface="Helvetica" panose="020B0604020202020204" pitchFamily="34" charset="0"/>
              <a:cs typeface="Helvetica" panose="020B0604020202020204" pitchFamily="34" charset="0"/>
              <a:sym typeface="Helvetica"/>
            </a:endParaRPr>
          </a:p>
          <a:p>
            <a:pPr marL="587170" indent="-342900">
              <a:buSzPct val="100000"/>
              <a:buFont typeface="+mj-lt"/>
              <a:buAutoNum type="alphaUcPeriod"/>
              <a:defRPr sz="1800"/>
            </a:pPr>
            <a:r>
              <a:rPr lang="en-US" sz="1600" dirty="0" smtClean="0">
                <a:latin typeface="Helvetica" panose="020B0604020202020204" pitchFamily="34" charset="0"/>
                <a:cs typeface="Helvetica" panose="020B0604020202020204" pitchFamily="34" charset="0"/>
                <a:sym typeface="Helvetica"/>
              </a:rPr>
              <a:t>They were good friends.</a:t>
            </a:r>
          </a:p>
          <a:p>
            <a:pPr marL="587170" indent="-342900">
              <a:buSzPct val="100000"/>
              <a:buFont typeface="+mj-lt"/>
              <a:buAutoNum type="alphaUcPeriod"/>
              <a:defRPr sz="1800"/>
            </a:pPr>
            <a:endParaRPr lang="en-US" sz="1600" dirty="0" smtClean="0">
              <a:latin typeface="Helvetica" panose="020B0604020202020204" pitchFamily="34" charset="0"/>
              <a:cs typeface="Helvetica" panose="020B0604020202020204" pitchFamily="34" charset="0"/>
              <a:sym typeface="Helvetica"/>
            </a:endParaRPr>
          </a:p>
          <a:p>
            <a:pPr marL="587170" indent="-342900">
              <a:buSzPct val="100000"/>
              <a:buFont typeface="+mj-lt"/>
              <a:buAutoNum type="alphaUcPeriod"/>
              <a:defRPr sz="1800"/>
            </a:pPr>
            <a:r>
              <a:rPr lang="en-US" sz="1600" dirty="0" smtClean="0">
                <a:latin typeface="Helvetica" panose="020B0604020202020204" pitchFamily="34" charset="0"/>
                <a:cs typeface="Helvetica" panose="020B0604020202020204" pitchFamily="34" charset="0"/>
                <a:sym typeface="Helvetica"/>
              </a:rPr>
              <a:t>They could not agree.</a:t>
            </a:r>
          </a:p>
          <a:p>
            <a:pPr marL="587170" indent="-342900">
              <a:buSzPct val="100000"/>
              <a:buFont typeface="+mj-lt"/>
              <a:buAutoNum type="alphaUcPeriod"/>
              <a:defRPr sz="1800"/>
            </a:pPr>
            <a:endParaRPr lang="en-US" sz="1600" dirty="0" smtClean="0">
              <a:latin typeface="Helvetica" panose="020B0604020202020204" pitchFamily="34" charset="0"/>
              <a:cs typeface="Helvetica" panose="020B0604020202020204" pitchFamily="34" charset="0"/>
              <a:sym typeface="Helvetica"/>
            </a:endParaRPr>
          </a:p>
          <a:p>
            <a:pPr marL="587170" indent="-342900">
              <a:buSzPct val="100000"/>
              <a:buFont typeface="+mj-lt"/>
              <a:buAutoNum type="alphaUcPeriod"/>
              <a:defRPr sz="1800"/>
            </a:pPr>
            <a:r>
              <a:rPr lang="en-US" sz="1600" dirty="0" smtClean="0">
                <a:latin typeface="Helvetica" panose="020B0604020202020204" pitchFamily="34" charset="0"/>
                <a:cs typeface="Helvetica" panose="020B0604020202020204" pitchFamily="34" charset="0"/>
                <a:sym typeface="Helvetica"/>
              </a:rPr>
              <a:t>They were very mad.</a:t>
            </a:r>
          </a:p>
          <a:p>
            <a:pPr marL="587170" indent="-342900">
              <a:buSzPct val="100000"/>
              <a:buFont typeface="+mj-lt"/>
              <a:buAutoNum type="alphaUcPeriod"/>
              <a:defRPr sz="1800"/>
            </a:pPr>
            <a:endParaRPr lang="en-US" sz="1600" dirty="0" smtClean="0">
              <a:latin typeface="Helvetica" panose="020B0604020202020204" pitchFamily="34" charset="0"/>
              <a:cs typeface="Helvetica" panose="020B0604020202020204" pitchFamily="34" charset="0"/>
              <a:sym typeface="Helvetica"/>
            </a:endParaRPr>
          </a:p>
          <a:p>
            <a:pPr marL="587170" indent="-342900">
              <a:buSzPct val="100000"/>
              <a:buFont typeface="+mj-lt"/>
              <a:buAutoNum type="alphaUcPeriod"/>
              <a:defRPr sz="1800"/>
            </a:pPr>
            <a:r>
              <a:rPr lang="en-US" sz="1600" dirty="0" smtClean="0">
                <a:latin typeface="Helvetica" panose="020B0604020202020204" pitchFamily="34" charset="0"/>
                <a:cs typeface="Helvetica" panose="020B0604020202020204" pitchFamily="34" charset="0"/>
                <a:sym typeface="Helvetica"/>
              </a:rPr>
              <a:t>They had to work together.</a:t>
            </a:r>
          </a:p>
          <a:p>
            <a:pPr marL="244270">
              <a:buSzPct val="100000"/>
              <a:defRPr sz="1800"/>
            </a:pPr>
            <a:endParaRPr sz="1600" dirty="0">
              <a:latin typeface="Helvetica" panose="020B0604020202020204" pitchFamily="34" charset="0"/>
              <a:cs typeface="Helvetica" panose="020B0604020202020204" pitchFamily="34" charset="0"/>
              <a:sym typeface="Helvetica"/>
            </a:endParaRPr>
          </a:p>
        </p:txBody>
      </p:sp>
      <p:sp>
        <p:nvSpPr>
          <p:cNvPr id="78" name="Shape 78"/>
          <p:cNvSpPr/>
          <p:nvPr/>
        </p:nvSpPr>
        <p:spPr>
          <a:xfrm>
            <a:off x="882757" y="3058781"/>
            <a:ext cx="275106" cy="239488"/>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FFFFFF"/>
          </a:solidFill>
          <a:ln w="12700" cap="flat">
            <a:solidFill>
              <a:srgbClr val="3A5E8A"/>
            </a:solidFill>
            <a:prstDash val="solid"/>
            <a:bevel/>
          </a:ln>
          <a:effectLst/>
        </p:spPr>
        <p:txBody>
          <a:bodyPr wrap="square" lIns="0" tIns="0" rIns="0" bIns="0" numCol="1" anchor="ctr">
            <a:noAutofit/>
          </a:bodyPr>
          <a:lstStyle/>
          <a:p>
            <a:pPr lvl="0" algn="ctr">
              <a:defRPr>
                <a:solidFill>
                  <a:srgbClr val="FFFFFF"/>
                </a:solidFill>
              </a:defRPr>
            </a:pPr>
            <a:endParaRPr/>
          </a:p>
        </p:txBody>
      </p:sp>
      <p:sp>
        <p:nvSpPr>
          <p:cNvPr id="79" name="Shape 79"/>
          <p:cNvSpPr/>
          <p:nvPr/>
        </p:nvSpPr>
        <p:spPr>
          <a:xfrm>
            <a:off x="882757" y="1653587"/>
            <a:ext cx="275106" cy="239488"/>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FFFFFF"/>
          </a:solidFill>
          <a:ln w="12700" cap="flat">
            <a:solidFill>
              <a:srgbClr val="3A5E8A"/>
            </a:solidFill>
            <a:prstDash val="solid"/>
            <a:bevel/>
          </a:ln>
          <a:effectLst/>
        </p:spPr>
        <p:txBody>
          <a:bodyPr wrap="square" lIns="0" tIns="0" rIns="0" bIns="0" numCol="1" anchor="ctr">
            <a:noAutofit/>
          </a:bodyPr>
          <a:lstStyle/>
          <a:p>
            <a:pPr lvl="0" algn="ctr">
              <a:defRPr>
                <a:solidFill>
                  <a:srgbClr val="FFFFFF"/>
                </a:solidFill>
              </a:defRPr>
            </a:pPr>
            <a:endParaRPr/>
          </a:p>
        </p:txBody>
      </p:sp>
      <p:sp>
        <p:nvSpPr>
          <p:cNvPr id="80" name="Shape 80"/>
          <p:cNvSpPr/>
          <p:nvPr/>
        </p:nvSpPr>
        <p:spPr>
          <a:xfrm>
            <a:off x="884437" y="2636311"/>
            <a:ext cx="275106" cy="239488"/>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FFFFFF"/>
          </a:solidFill>
          <a:ln w="12700" cap="flat">
            <a:solidFill>
              <a:srgbClr val="3A5E8A"/>
            </a:solidFill>
            <a:prstDash val="solid"/>
            <a:bevel/>
          </a:ln>
          <a:effectLst/>
        </p:spPr>
        <p:txBody>
          <a:bodyPr wrap="square" lIns="0" tIns="0" rIns="0" bIns="0" numCol="1" anchor="ctr">
            <a:noAutofit/>
          </a:bodyPr>
          <a:lstStyle/>
          <a:p>
            <a:pPr lvl="0" algn="ctr">
              <a:defRPr>
                <a:solidFill>
                  <a:srgbClr val="FFFFFF"/>
                </a:solidFill>
              </a:defRPr>
            </a:pPr>
            <a:endParaRPr/>
          </a:p>
        </p:txBody>
      </p:sp>
      <p:sp>
        <p:nvSpPr>
          <p:cNvPr id="81" name="Shape 81"/>
          <p:cNvSpPr/>
          <p:nvPr/>
        </p:nvSpPr>
        <p:spPr>
          <a:xfrm>
            <a:off x="886117" y="2122596"/>
            <a:ext cx="275106" cy="239488"/>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FFFFFF"/>
          </a:solidFill>
          <a:ln w="12700" cap="flat">
            <a:solidFill>
              <a:srgbClr val="3A5E8A"/>
            </a:solidFill>
            <a:prstDash val="solid"/>
            <a:bevel/>
          </a:ln>
          <a:effectLst/>
        </p:spPr>
        <p:txBody>
          <a:bodyPr wrap="square" lIns="0" tIns="0" rIns="0" bIns="0" numCol="1" anchor="ctr">
            <a:noAutofit/>
          </a:bodyPr>
          <a:lstStyle/>
          <a:p>
            <a:pPr lvl="0" algn="ctr">
              <a:defRPr>
                <a:solidFill>
                  <a:srgbClr val="FFFFFF"/>
                </a:solidFill>
              </a:defRPr>
            </a:pPr>
            <a:endParaRPr/>
          </a:p>
        </p:txBody>
      </p:sp>
      <p:sp>
        <p:nvSpPr>
          <p:cNvPr id="17" name="Shape 87"/>
          <p:cNvSpPr/>
          <p:nvPr/>
        </p:nvSpPr>
        <p:spPr>
          <a:xfrm>
            <a:off x="609600" y="5687847"/>
            <a:ext cx="6622330" cy="3303753"/>
          </a:xfrm>
          <a:prstGeom prst="rect">
            <a:avLst/>
          </a:prstGeom>
          <a:ln w="12700">
            <a:miter lim="400000"/>
          </a:ln>
          <a:extLst>
            <a:ext uri="{C572A759-6A51-4108-AA02-DFA0A04FC94B}">
              <ma14:wrappingTextBoxFlag xmlns="" xmlns:ma14="http://schemas.microsoft.com/office/mac/drawingml/2011/main" val="1"/>
            </a:ext>
          </a:extLst>
        </p:spPr>
        <p:txBody>
          <a:bodyPr wrap="square" lIns="50941" tIns="50941" rIns="50941" bIns="50941">
            <a:spAutoFit/>
          </a:bodyPr>
          <a:lstStyle/>
          <a:p>
            <a:pPr marL="401638" lvl="0" indent="-401638">
              <a:buAutoNum type="arabicPeriod" startAt="2"/>
              <a:defRPr sz="1800"/>
            </a:pPr>
            <a:r>
              <a:rPr lang="en-US" sz="1600" b="1" dirty="0" smtClean="0">
                <a:latin typeface="Helvetica" panose="020B0604020202020204" pitchFamily="34" charset="0"/>
                <a:cs typeface="Helvetica" panose="020B0604020202020204" pitchFamily="34" charset="0"/>
                <a:sym typeface="Helvetica"/>
              </a:rPr>
              <a:t>How did hawk and snake </a:t>
            </a:r>
            <a:r>
              <a:rPr lang="en-US" sz="1600" b="1" u="sng" dirty="0" smtClean="0">
                <a:latin typeface="Helvetica" panose="020B0604020202020204" pitchFamily="34" charset="0"/>
                <a:cs typeface="Helvetica" panose="020B0604020202020204" pitchFamily="34" charset="0"/>
                <a:sym typeface="Helvetica"/>
              </a:rPr>
              <a:t>work together</a:t>
            </a:r>
            <a:r>
              <a:rPr lang="en-US" sz="1600" b="1" dirty="0" smtClean="0">
                <a:latin typeface="Helvetica" panose="020B0604020202020204" pitchFamily="34" charset="0"/>
                <a:cs typeface="Helvetica" panose="020B0604020202020204" pitchFamily="34" charset="0"/>
                <a:sym typeface="Helvetica"/>
              </a:rPr>
              <a:t> to get the moon?</a:t>
            </a:r>
          </a:p>
          <a:p>
            <a:pPr lvl="0">
              <a:defRPr sz="1800"/>
            </a:pPr>
            <a:endParaRPr sz="1600" dirty="0">
              <a:latin typeface="Helvetica" panose="020B0604020202020204" pitchFamily="34" charset="0"/>
              <a:cs typeface="Helvetica" panose="020B0604020202020204" pitchFamily="34" charset="0"/>
              <a:sym typeface="Helvetica"/>
            </a:endParaRPr>
          </a:p>
          <a:p>
            <a:pPr marL="950228" indent="-342900">
              <a:buSzPct val="100000"/>
              <a:buFont typeface="+mj-lt"/>
              <a:buAutoNum type="alphaUcPeriod"/>
              <a:defRPr sz="1800"/>
            </a:pPr>
            <a:r>
              <a:rPr lang="en-US" sz="1600" dirty="0" smtClean="0">
                <a:latin typeface="Helvetica" panose="020B0604020202020204" pitchFamily="34" charset="0"/>
                <a:cs typeface="Helvetica" panose="020B0604020202020204" pitchFamily="34" charset="0"/>
                <a:sym typeface="Helvetica"/>
              </a:rPr>
              <a:t>The snake and hawk argued for a very long time.</a:t>
            </a:r>
          </a:p>
          <a:p>
            <a:pPr marL="950228" indent="-342900">
              <a:buSzPct val="100000"/>
              <a:buFont typeface="+mj-lt"/>
              <a:buAutoNum type="alphaUcPeriod"/>
              <a:defRPr sz="1800"/>
            </a:pPr>
            <a:endParaRPr lang="en-US" sz="1600" dirty="0" smtClean="0">
              <a:latin typeface="Helvetica" panose="020B0604020202020204" pitchFamily="34" charset="0"/>
              <a:cs typeface="Helvetica" panose="020B0604020202020204" pitchFamily="34" charset="0"/>
              <a:sym typeface="Helvetica"/>
            </a:endParaRPr>
          </a:p>
          <a:p>
            <a:pPr marL="950228" indent="-342900">
              <a:buSzPct val="100000"/>
              <a:buFont typeface="+mj-lt"/>
              <a:buAutoNum type="alphaUcPeriod"/>
              <a:defRPr sz="1800"/>
            </a:pPr>
            <a:r>
              <a:rPr lang="en-US" sz="1600" dirty="0" smtClean="0">
                <a:latin typeface="Helvetica" panose="020B0604020202020204" pitchFamily="34" charset="0"/>
                <a:cs typeface="Helvetica" panose="020B0604020202020204" pitchFamily="34" charset="0"/>
                <a:sym typeface="Helvetica"/>
              </a:rPr>
              <a:t>They could not agree and soon fell asleep.</a:t>
            </a:r>
          </a:p>
          <a:p>
            <a:pPr marL="950228" indent="-342900">
              <a:buSzPct val="100000"/>
              <a:buFont typeface="+mj-lt"/>
              <a:buAutoNum type="alphaUcPeriod"/>
              <a:defRPr sz="1800"/>
            </a:pPr>
            <a:endParaRPr lang="en-US" sz="1600" dirty="0" smtClean="0">
              <a:latin typeface="Helvetica" panose="020B0604020202020204" pitchFamily="34" charset="0"/>
              <a:cs typeface="Helvetica" panose="020B0604020202020204" pitchFamily="34" charset="0"/>
              <a:sym typeface="Helvetica"/>
            </a:endParaRPr>
          </a:p>
          <a:p>
            <a:pPr marL="950228" indent="-342900">
              <a:buSzPct val="100000"/>
              <a:buFont typeface="+mj-lt"/>
              <a:buAutoNum type="alphaUcPeriod"/>
              <a:defRPr sz="1800"/>
            </a:pPr>
            <a:r>
              <a:rPr lang="en-US" sz="1600" dirty="0" smtClean="0">
                <a:latin typeface="Helvetica" panose="020B0604020202020204" pitchFamily="34" charset="0"/>
                <a:cs typeface="Helvetica" panose="020B0604020202020204" pitchFamily="34" charset="0"/>
                <a:sym typeface="Helvetica"/>
              </a:rPr>
              <a:t>They were very mad at the lion.</a:t>
            </a:r>
          </a:p>
          <a:p>
            <a:pPr marL="950228" indent="-342900">
              <a:buSzPct val="100000"/>
              <a:buFont typeface="+mj-lt"/>
              <a:buAutoNum type="alphaUcPeriod"/>
              <a:defRPr sz="1800"/>
            </a:pPr>
            <a:endParaRPr lang="en-US" sz="1600" dirty="0" smtClean="0">
              <a:latin typeface="Helvetica" panose="020B0604020202020204" pitchFamily="34" charset="0"/>
              <a:cs typeface="Helvetica" panose="020B0604020202020204" pitchFamily="34" charset="0"/>
              <a:sym typeface="Helvetica"/>
            </a:endParaRPr>
          </a:p>
          <a:p>
            <a:pPr marL="950228" indent="-342900">
              <a:buSzPct val="100000"/>
              <a:buFont typeface="+mj-lt"/>
              <a:buAutoNum type="alphaUcPeriod"/>
              <a:defRPr sz="1800"/>
            </a:pPr>
            <a:r>
              <a:rPr lang="en-US" sz="1600" dirty="0" smtClean="0">
                <a:latin typeface="Helvetica" panose="020B0604020202020204" pitchFamily="34" charset="0"/>
                <a:cs typeface="Helvetica" panose="020B0604020202020204" pitchFamily="34" charset="0"/>
                <a:sym typeface="Helvetica"/>
              </a:rPr>
              <a:t>They had to go into the dark, scary cave.</a:t>
            </a:r>
          </a:p>
          <a:p>
            <a:pPr marL="911650" indent="-304322">
              <a:buSzPct val="100000"/>
              <a:buFont typeface="Helvetica"/>
              <a:buAutoNum type="alphaUcPeriod"/>
              <a:defRPr sz="1800"/>
            </a:pPr>
            <a:endParaRPr lang="en-US" sz="1600" dirty="0">
              <a:latin typeface="Helvetica" panose="020B0604020202020204" pitchFamily="34" charset="0"/>
              <a:cs typeface="Helvetica" panose="020B0604020202020204" pitchFamily="34" charset="0"/>
              <a:sym typeface="Helvetica"/>
            </a:endParaRPr>
          </a:p>
          <a:p>
            <a:pPr marL="911650" indent="-304322">
              <a:buSzPct val="100000"/>
              <a:buFont typeface="Helvetica"/>
              <a:buAutoNum type="alphaUcPeriod"/>
              <a:defRPr sz="1800"/>
            </a:pPr>
            <a:endParaRPr lang="en-US" sz="1600" dirty="0" smtClean="0">
              <a:latin typeface="Helvetica" panose="020B0604020202020204" pitchFamily="34" charset="0"/>
              <a:cs typeface="Helvetica" panose="020B0604020202020204" pitchFamily="34" charset="0"/>
              <a:sym typeface="Helvetica"/>
            </a:endParaRPr>
          </a:p>
          <a:p>
            <a:pPr marL="911650" indent="-304322">
              <a:buSzPct val="100000"/>
              <a:buFont typeface="Helvetica"/>
              <a:buAutoNum type="alphaUcPeriod"/>
              <a:defRPr sz="1800"/>
            </a:pPr>
            <a:endParaRPr lang="en-US" sz="1600" dirty="0">
              <a:latin typeface="Helvetica" panose="020B0604020202020204" pitchFamily="34" charset="0"/>
              <a:cs typeface="Helvetica" panose="020B0604020202020204" pitchFamily="34" charset="0"/>
              <a:sym typeface="Helvetica"/>
            </a:endParaRPr>
          </a:p>
          <a:p>
            <a:pPr marL="911650" indent="-304322">
              <a:buSzPct val="100000"/>
              <a:buFont typeface="Helvetica"/>
              <a:buAutoNum type="alphaUcPeriod"/>
              <a:defRPr sz="1800"/>
            </a:pPr>
            <a:endParaRPr sz="1600" dirty="0">
              <a:latin typeface="Helvetica" panose="020B0604020202020204" pitchFamily="34" charset="0"/>
              <a:cs typeface="Helvetica" panose="020B0604020202020204" pitchFamily="34" charset="0"/>
              <a:sym typeface="Helvetica"/>
            </a:endParaRPr>
          </a:p>
        </p:txBody>
      </p:sp>
      <p:sp>
        <p:nvSpPr>
          <p:cNvPr id="18" name="Shape 89"/>
          <p:cNvSpPr/>
          <p:nvPr/>
        </p:nvSpPr>
        <p:spPr>
          <a:xfrm>
            <a:off x="877781" y="7696200"/>
            <a:ext cx="242891" cy="239488"/>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FFFFFF"/>
          </a:solidFill>
          <a:ln w="12700">
            <a:solidFill>
              <a:srgbClr val="3A5E8A"/>
            </a:solidFill>
          </a:ln>
        </p:spPr>
        <p:txBody>
          <a:bodyPr lIns="0" tIns="0" rIns="0" bIns="0" anchor="ctr"/>
          <a:lstStyle/>
          <a:p>
            <a:pPr lvl="0" algn="ctr">
              <a:defRPr>
                <a:solidFill>
                  <a:srgbClr val="FFFFFF"/>
                </a:solidFill>
              </a:defRPr>
            </a:pPr>
            <a:endParaRPr/>
          </a:p>
        </p:txBody>
      </p:sp>
      <p:sp>
        <p:nvSpPr>
          <p:cNvPr id="19" name="Shape 90"/>
          <p:cNvSpPr/>
          <p:nvPr/>
        </p:nvSpPr>
        <p:spPr>
          <a:xfrm>
            <a:off x="898864" y="6248400"/>
            <a:ext cx="242891" cy="239488"/>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FFFFFF"/>
          </a:solidFill>
          <a:ln w="12700">
            <a:solidFill>
              <a:srgbClr val="3A5E8A"/>
            </a:solidFill>
          </a:ln>
        </p:spPr>
        <p:txBody>
          <a:bodyPr lIns="0" tIns="0" rIns="0" bIns="0" anchor="ctr"/>
          <a:lstStyle/>
          <a:p>
            <a:pPr lvl="0" algn="ctr">
              <a:defRPr>
                <a:solidFill>
                  <a:srgbClr val="FF0000"/>
                </a:solidFill>
              </a:defRPr>
            </a:pPr>
            <a:endParaRPr/>
          </a:p>
        </p:txBody>
      </p:sp>
      <p:sp>
        <p:nvSpPr>
          <p:cNvPr id="20" name="Shape 91"/>
          <p:cNvSpPr/>
          <p:nvPr/>
        </p:nvSpPr>
        <p:spPr>
          <a:xfrm>
            <a:off x="902224" y="6716019"/>
            <a:ext cx="242891" cy="239488"/>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FFFFFF"/>
          </a:solidFill>
          <a:ln w="12700">
            <a:solidFill>
              <a:srgbClr val="3A5E8A"/>
            </a:solidFill>
          </a:ln>
        </p:spPr>
        <p:txBody>
          <a:bodyPr lIns="0" tIns="0" rIns="0" bIns="0" anchor="ctr"/>
          <a:lstStyle/>
          <a:p>
            <a:pPr lvl="0" algn="ctr">
              <a:defRPr>
                <a:solidFill>
                  <a:srgbClr val="FFFFFF"/>
                </a:solidFill>
              </a:defRPr>
            </a:pPr>
            <a:endParaRPr/>
          </a:p>
        </p:txBody>
      </p:sp>
      <p:sp>
        <p:nvSpPr>
          <p:cNvPr id="21" name="Shape 92"/>
          <p:cNvSpPr/>
          <p:nvPr/>
        </p:nvSpPr>
        <p:spPr>
          <a:xfrm>
            <a:off x="877782" y="7228112"/>
            <a:ext cx="242891" cy="239488"/>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FFFFFF"/>
          </a:solidFill>
          <a:ln w="12700">
            <a:solidFill>
              <a:srgbClr val="3A5E8A"/>
            </a:solidFill>
          </a:ln>
        </p:spPr>
        <p:txBody>
          <a:bodyPr lIns="0" tIns="0" rIns="0" bIns="0" anchor="ctr"/>
          <a:lstStyle/>
          <a:p>
            <a:pPr lvl="0" algn="ctr">
              <a:defRPr>
                <a:solidFill>
                  <a:srgbClr val="FFFFFF"/>
                </a:solidFill>
              </a:defRPr>
            </a:pPr>
            <a:endParaRPr/>
          </a:p>
        </p:txBody>
      </p:sp>
      <p:sp>
        <p:nvSpPr>
          <p:cNvPr id="2" name="Rectangle 1"/>
          <p:cNvSpPr/>
          <p:nvPr/>
        </p:nvSpPr>
        <p:spPr>
          <a:xfrm>
            <a:off x="0" y="3581400"/>
            <a:ext cx="3886200" cy="400110"/>
          </a:xfrm>
          <a:prstGeom prst="rect">
            <a:avLst/>
          </a:prstGeom>
        </p:spPr>
        <p:txBody>
          <a:bodyPr>
            <a:spAutoFit/>
          </a:bodyPr>
          <a:lstStyle/>
          <a:p>
            <a:r>
              <a:rPr lang="en-US" dirty="0" smtClean="0"/>
              <a:t>.</a:t>
            </a:r>
            <a:endParaRPr lang="en-US" dirty="0"/>
          </a:p>
        </p:txBody>
      </p:sp>
      <p:graphicFrame>
        <p:nvGraphicFramePr>
          <p:cNvPr id="15" name="Table 14"/>
          <p:cNvGraphicFramePr>
            <a:graphicFrameLocks noGrp="1"/>
          </p:cNvGraphicFramePr>
          <p:nvPr>
            <p:extLst>
              <p:ext uri="{D42A27DB-BD31-4B8C-83A1-F6EECF244321}">
                <p14:modId xmlns:p14="http://schemas.microsoft.com/office/powerpoint/2010/main" val="656620119"/>
              </p:ext>
            </p:extLst>
          </p:nvPr>
        </p:nvGraphicFramePr>
        <p:xfrm>
          <a:off x="5072671" y="4343400"/>
          <a:ext cx="2324100" cy="518160"/>
        </p:xfrm>
        <a:graphic>
          <a:graphicData uri="http://schemas.openxmlformats.org/drawingml/2006/table">
            <a:tbl>
              <a:tblPr/>
              <a:tblGrid>
                <a:gridCol w="2324100"/>
              </a:tblGrid>
              <a:tr h="152400">
                <a:tc>
                  <a:txBody>
                    <a:bodyPr/>
                    <a:lstStyle/>
                    <a:p>
                      <a:pPr marL="0" marR="0" algn="l">
                        <a:lnSpc>
                          <a:spcPct val="100000"/>
                        </a:lnSpc>
                        <a:spcBef>
                          <a:spcPts val="0"/>
                        </a:spcBef>
                        <a:spcAft>
                          <a:spcPts val="0"/>
                        </a:spcAft>
                      </a:pPr>
                      <a:r>
                        <a:rPr lang="en-US" sz="800" b="1" dirty="0" smtClean="0">
                          <a:solidFill>
                            <a:srgbClr val="000000"/>
                          </a:solidFill>
                          <a:latin typeface="+mn-lt"/>
                          <a:ea typeface="Times New Roman"/>
                          <a:cs typeface="Times New Roman"/>
                        </a:rPr>
                        <a:t>Standard RL.2.4</a:t>
                      </a:r>
                      <a:endParaRPr lang="en-US" sz="800" dirty="0">
                        <a:latin typeface="Calibri"/>
                        <a:ea typeface="Calibri"/>
                        <a:cs typeface="Times New Roman"/>
                      </a:endParaRPr>
                    </a:p>
                  </a:txBody>
                  <a:tcPr marL="33841" marR="33841"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r>
              <a:tr h="333172">
                <a:tc>
                  <a:txBody>
                    <a:bodyPr/>
                    <a:lstStyle/>
                    <a:p>
                      <a:pPr marL="0" marR="0" algn="l">
                        <a:lnSpc>
                          <a:spcPct val="100000"/>
                        </a:lnSpc>
                        <a:spcBef>
                          <a:spcPts val="0"/>
                        </a:spcBef>
                        <a:spcAft>
                          <a:spcPts val="0"/>
                        </a:spcAft>
                      </a:pPr>
                      <a:r>
                        <a:rPr lang="en-US" sz="800" dirty="0" smtClean="0"/>
                        <a:t>Describe how words and phrases (e.g., regular beats, alliteration, rhymes, repeated lines) supply rhythm and meaning in a story, poem, or song.</a:t>
                      </a:r>
                      <a:endParaRPr lang="en-US" sz="800" b="0" dirty="0">
                        <a:latin typeface="+mn-lt"/>
                        <a:ea typeface="Calibri"/>
                        <a:cs typeface="Times New Roman"/>
                      </a:endParaRPr>
                    </a:p>
                  </a:txBody>
                  <a:tcPr marL="33841" marR="33841"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r>
            </a:tbl>
          </a:graphicData>
        </a:graphic>
      </p:graphicFrame>
    </p:spTree>
    <p:extLst>
      <p:ext uri="{BB962C8B-B14F-4D97-AF65-F5344CB8AC3E}">
        <p14:creationId xmlns:p14="http://schemas.microsoft.com/office/powerpoint/2010/main" val="296517338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Shape 103"/>
          <p:cNvSpPr/>
          <p:nvPr/>
        </p:nvSpPr>
        <p:spPr>
          <a:xfrm>
            <a:off x="448143" y="4419600"/>
            <a:ext cx="6714587" cy="0"/>
          </a:xfrm>
          <a:prstGeom prst="line">
            <a:avLst/>
          </a:prstGeom>
          <a:ln w="3175">
            <a:solidFill>
              <a:srgbClr val="4A7EBB"/>
            </a:solidFill>
            <a:prstDash val="lgDashDotDot"/>
          </a:ln>
        </p:spPr>
        <p:txBody>
          <a:bodyPr lIns="0" tIns="0" rIns="0" bIns="0"/>
          <a:lstStyle/>
          <a:p>
            <a:pPr defTabSz="481889">
              <a:defRPr sz="1200">
                <a:latin typeface="+mn-lt"/>
                <a:ea typeface="+mn-ea"/>
                <a:cs typeface="+mn-cs"/>
                <a:sym typeface="Helvetica"/>
              </a:defRPr>
            </a:pPr>
            <a:endParaRPr/>
          </a:p>
        </p:txBody>
      </p:sp>
      <p:sp>
        <p:nvSpPr>
          <p:cNvPr id="118" name="Shape 118"/>
          <p:cNvSpPr>
            <a:spLocks noGrp="1"/>
          </p:cNvSpPr>
          <p:nvPr>
            <p:ph type="sldNum" sz="quarter" idx="4294967295"/>
          </p:nvPr>
        </p:nvSpPr>
        <p:spPr>
          <a:xfrm>
            <a:off x="6557964" y="9372466"/>
            <a:ext cx="842011" cy="300837"/>
          </a:xfrm>
          <a:prstGeom prst="rect">
            <a:avLst/>
          </a:prstGeom>
          <a:extLst>
            <a:ext uri="{C572A759-6A51-4108-AA02-DFA0A04FC94B}">
              <ma14:wrappingTextBoxFlag xmlns="" xmlns:ma14="http://schemas.microsoft.com/office/mac/drawingml/2011/main" val="1"/>
            </a:ext>
          </a:extLst>
        </p:spPr>
        <p:txBody>
          <a:bodyPr lIns="0" tIns="0" rIns="0" bIns="0">
            <a:normAutofit/>
          </a:bodyPr>
          <a:lstStyle/>
          <a:p>
            <a:pPr lvl="0">
              <a:defRPr sz="1800">
                <a:solidFill>
                  <a:srgbClr val="000000"/>
                </a:solidFill>
              </a:defRPr>
            </a:pPr>
            <a:fld id="{86CB4B4D-7CA3-9044-876B-883B54F8677D}" type="slidenum">
              <a:rPr>
                <a:solidFill>
                  <a:srgbClr val="888888"/>
                </a:solidFill>
              </a:rPr>
              <a:t>27</a:t>
            </a:fld>
            <a:endParaRPr>
              <a:solidFill>
                <a:srgbClr val="888888"/>
              </a:solidFill>
            </a:endParaRPr>
          </a:p>
        </p:txBody>
      </p:sp>
      <p:sp>
        <p:nvSpPr>
          <p:cNvPr id="120" name="Shape 120"/>
          <p:cNvSpPr/>
          <p:nvPr/>
        </p:nvSpPr>
        <p:spPr>
          <a:xfrm>
            <a:off x="704473" y="5275088"/>
            <a:ext cx="5809731" cy="3549974"/>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50941" tIns="50941" rIns="50941" bIns="50941" numCol="1" anchor="t">
            <a:spAutoFit/>
          </a:bodyPr>
          <a:lstStyle/>
          <a:p>
            <a:pPr marL="342900" indent="-342900">
              <a:buAutoNum type="arabicPeriod" startAt="4"/>
              <a:defRPr sz="1800"/>
            </a:pPr>
            <a:r>
              <a:rPr lang="en-US" sz="1600" b="1" dirty="0" smtClean="0">
                <a:latin typeface="Helvetica" panose="020B0604020202020204" pitchFamily="34" charset="0"/>
                <a:cs typeface="Helvetica" panose="020B0604020202020204" pitchFamily="34" charset="0"/>
                <a:sym typeface="Helvetica"/>
              </a:rPr>
              <a:t>How was hawk feeling when he said, “If you eat the moon, we will have no light in the night?”</a:t>
            </a:r>
          </a:p>
          <a:p>
            <a:pPr>
              <a:defRPr sz="1800"/>
            </a:pPr>
            <a:endParaRPr sz="1600" dirty="0">
              <a:latin typeface="Helvetica" panose="020B0604020202020204" pitchFamily="34" charset="0"/>
              <a:cs typeface="Helvetica" panose="020B0604020202020204" pitchFamily="34" charset="0"/>
              <a:sym typeface="Helvetica"/>
            </a:endParaRPr>
          </a:p>
          <a:p>
            <a:pPr marL="821401" indent="-342900">
              <a:buSzPct val="100000"/>
              <a:buFont typeface="+mj-lt"/>
              <a:buAutoNum type="alphaUcPeriod"/>
              <a:defRPr sz="1800"/>
            </a:pPr>
            <a:r>
              <a:rPr lang="en-US" sz="1600" dirty="0" smtClean="0">
                <a:latin typeface="Helvetica" panose="020B0604020202020204" pitchFamily="34" charset="0"/>
                <a:cs typeface="Helvetica" panose="020B0604020202020204" pitchFamily="34" charset="0"/>
                <a:sym typeface="Helvetica"/>
              </a:rPr>
              <a:t>They were good friends.</a:t>
            </a:r>
          </a:p>
          <a:p>
            <a:pPr marL="821401" indent="-342900">
              <a:buSzPct val="100000"/>
              <a:buFont typeface="+mj-lt"/>
              <a:buAutoNum type="alphaUcPeriod"/>
              <a:defRPr sz="1800"/>
            </a:pPr>
            <a:endParaRPr lang="en-US" sz="1600" dirty="0" smtClean="0">
              <a:latin typeface="Helvetica" panose="020B0604020202020204" pitchFamily="34" charset="0"/>
              <a:cs typeface="Helvetica" panose="020B0604020202020204" pitchFamily="34" charset="0"/>
              <a:sym typeface="Helvetica"/>
            </a:endParaRPr>
          </a:p>
          <a:p>
            <a:pPr marL="821401" indent="-342900">
              <a:buSzPct val="100000"/>
              <a:buFont typeface="+mj-lt"/>
              <a:buAutoNum type="alphaUcPeriod"/>
              <a:defRPr sz="1800"/>
            </a:pPr>
            <a:r>
              <a:rPr lang="en-US" sz="1600" dirty="0" smtClean="0">
                <a:latin typeface="Helvetica" panose="020B0604020202020204" pitchFamily="34" charset="0"/>
                <a:cs typeface="Helvetica" panose="020B0604020202020204" pitchFamily="34" charset="0"/>
                <a:sym typeface="Helvetica"/>
              </a:rPr>
              <a:t>Hawk was upset.</a:t>
            </a:r>
          </a:p>
          <a:p>
            <a:pPr marL="821401" indent="-342900">
              <a:buSzPct val="100000"/>
              <a:buFont typeface="+mj-lt"/>
              <a:buAutoNum type="alphaUcPeriod"/>
              <a:defRPr sz="1800"/>
            </a:pPr>
            <a:endParaRPr lang="en-US" sz="1600" dirty="0" smtClean="0">
              <a:latin typeface="Helvetica" panose="020B0604020202020204" pitchFamily="34" charset="0"/>
              <a:cs typeface="Helvetica" panose="020B0604020202020204" pitchFamily="34" charset="0"/>
              <a:sym typeface="Helvetica"/>
            </a:endParaRPr>
          </a:p>
          <a:p>
            <a:pPr marL="821401" indent="-342900">
              <a:buSzPct val="100000"/>
              <a:buFont typeface="+mj-lt"/>
              <a:buAutoNum type="alphaUcPeriod"/>
              <a:defRPr sz="1800"/>
            </a:pPr>
            <a:r>
              <a:rPr lang="en-US" sz="1600" dirty="0" smtClean="0">
                <a:latin typeface="Helvetica" panose="020B0604020202020204" pitchFamily="34" charset="0"/>
                <a:cs typeface="Helvetica" panose="020B0604020202020204" pitchFamily="34" charset="0"/>
                <a:sym typeface="Helvetica"/>
              </a:rPr>
              <a:t>Snake and Hawk could not agree.</a:t>
            </a:r>
          </a:p>
          <a:p>
            <a:pPr marL="821401" indent="-342900">
              <a:buSzPct val="100000"/>
              <a:buFont typeface="+mj-lt"/>
              <a:buAutoNum type="alphaUcPeriod"/>
              <a:defRPr sz="1800"/>
            </a:pPr>
            <a:endParaRPr lang="en-US" sz="1600" dirty="0" smtClean="0">
              <a:latin typeface="Helvetica" panose="020B0604020202020204" pitchFamily="34" charset="0"/>
              <a:cs typeface="Helvetica" panose="020B0604020202020204" pitchFamily="34" charset="0"/>
              <a:sym typeface="Helvetica"/>
            </a:endParaRPr>
          </a:p>
          <a:p>
            <a:pPr marL="821401" indent="-342900">
              <a:buSzPct val="100000"/>
              <a:buFont typeface="+mj-lt"/>
              <a:buAutoNum type="alphaUcPeriod"/>
              <a:defRPr sz="1800"/>
            </a:pPr>
            <a:r>
              <a:rPr lang="en-US" sz="1600" dirty="0" smtClean="0">
                <a:latin typeface="Helvetica" panose="020B0604020202020204" pitchFamily="34" charset="0"/>
                <a:cs typeface="Helvetica" panose="020B0604020202020204" pitchFamily="34" charset="0"/>
                <a:sym typeface="Helvetica"/>
              </a:rPr>
              <a:t>Hawk was very mad at the lion.</a:t>
            </a:r>
          </a:p>
          <a:p>
            <a:pPr marL="782823" indent="-304322">
              <a:buSzPct val="100000"/>
              <a:buFont typeface="Helvetica"/>
              <a:buAutoNum type="alphaUcPeriod"/>
              <a:defRPr sz="1800"/>
            </a:pPr>
            <a:endParaRPr lang="en-US" sz="1600" dirty="0">
              <a:latin typeface="Helvetica" panose="020B0604020202020204" pitchFamily="34" charset="0"/>
              <a:cs typeface="Helvetica" panose="020B0604020202020204" pitchFamily="34" charset="0"/>
              <a:sym typeface="Helvetica"/>
            </a:endParaRPr>
          </a:p>
          <a:p>
            <a:pPr marL="782823" indent="-304322">
              <a:buSzPct val="100000"/>
              <a:buFont typeface="Helvetica"/>
              <a:buAutoNum type="alphaUcPeriod"/>
              <a:defRPr sz="1800"/>
            </a:pPr>
            <a:endParaRPr lang="en-US" sz="1600" dirty="0" smtClean="0">
              <a:latin typeface="Helvetica" panose="020B0604020202020204" pitchFamily="34" charset="0"/>
              <a:cs typeface="Helvetica" panose="020B0604020202020204" pitchFamily="34" charset="0"/>
              <a:sym typeface="Helvetica"/>
            </a:endParaRPr>
          </a:p>
          <a:p>
            <a:pPr marL="782823" indent="-304322">
              <a:buSzPct val="100000"/>
              <a:buFont typeface="Helvetica"/>
              <a:buAutoNum type="alphaUcPeriod"/>
              <a:defRPr sz="1800"/>
            </a:pPr>
            <a:endParaRPr lang="en-US" sz="1600" dirty="0">
              <a:latin typeface="Helvetica" panose="020B0604020202020204" pitchFamily="34" charset="0"/>
              <a:cs typeface="Helvetica" panose="020B0604020202020204" pitchFamily="34" charset="0"/>
              <a:sym typeface="Helvetica"/>
            </a:endParaRPr>
          </a:p>
          <a:p>
            <a:pPr marL="782823" indent="-304322">
              <a:buSzPct val="100000"/>
              <a:buFont typeface="Helvetica"/>
              <a:buAutoNum type="alphaUcPeriod"/>
              <a:defRPr sz="1800"/>
            </a:pPr>
            <a:endParaRPr sz="1600" dirty="0">
              <a:latin typeface="Helvetica" panose="020B0604020202020204" pitchFamily="34" charset="0"/>
              <a:cs typeface="Helvetica" panose="020B0604020202020204" pitchFamily="34" charset="0"/>
              <a:sym typeface="Helvetica"/>
            </a:endParaRPr>
          </a:p>
        </p:txBody>
      </p:sp>
      <p:sp>
        <p:nvSpPr>
          <p:cNvPr id="121" name="Shape 121"/>
          <p:cNvSpPr/>
          <p:nvPr/>
        </p:nvSpPr>
        <p:spPr>
          <a:xfrm>
            <a:off x="848290" y="6052456"/>
            <a:ext cx="281147" cy="239488"/>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FFFFFF"/>
          </a:solidFill>
          <a:ln w="12700" cap="flat">
            <a:solidFill>
              <a:srgbClr val="3A5E8A"/>
            </a:solidFill>
            <a:prstDash val="solid"/>
            <a:bevel/>
          </a:ln>
          <a:effectLst/>
        </p:spPr>
        <p:txBody>
          <a:bodyPr wrap="square" lIns="0" tIns="0" rIns="0" bIns="0" numCol="1" anchor="ctr">
            <a:noAutofit/>
          </a:bodyPr>
          <a:lstStyle/>
          <a:p>
            <a:pPr lvl="0" algn="ctr">
              <a:defRPr>
                <a:solidFill>
                  <a:srgbClr val="FFFFFF"/>
                </a:solidFill>
              </a:defRPr>
            </a:pPr>
            <a:endParaRPr>
              <a:latin typeface="Helvetica" panose="020B0604020202020204" pitchFamily="34" charset="0"/>
              <a:cs typeface="Helvetica" panose="020B0604020202020204" pitchFamily="34" charset="0"/>
            </a:endParaRPr>
          </a:p>
        </p:txBody>
      </p:sp>
      <p:sp>
        <p:nvSpPr>
          <p:cNvPr id="122" name="Shape 122"/>
          <p:cNvSpPr/>
          <p:nvPr/>
        </p:nvSpPr>
        <p:spPr>
          <a:xfrm>
            <a:off x="792781" y="7532451"/>
            <a:ext cx="281147" cy="239488"/>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FFFFFF"/>
          </a:solidFill>
          <a:ln w="12700" cap="flat">
            <a:solidFill>
              <a:srgbClr val="3A5E8A"/>
            </a:solidFill>
            <a:prstDash val="solid"/>
            <a:bevel/>
          </a:ln>
          <a:effectLst/>
        </p:spPr>
        <p:txBody>
          <a:bodyPr wrap="square" lIns="0" tIns="0" rIns="0" bIns="0" numCol="1" anchor="ctr">
            <a:noAutofit/>
          </a:bodyPr>
          <a:lstStyle/>
          <a:p>
            <a:pPr lvl="0" algn="ctr">
              <a:defRPr>
                <a:solidFill>
                  <a:srgbClr val="FFFFFF"/>
                </a:solidFill>
              </a:defRPr>
            </a:pPr>
            <a:endParaRPr>
              <a:latin typeface="Helvetica" panose="020B0604020202020204" pitchFamily="34" charset="0"/>
              <a:cs typeface="Helvetica" panose="020B0604020202020204" pitchFamily="34" charset="0"/>
            </a:endParaRPr>
          </a:p>
        </p:txBody>
      </p:sp>
      <p:sp>
        <p:nvSpPr>
          <p:cNvPr id="123" name="Shape 123"/>
          <p:cNvSpPr/>
          <p:nvPr/>
        </p:nvSpPr>
        <p:spPr>
          <a:xfrm>
            <a:off x="810034" y="7050075"/>
            <a:ext cx="281147" cy="239488"/>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FFFFFF"/>
          </a:solidFill>
          <a:ln w="12700" cap="flat">
            <a:solidFill>
              <a:srgbClr val="3A5E8A"/>
            </a:solidFill>
            <a:prstDash val="solid"/>
            <a:bevel/>
          </a:ln>
          <a:effectLst/>
        </p:spPr>
        <p:txBody>
          <a:bodyPr wrap="square" lIns="0" tIns="0" rIns="0" bIns="0" numCol="1" anchor="ctr">
            <a:noAutofit/>
          </a:bodyPr>
          <a:lstStyle/>
          <a:p>
            <a:pPr lvl="0" algn="ctr">
              <a:defRPr>
                <a:solidFill>
                  <a:srgbClr val="FFFFFF"/>
                </a:solidFill>
              </a:defRPr>
            </a:pPr>
            <a:endParaRPr>
              <a:latin typeface="Helvetica" panose="020B0604020202020204" pitchFamily="34" charset="0"/>
              <a:cs typeface="Helvetica" panose="020B0604020202020204" pitchFamily="34" charset="0"/>
            </a:endParaRPr>
          </a:p>
        </p:txBody>
      </p:sp>
      <p:sp>
        <p:nvSpPr>
          <p:cNvPr id="124" name="Shape 124"/>
          <p:cNvSpPr/>
          <p:nvPr/>
        </p:nvSpPr>
        <p:spPr>
          <a:xfrm>
            <a:off x="817632" y="6585856"/>
            <a:ext cx="281147" cy="239488"/>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FFFFFF"/>
          </a:solidFill>
          <a:ln w="12700" cap="flat">
            <a:solidFill>
              <a:srgbClr val="3A5E8A"/>
            </a:solidFill>
            <a:prstDash val="solid"/>
            <a:bevel/>
          </a:ln>
          <a:effectLst/>
        </p:spPr>
        <p:txBody>
          <a:bodyPr wrap="square" lIns="0" tIns="0" rIns="0" bIns="0" numCol="1" anchor="ctr">
            <a:noAutofit/>
          </a:bodyPr>
          <a:lstStyle/>
          <a:p>
            <a:pPr lvl="0" algn="ctr">
              <a:defRPr>
                <a:solidFill>
                  <a:srgbClr val="FFFFFF"/>
                </a:solidFill>
              </a:defRPr>
            </a:pPr>
            <a:endParaRPr>
              <a:latin typeface="Helvetica" panose="020B0604020202020204" pitchFamily="34" charset="0"/>
              <a:cs typeface="Helvetica" panose="020B0604020202020204" pitchFamily="34" charset="0"/>
            </a:endParaRPr>
          </a:p>
        </p:txBody>
      </p:sp>
      <p:sp>
        <p:nvSpPr>
          <p:cNvPr id="127" name="Shape 127"/>
          <p:cNvSpPr/>
          <p:nvPr/>
        </p:nvSpPr>
        <p:spPr>
          <a:xfrm>
            <a:off x="836683" y="2532061"/>
            <a:ext cx="242891" cy="239488"/>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FFFFFF"/>
          </a:solidFill>
          <a:ln w="12700">
            <a:solidFill>
              <a:srgbClr val="3A5E8A"/>
            </a:solidFill>
          </a:ln>
        </p:spPr>
        <p:txBody>
          <a:bodyPr lIns="0" tIns="0" rIns="0" bIns="0" anchor="ctr"/>
          <a:lstStyle/>
          <a:p>
            <a:pPr lvl="0" algn="ctr">
              <a:defRPr>
                <a:solidFill>
                  <a:srgbClr val="FFFFFF"/>
                </a:solidFill>
              </a:defRPr>
            </a:pPr>
            <a:endParaRPr/>
          </a:p>
        </p:txBody>
      </p:sp>
      <p:sp>
        <p:nvSpPr>
          <p:cNvPr id="128" name="Shape 128"/>
          <p:cNvSpPr/>
          <p:nvPr/>
        </p:nvSpPr>
        <p:spPr>
          <a:xfrm>
            <a:off x="848290" y="2046671"/>
            <a:ext cx="242891" cy="239488"/>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FFFFFF"/>
          </a:solidFill>
          <a:ln w="12700">
            <a:solidFill>
              <a:srgbClr val="3A5E8A"/>
            </a:solidFill>
          </a:ln>
        </p:spPr>
        <p:txBody>
          <a:bodyPr lIns="0" tIns="0" rIns="0" bIns="0" anchor="ctr"/>
          <a:lstStyle/>
          <a:p>
            <a:pPr lvl="0" algn="ctr">
              <a:defRPr>
                <a:solidFill>
                  <a:srgbClr val="FFFFFF"/>
                </a:solidFill>
              </a:defRPr>
            </a:pPr>
            <a:endParaRPr/>
          </a:p>
        </p:txBody>
      </p:sp>
      <p:sp>
        <p:nvSpPr>
          <p:cNvPr id="129" name="Shape 129"/>
          <p:cNvSpPr/>
          <p:nvPr/>
        </p:nvSpPr>
        <p:spPr>
          <a:xfrm>
            <a:off x="817632" y="2979701"/>
            <a:ext cx="242891" cy="239488"/>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FFFFFF"/>
          </a:solidFill>
          <a:ln w="12700">
            <a:solidFill>
              <a:srgbClr val="3A5E8A"/>
            </a:solidFill>
          </a:ln>
        </p:spPr>
        <p:txBody>
          <a:bodyPr lIns="0" tIns="0" rIns="0" bIns="0" anchor="ctr"/>
          <a:lstStyle/>
          <a:p>
            <a:pPr lvl="0" algn="ctr">
              <a:defRPr>
                <a:solidFill>
                  <a:srgbClr val="FFFFFF"/>
                </a:solidFill>
              </a:defRPr>
            </a:pPr>
            <a:endParaRPr/>
          </a:p>
        </p:txBody>
      </p:sp>
      <p:sp>
        <p:nvSpPr>
          <p:cNvPr id="130" name="Shape 130"/>
          <p:cNvSpPr/>
          <p:nvPr/>
        </p:nvSpPr>
        <p:spPr>
          <a:xfrm>
            <a:off x="848290" y="1530548"/>
            <a:ext cx="242891" cy="239488"/>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FFFFFF"/>
          </a:solidFill>
          <a:ln w="12700">
            <a:solidFill>
              <a:srgbClr val="3A5E8A"/>
            </a:solidFill>
          </a:ln>
        </p:spPr>
        <p:txBody>
          <a:bodyPr lIns="0" tIns="0" rIns="0" bIns="0" anchor="ctr"/>
          <a:lstStyle/>
          <a:p>
            <a:pPr lvl="0" algn="ctr">
              <a:defRPr>
                <a:solidFill>
                  <a:srgbClr val="FFFFFF"/>
                </a:solidFill>
              </a:defRPr>
            </a:pPr>
            <a:endParaRPr/>
          </a:p>
        </p:txBody>
      </p:sp>
      <p:sp>
        <p:nvSpPr>
          <p:cNvPr id="14" name="Shape 120"/>
          <p:cNvSpPr/>
          <p:nvPr/>
        </p:nvSpPr>
        <p:spPr>
          <a:xfrm>
            <a:off x="659954" y="762000"/>
            <a:ext cx="6229350" cy="3057532"/>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50941" tIns="50941" rIns="50941" bIns="50941" numCol="1" anchor="t">
            <a:spAutoFit/>
          </a:bodyPr>
          <a:lstStyle/>
          <a:p>
            <a:pPr marL="342900" indent="-342900">
              <a:buAutoNum type="arabicPeriod" startAt="3"/>
              <a:defRPr sz="1800"/>
            </a:pPr>
            <a:r>
              <a:rPr lang="en-US" sz="1600" b="1" dirty="0" smtClean="0">
                <a:latin typeface="Helvetica" panose="020B0604020202020204" pitchFamily="34" charset="0"/>
                <a:cs typeface="Helvetica" panose="020B0604020202020204" pitchFamily="34" charset="0"/>
                <a:sym typeface="Helvetica"/>
              </a:rPr>
              <a:t>How does the illustration show that the moon looks as if the snake has taken a bite</a:t>
            </a:r>
            <a:r>
              <a:rPr sz="1600" b="1" dirty="0" smtClean="0">
                <a:latin typeface="Helvetica" panose="020B0604020202020204" pitchFamily="34" charset="0"/>
                <a:cs typeface="Helvetica" panose="020B0604020202020204" pitchFamily="34" charset="0"/>
                <a:sym typeface="Helvetica"/>
              </a:rPr>
              <a:t>?</a:t>
            </a:r>
            <a:r>
              <a:rPr lang="en-US" sz="1600" b="1" dirty="0" smtClean="0">
                <a:latin typeface="Helvetica" panose="020B0604020202020204" pitchFamily="34" charset="0"/>
                <a:cs typeface="Helvetica" panose="020B0604020202020204" pitchFamily="34" charset="0"/>
                <a:sym typeface="Helvetica"/>
              </a:rPr>
              <a:t> </a:t>
            </a:r>
            <a:endParaRPr lang="en-US" sz="1600" dirty="0" smtClean="0">
              <a:latin typeface="Helvetica" panose="020B0604020202020204" pitchFamily="34" charset="0"/>
              <a:cs typeface="Helvetica" panose="020B0604020202020204" pitchFamily="34" charset="0"/>
              <a:sym typeface="Helvetica"/>
            </a:endParaRPr>
          </a:p>
          <a:p>
            <a:pPr marL="361383" indent="-361383">
              <a:buSzPct val="100000"/>
              <a:buFont typeface="Helvetica"/>
              <a:buAutoNum type="arabicPeriod" startAt="4"/>
              <a:defRPr sz="1800"/>
            </a:pPr>
            <a:endParaRPr sz="1600" dirty="0">
              <a:latin typeface="Helvetica" panose="020B0604020202020204" pitchFamily="34" charset="0"/>
              <a:cs typeface="Helvetica" panose="020B0604020202020204" pitchFamily="34" charset="0"/>
              <a:sym typeface="Helvetica"/>
            </a:endParaRPr>
          </a:p>
          <a:p>
            <a:pPr marL="821401" indent="-342900">
              <a:buSzPct val="100000"/>
              <a:buFont typeface="+mj-lt"/>
              <a:buAutoNum type="alphaUcPeriod"/>
              <a:defRPr sz="1800"/>
            </a:pPr>
            <a:r>
              <a:rPr lang="en-US" sz="1600" dirty="0" smtClean="0">
                <a:latin typeface="Helvetica" panose="020B0604020202020204" pitchFamily="34" charset="0"/>
                <a:cs typeface="Helvetica" panose="020B0604020202020204" pitchFamily="34" charset="0"/>
                <a:sym typeface="Helvetica"/>
              </a:rPr>
              <a:t>The boy can see the moon.</a:t>
            </a:r>
          </a:p>
          <a:p>
            <a:pPr marL="821401" indent="-342900">
              <a:buSzPct val="100000"/>
              <a:buFont typeface="+mj-lt"/>
              <a:buAutoNum type="alphaUcPeriod"/>
              <a:defRPr sz="1800"/>
            </a:pPr>
            <a:endParaRPr lang="en-US" sz="1600" dirty="0" smtClean="0">
              <a:latin typeface="Helvetica" panose="020B0604020202020204" pitchFamily="34" charset="0"/>
              <a:cs typeface="Helvetica" panose="020B0604020202020204" pitchFamily="34" charset="0"/>
              <a:sym typeface="Helvetica"/>
            </a:endParaRPr>
          </a:p>
          <a:p>
            <a:pPr marL="821401" indent="-342900">
              <a:buSzPct val="100000"/>
              <a:buFont typeface="+mj-lt"/>
              <a:buAutoNum type="alphaUcPeriod"/>
              <a:defRPr sz="1800"/>
            </a:pPr>
            <a:r>
              <a:rPr lang="en-US" sz="1600" dirty="0" smtClean="0">
                <a:latin typeface="Helvetica" panose="020B0604020202020204" pitchFamily="34" charset="0"/>
                <a:cs typeface="Helvetica" panose="020B0604020202020204" pitchFamily="34" charset="0"/>
                <a:sym typeface="Helvetica"/>
              </a:rPr>
              <a:t>The boy is using binoculars to see the moon.</a:t>
            </a:r>
          </a:p>
          <a:p>
            <a:pPr marL="821401" indent="-342900">
              <a:buSzPct val="100000"/>
              <a:buFont typeface="+mj-lt"/>
              <a:buAutoNum type="alphaUcPeriod"/>
              <a:defRPr sz="1800"/>
            </a:pPr>
            <a:endParaRPr lang="en-US" sz="1600" dirty="0" smtClean="0">
              <a:latin typeface="Helvetica" panose="020B0604020202020204" pitchFamily="34" charset="0"/>
              <a:cs typeface="Helvetica" panose="020B0604020202020204" pitchFamily="34" charset="0"/>
              <a:sym typeface="Helvetica"/>
            </a:endParaRPr>
          </a:p>
          <a:p>
            <a:pPr marL="821401" indent="-342900">
              <a:buSzPct val="100000"/>
              <a:buFont typeface="+mj-lt"/>
              <a:buAutoNum type="alphaUcPeriod"/>
              <a:defRPr sz="1800"/>
            </a:pPr>
            <a:r>
              <a:rPr lang="en-US" sz="1600" dirty="0" smtClean="0">
                <a:latin typeface="Helvetica" panose="020B0604020202020204" pitchFamily="34" charset="0"/>
                <a:cs typeface="Helvetica" panose="020B0604020202020204" pitchFamily="34" charset="0"/>
                <a:sym typeface="Helvetica"/>
              </a:rPr>
              <a:t>You can see the moon in the sky.</a:t>
            </a:r>
          </a:p>
          <a:p>
            <a:pPr marL="821401" indent="-342900">
              <a:buSzPct val="100000"/>
              <a:buFont typeface="+mj-lt"/>
              <a:buAutoNum type="alphaUcPeriod"/>
              <a:defRPr sz="1800"/>
            </a:pPr>
            <a:endParaRPr lang="en-US" sz="1600" dirty="0" smtClean="0">
              <a:latin typeface="Helvetica" panose="020B0604020202020204" pitchFamily="34" charset="0"/>
              <a:cs typeface="Helvetica" panose="020B0604020202020204" pitchFamily="34" charset="0"/>
              <a:sym typeface="Helvetica"/>
            </a:endParaRPr>
          </a:p>
          <a:p>
            <a:pPr marL="821401" indent="-342900">
              <a:buSzPct val="100000"/>
              <a:buFont typeface="+mj-lt"/>
              <a:buAutoNum type="alphaUcPeriod"/>
              <a:defRPr sz="1800"/>
            </a:pPr>
            <a:r>
              <a:rPr lang="en-US" sz="1600" dirty="0" smtClean="0">
                <a:latin typeface="Helvetica" panose="020B0604020202020204" pitchFamily="34" charset="0"/>
                <a:cs typeface="Helvetica" panose="020B0604020202020204" pitchFamily="34" charset="0"/>
                <a:sym typeface="Helvetica"/>
              </a:rPr>
              <a:t>You can only see part of the moon.</a:t>
            </a:r>
            <a:endParaRPr lang="en-US" sz="1600" dirty="0">
              <a:latin typeface="Helvetica" panose="020B0604020202020204" pitchFamily="34" charset="0"/>
              <a:cs typeface="Helvetica" panose="020B0604020202020204" pitchFamily="34" charset="0"/>
              <a:sym typeface="Helvetica"/>
            </a:endParaRPr>
          </a:p>
          <a:p>
            <a:pPr marL="782823" indent="-304322">
              <a:buSzPct val="100000"/>
              <a:buFont typeface="Helvetica"/>
              <a:buAutoNum type="alphaUcPeriod"/>
              <a:defRPr sz="1800"/>
            </a:pPr>
            <a:endParaRPr lang="en-US" sz="1600" dirty="0">
              <a:latin typeface="Helvetica" panose="020B0604020202020204" pitchFamily="34" charset="0"/>
              <a:cs typeface="Helvetica" panose="020B0604020202020204" pitchFamily="34" charset="0"/>
              <a:sym typeface="Helvetica"/>
            </a:endParaRPr>
          </a:p>
          <a:p>
            <a:pPr marL="782823" indent="-304322">
              <a:buSzPct val="100000"/>
              <a:buFont typeface="Helvetica"/>
              <a:buAutoNum type="alphaUcPeriod"/>
              <a:defRPr sz="1800"/>
            </a:pPr>
            <a:endParaRPr lang="en-US" sz="1600" dirty="0" smtClean="0">
              <a:latin typeface="Helvetica" panose="020B0604020202020204" pitchFamily="34" charset="0"/>
              <a:cs typeface="Helvetica" panose="020B0604020202020204" pitchFamily="34" charset="0"/>
              <a:sym typeface="Helvetica"/>
            </a:endParaRPr>
          </a:p>
        </p:txBody>
      </p:sp>
      <p:graphicFrame>
        <p:nvGraphicFramePr>
          <p:cNvPr id="15" name="Table 14"/>
          <p:cNvGraphicFramePr>
            <a:graphicFrameLocks noGrp="1"/>
          </p:cNvGraphicFramePr>
          <p:nvPr>
            <p:extLst>
              <p:ext uri="{D42A27DB-BD31-4B8C-83A1-F6EECF244321}">
                <p14:modId xmlns:p14="http://schemas.microsoft.com/office/powerpoint/2010/main" val="3866784883"/>
              </p:ext>
            </p:extLst>
          </p:nvPr>
        </p:nvGraphicFramePr>
        <p:xfrm>
          <a:off x="5143500" y="4191000"/>
          <a:ext cx="2324100" cy="518160"/>
        </p:xfrm>
        <a:graphic>
          <a:graphicData uri="http://schemas.openxmlformats.org/drawingml/2006/table">
            <a:tbl>
              <a:tblPr/>
              <a:tblGrid>
                <a:gridCol w="2324100"/>
              </a:tblGrid>
              <a:tr h="152400">
                <a:tc>
                  <a:txBody>
                    <a:bodyPr/>
                    <a:lstStyle/>
                    <a:p>
                      <a:pPr marL="0" marR="0" algn="l">
                        <a:lnSpc>
                          <a:spcPct val="100000"/>
                        </a:lnSpc>
                        <a:spcBef>
                          <a:spcPts val="0"/>
                        </a:spcBef>
                        <a:spcAft>
                          <a:spcPts val="0"/>
                        </a:spcAft>
                      </a:pPr>
                      <a:r>
                        <a:rPr lang="en-US" sz="800" b="1" dirty="0" smtClean="0">
                          <a:solidFill>
                            <a:srgbClr val="000000"/>
                          </a:solidFill>
                          <a:latin typeface="+mn-lt"/>
                          <a:ea typeface="Times New Roman"/>
                          <a:cs typeface="Times New Roman"/>
                        </a:rPr>
                        <a:t>Standard RL.2.7</a:t>
                      </a:r>
                      <a:endParaRPr lang="en-US" sz="800" dirty="0">
                        <a:latin typeface="Calibri"/>
                        <a:ea typeface="Calibri"/>
                        <a:cs typeface="Times New Roman"/>
                      </a:endParaRPr>
                    </a:p>
                  </a:txBody>
                  <a:tcPr marL="33841" marR="33841"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r>
              <a:tr h="333172">
                <a:tc>
                  <a:txBody>
                    <a:bodyPr/>
                    <a:lstStyle/>
                    <a:p>
                      <a:pPr marL="0" marR="0" algn="l">
                        <a:lnSpc>
                          <a:spcPct val="100000"/>
                        </a:lnSpc>
                        <a:spcBef>
                          <a:spcPts val="0"/>
                        </a:spcBef>
                        <a:spcAft>
                          <a:spcPts val="0"/>
                        </a:spcAft>
                      </a:pPr>
                      <a:r>
                        <a:rPr lang="en-US" sz="800" dirty="0" smtClean="0"/>
                        <a:t>Use information gained from the illustrations and words in a print or digital text to demonstrate understanding of its characters, setting, or plot.</a:t>
                      </a:r>
                      <a:endParaRPr lang="en-US" sz="800" b="0" dirty="0">
                        <a:latin typeface="+mn-lt"/>
                        <a:ea typeface="Calibri"/>
                        <a:cs typeface="Times New Roman"/>
                      </a:endParaRPr>
                    </a:p>
                  </a:txBody>
                  <a:tcPr marL="33841" marR="33841"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r>
            </a:tbl>
          </a:graphicData>
        </a:graphic>
      </p:graphicFrame>
    </p:spTree>
    <p:extLst>
      <p:ext uri="{BB962C8B-B14F-4D97-AF65-F5344CB8AC3E}">
        <p14:creationId xmlns:p14="http://schemas.microsoft.com/office/powerpoint/2010/main" val="216698223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Shape 93"/>
          <p:cNvSpPr/>
          <p:nvPr/>
        </p:nvSpPr>
        <p:spPr>
          <a:xfrm>
            <a:off x="723089" y="915993"/>
            <a:ext cx="6019800" cy="2565089"/>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50941" tIns="50941" rIns="50941" bIns="50941" numCol="1" anchor="t">
            <a:spAutoFit/>
          </a:bodyPr>
          <a:lstStyle/>
          <a:p>
            <a:pPr marL="342900" indent="-342900">
              <a:buAutoNum type="arabicPeriod" startAt="5"/>
              <a:defRPr sz="1800"/>
            </a:pPr>
            <a:r>
              <a:rPr lang="en-US" sz="1600" b="1" dirty="0">
                <a:latin typeface="Helvetica" panose="020B0604020202020204" pitchFamily="34" charset="0"/>
                <a:cs typeface="Helvetica" panose="020B0604020202020204" pitchFamily="34" charset="0"/>
                <a:sym typeface="Helvetica"/>
              </a:rPr>
              <a:t>How is </a:t>
            </a:r>
            <a:r>
              <a:rPr lang="en-US" sz="1600" b="1" i="1" u="sng" dirty="0" smtClean="0">
                <a:latin typeface="Helvetica" panose="020B0604020202020204" pitchFamily="34" charset="0"/>
                <a:cs typeface="Helvetica" panose="020B0604020202020204" pitchFamily="34" charset="0"/>
                <a:sym typeface="Helvetica"/>
              </a:rPr>
              <a:t>Three Friends and the Moon</a:t>
            </a:r>
            <a:r>
              <a:rPr lang="en-US" sz="1600" b="1" i="1" dirty="0" smtClean="0">
                <a:latin typeface="Helvetica" panose="020B0604020202020204" pitchFamily="34" charset="0"/>
                <a:cs typeface="Helvetica" panose="020B0604020202020204" pitchFamily="34" charset="0"/>
                <a:sym typeface="Helvetica"/>
              </a:rPr>
              <a:t> </a:t>
            </a:r>
            <a:r>
              <a:rPr lang="en-US" sz="1600" b="1" dirty="0">
                <a:latin typeface="Helvetica" panose="020B0604020202020204" pitchFamily="34" charset="0"/>
                <a:cs typeface="Helvetica" panose="020B0604020202020204" pitchFamily="34" charset="0"/>
                <a:sym typeface="Helvetica"/>
              </a:rPr>
              <a:t>different from </a:t>
            </a:r>
            <a:r>
              <a:rPr lang="en-US" sz="1600" b="1" i="1" u="sng" dirty="0" smtClean="0">
                <a:latin typeface="Helvetica" panose="020B0604020202020204" pitchFamily="34" charset="0"/>
                <a:cs typeface="Helvetica" panose="020B0604020202020204" pitchFamily="34" charset="0"/>
                <a:sym typeface="Helvetica"/>
              </a:rPr>
              <a:t>Friendship</a:t>
            </a:r>
            <a:r>
              <a:rPr lang="en-US" sz="1600" b="1" dirty="0" smtClean="0">
                <a:latin typeface="Helvetica" panose="020B0604020202020204" pitchFamily="34" charset="0"/>
                <a:cs typeface="Helvetica" panose="020B0604020202020204" pitchFamily="34" charset="0"/>
                <a:sym typeface="Helvetica"/>
              </a:rPr>
              <a:t>?</a:t>
            </a:r>
            <a:endParaRPr lang="en-US" sz="1600" b="1" dirty="0">
              <a:latin typeface="Helvetica" panose="020B0604020202020204" pitchFamily="34" charset="0"/>
              <a:cs typeface="Helvetica" panose="020B0604020202020204" pitchFamily="34" charset="0"/>
              <a:sym typeface="Helvetica"/>
            </a:endParaRPr>
          </a:p>
          <a:p>
            <a:pPr>
              <a:defRPr sz="1800"/>
            </a:pPr>
            <a:r>
              <a:rPr lang="en-US" sz="1600" b="1" dirty="0" smtClean="0">
                <a:latin typeface="Helvetica" panose="020B0604020202020204" pitchFamily="34" charset="0"/>
                <a:cs typeface="Helvetica" panose="020B0604020202020204" pitchFamily="34" charset="0"/>
                <a:sym typeface="Helvetica"/>
              </a:rPr>
              <a:t> </a:t>
            </a:r>
            <a:endParaRPr sz="1600" dirty="0">
              <a:latin typeface="Helvetica" panose="020B0604020202020204" pitchFamily="34" charset="0"/>
              <a:cs typeface="Helvetica" panose="020B0604020202020204" pitchFamily="34" charset="0"/>
              <a:sym typeface="Helvetica"/>
            </a:endParaRPr>
          </a:p>
          <a:p>
            <a:pPr marL="821401" indent="-342900">
              <a:buSzPct val="100000"/>
              <a:buFont typeface="+mj-lt"/>
              <a:buAutoNum type="alphaUcPeriod"/>
              <a:defRPr sz="1800"/>
            </a:pPr>
            <a:r>
              <a:rPr lang="en-US" sz="1600" dirty="0" smtClean="0">
                <a:latin typeface="Helvetica" panose="020B0604020202020204" pitchFamily="34" charset="0"/>
                <a:cs typeface="Helvetica" panose="020B0604020202020204" pitchFamily="34" charset="0"/>
                <a:sym typeface="Helvetica"/>
              </a:rPr>
              <a:t>The main characters are friends.</a:t>
            </a:r>
          </a:p>
          <a:p>
            <a:pPr marL="821401" indent="-342900">
              <a:buSzPct val="100000"/>
              <a:buFont typeface="+mj-lt"/>
              <a:buAutoNum type="alphaUcPeriod"/>
              <a:defRPr sz="1800"/>
            </a:pPr>
            <a:endParaRPr lang="en-US" sz="1600" dirty="0">
              <a:latin typeface="Helvetica" panose="020B0604020202020204" pitchFamily="34" charset="0"/>
              <a:cs typeface="Helvetica" panose="020B0604020202020204" pitchFamily="34" charset="0"/>
              <a:sym typeface="Helvetica"/>
            </a:endParaRPr>
          </a:p>
          <a:p>
            <a:pPr marL="821401" indent="-342900">
              <a:buSzPct val="100000"/>
              <a:buFont typeface="+mj-lt"/>
              <a:buAutoNum type="alphaUcPeriod"/>
              <a:defRPr sz="1800"/>
            </a:pPr>
            <a:r>
              <a:rPr lang="en-US" sz="1600" dirty="0">
                <a:latin typeface="Helvetica" panose="020B0604020202020204" pitchFamily="34" charset="0"/>
                <a:cs typeface="Helvetica" panose="020B0604020202020204" pitchFamily="34" charset="0"/>
                <a:sym typeface="Helvetica"/>
              </a:rPr>
              <a:t>In the </a:t>
            </a:r>
            <a:r>
              <a:rPr lang="en-US" sz="1600" dirty="0" smtClean="0">
                <a:latin typeface="Helvetica" panose="020B0604020202020204" pitchFamily="34" charset="0"/>
                <a:cs typeface="Helvetica" panose="020B0604020202020204" pitchFamily="34" charset="0"/>
                <a:sym typeface="Helvetica"/>
              </a:rPr>
              <a:t>beginning, the </a:t>
            </a:r>
            <a:r>
              <a:rPr lang="en-US" sz="1600" dirty="0">
                <a:latin typeface="Helvetica" panose="020B0604020202020204" pitchFamily="34" charset="0"/>
                <a:cs typeface="Helvetica" panose="020B0604020202020204" pitchFamily="34" charset="0"/>
                <a:sym typeface="Helvetica"/>
              </a:rPr>
              <a:t>characters </a:t>
            </a:r>
            <a:r>
              <a:rPr lang="en-US" sz="1600" dirty="0" smtClean="0">
                <a:latin typeface="Helvetica" panose="020B0604020202020204" pitchFamily="34" charset="0"/>
                <a:cs typeface="Helvetica" panose="020B0604020202020204" pitchFamily="34" charset="0"/>
                <a:sym typeface="Helvetica"/>
              </a:rPr>
              <a:t>argued.</a:t>
            </a:r>
          </a:p>
          <a:p>
            <a:pPr marL="821401" indent="-342900">
              <a:buSzPct val="100000"/>
              <a:buFont typeface="+mj-lt"/>
              <a:buAutoNum type="alphaUcPeriod"/>
              <a:defRPr sz="1800"/>
            </a:pPr>
            <a:endParaRPr lang="en-US" sz="1600" dirty="0">
              <a:latin typeface="Helvetica" panose="020B0604020202020204" pitchFamily="34" charset="0"/>
              <a:cs typeface="Helvetica" panose="020B0604020202020204" pitchFamily="34" charset="0"/>
              <a:sym typeface="Helvetica"/>
            </a:endParaRPr>
          </a:p>
          <a:p>
            <a:pPr marL="821401" indent="-342900">
              <a:buSzPct val="100000"/>
              <a:buFont typeface="+mj-lt"/>
              <a:buAutoNum type="alphaUcPeriod"/>
              <a:defRPr sz="1800"/>
            </a:pPr>
            <a:r>
              <a:rPr lang="en-US" sz="1600" dirty="0">
                <a:latin typeface="Helvetica" panose="020B0604020202020204" pitchFamily="34" charset="0"/>
                <a:cs typeface="Helvetica" panose="020B0604020202020204" pitchFamily="34" charset="0"/>
                <a:sym typeface="Helvetica"/>
              </a:rPr>
              <a:t>The characters argued about the </a:t>
            </a:r>
            <a:r>
              <a:rPr lang="en-US" sz="1600" dirty="0" smtClean="0">
                <a:latin typeface="Helvetica" panose="020B0604020202020204" pitchFamily="34" charset="0"/>
                <a:cs typeface="Helvetica" panose="020B0604020202020204" pitchFamily="34" charset="0"/>
                <a:sym typeface="Helvetica"/>
              </a:rPr>
              <a:t>moon.</a:t>
            </a:r>
          </a:p>
          <a:p>
            <a:pPr marL="821401" indent="-342900">
              <a:buSzPct val="100000"/>
              <a:buFont typeface="+mj-lt"/>
              <a:buAutoNum type="alphaUcPeriod"/>
              <a:defRPr sz="1800"/>
            </a:pPr>
            <a:endParaRPr lang="en-US" sz="1600" dirty="0">
              <a:latin typeface="Helvetica" panose="020B0604020202020204" pitchFamily="34" charset="0"/>
              <a:cs typeface="Helvetica" panose="020B0604020202020204" pitchFamily="34" charset="0"/>
              <a:sym typeface="Helvetica"/>
            </a:endParaRPr>
          </a:p>
          <a:p>
            <a:pPr marL="821401" indent="-342900">
              <a:buSzPct val="100000"/>
              <a:buFont typeface="+mj-lt"/>
              <a:buAutoNum type="alphaUcPeriod"/>
              <a:defRPr sz="1800"/>
            </a:pPr>
            <a:r>
              <a:rPr lang="en-US" sz="1600" dirty="0" smtClean="0">
                <a:latin typeface="Helvetica" panose="020B0604020202020204" pitchFamily="34" charset="0"/>
                <a:cs typeface="Helvetica" panose="020B0604020202020204" pitchFamily="34" charset="0"/>
                <a:sym typeface="Helvetica"/>
              </a:rPr>
              <a:t>In the ending, the characters were still arguing.</a:t>
            </a:r>
            <a:endParaRPr lang="en-US" sz="1600" dirty="0">
              <a:latin typeface="Helvetica" panose="020B0604020202020204" pitchFamily="34" charset="0"/>
              <a:cs typeface="Helvetica" panose="020B0604020202020204" pitchFamily="34" charset="0"/>
              <a:sym typeface="Helvetica"/>
            </a:endParaRPr>
          </a:p>
        </p:txBody>
      </p:sp>
      <p:sp>
        <p:nvSpPr>
          <p:cNvPr id="102" name="Shape 102"/>
          <p:cNvSpPr>
            <a:spLocks noGrp="1"/>
          </p:cNvSpPr>
          <p:nvPr>
            <p:ph type="sldNum" sz="quarter" idx="4294967295"/>
          </p:nvPr>
        </p:nvSpPr>
        <p:spPr>
          <a:xfrm>
            <a:off x="6557964" y="9372466"/>
            <a:ext cx="842011" cy="300837"/>
          </a:xfrm>
          <a:prstGeom prst="rect">
            <a:avLst/>
          </a:prstGeom>
          <a:extLst>
            <a:ext uri="{C572A759-6A51-4108-AA02-DFA0A04FC94B}">
              <ma14:wrappingTextBoxFlag xmlns="" xmlns:ma14="http://schemas.microsoft.com/office/mac/drawingml/2011/main" val="1"/>
            </a:ext>
          </a:extLst>
        </p:spPr>
        <p:txBody>
          <a:bodyPr lIns="0" tIns="0" rIns="0" bIns="0">
            <a:normAutofit/>
          </a:bodyPr>
          <a:lstStyle/>
          <a:p>
            <a:pPr lvl="0">
              <a:defRPr sz="1800">
                <a:solidFill>
                  <a:srgbClr val="000000"/>
                </a:solidFill>
              </a:defRPr>
            </a:pPr>
            <a:fld id="{86CB4B4D-7CA3-9044-876B-883B54F8677D}" type="slidenum">
              <a:rPr>
                <a:solidFill>
                  <a:srgbClr val="888888"/>
                </a:solidFill>
              </a:rPr>
              <a:t>28</a:t>
            </a:fld>
            <a:endParaRPr>
              <a:solidFill>
                <a:srgbClr val="888888"/>
              </a:solidFill>
            </a:endParaRPr>
          </a:p>
        </p:txBody>
      </p:sp>
      <p:sp>
        <p:nvSpPr>
          <p:cNvPr id="103" name="Shape 103"/>
          <p:cNvSpPr/>
          <p:nvPr/>
        </p:nvSpPr>
        <p:spPr>
          <a:xfrm>
            <a:off x="448143" y="4731657"/>
            <a:ext cx="6714587" cy="0"/>
          </a:xfrm>
          <a:prstGeom prst="line">
            <a:avLst/>
          </a:prstGeom>
          <a:ln w="3175">
            <a:solidFill>
              <a:srgbClr val="4A7EBB"/>
            </a:solidFill>
            <a:prstDash val="lgDashDotDot"/>
          </a:ln>
        </p:spPr>
        <p:txBody>
          <a:bodyPr lIns="0" tIns="0" rIns="0" bIns="0"/>
          <a:lstStyle/>
          <a:p>
            <a:pPr defTabSz="481889">
              <a:defRPr sz="1200">
                <a:latin typeface="+mn-lt"/>
                <a:ea typeface="+mn-ea"/>
                <a:cs typeface="+mn-cs"/>
                <a:sym typeface="Helvetica"/>
              </a:defRPr>
            </a:pPr>
            <a:endParaRPr/>
          </a:p>
        </p:txBody>
      </p:sp>
      <p:sp>
        <p:nvSpPr>
          <p:cNvPr id="110" name="Shape 110"/>
          <p:cNvSpPr/>
          <p:nvPr/>
        </p:nvSpPr>
        <p:spPr>
          <a:xfrm>
            <a:off x="728663" y="5816911"/>
            <a:ext cx="6205537" cy="2565089"/>
          </a:xfrm>
          <a:prstGeom prst="rect">
            <a:avLst/>
          </a:prstGeom>
          <a:ln w="12700">
            <a:miter lim="400000"/>
          </a:ln>
          <a:extLst>
            <a:ext uri="{C572A759-6A51-4108-AA02-DFA0A04FC94B}">
              <ma14:wrappingTextBoxFlag xmlns="" xmlns:ma14="http://schemas.microsoft.com/office/mac/drawingml/2011/main" val="1"/>
            </a:ext>
          </a:extLst>
        </p:spPr>
        <p:txBody>
          <a:bodyPr wrap="square" lIns="50941" tIns="50941" rIns="50941" bIns="50941">
            <a:spAutoFit/>
          </a:bodyPr>
          <a:lstStyle/>
          <a:p>
            <a:pPr marL="342900" lvl="0" indent="-342900">
              <a:buAutoNum type="arabicPeriod" startAt="6"/>
              <a:defRPr sz="1800"/>
            </a:pPr>
            <a:r>
              <a:rPr lang="en-US" sz="1600" b="1" dirty="0" smtClean="0">
                <a:latin typeface="Helvetica" panose="020B0604020202020204" pitchFamily="34" charset="0"/>
                <a:cs typeface="Helvetica" panose="020B0604020202020204" pitchFamily="34" charset="0"/>
                <a:sym typeface="Helvetica"/>
              </a:rPr>
              <a:t>In what two ways are the lion and the wise old man the same</a:t>
            </a:r>
            <a:r>
              <a:rPr lang="en-US" sz="1600" b="1" dirty="0">
                <a:latin typeface="Helvetica" panose="020B0604020202020204" pitchFamily="34" charset="0"/>
                <a:cs typeface="Helvetica" panose="020B0604020202020204" pitchFamily="34" charset="0"/>
                <a:sym typeface="Helvetica"/>
              </a:rPr>
              <a:t>? Choose the TWO best answers. </a:t>
            </a:r>
            <a:endParaRPr lang="en-US" sz="1600" b="1" dirty="0" smtClean="0">
              <a:latin typeface="Helvetica" panose="020B0604020202020204" pitchFamily="34" charset="0"/>
              <a:cs typeface="Helvetica" panose="020B0604020202020204" pitchFamily="34" charset="0"/>
              <a:sym typeface="Helvetica"/>
            </a:endParaRPr>
          </a:p>
          <a:p>
            <a:pPr lvl="0">
              <a:defRPr sz="1800"/>
            </a:pPr>
            <a:endParaRPr sz="1600" dirty="0">
              <a:latin typeface="Helvetica" panose="020B0604020202020204" pitchFamily="34" charset="0"/>
              <a:cs typeface="Helvetica" panose="020B0604020202020204" pitchFamily="34" charset="0"/>
              <a:sym typeface="Helvetica"/>
            </a:endParaRPr>
          </a:p>
          <a:p>
            <a:pPr marL="950228" indent="-342900">
              <a:buSzPct val="100000"/>
              <a:buFont typeface="+mj-lt"/>
              <a:buAutoNum type="alphaUcPeriod"/>
              <a:defRPr sz="1800"/>
            </a:pPr>
            <a:r>
              <a:rPr lang="en-US" sz="1600" dirty="0" smtClean="0">
                <a:latin typeface="Helvetica" panose="020B0604020202020204" pitchFamily="34" charset="0"/>
                <a:cs typeface="Helvetica" panose="020B0604020202020204" pitchFamily="34" charset="0"/>
                <a:sym typeface="Helvetica"/>
              </a:rPr>
              <a:t>They are both friends with the snake and the hawk.</a:t>
            </a:r>
          </a:p>
          <a:p>
            <a:pPr marL="950228" indent="-342900">
              <a:buSzPct val="100000"/>
              <a:buFont typeface="+mj-lt"/>
              <a:buAutoNum type="alphaUcPeriod"/>
              <a:defRPr sz="1800"/>
            </a:pPr>
            <a:endParaRPr lang="en-US" sz="1600" dirty="0">
              <a:latin typeface="Helvetica" panose="020B0604020202020204" pitchFamily="34" charset="0"/>
              <a:cs typeface="Helvetica" panose="020B0604020202020204" pitchFamily="34" charset="0"/>
              <a:sym typeface="Helvetica"/>
            </a:endParaRPr>
          </a:p>
          <a:p>
            <a:pPr marL="950228" indent="-342900">
              <a:buSzPct val="100000"/>
              <a:buFont typeface="+mj-lt"/>
              <a:buAutoNum type="alphaUcPeriod"/>
              <a:defRPr sz="1800"/>
            </a:pPr>
            <a:r>
              <a:rPr lang="en-US" sz="1600" dirty="0" smtClean="0">
                <a:latin typeface="Helvetica" panose="020B0604020202020204" pitchFamily="34" charset="0"/>
                <a:cs typeface="Helvetica" panose="020B0604020202020204" pitchFamily="34" charset="0"/>
                <a:sym typeface="Helvetica"/>
              </a:rPr>
              <a:t>The Wise old man and the lion do not like arguing.</a:t>
            </a:r>
          </a:p>
          <a:p>
            <a:pPr marL="950228" indent="-342900">
              <a:buSzPct val="100000"/>
              <a:buFont typeface="+mj-lt"/>
              <a:buAutoNum type="alphaUcPeriod"/>
              <a:defRPr sz="1800"/>
            </a:pPr>
            <a:endParaRPr lang="en-US" sz="1600" dirty="0">
              <a:latin typeface="Helvetica" panose="020B0604020202020204" pitchFamily="34" charset="0"/>
              <a:cs typeface="Helvetica" panose="020B0604020202020204" pitchFamily="34" charset="0"/>
              <a:sym typeface="Helvetica"/>
            </a:endParaRPr>
          </a:p>
          <a:p>
            <a:pPr marL="950228" indent="-342900">
              <a:buSzPct val="100000"/>
              <a:buFont typeface="+mj-lt"/>
              <a:buAutoNum type="alphaUcPeriod"/>
              <a:defRPr sz="1800"/>
            </a:pPr>
            <a:r>
              <a:rPr lang="en-US" sz="1600" dirty="0" smtClean="0">
                <a:latin typeface="Helvetica" panose="020B0604020202020204" pitchFamily="34" charset="0"/>
                <a:cs typeface="Helvetica" panose="020B0604020202020204" pitchFamily="34" charset="0"/>
                <a:sym typeface="Helvetica"/>
              </a:rPr>
              <a:t>They both helped the tiger and the lion.</a:t>
            </a:r>
          </a:p>
          <a:p>
            <a:pPr marL="950228" indent="-342900">
              <a:buSzPct val="100000"/>
              <a:buFont typeface="+mj-lt"/>
              <a:buAutoNum type="alphaUcPeriod"/>
              <a:defRPr sz="1800"/>
            </a:pPr>
            <a:endParaRPr lang="en-US" sz="1600" dirty="0">
              <a:latin typeface="Helvetica" panose="020B0604020202020204" pitchFamily="34" charset="0"/>
              <a:cs typeface="Helvetica" panose="020B0604020202020204" pitchFamily="34" charset="0"/>
              <a:sym typeface="Helvetica"/>
            </a:endParaRPr>
          </a:p>
          <a:p>
            <a:pPr marL="950228" indent="-342900">
              <a:buSzPct val="100000"/>
              <a:buFont typeface="+mj-lt"/>
              <a:buAutoNum type="alphaUcPeriod"/>
              <a:defRPr sz="1800"/>
            </a:pPr>
            <a:r>
              <a:rPr lang="en-US" sz="1600" dirty="0" smtClean="0">
                <a:latin typeface="Helvetica" panose="020B0604020202020204" pitchFamily="34" charset="0"/>
                <a:cs typeface="Helvetica" panose="020B0604020202020204" pitchFamily="34" charset="0"/>
                <a:sym typeface="Helvetica"/>
              </a:rPr>
              <a:t>They both tried to help friends stop arguing.</a:t>
            </a:r>
            <a:endParaRPr sz="1600" dirty="0">
              <a:latin typeface="Helvetica" panose="020B0604020202020204" pitchFamily="34" charset="0"/>
              <a:cs typeface="Helvetica" panose="020B0604020202020204" pitchFamily="34" charset="0"/>
              <a:sym typeface="Helvetica"/>
            </a:endParaRPr>
          </a:p>
        </p:txBody>
      </p:sp>
      <p:sp>
        <p:nvSpPr>
          <p:cNvPr id="111" name="Shape 111"/>
          <p:cNvSpPr/>
          <p:nvPr/>
        </p:nvSpPr>
        <p:spPr>
          <a:xfrm>
            <a:off x="935402" y="3125793"/>
            <a:ext cx="228811" cy="239488"/>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FFFFFF"/>
          </a:solidFill>
          <a:ln w="12700">
            <a:solidFill>
              <a:srgbClr val="3A5E8A"/>
            </a:solidFill>
          </a:ln>
        </p:spPr>
        <p:txBody>
          <a:bodyPr lIns="0" tIns="0" rIns="0" bIns="0" anchor="ctr"/>
          <a:lstStyle/>
          <a:p>
            <a:pPr lvl="0" algn="ctr">
              <a:defRPr>
                <a:solidFill>
                  <a:srgbClr val="FFFFFF"/>
                </a:solidFill>
              </a:defRPr>
            </a:pPr>
            <a:endParaRPr/>
          </a:p>
        </p:txBody>
      </p:sp>
      <p:sp>
        <p:nvSpPr>
          <p:cNvPr id="112" name="Shape 112"/>
          <p:cNvSpPr/>
          <p:nvPr/>
        </p:nvSpPr>
        <p:spPr>
          <a:xfrm>
            <a:off x="924332" y="2189243"/>
            <a:ext cx="228811" cy="239488"/>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FFFFFF"/>
          </a:solidFill>
          <a:ln w="12700">
            <a:solidFill>
              <a:srgbClr val="3A5E8A"/>
            </a:solidFill>
          </a:ln>
        </p:spPr>
        <p:txBody>
          <a:bodyPr lIns="0" tIns="0" rIns="0" bIns="0" anchor="ctr"/>
          <a:lstStyle/>
          <a:p>
            <a:pPr lvl="0" algn="ctr">
              <a:defRPr>
                <a:solidFill>
                  <a:srgbClr val="FFFFFF"/>
                </a:solidFill>
              </a:defRPr>
            </a:pPr>
            <a:endParaRPr/>
          </a:p>
        </p:txBody>
      </p:sp>
      <p:sp>
        <p:nvSpPr>
          <p:cNvPr id="113" name="Shape 113"/>
          <p:cNvSpPr/>
          <p:nvPr/>
        </p:nvSpPr>
        <p:spPr>
          <a:xfrm>
            <a:off x="936387" y="2701249"/>
            <a:ext cx="228811" cy="239488"/>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FFFFFF"/>
          </a:solidFill>
          <a:ln w="12700">
            <a:solidFill>
              <a:srgbClr val="3A5E8A"/>
            </a:solidFill>
          </a:ln>
        </p:spPr>
        <p:txBody>
          <a:bodyPr lIns="0" tIns="0" rIns="0" bIns="0" anchor="ctr"/>
          <a:lstStyle/>
          <a:p>
            <a:pPr lvl="0" algn="ctr">
              <a:defRPr>
                <a:solidFill>
                  <a:srgbClr val="FFFFFF"/>
                </a:solidFill>
              </a:defRPr>
            </a:pPr>
            <a:endParaRPr/>
          </a:p>
        </p:txBody>
      </p:sp>
      <p:sp>
        <p:nvSpPr>
          <p:cNvPr id="114" name="Shape 114"/>
          <p:cNvSpPr/>
          <p:nvPr/>
        </p:nvSpPr>
        <p:spPr>
          <a:xfrm>
            <a:off x="951689" y="1710649"/>
            <a:ext cx="228811" cy="239488"/>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FFFFFF"/>
          </a:solidFill>
          <a:ln w="12700">
            <a:solidFill>
              <a:srgbClr val="3A5E8A"/>
            </a:solidFill>
          </a:ln>
        </p:spPr>
        <p:txBody>
          <a:bodyPr lIns="0" tIns="0" rIns="0" bIns="0" anchor="ctr"/>
          <a:lstStyle/>
          <a:p>
            <a:pPr lvl="0" algn="ctr">
              <a:defRPr>
                <a:solidFill>
                  <a:srgbClr val="FFFFFF"/>
                </a:solidFill>
              </a:defRPr>
            </a:pPr>
            <a:endParaRPr/>
          </a:p>
        </p:txBody>
      </p:sp>
      <p:sp>
        <p:nvSpPr>
          <p:cNvPr id="22" name="Shape 111"/>
          <p:cNvSpPr/>
          <p:nvPr/>
        </p:nvSpPr>
        <p:spPr>
          <a:xfrm>
            <a:off x="1034289" y="6589531"/>
            <a:ext cx="242891" cy="239488"/>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FFFFFF"/>
          </a:solidFill>
          <a:ln w="12700">
            <a:solidFill>
              <a:srgbClr val="3A5E8A"/>
            </a:solidFill>
          </a:ln>
        </p:spPr>
        <p:txBody>
          <a:bodyPr lIns="0" tIns="0" rIns="0" bIns="0" anchor="ctr"/>
          <a:lstStyle/>
          <a:p>
            <a:pPr lvl="0" algn="ctr">
              <a:defRPr>
                <a:solidFill>
                  <a:srgbClr val="FFFFFF"/>
                </a:solidFill>
              </a:defRPr>
            </a:pPr>
            <a:endParaRPr/>
          </a:p>
        </p:txBody>
      </p:sp>
      <p:sp>
        <p:nvSpPr>
          <p:cNvPr id="23" name="Shape 112"/>
          <p:cNvSpPr/>
          <p:nvPr/>
        </p:nvSpPr>
        <p:spPr>
          <a:xfrm>
            <a:off x="1004706" y="8077200"/>
            <a:ext cx="242891" cy="239488"/>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FFFFFF"/>
          </a:solidFill>
          <a:ln w="12700">
            <a:solidFill>
              <a:srgbClr val="3A5E8A"/>
            </a:solidFill>
          </a:ln>
        </p:spPr>
        <p:txBody>
          <a:bodyPr lIns="0" tIns="0" rIns="0" bIns="0" anchor="ctr"/>
          <a:lstStyle/>
          <a:p>
            <a:pPr lvl="0" algn="ctr">
              <a:defRPr>
                <a:solidFill>
                  <a:srgbClr val="FFFFFF"/>
                </a:solidFill>
              </a:defRPr>
            </a:pPr>
            <a:endParaRPr/>
          </a:p>
        </p:txBody>
      </p:sp>
      <p:sp>
        <p:nvSpPr>
          <p:cNvPr id="25" name="Shape 114"/>
          <p:cNvSpPr/>
          <p:nvPr/>
        </p:nvSpPr>
        <p:spPr>
          <a:xfrm>
            <a:off x="1004707" y="7607704"/>
            <a:ext cx="242891" cy="239488"/>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FFFFFF"/>
          </a:solidFill>
          <a:ln w="12700">
            <a:solidFill>
              <a:srgbClr val="3A5E8A"/>
            </a:solidFill>
          </a:ln>
        </p:spPr>
        <p:txBody>
          <a:bodyPr lIns="0" tIns="0" rIns="0" bIns="0" anchor="ctr"/>
          <a:lstStyle/>
          <a:p>
            <a:pPr lvl="0" algn="ctr">
              <a:defRPr>
                <a:solidFill>
                  <a:srgbClr val="FFFFFF"/>
                </a:solidFill>
              </a:defRPr>
            </a:pPr>
            <a:endParaRPr/>
          </a:p>
        </p:txBody>
      </p:sp>
      <p:sp>
        <p:nvSpPr>
          <p:cNvPr id="40" name="Shape 111"/>
          <p:cNvSpPr/>
          <p:nvPr/>
        </p:nvSpPr>
        <p:spPr>
          <a:xfrm>
            <a:off x="1016858" y="7118557"/>
            <a:ext cx="242891" cy="239488"/>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FFFFFF"/>
          </a:solidFill>
          <a:ln w="12700">
            <a:solidFill>
              <a:srgbClr val="3A5E8A"/>
            </a:solidFill>
          </a:ln>
        </p:spPr>
        <p:txBody>
          <a:bodyPr lIns="0" tIns="0" rIns="0" bIns="0" anchor="ctr"/>
          <a:lstStyle/>
          <a:p>
            <a:pPr lvl="0" algn="ctr">
              <a:defRPr>
                <a:solidFill>
                  <a:srgbClr val="FFFFFF"/>
                </a:solidFill>
              </a:defRPr>
            </a:pPr>
            <a:endParaRPr/>
          </a:p>
        </p:txBody>
      </p:sp>
      <p:graphicFrame>
        <p:nvGraphicFramePr>
          <p:cNvPr id="14" name="Table 13"/>
          <p:cNvGraphicFramePr>
            <a:graphicFrameLocks noGrp="1"/>
          </p:cNvGraphicFramePr>
          <p:nvPr>
            <p:extLst>
              <p:ext uri="{D42A27DB-BD31-4B8C-83A1-F6EECF244321}">
                <p14:modId xmlns:p14="http://schemas.microsoft.com/office/powerpoint/2010/main" val="3445858869"/>
              </p:ext>
            </p:extLst>
          </p:nvPr>
        </p:nvGraphicFramePr>
        <p:xfrm>
          <a:off x="5029200" y="4499914"/>
          <a:ext cx="2324100" cy="518160"/>
        </p:xfrm>
        <a:graphic>
          <a:graphicData uri="http://schemas.openxmlformats.org/drawingml/2006/table">
            <a:tbl>
              <a:tblPr/>
              <a:tblGrid>
                <a:gridCol w="2324100"/>
              </a:tblGrid>
              <a:tr h="152400">
                <a:tc>
                  <a:txBody>
                    <a:bodyPr/>
                    <a:lstStyle/>
                    <a:p>
                      <a:pPr marL="0" marR="0" algn="l">
                        <a:lnSpc>
                          <a:spcPct val="100000"/>
                        </a:lnSpc>
                        <a:spcBef>
                          <a:spcPts val="0"/>
                        </a:spcBef>
                        <a:spcAft>
                          <a:spcPts val="0"/>
                        </a:spcAft>
                      </a:pPr>
                      <a:r>
                        <a:rPr lang="en-US" sz="800" b="1" dirty="0" smtClean="0">
                          <a:solidFill>
                            <a:srgbClr val="000000"/>
                          </a:solidFill>
                          <a:latin typeface="+mn-lt"/>
                          <a:ea typeface="Times New Roman"/>
                          <a:cs typeface="Times New Roman"/>
                        </a:rPr>
                        <a:t>Standard RL.2.9</a:t>
                      </a:r>
                      <a:endParaRPr lang="en-US" sz="800" dirty="0">
                        <a:latin typeface="Calibri"/>
                        <a:ea typeface="Calibri"/>
                        <a:cs typeface="Times New Roman"/>
                      </a:endParaRPr>
                    </a:p>
                  </a:txBody>
                  <a:tcPr marL="33841" marR="33841"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r>
              <a:tr h="333172">
                <a:tc>
                  <a:txBody>
                    <a:bodyPr/>
                    <a:lstStyle/>
                    <a:p>
                      <a:pPr marL="0" marR="0" algn="l">
                        <a:lnSpc>
                          <a:spcPct val="100000"/>
                        </a:lnSpc>
                        <a:spcBef>
                          <a:spcPts val="0"/>
                        </a:spcBef>
                        <a:spcAft>
                          <a:spcPts val="0"/>
                        </a:spcAft>
                      </a:pPr>
                      <a:r>
                        <a:rPr lang="en-US" sz="800" dirty="0" smtClean="0"/>
                        <a:t>Compare and contrast two or more versions of the same story (e.g., Cinderella stories) by different authors or from different cultures..</a:t>
                      </a:r>
                      <a:endParaRPr lang="en-US" sz="800" b="0" dirty="0">
                        <a:latin typeface="+mn-lt"/>
                        <a:ea typeface="Calibri"/>
                        <a:cs typeface="Times New Roman"/>
                      </a:endParaRPr>
                    </a:p>
                  </a:txBody>
                  <a:tcPr marL="33841" marR="33841"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r>
            </a:tbl>
          </a:graphicData>
        </a:graphic>
      </p:graphicFrame>
    </p:spTree>
    <p:extLst>
      <p:ext uri="{BB962C8B-B14F-4D97-AF65-F5344CB8AC3E}">
        <p14:creationId xmlns:p14="http://schemas.microsoft.com/office/powerpoint/2010/main" val="187092817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 name="Shape 134"/>
          <p:cNvSpPr>
            <a:spLocks noGrp="1"/>
          </p:cNvSpPr>
          <p:nvPr>
            <p:ph type="sldNum" sz="quarter" idx="4294967295"/>
          </p:nvPr>
        </p:nvSpPr>
        <p:spPr>
          <a:xfrm>
            <a:off x="6557964" y="9372466"/>
            <a:ext cx="842011" cy="300837"/>
          </a:xfrm>
          <a:prstGeom prst="rect">
            <a:avLst/>
          </a:prstGeom>
          <a:extLst>
            <a:ext uri="{C572A759-6A51-4108-AA02-DFA0A04FC94B}">
              <ma14:wrappingTextBoxFlag xmlns="" xmlns:ma14="http://schemas.microsoft.com/office/mac/drawingml/2011/main" val="1"/>
            </a:ext>
          </a:extLst>
        </p:spPr>
        <p:txBody>
          <a:bodyPr lIns="0" tIns="0" rIns="0" bIns="0">
            <a:normAutofit/>
          </a:bodyPr>
          <a:lstStyle/>
          <a:p>
            <a:pPr lvl="0">
              <a:defRPr sz="1800">
                <a:solidFill>
                  <a:srgbClr val="000000"/>
                </a:solidFill>
              </a:defRPr>
            </a:pPr>
            <a:fld id="{86CB4B4D-7CA3-9044-876B-883B54F8677D}" type="slidenum">
              <a:rPr>
                <a:solidFill>
                  <a:srgbClr val="888888"/>
                </a:solidFill>
              </a:rPr>
              <a:t>29</a:t>
            </a:fld>
            <a:endParaRPr>
              <a:solidFill>
                <a:srgbClr val="888888"/>
              </a:solidFill>
            </a:endParaRPr>
          </a:p>
        </p:txBody>
      </p:sp>
      <p:graphicFrame>
        <p:nvGraphicFramePr>
          <p:cNvPr id="135" name="Table 135"/>
          <p:cNvGraphicFramePr/>
          <p:nvPr>
            <p:extLst>
              <p:ext uri="{D42A27DB-BD31-4B8C-83A1-F6EECF244321}">
                <p14:modId xmlns:p14="http://schemas.microsoft.com/office/powerpoint/2010/main" val="77077548"/>
              </p:ext>
            </p:extLst>
          </p:nvPr>
        </p:nvGraphicFramePr>
        <p:xfrm>
          <a:off x="457201" y="4724400"/>
          <a:ext cx="7043739" cy="4388896"/>
        </p:xfrm>
        <a:graphic>
          <a:graphicData uri="http://schemas.openxmlformats.org/drawingml/2006/table">
            <a:tbl>
              <a:tblPr/>
              <a:tblGrid>
                <a:gridCol w="7043739"/>
              </a:tblGrid>
              <a:tr h="908376">
                <a:tc>
                  <a:txBody>
                    <a:bodyPr/>
                    <a:lstStyle/>
                    <a:p>
                      <a:pPr marL="338138" marR="0" lvl="0" indent="-338138" algn="l" defTabSz="1018809" rtl="0" eaLnBrk="1" fontAlgn="auto" latinLnBrk="0" hangingPunct="1">
                        <a:lnSpc>
                          <a:spcPct val="100000"/>
                        </a:lnSpc>
                        <a:spcBef>
                          <a:spcPts val="0"/>
                        </a:spcBef>
                        <a:spcAft>
                          <a:spcPts val="0"/>
                        </a:spcAft>
                        <a:buClrTx/>
                        <a:buSzTx/>
                        <a:buFontTx/>
                        <a:buNone/>
                        <a:tabLst/>
                        <a:defRPr sz="1800" b="0" i="0"/>
                      </a:pPr>
                      <a:r>
                        <a:rPr lang="en-US" sz="1600" b="1" dirty="0" smtClean="0">
                          <a:latin typeface="Helvetica" panose="020B0604020202020204" pitchFamily="34" charset="0"/>
                          <a:cs typeface="Helvetica" panose="020B0604020202020204" pitchFamily="34" charset="0"/>
                        </a:rPr>
                        <a:t>8</a:t>
                      </a:r>
                      <a:r>
                        <a:rPr sz="1600" b="1" dirty="0" smtClean="0">
                          <a:latin typeface="Helvetica" panose="020B0604020202020204" pitchFamily="34" charset="0"/>
                          <a:cs typeface="Helvetica" panose="020B0604020202020204" pitchFamily="34" charset="0"/>
                        </a:rPr>
                        <a:t>. </a:t>
                      </a:r>
                      <a:r>
                        <a:rPr sz="1600" dirty="0">
                          <a:latin typeface="Helvetica" panose="020B0604020202020204" pitchFamily="34" charset="0"/>
                          <a:cs typeface="Helvetica" panose="020B0604020202020204" pitchFamily="34" charset="0"/>
                        </a:rPr>
                        <a:t> </a:t>
                      </a:r>
                      <a:r>
                        <a:rPr lang="en-US" sz="1600" dirty="0" smtClean="0">
                          <a:latin typeface="Helvetica" panose="020B0604020202020204" pitchFamily="34" charset="0"/>
                          <a:cs typeface="Helvetica" panose="020B0604020202020204" pitchFamily="34" charset="0"/>
                        </a:rPr>
                        <a:t> </a:t>
                      </a:r>
                      <a:r>
                        <a:rPr lang="en-US" sz="1600" b="1" i="0" kern="1200" dirty="0" smtClean="0">
                          <a:solidFill>
                            <a:schemeClr val="tx1"/>
                          </a:solidFill>
                          <a:effectLst/>
                          <a:latin typeface="+mn-lt"/>
                          <a:ea typeface="+mn-ea"/>
                          <a:cs typeface="+mn-cs"/>
                        </a:rPr>
                        <a:t>Explain why the characters argued in the passages </a:t>
                      </a:r>
                      <a:r>
                        <a:rPr lang="en-US" sz="1600" b="1" i="1" u="sng" kern="1200" dirty="0" smtClean="0">
                          <a:solidFill>
                            <a:schemeClr val="tx1"/>
                          </a:solidFill>
                          <a:effectLst/>
                          <a:latin typeface="+mn-lt"/>
                          <a:ea typeface="+mn-ea"/>
                          <a:cs typeface="+mn-cs"/>
                        </a:rPr>
                        <a:t>Three Friends and the Moon</a:t>
                      </a:r>
                      <a:r>
                        <a:rPr lang="en-US" sz="1600" b="1" i="0" kern="1200" dirty="0" smtClean="0">
                          <a:solidFill>
                            <a:schemeClr val="tx1"/>
                          </a:solidFill>
                          <a:effectLst/>
                          <a:latin typeface="+mn-lt"/>
                          <a:ea typeface="+mn-ea"/>
                          <a:cs typeface="+mn-cs"/>
                        </a:rPr>
                        <a:t> and </a:t>
                      </a:r>
                      <a:r>
                        <a:rPr lang="en-US" sz="1600" b="1" i="1" u="sng" kern="1200" dirty="0" smtClean="0">
                          <a:solidFill>
                            <a:schemeClr val="tx1"/>
                          </a:solidFill>
                          <a:effectLst/>
                          <a:latin typeface="+mn-lt"/>
                          <a:ea typeface="+mn-ea"/>
                          <a:cs typeface="+mn-cs"/>
                        </a:rPr>
                        <a:t>Friendship</a:t>
                      </a:r>
                      <a:r>
                        <a:rPr lang="en-US" sz="1600" b="1" i="0" kern="1200" dirty="0" smtClean="0">
                          <a:solidFill>
                            <a:schemeClr val="tx1"/>
                          </a:solidFill>
                          <a:effectLst/>
                          <a:latin typeface="+mn-lt"/>
                          <a:ea typeface="+mn-ea"/>
                          <a:cs typeface="+mn-cs"/>
                        </a:rPr>
                        <a:t>.  How were the arguments in the two stories the same or different?  Use details from both passages.</a:t>
                      </a:r>
                      <a:r>
                        <a:rPr lang="en-US" sz="1600" b="1" dirty="0" smtClean="0">
                          <a:effectLst/>
                        </a:rPr>
                        <a:t> </a:t>
                      </a:r>
                      <a:endParaRPr lang="en-US" sz="1600" b="1" dirty="0" smtClean="0">
                        <a:latin typeface="Helvetica" panose="020B0604020202020204" pitchFamily="34" charset="0"/>
                        <a:cs typeface="Helvetica" panose="020B0604020202020204" pitchFamily="34" charset="0"/>
                      </a:endParaRPr>
                    </a:p>
                  </a:txBody>
                  <a:tcPr marL="51816" marR="51816" marT="51090" marB="51090" horzOverflow="overflow">
                    <a:lnL w="12700">
                      <a:miter lim="400000"/>
                    </a:lnL>
                    <a:lnR w="12700">
                      <a:miter lim="400000"/>
                    </a:lnR>
                    <a:lnT w="12700">
                      <a:miter lim="400000"/>
                    </a:lnT>
                    <a:lnB w="12700" cap="flat" cmpd="sng" algn="ctr">
                      <a:solidFill>
                        <a:schemeClr val="tx1"/>
                      </a:solidFill>
                      <a:prstDash val="solid"/>
                      <a:round/>
                      <a:headEnd type="none" w="med" len="med"/>
                      <a:tailEnd type="none" w="med" len="med"/>
                    </a:lnB>
                  </a:tcPr>
                </a:tc>
              </a:tr>
              <a:tr h="348052">
                <a:tc>
                  <a:txBody>
                    <a:bodyPr/>
                    <a:lstStyle/>
                    <a:p>
                      <a:pPr lvl="0" algn="l">
                        <a:defRPr sz="1800" b="0" i="0"/>
                      </a:pPr>
                      <a:r>
                        <a:rPr sz="1600" dirty="0">
                          <a:latin typeface="Helvetica" panose="020B0604020202020204" pitchFamily="34" charset="0"/>
                          <a:cs typeface="Helvetica" panose="020B0604020202020204" pitchFamily="34" charset="0"/>
                        </a:rPr>
                        <a:t> </a:t>
                      </a:r>
                    </a:p>
                  </a:txBody>
                  <a:tcPr marL="51816" marR="51816" marT="51090" marB="510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a:solidFill>
                        <a:srgbClr val="000000"/>
                      </a:solidFill>
                      <a:round/>
                    </a:lnB>
                  </a:tcPr>
                </a:tc>
              </a:tr>
              <a:tr h="348052">
                <a:tc>
                  <a:txBody>
                    <a:bodyPr/>
                    <a:lstStyle/>
                    <a:p>
                      <a:pPr lvl="0" algn="l">
                        <a:defRPr sz="1800" b="0" i="0"/>
                      </a:pPr>
                      <a:endParaRPr sz="1600" dirty="0">
                        <a:latin typeface="Helvetica" panose="020B0604020202020204" pitchFamily="34" charset="0"/>
                        <a:cs typeface="Helvetica" panose="020B0604020202020204" pitchFamily="34" charset="0"/>
                      </a:endParaRPr>
                    </a:p>
                  </a:txBody>
                  <a:tcPr marL="51816" marR="51816" marT="51090" marB="510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a:solidFill>
                        <a:srgbClr val="000000"/>
                      </a:solidFill>
                      <a:round/>
                    </a:lnT>
                    <a:lnB w="12700">
                      <a:solidFill>
                        <a:srgbClr val="000000"/>
                      </a:solidFill>
                      <a:round/>
                    </a:lnB>
                  </a:tcPr>
                </a:tc>
              </a:tr>
              <a:tr h="348052">
                <a:tc>
                  <a:txBody>
                    <a:bodyPr/>
                    <a:lstStyle/>
                    <a:p>
                      <a:pPr lvl="0" algn="l">
                        <a:defRPr sz="1800" b="0" i="0"/>
                      </a:pPr>
                      <a:endParaRPr sz="1600" dirty="0">
                        <a:latin typeface="Helvetica" panose="020B0604020202020204" pitchFamily="34" charset="0"/>
                        <a:cs typeface="Helvetica" panose="020B0604020202020204" pitchFamily="34" charset="0"/>
                      </a:endParaRPr>
                    </a:p>
                  </a:txBody>
                  <a:tcPr marL="51816" marR="51816" marT="51090" marB="510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a:solidFill>
                        <a:srgbClr val="000000"/>
                      </a:solidFill>
                      <a:round/>
                    </a:lnT>
                    <a:lnB w="12700">
                      <a:solidFill>
                        <a:srgbClr val="000000"/>
                      </a:solidFill>
                      <a:round/>
                    </a:lnB>
                  </a:tcPr>
                </a:tc>
              </a:tr>
              <a:tr h="348052">
                <a:tc>
                  <a:txBody>
                    <a:bodyPr/>
                    <a:lstStyle/>
                    <a:p>
                      <a:pPr lvl="0" algn="l">
                        <a:defRPr sz="1800" b="0" i="0"/>
                      </a:pPr>
                      <a:endParaRPr sz="1600" dirty="0">
                        <a:latin typeface="Helvetica" panose="020B0604020202020204" pitchFamily="34" charset="0"/>
                        <a:cs typeface="Helvetica" panose="020B0604020202020204" pitchFamily="34" charset="0"/>
                      </a:endParaRPr>
                    </a:p>
                  </a:txBody>
                  <a:tcPr marL="51816" marR="51816" marT="51090" marB="510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a:solidFill>
                        <a:srgbClr val="000000"/>
                      </a:solidFill>
                      <a:round/>
                    </a:lnT>
                    <a:lnB w="12700">
                      <a:solidFill>
                        <a:srgbClr val="000000"/>
                      </a:solidFill>
                      <a:round/>
                    </a:lnB>
                  </a:tcPr>
                </a:tc>
              </a:tr>
              <a:tr h="348052">
                <a:tc>
                  <a:txBody>
                    <a:bodyPr/>
                    <a:lstStyle/>
                    <a:p>
                      <a:pPr lvl="0" algn="l">
                        <a:defRPr sz="1800" b="0" i="0"/>
                      </a:pPr>
                      <a:endParaRPr sz="1600" dirty="0">
                        <a:latin typeface="Helvetica" panose="020B0604020202020204" pitchFamily="34" charset="0"/>
                        <a:cs typeface="Helvetica" panose="020B0604020202020204" pitchFamily="34" charset="0"/>
                      </a:endParaRPr>
                    </a:p>
                  </a:txBody>
                  <a:tcPr marL="51816" marR="51816" marT="51090" marB="510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a:solidFill>
                        <a:srgbClr val="000000"/>
                      </a:solidFill>
                      <a:round/>
                    </a:lnT>
                    <a:lnB w="12700">
                      <a:solidFill>
                        <a:srgbClr val="000000"/>
                      </a:solidFill>
                      <a:round/>
                    </a:lnB>
                  </a:tcPr>
                </a:tc>
              </a:tr>
              <a:tr h="348052">
                <a:tc>
                  <a:txBody>
                    <a:bodyPr/>
                    <a:lstStyle/>
                    <a:p>
                      <a:pPr lvl="0" algn="l">
                        <a:defRPr sz="1800" b="0" i="0"/>
                      </a:pPr>
                      <a:endParaRPr sz="1600" dirty="0">
                        <a:latin typeface="Helvetica" panose="020B0604020202020204" pitchFamily="34" charset="0"/>
                        <a:cs typeface="Helvetica" panose="020B0604020202020204" pitchFamily="34" charset="0"/>
                      </a:endParaRPr>
                    </a:p>
                  </a:txBody>
                  <a:tcPr marL="51816" marR="51816" marT="51090" marB="510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a:solidFill>
                        <a:srgbClr val="000000"/>
                      </a:solidFill>
                      <a:round/>
                    </a:lnT>
                    <a:lnB w="12700">
                      <a:solidFill>
                        <a:srgbClr val="000000"/>
                      </a:solidFill>
                      <a:round/>
                    </a:lnB>
                  </a:tcPr>
                </a:tc>
              </a:tr>
              <a:tr h="348052">
                <a:tc>
                  <a:txBody>
                    <a:bodyPr/>
                    <a:lstStyle/>
                    <a:p>
                      <a:pPr lvl="0" algn="l">
                        <a:defRPr sz="1800" b="0" i="0"/>
                      </a:pPr>
                      <a:endParaRPr sz="1600" dirty="0">
                        <a:latin typeface="Helvetica" panose="020B0604020202020204" pitchFamily="34" charset="0"/>
                        <a:cs typeface="Helvetica" panose="020B0604020202020204" pitchFamily="34" charset="0"/>
                      </a:endParaRPr>
                    </a:p>
                  </a:txBody>
                  <a:tcPr marL="51816" marR="51816" marT="51090" marB="510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a:solidFill>
                        <a:srgbClr val="000000"/>
                      </a:solidFill>
                      <a:round/>
                    </a:lnT>
                    <a:lnB w="12700" cap="flat" cmpd="sng" algn="ctr">
                      <a:solidFill>
                        <a:srgbClr val="000000"/>
                      </a:solidFill>
                      <a:prstDash val="solid"/>
                      <a:round/>
                      <a:headEnd type="none" w="med" len="med"/>
                      <a:tailEnd type="none" w="med" len="med"/>
                    </a:lnB>
                  </a:tcPr>
                </a:tc>
              </a:tr>
              <a:tr h="348052">
                <a:tc>
                  <a:txBody>
                    <a:bodyPr/>
                    <a:lstStyle/>
                    <a:p>
                      <a:pPr lvl="0" algn="l">
                        <a:defRPr sz="1800" b="0" i="0"/>
                      </a:pPr>
                      <a:endParaRPr sz="1600" dirty="0">
                        <a:latin typeface="Helvetica" panose="020B0604020202020204" pitchFamily="34" charset="0"/>
                        <a:cs typeface="Helvetica" panose="020B0604020202020204" pitchFamily="34" charset="0"/>
                      </a:endParaRPr>
                    </a:p>
                  </a:txBody>
                  <a:tcPr marL="51816" marR="51816" marT="51090" marB="510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a:solidFill>
                        <a:srgbClr val="000000"/>
                      </a:solidFill>
                      <a:round/>
                    </a:lnT>
                    <a:lnB w="12700" cap="flat" cmpd="sng" algn="ctr">
                      <a:solidFill>
                        <a:srgbClr val="000000"/>
                      </a:solidFill>
                      <a:prstDash val="solid"/>
                      <a:round/>
                      <a:headEnd type="none" w="med" len="med"/>
                      <a:tailEnd type="none" w="med" len="med"/>
                    </a:lnB>
                  </a:tcPr>
                </a:tc>
              </a:tr>
              <a:tr h="348052">
                <a:tc>
                  <a:txBody>
                    <a:bodyPr/>
                    <a:lstStyle/>
                    <a:p>
                      <a:pPr lvl="0" algn="l">
                        <a:defRPr sz="1800" b="0" i="0"/>
                      </a:pPr>
                      <a:endParaRPr sz="1600" dirty="0">
                        <a:latin typeface="Helvetica" panose="020B0604020202020204" pitchFamily="34" charset="0"/>
                        <a:cs typeface="Helvetica" panose="020B0604020202020204" pitchFamily="34" charset="0"/>
                      </a:endParaRPr>
                    </a:p>
                  </a:txBody>
                  <a:tcPr marL="51816" marR="51816" marT="51090" marB="510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a:solidFill>
                        <a:srgbClr val="000000"/>
                      </a:solidFill>
                      <a:round/>
                    </a:lnT>
                    <a:lnB w="12700" cap="flat" cmpd="sng" algn="ctr">
                      <a:solidFill>
                        <a:srgbClr val="000000"/>
                      </a:solidFill>
                      <a:prstDash val="solid"/>
                      <a:round/>
                      <a:headEnd type="none" w="med" len="med"/>
                      <a:tailEnd type="none" w="med" len="med"/>
                    </a:lnB>
                  </a:tcPr>
                </a:tc>
              </a:tr>
              <a:tr h="348052">
                <a:tc>
                  <a:txBody>
                    <a:bodyPr/>
                    <a:lstStyle/>
                    <a:p>
                      <a:pPr lvl="0" algn="l">
                        <a:defRPr sz="1800" b="0" i="0"/>
                      </a:pPr>
                      <a:endParaRPr sz="1600" dirty="0">
                        <a:latin typeface="Helvetica" panose="020B0604020202020204" pitchFamily="34" charset="0"/>
                        <a:cs typeface="Helvetica" panose="020B0604020202020204" pitchFamily="34" charset="0"/>
                      </a:endParaRPr>
                    </a:p>
                  </a:txBody>
                  <a:tcPr marL="51816" marR="51816" marT="51090" marB="510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a:solidFill>
                        <a:srgbClr val="000000"/>
                      </a:solidFill>
                      <a:round/>
                    </a:lnT>
                    <a:lnB w="12700" cap="flat" cmpd="sng" algn="ctr">
                      <a:solidFill>
                        <a:schemeClr val="tx1"/>
                      </a:solidFill>
                      <a:prstDash val="solid"/>
                      <a:round/>
                      <a:headEnd type="none" w="med" len="med"/>
                      <a:tailEnd type="none" w="med" len="med"/>
                    </a:lnB>
                  </a:tcPr>
                </a:tc>
              </a:tr>
            </a:tbl>
          </a:graphicData>
        </a:graphic>
      </p:graphicFrame>
      <p:graphicFrame>
        <p:nvGraphicFramePr>
          <p:cNvPr id="136" name="Table 136"/>
          <p:cNvGraphicFramePr/>
          <p:nvPr>
            <p:extLst>
              <p:ext uri="{D42A27DB-BD31-4B8C-83A1-F6EECF244321}">
                <p14:modId xmlns:p14="http://schemas.microsoft.com/office/powerpoint/2010/main" val="351931699"/>
              </p:ext>
            </p:extLst>
          </p:nvPr>
        </p:nvGraphicFramePr>
        <p:xfrm>
          <a:off x="457201" y="152400"/>
          <a:ext cx="7043739" cy="3966168"/>
        </p:xfrm>
        <a:graphic>
          <a:graphicData uri="http://schemas.openxmlformats.org/drawingml/2006/table">
            <a:tbl>
              <a:tblPr/>
              <a:tblGrid>
                <a:gridCol w="7043739"/>
              </a:tblGrid>
              <a:tr h="833700">
                <a:tc>
                  <a:txBody>
                    <a:bodyPr/>
                    <a:lstStyle/>
                    <a:p>
                      <a:pPr marL="233363" lvl="0" indent="-233363" algn="l">
                        <a:buNone/>
                        <a:defRPr sz="1800" b="0" i="0"/>
                      </a:pPr>
                      <a:r>
                        <a:rPr lang="en-US" sz="1600" b="1" baseline="0" dirty="0" smtClean="0">
                          <a:latin typeface="Helvetica" panose="020B0604020202020204" pitchFamily="34" charset="0"/>
                          <a:cs typeface="Helvetica" panose="020B0604020202020204" pitchFamily="34" charset="0"/>
                        </a:rPr>
                        <a:t>7. H</a:t>
                      </a:r>
                      <a:r>
                        <a:rPr lang="en-US" sz="1600" b="1" i="0" kern="1200" dirty="0" smtClean="0">
                          <a:solidFill>
                            <a:schemeClr val="tx1"/>
                          </a:solidFill>
                          <a:effectLst/>
                          <a:latin typeface="+mn-lt"/>
                          <a:ea typeface="+mn-ea"/>
                          <a:cs typeface="+mn-cs"/>
                        </a:rPr>
                        <a:t>ow does the illustration in the passage, </a:t>
                      </a:r>
                      <a:r>
                        <a:rPr lang="en-US" sz="1600" b="1" i="1" u="sng" kern="1200" dirty="0" smtClean="0">
                          <a:solidFill>
                            <a:schemeClr val="tx1"/>
                          </a:solidFill>
                          <a:effectLst/>
                          <a:latin typeface="+mn-lt"/>
                          <a:ea typeface="+mn-ea"/>
                          <a:cs typeface="+mn-cs"/>
                        </a:rPr>
                        <a:t>Friendship</a:t>
                      </a:r>
                      <a:r>
                        <a:rPr lang="en-US" sz="1600" b="1" i="0" kern="1200" dirty="0" smtClean="0">
                          <a:solidFill>
                            <a:schemeClr val="tx1"/>
                          </a:solidFill>
                          <a:effectLst/>
                          <a:latin typeface="+mn-lt"/>
                          <a:ea typeface="+mn-ea"/>
                          <a:cs typeface="+mn-cs"/>
                        </a:rPr>
                        <a:t>, support the conclusion of the story?  Use information from the illustration and supporting details from the passage for your answer.</a:t>
                      </a:r>
                      <a:r>
                        <a:rPr lang="en-US" sz="1600" dirty="0" smtClean="0">
                          <a:effectLst/>
                        </a:rPr>
                        <a:t> </a:t>
                      </a:r>
                      <a:endParaRPr sz="1600" dirty="0">
                        <a:latin typeface="Helvetica" panose="020B0604020202020204" pitchFamily="34" charset="0"/>
                        <a:cs typeface="Helvetica" panose="020B0604020202020204" pitchFamily="34" charset="0"/>
                      </a:endParaRPr>
                    </a:p>
                  </a:txBody>
                  <a:tcPr marL="51816" marR="51816" marT="51090" marB="51090" horzOverflow="overflow">
                    <a:lnL w="12700">
                      <a:miter lim="400000"/>
                    </a:lnL>
                    <a:lnR w="12700">
                      <a:miter lim="400000"/>
                    </a:lnR>
                    <a:lnT w="12700">
                      <a:miter lim="400000"/>
                    </a:lnT>
                    <a:lnB w="12700" cap="flat" cmpd="sng" algn="ctr">
                      <a:solidFill>
                        <a:schemeClr val="tx1"/>
                      </a:solidFill>
                      <a:prstDash val="solid"/>
                      <a:round/>
                      <a:headEnd type="none" w="med" len="med"/>
                      <a:tailEnd type="none" w="med" len="med"/>
                    </a:lnB>
                  </a:tcPr>
                </a:tc>
              </a:tr>
              <a:tr h="348052">
                <a:tc>
                  <a:txBody>
                    <a:bodyPr/>
                    <a:lstStyle/>
                    <a:p>
                      <a:pPr lvl="0" algn="l">
                        <a:defRPr sz="1800" b="0" i="0"/>
                      </a:pPr>
                      <a:r>
                        <a:rPr sz="1600" dirty="0">
                          <a:latin typeface="Helvetica" panose="020B0604020202020204" pitchFamily="34" charset="0"/>
                          <a:cs typeface="Helvetica" panose="020B0604020202020204" pitchFamily="34" charset="0"/>
                        </a:rPr>
                        <a:t> </a:t>
                      </a:r>
                    </a:p>
                  </a:txBody>
                  <a:tcPr marL="51816" marR="51816" marT="51090" marB="510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a:solidFill>
                        <a:srgbClr val="000000"/>
                      </a:solidFill>
                      <a:round/>
                    </a:lnB>
                  </a:tcPr>
                </a:tc>
              </a:tr>
              <a:tr h="348052">
                <a:tc>
                  <a:txBody>
                    <a:bodyPr/>
                    <a:lstStyle/>
                    <a:p>
                      <a:pPr lvl="0" algn="l">
                        <a:defRPr sz="1800" b="0" i="0"/>
                      </a:pPr>
                      <a:endParaRPr sz="1600" dirty="0">
                        <a:latin typeface="Helvetica" panose="020B0604020202020204" pitchFamily="34" charset="0"/>
                        <a:cs typeface="Helvetica" panose="020B0604020202020204" pitchFamily="34" charset="0"/>
                      </a:endParaRPr>
                    </a:p>
                  </a:txBody>
                  <a:tcPr marL="51816" marR="51816" marT="51090" marB="510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a:solidFill>
                        <a:srgbClr val="000000"/>
                      </a:solidFill>
                      <a:round/>
                    </a:lnT>
                    <a:lnB w="12700">
                      <a:solidFill>
                        <a:srgbClr val="000000"/>
                      </a:solidFill>
                      <a:round/>
                    </a:lnB>
                  </a:tcPr>
                </a:tc>
              </a:tr>
              <a:tr h="348052">
                <a:tc>
                  <a:txBody>
                    <a:bodyPr/>
                    <a:lstStyle/>
                    <a:p>
                      <a:pPr lvl="0" algn="l">
                        <a:defRPr sz="1800" b="0" i="0"/>
                      </a:pPr>
                      <a:endParaRPr sz="1600" dirty="0">
                        <a:latin typeface="Helvetica" panose="020B0604020202020204" pitchFamily="34" charset="0"/>
                        <a:cs typeface="Helvetica" panose="020B0604020202020204" pitchFamily="34" charset="0"/>
                      </a:endParaRPr>
                    </a:p>
                  </a:txBody>
                  <a:tcPr marL="51816" marR="51816" marT="51090" marB="510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a:solidFill>
                        <a:srgbClr val="000000"/>
                      </a:solidFill>
                      <a:round/>
                    </a:lnT>
                    <a:lnB w="12700">
                      <a:solidFill>
                        <a:srgbClr val="000000"/>
                      </a:solidFill>
                      <a:round/>
                    </a:lnB>
                  </a:tcPr>
                </a:tc>
              </a:tr>
              <a:tr h="348052">
                <a:tc>
                  <a:txBody>
                    <a:bodyPr/>
                    <a:lstStyle/>
                    <a:p>
                      <a:pPr lvl="0" algn="l">
                        <a:defRPr sz="1800" b="0" i="0"/>
                      </a:pPr>
                      <a:endParaRPr sz="1600" dirty="0">
                        <a:latin typeface="Helvetica" panose="020B0604020202020204" pitchFamily="34" charset="0"/>
                        <a:cs typeface="Helvetica" panose="020B0604020202020204" pitchFamily="34" charset="0"/>
                      </a:endParaRPr>
                    </a:p>
                  </a:txBody>
                  <a:tcPr marL="51816" marR="51816" marT="51090" marB="510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a:solidFill>
                        <a:srgbClr val="000000"/>
                      </a:solidFill>
                      <a:round/>
                    </a:lnT>
                    <a:lnB w="12700">
                      <a:solidFill>
                        <a:srgbClr val="000000"/>
                      </a:solidFill>
                      <a:round/>
                    </a:lnB>
                  </a:tcPr>
                </a:tc>
              </a:tr>
              <a:tr h="348052">
                <a:tc>
                  <a:txBody>
                    <a:bodyPr/>
                    <a:lstStyle/>
                    <a:p>
                      <a:pPr lvl="0" algn="l">
                        <a:defRPr sz="1800" b="0" i="0"/>
                      </a:pPr>
                      <a:endParaRPr sz="1600" dirty="0">
                        <a:latin typeface="Helvetica" panose="020B0604020202020204" pitchFamily="34" charset="0"/>
                        <a:cs typeface="Helvetica" panose="020B0604020202020204" pitchFamily="34" charset="0"/>
                      </a:endParaRPr>
                    </a:p>
                  </a:txBody>
                  <a:tcPr marL="51816" marR="51816" marT="51090" marB="510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a:solidFill>
                        <a:srgbClr val="000000"/>
                      </a:solidFill>
                      <a:round/>
                    </a:lnT>
                    <a:lnB w="12700">
                      <a:solidFill>
                        <a:srgbClr val="000000"/>
                      </a:solidFill>
                      <a:round/>
                    </a:lnB>
                  </a:tcPr>
                </a:tc>
              </a:tr>
              <a:tr h="348052">
                <a:tc>
                  <a:txBody>
                    <a:bodyPr/>
                    <a:lstStyle/>
                    <a:p>
                      <a:pPr lvl="0" algn="l">
                        <a:defRPr sz="1800" b="0" i="0"/>
                      </a:pPr>
                      <a:endParaRPr sz="1600" dirty="0">
                        <a:latin typeface="Helvetica" panose="020B0604020202020204" pitchFamily="34" charset="0"/>
                        <a:cs typeface="Helvetica" panose="020B0604020202020204" pitchFamily="34" charset="0"/>
                      </a:endParaRPr>
                    </a:p>
                  </a:txBody>
                  <a:tcPr marL="51816" marR="51816" marT="51090" marB="510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a:solidFill>
                        <a:srgbClr val="000000"/>
                      </a:solidFill>
                      <a:round/>
                    </a:lnT>
                    <a:lnB w="12700">
                      <a:solidFill>
                        <a:srgbClr val="000000"/>
                      </a:solidFill>
                      <a:round/>
                    </a:lnB>
                  </a:tcPr>
                </a:tc>
              </a:tr>
              <a:tr h="348052">
                <a:tc>
                  <a:txBody>
                    <a:bodyPr/>
                    <a:lstStyle/>
                    <a:p>
                      <a:pPr lvl="0" algn="l">
                        <a:defRPr sz="1800" b="0" i="0"/>
                      </a:pPr>
                      <a:endParaRPr sz="1600" dirty="0">
                        <a:latin typeface="Helvetica" panose="020B0604020202020204" pitchFamily="34" charset="0"/>
                        <a:cs typeface="Helvetica" panose="020B0604020202020204" pitchFamily="34" charset="0"/>
                      </a:endParaRPr>
                    </a:p>
                  </a:txBody>
                  <a:tcPr marL="51816" marR="51816" marT="51090" marB="510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a:solidFill>
                        <a:srgbClr val="000000"/>
                      </a:solidFill>
                      <a:round/>
                    </a:lnT>
                    <a:lnB w="12700" cap="flat" cmpd="sng" algn="ctr">
                      <a:solidFill>
                        <a:srgbClr val="000000"/>
                      </a:solidFill>
                      <a:prstDash val="solid"/>
                      <a:round/>
                      <a:headEnd type="none" w="med" len="med"/>
                      <a:tailEnd type="none" w="med" len="med"/>
                    </a:lnB>
                  </a:tcPr>
                </a:tc>
              </a:tr>
              <a:tr h="348052">
                <a:tc>
                  <a:txBody>
                    <a:bodyPr/>
                    <a:lstStyle/>
                    <a:p>
                      <a:pPr lvl="0" algn="l">
                        <a:defRPr sz="1800" b="0" i="0"/>
                      </a:pPr>
                      <a:endParaRPr sz="1600" dirty="0">
                        <a:latin typeface="Helvetica" panose="020B0604020202020204" pitchFamily="34" charset="0"/>
                        <a:cs typeface="Helvetica" panose="020B0604020202020204" pitchFamily="34" charset="0"/>
                      </a:endParaRPr>
                    </a:p>
                  </a:txBody>
                  <a:tcPr marL="51816" marR="51816" marT="51090" marB="510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a:solidFill>
                        <a:srgbClr val="000000"/>
                      </a:solidFill>
                      <a:round/>
                    </a:lnT>
                    <a:lnB w="12700" cap="flat" cmpd="sng" algn="ctr">
                      <a:solidFill>
                        <a:srgbClr val="000000"/>
                      </a:solidFill>
                      <a:prstDash val="solid"/>
                      <a:round/>
                      <a:headEnd type="none" w="med" len="med"/>
                      <a:tailEnd type="none" w="med" len="med"/>
                    </a:lnB>
                  </a:tcPr>
                </a:tc>
              </a:tr>
              <a:tr h="348052">
                <a:tc>
                  <a:txBody>
                    <a:bodyPr/>
                    <a:lstStyle/>
                    <a:p>
                      <a:pPr lvl="0" algn="l">
                        <a:defRPr sz="1800" b="0" i="0"/>
                      </a:pPr>
                      <a:endParaRPr sz="1600" dirty="0">
                        <a:latin typeface="Helvetica" panose="020B0604020202020204" pitchFamily="34" charset="0"/>
                        <a:cs typeface="Helvetica" panose="020B0604020202020204" pitchFamily="34" charset="0"/>
                      </a:endParaRPr>
                    </a:p>
                  </a:txBody>
                  <a:tcPr marL="51816" marR="51816" marT="51090" marB="510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a:solidFill>
                        <a:srgbClr val="000000"/>
                      </a:solidFill>
                      <a:round/>
                    </a:lnT>
                    <a:lnB w="12700" cap="flat" cmpd="sng" algn="ctr">
                      <a:solidFill>
                        <a:schemeClr val="tx1"/>
                      </a:solidFill>
                      <a:prstDash val="solid"/>
                      <a:round/>
                      <a:headEnd type="none" w="med" len="med"/>
                      <a:tailEnd type="none" w="med" len="med"/>
                    </a:lnB>
                  </a:tcPr>
                </a:tc>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1099189776"/>
              </p:ext>
            </p:extLst>
          </p:nvPr>
        </p:nvGraphicFramePr>
        <p:xfrm>
          <a:off x="5410199" y="9144000"/>
          <a:ext cx="1989775" cy="518160"/>
        </p:xfrm>
        <a:graphic>
          <a:graphicData uri="http://schemas.openxmlformats.org/drawingml/2006/table">
            <a:tbl>
              <a:tblPr/>
              <a:tblGrid>
                <a:gridCol w="1989775"/>
              </a:tblGrid>
              <a:tr h="152400">
                <a:tc>
                  <a:txBody>
                    <a:bodyPr/>
                    <a:lstStyle/>
                    <a:p>
                      <a:pPr marL="0" marR="0" algn="l">
                        <a:lnSpc>
                          <a:spcPct val="100000"/>
                        </a:lnSpc>
                        <a:spcBef>
                          <a:spcPts val="0"/>
                        </a:spcBef>
                        <a:spcAft>
                          <a:spcPts val="0"/>
                        </a:spcAft>
                      </a:pPr>
                      <a:r>
                        <a:rPr lang="en-US" sz="800" b="1" dirty="0" smtClean="0">
                          <a:solidFill>
                            <a:srgbClr val="000000"/>
                          </a:solidFill>
                          <a:latin typeface="+mn-lt"/>
                          <a:ea typeface="Times New Roman"/>
                          <a:cs typeface="Times New Roman"/>
                        </a:rPr>
                        <a:t>Standard RL.2.9</a:t>
                      </a:r>
                      <a:endParaRPr lang="en-US" sz="800" dirty="0">
                        <a:latin typeface="Calibri"/>
                        <a:ea typeface="Calibri"/>
                        <a:cs typeface="Times New Roman"/>
                      </a:endParaRPr>
                    </a:p>
                  </a:txBody>
                  <a:tcPr marL="33841" marR="33841"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r>
              <a:tr h="333172">
                <a:tc>
                  <a:txBody>
                    <a:bodyPr/>
                    <a:lstStyle/>
                    <a:p>
                      <a:pPr marL="0" marR="0" algn="l">
                        <a:lnSpc>
                          <a:spcPct val="100000"/>
                        </a:lnSpc>
                        <a:spcBef>
                          <a:spcPts val="0"/>
                        </a:spcBef>
                        <a:spcAft>
                          <a:spcPts val="0"/>
                        </a:spcAft>
                      </a:pPr>
                      <a:r>
                        <a:rPr lang="en-US" sz="800" dirty="0" smtClean="0"/>
                        <a:t>Compare and contrast two or more versions of the same story (e.g., Cinderella stories) by different authors or from different cultures..</a:t>
                      </a:r>
                      <a:endParaRPr lang="en-US" sz="800" b="0" dirty="0">
                        <a:latin typeface="+mn-lt"/>
                        <a:ea typeface="Calibri"/>
                        <a:cs typeface="Times New Roman"/>
                      </a:endParaRPr>
                    </a:p>
                  </a:txBody>
                  <a:tcPr marL="33841" marR="33841"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2282569369"/>
              </p:ext>
            </p:extLst>
          </p:nvPr>
        </p:nvGraphicFramePr>
        <p:xfrm>
          <a:off x="5143500" y="4191000"/>
          <a:ext cx="2324100" cy="518160"/>
        </p:xfrm>
        <a:graphic>
          <a:graphicData uri="http://schemas.openxmlformats.org/drawingml/2006/table">
            <a:tbl>
              <a:tblPr/>
              <a:tblGrid>
                <a:gridCol w="2324100"/>
              </a:tblGrid>
              <a:tr h="152400">
                <a:tc>
                  <a:txBody>
                    <a:bodyPr/>
                    <a:lstStyle/>
                    <a:p>
                      <a:pPr marL="0" marR="0" algn="l">
                        <a:lnSpc>
                          <a:spcPct val="100000"/>
                        </a:lnSpc>
                        <a:spcBef>
                          <a:spcPts val="0"/>
                        </a:spcBef>
                        <a:spcAft>
                          <a:spcPts val="0"/>
                        </a:spcAft>
                      </a:pPr>
                      <a:r>
                        <a:rPr lang="en-US" sz="800" b="1" dirty="0" smtClean="0">
                          <a:solidFill>
                            <a:srgbClr val="000000"/>
                          </a:solidFill>
                          <a:latin typeface="+mn-lt"/>
                          <a:ea typeface="Times New Roman"/>
                          <a:cs typeface="Times New Roman"/>
                        </a:rPr>
                        <a:t>Standard RL.2.7</a:t>
                      </a:r>
                      <a:endParaRPr lang="en-US" sz="800" dirty="0">
                        <a:latin typeface="Calibri"/>
                        <a:ea typeface="Calibri"/>
                        <a:cs typeface="Times New Roman"/>
                      </a:endParaRPr>
                    </a:p>
                  </a:txBody>
                  <a:tcPr marL="33841" marR="33841"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r>
              <a:tr h="333172">
                <a:tc>
                  <a:txBody>
                    <a:bodyPr/>
                    <a:lstStyle/>
                    <a:p>
                      <a:pPr marL="0" marR="0" algn="l">
                        <a:lnSpc>
                          <a:spcPct val="100000"/>
                        </a:lnSpc>
                        <a:spcBef>
                          <a:spcPts val="0"/>
                        </a:spcBef>
                        <a:spcAft>
                          <a:spcPts val="0"/>
                        </a:spcAft>
                      </a:pPr>
                      <a:r>
                        <a:rPr lang="en-US" sz="800" b="0" dirty="0" smtClean="0">
                          <a:latin typeface="+mn-lt"/>
                          <a:ea typeface="Calibri"/>
                          <a:cs typeface="Times New Roman"/>
                        </a:rPr>
                        <a:t>Use information gained from the illustrations and words in a print or digital text to demonstrate understanding of its characters, setting, or plot.</a:t>
                      </a:r>
                      <a:endParaRPr lang="en-US" sz="800" b="0" dirty="0">
                        <a:latin typeface="+mn-lt"/>
                        <a:ea typeface="Calibri"/>
                        <a:cs typeface="Times New Roman"/>
                      </a:endParaRPr>
                    </a:p>
                  </a:txBody>
                  <a:tcPr marL="33841" marR="33841"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r>
            </a:tbl>
          </a:graphicData>
        </a:graphic>
      </p:graphicFrame>
    </p:spTree>
    <p:extLst>
      <p:ext uri="{BB962C8B-B14F-4D97-AF65-F5344CB8AC3E}">
        <p14:creationId xmlns:p14="http://schemas.microsoft.com/office/powerpoint/2010/main" val="407345143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18161" y="381696"/>
            <a:ext cx="6849428" cy="8058883"/>
          </a:xfrm>
          <a:prstGeom prst="rect">
            <a:avLst/>
          </a:prstGeom>
          <a:noFill/>
        </p:spPr>
        <p:txBody>
          <a:bodyPr wrap="square" lIns="101866" tIns="50932" rIns="101866" bIns="50932" rtlCol="0">
            <a:spAutoFit/>
          </a:bodyPr>
          <a:lstStyle/>
          <a:p>
            <a:pPr algn="ctr"/>
            <a:r>
              <a:rPr lang="en-US" sz="1600" b="1" dirty="0" smtClean="0">
                <a:solidFill>
                  <a:prstClr val="black"/>
                </a:solidFill>
              </a:rPr>
              <a:t>About this Assessment</a:t>
            </a:r>
          </a:p>
          <a:p>
            <a:pPr algn="ctr"/>
            <a:endParaRPr lang="en-US" sz="1600" b="1" dirty="0">
              <a:solidFill>
                <a:prstClr val="black"/>
              </a:solidFill>
            </a:endParaRPr>
          </a:p>
          <a:p>
            <a:r>
              <a:rPr lang="en-US" sz="1200" dirty="0">
                <a:solidFill>
                  <a:prstClr val="black"/>
                </a:solidFill>
              </a:rPr>
              <a:t>This is a CFA to measure the task of writing </a:t>
            </a:r>
            <a:r>
              <a:rPr lang="en-US" sz="1200" dirty="0"/>
              <a:t>a </a:t>
            </a:r>
            <a:r>
              <a:rPr lang="en-US" sz="1200" b="1" dirty="0"/>
              <a:t>narrative piece</a:t>
            </a:r>
            <a:r>
              <a:rPr lang="en-US" sz="1200" dirty="0"/>
              <a:t>. </a:t>
            </a:r>
            <a:r>
              <a:rPr lang="en-US" sz="1200" dirty="0">
                <a:solidFill>
                  <a:prstClr val="black"/>
                </a:solidFill>
              </a:rPr>
              <a:t>Full compositions are always part of a Performance Task.   A complete performance task would have:</a:t>
            </a:r>
          </a:p>
          <a:p>
            <a:endParaRPr lang="en-US" sz="1100" dirty="0">
              <a:solidFill>
                <a:prstClr val="black"/>
              </a:solidFill>
            </a:endParaRPr>
          </a:p>
          <a:p>
            <a:r>
              <a:rPr lang="en-US" sz="1100" b="1" i="1" dirty="0">
                <a:solidFill>
                  <a:prstClr val="black"/>
                </a:solidFill>
              </a:rPr>
              <a:t>Part </a:t>
            </a:r>
            <a:r>
              <a:rPr lang="en-US" sz="1100" b="1" i="1" dirty="0" smtClean="0">
                <a:solidFill>
                  <a:prstClr val="black"/>
                </a:solidFill>
              </a:rPr>
              <a:t>1 of a Performance Task</a:t>
            </a:r>
            <a:endParaRPr lang="en-US" sz="1100" b="1" i="1" dirty="0">
              <a:solidFill>
                <a:prstClr val="black"/>
              </a:solidFill>
            </a:endParaRPr>
          </a:p>
          <a:p>
            <a:pPr marL="181678" indent="-181678">
              <a:buFont typeface="Arial" panose="020B0604020202020204" pitchFamily="34" charset="0"/>
              <a:buChar char="•"/>
            </a:pPr>
            <a:r>
              <a:rPr lang="en-US" sz="1100" dirty="0">
                <a:solidFill>
                  <a:prstClr val="black"/>
                </a:solidFill>
              </a:rPr>
              <a:t>A Classroom Activity (30 Minutes</a:t>
            </a:r>
            <a:r>
              <a:rPr lang="en-US" sz="1100" dirty="0" smtClean="0">
                <a:solidFill>
                  <a:prstClr val="black"/>
                </a:solidFill>
              </a:rPr>
              <a:t>)</a:t>
            </a:r>
          </a:p>
          <a:p>
            <a:r>
              <a:rPr lang="en-US" sz="1600" b="1" dirty="0" smtClean="0">
                <a:solidFill>
                  <a:prstClr val="black"/>
                </a:solidFill>
              </a:rPr>
              <a:t>NOTE:  The Classroom Activity requires the  book </a:t>
            </a:r>
            <a:r>
              <a:rPr lang="en-US" sz="1600" b="1" i="1" u="sng" dirty="0" smtClean="0">
                <a:solidFill>
                  <a:prstClr val="black"/>
                </a:solidFill>
              </a:rPr>
              <a:t>Henry and Mudge the First Book</a:t>
            </a:r>
            <a:r>
              <a:rPr lang="en-US" sz="1600" b="1" dirty="0" smtClean="0">
                <a:solidFill>
                  <a:prstClr val="black"/>
                </a:solidFill>
              </a:rPr>
              <a:t>. </a:t>
            </a:r>
          </a:p>
          <a:p>
            <a:pPr marL="171450" indent="-171450">
              <a:buFont typeface="Arial" panose="020B0604020202020204" pitchFamily="34" charset="0"/>
              <a:buChar char="•"/>
            </a:pPr>
            <a:r>
              <a:rPr lang="en-US" sz="1100" dirty="0" smtClean="0">
                <a:solidFill>
                  <a:prstClr val="black"/>
                </a:solidFill>
              </a:rPr>
              <a:t>Passages or  stimuli  to </a:t>
            </a:r>
            <a:r>
              <a:rPr lang="en-US" sz="1100" dirty="0">
                <a:solidFill>
                  <a:prstClr val="black"/>
                </a:solidFill>
              </a:rPr>
              <a:t>r</a:t>
            </a:r>
            <a:r>
              <a:rPr lang="en-US" sz="1100" dirty="0" smtClean="0">
                <a:solidFill>
                  <a:prstClr val="black"/>
                </a:solidFill>
              </a:rPr>
              <a:t>ead </a:t>
            </a:r>
            <a:endParaRPr lang="en-US" sz="1100" dirty="0">
              <a:solidFill>
                <a:prstClr val="black"/>
              </a:solidFill>
            </a:endParaRPr>
          </a:p>
          <a:p>
            <a:pPr marL="181678" indent="-181678">
              <a:buFont typeface="Arial" panose="020B0604020202020204" pitchFamily="34" charset="0"/>
              <a:buChar char="•"/>
            </a:pPr>
            <a:r>
              <a:rPr lang="en-US" sz="1100" dirty="0">
                <a:solidFill>
                  <a:prstClr val="black"/>
                </a:solidFill>
              </a:rPr>
              <a:t>3 r</a:t>
            </a:r>
            <a:r>
              <a:rPr lang="en-US" sz="1100" dirty="0" smtClean="0">
                <a:solidFill>
                  <a:prstClr val="black"/>
                </a:solidFill>
              </a:rPr>
              <a:t>esearch questions </a:t>
            </a:r>
            <a:endParaRPr lang="en-US" sz="1100" dirty="0">
              <a:solidFill>
                <a:prstClr val="black"/>
              </a:solidFill>
            </a:endParaRPr>
          </a:p>
          <a:p>
            <a:pPr marL="181678" indent="-181678">
              <a:buFont typeface="Arial" panose="020B0604020202020204" pitchFamily="34" charset="0"/>
              <a:buChar char="•"/>
            </a:pPr>
            <a:r>
              <a:rPr lang="en-US" sz="1100" dirty="0">
                <a:solidFill>
                  <a:prstClr val="black"/>
                </a:solidFill>
              </a:rPr>
              <a:t>There may be other constructed response questions.</a:t>
            </a:r>
          </a:p>
          <a:p>
            <a:endParaRPr lang="en-US" sz="1100" b="1" i="1" dirty="0" smtClean="0">
              <a:solidFill>
                <a:prstClr val="black"/>
              </a:solidFill>
            </a:endParaRPr>
          </a:p>
          <a:p>
            <a:endParaRPr lang="en-US" sz="1100" b="1" i="1" dirty="0">
              <a:solidFill>
                <a:prstClr val="black"/>
              </a:solidFill>
            </a:endParaRPr>
          </a:p>
          <a:p>
            <a:r>
              <a:rPr lang="en-US" sz="1100" b="1" i="1" dirty="0" smtClean="0">
                <a:solidFill>
                  <a:prstClr val="black"/>
                </a:solidFill>
              </a:rPr>
              <a:t>Part 2 of a Performance Task</a:t>
            </a:r>
            <a:endParaRPr lang="en-US" sz="1100" b="1" i="1" dirty="0">
              <a:solidFill>
                <a:prstClr val="black"/>
              </a:solidFill>
            </a:endParaRPr>
          </a:p>
          <a:p>
            <a:pPr marL="181678" indent="-181678">
              <a:buFont typeface="Arial" panose="020B0604020202020204" pitchFamily="34" charset="0"/>
              <a:buChar char="•"/>
            </a:pPr>
            <a:r>
              <a:rPr lang="en-US" sz="1100" dirty="0" smtClean="0"/>
              <a:t>A narrative composition (70 </a:t>
            </a:r>
            <a:r>
              <a:rPr lang="en-US" sz="1100" dirty="0"/>
              <a:t>Minutes)</a:t>
            </a:r>
          </a:p>
          <a:p>
            <a:pPr marL="181678" indent="-181678">
              <a:buFont typeface="Arial" panose="020B0604020202020204" pitchFamily="34" charset="0"/>
              <a:buChar char="•"/>
            </a:pPr>
            <a:endParaRPr lang="en-US" sz="1100" dirty="0"/>
          </a:p>
          <a:p>
            <a:r>
              <a:rPr lang="en-US" sz="1100" dirty="0">
                <a:solidFill>
                  <a:prstClr val="black"/>
                </a:solidFill>
              </a:rPr>
              <a:t>Students should have access to spell-check resources but no grammar-check resources.  Students can refer back to their passages, notes and 3 research questions and any other constructed responses, as often they’d like.</a:t>
            </a:r>
          </a:p>
          <a:p>
            <a:endParaRPr lang="en-US" sz="1100" dirty="0">
              <a:solidFill>
                <a:prstClr val="black"/>
              </a:solidFill>
            </a:endParaRPr>
          </a:p>
          <a:p>
            <a:r>
              <a:rPr lang="en-US" sz="1100" u="sng" dirty="0">
                <a:solidFill>
                  <a:prstClr val="black"/>
                </a:solidFill>
              </a:rPr>
              <a:t>Directions</a:t>
            </a:r>
          </a:p>
          <a:p>
            <a:r>
              <a:rPr lang="en-US" sz="1100" b="1" dirty="0">
                <a:solidFill>
                  <a:prstClr val="black"/>
                </a:solidFill>
              </a:rPr>
              <a:t>30 minutes</a:t>
            </a:r>
          </a:p>
          <a:p>
            <a:pPr marL="242236" indent="-242236">
              <a:buFontTx/>
              <a:buAutoNum type="arabicPeriod"/>
            </a:pPr>
            <a:r>
              <a:rPr lang="en-US" sz="1100" dirty="0">
                <a:solidFill>
                  <a:prstClr val="black"/>
                </a:solidFill>
              </a:rPr>
              <a:t>You may wish to have a 30 minute classroom activity.  The purpose of a PT activity is to </a:t>
            </a:r>
          </a:p>
          <a:p>
            <a:r>
              <a:rPr lang="en-US" sz="1100" dirty="0">
                <a:solidFill>
                  <a:prstClr val="black"/>
                </a:solidFill>
              </a:rPr>
              <a:t>       ensure that all students are familiar with the concepts of the topic and know and </a:t>
            </a:r>
          </a:p>
          <a:p>
            <a:r>
              <a:rPr lang="en-US" sz="1100" dirty="0">
                <a:solidFill>
                  <a:prstClr val="black"/>
                </a:solidFill>
              </a:rPr>
              <a:t>       understand key terms (vocabulary) that are at the upper end of their grade level (words</a:t>
            </a:r>
          </a:p>
          <a:p>
            <a:r>
              <a:rPr lang="en-US" sz="1100" dirty="0">
                <a:solidFill>
                  <a:prstClr val="black"/>
                </a:solidFill>
              </a:rPr>
              <a:t>       they would not normally know or are unfamiliar to their background or culture).</a:t>
            </a:r>
          </a:p>
          <a:p>
            <a:r>
              <a:rPr lang="en-US" sz="1100" dirty="0">
                <a:solidFill>
                  <a:prstClr val="black"/>
                </a:solidFill>
              </a:rPr>
              <a:t>       The classroom activity </a:t>
            </a:r>
            <a:r>
              <a:rPr lang="en-US" sz="1100" b="1" dirty="0">
                <a:solidFill>
                  <a:prstClr val="black"/>
                </a:solidFill>
              </a:rPr>
              <a:t>DOES NOT </a:t>
            </a:r>
            <a:r>
              <a:rPr lang="en-US" sz="1100" dirty="0">
                <a:solidFill>
                  <a:prstClr val="black"/>
                </a:solidFill>
              </a:rPr>
              <a:t>pre-teach any of the content that will be assessed!</a:t>
            </a:r>
          </a:p>
          <a:p>
            <a:r>
              <a:rPr lang="en-US" sz="1100" b="1" dirty="0">
                <a:solidFill>
                  <a:prstClr val="black"/>
                </a:solidFill>
              </a:rPr>
              <a:t>35 minutes</a:t>
            </a:r>
          </a:p>
          <a:p>
            <a:pPr marL="242236" indent="-242236">
              <a:buFontTx/>
              <a:buAutoNum type="arabicPeriod" startAt="2"/>
            </a:pPr>
            <a:r>
              <a:rPr lang="en-US" sz="1100" dirty="0">
                <a:solidFill>
                  <a:prstClr val="black"/>
                </a:solidFill>
              </a:rPr>
              <a:t>Students read the passages independently.  If you have students who can not read</a:t>
            </a:r>
          </a:p>
          <a:p>
            <a:r>
              <a:rPr lang="en-US" sz="1100" dirty="0">
                <a:solidFill>
                  <a:prstClr val="black"/>
                </a:solidFill>
              </a:rPr>
              <a:t>       the passages you may read them to those students but please make note of the</a:t>
            </a:r>
          </a:p>
          <a:p>
            <a:pPr marL="245601"/>
            <a:r>
              <a:rPr lang="en-US" sz="1100" dirty="0">
                <a:solidFill>
                  <a:prstClr val="black"/>
                </a:solidFill>
              </a:rPr>
              <a:t>accommodation.   Remind students to take notes as they read.  During an actual SBAC   assessment students are allowed to keep their notes as a reference.</a:t>
            </a:r>
          </a:p>
          <a:p>
            <a:pPr marL="245601" indent="-245601">
              <a:buFont typeface="+mj-lt"/>
              <a:buAutoNum type="arabicPeriod" startAt="3"/>
            </a:pPr>
            <a:r>
              <a:rPr lang="en-US" sz="1100" dirty="0">
                <a:solidFill>
                  <a:prstClr val="black"/>
                </a:solidFill>
              </a:rPr>
              <a:t>Students answer the 3 research questions or other constructed response questions. Students should also refer to their answers when writing their </a:t>
            </a:r>
            <a:r>
              <a:rPr lang="en-US" sz="1100" dirty="0" smtClean="0">
                <a:solidFill>
                  <a:prstClr val="black"/>
                </a:solidFill>
              </a:rPr>
              <a:t> full narrative piece</a:t>
            </a:r>
            <a:r>
              <a:rPr lang="en-US" sz="1100" dirty="0">
                <a:solidFill>
                  <a:prstClr val="black"/>
                </a:solidFill>
              </a:rPr>
              <a:t>.</a:t>
            </a:r>
          </a:p>
          <a:p>
            <a:r>
              <a:rPr lang="en-US" sz="1100" b="1" dirty="0">
                <a:solidFill>
                  <a:prstClr val="black"/>
                </a:solidFill>
              </a:rPr>
              <a:t>15 minute break</a:t>
            </a:r>
          </a:p>
          <a:p>
            <a:r>
              <a:rPr lang="en-US" sz="1100" b="1" dirty="0">
                <a:solidFill>
                  <a:prstClr val="black"/>
                </a:solidFill>
              </a:rPr>
              <a:t>70 Minutes</a:t>
            </a:r>
          </a:p>
          <a:p>
            <a:r>
              <a:rPr lang="en-US" sz="1100" dirty="0">
                <a:solidFill>
                  <a:prstClr val="black"/>
                </a:solidFill>
              </a:rPr>
              <a:t>4.     Students write their </a:t>
            </a:r>
            <a:r>
              <a:rPr lang="en-US" sz="1100" dirty="0" smtClean="0">
                <a:solidFill>
                  <a:prstClr val="black"/>
                </a:solidFill>
              </a:rPr>
              <a:t>composition </a:t>
            </a:r>
            <a:r>
              <a:rPr lang="en-US" sz="1100" dirty="0">
                <a:solidFill>
                  <a:prstClr val="black"/>
                </a:solidFill>
              </a:rPr>
              <a:t>(narrative piece).</a:t>
            </a:r>
          </a:p>
          <a:p>
            <a:endParaRPr lang="en-US" sz="1100" dirty="0">
              <a:solidFill>
                <a:prstClr val="black"/>
              </a:solidFill>
            </a:endParaRPr>
          </a:p>
          <a:p>
            <a:r>
              <a:rPr lang="en-US" sz="1100" b="1" u="sng" dirty="0">
                <a:solidFill>
                  <a:prstClr val="black"/>
                </a:solidFill>
              </a:rPr>
              <a:t>SCORING</a:t>
            </a:r>
          </a:p>
          <a:p>
            <a:r>
              <a:rPr lang="en-US" sz="1100" dirty="0">
                <a:solidFill>
                  <a:prstClr val="black"/>
                </a:solidFill>
              </a:rPr>
              <a:t>An Informational Rubric is provided.  Students receive three scores:</a:t>
            </a:r>
          </a:p>
          <a:p>
            <a:endParaRPr lang="en-US" sz="1100" dirty="0">
              <a:solidFill>
                <a:prstClr val="black"/>
              </a:solidFill>
            </a:endParaRPr>
          </a:p>
          <a:p>
            <a:pPr marL="242236" indent="-242236">
              <a:buFontTx/>
              <a:buAutoNum type="arabicPeriod"/>
            </a:pPr>
            <a:r>
              <a:rPr lang="en-US" sz="1100" dirty="0">
                <a:solidFill>
                  <a:prstClr val="black"/>
                </a:solidFill>
              </a:rPr>
              <a:t>Organization and Purpose</a:t>
            </a:r>
          </a:p>
          <a:p>
            <a:pPr marL="242236" indent="-242236">
              <a:buFontTx/>
              <a:buAutoNum type="arabicPeriod"/>
            </a:pPr>
            <a:r>
              <a:rPr lang="en-US" sz="1100" dirty="0">
                <a:solidFill>
                  <a:prstClr val="black"/>
                </a:solidFill>
              </a:rPr>
              <a:t>Evidence and Elaboration</a:t>
            </a:r>
          </a:p>
          <a:p>
            <a:pPr marL="242236" indent="-242236">
              <a:buFontTx/>
              <a:buAutoNum type="arabicPeriod"/>
            </a:pPr>
            <a:r>
              <a:rPr lang="en-US" sz="1100" dirty="0">
                <a:solidFill>
                  <a:prstClr val="black"/>
                </a:solidFill>
              </a:rPr>
              <a:t>Conventions</a:t>
            </a:r>
          </a:p>
          <a:p>
            <a:endParaRPr lang="en-US" sz="1100" dirty="0">
              <a:solidFill>
                <a:prstClr val="black"/>
              </a:solidFill>
            </a:endParaRPr>
          </a:p>
        </p:txBody>
      </p:sp>
      <p:sp>
        <p:nvSpPr>
          <p:cNvPr id="3" name="Slide Number Placeholder 2"/>
          <p:cNvSpPr>
            <a:spLocks noGrp="1"/>
          </p:cNvSpPr>
          <p:nvPr>
            <p:ph type="sldNum" sz="quarter" idx="12"/>
          </p:nvPr>
        </p:nvSpPr>
        <p:spPr/>
        <p:txBody>
          <a:bodyPr/>
          <a:lstStyle/>
          <a:p>
            <a:fld id="{2A5E9C3D-07D7-45D2-9B6A-FB5CA66A53EB}" type="slidenum">
              <a:rPr lang="en-US" smtClean="0">
                <a:solidFill>
                  <a:prstClr val="black">
                    <a:tint val="75000"/>
                  </a:prstClr>
                </a:solidFill>
              </a:rPr>
              <a:pPr/>
              <a:t>3</a:t>
            </a:fld>
            <a:endParaRPr lang="en-US" dirty="0">
              <a:solidFill>
                <a:prstClr val="black">
                  <a:tint val="75000"/>
                </a:prstClr>
              </a:solidFill>
            </a:endParaRPr>
          </a:p>
        </p:txBody>
      </p:sp>
      <p:sp>
        <p:nvSpPr>
          <p:cNvPr id="5" name="Rectangle 4"/>
          <p:cNvSpPr/>
          <p:nvPr/>
        </p:nvSpPr>
        <p:spPr>
          <a:xfrm>
            <a:off x="4706620" y="8001000"/>
            <a:ext cx="2660969" cy="685800"/>
          </a:xfrm>
          <a:prstGeom prst="rect">
            <a:avLst/>
          </a:prstGeom>
          <a:solidFill>
            <a:schemeClr val="accent3">
              <a:lumMod val="20000"/>
              <a:lumOff val="80000"/>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lIns="107375" tIns="53689" rIns="107375" bIns="53689" rtlCol="0" anchor="t"/>
          <a:lstStyle/>
          <a:p>
            <a:r>
              <a:rPr lang="en-US" sz="1400" b="1" dirty="0">
                <a:solidFill>
                  <a:prstClr val="black"/>
                </a:solidFill>
              </a:rPr>
              <a:t>Order at HSD Print Shop…</a:t>
            </a:r>
          </a:p>
          <a:p>
            <a:r>
              <a:rPr lang="en-US" sz="800" dirty="0">
                <a:solidFill>
                  <a:prstClr val="black"/>
                </a:solidFill>
                <a:hlinkClick r:id="rId2"/>
              </a:rPr>
              <a:t>http://www.hsd.k12.or.us/Departments/PrintShop/WebSubmissionForms.aspx</a:t>
            </a:r>
            <a:endParaRPr lang="en-US" sz="800" dirty="0">
              <a:solidFill>
                <a:prstClr val="black"/>
              </a:solidFill>
            </a:endParaRPr>
          </a:p>
          <a:p>
            <a:endParaRPr lang="en-US" sz="800" dirty="0">
              <a:solidFill>
                <a:prstClr val="black"/>
              </a:solidFill>
            </a:endParaRPr>
          </a:p>
        </p:txBody>
      </p:sp>
      <p:sp>
        <p:nvSpPr>
          <p:cNvPr id="2" name="Rectangle 1"/>
          <p:cNvSpPr/>
          <p:nvPr/>
        </p:nvSpPr>
        <p:spPr>
          <a:xfrm>
            <a:off x="3765013" y="4829145"/>
            <a:ext cx="242374" cy="400110"/>
          </a:xfrm>
          <a:prstGeom prst="rect">
            <a:avLst/>
          </a:prstGeom>
        </p:spPr>
        <p:txBody>
          <a:bodyPr wrap="none">
            <a:spAutoFit/>
          </a:bodyPr>
          <a:lstStyle/>
          <a:p>
            <a:r>
              <a:rPr lang="en-US" dirty="0"/>
              <a:t> </a:t>
            </a:r>
          </a:p>
        </p:txBody>
      </p:sp>
      <p:sp>
        <p:nvSpPr>
          <p:cNvPr id="6" name="Rectangle 5"/>
          <p:cNvSpPr/>
          <p:nvPr/>
        </p:nvSpPr>
        <p:spPr>
          <a:xfrm>
            <a:off x="3765013" y="4829145"/>
            <a:ext cx="242374" cy="400110"/>
          </a:xfrm>
          <a:prstGeom prst="rect">
            <a:avLst/>
          </a:prstGeom>
        </p:spPr>
        <p:txBody>
          <a:bodyPr wrap="none">
            <a:spAutoFit/>
          </a:bodyPr>
          <a:lstStyle/>
          <a:p>
            <a:r>
              <a:rPr lang="en-US" dirty="0"/>
              <a:t> </a:t>
            </a:r>
          </a:p>
        </p:txBody>
      </p:sp>
    </p:spTree>
    <p:extLst>
      <p:ext uri="{BB962C8B-B14F-4D97-AF65-F5344CB8AC3E}">
        <p14:creationId xmlns:p14="http://schemas.microsoft.com/office/powerpoint/2010/main" val="99750219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30</a:t>
            </a:fld>
            <a:endParaRPr lang="en-US" dirty="0"/>
          </a:p>
        </p:txBody>
      </p:sp>
      <p:sp>
        <p:nvSpPr>
          <p:cNvPr id="5" name="Rectangle 4"/>
          <p:cNvSpPr/>
          <p:nvPr/>
        </p:nvSpPr>
        <p:spPr>
          <a:xfrm>
            <a:off x="647700" y="692481"/>
            <a:ext cx="6477000" cy="8807390"/>
          </a:xfrm>
          <a:prstGeom prst="rect">
            <a:avLst/>
          </a:prstGeom>
        </p:spPr>
        <p:txBody>
          <a:bodyPr wrap="square" lIns="96371" tIns="48186" rIns="96371" bIns="48186">
            <a:spAutoFit/>
          </a:bodyPr>
          <a:lstStyle/>
          <a:p>
            <a:pPr algn="ctr"/>
            <a:r>
              <a:rPr lang="en-US" sz="1900" b="1" u="sng" dirty="0"/>
              <a:t>The Moon</a:t>
            </a:r>
          </a:p>
          <a:p>
            <a:pPr algn="ctr"/>
            <a:endParaRPr lang="en-US" sz="1900" b="1" dirty="0"/>
          </a:p>
          <a:p>
            <a:r>
              <a:rPr lang="en-US" sz="1600" dirty="0"/>
              <a:t>The moon’s surface is covered with many interesting features. The moon is made of rock and dust. The moon has no air, no water, and no life.  The surface of the moon has depressions called craters.</a:t>
            </a:r>
          </a:p>
          <a:p>
            <a:r>
              <a:rPr lang="en-US" sz="1600" dirty="0"/>
              <a:t> </a:t>
            </a:r>
          </a:p>
          <a:p>
            <a:r>
              <a:rPr lang="en-US" sz="1600" dirty="0"/>
              <a:t>The moon is the Earth’s nearest neighbor.  It is only about 200,000 miles away.  The moon goes around the earth.  It takes about one month for the moon to go all the way around the earth one time.</a:t>
            </a:r>
          </a:p>
          <a:p>
            <a:r>
              <a:rPr lang="en-US" sz="1600" dirty="0"/>
              <a:t> </a:t>
            </a:r>
          </a:p>
          <a:p>
            <a:r>
              <a:rPr lang="en-US" sz="1600" dirty="0"/>
              <a:t>The moon appears to look different at different times of the month, but it never really changes.  The different shapes we see are called the </a:t>
            </a:r>
            <a:r>
              <a:rPr lang="en-US" sz="1600" b="1" u="sng" dirty="0"/>
              <a:t>phases</a:t>
            </a:r>
            <a:r>
              <a:rPr lang="en-US" sz="1600" dirty="0"/>
              <a:t> of the moon.  We see the different amounts of the sun’s light that are being reflected on the </a:t>
            </a:r>
            <a:r>
              <a:rPr lang="en-US" sz="1600" dirty="0" smtClean="0"/>
              <a:t>moon. </a:t>
            </a:r>
          </a:p>
          <a:p>
            <a:endParaRPr lang="en-US" sz="1600" dirty="0"/>
          </a:p>
          <a:p>
            <a:endParaRPr lang="en-US" sz="1600" dirty="0" smtClean="0"/>
          </a:p>
          <a:p>
            <a:endParaRPr lang="en-US" sz="1600" dirty="0"/>
          </a:p>
          <a:p>
            <a:endParaRPr lang="en-US" sz="1600" dirty="0" smtClean="0"/>
          </a:p>
          <a:p>
            <a:endParaRPr lang="en-US" sz="1600" dirty="0"/>
          </a:p>
          <a:p>
            <a:endParaRPr lang="en-US" sz="1600" dirty="0" smtClean="0"/>
          </a:p>
          <a:p>
            <a:endParaRPr lang="en-US" sz="1600" dirty="0"/>
          </a:p>
          <a:p>
            <a:endParaRPr lang="en-US" sz="1600" dirty="0" smtClean="0"/>
          </a:p>
          <a:p>
            <a:endParaRPr lang="en-US" sz="1600" dirty="0"/>
          </a:p>
          <a:p>
            <a:endParaRPr lang="en-US" sz="1600" dirty="0" smtClean="0"/>
          </a:p>
          <a:p>
            <a:endParaRPr lang="en-US" sz="1600" dirty="0"/>
          </a:p>
          <a:p>
            <a:endParaRPr lang="en-US" sz="1600" dirty="0" smtClean="0"/>
          </a:p>
          <a:p>
            <a:endParaRPr lang="en-US" sz="1600" dirty="0"/>
          </a:p>
          <a:p>
            <a:endParaRPr lang="en-US" sz="1600" dirty="0" smtClean="0"/>
          </a:p>
          <a:p>
            <a:endParaRPr lang="en-US" sz="1600" dirty="0"/>
          </a:p>
          <a:p>
            <a:endParaRPr lang="en-US" sz="1600" dirty="0" smtClean="0"/>
          </a:p>
          <a:p>
            <a:endParaRPr lang="en-US" sz="1600" dirty="0"/>
          </a:p>
          <a:p>
            <a:endParaRPr lang="en-US" sz="1600" dirty="0" smtClean="0"/>
          </a:p>
          <a:p>
            <a:r>
              <a:rPr lang="en-US" sz="1600" dirty="0" smtClean="0"/>
              <a:t>On </a:t>
            </a:r>
            <a:r>
              <a:rPr lang="en-US" sz="1600" dirty="0"/>
              <a:t>July 20</a:t>
            </a:r>
            <a:r>
              <a:rPr lang="en-US" sz="1600" baseline="30000" dirty="0"/>
              <a:t>th</a:t>
            </a:r>
            <a:r>
              <a:rPr lang="en-US" sz="1600" dirty="0"/>
              <a:t>, </a:t>
            </a:r>
            <a:r>
              <a:rPr lang="en-US" sz="1600" dirty="0" smtClean="0"/>
              <a:t>1969, </a:t>
            </a:r>
            <a:r>
              <a:rPr lang="en-US" sz="1600" dirty="0" err="1" smtClean="0"/>
              <a:t>NeilArmstrong</a:t>
            </a:r>
            <a:r>
              <a:rPr lang="en-US" sz="1600" dirty="0" smtClean="0"/>
              <a:t> </a:t>
            </a:r>
            <a:r>
              <a:rPr lang="en-US" sz="1600" dirty="0"/>
              <a:t>and Edwin Buzz Aldrin were the first people to walk on the moon. </a:t>
            </a:r>
          </a:p>
        </p:txBody>
      </p:sp>
      <p:grpSp>
        <p:nvGrpSpPr>
          <p:cNvPr id="15" name="Group 14"/>
          <p:cNvGrpSpPr/>
          <p:nvPr/>
        </p:nvGrpSpPr>
        <p:grpSpPr>
          <a:xfrm>
            <a:off x="1002313" y="4337231"/>
            <a:ext cx="5454245" cy="4114800"/>
            <a:chOff x="962593" y="3810000"/>
            <a:chExt cx="5133407" cy="3505200"/>
          </a:xfrm>
        </p:grpSpPr>
        <p:grpSp>
          <p:nvGrpSpPr>
            <p:cNvPr id="12" name="Group 11"/>
            <p:cNvGrpSpPr/>
            <p:nvPr/>
          </p:nvGrpSpPr>
          <p:grpSpPr>
            <a:xfrm>
              <a:off x="962593" y="4210050"/>
              <a:ext cx="5133407" cy="3105150"/>
              <a:chOff x="609600" y="4114800"/>
              <a:chExt cx="5133407" cy="3105150"/>
            </a:xfrm>
          </p:grpSpPr>
          <p:grpSp>
            <p:nvGrpSpPr>
              <p:cNvPr id="10" name="Group 9"/>
              <p:cNvGrpSpPr/>
              <p:nvPr/>
            </p:nvGrpSpPr>
            <p:grpSpPr>
              <a:xfrm>
                <a:off x="609600" y="4114800"/>
                <a:ext cx="4909854" cy="3105150"/>
                <a:chOff x="609600" y="4114800"/>
                <a:chExt cx="4909854" cy="3105150"/>
              </a:xfrm>
            </p:grpSpPr>
            <p:pic>
              <p:nvPicPr>
                <p:cNvPr id="6" name="Picture 5" descr="moon_phases"/>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447800" y="4114800"/>
                  <a:ext cx="4071654" cy="31051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7" name="Picture 6" descr="j0232172[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09600" y="5029200"/>
                  <a:ext cx="1011237" cy="100885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8" name="AutoShape 15"/>
                <p:cNvSpPr>
                  <a:spLocks noChangeArrowheads="1"/>
                </p:cNvSpPr>
                <p:nvPr/>
              </p:nvSpPr>
              <p:spPr bwMode="auto">
                <a:xfrm>
                  <a:off x="1456267" y="5911675"/>
                  <a:ext cx="609600" cy="126381"/>
                </a:xfrm>
                <a:prstGeom prst="rightArrow">
                  <a:avLst>
                    <a:gd name="adj1" fmla="val 50000"/>
                    <a:gd name="adj2" fmla="val 100000"/>
                  </a:avLst>
                </a:prstGeom>
                <a:solidFill>
                  <a:srgbClr val="FFCC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endParaRPr lang="en-US" dirty="0"/>
                </a:p>
              </p:txBody>
            </p:sp>
            <p:sp>
              <p:nvSpPr>
                <p:cNvPr id="9" name="AutoShape 16"/>
                <p:cNvSpPr>
                  <a:spLocks noChangeArrowheads="1"/>
                </p:cNvSpPr>
                <p:nvPr/>
              </p:nvSpPr>
              <p:spPr bwMode="auto">
                <a:xfrm>
                  <a:off x="1439333" y="4966009"/>
                  <a:ext cx="609600" cy="126381"/>
                </a:xfrm>
                <a:prstGeom prst="rightArrow">
                  <a:avLst>
                    <a:gd name="adj1" fmla="val 50000"/>
                    <a:gd name="adj2" fmla="val 100000"/>
                  </a:avLst>
                </a:prstGeom>
                <a:solidFill>
                  <a:srgbClr val="FFCC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endParaRPr lang="en-US" dirty="0"/>
                </a:p>
              </p:txBody>
            </p:sp>
            <p:sp>
              <p:nvSpPr>
                <p:cNvPr id="2" name="Oval 1"/>
                <p:cNvSpPr/>
                <p:nvPr/>
              </p:nvSpPr>
              <p:spPr>
                <a:xfrm>
                  <a:off x="4783666" y="5494867"/>
                  <a:ext cx="304800" cy="309761"/>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1" name="Curved Right Arrow 10"/>
              <p:cNvSpPr/>
              <p:nvPr/>
            </p:nvSpPr>
            <p:spPr>
              <a:xfrm flipH="1" flipV="1">
                <a:off x="5362007" y="4782056"/>
                <a:ext cx="381000" cy="1503143"/>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3" name="Curved Right Arrow 12"/>
              <p:cNvSpPr/>
              <p:nvPr/>
            </p:nvSpPr>
            <p:spPr>
              <a:xfrm rot="7438819" flipH="1" flipV="1">
                <a:off x="2143100" y="6111654"/>
                <a:ext cx="381000" cy="1503143"/>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grpSp>
        <p:sp>
          <p:nvSpPr>
            <p:cNvPr id="14" name="TextBox 13"/>
            <p:cNvSpPr txBox="1"/>
            <p:nvPr/>
          </p:nvSpPr>
          <p:spPr>
            <a:xfrm>
              <a:off x="2445479" y="3810000"/>
              <a:ext cx="2362200" cy="307777"/>
            </a:xfrm>
            <a:prstGeom prst="rect">
              <a:avLst/>
            </a:prstGeom>
            <a:noFill/>
          </p:spPr>
          <p:txBody>
            <a:bodyPr wrap="square" rtlCol="0">
              <a:spAutoFit/>
            </a:bodyPr>
            <a:lstStyle/>
            <a:p>
              <a:r>
                <a:rPr lang="en-US" sz="1500" b="1" u="sng" dirty="0"/>
                <a:t>Phases of Moon Diagram</a:t>
              </a:r>
            </a:p>
          </p:txBody>
        </p:sp>
      </p:grpSp>
      <p:sp>
        <p:nvSpPr>
          <p:cNvPr id="16" name="TextBox 15"/>
          <p:cNvSpPr txBox="1"/>
          <p:nvPr/>
        </p:nvSpPr>
        <p:spPr>
          <a:xfrm>
            <a:off x="5867400" y="127058"/>
            <a:ext cx="1675747" cy="821523"/>
          </a:xfrm>
          <a:prstGeom prst="rect">
            <a:avLst/>
          </a:prstGeom>
          <a:noFill/>
        </p:spPr>
        <p:txBody>
          <a:bodyPr wrap="none" lIns="82058" tIns="41029" rIns="82058" bIns="41029" rtlCol="0">
            <a:spAutoFit/>
          </a:bodyPr>
          <a:lstStyle/>
          <a:p>
            <a:pPr algn="r"/>
            <a:r>
              <a:rPr lang="en-US" sz="800" dirty="0">
                <a:latin typeface="Helvetica" pitchFamily="34" charset="0"/>
              </a:rPr>
              <a:t>Grade level </a:t>
            </a:r>
            <a:r>
              <a:rPr lang="en-US" sz="800" dirty="0" smtClean="0">
                <a:latin typeface="Helvetica" pitchFamily="34" charset="0"/>
              </a:rPr>
              <a:t>equivalent:5.2 </a:t>
            </a:r>
            <a:endParaRPr lang="en-US" sz="800" dirty="0">
              <a:latin typeface="Helvetica" pitchFamily="34" charset="0"/>
            </a:endParaRPr>
          </a:p>
          <a:p>
            <a:pPr algn="r"/>
            <a:r>
              <a:rPr lang="en-US" sz="800" dirty="0">
                <a:latin typeface="Helvetica" pitchFamily="34" charset="0"/>
              </a:rPr>
              <a:t>Lexile </a:t>
            </a:r>
            <a:r>
              <a:rPr lang="en-US" sz="800" dirty="0" smtClean="0">
                <a:latin typeface="Helvetica" pitchFamily="34" charset="0"/>
              </a:rPr>
              <a:t>Measure:660L</a:t>
            </a:r>
            <a:endParaRPr lang="en-US" sz="800" dirty="0">
              <a:latin typeface="Helvetica" pitchFamily="34" charset="0"/>
            </a:endParaRPr>
          </a:p>
          <a:p>
            <a:pPr algn="r"/>
            <a:r>
              <a:rPr lang="en-US" sz="800" dirty="0">
                <a:latin typeface="Helvetica" pitchFamily="34" charset="0"/>
              </a:rPr>
              <a:t>Mean Sentence </a:t>
            </a:r>
            <a:r>
              <a:rPr lang="en-US" sz="800" dirty="0" smtClean="0">
                <a:latin typeface="Helvetica" pitchFamily="34" charset="0"/>
              </a:rPr>
              <a:t>Length:11 </a:t>
            </a:r>
            <a:endParaRPr lang="en-US" sz="800" dirty="0">
              <a:latin typeface="Helvetica" pitchFamily="34" charset="0"/>
            </a:endParaRPr>
          </a:p>
          <a:p>
            <a:pPr algn="r"/>
            <a:r>
              <a:rPr lang="en-US" sz="800" dirty="0">
                <a:latin typeface="Helvetica" pitchFamily="34" charset="0"/>
              </a:rPr>
              <a:t>Mean Log Word </a:t>
            </a:r>
            <a:r>
              <a:rPr lang="en-US" sz="800" dirty="0" smtClean="0">
                <a:latin typeface="Helvetica" pitchFamily="34" charset="0"/>
              </a:rPr>
              <a:t>Frequency:3.76 </a:t>
            </a:r>
            <a:endParaRPr lang="en-US" sz="800" dirty="0">
              <a:latin typeface="Helvetica" pitchFamily="34" charset="0"/>
            </a:endParaRPr>
          </a:p>
          <a:p>
            <a:pPr algn="r"/>
            <a:r>
              <a:rPr lang="en-US" sz="800" dirty="0">
                <a:latin typeface="Helvetica" pitchFamily="34" charset="0"/>
              </a:rPr>
              <a:t>Word </a:t>
            </a:r>
            <a:r>
              <a:rPr lang="en-US" sz="800" dirty="0" smtClean="0">
                <a:latin typeface="Helvetica" pitchFamily="34" charset="0"/>
              </a:rPr>
              <a:t>Count:144</a:t>
            </a:r>
            <a:endParaRPr lang="en-US" sz="800" dirty="0">
              <a:latin typeface="Helvetica" pitchFamily="34" charset="0"/>
            </a:endParaRPr>
          </a:p>
          <a:p>
            <a:endParaRPr lang="en-US" sz="800" dirty="0">
              <a:latin typeface="Helvetica" pitchFamily="34" charset="0"/>
            </a:endParaRPr>
          </a:p>
        </p:txBody>
      </p:sp>
    </p:spTree>
    <p:extLst>
      <p:ext uri="{BB962C8B-B14F-4D97-AF65-F5344CB8AC3E}">
        <p14:creationId xmlns:p14="http://schemas.microsoft.com/office/powerpoint/2010/main" val="85067909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31</a:t>
            </a:fld>
            <a:endParaRPr lang="en-US" dirty="0"/>
          </a:p>
        </p:txBody>
      </p:sp>
      <p:sp>
        <p:nvSpPr>
          <p:cNvPr id="5" name="Rectangle 4"/>
          <p:cNvSpPr/>
          <p:nvPr/>
        </p:nvSpPr>
        <p:spPr>
          <a:xfrm>
            <a:off x="728664" y="1037771"/>
            <a:ext cx="6315075" cy="6437510"/>
          </a:xfrm>
          <a:prstGeom prst="rect">
            <a:avLst/>
          </a:prstGeom>
        </p:spPr>
        <p:txBody>
          <a:bodyPr wrap="square" lIns="96371" tIns="48186" rIns="96371" bIns="48186">
            <a:spAutoFit/>
          </a:bodyPr>
          <a:lstStyle/>
          <a:p>
            <a:pPr algn="ctr"/>
            <a:r>
              <a:rPr lang="en-US" sz="1900" b="1" u="sng" dirty="0"/>
              <a:t>The Beautiful Moon </a:t>
            </a:r>
          </a:p>
          <a:p>
            <a:pPr algn="ctr"/>
            <a:r>
              <a:rPr lang="en-US" sz="1200" b="1" i="1" dirty="0"/>
              <a:t>(adapted) </a:t>
            </a:r>
            <a:r>
              <a:rPr lang="en-US" sz="1200" i="1" dirty="0"/>
              <a:t>By Deborah Lynn</a:t>
            </a:r>
          </a:p>
          <a:p>
            <a:endParaRPr lang="en-US" sz="1500" dirty="0"/>
          </a:p>
          <a:p>
            <a:r>
              <a:rPr lang="en-US" sz="1500" b="1" u="sng" dirty="0"/>
              <a:t>Paragraph 1</a:t>
            </a:r>
          </a:p>
          <a:p>
            <a:r>
              <a:rPr lang="en-US" sz="1600" dirty="0"/>
              <a:t>Have you ever dreamed of going to the moon? In July 1969, two American astronauts walked on the moon. Their names were Neil Armstrong and Buzz Aldrin. If you visited the moon today, you would still be able to see their footprints! They also left behind the American flag. </a:t>
            </a:r>
          </a:p>
          <a:p>
            <a:endParaRPr lang="en-US" sz="1600" dirty="0"/>
          </a:p>
          <a:p>
            <a:r>
              <a:rPr lang="en-US" sz="1600" b="1" u="sng" dirty="0"/>
              <a:t>Paragraph 2</a:t>
            </a:r>
          </a:p>
          <a:p>
            <a:r>
              <a:rPr lang="en-US" sz="1600" dirty="0"/>
              <a:t>The environment on the moon is different than the earth’s environment. When the astronauts went to the moon, they needed special equipment. They wore spacesuits and helmets for protection, because some places on the moon are hot and some are cold. The helmets also helped them breathe because there is no air on the moon. They wore heavy boots to keep them from floating away.  If you went for a walk on the moon, you would bounce with each step. </a:t>
            </a:r>
          </a:p>
          <a:p>
            <a:r>
              <a:rPr lang="en-US" sz="1600" dirty="0"/>
              <a:t> </a:t>
            </a:r>
          </a:p>
          <a:p>
            <a:r>
              <a:rPr lang="en-US" sz="1600" b="1" u="sng" dirty="0"/>
              <a:t>Paragraph 3</a:t>
            </a:r>
          </a:p>
          <a:p>
            <a:r>
              <a:rPr lang="en-US" sz="1600" dirty="0"/>
              <a:t>The surface of the moon is </a:t>
            </a:r>
            <a:r>
              <a:rPr lang="en-US" sz="1600" b="1" u="sng" dirty="0"/>
              <a:t>unusual</a:t>
            </a:r>
            <a:r>
              <a:rPr lang="en-US" sz="1600" dirty="0"/>
              <a:t>.  There are holes, called </a:t>
            </a:r>
            <a:r>
              <a:rPr lang="en-US" sz="1600" b="1" u="sng" dirty="0"/>
              <a:t>craters</a:t>
            </a:r>
            <a:r>
              <a:rPr lang="en-US" sz="1600" dirty="0"/>
              <a:t>, on the moon. The craters were caused by large rocks from space, called </a:t>
            </a:r>
            <a:r>
              <a:rPr lang="en-US" sz="1600" b="1" u="sng" dirty="0"/>
              <a:t>meteorites</a:t>
            </a:r>
            <a:r>
              <a:rPr lang="en-US" sz="1600" dirty="0"/>
              <a:t>, crashing into the moon. Here is another interesting fact about the moon: Did you know that the moon is like a mirror? It </a:t>
            </a:r>
            <a:r>
              <a:rPr lang="en-US" sz="1600" b="1" u="sng" dirty="0"/>
              <a:t>reflects</a:t>
            </a:r>
            <a:r>
              <a:rPr lang="en-US" sz="1600" dirty="0"/>
              <a:t> the light of the sun and sends it to Earth and makes the moon look bright and beautiful! Don’t you </a:t>
            </a:r>
            <a:r>
              <a:rPr lang="en-US" sz="1500" dirty="0"/>
              <a:t>agree we have a beautiful moon?</a:t>
            </a:r>
          </a:p>
          <a:p>
            <a:r>
              <a:rPr lang="en-US" sz="1500" dirty="0"/>
              <a:t> </a:t>
            </a:r>
          </a:p>
        </p:txBody>
      </p:sp>
      <p:sp>
        <p:nvSpPr>
          <p:cNvPr id="6" name="TextBox 5"/>
          <p:cNvSpPr txBox="1"/>
          <p:nvPr/>
        </p:nvSpPr>
        <p:spPr>
          <a:xfrm>
            <a:off x="5586860" y="141956"/>
            <a:ext cx="1967494" cy="867690"/>
          </a:xfrm>
          <a:prstGeom prst="rect">
            <a:avLst/>
          </a:prstGeom>
          <a:noFill/>
        </p:spPr>
        <p:txBody>
          <a:bodyPr wrap="none" lIns="82058" tIns="41029" rIns="82058" bIns="41029" rtlCol="0">
            <a:spAutoFit/>
          </a:bodyPr>
          <a:lstStyle/>
          <a:p>
            <a:pPr algn="r"/>
            <a:r>
              <a:rPr lang="en-US" sz="800" dirty="0">
                <a:latin typeface="Helvetica" pitchFamily="34" charset="0"/>
              </a:rPr>
              <a:t>Grade level </a:t>
            </a:r>
            <a:r>
              <a:rPr lang="en-US" sz="800" dirty="0" smtClean="0">
                <a:latin typeface="Helvetica" pitchFamily="34" charset="0"/>
              </a:rPr>
              <a:t>equivalent:4.9 </a:t>
            </a:r>
            <a:endParaRPr lang="en-US" sz="800" dirty="0">
              <a:latin typeface="Helvetica" pitchFamily="34" charset="0"/>
            </a:endParaRPr>
          </a:p>
          <a:p>
            <a:pPr algn="r"/>
            <a:r>
              <a:rPr lang="en-US" sz="800" dirty="0">
                <a:latin typeface="Helvetica" pitchFamily="34" charset="0"/>
              </a:rPr>
              <a:t>Lexile </a:t>
            </a:r>
            <a:r>
              <a:rPr lang="en-US" sz="800" dirty="0" smtClean="0">
                <a:latin typeface="Helvetica" pitchFamily="34" charset="0"/>
              </a:rPr>
              <a:t>Measure:760L</a:t>
            </a:r>
            <a:endParaRPr lang="en-US" sz="800" dirty="0">
              <a:latin typeface="Helvetica" pitchFamily="34" charset="0"/>
            </a:endParaRPr>
          </a:p>
          <a:p>
            <a:pPr algn="r"/>
            <a:r>
              <a:rPr lang="en-US" sz="800" dirty="0">
                <a:latin typeface="Helvetica" pitchFamily="34" charset="0"/>
              </a:rPr>
              <a:t>Mean Sentence </a:t>
            </a:r>
            <a:r>
              <a:rPr lang="en-US" sz="800" dirty="0" smtClean="0">
                <a:latin typeface="Helvetica" pitchFamily="34" charset="0"/>
              </a:rPr>
              <a:t>Length:12.11 </a:t>
            </a:r>
            <a:endParaRPr lang="en-US" sz="800" dirty="0">
              <a:latin typeface="Helvetica" pitchFamily="34" charset="0"/>
            </a:endParaRPr>
          </a:p>
          <a:p>
            <a:pPr algn="r"/>
            <a:r>
              <a:rPr lang="en-US" sz="800" dirty="0">
                <a:latin typeface="Helvetica" pitchFamily="34" charset="0"/>
              </a:rPr>
              <a:t>Mean Log Word </a:t>
            </a:r>
            <a:r>
              <a:rPr lang="en-US" sz="800" dirty="0" smtClean="0">
                <a:latin typeface="Helvetica" pitchFamily="34" charset="0"/>
              </a:rPr>
              <a:t>Frequency:3.67 </a:t>
            </a:r>
            <a:endParaRPr lang="en-US" sz="800" dirty="0">
              <a:latin typeface="Helvetica" pitchFamily="34" charset="0"/>
            </a:endParaRPr>
          </a:p>
          <a:p>
            <a:pPr algn="r"/>
            <a:r>
              <a:rPr lang="en-US" sz="800" dirty="0">
                <a:latin typeface="Helvetica" pitchFamily="34" charset="0"/>
              </a:rPr>
              <a:t>Word </a:t>
            </a:r>
            <a:r>
              <a:rPr lang="en-US" sz="800" dirty="0" smtClean="0">
                <a:latin typeface="Helvetica" pitchFamily="34" charset="0"/>
              </a:rPr>
              <a:t>Count:218</a:t>
            </a:r>
            <a:endParaRPr lang="en-US" sz="800" dirty="0">
              <a:latin typeface="Helvetica" pitchFamily="34" charset="0"/>
            </a:endParaRPr>
          </a:p>
          <a:p>
            <a:endParaRPr lang="en-US" sz="1100" dirty="0"/>
          </a:p>
        </p:txBody>
      </p:sp>
    </p:spTree>
    <p:extLst>
      <p:ext uri="{BB962C8B-B14F-4D97-AF65-F5344CB8AC3E}">
        <p14:creationId xmlns:p14="http://schemas.microsoft.com/office/powerpoint/2010/main" val="395231926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32</a:t>
            </a:fld>
            <a:endParaRPr lang="en-US" dirty="0"/>
          </a:p>
        </p:txBody>
      </p:sp>
      <p:sp>
        <p:nvSpPr>
          <p:cNvPr id="5" name="Rectangle 4"/>
          <p:cNvSpPr/>
          <p:nvPr/>
        </p:nvSpPr>
        <p:spPr>
          <a:xfrm>
            <a:off x="563904" y="990600"/>
            <a:ext cx="5913096" cy="3796196"/>
          </a:xfrm>
          <a:prstGeom prst="rect">
            <a:avLst/>
          </a:prstGeom>
        </p:spPr>
        <p:txBody>
          <a:bodyPr wrap="square" lIns="101881" tIns="50941" rIns="101881" bIns="50941">
            <a:spAutoFit/>
          </a:bodyPr>
          <a:lstStyle/>
          <a:p>
            <a:pPr marL="341313" indent="-341313"/>
            <a:r>
              <a:rPr lang="en-US" sz="1600" b="1" dirty="0" smtClean="0">
                <a:latin typeface="Helvetica" pitchFamily="34" charset="0"/>
                <a:cs typeface="Helvetica" pitchFamily="34" charset="0"/>
              </a:rPr>
              <a:t>9.  </a:t>
            </a:r>
            <a:r>
              <a:rPr lang="en-US" sz="1600" b="1" dirty="0" smtClean="0"/>
              <a:t>I</a:t>
            </a:r>
            <a:r>
              <a:rPr lang="en-US" sz="1600" b="1" dirty="0" smtClean="0">
                <a:latin typeface="Helvetica"/>
                <a:cs typeface="Helvetica"/>
              </a:rPr>
              <a:t>n </a:t>
            </a:r>
            <a:r>
              <a:rPr lang="en-US" sz="1600" b="1" dirty="0">
                <a:latin typeface="Helvetica"/>
                <a:cs typeface="Helvetica"/>
              </a:rPr>
              <a:t>paragraph 3 of</a:t>
            </a:r>
            <a:r>
              <a:rPr lang="en-US" sz="1600" b="1" i="1" dirty="0">
                <a:latin typeface="Helvetica"/>
                <a:cs typeface="Helvetica"/>
              </a:rPr>
              <a:t>, </a:t>
            </a:r>
            <a:r>
              <a:rPr lang="en-US" sz="1600" b="1" i="1" u="sng" dirty="0">
                <a:latin typeface="Helvetica"/>
                <a:cs typeface="Helvetica"/>
              </a:rPr>
              <a:t>The Beautiful Moon</a:t>
            </a:r>
            <a:r>
              <a:rPr lang="en-US" sz="1600" b="1" dirty="0">
                <a:latin typeface="Helvetica"/>
                <a:cs typeface="Helvetica"/>
              </a:rPr>
              <a:t>, the text </a:t>
            </a:r>
            <a:r>
              <a:rPr lang="en-US" sz="1600" b="1" dirty="0" smtClean="0">
                <a:latin typeface="Helvetica"/>
                <a:cs typeface="Helvetica"/>
              </a:rPr>
              <a:t>says "the surface </a:t>
            </a:r>
            <a:r>
              <a:rPr lang="en-US" sz="1600" b="1" dirty="0">
                <a:latin typeface="Helvetica"/>
                <a:cs typeface="Helvetica"/>
              </a:rPr>
              <a:t>of the moon is unusual.” Which word tells what is </a:t>
            </a:r>
            <a:r>
              <a:rPr lang="en-US" sz="1600" b="1" u="sng" dirty="0">
                <a:latin typeface="Helvetica"/>
                <a:cs typeface="Helvetica"/>
              </a:rPr>
              <a:t>unusual</a:t>
            </a:r>
            <a:r>
              <a:rPr lang="en-US" sz="1600" b="1" dirty="0">
                <a:latin typeface="Helvetica"/>
                <a:cs typeface="Helvetica"/>
              </a:rPr>
              <a:t> about the moon’s surface? </a:t>
            </a:r>
            <a:r>
              <a:rPr lang="en-US" sz="1600" b="1" dirty="0" smtClean="0">
                <a:latin typeface="Helvetica"/>
                <a:cs typeface="Helvetica"/>
              </a:rPr>
              <a:t> </a:t>
            </a:r>
          </a:p>
          <a:p>
            <a:pPr marL="342900" indent="-342900">
              <a:buFont typeface="+mj-lt"/>
              <a:buAutoNum type="alphaUcPeriod"/>
            </a:pPr>
            <a:endParaRPr lang="en-US" sz="1600" b="1" dirty="0" smtClean="0">
              <a:latin typeface="Helvetica"/>
              <a:cs typeface="Helvetica"/>
            </a:endParaRPr>
          </a:p>
          <a:p>
            <a:pPr marL="852305" lvl="1" indent="-342900">
              <a:buFont typeface="+mj-lt"/>
              <a:buAutoNum type="alphaUcPeriod"/>
            </a:pPr>
            <a:r>
              <a:rPr lang="en-US" sz="1600" dirty="0" smtClean="0">
                <a:latin typeface="Helvetica"/>
                <a:cs typeface="Helvetica"/>
              </a:rPr>
              <a:t>craters</a:t>
            </a:r>
          </a:p>
          <a:p>
            <a:pPr marL="852270" lvl="1" indent="-342900">
              <a:buFont typeface="+mj-lt"/>
              <a:buAutoNum type="alphaUcPeriod"/>
            </a:pPr>
            <a:endParaRPr lang="en-US" sz="1600" dirty="0" smtClean="0">
              <a:latin typeface="Helvetica"/>
              <a:cs typeface="Helvetica"/>
            </a:endParaRPr>
          </a:p>
          <a:p>
            <a:pPr marL="852305" lvl="1" indent="-342900">
              <a:buFont typeface="+mj-lt"/>
              <a:buAutoNum type="alphaUcPeriod"/>
            </a:pPr>
            <a:r>
              <a:rPr lang="en-US" sz="1600" dirty="0" smtClean="0">
                <a:latin typeface="Helvetica"/>
                <a:cs typeface="Helvetica"/>
              </a:rPr>
              <a:t>rocks</a:t>
            </a:r>
          </a:p>
          <a:p>
            <a:pPr marL="852270" lvl="1" indent="-342900">
              <a:buFont typeface="+mj-lt"/>
              <a:buAutoNum type="alphaUcPeriod"/>
            </a:pPr>
            <a:endParaRPr lang="en-US" sz="1600" dirty="0" smtClean="0">
              <a:latin typeface="Helvetica"/>
              <a:cs typeface="Helvetica"/>
            </a:endParaRPr>
          </a:p>
          <a:p>
            <a:pPr marL="852305" lvl="1" indent="-342900">
              <a:buFont typeface="+mj-lt"/>
              <a:buAutoNum type="alphaUcPeriod"/>
            </a:pPr>
            <a:r>
              <a:rPr lang="en-US" sz="1600" dirty="0" smtClean="0">
                <a:latin typeface="Helvetica"/>
                <a:cs typeface="Helvetica"/>
              </a:rPr>
              <a:t>space</a:t>
            </a:r>
          </a:p>
          <a:p>
            <a:pPr marL="852270" lvl="1" indent="-342900">
              <a:buFont typeface="+mj-lt"/>
              <a:buAutoNum type="alphaUcPeriod"/>
            </a:pPr>
            <a:endParaRPr lang="en-US" sz="1600" dirty="0" smtClean="0">
              <a:latin typeface="Helvetica"/>
              <a:cs typeface="Helvetica"/>
            </a:endParaRPr>
          </a:p>
          <a:p>
            <a:pPr marL="852305" lvl="1" indent="-342900">
              <a:buFont typeface="+mj-lt"/>
              <a:buAutoNum type="alphaUcPeriod"/>
            </a:pPr>
            <a:r>
              <a:rPr lang="en-US" sz="1600" dirty="0" smtClean="0">
                <a:latin typeface="Helvetica"/>
                <a:cs typeface="Helvetica"/>
              </a:rPr>
              <a:t>moon</a:t>
            </a:r>
          </a:p>
          <a:p>
            <a:pPr lvl="1"/>
            <a:endParaRPr lang="en-US" sz="1600" dirty="0" smtClean="0">
              <a:latin typeface="Helvetica"/>
              <a:cs typeface="Helvetica"/>
            </a:endParaRPr>
          </a:p>
          <a:p>
            <a:pPr marL="341313" indent="-341313"/>
            <a:endParaRPr lang="en-US" sz="1600" b="1" dirty="0">
              <a:solidFill>
                <a:srgbClr val="FF0000"/>
              </a:solidFill>
              <a:latin typeface="Helvetica"/>
              <a:cs typeface="Helvetica"/>
            </a:endParaRPr>
          </a:p>
          <a:p>
            <a:pPr marL="341313" indent="-341313"/>
            <a:endParaRPr lang="en-US" sz="1600" b="1" dirty="0">
              <a:solidFill>
                <a:srgbClr val="FF0000"/>
              </a:solidFill>
              <a:latin typeface="Helvetica"/>
              <a:cs typeface="Helvetica"/>
            </a:endParaRPr>
          </a:p>
          <a:p>
            <a:pPr marL="968798" indent="-361417">
              <a:buFont typeface="+mj-lt"/>
              <a:buAutoNum type="alphaUcPeriod" startAt="4"/>
            </a:pPr>
            <a:endParaRPr lang="en-US" sz="1600" dirty="0">
              <a:solidFill>
                <a:srgbClr val="FF0000"/>
              </a:solidFill>
              <a:latin typeface="Helvetica" pitchFamily="34" charset="0"/>
              <a:cs typeface="Helvetica" pitchFamily="34" charset="0"/>
            </a:endParaRPr>
          </a:p>
        </p:txBody>
      </p:sp>
      <p:cxnSp>
        <p:nvCxnSpPr>
          <p:cNvPr id="11" name="Straight Connector 10"/>
          <p:cNvCxnSpPr/>
          <p:nvPr/>
        </p:nvCxnSpPr>
        <p:spPr>
          <a:xfrm>
            <a:off x="410116" y="4949371"/>
            <a:ext cx="6714585" cy="0"/>
          </a:xfrm>
          <a:prstGeom prst="line">
            <a:avLst/>
          </a:prstGeom>
          <a:ln w="3175">
            <a:prstDash val="lgDashDotDot"/>
          </a:ln>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900112" y="2046514"/>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15" name="Oval 14"/>
          <p:cNvSpPr/>
          <p:nvPr/>
        </p:nvSpPr>
        <p:spPr>
          <a:xfrm>
            <a:off x="897093" y="2503714"/>
            <a:ext cx="242888" cy="239486"/>
          </a:xfrm>
          <a:prstGeom prst="ellipse">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solidFill>
                <a:srgbClr val="FF0000"/>
              </a:solidFill>
            </a:endParaRPr>
          </a:p>
        </p:txBody>
      </p:sp>
      <p:sp>
        <p:nvSpPr>
          <p:cNvPr id="16" name="Oval 15"/>
          <p:cNvSpPr/>
          <p:nvPr/>
        </p:nvSpPr>
        <p:spPr>
          <a:xfrm>
            <a:off x="897093" y="2971800"/>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17" name="Oval 16"/>
          <p:cNvSpPr/>
          <p:nvPr/>
        </p:nvSpPr>
        <p:spPr>
          <a:xfrm>
            <a:off x="915168" y="3472286"/>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8" name="Rectangle 7"/>
          <p:cNvSpPr/>
          <p:nvPr/>
        </p:nvSpPr>
        <p:spPr>
          <a:xfrm>
            <a:off x="897092" y="5655805"/>
            <a:ext cx="5732307" cy="3057532"/>
          </a:xfrm>
          <a:prstGeom prst="rect">
            <a:avLst/>
          </a:prstGeom>
        </p:spPr>
        <p:txBody>
          <a:bodyPr wrap="square" lIns="101881" tIns="50941" rIns="101881" bIns="50941">
            <a:spAutoFit/>
          </a:bodyPr>
          <a:lstStyle/>
          <a:p>
            <a:pPr marL="398463" indent="-398463"/>
            <a:r>
              <a:rPr lang="en-US" sz="1600" b="1" dirty="0" smtClean="0">
                <a:latin typeface="Helvetica" pitchFamily="34" charset="0"/>
                <a:cs typeface="Helvetica" pitchFamily="34" charset="0"/>
              </a:rPr>
              <a:t>10. </a:t>
            </a:r>
            <a:r>
              <a:rPr lang="en-US" sz="1600" b="1" dirty="0">
                <a:latin typeface="Helvetica"/>
                <a:cs typeface="Helvetica"/>
              </a:rPr>
              <a:t>The different shapes that we see are called the </a:t>
            </a:r>
            <a:r>
              <a:rPr lang="en-US" sz="1600" b="1" u="sng" dirty="0">
                <a:latin typeface="Helvetica"/>
                <a:cs typeface="Helvetica"/>
              </a:rPr>
              <a:t>phases</a:t>
            </a:r>
            <a:r>
              <a:rPr lang="en-US" sz="1600" b="1" dirty="0">
                <a:latin typeface="Helvetica"/>
                <a:cs typeface="Helvetica"/>
              </a:rPr>
              <a:t> of the </a:t>
            </a:r>
            <a:r>
              <a:rPr lang="en-US" sz="1600" b="1" dirty="0" smtClean="0">
                <a:latin typeface="Helvetica"/>
                <a:cs typeface="Helvetica"/>
              </a:rPr>
              <a:t>moon.   What </a:t>
            </a:r>
            <a:r>
              <a:rPr lang="en-US" sz="1600" b="1" dirty="0">
                <a:latin typeface="Helvetica"/>
                <a:cs typeface="Helvetica"/>
              </a:rPr>
              <a:t>word in the sentence helps the reader understand what </a:t>
            </a:r>
            <a:r>
              <a:rPr lang="en-US" sz="1600" b="1" u="sng" dirty="0">
                <a:latin typeface="Helvetica"/>
                <a:cs typeface="Helvetica"/>
              </a:rPr>
              <a:t>phases</a:t>
            </a:r>
            <a:r>
              <a:rPr lang="en-US" sz="1600" b="1" dirty="0">
                <a:latin typeface="Helvetica"/>
                <a:cs typeface="Helvetica"/>
              </a:rPr>
              <a:t> means? </a:t>
            </a:r>
            <a:endParaRPr lang="en-US" sz="1600" b="1" dirty="0" smtClean="0">
              <a:latin typeface="Helvetica"/>
              <a:cs typeface="Helvetica"/>
            </a:endParaRPr>
          </a:p>
          <a:p>
            <a:endParaRPr lang="en-US" sz="1600" b="1" dirty="0" smtClean="0">
              <a:latin typeface="Helvetica"/>
              <a:cs typeface="Helvetica"/>
            </a:endParaRPr>
          </a:p>
          <a:p>
            <a:pPr marL="852305" lvl="1" indent="-342900">
              <a:buFont typeface="+mj-lt"/>
              <a:buAutoNum type="alphaUcPeriod"/>
            </a:pPr>
            <a:r>
              <a:rPr lang="en-US" sz="1600" dirty="0" smtClean="0">
                <a:latin typeface="Helvetica"/>
                <a:cs typeface="Helvetica"/>
              </a:rPr>
              <a:t>shapes</a:t>
            </a:r>
          </a:p>
          <a:p>
            <a:pPr marL="852270" lvl="1" indent="-342900">
              <a:buFont typeface="+mj-lt"/>
              <a:buAutoNum type="alphaUcPeriod"/>
            </a:pPr>
            <a:endParaRPr lang="en-US" sz="1600" dirty="0" smtClean="0">
              <a:latin typeface="Helvetica"/>
              <a:cs typeface="Helvetica"/>
            </a:endParaRPr>
          </a:p>
          <a:p>
            <a:pPr marL="852305" lvl="1" indent="-342900">
              <a:buFont typeface="+mj-lt"/>
              <a:buAutoNum type="alphaUcPeriod"/>
            </a:pPr>
            <a:r>
              <a:rPr lang="en-US" sz="1600" dirty="0" smtClean="0">
                <a:latin typeface="Helvetica"/>
                <a:cs typeface="Helvetica"/>
              </a:rPr>
              <a:t>moon</a:t>
            </a:r>
          </a:p>
          <a:p>
            <a:pPr marL="852270" lvl="1" indent="-342900">
              <a:buFont typeface="+mj-lt"/>
              <a:buAutoNum type="alphaUcPeriod"/>
            </a:pPr>
            <a:endParaRPr lang="en-US" sz="1600" dirty="0" smtClean="0">
              <a:latin typeface="Helvetica"/>
              <a:cs typeface="Helvetica"/>
            </a:endParaRPr>
          </a:p>
          <a:p>
            <a:pPr marL="852305" lvl="1" indent="-342900">
              <a:buFont typeface="+mj-lt"/>
              <a:buAutoNum type="alphaUcPeriod"/>
            </a:pPr>
            <a:r>
              <a:rPr lang="en-US" sz="1600" dirty="0" smtClean="0">
                <a:latin typeface="Helvetica"/>
                <a:cs typeface="Helvetica"/>
              </a:rPr>
              <a:t>reflect</a:t>
            </a:r>
          </a:p>
          <a:p>
            <a:pPr marL="852270" lvl="1" indent="-342900">
              <a:buFont typeface="+mj-lt"/>
              <a:buAutoNum type="alphaUcPeriod"/>
            </a:pPr>
            <a:endParaRPr lang="en-US" sz="1600" dirty="0" smtClean="0">
              <a:latin typeface="Helvetica"/>
              <a:cs typeface="Helvetica"/>
            </a:endParaRPr>
          </a:p>
          <a:p>
            <a:pPr marL="852305" lvl="1" indent="-342900">
              <a:buFont typeface="+mj-lt"/>
              <a:buAutoNum type="alphaUcPeriod"/>
            </a:pPr>
            <a:r>
              <a:rPr lang="en-US" sz="1600" dirty="0" smtClean="0">
                <a:latin typeface="Helvetica"/>
                <a:cs typeface="Helvetica"/>
              </a:rPr>
              <a:t>light</a:t>
            </a:r>
          </a:p>
          <a:p>
            <a:pPr lvl="1"/>
            <a:endParaRPr lang="en-US" sz="1600" dirty="0">
              <a:latin typeface="Helvetica"/>
              <a:cs typeface="Helvetica"/>
            </a:endParaRPr>
          </a:p>
        </p:txBody>
      </p:sp>
      <p:sp>
        <p:nvSpPr>
          <p:cNvPr id="18" name="Oval 17"/>
          <p:cNvSpPr/>
          <p:nvPr/>
        </p:nvSpPr>
        <p:spPr>
          <a:xfrm>
            <a:off x="1164299" y="8113565"/>
            <a:ext cx="275105"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19" name="Oval 18"/>
          <p:cNvSpPr/>
          <p:nvPr/>
        </p:nvSpPr>
        <p:spPr>
          <a:xfrm>
            <a:off x="1164299" y="6669236"/>
            <a:ext cx="275105"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20" name="Oval 19"/>
          <p:cNvSpPr/>
          <p:nvPr/>
        </p:nvSpPr>
        <p:spPr>
          <a:xfrm>
            <a:off x="1164299" y="7641897"/>
            <a:ext cx="275105" cy="239486"/>
          </a:xfrm>
          <a:prstGeom prst="ellipse">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21" name="Oval 20"/>
          <p:cNvSpPr/>
          <p:nvPr/>
        </p:nvSpPr>
        <p:spPr>
          <a:xfrm>
            <a:off x="1164299" y="7184571"/>
            <a:ext cx="275105"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graphicFrame>
        <p:nvGraphicFramePr>
          <p:cNvPr id="22" name="Table 21"/>
          <p:cNvGraphicFramePr>
            <a:graphicFrameLocks noGrp="1"/>
          </p:cNvGraphicFramePr>
          <p:nvPr>
            <p:extLst>
              <p:ext uri="{D42A27DB-BD31-4B8C-83A1-F6EECF244321}">
                <p14:modId xmlns:p14="http://schemas.microsoft.com/office/powerpoint/2010/main" val="465959365"/>
              </p:ext>
            </p:extLst>
          </p:nvPr>
        </p:nvGraphicFramePr>
        <p:xfrm>
          <a:off x="5096484" y="4690291"/>
          <a:ext cx="2057400" cy="518160"/>
        </p:xfrm>
        <a:graphic>
          <a:graphicData uri="http://schemas.openxmlformats.org/drawingml/2006/table">
            <a:tbl>
              <a:tblPr/>
              <a:tblGrid>
                <a:gridCol w="2057400"/>
              </a:tblGrid>
              <a:tr h="152400">
                <a:tc>
                  <a:txBody>
                    <a:bodyPr/>
                    <a:lstStyle/>
                    <a:p>
                      <a:pPr marL="0" marR="0" algn="l">
                        <a:lnSpc>
                          <a:spcPct val="100000"/>
                        </a:lnSpc>
                        <a:spcBef>
                          <a:spcPts val="0"/>
                        </a:spcBef>
                        <a:spcAft>
                          <a:spcPts val="0"/>
                        </a:spcAft>
                      </a:pPr>
                      <a:r>
                        <a:rPr lang="en-US" sz="800" b="1" dirty="0" smtClean="0">
                          <a:solidFill>
                            <a:srgbClr val="000000"/>
                          </a:solidFill>
                          <a:latin typeface="+mn-lt"/>
                          <a:ea typeface="Times New Roman"/>
                          <a:cs typeface="Times New Roman"/>
                        </a:rPr>
                        <a:t>Standard RI.2.4</a:t>
                      </a:r>
                      <a:endParaRPr lang="en-US" sz="800" dirty="0">
                        <a:latin typeface="Calibri"/>
                        <a:ea typeface="Calibri"/>
                        <a:cs typeface="Times New Roman"/>
                      </a:endParaRPr>
                    </a:p>
                  </a:txBody>
                  <a:tcPr marL="33841" marR="33841"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r>
              <a:tr h="224486">
                <a:tc>
                  <a:txBody>
                    <a:bodyPr/>
                    <a:lstStyle/>
                    <a:p>
                      <a:pPr marL="0" marR="0" algn="l">
                        <a:lnSpc>
                          <a:spcPct val="100000"/>
                        </a:lnSpc>
                        <a:spcBef>
                          <a:spcPts val="0"/>
                        </a:spcBef>
                        <a:spcAft>
                          <a:spcPts val="0"/>
                        </a:spcAft>
                      </a:pPr>
                      <a:r>
                        <a:rPr lang="en-US" sz="800" dirty="0" smtClean="0"/>
                        <a:t>Determine the meaning of words and phrases in a text relevant to a grade 2 topic or subject area.</a:t>
                      </a:r>
                      <a:endParaRPr lang="en-US" sz="800" b="0" dirty="0">
                        <a:latin typeface="+mn-lt"/>
                        <a:ea typeface="Calibri"/>
                        <a:cs typeface="Times New Roman"/>
                      </a:endParaRPr>
                    </a:p>
                  </a:txBody>
                  <a:tcPr marL="33841" marR="33841"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r>
            </a:tbl>
          </a:graphicData>
        </a:graphic>
      </p:graphicFrame>
    </p:spTree>
    <p:extLst>
      <p:ext uri="{BB962C8B-B14F-4D97-AF65-F5344CB8AC3E}">
        <p14:creationId xmlns:p14="http://schemas.microsoft.com/office/powerpoint/2010/main" val="72149795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33</a:t>
            </a:fld>
            <a:endParaRPr lang="en-US" dirty="0"/>
          </a:p>
        </p:txBody>
      </p:sp>
      <p:cxnSp>
        <p:nvCxnSpPr>
          <p:cNvPr id="10" name="Straight Connector 9"/>
          <p:cNvCxnSpPr/>
          <p:nvPr/>
        </p:nvCxnSpPr>
        <p:spPr>
          <a:xfrm>
            <a:off x="410116" y="4789714"/>
            <a:ext cx="6714585" cy="0"/>
          </a:xfrm>
          <a:prstGeom prst="line">
            <a:avLst/>
          </a:prstGeom>
          <a:ln w="3175">
            <a:prstDash val="lgDashDotDot"/>
          </a:ln>
        </p:spPr>
        <p:style>
          <a:lnRef idx="1">
            <a:schemeClr val="accent1"/>
          </a:lnRef>
          <a:fillRef idx="0">
            <a:schemeClr val="accent1"/>
          </a:fillRef>
          <a:effectRef idx="0">
            <a:schemeClr val="accent1"/>
          </a:effectRef>
          <a:fontRef idx="minor">
            <a:schemeClr val="tx1"/>
          </a:fontRef>
        </p:style>
      </p:cxnSp>
      <p:sp>
        <p:nvSpPr>
          <p:cNvPr id="20" name="Rectangle 19"/>
          <p:cNvSpPr/>
          <p:nvPr/>
        </p:nvSpPr>
        <p:spPr>
          <a:xfrm>
            <a:off x="658646" y="787711"/>
            <a:ext cx="6046954" cy="2565089"/>
          </a:xfrm>
          <a:prstGeom prst="rect">
            <a:avLst/>
          </a:prstGeom>
          <a:noFill/>
        </p:spPr>
        <p:txBody>
          <a:bodyPr wrap="square" lIns="101881" tIns="50941" rIns="101881" bIns="50941">
            <a:spAutoFit/>
          </a:bodyPr>
          <a:lstStyle/>
          <a:p>
            <a:pPr marL="342900" indent="-342900">
              <a:buAutoNum type="arabicPeriod" startAt="11"/>
            </a:pPr>
            <a:r>
              <a:rPr lang="en-US" sz="1600" b="1" dirty="0" smtClean="0">
                <a:latin typeface="Helvetica" pitchFamily="34" charset="0"/>
                <a:cs typeface="Helvetica" pitchFamily="34" charset="0"/>
              </a:rPr>
              <a:t>Which detail from the text, </a:t>
            </a:r>
            <a:r>
              <a:rPr lang="en-US" sz="1600" b="1" i="1" u="sng" dirty="0" smtClean="0">
                <a:latin typeface="Helvetica" pitchFamily="34" charset="0"/>
                <a:cs typeface="Helvetica" pitchFamily="34" charset="0"/>
              </a:rPr>
              <a:t>The Beautiful Moon</a:t>
            </a:r>
            <a:r>
              <a:rPr lang="en-US" sz="1600" b="1" u="sng" dirty="0" smtClean="0">
                <a:latin typeface="Helvetica" pitchFamily="34" charset="0"/>
                <a:cs typeface="Helvetica" pitchFamily="34" charset="0"/>
              </a:rPr>
              <a:t>,</a:t>
            </a:r>
            <a:r>
              <a:rPr lang="en-US" sz="1600" dirty="0" smtClean="0">
                <a:latin typeface="Helvetica" pitchFamily="34" charset="0"/>
                <a:cs typeface="Helvetica" pitchFamily="34" charset="0"/>
              </a:rPr>
              <a:t> </a:t>
            </a:r>
            <a:r>
              <a:rPr lang="en-US" sz="1600" b="1" dirty="0" smtClean="0">
                <a:latin typeface="Helvetica" pitchFamily="34" charset="0"/>
                <a:cs typeface="Helvetica" pitchFamily="34" charset="0"/>
              </a:rPr>
              <a:t>supports why astronauts need heavy boots?</a:t>
            </a:r>
          </a:p>
          <a:p>
            <a:pPr marL="366437" indent="-366437">
              <a:buAutoNum type="arabicPeriod" startAt="4"/>
            </a:pPr>
            <a:endParaRPr lang="en-US" sz="1600" dirty="0">
              <a:solidFill>
                <a:srgbClr val="FF0000"/>
              </a:solidFill>
              <a:latin typeface="Helvetica" pitchFamily="34" charset="0"/>
              <a:cs typeface="Helvetica" pitchFamily="34" charset="0"/>
            </a:endParaRPr>
          </a:p>
          <a:p>
            <a:pPr marL="913581" indent="-361417">
              <a:buFont typeface="+mj-lt"/>
              <a:buAutoNum type="alphaUcPeriod"/>
            </a:pPr>
            <a:r>
              <a:rPr lang="en-US" sz="1600" dirty="0">
                <a:latin typeface="Helvetica" pitchFamily="34" charset="0"/>
                <a:cs typeface="Helvetica" pitchFamily="34" charset="0"/>
              </a:rPr>
              <a:t>The </a:t>
            </a:r>
            <a:r>
              <a:rPr lang="en-US" sz="1600" dirty="0" smtClean="0">
                <a:latin typeface="Helvetica" pitchFamily="34" charset="0"/>
                <a:cs typeface="Helvetica" pitchFamily="34" charset="0"/>
              </a:rPr>
              <a:t>heavy boots help them breathe.</a:t>
            </a:r>
          </a:p>
          <a:p>
            <a:pPr marL="895064" indent="-342900">
              <a:buFont typeface="+mj-lt"/>
              <a:buAutoNum type="alphaUcPeriod"/>
            </a:pPr>
            <a:endParaRPr lang="en-US" sz="1600" dirty="0" smtClean="0">
              <a:latin typeface="Helvetica" pitchFamily="34" charset="0"/>
              <a:cs typeface="Helvetica" pitchFamily="34" charset="0"/>
            </a:endParaRPr>
          </a:p>
          <a:p>
            <a:pPr marL="913581" indent="-361417">
              <a:buFont typeface="+mj-lt"/>
              <a:buAutoNum type="alphaUcPeriod"/>
            </a:pPr>
            <a:r>
              <a:rPr lang="en-US" sz="1600" dirty="0" smtClean="0">
                <a:latin typeface="Helvetica" pitchFamily="34" charset="0"/>
                <a:cs typeface="Helvetica" pitchFamily="34" charset="0"/>
              </a:rPr>
              <a:t>The heavy boots reflect the light.</a:t>
            </a:r>
          </a:p>
          <a:p>
            <a:pPr marL="895064" indent="-342900">
              <a:buFont typeface="+mj-lt"/>
              <a:buAutoNum type="alphaUcPeriod"/>
            </a:pPr>
            <a:endParaRPr lang="en-US" sz="1600" dirty="0" smtClean="0">
              <a:latin typeface="Helvetica" pitchFamily="34" charset="0"/>
              <a:cs typeface="Helvetica" pitchFamily="34" charset="0"/>
            </a:endParaRPr>
          </a:p>
          <a:p>
            <a:pPr marL="913581" indent="-361417">
              <a:buFont typeface="+mj-lt"/>
              <a:buAutoNum type="alphaUcPeriod"/>
            </a:pPr>
            <a:r>
              <a:rPr lang="en-US" sz="1600" dirty="0" smtClean="0">
                <a:latin typeface="Helvetica" pitchFamily="34" charset="0"/>
                <a:cs typeface="Helvetica" pitchFamily="34" charset="0"/>
              </a:rPr>
              <a:t>The heavy boots protect their feet from the dust.</a:t>
            </a:r>
          </a:p>
          <a:p>
            <a:pPr marL="895064" indent="-342900">
              <a:buFont typeface="+mj-lt"/>
              <a:buAutoNum type="alphaUcPeriod"/>
            </a:pPr>
            <a:endParaRPr lang="en-US" sz="1600" dirty="0" smtClean="0">
              <a:latin typeface="Helvetica" pitchFamily="34" charset="0"/>
              <a:cs typeface="Helvetica" pitchFamily="34" charset="0"/>
            </a:endParaRPr>
          </a:p>
          <a:p>
            <a:pPr marL="913581" indent="-361417">
              <a:buFont typeface="+mj-lt"/>
              <a:buAutoNum type="alphaUcPeriod"/>
            </a:pPr>
            <a:r>
              <a:rPr lang="en-US" sz="1600" dirty="0" smtClean="0">
                <a:latin typeface="Helvetica" pitchFamily="34" charset="0"/>
                <a:cs typeface="Helvetica" pitchFamily="34" charset="0"/>
              </a:rPr>
              <a:t>The heavy boots keep them from floating away.</a:t>
            </a:r>
            <a:endParaRPr lang="en-US" sz="1600" dirty="0">
              <a:latin typeface="Helvetica" pitchFamily="34" charset="0"/>
              <a:cs typeface="Helvetica" pitchFamily="34" charset="0"/>
            </a:endParaRPr>
          </a:p>
        </p:txBody>
      </p:sp>
      <p:sp>
        <p:nvSpPr>
          <p:cNvPr id="21" name="Oval 20"/>
          <p:cNvSpPr/>
          <p:nvPr/>
        </p:nvSpPr>
        <p:spPr>
          <a:xfrm>
            <a:off x="990600" y="1589314"/>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solidFill>
                <a:srgbClr val="FF0000"/>
              </a:solidFill>
            </a:endParaRPr>
          </a:p>
        </p:txBody>
      </p:sp>
      <p:sp>
        <p:nvSpPr>
          <p:cNvPr id="27" name="Oval 26"/>
          <p:cNvSpPr/>
          <p:nvPr/>
        </p:nvSpPr>
        <p:spPr>
          <a:xfrm>
            <a:off x="1031119" y="2062689"/>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solidFill>
                <a:srgbClr val="FF0000"/>
              </a:solidFill>
            </a:endParaRPr>
          </a:p>
        </p:txBody>
      </p:sp>
      <p:sp>
        <p:nvSpPr>
          <p:cNvPr id="28" name="Oval 27"/>
          <p:cNvSpPr/>
          <p:nvPr/>
        </p:nvSpPr>
        <p:spPr>
          <a:xfrm>
            <a:off x="1015279" y="2552442"/>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solidFill>
                <a:srgbClr val="FF0000"/>
              </a:solidFill>
            </a:endParaRPr>
          </a:p>
        </p:txBody>
      </p:sp>
      <p:sp>
        <p:nvSpPr>
          <p:cNvPr id="29" name="Oval 28"/>
          <p:cNvSpPr/>
          <p:nvPr/>
        </p:nvSpPr>
        <p:spPr>
          <a:xfrm>
            <a:off x="1029265" y="3026484"/>
            <a:ext cx="242888" cy="239486"/>
          </a:xfrm>
          <a:prstGeom prst="ellipse">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solidFill>
                <a:srgbClr val="FF0000"/>
              </a:solidFill>
            </a:endParaRPr>
          </a:p>
        </p:txBody>
      </p:sp>
      <p:sp>
        <p:nvSpPr>
          <p:cNvPr id="22" name="Rectangle 21"/>
          <p:cNvSpPr/>
          <p:nvPr/>
        </p:nvSpPr>
        <p:spPr>
          <a:xfrm>
            <a:off x="807122" y="5367822"/>
            <a:ext cx="6124576" cy="2565089"/>
          </a:xfrm>
          <a:prstGeom prst="rect">
            <a:avLst/>
          </a:prstGeom>
        </p:spPr>
        <p:txBody>
          <a:bodyPr wrap="square" lIns="101881" tIns="50941" rIns="101881" bIns="50941">
            <a:spAutoFit/>
          </a:bodyPr>
          <a:lstStyle/>
          <a:p>
            <a:pPr marL="342900" indent="-342900">
              <a:buAutoNum type="arabicPeriod" startAt="12"/>
            </a:pPr>
            <a:r>
              <a:rPr lang="en-US" sz="1600" b="1" dirty="0" smtClean="0">
                <a:latin typeface="Helvetica" pitchFamily="34" charset="0"/>
                <a:cs typeface="Helvetica" pitchFamily="34" charset="0"/>
              </a:rPr>
              <a:t>Which sentence from the text, </a:t>
            </a:r>
            <a:r>
              <a:rPr lang="en-US" sz="1600" b="1" i="1" u="sng" dirty="0" smtClean="0">
                <a:latin typeface="Helvetica" pitchFamily="34" charset="0"/>
                <a:cs typeface="Helvetica" pitchFamily="34" charset="0"/>
              </a:rPr>
              <a:t>The Moon</a:t>
            </a:r>
            <a:r>
              <a:rPr lang="en-US" sz="1600" b="1" u="sng" dirty="0" smtClean="0">
                <a:latin typeface="Helvetica" pitchFamily="34" charset="0"/>
                <a:cs typeface="Helvetica" pitchFamily="34" charset="0"/>
              </a:rPr>
              <a:t>,</a:t>
            </a:r>
            <a:r>
              <a:rPr lang="en-US" sz="1600" dirty="0" smtClean="0">
                <a:latin typeface="Helvetica" pitchFamily="34" charset="0"/>
                <a:cs typeface="Helvetica" pitchFamily="34" charset="0"/>
              </a:rPr>
              <a:t> </a:t>
            </a:r>
            <a:r>
              <a:rPr lang="en-US" sz="1600" b="1" dirty="0" smtClean="0">
                <a:latin typeface="Helvetica" pitchFamily="34" charset="0"/>
                <a:cs typeface="Helvetica" pitchFamily="34" charset="0"/>
              </a:rPr>
              <a:t>supports the </a:t>
            </a:r>
          </a:p>
          <a:p>
            <a:r>
              <a:rPr lang="en-US" sz="1600" b="1" dirty="0" smtClean="0">
                <a:latin typeface="Helvetica" pitchFamily="34" charset="0"/>
                <a:cs typeface="Helvetica" pitchFamily="34" charset="0"/>
              </a:rPr>
              <a:t>      point that the moon has many interesting features? </a:t>
            </a:r>
          </a:p>
          <a:p>
            <a:r>
              <a:rPr lang="en-US" sz="1600" b="1" dirty="0" smtClean="0">
                <a:latin typeface="Helvetica" pitchFamily="34" charset="0"/>
                <a:cs typeface="Helvetica" pitchFamily="34" charset="0"/>
              </a:rPr>
              <a:t> </a:t>
            </a:r>
            <a:endParaRPr lang="en-US" sz="1600" dirty="0">
              <a:latin typeface="Helvetica" pitchFamily="34" charset="0"/>
              <a:cs typeface="Helvetica" pitchFamily="34" charset="0"/>
            </a:endParaRPr>
          </a:p>
          <a:p>
            <a:pPr marL="834940" indent="-361417">
              <a:buFont typeface="+mj-lt"/>
              <a:buAutoNum type="alphaUcPeriod"/>
            </a:pPr>
            <a:r>
              <a:rPr lang="en-US" sz="1600" dirty="0" smtClean="0">
                <a:latin typeface="Helvetica" pitchFamily="34" charset="0"/>
                <a:cs typeface="Helvetica" pitchFamily="34" charset="0"/>
              </a:rPr>
              <a:t>The moon is Earth’s nearest neighbor.</a:t>
            </a:r>
          </a:p>
          <a:p>
            <a:pPr marL="816423" indent="-342900">
              <a:buFont typeface="+mj-lt"/>
              <a:buAutoNum type="alphaUcPeriod"/>
            </a:pPr>
            <a:endParaRPr lang="en-US" sz="1600" dirty="0" smtClean="0">
              <a:latin typeface="Helvetica" pitchFamily="34" charset="0"/>
              <a:cs typeface="Helvetica" pitchFamily="34" charset="0"/>
            </a:endParaRPr>
          </a:p>
          <a:p>
            <a:pPr marL="834940" indent="-361417">
              <a:buFont typeface="+mj-lt"/>
              <a:buAutoNum type="alphaUcPeriod"/>
            </a:pPr>
            <a:r>
              <a:rPr lang="en-US" sz="1600" dirty="0" smtClean="0">
                <a:latin typeface="Helvetica" pitchFamily="34" charset="0"/>
                <a:cs typeface="Helvetica" pitchFamily="34" charset="0"/>
              </a:rPr>
              <a:t>The moon is made of rock and dust.</a:t>
            </a:r>
          </a:p>
          <a:p>
            <a:pPr marL="816423" indent="-342900">
              <a:buFont typeface="+mj-lt"/>
              <a:buAutoNum type="alphaUcPeriod"/>
            </a:pPr>
            <a:endParaRPr lang="en-US" sz="1600" dirty="0" smtClean="0">
              <a:latin typeface="Helvetica" pitchFamily="34" charset="0"/>
              <a:cs typeface="Helvetica" pitchFamily="34" charset="0"/>
            </a:endParaRPr>
          </a:p>
          <a:p>
            <a:pPr marL="834940" indent="-361417">
              <a:buFont typeface="+mj-lt"/>
              <a:buAutoNum type="alphaUcPeriod"/>
            </a:pPr>
            <a:r>
              <a:rPr lang="en-US" sz="1600" dirty="0" smtClean="0">
                <a:latin typeface="Helvetica" pitchFamily="34" charset="0"/>
                <a:cs typeface="Helvetica" pitchFamily="34" charset="0"/>
              </a:rPr>
              <a:t>It is only about 200,000 miles away.</a:t>
            </a:r>
          </a:p>
          <a:p>
            <a:pPr marL="816423" indent="-342900">
              <a:buFont typeface="+mj-lt"/>
              <a:buAutoNum type="alphaUcPeriod"/>
            </a:pPr>
            <a:endParaRPr lang="en-US" sz="1600" dirty="0" smtClean="0">
              <a:latin typeface="Helvetica" pitchFamily="34" charset="0"/>
              <a:cs typeface="Helvetica" pitchFamily="34" charset="0"/>
            </a:endParaRPr>
          </a:p>
          <a:p>
            <a:pPr marL="834940" indent="-361417">
              <a:buFont typeface="+mj-lt"/>
              <a:buAutoNum type="alphaUcPeriod"/>
            </a:pPr>
            <a:r>
              <a:rPr lang="en-US" sz="1600" dirty="0" smtClean="0">
                <a:latin typeface="Helvetica" pitchFamily="34" charset="0"/>
                <a:cs typeface="Helvetica" pitchFamily="34" charset="0"/>
              </a:rPr>
              <a:t>Neil Armstrong and Buzz </a:t>
            </a:r>
            <a:r>
              <a:rPr lang="en-US" sz="1600" dirty="0" err="1" smtClean="0">
                <a:latin typeface="Helvetica" pitchFamily="34" charset="0"/>
                <a:cs typeface="Helvetica" pitchFamily="34" charset="0"/>
              </a:rPr>
              <a:t>Aldrin</a:t>
            </a:r>
            <a:r>
              <a:rPr lang="en-US" sz="1600" dirty="0" smtClean="0">
                <a:latin typeface="Helvetica" pitchFamily="34" charset="0"/>
                <a:cs typeface="Helvetica" pitchFamily="34" charset="0"/>
              </a:rPr>
              <a:t> walked on the moon.</a:t>
            </a:r>
            <a:endParaRPr lang="en-US" sz="1600" dirty="0">
              <a:latin typeface="Helvetica" pitchFamily="34" charset="0"/>
              <a:cs typeface="Helvetica" pitchFamily="34" charset="0"/>
            </a:endParaRPr>
          </a:p>
        </p:txBody>
      </p:sp>
      <p:sp>
        <p:nvSpPr>
          <p:cNvPr id="23" name="Oval 22"/>
          <p:cNvSpPr/>
          <p:nvPr/>
        </p:nvSpPr>
        <p:spPr>
          <a:xfrm>
            <a:off x="1020419" y="6161314"/>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24" name="Oval 23"/>
          <p:cNvSpPr/>
          <p:nvPr/>
        </p:nvSpPr>
        <p:spPr>
          <a:xfrm>
            <a:off x="1020419" y="7042416"/>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25" name="Oval 24"/>
          <p:cNvSpPr/>
          <p:nvPr/>
        </p:nvSpPr>
        <p:spPr>
          <a:xfrm>
            <a:off x="1020419" y="7597922"/>
            <a:ext cx="242888" cy="239486"/>
          </a:xfrm>
          <a:prstGeom prst="ellipse">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pic>
        <p:nvPicPr>
          <p:cNvPr id="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20419" y="6625401"/>
            <a:ext cx="259755" cy="2561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14" name="Table 13"/>
          <p:cNvGraphicFramePr>
            <a:graphicFrameLocks noGrp="1"/>
          </p:cNvGraphicFramePr>
          <p:nvPr>
            <p:extLst>
              <p:ext uri="{D42A27DB-BD31-4B8C-83A1-F6EECF244321}">
                <p14:modId xmlns:p14="http://schemas.microsoft.com/office/powerpoint/2010/main" val="539686741"/>
              </p:ext>
            </p:extLst>
          </p:nvPr>
        </p:nvGraphicFramePr>
        <p:xfrm>
          <a:off x="5096484" y="4572000"/>
          <a:ext cx="2057400" cy="396240"/>
        </p:xfrm>
        <a:graphic>
          <a:graphicData uri="http://schemas.openxmlformats.org/drawingml/2006/table">
            <a:tbl>
              <a:tblPr/>
              <a:tblGrid>
                <a:gridCol w="2057400"/>
              </a:tblGrid>
              <a:tr h="152400">
                <a:tc>
                  <a:txBody>
                    <a:bodyPr/>
                    <a:lstStyle/>
                    <a:p>
                      <a:pPr marL="0" marR="0" algn="l">
                        <a:lnSpc>
                          <a:spcPct val="100000"/>
                        </a:lnSpc>
                        <a:spcBef>
                          <a:spcPts val="0"/>
                        </a:spcBef>
                        <a:spcAft>
                          <a:spcPts val="0"/>
                        </a:spcAft>
                      </a:pPr>
                      <a:r>
                        <a:rPr lang="en-US" sz="800" b="1" dirty="0" smtClean="0">
                          <a:solidFill>
                            <a:srgbClr val="000000"/>
                          </a:solidFill>
                          <a:latin typeface="+mn-lt"/>
                          <a:ea typeface="Times New Roman"/>
                          <a:cs typeface="Times New Roman"/>
                        </a:rPr>
                        <a:t>Standard RI.2.8</a:t>
                      </a:r>
                      <a:endParaRPr lang="en-US" sz="800" dirty="0">
                        <a:latin typeface="Calibri"/>
                        <a:ea typeface="Calibri"/>
                        <a:cs typeface="Times New Roman"/>
                      </a:endParaRPr>
                    </a:p>
                  </a:txBody>
                  <a:tcPr marL="33841" marR="33841"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r>
              <a:tr h="224486">
                <a:tc>
                  <a:txBody>
                    <a:bodyPr/>
                    <a:lstStyle/>
                    <a:p>
                      <a:pPr marL="0" marR="0" algn="l">
                        <a:lnSpc>
                          <a:spcPct val="100000"/>
                        </a:lnSpc>
                        <a:spcBef>
                          <a:spcPts val="0"/>
                        </a:spcBef>
                        <a:spcAft>
                          <a:spcPts val="0"/>
                        </a:spcAft>
                      </a:pPr>
                      <a:r>
                        <a:rPr lang="en-US" sz="800" dirty="0" smtClean="0"/>
                        <a:t>Describe how reasons support specific points the author makes in a text.</a:t>
                      </a:r>
                      <a:endParaRPr lang="en-US" sz="800" b="0" dirty="0">
                        <a:latin typeface="+mn-lt"/>
                        <a:ea typeface="Calibri"/>
                        <a:cs typeface="Times New Roman"/>
                      </a:endParaRPr>
                    </a:p>
                  </a:txBody>
                  <a:tcPr marL="33841" marR="33841"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r>
            </a:tbl>
          </a:graphicData>
        </a:graphic>
      </p:graphicFrame>
    </p:spTree>
    <p:extLst>
      <p:ext uri="{BB962C8B-B14F-4D97-AF65-F5344CB8AC3E}">
        <p14:creationId xmlns:p14="http://schemas.microsoft.com/office/powerpoint/2010/main" val="57570338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34</a:t>
            </a:fld>
            <a:endParaRPr lang="en-US" dirty="0"/>
          </a:p>
        </p:txBody>
      </p:sp>
      <p:cxnSp>
        <p:nvCxnSpPr>
          <p:cNvPr id="10" name="Straight Connector 9"/>
          <p:cNvCxnSpPr/>
          <p:nvPr/>
        </p:nvCxnSpPr>
        <p:spPr>
          <a:xfrm>
            <a:off x="410116" y="4789714"/>
            <a:ext cx="6714585" cy="0"/>
          </a:xfrm>
          <a:prstGeom prst="line">
            <a:avLst/>
          </a:prstGeom>
          <a:ln w="3175">
            <a:prstDash val="lgDashDotDot"/>
          </a:ln>
        </p:spPr>
        <p:style>
          <a:lnRef idx="1">
            <a:schemeClr val="accent1"/>
          </a:lnRef>
          <a:fillRef idx="0">
            <a:schemeClr val="accent1"/>
          </a:fillRef>
          <a:effectRef idx="0">
            <a:schemeClr val="accent1"/>
          </a:effectRef>
          <a:fontRef idx="minor">
            <a:schemeClr val="tx1"/>
          </a:fontRef>
        </p:style>
      </p:cxnSp>
      <p:sp>
        <p:nvSpPr>
          <p:cNvPr id="14" name="Rectangle 13"/>
          <p:cNvSpPr/>
          <p:nvPr/>
        </p:nvSpPr>
        <p:spPr>
          <a:xfrm>
            <a:off x="569446" y="711511"/>
            <a:ext cx="6440954" cy="2811311"/>
          </a:xfrm>
          <a:prstGeom prst="rect">
            <a:avLst/>
          </a:prstGeom>
        </p:spPr>
        <p:txBody>
          <a:bodyPr wrap="square" lIns="101881" tIns="50941" rIns="101881" bIns="50941">
            <a:spAutoFit/>
          </a:bodyPr>
          <a:lstStyle/>
          <a:p>
            <a:pPr marL="457200" indent="-457200"/>
            <a:r>
              <a:rPr lang="en-US" sz="1600" b="1" dirty="0" smtClean="0">
                <a:latin typeface="Helvetica" pitchFamily="34" charset="0"/>
                <a:cs typeface="Helvetica" pitchFamily="34" charset="0"/>
              </a:rPr>
              <a:t>13.   Which two important points are included in both </a:t>
            </a:r>
            <a:r>
              <a:rPr lang="en-US" sz="1600" b="1" i="1" u="sng" dirty="0" smtClean="0">
                <a:latin typeface="Helvetica" pitchFamily="34" charset="0"/>
                <a:cs typeface="Helvetica" pitchFamily="34" charset="0"/>
              </a:rPr>
              <a:t>The Beautiful Moon</a:t>
            </a:r>
            <a:r>
              <a:rPr lang="en-US" sz="1600" dirty="0" smtClean="0">
                <a:latin typeface="Helvetica" pitchFamily="34" charset="0"/>
                <a:cs typeface="Helvetica" pitchFamily="34" charset="0"/>
              </a:rPr>
              <a:t> </a:t>
            </a:r>
            <a:r>
              <a:rPr lang="en-US" sz="1600" b="1" dirty="0" smtClean="0">
                <a:latin typeface="Helvetica" pitchFamily="34" charset="0"/>
                <a:cs typeface="Helvetica" pitchFamily="34" charset="0"/>
              </a:rPr>
              <a:t>and</a:t>
            </a:r>
            <a:r>
              <a:rPr lang="en-US" sz="1600" dirty="0" smtClean="0">
                <a:latin typeface="Helvetica" pitchFamily="34" charset="0"/>
                <a:cs typeface="Helvetica" pitchFamily="34" charset="0"/>
              </a:rPr>
              <a:t> </a:t>
            </a:r>
            <a:r>
              <a:rPr lang="en-US" sz="1600" b="1" i="1" u="sng" dirty="0" smtClean="0">
                <a:latin typeface="Helvetica" pitchFamily="34" charset="0"/>
                <a:cs typeface="Helvetica" pitchFamily="34" charset="0"/>
              </a:rPr>
              <a:t>The Moon</a:t>
            </a:r>
            <a:r>
              <a:rPr lang="en-US" sz="1600" b="1" dirty="0" smtClean="0">
                <a:latin typeface="Helvetica" pitchFamily="34" charset="0"/>
                <a:cs typeface="Helvetica" pitchFamily="34" charset="0"/>
              </a:rPr>
              <a:t>? Choose the TWO</a:t>
            </a:r>
            <a:r>
              <a:rPr lang="en-US" sz="1600" b="1" dirty="0">
                <a:latin typeface="Helvetica" pitchFamily="34" charset="0"/>
                <a:cs typeface="Helvetica" pitchFamily="34" charset="0"/>
              </a:rPr>
              <a:t> </a:t>
            </a:r>
            <a:r>
              <a:rPr lang="en-US" sz="1600" b="1" dirty="0" smtClean="0">
                <a:latin typeface="Helvetica" pitchFamily="34" charset="0"/>
                <a:cs typeface="Helvetica" pitchFamily="34" charset="0"/>
              </a:rPr>
              <a:t>best answers.  </a:t>
            </a:r>
          </a:p>
          <a:p>
            <a:pPr marL="361417" indent="-361417">
              <a:buAutoNum type="arabicPeriod" startAt="5"/>
            </a:pPr>
            <a:endParaRPr lang="en-US" sz="1600" dirty="0">
              <a:latin typeface="Helvetica" pitchFamily="34" charset="0"/>
              <a:cs typeface="Helvetica" pitchFamily="34" charset="0"/>
            </a:endParaRPr>
          </a:p>
          <a:p>
            <a:pPr marL="834940" indent="-361417">
              <a:buFont typeface="+mj-lt"/>
              <a:buAutoNum type="alphaUcPeriod"/>
            </a:pPr>
            <a:r>
              <a:rPr lang="en-US" sz="1600" dirty="0" smtClean="0">
                <a:latin typeface="Helvetica" pitchFamily="34" charset="0"/>
                <a:cs typeface="Helvetica" pitchFamily="34" charset="0"/>
              </a:rPr>
              <a:t>The moon is the Earth’s nearest neighbor.</a:t>
            </a:r>
          </a:p>
          <a:p>
            <a:pPr marL="834940" indent="-361417">
              <a:buFont typeface="+mj-lt"/>
              <a:buAutoNum type="alphaUcPeriod"/>
            </a:pPr>
            <a:endParaRPr lang="en-US" sz="1600" dirty="0">
              <a:latin typeface="Helvetica" pitchFamily="34" charset="0"/>
              <a:cs typeface="Helvetica" pitchFamily="34" charset="0"/>
            </a:endParaRPr>
          </a:p>
          <a:p>
            <a:pPr marL="834940" indent="-361417">
              <a:buFont typeface="+mj-lt"/>
              <a:buAutoNum type="alphaUcPeriod"/>
            </a:pPr>
            <a:r>
              <a:rPr lang="en-US" sz="1600" dirty="0" smtClean="0">
                <a:latin typeface="Helvetica" pitchFamily="34" charset="0"/>
                <a:cs typeface="Helvetica" pitchFamily="34" charset="0"/>
              </a:rPr>
              <a:t>The surface of the moon has craters.</a:t>
            </a:r>
          </a:p>
          <a:p>
            <a:pPr marL="816423" indent="-342900">
              <a:buFont typeface="+mj-lt"/>
              <a:buAutoNum type="alphaUcPeriod"/>
            </a:pPr>
            <a:endParaRPr lang="en-US" sz="1600" dirty="0" smtClean="0">
              <a:latin typeface="Helvetica" pitchFamily="34" charset="0"/>
              <a:cs typeface="Helvetica" pitchFamily="34" charset="0"/>
            </a:endParaRPr>
          </a:p>
          <a:p>
            <a:pPr marL="834940" indent="-361417">
              <a:buFont typeface="+mj-lt"/>
              <a:buAutoNum type="alphaUcPeriod"/>
            </a:pPr>
            <a:r>
              <a:rPr lang="en-US" sz="1600" dirty="0" smtClean="0">
                <a:latin typeface="Helvetica" pitchFamily="34" charset="0"/>
                <a:cs typeface="Helvetica" pitchFamily="34" charset="0"/>
              </a:rPr>
              <a:t>American astronauts landed on the moon.</a:t>
            </a:r>
          </a:p>
          <a:p>
            <a:pPr marL="816423" indent="-342900">
              <a:buFont typeface="+mj-lt"/>
              <a:buAutoNum type="alphaUcPeriod"/>
            </a:pPr>
            <a:endParaRPr lang="en-US" sz="1600" dirty="0" smtClean="0">
              <a:latin typeface="Helvetica" pitchFamily="34" charset="0"/>
              <a:cs typeface="Helvetica" pitchFamily="34" charset="0"/>
            </a:endParaRPr>
          </a:p>
          <a:p>
            <a:pPr marL="834940" indent="-361417">
              <a:buFont typeface="+mj-lt"/>
              <a:buAutoNum type="alphaUcPeriod"/>
            </a:pPr>
            <a:r>
              <a:rPr lang="en-US" sz="1600" dirty="0" smtClean="0">
                <a:latin typeface="Helvetica" pitchFamily="34" charset="0"/>
                <a:cs typeface="Helvetica" pitchFamily="34" charset="0"/>
              </a:rPr>
              <a:t>Meteorites crashed into the moon.</a:t>
            </a:r>
            <a:endParaRPr lang="en-US" sz="1600" dirty="0">
              <a:latin typeface="Helvetica" pitchFamily="34" charset="0"/>
              <a:cs typeface="Helvetica" pitchFamily="34" charset="0"/>
            </a:endParaRPr>
          </a:p>
        </p:txBody>
      </p:sp>
      <p:sp>
        <p:nvSpPr>
          <p:cNvPr id="19" name="Oval 18"/>
          <p:cNvSpPr/>
          <p:nvPr/>
        </p:nvSpPr>
        <p:spPr>
          <a:xfrm>
            <a:off x="812413" y="1741714"/>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20" name="Oval 19"/>
          <p:cNvSpPr/>
          <p:nvPr/>
        </p:nvSpPr>
        <p:spPr>
          <a:xfrm>
            <a:off x="812413" y="2732314"/>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21" name="Oval 20"/>
          <p:cNvSpPr/>
          <p:nvPr/>
        </p:nvSpPr>
        <p:spPr>
          <a:xfrm>
            <a:off x="812413" y="3189514"/>
            <a:ext cx="242888" cy="239486"/>
          </a:xfrm>
          <a:prstGeom prst="ellipse">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pic>
        <p:nvPicPr>
          <p:cNvPr id="27"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12413" y="2258483"/>
            <a:ext cx="259755" cy="2561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8" name="Rectangle 27"/>
          <p:cNvSpPr/>
          <p:nvPr/>
        </p:nvSpPr>
        <p:spPr>
          <a:xfrm>
            <a:off x="647700" y="5313367"/>
            <a:ext cx="6057900" cy="2565089"/>
          </a:xfrm>
          <a:prstGeom prst="rect">
            <a:avLst/>
          </a:prstGeom>
        </p:spPr>
        <p:txBody>
          <a:bodyPr wrap="square" lIns="101881" tIns="50941" rIns="101881" bIns="50941">
            <a:spAutoFit/>
          </a:bodyPr>
          <a:lstStyle/>
          <a:p>
            <a:pPr marL="457200" indent="-457200"/>
            <a:r>
              <a:rPr lang="en-US" sz="1600" b="1" dirty="0" smtClean="0">
                <a:latin typeface="Helvetica" pitchFamily="34" charset="0"/>
                <a:cs typeface="Helvetica" pitchFamily="34" charset="0"/>
              </a:rPr>
              <a:t>14.   Which important point is included in only </a:t>
            </a:r>
            <a:r>
              <a:rPr lang="en-US" sz="1600" b="1" u="sng" dirty="0" smtClean="0">
                <a:latin typeface="Helvetica" pitchFamily="34" charset="0"/>
                <a:cs typeface="Helvetica" pitchFamily="34" charset="0"/>
              </a:rPr>
              <a:t>one</a:t>
            </a:r>
            <a:r>
              <a:rPr lang="en-US" sz="1600" b="1" dirty="0" smtClean="0">
                <a:latin typeface="Helvetica" pitchFamily="34" charset="0"/>
                <a:cs typeface="Helvetica" pitchFamily="34" charset="0"/>
              </a:rPr>
              <a:t> of the texts?</a:t>
            </a:r>
          </a:p>
          <a:p>
            <a:r>
              <a:rPr lang="en-US" sz="1600" b="1" dirty="0" smtClean="0">
                <a:latin typeface="Helvetica" pitchFamily="34" charset="0"/>
                <a:cs typeface="Helvetica" pitchFamily="34" charset="0"/>
              </a:rPr>
              <a:t> </a:t>
            </a:r>
            <a:endParaRPr lang="en-US" sz="1600" dirty="0">
              <a:latin typeface="Helvetica" pitchFamily="34" charset="0"/>
              <a:cs typeface="Helvetica" pitchFamily="34" charset="0"/>
            </a:endParaRPr>
          </a:p>
          <a:p>
            <a:pPr marL="834940" indent="-361417">
              <a:buFont typeface="+mj-lt"/>
              <a:buAutoNum type="alphaUcPeriod"/>
            </a:pPr>
            <a:r>
              <a:rPr lang="en-US" sz="1600" dirty="0" smtClean="0">
                <a:latin typeface="Helvetica" pitchFamily="34" charset="0"/>
                <a:cs typeface="Helvetica" pitchFamily="34" charset="0"/>
              </a:rPr>
              <a:t>American astronauts landed on the moon.</a:t>
            </a:r>
          </a:p>
          <a:p>
            <a:pPr marL="816423" indent="-342900">
              <a:buFont typeface="+mj-lt"/>
              <a:buAutoNum type="alphaUcPeriod"/>
            </a:pPr>
            <a:endParaRPr lang="en-US" sz="1600" dirty="0" smtClean="0">
              <a:latin typeface="Helvetica" pitchFamily="34" charset="0"/>
              <a:cs typeface="Helvetica" pitchFamily="34" charset="0"/>
            </a:endParaRPr>
          </a:p>
          <a:p>
            <a:pPr marL="834940" indent="-361417">
              <a:buFont typeface="+mj-lt"/>
              <a:buAutoNum type="alphaUcPeriod"/>
            </a:pPr>
            <a:r>
              <a:rPr lang="en-US" sz="1600" dirty="0" smtClean="0">
                <a:latin typeface="Helvetica" pitchFamily="34" charset="0"/>
                <a:cs typeface="Helvetica" pitchFamily="34" charset="0"/>
              </a:rPr>
              <a:t>The moon’s surface has craters.</a:t>
            </a:r>
          </a:p>
          <a:p>
            <a:pPr marL="816423" indent="-342900">
              <a:buFont typeface="+mj-lt"/>
              <a:buAutoNum type="alphaUcPeriod"/>
            </a:pPr>
            <a:endParaRPr lang="en-US" sz="1600" dirty="0" smtClean="0">
              <a:latin typeface="Helvetica" pitchFamily="34" charset="0"/>
              <a:cs typeface="Helvetica" pitchFamily="34" charset="0"/>
            </a:endParaRPr>
          </a:p>
          <a:p>
            <a:pPr marL="834940" indent="-361417">
              <a:buFont typeface="+mj-lt"/>
              <a:buAutoNum type="alphaUcPeriod"/>
            </a:pPr>
            <a:r>
              <a:rPr lang="en-US" sz="1600" dirty="0" smtClean="0">
                <a:latin typeface="Helvetica" pitchFamily="34" charset="0"/>
                <a:cs typeface="Helvetica" pitchFamily="34" charset="0"/>
              </a:rPr>
              <a:t>They needed special equipment for protection.</a:t>
            </a:r>
          </a:p>
          <a:p>
            <a:pPr marL="816423" indent="-342900">
              <a:buFont typeface="+mj-lt"/>
              <a:buAutoNum type="alphaUcPeriod"/>
            </a:pPr>
            <a:endParaRPr lang="en-US" sz="1600" dirty="0" smtClean="0">
              <a:latin typeface="Helvetica" pitchFamily="34" charset="0"/>
              <a:cs typeface="Helvetica" pitchFamily="34" charset="0"/>
            </a:endParaRPr>
          </a:p>
          <a:p>
            <a:pPr marL="834940" indent="-361417">
              <a:buFont typeface="+mj-lt"/>
              <a:buAutoNum type="alphaUcPeriod"/>
            </a:pPr>
            <a:r>
              <a:rPr lang="en-US" sz="1600" dirty="0" smtClean="0">
                <a:latin typeface="Helvetica" pitchFamily="34" charset="0"/>
                <a:cs typeface="Helvetica" pitchFamily="34" charset="0"/>
              </a:rPr>
              <a:t>The light of the sun is reflected on the moon.</a:t>
            </a:r>
            <a:endParaRPr lang="en-US" sz="1600" dirty="0">
              <a:latin typeface="Helvetica" pitchFamily="34" charset="0"/>
              <a:cs typeface="Helvetica" pitchFamily="34" charset="0"/>
            </a:endParaRPr>
          </a:p>
        </p:txBody>
      </p:sp>
      <p:sp>
        <p:nvSpPr>
          <p:cNvPr id="29" name="Oval 28"/>
          <p:cNvSpPr/>
          <p:nvPr/>
        </p:nvSpPr>
        <p:spPr>
          <a:xfrm>
            <a:off x="874682" y="6096000"/>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30" name="Oval 29"/>
          <p:cNvSpPr/>
          <p:nvPr/>
        </p:nvSpPr>
        <p:spPr>
          <a:xfrm>
            <a:off x="874682" y="7075714"/>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31" name="Oval 30"/>
          <p:cNvSpPr/>
          <p:nvPr/>
        </p:nvSpPr>
        <p:spPr>
          <a:xfrm>
            <a:off x="874682" y="7543800"/>
            <a:ext cx="242888" cy="239486"/>
          </a:xfrm>
          <a:prstGeom prst="ellipse">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pic>
        <p:nvPicPr>
          <p:cNvPr id="32"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74682" y="6595911"/>
            <a:ext cx="259755" cy="2561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15" name="Table 14"/>
          <p:cNvGraphicFramePr>
            <a:graphicFrameLocks noGrp="1"/>
          </p:cNvGraphicFramePr>
          <p:nvPr>
            <p:extLst>
              <p:ext uri="{D42A27DB-BD31-4B8C-83A1-F6EECF244321}">
                <p14:modId xmlns:p14="http://schemas.microsoft.com/office/powerpoint/2010/main" val="3199841207"/>
              </p:ext>
            </p:extLst>
          </p:nvPr>
        </p:nvGraphicFramePr>
        <p:xfrm>
          <a:off x="5096484" y="4572000"/>
          <a:ext cx="2057400" cy="518160"/>
        </p:xfrm>
        <a:graphic>
          <a:graphicData uri="http://schemas.openxmlformats.org/drawingml/2006/table">
            <a:tbl>
              <a:tblPr/>
              <a:tblGrid>
                <a:gridCol w="2057400"/>
              </a:tblGrid>
              <a:tr h="152400">
                <a:tc>
                  <a:txBody>
                    <a:bodyPr/>
                    <a:lstStyle/>
                    <a:p>
                      <a:pPr marL="0" marR="0" algn="l">
                        <a:lnSpc>
                          <a:spcPct val="100000"/>
                        </a:lnSpc>
                        <a:spcBef>
                          <a:spcPts val="0"/>
                        </a:spcBef>
                        <a:spcAft>
                          <a:spcPts val="0"/>
                        </a:spcAft>
                      </a:pPr>
                      <a:r>
                        <a:rPr lang="en-US" sz="800" b="1" dirty="0" smtClean="0">
                          <a:solidFill>
                            <a:srgbClr val="000000"/>
                          </a:solidFill>
                          <a:latin typeface="+mn-lt"/>
                          <a:ea typeface="Times New Roman"/>
                          <a:cs typeface="Times New Roman"/>
                        </a:rPr>
                        <a:t>Standard RI.2.9</a:t>
                      </a:r>
                      <a:endParaRPr lang="en-US" sz="800" dirty="0">
                        <a:latin typeface="Calibri"/>
                        <a:ea typeface="Calibri"/>
                        <a:cs typeface="Times New Roman"/>
                      </a:endParaRPr>
                    </a:p>
                  </a:txBody>
                  <a:tcPr marL="33841" marR="33841"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r>
              <a:tr h="224486">
                <a:tc>
                  <a:txBody>
                    <a:bodyPr/>
                    <a:lstStyle/>
                    <a:p>
                      <a:pPr marL="0" marR="0" algn="l">
                        <a:lnSpc>
                          <a:spcPct val="100000"/>
                        </a:lnSpc>
                        <a:spcBef>
                          <a:spcPts val="0"/>
                        </a:spcBef>
                        <a:spcAft>
                          <a:spcPts val="0"/>
                        </a:spcAft>
                      </a:pPr>
                      <a:r>
                        <a:rPr lang="en-US" sz="800" dirty="0" smtClean="0"/>
                        <a:t>Compare and contrast the most important points presented by two texts on the same topic.</a:t>
                      </a:r>
                      <a:endParaRPr lang="en-US" sz="800" b="0" dirty="0">
                        <a:latin typeface="+mn-lt"/>
                        <a:ea typeface="Calibri"/>
                        <a:cs typeface="Times New Roman"/>
                      </a:endParaRPr>
                    </a:p>
                  </a:txBody>
                  <a:tcPr marL="33841" marR="33841"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r>
            </a:tbl>
          </a:graphicData>
        </a:graphic>
      </p:graphicFrame>
    </p:spTree>
    <p:extLst>
      <p:ext uri="{BB962C8B-B14F-4D97-AF65-F5344CB8AC3E}">
        <p14:creationId xmlns:p14="http://schemas.microsoft.com/office/powerpoint/2010/main" val="387033774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35</a:t>
            </a:fld>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981168291"/>
              </p:ext>
            </p:extLst>
          </p:nvPr>
        </p:nvGraphicFramePr>
        <p:xfrm>
          <a:off x="304800" y="457201"/>
          <a:ext cx="7043738" cy="3844833"/>
        </p:xfrm>
        <a:graphic>
          <a:graphicData uri="http://schemas.openxmlformats.org/drawingml/2006/table">
            <a:tbl>
              <a:tblPr firstRow="1" bandRow="1">
                <a:tableStyleId>{5940675A-B579-460E-94D1-54222C63F5DA}</a:tableStyleId>
              </a:tblPr>
              <a:tblGrid>
                <a:gridCol w="7043738"/>
              </a:tblGrid>
              <a:tr h="883778">
                <a:tc>
                  <a:txBody>
                    <a:bodyPr/>
                    <a:lstStyle/>
                    <a:p>
                      <a:pPr marL="520700" marR="0" indent="-411163" algn="l" defTabSz="966612" rtl="0" eaLnBrk="1" fontAlgn="auto" latinLnBrk="0" hangingPunct="1">
                        <a:lnSpc>
                          <a:spcPct val="100000"/>
                        </a:lnSpc>
                        <a:spcBef>
                          <a:spcPts val="0"/>
                        </a:spcBef>
                        <a:spcAft>
                          <a:spcPts val="0"/>
                        </a:spcAft>
                        <a:buClrTx/>
                        <a:buSzTx/>
                        <a:buFont typeface="+mj-lt"/>
                        <a:buNone/>
                        <a:tabLst/>
                        <a:defRPr/>
                      </a:pPr>
                      <a:r>
                        <a:rPr lang="en-US" sz="1600" b="1" dirty="0" smtClean="0">
                          <a:solidFill>
                            <a:schemeClr val="tx1"/>
                          </a:solidFill>
                          <a:latin typeface="Helvetica" pitchFamily="34" charset="0"/>
                          <a:cs typeface="Helvetica" pitchFamily="34" charset="0"/>
                        </a:rPr>
                        <a:t>15.</a:t>
                      </a:r>
                      <a:r>
                        <a:rPr lang="en-US" sz="1600" b="1" baseline="0" dirty="0" smtClean="0">
                          <a:solidFill>
                            <a:schemeClr val="tx1"/>
                          </a:solidFill>
                          <a:latin typeface="Helvetica" panose="020B0604020202020204" pitchFamily="34" charset="0"/>
                          <a:cs typeface="Helvetica" panose="020B0604020202020204" pitchFamily="34" charset="0"/>
                        </a:rPr>
                        <a:t>  </a:t>
                      </a:r>
                      <a:r>
                        <a:rPr lang="en-US" sz="1600" b="1" kern="1200" dirty="0" smtClean="0">
                          <a:solidFill>
                            <a:schemeClr val="tx1"/>
                          </a:solidFill>
                          <a:effectLst/>
                          <a:latin typeface="Helvetica" panose="020B0604020202020204" pitchFamily="34" charset="0"/>
                          <a:ea typeface="+mn-ea"/>
                          <a:cs typeface="Helvetica" panose="020B0604020202020204" pitchFamily="34" charset="0"/>
                        </a:rPr>
                        <a:t>How does the author support the point that the moon’s surface is covered with many unusual features? Use examples from both texts.</a:t>
                      </a:r>
                      <a:r>
                        <a:rPr lang="en-US" sz="1600" kern="1200" dirty="0" smtClean="0">
                          <a:solidFill>
                            <a:schemeClr val="tx1"/>
                          </a:solidFill>
                          <a:effectLst/>
                          <a:latin typeface="Helvetica" panose="020B0604020202020204" pitchFamily="34" charset="0"/>
                          <a:ea typeface="+mn-ea"/>
                          <a:cs typeface="Helvetica" panose="020B0604020202020204" pitchFamily="34" charset="0"/>
                        </a:rPr>
                        <a:t> </a:t>
                      </a:r>
                      <a:endParaRPr lang="en-US" sz="1600" b="1" baseline="0" dirty="0" smtClean="0">
                        <a:solidFill>
                          <a:schemeClr val="tx1"/>
                        </a:solidFill>
                        <a:latin typeface="Helvetica" panose="020B0604020202020204" pitchFamily="34" charset="0"/>
                        <a:cs typeface="Helvetica" panose="020B0604020202020204" pitchFamily="34" charset="0"/>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66804">
                <a:tc>
                  <a:txBody>
                    <a:bodyPr/>
                    <a:lstStyle/>
                    <a:p>
                      <a:endParaRPr lang="en-US" sz="1600" dirty="0">
                        <a:solidFill>
                          <a:schemeClr val="tx1"/>
                        </a:solidFill>
                      </a:endParaRPr>
                    </a:p>
                  </a:txBody>
                  <a:tcPr marL="102013" marR="102013" marT="51090" marB="510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66804">
                <a:tc>
                  <a:txBody>
                    <a:bodyPr/>
                    <a:lstStyle/>
                    <a:p>
                      <a:endParaRPr lang="en-US" sz="1600" dirty="0">
                        <a:solidFill>
                          <a:schemeClr val="tx1"/>
                        </a:solidFill>
                      </a:endParaRPr>
                    </a:p>
                  </a:txBody>
                  <a:tcPr marL="102013" marR="102013" marT="51090" marB="510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66804">
                <a:tc>
                  <a:txBody>
                    <a:bodyPr/>
                    <a:lstStyle/>
                    <a:p>
                      <a:endParaRPr lang="en-US" sz="1600" dirty="0">
                        <a:solidFill>
                          <a:schemeClr val="tx1"/>
                        </a:solidFill>
                      </a:endParaRPr>
                    </a:p>
                  </a:txBody>
                  <a:tcPr marL="102013" marR="102013" marT="51090" marB="510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9116">
                <a:tc>
                  <a:txBody>
                    <a:bodyPr/>
                    <a:lstStyle/>
                    <a:p>
                      <a:endParaRPr lang="en-US" sz="1600" dirty="0">
                        <a:solidFill>
                          <a:schemeClr val="tx1"/>
                        </a:solidFill>
                      </a:endParaRPr>
                    </a:p>
                  </a:txBody>
                  <a:tcPr marL="102013" marR="102013" marT="51090" marB="510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66804">
                <a:tc>
                  <a:txBody>
                    <a:bodyPr/>
                    <a:lstStyle/>
                    <a:p>
                      <a:endParaRPr lang="en-US" sz="1600" dirty="0">
                        <a:solidFill>
                          <a:schemeClr val="tx1"/>
                        </a:solidFill>
                      </a:endParaRPr>
                    </a:p>
                  </a:txBody>
                  <a:tcPr marL="102013" marR="102013" marT="51090" marB="510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66804">
                <a:tc>
                  <a:txBody>
                    <a:bodyPr/>
                    <a:lstStyle/>
                    <a:p>
                      <a:endParaRPr lang="en-US" sz="1600" dirty="0">
                        <a:solidFill>
                          <a:schemeClr val="tx1"/>
                        </a:solidFill>
                      </a:endParaRPr>
                    </a:p>
                  </a:txBody>
                  <a:tcPr marL="102013" marR="102013" marT="51090" marB="510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81115">
                <a:tc>
                  <a:txBody>
                    <a:bodyPr/>
                    <a:lstStyle/>
                    <a:p>
                      <a:endParaRPr lang="en-US" sz="1600" dirty="0">
                        <a:solidFill>
                          <a:schemeClr val="tx1"/>
                        </a:solidFill>
                      </a:endParaRPr>
                    </a:p>
                  </a:txBody>
                  <a:tcPr marL="102013" marR="102013" marT="51090" marB="510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66804">
                <a:tc>
                  <a:txBody>
                    <a:bodyPr/>
                    <a:lstStyle/>
                    <a:p>
                      <a:endParaRPr lang="en-US" sz="1600" dirty="0">
                        <a:solidFill>
                          <a:schemeClr val="tx1"/>
                        </a:solidFill>
                      </a:endParaRPr>
                    </a:p>
                  </a:txBody>
                  <a:tcPr marL="102013" marR="102013" marT="51090" marB="510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2187611464"/>
              </p:ext>
            </p:extLst>
          </p:nvPr>
        </p:nvGraphicFramePr>
        <p:xfrm>
          <a:off x="304800" y="4953001"/>
          <a:ext cx="7043738" cy="3819719"/>
        </p:xfrm>
        <a:graphic>
          <a:graphicData uri="http://schemas.openxmlformats.org/drawingml/2006/table">
            <a:tbl>
              <a:tblPr firstRow="1" bandRow="1">
                <a:tableStyleId>{5940675A-B579-460E-94D1-54222C63F5DA}</a:tableStyleId>
              </a:tblPr>
              <a:tblGrid>
                <a:gridCol w="7043738"/>
              </a:tblGrid>
              <a:tr h="884127">
                <a:tc>
                  <a:txBody>
                    <a:bodyPr/>
                    <a:lstStyle/>
                    <a:p>
                      <a:pPr marL="579438" marR="0" indent="-520700" algn="l" defTabSz="966612" rtl="0" eaLnBrk="1" fontAlgn="auto" latinLnBrk="0" hangingPunct="1">
                        <a:lnSpc>
                          <a:spcPct val="100000"/>
                        </a:lnSpc>
                        <a:spcBef>
                          <a:spcPts val="0"/>
                        </a:spcBef>
                        <a:spcAft>
                          <a:spcPts val="0"/>
                        </a:spcAft>
                        <a:buClrTx/>
                        <a:buSzTx/>
                        <a:buFont typeface="+mj-lt"/>
                        <a:buNone/>
                        <a:tabLst/>
                        <a:defRPr/>
                      </a:pPr>
                      <a:r>
                        <a:rPr lang="en-US" sz="1600" b="1" baseline="0" dirty="0" smtClean="0">
                          <a:solidFill>
                            <a:schemeClr val="tx1"/>
                          </a:solidFill>
                          <a:latin typeface="Helvetica" pitchFamily="34" charset="0"/>
                          <a:cs typeface="Helvetica" pitchFamily="34" charset="0"/>
                        </a:rPr>
                        <a:t>16.    How does each text describe the moon in different ways?  How does each text describe the moon in similar ways?  Use examples from both texts.</a:t>
                      </a:r>
                      <a:endParaRPr lang="en-US" sz="1600" b="1" baseline="0" dirty="0" smtClean="0">
                        <a:solidFill>
                          <a:srgbClr val="002060"/>
                        </a:solidFill>
                        <a:latin typeface="Helvetica" panose="020B0604020202020204" pitchFamily="34" charset="0"/>
                        <a:cs typeface="Helvetica" panose="020B0604020202020204" pitchFamily="34" charset="0"/>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66949">
                <a:tc>
                  <a:txBody>
                    <a:bodyPr/>
                    <a:lstStyle/>
                    <a:p>
                      <a:endParaRPr lang="en-US" sz="1600" dirty="0"/>
                    </a:p>
                  </a:txBody>
                  <a:tcPr marL="102013" marR="102013" marT="51090" marB="510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66949">
                <a:tc>
                  <a:txBody>
                    <a:bodyPr/>
                    <a:lstStyle/>
                    <a:p>
                      <a:endParaRPr lang="en-US" sz="1600" dirty="0"/>
                    </a:p>
                  </a:txBody>
                  <a:tcPr marL="102013" marR="102013" marT="51090" marB="510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66949">
                <a:tc>
                  <a:txBody>
                    <a:bodyPr/>
                    <a:lstStyle/>
                    <a:p>
                      <a:endParaRPr lang="en-US" sz="1600" dirty="0"/>
                    </a:p>
                  </a:txBody>
                  <a:tcPr marL="102013" marR="102013" marT="51090" marB="510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66949">
                <a:tc>
                  <a:txBody>
                    <a:bodyPr/>
                    <a:lstStyle/>
                    <a:p>
                      <a:endParaRPr lang="en-US" sz="1600" dirty="0"/>
                    </a:p>
                  </a:txBody>
                  <a:tcPr marL="102013" marR="102013" marT="51090" marB="510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66949">
                <a:tc>
                  <a:txBody>
                    <a:bodyPr/>
                    <a:lstStyle/>
                    <a:p>
                      <a:endParaRPr lang="en-US" sz="1600" dirty="0"/>
                    </a:p>
                  </a:txBody>
                  <a:tcPr marL="102013" marR="102013" marT="51090" marB="510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66949">
                <a:tc>
                  <a:txBody>
                    <a:bodyPr/>
                    <a:lstStyle/>
                    <a:p>
                      <a:endParaRPr lang="en-US" sz="1600" dirty="0"/>
                    </a:p>
                  </a:txBody>
                  <a:tcPr marL="102013" marR="102013" marT="51090" marB="510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66949">
                <a:tc>
                  <a:txBody>
                    <a:bodyPr/>
                    <a:lstStyle/>
                    <a:p>
                      <a:endParaRPr lang="en-US" sz="1600" dirty="0"/>
                    </a:p>
                  </a:txBody>
                  <a:tcPr marL="102013" marR="102013" marT="51090" marB="510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66949">
                <a:tc>
                  <a:txBody>
                    <a:bodyPr/>
                    <a:lstStyle/>
                    <a:p>
                      <a:endParaRPr lang="en-US" sz="1600" dirty="0"/>
                    </a:p>
                  </a:txBody>
                  <a:tcPr marL="102013" marR="102013" marT="51090" marB="510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3158520356"/>
              </p:ext>
            </p:extLst>
          </p:nvPr>
        </p:nvGraphicFramePr>
        <p:xfrm>
          <a:off x="5257800" y="4419600"/>
          <a:ext cx="2057400" cy="457200"/>
        </p:xfrm>
        <a:graphic>
          <a:graphicData uri="http://schemas.openxmlformats.org/drawingml/2006/table">
            <a:tbl>
              <a:tblPr/>
              <a:tblGrid>
                <a:gridCol w="2057400"/>
              </a:tblGrid>
              <a:tr h="175846">
                <a:tc>
                  <a:txBody>
                    <a:bodyPr/>
                    <a:lstStyle/>
                    <a:p>
                      <a:pPr marL="0" marR="0" algn="l">
                        <a:lnSpc>
                          <a:spcPct val="100000"/>
                        </a:lnSpc>
                        <a:spcBef>
                          <a:spcPts val="0"/>
                        </a:spcBef>
                        <a:spcAft>
                          <a:spcPts val="0"/>
                        </a:spcAft>
                      </a:pPr>
                      <a:r>
                        <a:rPr lang="en-US" sz="800" b="1" dirty="0" smtClean="0">
                          <a:solidFill>
                            <a:srgbClr val="000000"/>
                          </a:solidFill>
                          <a:latin typeface="+mn-lt"/>
                          <a:ea typeface="Times New Roman"/>
                          <a:cs typeface="Times New Roman"/>
                        </a:rPr>
                        <a:t>Standard RI.2.8</a:t>
                      </a:r>
                      <a:endParaRPr lang="en-US" sz="800" dirty="0">
                        <a:latin typeface="Calibri"/>
                        <a:ea typeface="Calibri"/>
                        <a:cs typeface="Times New Roman"/>
                      </a:endParaRPr>
                    </a:p>
                  </a:txBody>
                  <a:tcPr marL="33841" marR="33841"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r>
              <a:tr h="281354">
                <a:tc>
                  <a:txBody>
                    <a:bodyPr/>
                    <a:lstStyle/>
                    <a:p>
                      <a:pPr marL="0" marR="0" algn="l">
                        <a:lnSpc>
                          <a:spcPct val="100000"/>
                        </a:lnSpc>
                        <a:spcBef>
                          <a:spcPts val="0"/>
                        </a:spcBef>
                        <a:spcAft>
                          <a:spcPts val="0"/>
                        </a:spcAft>
                      </a:pPr>
                      <a:r>
                        <a:rPr lang="en-US" sz="800" dirty="0" smtClean="0"/>
                        <a:t>Describe how reasons support specific points the author makes in a text.</a:t>
                      </a:r>
                      <a:endParaRPr lang="en-US" sz="800" b="0" dirty="0">
                        <a:latin typeface="+mn-lt"/>
                        <a:ea typeface="Calibri"/>
                        <a:cs typeface="Times New Roman"/>
                      </a:endParaRPr>
                    </a:p>
                  </a:txBody>
                  <a:tcPr marL="33841" marR="33841"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1114643717"/>
              </p:ext>
            </p:extLst>
          </p:nvPr>
        </p:nvGraphicFramePr>
        <p:xfrm>
          <a:off x="5334000" y="8854440"/>
          <a:ext cx="2057400" cy="518160"/>
        </p:xfrm>
        <a:graphic>
          <a:graphicData uri="http://schemas.openxmlformats.org/drawingml/2006/table">
            <a:tbl>
              <a:tblPr/>
              <a:tblGrid>
                <a:gridCol w="2057400"/>
              </a:tblGrid>
              <a:tr h="152400">
                <a:tc>
                  <a:txBody>
                    <a:bodyPr/>
                    <a:lstStyle/>
                    <a:p>
                      <a:pPr marL="0" marR="0" algn="l">
                        <a:lnSpc>
                          <a:spcPct val="100000"/>
                        </a:lnSpc>
                        <a:spcBef>
                          <a:spcPts val="0"/>
                        </a:spcBef>
                        <a:spcAft>
                          <a:spcPts val="0"/>
                        </a:spcAft>
                      </a:pPr>
                      <a:r>
                        <a:rPr lang="en-US" sz="800" b="1" dirty="0" smtClean="0">
                          <a:solidFill>
                            <a:srgbClr val="000000"/>
                          </a:solidFill>
                          <a:latin typeface="+mn-lt"/>
                          <a:ea typeface="Times New Roman"/>
                          <a:cs typeface="Times New Roman"/>
                        </a:rPr>
                        <a:t>Standard RI.2.9</a:t>
                      </a:r>
                      <a:endParaRPr lang="en-US" sz="800" dirty="0">
                        <a:latin typeface="Calibri"/>
                        <a:ea typeface="Calibri"/>
                        <a:cs typeface="Times New Roman"/>
                      </a:endParaRPr>
                    </a:p>
                  </a:txBody>
                  <a:tcPr marL="33841" marR="33841"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r>
              <a:tr h="224486">
                <a:tc>
                  <a:txBody>
                    <a:bodyPr/>
                    <a:lstStyle/>
                    <a:p>
                      <a:pPr marL="0" marR="0" algn="l">
                        <a:lnSpc>
                          <a:spcPct val="100000"/>
                        </a:lnSpc>
                        <a:spcBef>
                          <a:spcPts val="0"/>
                        </a:spcBef>
                        <a:spcAft>
                          <a:spcPts val="0"/>
                        </a:spcAft>
                      </a:pPr>
                      <a:r>
                        <a:rPr lang="en-US" sz="800" dirty="0" smtClean="0"/>
                        <a:t>Compare and contrast the most important points presented by two texts on the same topic.</a:t>
                      </a:r>
                      <a:endParaRPr lang="en-US" sz="800" b="0" dirty="0">
                        <a:latin typeface="+mn-lt"/>
                        <a:ea typeface="Calibri"/>
                        <a:cs typeface="Times New Roman"/>
                      </a:endParaRPr>
                    </a:p>
                  </a:txBody>
                  <a:tcPr marL="33841" marR="33841"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r>
            </a:tbl>
          </a:graphicData>
        </a:graphic>
      </p:graphicFrame>
    </p:spTree>
    <p:extLst>
      <p:ext uri="{BB962C8B-B14F-4D97-AF65-F5344CB8AC3E}">
        <p14:creationId xmlns:p14="http://schemas.microsoft.com/office/powerpoint/2010/main" val="62666353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36</a:t>
            </a:fld>
            <a:endParaRPr lang="en-US" dirty="0"/>
          </a:p>
        </p:txBody>
      </p:sp>
      <p:graphicFrame>
        <p:nvGraphicFramePr>
          <p:cNvPr id="10" name="Table 9"/>
          <p:cNvGraphicFramePr>
            <a:graphicFrameLocks noGrp="1"/>
          </p:cNvGraphicFramePr>
          <p:nvPr>
            <p:extLst>
              <p:ext uri="{D42A27DB-BD31-4B8C-83A1-F6EECF244321}">
                <p14:modId xmlns:p14="http://schemas.microsoft.com/office/powerpoint/2010/main" val="1624799141"/>
              </p:ext>
            </p:extLst>
          </p:nvPr>
        </p:nvGraphicFramePr>
        <p:xfrm>
          <a:off x="242888" y="656340"/>
          <a:ext cx="7043738" cy="5028180"/>
        </p:xfrm>
        <a:graphic>
          <a:graphicData uri="http://schemas.openxmlformats.org/drawingml/2006/table">
            <a:tbl>
              <a:tblPr firstRow="1" bandRow="1">
                <a:tableStyleId>{5940675A-B579-460E-94D1-54222C63F5DA}</a:tableStyleId>
              </a:tblPr>
              <a:tblGrid>
                <a:gridCol w="7043738"/>
              </a:tblGrid>
              <a:tr h="2592832">
                <a:tc>
                  <a:txBody>
                    <a:bodyPr/>
                    <a:lstStyle/>
                    <a:p>
                      <a:pPr marL="401638" marR="0" indent="-346075" algn="l" defTabSz="1018809" rtl="0" eaLnBrk="1" fontAlgn="auto" latinLnBrk="0" hangingPunct="1">
                        <a:lnSpc>
                          <a:spcPct val="100000"/>
                        </a:lnSpc>
                        <a:spcBef>
                          <a:spcPts val="0"/>
                        </a:spcBef>
                        <a:spcAft>
                          <a:spcPts val="0"/>
                        </a:spcAft>
                        <a:buClrTx/>
                        <a:buSzTx/>
                        <a:buFont typeface="+mj-lt"/>
                        <a:buNone/>
                        <a:tabLst/>
                        <a:defRPr/>
                      </a:pPr>
                      <a:r>
                        <a:rPr lang="en-US" sz="1700" b="1" dirty="0" smtClean="0">
                          <a:solidFill>
                            <a:schemeClr val="tx1"/>
                          </a:solidFill>
                        </a:rPr>
                        <a:t>17.  Read the story below. Write an ending for the story that tells what happened next.</a:t>
                      </a:r>
                    </a:p>
                    <a:p>
                      <a:pPr marL="0" marR="0" indent="0" algn="l" defTabSz="1018809" rtl="0" eaLnBrk="1" fontAlgn="auto" latinLnBrk="0" hangingPunct="1">
                        <a:lnSpc>
                          <a:spcPct val="100000"/>
                        </a:lnSpc>
                        <a:spcBef>
                          <a:spcPts val="0"/>
                        </a:spcBef>
                        <a:spcAft>
                          <a:spcPts val="0"/>
                        </a:spcAft>
                        <a:buClrTx/>
                        <a:buSzTx/>
                        <a:buFont typeface="+mj-lt"/>
                        <a:buNone/>
                        <a:tabLst/>
                        <a:defRPr/>
                      </a:pPr>
                      <a:endParaRPr lang="en-US" sz="1700" b="1" i="0" u="sng" kern="1200" dirty="0" smtClean="0">
                        <a:solidFill>
                          <a:schemeClr val="tx1"/>
                        </a:solidFill>
                        <a:effectLst/>
                        <a:latin typeface="+mn-lt"/>
                        <a:ea typeface="Times New Roman"/>
                        <a:cs typeface="Times New Roman"/>
                      </a:endParaRPr>
                    </a:p>
                    <a:p>
                      <a:pPr marL="0" marR="0" indent="0" algn="ctr" defTabSz="1018809" rtl="0" eaLnBrk="1" fontAlgn="auto" latinLnBrk="0" hangingPunct="1">
                        <a:lnSpc>
                          <a:spcPct val="100000"/>
                        </a:lnSpc>
                        <a:spcBef>
                          <a:spcPts val="0"/>
                        </a:spcBef>
                        <a:spcAft>
                          <a:spcPts val="0"/>
                        </a:spcAft>
                        <a:buClrTx/>
                        <a:buSzTx/>
                        <a:buFont typeface="+mj-lt"/>
                        <a:buNone/>
                        <a:tabLst/>
                        <a:defRPr/>
                      </a:pPr>
                      <a:r>
                        <a:rPr lang="en-US" sz="1700" b="1" i="0" u="sng" kern="1200" dirty="0" smtClean="0">
                          <a:solidFill>
                            <a:schemeClr val="tx1"/>
                          </a:solidFill>
                          <a:effectLst/>
                          <a:latin typeface="+mn-lt"/>
                          <a:ea typeface="Times New Roman"/>
                          <a:cs typeface="Times New Roman"/>
                        </a:rPr>
                        <a:t>Three Friends</a:t>
                      </a:r>
                    </a:p>
                    <a:p>
                      <a:pPr marL="0" marR="0" indent="0" algn="ctr" defTabSz="1018809" rtl="0" eaLnBrk="1" fontAlgn="auto" latinLnBrk="0" hangingPunct="1">
                        <a:lnSpc>
                          <a:spcPct val="100000"/>
                        </a:lnSpc>
                        <a:spcBef>
                          <a:spcPts val="0"/>
                        </a:spcBef>
                        <a:spcAft>
                          <a:spcPts val="0"/>
                        </a:spcAft>
                        <a:buClrTx/>
                        <a:buSzTx/>
                        <a:buFont typeface="+mj-lt"/>
                        <a:buNone/>
                        <a:tabLst/>
                        <a:defRPr/>
                      </a:pPr>
                      <a:r>
                        <a:rPr lang="en-US" sz="800" b="1" i="0" kern="1200" dirty="0" smtClean="0">
                          <a:solidFill>
                            <a:schemeClr val="tx1"/>
                          </a:solidFill>
                          <a:effectLst/>
                          <a:latin typeface="+mn-lt"/>
                          <a:ea typeface="Times New Roman"/>
                          <a:cs typeface="Times New Roman"/>
                        </a:rPr>
                        <a:t>       </a:t>
                      </a:r>
                    </a:p>
                    <a:p>
                      <a:pPr marL="288925" marR="0" indent="-288925" algn="l" defTabSz="1018809" rtl="0" eaLnBrk="1" fontAlgn="auto" latinLnBrk="0" hangingPunct="1">
                        <a:lnSpc>
                          <a:spcPct val="100000"/>
                        </a:lnSpc>
                        <a:spcBef>
                          <a:spcPts val="0"/>
                        </a:spcBef>
                        <a:spcAft>
                          <a:spcPts val="0"/>
                        </a:spcAft>
                        <a:buClrTx/>
                        <a:buSzTx/>
                        <a:buFont typeface="+mj-lt"/>
                        <a:buNone/>
                        <a:tabLst/>
                        <a:defRPr/>
                      </a:pPr>
                      <a:r>
                        <a:rPr lang="en-US" sz="1700" b="0" i="0" kern="1200" dirty="0" smtClean="0">
                          <a:solidFill>
                            <a:schemeClr val="tx1"/>
                          </a:solidFill>
                          <a:effectLst/>
                          <a:latin typeface="+mn-lt"/>
                          <a:ea typeface="Times New Roman"/>
                          <a:cs typeface="Times New Roman"/>
                        </a:rPr>
                        <a:t>      Three friends</a:t>
                      </a:r>
                      <a:r>
                        <a:rPr lang="en-US" sz="1700" b="0" i="0" kern="1200" baseline="0" dirty="0" smtClean="0">
                          <a:solidFill>
                            <a:schemeClr val="tx1"/>
                          </a:solidFill>
                          <a:effectLst/>
                          <a:latin typeface="+mn-lt"/>
                          <a:ea typeface="Times New Roman"/>
                          <a:cs typeface="Times New Roman"/>
                        </a:rPr>
                        <a:t> a snake,</a:t>
                      </a:r>
                      <a:r>
                        <a:rPr lang="en-US" sz="1700" b="0" i="0" kern="1200" dirty="0" smtClean="0">
                          <a:solidFill>
                            <a:schemeClr val="tx1"/>
                          </a:solidFill>
                          <a:effectLst/>
                          <a:latin typeface="+mn-lt"/>
                          <a:ea typeface="Times New Roman"/>
                          <a:cs typeface="Times New Roman"/>
                        </a:rPr>
                        <a:t> a lion, and a hawk, were outside looking at the moon.  It made them</a:t>
                      </a:r>
                      <a:r>
                        <a:rPr lang="en-US" sz="1700" b="0" i="0" kern="1200" baseline="0" dirty="0" smtClean="0">
                          <a:solidFill>
                            <a:schemeClr val="tx1"/>
                          </a:solidFill>
                          <a:effectLst/>
                          <a:latin typeface="+mn-lt"/>
                          <a:ea typeface="Times New Roman"/>
                          <a:cs typeface="Times New Roman"/>
                        </a:rPr>
                        <a:t> very hungry.  They argued about what they could eat.  The snake  and the hawk fell asleep.  The lion couldn’t sleep because he was so hungry. Then, he walked off into the forest.</a:t>
                      </a:r>
                    </a:p>
                    <a:p>
                      <a:pPr marL="288925" marR="0" indent="-288925" algn="l" defTabSz="1018809" rtl="0" eaLnBrk="1" fontAlgn="auto" latinLnBrk="0" hangingPunct="1">
                        <a:lnSpc>
                          <a:spcPct val="100000"/>
                        </a:lnSpc>
                        <a:spcBef>
                          <a:spcPts val="0"/>
                        </a:spcBef>
                        <a:spcAft>
                          <a:spcPts val="0"/>
                        </a:spcAft>
                        <a:buClrTx/>
                        <a:buSzTx/>
                        <a:buFont typeface="+mj-lt"/>
                        <a:buNone/>
                        <a:tabLst/>
                        <a:defRPr/>
                      </a:pPr>
                      <a:endParaRPr lang="en-US" sz="1700" b="1" baseline="0" dirty="0" smtClean="0">
                        <a:solidFill>
                          <a:srgbClr val="FF0000"/>
                        </a:solidFill>
                      </a:endParaRPr>
                    </a:p>
                    <a:p>
                      <a:pPr marL="0" marR="0" indent="0" algn="r" defTabSz="1018809" rtl="0" eaLnBrk="1" fontAlgn="auto" latinLnBrk="0" hangingPunct="1">
                        <a:lnSpc>
                          <a:spcPct val="100000"/>
                        </a:lnSpc>
                        <a:spcBef>
                          <a:spcPts val="0"/>
                        </a:spcBef>
                        <a:spcAft>
                          <a:spcPts val="0"/>
                        </a:spcAft>
                        <a:buClrTx/>
                        <a:buSzTx/>
                        <a:buFont typeface="+mj-lt"/>
                        <a:buNone/>
                        <a:tabLst/>
                        <a:defRPr/>
                      </a:pPr>
                      <a:r>
                        <a:rPr lang="en-US" sz="1000" b="1" i="1" dirty="0" smtClean="0">
                          <a:solidFill>
                            <a:schemeClr val="tx1"/>
                          </a:solidFill>
                          <a:latin typeface="+mn-lt"/>
                          <a:cs typeface="Helvetica" pitchFamily="34" charset="0"/>
                        </a:rPr>
                        <a:t>Write a Brief</a:t>
                      </a:r>
                      <a:r>
                        <a:rPr lang="en-US" sz="1000" b="1" i="1" baseline="0" dirty="0" smtClean="0">
                          <a:solidFill>
                            <a:schemeClr val="tx1"/>
                          </a:solidFill>
                          <a:latin typeface="+mn-lt"/>
                          <a:cs typeface="Helvetica" pitchFamily="34" charset="0"/>
                        </a:rPr>
                        <a:t> Text, </a:t>
                      </a:r>
                      <a:r>
                        <a:rPr lang="en-US" sz="1000" b="1" i="1" baseline="0" dirty="0" smtClean="0">
                          <a:solidFill>
                            <a:schemeClr val="tx1"/>
                          </a:solidFill>
                          <a:latin typeface="+mn-lt"/>
                          <a:cs typeface="Helvetica" pitchFamily="34" charset="0"/>
                        </a:rPr>
                        <a:t>W.2.3c </a:t>
                      </a:r>
                      <a:r>
                        <a:rPr lang="en-US" sz="1000" b="1" i="1" baseline="0" dirty="0" smtClean="0">
                          <a:solidFill>
                            <a:schemeClr val="tx1"/>
                          </a:solidFill>
                          <a:latin typeface="+mn-lt"/>
                          <a:cs typeface="Helvetica" pitchFamily="34" charset="0"/>
                        </a:rPr>
                        <a:t>Temporal Words Target 1a </a:t>
                      </a:r>
                    </a:p>
                    <a:p>
                      <a:pPr marL="0" marR="0" indent="0" algn="r" defTabSz="1018809" rtl="0" eaLnBrk="1" fontAlgn="auto" latinLnBrk="0" hangingPunct="1">
                        <a:lnSpc>
                          <a:spcPct val="100000"/>
                        </a:lnSpc>
                        <a:spcBef>
                          <a:spcPts val="0"/>
                        </a:spcBef>
                        <a:spcAft>
                          <a:spcPts val="0"/>
                        </a:spcAft>
                        <a:buClrTx/>
                        <a:buSzTx/>
                        <a:buFont typeface="+mj-lt"/>
                        <a:buNone/>
                        <a:tabLst/>
                        <a:defRPr/>
                      </a:pPr>
                      <a:endParaRPr lang="en-US" sz="1000" b="1" baseline="0" dirty="0" smtClean="0">
                        <a:solidFill>
                          <a:srgbClr val="FF0000"/>
                        </a:solidFill>
                      </a:endParaRPr>
                    </a:p>
                  </a:txBody>
                  <a:tcPr marL="102012" marR="102012"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57632">
                <a:tc>
                  <a:txBody>
                    <a:bodyPr/>
                    <a:lstStyle/>
                    <a:p>
                      <a:endParaRPr lang="en-US" sz="1700" dirty="0" smtClean="0">
                        <a:solidFill>
                          <a:srgbClr val="FF0000"/>
                        </a:solidFill>
                      </a:endParaRPr>
                    </a:p>
                  </a:txBody>
                  <a:tcPr marL="102012" marR="102012" marT="51090" marB="510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57632">
                <a:tc>
                  <a:txBody>
                    <a:bodyPr/>
                    <a:lstStyle/>
                    <a:p>
                      <a:endParaRPr lang="en-US" sz="1700" dirty="0">
                        <a:solidFill>
                          <a:srgbClr val="FF0000"/>
                        </a:solidFill>
                      </a:endParaRPr>
                    </a:p>
                  </a:txBody>
                  <a:tcPr marL="102012" marR="102012" marT="51090" marB="510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57632">
                <a:tc>
                  <a:txBody>
                    <a:bodyPr/>
                    <a:lstStyle/>
                    <a:p>
                      <a:endParaRPr lang="en-US" sz="1700" dirty="0">
                        <a:solidFill>
                          <a:srgbClr val="FF0000"/>
                        </a:solidFill>
                      </a:endParaRPr>
                    </a:p>
                  </a:txBody>
                  <a:tcPr marL="102012" marR="102012" marT="51090" marB="510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57632">
                <a:tc>
                  <a:txBody>
                    <a:bodyPr/>
                    <a:lstStyle/>
                    <a:p>
                      <a:endParaRPr lang="en-US" sz="1700" dirty="0">
                        <a:solidFill>
                          <a:srgbClr val="FF0000"/>
                        </a:solidFill>
                      </a:endParaRPr>
                    </a:p>
                  </a:txBody>
                  <a:tcPr marL="102012" marR="102012" marT="51090" marB="510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57632">
                <a:tc>
                  <a:txBody>
                    <a:bodyPr/>
                    <a:lstStyle/>
                    <a:p>
                      <a:endParaRPr lang="en-US" sz="1700" dirty="0">
                        <a:solidFill>
                          <a:srgbClr val="FF0000"/>
                        </a:solidFill>
                      </a:endParaRPr>
                    </a:p>
                  </a:txBody>
                  <a:tcPr marL="102012" marR="102012" marT="51090" marB="510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57632">
                <a:tc>
                  <a:txBody>
                    <a:bodyPr/>
                    <a:lstStyle/>
                    <a:p>
                      <a:endParaRPr lang="en-US" sz="1700" dirty="0">
                        <a:solidFill>
                          <a:srgbClr val="FF0000"/>
                        </a:solidFill>
                      </a:endParaRPr>
                    </a:p>
                  </a:txBody>
                  <a:tcPr marL="102012" marR="102012" marT="51090" marB="510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5" name="Rectangle 4"/>
          <p:cNvSpPr/>
          <p:nvPr/>
        </p:nvSpPr>
        <p:spPr>
          <a:xfrm>
            <a:off x="304800" y="1371600"/>
            <a:ext cx="7086600" cy="16764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913762065"/>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651904" y="6553200"/>
            <a:ext cx="6127987" cy="3088300"/>
          </a:xfrm>
          <a:prstGeom prst="rect">
            <a:avLst/>
          </a:prstGeom>
        </p:spPr>
        <p:txBody>
          <a:bodyPr wrap="square" lIns="101872" tIns="50936" rIns="101872" bIns="50936">
            <a:spAutoFit/>
          </a:bodyPr>
          <a:lstStyle/>
          <a:p>
            <a:pPr marL="400050" indent="-400050"/>
            <a:r>
              <a:rPr lang="en-US" sz="1600" b="1" dirty="0" smtClean="0">
                <a:latin typeface="Helvetica" panose="020B0604020202020204" pitchFamily="34" charset="0"/>
                <a:cs typeface="Helvetica" pitchFamily="34" charset="0"/>
              </a:rPr>
              <a:t>19. </a:t>
            </a:r>
            <a:r>
              <a:rPr lang="en-US" sz="1600" dirty="0" smtClean="0">
                <a:latin typeface="Helvetica" panose="020B0604020202020204" pitchFamily="34" charset="0"/>
                <a:cs typeface="Helvetica" pitchFamily="34" charset="0"/>
              </a:rPr>
              <a:t>The moon </a:t>
            </a:r>
            <a:r>
              <a:rPr lang="en-US" sz="1600" i="1" u="sng" dirty="0" smtClean="0">
                <a:latin typeface="Helvetica" panose="020B0604020202020204" pitchFamily="34" charset="0"/>
                <a:cs typeface="Helvetica" pitchFamily="34" charset="0"/>
              </a:rPr>
              <a:t>rotates</a:t>
            </a:r>
            <a:r>
              <a:rPr lang="en-US" sz="1600" dirty="0" smtClean="0">
                <a:latin typeface="Helvetica" panose="020B0604020202020204" pitchFamily="34" charset="0"/>
                <a:cs typeface="Helvetica" pitchFamily="34" charset="0"/>
              </a:rPr>
              <a:t> around the earth once a month.</a:t>
            </a:r>
            <a:endParaRPr lang="en-US" sz="1600" dirty="0">
              <a:latin typeface="Helvetica" panose="020B0604020202020204" pitchFamily="34" charset="0"/>
              <a:cs typeface="Helvetica" pitchFamily="34" charset="0"/>
            </a:endParaRPr>
          </a:p>
          <a:p>
            <a:pPr marL="400050" indent="-400050"/>
            <a:endParaRPr lang="en-US" sz="900" b="1" dirty="0">
              <a:latin typeface="Helvetica" panose="020B0604020202020204" pitchFamily="34" charset="0"/>
              <a:cs typeface="Helvetica" pitchFamily="34" charset="0"/>
            </a:endParaRPr>
          </a:p>
          <a:p>
            <a:pPr marL="400050" indent="-400050"/>
            <a:r>
              <a:rPr lang="en-US" sz="1600" b="1" dirty="0">
                <a:latin typeface="Helvetica" panose="020B0604020202020204" pitchFamily="34" charset="0"/>
                <a:cs typeface="Helvetica" pitchFamily="34" charset="0"/>
              </a:rPr>
              <a:t>      </a:t>
            </a:r>
            <a:r>
              <a:rPr lang="en-US" sz="1600" b="1" dirty="0" smtClean="0">
                <a:latin typeface="Helvetica" panose="020B0604020202020204" pitchFamily="34" charset="0"/>
                <a:cs typeface="Helvetica" pitchFamily="34" charset="0"/>
              </a:rPr>
              <a:t>Which </a:t>
            </a:r>
            <a:r>
              <a:rPr lang="en-US" sz="1600" b="1" dirty="0">
                <a:latin typeface="Helvetica" panose="020B0604020202020204" pitchFamily="34" charset="0"/>
                <a:cs typeface="Helvetica" pitchFamily="34" charset="0"/>
              </a:rPr>
              <a:t>word could be used to replace </a:t>
            </a:r>
            <a:r>
              <a:rPr lang="en-US" sz="1600" b="1" i="1" u="sng" dirty="0" smtClean="0">
                <a:latin typeface="Helvetica" panose="020B0604020202020204" pitchFamily="34" charset="0"/>
                <a:cs typeface="Helvetica" pitchFamily="34" charset="0"/>
              </a:rPr>
              <a:t>rotates</a:t>
            </a:r>
            <a:r>
              <a:rPr lang="en-US" sz="1600" b="1" dirty="0" smtClean="0">
                <a:latin typeface="Helvetica" panose="020B0604020202020204" pitchFamily="34" charset="0"/>
                <a:cs typeface="Helvetica" pitchFamily="34" charset="0"/>
              </a:rPr>
              <a:t>? </a:t>
            </a:r>
            <a:endParaRPr lang="en-US" sz="1600" b="1" dirty="0">
              <a:latin typeface="Helvetica" panose="020B0604020202020204" pitchFamily="34" charset="0"/>
              <a:cs typeface="Helvetica" pitchFamily="34" charset="0"/>
            </a:endParaRPr>
          </a:p>
          <a:p>
            <a:pPr marL="400050" indent="-400050" algn="r"/>
            <a:r>
              <a:rPr lang="en-US" sz="900" b="1" dirty="0" smtClean="0">
                <a:latin typeface="Helvetica" panose="020B0604020202020204" pitchFamily="34" charset="0"/>
                <a:cs typeface="Helvetica" pitchFamily="34" charset="0"/>
              </a:rPr>
              <a:t>         </a:t>
            </a:r>
            <a:r>
              <a:rPr lang="en-US" sz="900" i="1" dirty="0" smtClean="0">
                <a:latin typeface="Helvetica" panose="020B0604020202020204" pitchFamily="34" charset="0"/>
                <a:cs typeface="Helvetica" panose="020B0604020202020204" pitchFamily="34" charset="0"/>
              </a:rPr>
              <a:t>Language </a:t>
            </a:r>
            <a:r>
              <a:rPr lang="en-US" sz="900" i="1" dirty="0">
                <a:latin typeface="Helvetica" panose="020B0604020202020204" pitchFamily="34" charset="0"/>
                <a:cs typeface="Helvetica" panose="020B0604020202020204" pitchFamily="34" charset="0"/>
              </a:rPr>
              <a:t>and </a:t>
            </a:r>
            <a:r>
              <a:rPr lang="en-US" sz="900" i="1" dirty="0" smtClean="0">
                <a:latin typeface="Helvetica" panose="020B0604020202020204" pitchFamily="34" charset="0"/>
                <a:cs typeface="Helvetica" panose="020B0604020202020204" pitchFamily="34" charset="0"/>
              </a:rPr>
              <a:t>Vocabulary: L.3a Audience Writing Target 8</a:t>
            </a:r>
            <a:endParaRPr lang="en-US" sz="900" i="1" dirty="0">
              <a:latin typeface="Helvetica" panose="020B0604020202020204" pitchFamily="34" charset="0"/>
              <a:cs typeface="Helvetica" panose="020B0604020202020204" pitchFamily="34" charset="0"/>
            </a:endParaRPr>
          </a:p>
          <a:p>
            <a:pPr>
              <a:tabLst>
                <a:tab pos="1425575" algn="l"/>
              </a:tabLst>
            </a:pPr>
            <a:r>
              <a:rPr lang="en-US" sz="1600" dirty="0">
                <a:solidFill>
                  <a:srgbClr val="FF0000"/>
                </a:solidFill>
                <a:latin typeface="Helvetica" panose="020B0604020202020204" pitchFamily="34" charset="0"/>
                <a:cs typeface="Helvetica" panose="020B0604020202020204" pitchFamily="34" charset="0"/>
              </a:rPr>
              <a:t> </a:t>
            </a:r>
            <a:r>
              <a:rPr lang="en-US" sz="1600" dirty="0" smtClean="0">
                <a:solidFill>
                  <a:srgbClr val="FF0000"/>
                </a:solidFill>
                <a:latin typeface="Helvetica" panose="020B0604020202020204" pitchFamily="34" charset="0"/>
                <a:cs typeface="Helvetica" panose="020B0604020202020204" pitchFamily="34" charset="0"/>
              </a:rPr>
              <a:t>      </a:t>
            </a:r>
            <a:endParaRPr lang="en-US" sz="1600" dirty="0">
              <a:latin typeface="Helvetica" pitchFamily="34" charset="0"/>
              <a:cs typeface="Helvetica" pitchFamily="34" charset="0"/>
            </a:endParaRPr>
          </a:p>
          <a:p>
            <a:pPr marL="844904" indent="-361384">
              <a:buFont typeface="+mj-lt"/>
              <a:buAutoNum type="alphaUcPeriod"/>
            </a:pPr>
            <a:r>
              <a:rPr lang="en-US" sz="1600" dirty="0" smtClean="0">
                <a:latin typeface="Helvetica" pitchFamily="34" charset="0"/>
                <a:cs typeface="Helvetica" pitchFamily="34" charset="0"/>
              </a:rPr>
              <a:t>swings</a:t>
            </a:r>
            <a:endParaRPr lang="en-US" sz="1600" dirty="0">
              <a:latin typeface="Helvetica" pitchFamily="34" charset="0"/>
              <a:cs typeface="Helvetica" pitchFamily="34" charset="0"/>
            </a:endParaRPr>
          </a:p>
          <a:p>
            <a:pPr marL="844904" indent="-361384">
              <a:buFont typeface="+mj-lt"/>
              <a:buAutoNum type="alphaUcPeriod"/>
            </a:pPr>
            <a:endParaRPr lang="en-US" sz="1600" dirty="0">
              <a:latin typeface="Helvetica" pitchFamily="34" charset="0"/>
              <a:cs typeface="Helvetica" pitchFamily="34" charset="0"/>
            </a:endParaRPr>
          </a:p>
          <a:p>
            <a:pPr marL="844904" indent="-361384">
              <a:buFont typeface="+mj-lt"/>
              <a:buAutoNum type="alphaUcPeriod"/>
            </a:pPr>
            <a:r>
              <a:rPr lang="en-US" sz="1600" dirty="0" smtClean="0">
                <a:latin typeface="Helvetica" pitchFamily="34" charset="0"/>
                <a:cs typeface="Helvetica" pitchFamily="34" charset="0"/>
              </a:rPr>
              <a:t>changes</a:t>
            </a:r>
            <a:endParaRPr lang="en-US" sz="1600" dirty="0">
              <a:latin typeface="Helvetica" pitchFamily="34" charset="0"/>
              <a:cs typeface="Helvetica" pitchFamily="34" charset="0"/>
            </a:endParaRPr>
          </a:p>
          <a:p>
            <a:pPr marL="844904" indent="-361384">
              <a:buFont typeface="+mj-lt"/>
              <a:buAutoNum type="alphaUcPeriod"/>
            </a:pPr>
            <a:endParaRPr lang="en-US" sz="1600" dirty="0">
              <a:latin typeface="Helvetica" pitchFamily="34" charset="0"/>
              <a:cs typeface="Helvetica" pitchFamily="34" charset="0"/>
            </a:endParaRPr>
          </a:p>
          <a:p>
            <a:pPr marL="844904" indent="-361384">
              <a:buFont typeface="+mj-lt"/>
              <a:buAutoNum type="alphaUcPeriod"/>
            </a:pPr>
            <a:r>
              <a:rPr lang="en-US" sz="1600" dirty="0" smtClean="0">
                <a:latin typeface="Helvetica" pitchFamily="34" charset="0"/>
                <a:cs typeface="Helvetica" pitchFamily="34" charset="0"/>
              </a:rPr>
              <a:t>reflects</a:t>
            </a:r>
            <a:endParaRPr lang="en-US" sz="1600" dirty="0">
              <a:latin typeface="Helvetica" pitchFamily="34" charset="0"/>
              <a:cs typeface="Helvetica" pitchFamily="34" charset="0"/>
            </a:endParaRPr>
          </a:p>
          <a:p>
            <a:pPr marL="844904" indent="-361384">
              <a:buFont typeface="+mj-lt"/>
              <a:buAutoNum type="alphaUcPeriod"/>
            </a:pPr>
            <a:endParaRPr lang="en-US" sz="1600" dirty="0">
              <a:latin typeface="Helvetica" pitchFamily="34" charset="0"/>
              <a:cs typeface="Helvetica" pitchFamily="34" charset="0"/>
            </a:endParaRPr>
          </a:p>
          <a:p>
            <a:pPr marL="844904" indent="-361384">
              <a:buFont typeface="+mj-lt"/>
              <a:buAutoNum type="alphaUcPeriod"/>
            </a:pPr>
            <a:r>
              <a:rPr lang="en-US" sz="1600" dirty="0" smtClean="0">
                <a:latin typeface="Helvetica" pitchFamily="34" charset="0"/>
                <a:cs typeface="Helvetica" pitchFamily="34" charset="0"/>
              </a:rPr>
              <a:t>circles</a:t>
            </a:r>
            <a:endParaRPr lang="en-US" sz="1600" dirty="0">
              <a:latin typeface="Helvetica" pitchFamily="34" charset="0"/>
              <a:cs typeface="Helvetica" pitchFamily="34" charset="0"/>
            </a:endParaRPr>
          </a:p>
          <a:p>
            <a:pPr marL="844904" indent="-361384">
              <a:buFont typeface="+mj-lt"/>
              <a:buAutoNum type="alphaUcPeriod"/>
            </a:pPr>
            <a:endParaRPr lang="en-US" sz="1600" dirty="0">
              <a:solidFill>
                <a:srgbClr val="FF0000"/>
              </a:solidFill>
              <a:latin typeface="Helvetica" pitchFamily="34" charset="0"/>
              <a:cs typeface="Helvetica" pitchFamily="34" charset="0"/>
            </a:endParaRPr>
          </a:p>
        </p:txBody>
      </p:sp>
      <p:sp>
        <p:nvSpPr>
          <p:cNvPr id="4" name="Slide Number Placeholder 3"/>
          <p:cNvSpPr>
            <a:spLocks noGrp="1"/>
          </p:cNvSpPr>
          <p:nvPr>
            <p:ph type="sldNum" sz="quarter" idx="12"/>
          </p:nvPr>
        </p:nvSpPr>
        <p:spPr/>
        <p:txBody>
          <a:bodyPr/>
          <a:lstStyle/>
          <a:p>
            <a:fld id="{F177B04D-AEB5-43ED-B9BA-B3D1EC9C9067}" type="slidenum">
              <a:rPr lang="en-US" smtClean="0"/>
              <a:pPr/>
              <a:t>37</a:t>
            </a:fld>
            <a:endParaRPr lang="en-US" dirty="0"/>
          </a:p>
        </p:txBody>
      </p:sp>
      <p:sp>
        <p:nvSpPr>
          <p:cNvPr id="5" name="Rectangle 4"/>
          <p:cNvSpPr/>
          <p:nvPr/>
        </p:nvSpPr>
        <p:spPr>
          <a:xfrm>
            <a:off x="547688" y="381000"/>
            <a:ext cx="6767512" cy="5509730"/>
          </a:xfrm>
          <a:prstGeom prst="rect">
            <a:avLst/>
          </a:prstGeom>
          <a:noFill/>
        </p:spPr>
        <p:txBody>
          <a:bodyPr wrap="square" lIns="101869" tIns="50935" rIns="101869" bIns="50935">
            <a:spAutoFit/>
          </a:bodyPr>
          <a:lstStyle/>
          <a:p>
            <a:pPr marL="400050" indent="-400050"/>
            <a:r>
              <a:rPr lang="en-US" sz="1600" b="1" dirty="0" smtClean="0">
                <a:solidFill>
                  <a:srgbClr val="FF0000"/>
                </a:solidFill>
                <a:latin typeface="Helvetica" panose="020B0604020202020204" pitchFamily="34" charset="0"/>
                <a:ea typeface="Times New Roman"/>
                <a:cs typeface="Helvetica" panose="020B0604020202020204" pitchFamily="34" charset="0"/>
              </a:rPr>
              <a:t> </a:t>
            </a:r>
            <a:r>
              <a:rPr lang="en-US" sz="1600" b="1" dirty="0" smtClean="0">
                <a:latin typeface="Helvetica" panose="020B0604020202020204" pitchFamily="34" charset="0"/>
                <a:ea typeface="Times New Roman"/>
                <a:cs typeface="Helvetica" panose="020B0604020202020204" pitchFamily="34" charset="0"/>
              </a:rPr>
              <a:t>18. A student is writing a story for her class to </a:t>
            </a:r>
            <a:r>
              <a:rPr lang="en-US" sz="1600" b="1" u="sng" dirty="0" smtClean="0">
                <a:latin typeface="Helvetica" panose="020B0604020202020204" pitchFamily="34" charset="0"/>
                <a:ea typeface="Times New Roman"/>
                <a:cs typeface="Helvetica" panose="020B0604020202020204" pitchFamily="34" charset="0"/>
              </a:rPr>
              <a:t>describe</a:t>
            </a:r>
            <a:r>
              <a:rPr lang="en-US" sz="1600" b="1" dirty="0" smtClean="0">
                <a:latin typeface="Helvetica" panose="020B0604020202020204" pitchFamily="34" charset="0"/>
                <a:ea typeface="Times New Roman"/>
                <a:cs typeface="Helvetica" panose="020B0604020202020204" pitchFamily="34" charset="0"/>
              </a:rPr>
              <a:t> a visit to the moon.  She wants to revise the story.  Read the story in the box below.</a:t>
            </a:r>
            <a:endParaRPr lang="en-US" sz="1600" i="1" dirty="0" smtClean="0">
              <a:latin typeface="Helvetica" panose="020B0604020202020204" pitchFamily="34" charset="0"/>
              <a:ea typeface="Times New Roman"/>
              <a:cs typeface="Helvetica" panose="020B0604020202020204" pitchFamily="34" charset="0"/>
            </a:endParaRPr>
          </a:p>
          <a:p>
            <a:pPr lvl="0" algn="r">
              <a:defRPr/>
            </a:pPr>
            <a:r>
              <a:rPr lang="en-US" sz="1000" i="1" dirty="0" smtClean="0">
                <a:cs typeface="Helvetica" pitchFamily="34" charset="0"/>
              </a:rPr>
              <a:t>Revise a </a:t>
            </a:r>
            <a:r>
              <a:rPr lang="en-US" sz="1000" i="1" dirty="0">
                <a:cs typeface="Helvetica" pitchFamily="34" charset="0"/>
              </a:rPr>
              <a:t>Text, </a:t>
            </a:r>
            <a:r>
              <a:rPr lang="en-US" sz="1000" i="1" dirty="0" smtClean="0">
                <a:cs typeface="Helvetica" pitchFamily="34" charset="0"/>
              </a:rPr>
              <a:t>W.2.3b sensory elaboration in details, Writing </a:t>
            </a:r>
            <a:r>
              <a:rPr lang="en-US" sz="1000" i="1" dirty="0">
                <a:cs typeface="Helvetica" pitchFamily="34" charset="0"/>
              </a:rPr>
              <a:t>Target </a:t>
            </a:r>
            <a:r>
              <a:rPr lang="en-US" sz="1000" i="1" dirty="0" smtClean="0">
                <a:cs typeface="Helvetica" pitchFamily="34" charset="0"/>
              </a:rPr>
              <a:t>1b</a:t>
            </a:r>
            <a:endParaRPr lang="en-US" sz="1000" u="sng" dirty="0">
              <a:ea typeface="Times New Roman"/>
              <a:cs typeface="Times New Roman"/>
            </a:endParaRPr>
          </a:p>
          <a:p>
            <a:pPr marL="400050" indent="-400050"/>
            <a:endParaRPr lang="en-US" sz="1000" dirty="0" smtClean="0">
              <a:solidFill>
                <a:srgbClr val="FF0000"/>
              </a:solidFill>
              <a:latin typeface="Helvetica" panose="020B0604020202020204" pitchFamily="34" charset="0"/>
              <a:cs typeface="Helvetica" panose="020B0604020202020204" pitchFamily="34" charset="0"/>
            </a:endParaRPr>
          </a:p>
          <a:p>
            <a:r>
              <a:rPr lang="en-US" sz="1600" dirty="0"/>
              <a:t>I flew to the moon so I could walk on it.  When I got out of the spaceship, I walked across the ground.</a:t>
            </a:r>
            <a:r>
              <a:rPr lang="en-US" sz="1600" b="1" dirty="0"/>
              <a:t> </a:t>
            </a:r>
            <a:r>
              <a:rPr lang="en-US" sz="1600" b="1" u="sng" dirty="0" smtClean="0"/>
              <a:t>___________________</a:t>
            </a:r>
            <a:r>
              <a:rPr lang="en-US" sz="1600" dirty="0" smtClean="0"/>
              <a:t>. </a:t>
            </a:r>
            <a:r>
              <a:rPr lang="en-US" sz="1600" dirty="0"/>
              <a:t>I had a spacesuit and helmet.  The boots were very heavy so I wouldn’t float away. I bounced with every step I took. It was an adventure!</a:t>
            </a:r>
          </a:p>
          <a:p>
            <a:pPr lvl="0" defTabSz="914400" eaLnBrk="0" fontAlgn="base" hangingPunct="0">
              <a:spcBef>
                <a:spcPct val="0"/>
              </a:spcBef>
              <a:spcAft>
                <a:spcPct val="0"/>
              </a:spcAft>
            </a:pPr>
            <a:endParaRPr lang="en-US" sz="1600" b="1" dirty="0">
              <a:solidFill>
                <a:srgbClr val="FF0000"/>
              </a:solidFill>
              <a:latin typeface="Helvetica" pitchFamily="34" charset="0"/>
              <a:ea typeface="Times New Roman"/>
              <a:cs typeface="Times New Roman" pitchFamily="18" charset="0"/>
            </a:endParaRPr>
          </a:p>
          <a:p>
            <a:pPr lvl="0" defTabSz="914400" eaLnBrk="0" fontAlgn="base" hangingPunct="0">
              <a:spcBef>
                <a:spcPct val="0"/>
              </a:spcBef>
              <a:spcAft>
                <a:spcPct val="0"/>
              </a:spcAft>
            </a:pPr>
            <a:endParaRPr lang="en-US" sz="900" b="1" dirty="0">
              <a:latin typeface="Helvetica" panose="020B0604020202020204" pitchFamily="34" charset="0"/>
              <a:ea typeface="Times New Roman"/>
              <a:cs typeface="Helvetica" panose="020B0604020202020204" pitchFamily="34" charset="0"/>
            </a:endParaRPr>
          </a:p>
          <a:p>
            <a:pPr marL="282575">
              <a:lnSpc>
                <a:spcPct val="115000"/>
              </a:lnSpc>
            </a:pPr>
            <a:r>
              <a:rPr lang="en-US" sz="1600" b="1" dirty="0" smtClean="0">
                <a:latin typeface="Helvetica" panose="020B0604020202020204" pitchFamily="34" charset="0"/>
                <a:ea typeface="Times New Roman"/>
                <a:cs typeface="Helvetica" panose="020B0604020202020204" pitchFamily="34" charset="0"/>
              </a:rPr>
              <a:t>Which sentence could be added in the blank to best describe the moon?</a:t>
            </a:r>
          </a:p>
          <a:p>
            <a:pPr marL="627063" indent="-339725">
              <a:lnSpc>
                <a:spcPct val="115000"/>
              </a:lnSpc>
            </a:pPr>
            <a:endParaRPr lang="en-US" sz="900" b="1" dirty="0">
              <a:solidFill>
                <a:srgbClr val="FF0000"/>
              </a:solidFill>
              <a:latin typeface="Helvetica" panose="020B0604020202020204" pitchFamily="34" charset="0"/>
              <a:ea typeface="Times New Roman"/>
              <a:cs typeface="Helvetica" panose="020B0604020202020204" pitchFamily="34" charset="0"/>
            </a:endParaRPr>
          </a:p>
          <a:p>
            <a:pPr marL="627063" indent="-339725">
              <a:lnSpc>
                <a:spcPct val="115000"/>
              </a:lnSpc>
              <a:buFont typeface="+mj-lt"/>
              <a:buAutoNum type="alphaUcPeriod"/>
            </a:pPr>
            <a:r>
              <a:rPr lang="en-US" sz="1600" dirty="0"/>
              <a:t>The moon is a different environment</a:t>
            </a:r>
            <a:r>
              <a:rPr lang="en-US" sz="1600" dirty="0" smtClean="0"/>
              <a:t>.</a:t>
            </a:r>
            <a:endParaRPr lang="en-US" sz="1600" dirty="0" smtClean="0">
              <a:solidFill>
                <a:srgbClr val="FF0000"/>
              </a:solidFill>
              <a:latin typeface="Helvetica" panose="020B0604020202020204" pitchFamily="34" charset="0"/>
              <a:ea typeface="Times New Roman"/>
              <a:cs typeface="Helvetica" panose="020B0604020202020204" pitchFamily="34" charset="0"/>
            </a:endParaRPr>
          </a:p>
          <a:p>
            <a:pPr marL="287338">
              <a:lnSpc>
                <a:spcPct val="115000"/>
              </a:lnSpc>
            </a:pPr>
            <a:endParaRPr lang="en-US" sz="1600" dirty="0" smtClean="0">
              <a:solidFill>
                <a:srgbClr val="FF0000"/>
              </a:solidFill>
              <a:latin typeface="Helvetica" panose="020B0604020202020204" pitchFamily="34" charset="0"/>
              <a:ea typeface="Times New Roman"/>
              <a:cs typeface="Helvetica" panose="020B0604020202020204" pitchFamily="34" charset="0"/>
            </a:endParaRPr>
          </a:p>
          <a:p>
            <a:pPr marL="627063" indent="-339725">
              <a:lnSpc>
                <a:spcPct val="115000"/>
              </a:lnSpc>
              <a:buFont typeface="+mj-lt"/>
              <a:buAutoNum type="alphaUcPeriod" startAt="2"/>
            </a:pPr>
            <a:r>
              <a:rPr lang="en-US" sz="1600" dirty="0"/>
              <a:t>The moon reflects light.</a:t>
            </a:r>
          </a:p>
          <a:p>
            <a:pPr marL="287338">
              <a:lnSpc>
                <a:spcPct val="115000"/>
              </a:lnSpc>
            </a:pPr>
            <a:endParaRPr lang="en-US" sz="1600" dirty="0" smtClean="0"/>
          </a:p>
          <a:p>
            <a:pPr marL="287338">
              <a:lnSpc>
                <a:spcPct val="115000"/>
              </a:lnSpc>
            </a:pPr>
            <a:r>
              <a:rPr lang="en-US" sz="1600" dirty="0" smtClean="0"/>
              <a:t>C.    There were </a:t>
            </a:r>
            <a:r>
              <a:rPr lang="en-US" sz="1600" dirty="0"/>
              <a:t>holes, called craters, made from large rocks.</a:t>
            </a:r>
          </a:p>
          <a:p>
            <a:pPr marL="287338">
              <a:lnSpc>
                <a:spcPct val="115000"/>
              </a:lnSpc>
            </a:pPr>
            <a:endParaRPr lang="en-US" sz="1600" dirty="0" smtClean="0">
              <a:solidFill>
                <a:srgbClr val="FF0000"/>
              </a:solidFill>
              <a:latin typeface="Helvetica" panose="020B0604020202020204" pitchFamily="34" charset="0"/>
              <a:ea typeface="Times New Roman"/>
              <a:cs typeface="Helvetica" panose="020B0604020202020204" pitchFamily="34" charset="0"/>
            </a:endParaRPr>
          </a:p>
          <a:p>
            <a:pPr marL="287338">
              <a:lnSpc>
                <a:spcPct val="115000"/>
              </a:lnSpc>
            </a:pPr>
            <a:r>
              <a:rPr lang="en-US" sz="1600" dirty="0" smtClean="0"/>
              <a:t>D.    I </a:t>
            </a:r>
            <a:r>
              <a:rPr lang="en-US" sz="1600" dirty="0"/>
              <a:t>think the moon is beautiful.</a:t>
            </a:r>
          </a:p>
          <a:p>
            <a:pPr marL="287338">
              <a:lnSpc>
                <a:spcPct val="115000"/>
              </a:lnSpc>
            </a:pPr>
            <a:endParaRPr lang="en-US" sz="1600" dirty="0" smtClean="0">
              <a:solidFill>
                <a:srgbClr val="FF0000"/>
              </a:solidFill>
              <a:latin typeface="Helvetica" panose="020B0604020202020204" pitchFamily="34" charset="0"/>
              <a:ea typeface="Times New Roman"/>
              <a:cs typeface="Helvetica" panose="020B0604020202020204" pitchFamily="34" charset="0"/>
            </a:endParaRPr>
          </a:p>
        </p:txBody>
      </p:sp>
      <p:sp>
        <p:nvSpPr>
          <p:cNvPr id="6" name="Oval 5"/>
          <p:cNvSpPr/>
          <p:nvPr/>
        </p:nvSpPr>
        <p:spPr>
          <a:xfrm>
            <a:off x="910992" y="8617308"/>
            <a:ext cx="23540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59" tIns="48180" rIns="96359" bIns="48180" rtlCol="0" anchor="ctr"/>
          <a:lstStyle/>
          <a:p>
            <a:pPr algn="ctr"/>
            <a:endParaRPr lang="en-US" dirty="0"/>
          </a:p>
        </p:txBody>
      </p:sp>
      <p:sp>
        <p:nvSpPr>
          <p:cNvPr id="7" name="Oval 6"/>
          <p:cNvSpPr/>
          <p:nvPr/>
        </p:nvSpPr>
        <p:spPr>
          <a:xfrm>
            <a:off x="933538" y="9067800"/>
            <a:ext cx="23540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59" tIns="48180" rIns="96359" bIns="48180" rtlCol="0" anchor="ctr"/>
          <a:lstStyle/>
          <a:p>
            <a:pPr algn="ctr"/>
            <a:endParaRPr lang="en-US" dirty="0"/>
          </a:p>
        </p:txBody>
      </p:sp>
      <p:sp>
        <p:nvSpPr>
          <p:cNvPr id="8" name="Oval 7"/>
          <p:cNvSpPr/>
          <p:nvPr/>
        </p:nvSpPr>
        <p:spPr>
          <a:xfrm>
            <a:off x="933538" y="7620000"/>
            <a:ext cx="23540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59" tIns="48180" rIns="96359" bIns="48180" rtlCol="0" anchor="ctr"/>
          <a:lstStyle/>
          <a:p>
            <a:pPr algn="ctr"/>
            <a:r>
              <a:rPr lang="en-US" dirty="0" smtClean="0"/>
              <a:t>\		`</a:t>
            </a:r>
            <a:endParaRPr lang="en-US" dirty="0"/>
          </a:p>
        </p:txBody>
      </p:sp>
      <p:sp>
        <p:nvSpPr>
          <p:cNvPr id="9" name="Oval 8"/>
          <p:cNvSpPr/>
          <p:nvPr/>
        </p:nvSpPr>
        <p:spPr>
          <a:xfrm>
            <a:off x="933538" y="8128759"/>
            <a:ext cx="23540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59" tIns="48180" rIns="96359" bIns="48180" rtlCol="0" anchor="ctr"/>
          <a:lstStyle/>
          <a:p>
            <a:pPr algn="ctr"/>
            <a:endParaRPr lang="en-US" dirty="0"/>
          </a:p>
        </p:txBody>
      </p:sp>
      <p:sp>
        <p:nvSpPr>
          <p:cNvPr id="10" name="Rectangle 9"/>
          <p:cNvSpPr/>
          <p:nvPr/>
        </p:nvSpPr>
        <p:spPr>
          <a:xfrm>
            <a:off x="547688" y="1371600"/>
            <a:ext cx="6781562" cy="106679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cxnSp>
        <p:nvCxnSpPr>
          <p:cNvPr id="12" name="Straight Connector 11"/>
          <p:cNvCxnSpPr/>
          <p:nvPr/>
        </p:nvCxnSpPr>
        <p:spPr>
          <a:xfrm>
            <a:off x="308579" y="6019800"/>
            <a:ext cx="6714585" cy="0"/>
          </a:xfrm>
          <a:prstGeom prst="line">
            <a:avLst/>
          </a:prstGeom>
          <a:ln w="3175">
            <a:prstDash val="lgDashDotDot"/>
          </a:ln>
        </p:spPr>
        <p:style>
          <a:lnRef idx="1">
            <a:schemeClr val="accent1"/>
          </a:lnRef>
          <a:fillRef idx="0">
            <a:schemeClr val="accent1"/>
          </a:fillRef>
          <a:effectRef idx="0">
            <a:schemeClr val="accent1"/>
          </a:effectRef>
          <a:fontRef idx="minor">
            <a:schemeClr val="tx1"/>
          </a:fontRef>
        </p:style>
      </p:cxnSp>
      <p:sp>
        <p:nvSpPr>
          <p:cNvPr id="13" name="Oval 12"/>
          <p:cNvSpPr/>
          <p:nvPr/>
        </p:nvSpPr>
        <p:spPr>
          <a:xfrm>
            <a:off x="603061" y="4087452"/>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59" tIns="48180" rIns="96359" bIns="48180" rtlCol="0" anchor="ctr"/>
          <a:lstStyle/>
          <a:p>
            <a:pPr algn="ctr"/>
            <a:endParaRPr lang="en-US" dirty="0"/>
          </a:p>
        </p:txBody>
      </p:sp>
      <p:sp>
        <p:nvSpPr>
          <p:cNvPr id="14" name="Oval 13"/>
          <p:cNvSpPr/>
          <p:nvPr/>
        </p:nvSpPr>
        <p:spPr>
          <a:xfrm>
            <a:off x="593484" y="4652135"/>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59" tIns="48180" rIns="96359" bIns="48180" rtlCol="0" anchor="ctr"/>
          <a:lstStyle/>
          <a:p>
            <a:pPr algn="ctr"/>
            <a:endParaRPr lang="en-US" dirty="0"/>
          </a:p>
        </p:txBody>
      </p:sp>
      <p:sp>
        <p:nvSpPr>
          <p:cNvPr id="15" name="Oval 14"/>
          <p:cNvSpPr/>
          <p:nvPr/>
        </p:nvSpPr>
        <p:spPr>
          <a:xfrm>
            <a:off x="603061" y="5215146"/>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59" tIns="48180" rIns="96359" bIns="48180" rtlCol="0" anchor="ctr"/>
          <a:lstStyle/>
          <a:p>
            <a:pPr algn="ctr"/>
            <a:r>
              <a:rPr lang="en-US" dirty="0" smtClean="0"/>
              <a:t>\		`</a:t>
            </a:r>
            <a:endParaRPr lang="en-US" dirty="0"/>
          </a:p>
        </p:txBody>
      </p:sp>
      <p:sp>
        <p:nvSpPr>
          <p:cNvPr id="16" name="Oval 15"/>
          <p:cNvSpPr/>
          <p:nvPr/>
        </p:nvSpPr>
        <p:spPr>
          <a:xfrm>
            <a:off x="603061" y="3564432"/>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59" tIns="48180" rIns="96359" bIns="48180" rtlCol="0" anchor="ctr"/>
          <a:lstStyle/>
          <a:p>
            <a:pPr algn="ctr"/>
            <a:endParaRPr lang="en-US" dirty="0"/>
          </a:p>
        </p:txBody>
      </p:sp>
      <p:sp>
        <p:nvSpPr>
          <p:cNvPr id="2" name="Rectangle 1"/>
          <p:cNvSpPr/>
          <p:nvPr/>
        </p:nvSpPr>
        <p:spPr>
          <a:xfrm>
            <a:off x="1066800" y="6424129"/>
            <a:ext cx="4648200" cy="496315"/>
          </a:xfrm>
          <a:prstGeom prst="rect">
            <a:avLst/>
          </a:prstGeom>
          <a:no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460283118"/>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TextBox 20"/>
          <p:cNvSpPr txBox="1"/>
          <p:nvPr/>
        </p:nvSpPr>
        <p:spPr>
          <a:xfrm>
            <a:off x="609600" y="880914"/>
            <a:ext cx="6400800" cy="3877985"/>
          </a:xfrm>
          <a:prstGeom prst="rect">
            <a:avLst/>
          </a:prstGeom>
          <a:noFill/>
        </p:spPr>
        <p:txBody>
          <a:bodyPr wrap="square" rtlCol="0">
            <a:spAutoFit/>
          </a:bodyPr>
          <a:lstStyle/>
          <a:p>
            <a:pPr marL="461963" lvl="0" indent="-461963"/>
            <a:r>
              <a:rPr lang="en-US" sz="1600" b="1" dirty="0" smtClean="0">
                <a:latin typeface="Helvetica" pitchFamily="34" charset="0"/>
              </a:rPr>
              <a:t>20. Read the sentence below</a:t>
            </a:r>
            <a:r>
              <a:rPr lang="en-US" sz="1400" b="1" dirty="0" smtClean="0">
                <a:latin typeface="Helvetica" pitchFamily="34" charset="0"/>
              </a:rPr>
              <a:t>.</a:t>
            </a:r>
          </a:p>
          <a:p>
            <a:pPr marL="461963" lvl="0" indent="-461963"/>
            <a:r>
              <a:rPr lang="en-US" sz="900" b="1" i="1" dirty="0" smtClean="0">
                <a:latin typeface="Helvetica" pitchFamily="34" charset="0"/>
              </a:rPr>
              <a:t>Edit and Clarify L.2.1c  Reflexive Pronouns Target 9</a:t>
            </a:r>
          </a:p>
          <a:p>
            <a:pPr marL="461963" lvl="0" indent="-461963"/>
            <a:endParaRPr lang="en-US" sz="900" b="1" i="1" dirty="0">
              <a:latin typeface="Helvetica" pitchFamily="34" charset="0"/>
            </a:endParaRPr>
          </a:p>
          <a:p>
            <a:pPr marL="461963" lvl="0" indent="-461963"/>
            <a:endParaRPr lang="en-US" sz="900" b="1" i="1" dirty="0" smtClean="0">
              <a:latin typeface="Helvetica" pitchFamily="34" charset="0"/>
            </a:endParaRPr>
          </a:p>
          <a:p>
            <a:pPr marL="461963" lvl="0" indent="-461963"/>
            <a:endParaRPr lang="en-US" sz="900" b="1" i="1" dirty="0">
              <a:latin typeface="Helvetica" pitchFamily="34" charset="0"/>
            </a:endParaRPr>
          </a:p>
          <a:p>
            <a:pPr marL="461963" lvl="0" indent="-461963" algn="ctr"/>
            <a:endParaRPr lang="en-US" sz="900" b="1" i="1" dirty="0">
              <a:latin typeface="Helvetica" pitchFamily="34" charset="0"/>
            </a:endParaRPr>
          </a:p>
          <a:p>
            <a:pPr marL="461963" lvl="0" indent="-461963" algn="ctr"/>
            <a:endParaRPr lang="en-US" sz="900" b="1" i="1" dirty="0">
              <a:latin typeface="Helvetica" pitchFamily="34" charset="0"/>
            </a:endParaRPr>
          </a:p>
          <a:p>
            <a:pPr marL="461963" lvl="0" indent="-461963" algn="ctr"/>
            <a:r>
              <a:rPr lang="en-US" sz="1600" b="1" dirty="0" smtClean="0">
                <a:latin typeface="Helvetica" pitchFamily="34" charset="0"/>
              </a:rPr>
              <a:t>The girl tried to fly to the moon all by her.</a:t>
            </a:r>
          </a:p>
          <a:p>
            <a:endParaRPr lang="en-US" sz="1600" b="1" dirty="0" smtClean="0">
              <a:latin typeface="Helvetica" pitchFamily="34" charset="0"/>
            </a:endParaRPr>
          </a:p>
          <a:p>
            <a:r>
              <a:rPr lang="en-US" sz="1600" b="1" dirty="0" smtClean="0">
                <a:latin typeface="Helvetica" pitchFamily="34" charset="0"/>
              </a:rPr>
              <a:t>       Which is the correct way to write this sentence?</a:t>
            </a:r>
          </a:p>
          <a:p>
            <a:pPr marL="344488"/>
            <a:endParaRPr lang="en-US" sz="1600" b="1" dirty="0" smtClean="0">
              <a:latin typeface="Helvetica" pitchFamily="34" charset="0"/>
            </a:endParaRPr>
          </a:p>
          <a:p>
            <a:pPr lvl="0"/>
            <a:r>
              <a:rPr lang="en-US" sz="1600" dirty="0" smtClean="0">
                <a:latin typeface="Helvetica" pitchFamily="34" charset="0"/>
              </a:rPr>
              <a:t>       A</a:t>
            </a:r>
            <a:r>
              <a:rPr lang="en-US" sz="1600" dirty="0">
                <a:latin typeface="Helvetica" pitchFamily="34" charset="0"/>
              </a:rPr>
              <a:t>. The girl tried to fly to the moon all by </a:t>
            </a:r>
            <a:r>
              <a:rPr lang="en-US" sz="1600" dirty="0" smtClean="0">
                <a:latin typeface="Helvetica" pitchFamily="34" charset="0"/>
              </a:rPr>
              <a:t>she self.</a:t>
            </a:r>
            <a:endParaRPr lang="en-US" sz="1600" dirty="0">
              <a:latin typeface="Helvetica" pitchFamily="34" charset="0"/>
            </a:endParaRPr>
          </a:p>
          <a:p>
            <a:endParaRPr lang="en-US" sz="1600" dirty="0">
              <a:latin typeface="Helvetica" pitchFamily="34" charset="0"/>
            </a:endParaRPr>
          </a:p>
          <a:p>
            <a:r>
              <a:rPr lang="en-US" sz="1600" dirty="0">
                <a:latin typeface="Helvetica" pitchFamily="34" charset="0"/>
              </a:rPr>
              <a:t> </a:t>
            </a:r>
            <a:r>
              <a:rPr lang="en-US" sz="1600" dirty="0" smtClean="0">
                <a:latin typeface="Helvetica" pitchFamily="34" charset="0"/>
              </a:rPr>
              <a:t>      B. </a:t>
            </a:r>
            <a:r>
              <a:rPr lang="en-US" sz="1600" dirty="0">
                <a:latin typeface="Helvetica" pitchFamily="34" charset="0"/>
              </a:rPr>
              <a:t>The girl tried to fly to the moon all by </a:t>
            </a:r>
            <a:r>
              <a:rPr lang="en-US" sz="1600" dirty="0" smtClean="0">
                <a:latin typeface="Helvetica" pitchFamily="34" charset="0"/>
              </a:rPr>
              <a:t>her self.</a:t>
            </a:r>
          </a:p>
          <a:p>
            <a:endParaRPr lang="en-US" sz="1600" dirty="0">
              <a:latin typeface="Helvetica" pitchFamily="34" charset="0"/>
            </a:endParaRPr>
          </a:p>
          <a:p>
            <a:r>
              <a:rPr lang="en-US" sz="1600" dirty="0" smtClean="0">
                <a:latin typeface="Helvetica" pitchFamily="34" charset="0"/>
              </a:rPr>
              <a:t>       C. </a:t>
            </a:r>
            <a:r>
              <a:rPr lang="en-US" sz="1600" dirty="0">
                <a:latin typeface="Helvetica" pitchFamily="34" charset="0"/>
              </a:rPr>
              <a:t>The girl tried to fly to the moon all by </a:t>
            </a:r>
            <a:r>
              <a:rPr lang="en-US" sz="1600" dirty="0" smtClean="0">
                <a:latin typeface="Helvetica" pitchFamily="34" charset="0"/>
              </a:rPr>
              <a:t>herself.</a:t>
            </a:r>
          </a:p>
          <a:p>
            <a:endParaRPr lang="en-US" sz="1600" dirty="0">
              <a:latin typeface="Helvetica" pitchFamily="34" charset="0"/>
            </a:endParaRPr>
          </a:p>
          <a:p>
            <a:r>
              <a:rPr lang="en-US" sz="1600" dirty="0" smtClean="0">
                <a:latin typeface="Helvetica" pitchFamily="34" charset="0"/>
              </a:rPr>
              <a:t>       D. </a:t>
            </a:r>
            <a:r>
              <a:rPr lang="en-US" sz="1600" dirty="0">
                <a:latin typeface="Helvetica" pitchFamily="34" charset="0"/>
              </a:rPr>
              <a:t>The girl tried to fly to the moon all by </a:t>
            </a:r>
            <a:r>
              <a:rPr lang="en-US" sz="1600" dirty="0" smtClean="0">
                <a:latin typeface="Helvetica" pitchFamily="34" charset="0"/>
              </a:rPr>
              <a:t>hers.</a:t>
            </a:r>
          </a:p>
        </p:txBody>
      </p:sp>
      <p:sp>
        <p:nvSpPr>
          <p:cNvPr id="4" name="Slide Number Placeholder 3"/>
          <p:cNvSpPr>
            <a:spLocks noGrp="1"/>
          </p:cNvSpPr>
          <p:nvPr>
            <p:ph type="sldNum" sz="quarter" idx="12"/>
          </p:nvPr>
        </p:nvSpPr>
        <p:spPr/>
        <p:txBody>
          <a:bodyPr/>
          <a:lstStyle/>
          <a:p>
            <a:fld id="{F177B04D-AEB5-43ED-B9BA-B3D1EC9C9067}" type="slidenum">
              <a:rPr lang="en-US" smtClean="0"/>
              <a:pPr/>
              <a:t>38</a:t>
            </a:fld>
            <a:endParaRPr lang="en-US" dirty="0"/>
          </a:p>
        </p:txBody>
      </p:sp>
      <p:sp>
        <p:nvSpPr>
          <p:cNvPr id="12" name="Oval 11"/>
          <p:cNvSpPr/>
          <p:nvPr/>
        </p:nvSpPr>
        <p:spPr>
          <a:xfrm>
            <a:off x="765945" y="4444908"/>
            <a:ext cx="242889"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69" tIns="48185" rIns="96369" bIns="48185" rtlCol="0" anchor="ctr"/>
          <a:lstStyle/>
          <a:p>
            <a:pPr algn="ctr"/>
            <a:endParaRPr lang="en-US" dirty="0"/>
          </a:p>
        </p:txBody>
      </p:sp>
      <p:sp>
        <p:nvSpPr>
          <p:cNvPr id="13" name="Oval 12"/>
          <p:cNvSpPr/>
          <p:nvPr/>
        </p:nvSpPr>
        <p:spPr>
          <a:xfrm>
            <a:off x="765944" y="2999469"/>
            <a:ext cx="242889"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69" tIns="48185" rIns="96369" bIns="48185" rtlCol="0" anchor="ctr"/>
          <a:lstStyle/>
          <a:p>
            <a:pPr algn="ctr"/>
            <a:endParaRPr lang="en-US" dirty="0"/>
          </a:p>
        </p:txBody>
      </p:sp>
      <p:sp>
        <p:nvSpPr>
          <p:cNvPr id="14" name="Oval 13"/>
          <p:cNvSpPr/>
          <p:nvPr/>
        </p:nvSpPr>
        <p:spPr>
          <a:xfrm>
            <a:off x="771479" y="3492390"/>
            <a:ext cx="242889"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69" tIns="48185" rIns="96369" bIns="48185" rtlCol="0" anchor="ctr"/>
          <a:lstStyle/>
          <a:p>
            <a:pPr algn="ctr"/>
            <a:endParaRPr lang="en-US" dirty="0"/>
          </a:p>
        </p:txBody>
      </p:sp>
      <p:sp>
        <p:nvSpPr>
          <p:cNvPr id="19" name="Oval 18"/>
          <p:cNvSpPr/>
          <p:nvPr/>
        </p:nvSpPr>
        <p:spPr>
          <a:xfrm>
            <a:off x="765944" y="3985311"/>
            <a:ext cx="242889"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69" tIns="48185" rIns="96369" bIns="48185" rtlCol="0" anchor="ctr"/>
          <a:lstStyle/>
          <a:p>
            <a:pPr algn="ctr"/>
            <a:endParaRPr lang="en-US" dirty="0"/>
          </a:p>
        </p:txBody>
      </p:sp>
      <p:sp>
        <p:nvSpPr>
          <p:cNvPr id="2" name="Rectangle 1"/>
          <p:cNvSpPr/>
          <p:nvPr/>
        </p:nvSpPr>
        <p:spPr>
          <a:xfrm>
            <a:off x="1008833" y="1752600"/>
            <a:ext cx="5163367" cy="6096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465211402"/>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39</a:t>
            </a:fld>
            <a:endParaRPr lang="en-US" dirty="0"/>
          </a:p>
        </p:txBody>
      </p:sp>
      <p:sp>
        <p:nvSpPr>
          <p:cNvPr id="5" name="TextBox 4"/>
          <p:cNvSpPr txBox="1"/>
          <p:nvPr/>
        </p:nvSpPr>
        <p:spPr>
          <a:xfrm>
            <a:off x="457200" y="381000"/>
            <a:ext cx="6781801" cy="5724632"/>
          </a:xfrm>
          <a:prstGeom prst="rect">
            <a:avLst/>
          </a:prstGeom>
          <a:noFill/>
        </p:spPr>
        <p:txBody>
          <a:bodyPr wrap="square" lIns="91426" tIns="45714" rIns="91426" bIns="45714" rtlCol="0">
            <a:spAutoFit/>
          </a:bodyPr>
          <a:lstStyle/>
          <a:p>
            <a:r>
              <a:rPr lang="en-US" sz="1800" b="1" u="sng" dirty="0"/>
              <a:t>Student Directions</a:t>
            </a:r>
            <a:r>
              <a:rPr lang="en-US" sz="1400" b="1" dirty="0"/>
              <a:t>:  </a:t>
            </a:r>
          </a:p>
          <a:p>
            <a:endParaRPr lang="en-US" sz="1600" b="1" u="sng" dirty="0" smtClean="0"/>
          </a:p>
          <a:p>
            <a:r>
              <a:rPr lang="en-US" sz="1600" b="1" u="sng" dirty="0" smtClean="0"/>
              <a:t>Part </a:t>
            </a:r>
            <a:r>
              <a:rPr lang="en-US" sz="1600" b="1" u="sng" dirty="0"/>
              <a:t>2</a:t>
            </a:r>
            <a:r>
              <a:rPr lang="en-US" sz="1600" b="1" dirty="0"/>
              <a:t> </a:t>
            </a:r>
          </a:p>
          <a:p>
            <a:r>
              <a:rPr lang="en-US" sz="1600" b="1" u="sng" dirty="0" smtClean="0"/>
              <a:t>Performance Task</a:t>
            </a:r>
            <a:r>
              <a:rPr lang="en-US" sz="1600" b="1" dirty="0" smtClean="0"/>
              <a:t>:</a:t>
            </a:r>
            <a:endParaRPr lang="en-US" sz="1600" b="1" dirty="0"/>
          </a:p>
          <a:p>
            <a:pPr lvl="0"/>
            <a:r>
              <a:rPr lang="en-US" sz="1200" dirty="0">
                <a:solidFill>
                  <a:prstClr val="black"/>
                </a:solidFill>
              </a:rPr>
              <a:t>You are going to write a narrative story.  This means it has a beginning, middle and an ending.  This is a make believe story.  In your story you will write about characters </a:t>
            </a:r>
            <a:r>
              <a:rPr lang="en-US" sz="1200" dirty="0" smtClean="0">
                <a:solidFill>
                  <a:prstClr val="black"/>
                </a:solidFill>
              </a:rPr>
              <a:t>that </a:t>
            </a:r>
            <a:r>
              <a:rPr lang="en-US" sz="1200" dirty="0">
                <a:solidFill>
                  <a:prstClr val="black"/>
                </a:solidFill>
              </a:rPr>
              <a:t>are going on a trip to the moon.  You will use details from the passages you have read to help you write your story.  Include the following in your story:</a:t>
            </a:r>
          </a:p>
          <a:p>
            <a:pPr marL="228600" lvl="0" indent="-228600">
              <a:buFont typeface="+mj-lt"/>
              <a:buAutoNum type="arabicPeriod"/>
            </a:pPr>
            <a:r>
              <a:rPr lang="en-US" sz="1200" dirty="0">
                <a:solidFill>
                  <a:prstClr val="black"/>
                </a:solidFill>
              </a:rPr>
              <a:t>Describe the setting.  </a:t>
            </a:r>
          </a:p>
          <a:p>
            <a:pPr marL="228600" lvl="0" indent="-228600">
              <a:buFont typeface="+mj-lt"/>
              <a:buAutoNum type="arabicPeriod"/>
            </a:pPr>
            <a:r>
              <a:rPr lang="en-US" sz="1200" dirty="0">
                <a:solidFill>
                  <a:prstClr val="black"/>
                </a:solidFill>
              </a:rPr>
              <a:t>Name the characters.</a:t>
            </a:r>
          </a:p>
          <a:p>
            <a:pPr marL="228600" lvl="0" indent="-228600">
              <a:buFont typeface="+mj-lt"/>
              <a:buAutoNum type="arabicPeriod"/>
            </a:pPr>
            <a:r>
              <a:rPr lang="en-US" sz="1200" dirty="0">
                <a:solidFill>
                  <a:prstClr val="black"/>
                </a:solidFill>
              </a:rPr>
              <a:t>Include a sequence of events where the characters describe what they saw, heard and felt.</a:t>
            </a:r>
          </a:p>
          <a:p>
            <a:pPr marL="228600" lvl="0" indent="-228600">
              <a:buFont typeface="+mj-lt"/>
              <a:buAutoNum type="arabicPeriod"/>
            </a:pPr>
            <a:r>
              <a:rPr lang="en-US" sz="1200" dirty="0">
                <a:solidFill>
                  <a:prstClr val="black"/>
                </a:solidFill>
              </a:rPr>
              <a:t>Use temporal words such as first, next, then and last to signal event order.</a:t>
            </a:r>
          </a:p>
          <a:p>
            <a:pPr lvl="0"/>
            <a:r>
              <a:rPr lang="en-US" sz="1200" dirty="0">
                <a:solidFill>
                  <a:prstClr val="black"/>
                </a:solidFill>
              </a:rPr>
              <a:t> </a:t>
            </a:r>
          </a:p>
          <a:p>
            <a:pPr lvl="0"/>
            <a:r>
              <a:rPr lang="en-US" sz="1200" dirty="0">
                <a:solidFill>
                  <a:prstClr val="black"/>
                </a:solidFill>
              </a:rPr>
              <a:t>Remember to:</a:t>
            </a:r>
          </a:p>
          <a:p>
            <a:pPr marL="171450" lvl="0" indent="-171450">
              <a:buFont typeface="Arial" panose="020B0604020202020204" pitchFamily="34" charset="0"/>
              <a:buChar char="•"/>
            </a:pPr>
            <a:r>
              <a:rPr lang="en-US" sz="1200" dirty="0">
                <a:solidFill>
                  <a:prstClr val="black"/>
                </a:solidFill>
              </a:rPr>
              <a:t>Plan your writing.  You may use your notes and answers.</a:t>
            </a:r>
          </a:p>
          <a:p>
            <a:pPr marL="171450" lvl="0" indent="-171450">
              <a:buFont typeface="Arial" panose="020B0604020202020204" pitchFamily="34" charset="0"/>
              <a:buChar char="•"/>
            </a:pPr>
            <a:r>
              <a:rPr lang="en-US" sz="1200" dirty="0">
                <a:solidFill>
                  <a:prstClr val="black"/>
                </a:solidFill>
              </a:rPr>
              <a:t>Write your rough draft</a:t>
            </a:r>
          </a:p>
          <a:p>
            <a:pPr marL="171450" lvl="0" indent="-171450">
              <a:buFont typeface="Arial" panose="020B0604020202020204" pitchFamily="34" charset="0"/>
              <a:buChar char="•"/>
            </a:pPr>
            <a:r>
              <a:rPr lang="en-US" sz="1200" dirty="0">
                <a:solidFill>
                  <a:prstClr val="black"/>
                </a:solidFill>
              </a:rPr>
              <a:t>Revise and Edit your rough draft.</a:t>
            </a:r>
          </a:p>
          <a:p>
            <a:pPr marL="171450" lvl="0" indent="-171450">
              <a:buFont typeface="Arial" panose="020B0604020202020204" pitchFamily="34" charset="0"/>
              <a:buChar char="•"/>
            </a:pPr>
            <a:r>
              <a:rPr lang="en-US" sz="1200" dirty="0">
                <a:solidFill>
                  <a:prstClr val="black"/>
                </a:solidFill>
              </a:rPr>
              <a:t>Write a final draft about the characters who are going on a trip to the moo</a:t>
            </a:r>
            <a:r>
              <a:rPr lang="en-US" sz="1200" u="sng" dirty="0">
                <a:solidFill>
                  <a:prstClr val="black"/>
                </a:solidFill>
              </a:rPr>
              <a:t>n.</a:t>
            </a:r>
          </a:p>
          <a:p>
            <a:endParaRPr lang="en-US" sz="1600" b="1" dirty="0"/>
          </a:p>
          <a:p>
            <a:pPr algn="ctr"/>
            <a:endParaRPr lang="en-US" sz="1600" b="1" u="sng" dirty="0" smtClean="0"/>
          </a:p>
          <a:p>
            <a:pPr algn="ctr"/>
            <a:endParaRPr lang="en-US" sz="1600" b="1" u="sng" dirty="0"/>
          </a:p>
          <a:p>
            <a:pPr algn="ctr"/>
            <a:endParaRPr lang="en-US" sz="1600" b="1" u="sng" dirty="0" smtClean="0"/>
          </a:p>
          <a:p>
            <a:pPr algn="ctr"/>
            <a:r>
              <a:rPr lang="en-US" sz="1600" b="1" u="sng" dirty="0" smtClean="0"/>
              <a:t>How </a:t>
            </a:r>
            <a:r>
              <a:rPr lang="en-US" sz="1600" b="1" u="sng" dirty="0"/>
              <a:t>you will be scored</a:t>
            </a:r>
          </a:p>
          <a:p>
            <a:endParaRPr lang="en-US" sz="1600" b="1" u="sng" dirty="0"/>
          </a:p>
          <a:p>
            <a:r>
              <a:rPr lang="en-US" sz="1600" b="1" dirty="0"/>
              <a:t>	</a:t>
            </a:r>
            <a:endParaRPr lang="en-US" dirty="0"/>
          </a:p>
          <a:p>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695138798"/>
              </p:ext>
            </p:extLst>
          </p:nvPr>
        </p:nvGraphicFramePr>
        <p:xfrm>
          <a:off x="1371600" y="5366966"/>
          <a:ext cx="5243512" cy="2481635"/>
        </p:xfrm>
        <a:graphic>
          <a:graphicData uri="http://schemas.openxmlformats.org/drawingml/2006/table">
            <a:tbl>
              <a:tblPr firstRow="1" bandRow="1">
                <a:tableStyleId>{5940675A-B579-460E-94D1-54222C63F5DA}</a:tableStyleId>
              </a:tblPr>
              <a:tblGrid>
                <a:gridCol w="1860601"/>
                <a:gridCol w="3382911"/>
              </a:tblGrid>
              <a:tr h="336439">
                <a:tc>
                  <a:txBody>
                    <a:bodyPr/>
                    <a:lstStyle/>
                    <a:p>
                      <a:pPr algn="r"/>
                      <a:r>
                        <a:rPr lang="en-US" sz="900" b="0" dirty="0" smtClean="0"/>
                        <a:t>Purpose</a:t>
                      </a:r>
                      <a:endParaRPr lang="en-US" sz="900" b="0" dirty="0"/>
                    </a:p>
                  </a:txBody>
                  <a:tcPr marL="97155" marR="97155" marT="47897" marB="47897" anchor="ctr">
                    <a:lnB w="12700" cap="flat" cmpd="sng" algn="ctr">
                      <a:noFill/>
                      <a:prstDash val="solid"/>
                      <a:round/>
                      <a:headEnd type="none" w="med" len="med"/>
                      <a:tailEnd type="none" w="med" len="med"/>
                    </a:lnB>
                    <a:solidFill>
                      <a:schemeClr val="bg2"/>
                    </a:solidFill>
                  </a:tcPr>
                </a:tc>
                <a:tc>
                  <a:txBody>
                    <a:bodyPr/>
                    <a:lstStyle/>
                    <a:p>
                      <a:pPr marL="0" marR="0" lvl="0" indent="0" algn="l" defTabSz="966612" rtl="0" eaLnBrk="1" fontAlgn="auto" latinLnBrk="0" hangingPunct="1">
                        <a:lnSpc>
                          <a:spcPct val="100000"/>
                        </a:lnSpc>
                        <a:spcBef>
                          <a:spcPts val="0"/>
                        </a:spcBef>
                        <a:spcAft>
                          <a:spcPts val="0"/>
                        </a:spcAft>
                        <a:buClrTx/>
                        <a:buSzTx/>
                        <a:buFontTx/>
                        <a:buNone/>
                        <a:tabLst/>
                        <a:defRPr/>
                      </a:pPr>
                      <a:r>
                        <a:rPr kumimoji="0" lang="en-US" sz="1300" b="1" i="0" u="none" strike="noStrike" kern="1200" cap="none" spc="0" normalizeH="0" baseline="0" noProof="0" dirty="0" smtClean="0">
                          <a:ln>
                            <a:noFill/>
                          </a:ln>
                          <a:solidFill>
                            <a:prstClr val="black"/>
                          </a:solidFill>
                          <a:effectLst/>
                          <a:uLnTx/>
                          <a:uFillTx/>
                          <a:latin typeface="+mn-lt"/>
                          <a:ea typeface="+mn-ea"/>
                          <a:cs typeface="+mn-cs"/>
                        </a:rPr>
                        <a:t>Did you write only about the topic?</a:t>
                      </a:r>
                    </a:p>
                  </a:txBody>
                  <a:tcPr marL="97155" marR="97155" marT="47897" marB="47897" anchor="ctr">
                    <a:lnB w="12700" cap="flat" cmpd="sng" algn="ctr">
                      <a:solidFill>
                        <a:schemeClr val="bg1">
                          <a:lumMod val="50000"/>
                        </a:schemeClr>
                      </a:solidFill>
                      <a:prstDash val="solid"/>
                      <a:round/>
                      <a:headEnd type="none" w="med" len="med"/>
                      <a:tailEnd type="none" w="med" len="med"/>
                    </a:lnB>
                    <a:solidFill>
                      <a:schemeClr val="bg2"/>
                    </a:solidFill>
                  </a:tcPr>
                </a:tc>
              </a:tr>
              <a:tr h="536299">
                <a:tc>
                  <a:txBody>
                    <a:bodyPr/>
                    <a:lstStyle/>
                    <a:p>
                      <a:pPr algn="r"/>
                      <a:r>
                        <a:rPr lang="en-US" sz="900" b="0" dirty="0" smtClean="0"/>
                        <a:t>Organization</a:t>
                      </a:r>
                      <a:endParaRPr lang="en-US" sz="900" b="0" dirty="0"/>
                    </a:p>
                  </a:txBody>
                  <a:tcPr marL="97155" marR="97155" marT="47897" marB="47897" anchor="ctr">
                    <a:lnT w="12700" cap="flat" cmpd="sng" algn="ctr">
                      <a:noFill/>
                      <a:prstDash val="solid"/>
                      <a:round/>
                      <a:headEnd type="none" w="med" len="med"/>
                      <a:tailEnd type="none" w="med" len="med"/>
                    </a:lnT>
                    <a:solidFill>
                      <a:schemeClr val="bg2"/>
                    </a:solidFill>
                  </a:tcPr>
                </a:tc>
                <a:tc>
                  <a:txBody>
                    <a:bodyPr/>
                    <a:lstStyle/>
                    <a:p>
                      <a:r>
                        <a:rPr lang="en-US" sz="1300" b="1" dirty="0" smtClean="0"/>
                        <a:t>Do your ideas go together?  Do they make sense?</a:t>
                      </a:r>
                    </a:p>
                  </a:txBody>
                  <a:tcPr marL="97155" marR="97155" marT="47897" marB="47897" anchor="ctr">
                    <a:lnT w="12700" cap="flat" cmpd="sng" algn="ctr">
                      <a:solidFill>
                        <a:schemeClr val="bg1">
                          <a:lumMod val="50000"/>
                        </a:schemeClr>
                      </a:solidFill>
                      <a:prstDash val="solid"/>
                      <a:round/>
                      <a:headEnd type="none" w="med" len="med"/>
                      <a:tailEnd type="none" w="med" len="med"/>
                    </a:lnT>
                    <a:solidFill>
                      <a:schemeClr val="bg2"/>
                    </a:solidFill>
                  </a:tcPr>
                </a:tc>
              </a:tr>
              <a:tr h="536299">
                <a:tc>
                  <a:txBody>
                    <a:bodyPr/>
                    <a:lstStyle/>
                    <a:p>
                      <a:pPr algn="r"/>
                      <a:r>
                        <a:rPr lang="en-US" sz="900" b="0" dirty="0" smtClean="0"/>
                        <a:t>Elaboration:</a:t>
                      </a:r>
                    </a:p>
                    <a:p>
                      <a:pPr algn="r"/>
                      <a:r>
                        <a:rPr lang="en-US" sz="900" b="0" dirty="0" smtClean="0"/>
                        <a:t>of evidence</a:t>
                      </a:r>
                    </a:p>
                  </a:txBody>
                  <a:tcPr marL="97155" marR="97155" marT="47897" marB="47897" anchor="ctr">
                    <a:lnB w="12700" cap="flat" cmpd="sng" algn="ctr">
                      <a:noFill/>
                      <a:prstDash val="solid"/>
                      <a:round/>
                      <a:headEnd type="none" w="med" len="med"/>
                      <a:tailEnd type="none" w="med" len="med"/>
                    </a:lnB>
                    <a:solidFill>
                      <a:schemeClr val="bg1">
                        <a:lumMod val="95000"/>
                      </a:schemeClr>
                    </a:solidFill>
                  </a:tcPr>
                </a:tc>
                <a:tc>
                  <a:txBody>
                    <a:bodyPr/>
                    <a:lstStyle/>
                    <a:p>
                      <a:r>
                        <a:rPr lang="en-US" sz="1300" b="1" dirty="0" smtClean="0"/>
                        <a:t>Did you show evidence to tell</a:t>
                      </a:r>
                      <a:r>
                        <a:rPr lang="en-US" sz="1300" b="1" baseline="0" dirty="0" smtClean="0"/>
                        <a:t> about your topic?</a:t>
                      </a:r>
                      <a:endParaRPr lang="en-US" sz="1300" b="1" dirty="0" smtClean="0"/>
                    </a:p>
                  </a:txBody>
                  <a:tcPr marL="97155" marR="97155" marT="47897" marB="47897" anchor="ctr">
                    <a:lnB w="12700" cap="flat" cmpd="sng" algn="ctr">
                      <a:solidFill>
                        <a:schemeClr val="bg1">
                          <a:lumMod val="50000"/>
                        </a:schemeClr>
                      </a:solidFill>
                      <a:prstDash val="solid"/>
                      <a:round/>
                      <a:headEnd type="none" w="med" len="med"/>
                      <a:tailEnd type="none" w="med" len="med"/>
                    </a:lnB>
                    <a:solidFill>
                      <a:schemeClr val="bg1">
                        <a:lumMod val="95000"/>
                      </a:schemeClr>
                    </a:solidFill>
                  </a:tcPr>
                </a:tc>
              </a:tr>
              <a:tr h="536299">
                <a:tc>
                  <a:txBody>
                    <a:bodyPr/>
                    <a:lstStyle/>
                    <a:p>
                      <a:pPr algn="r"/>
                      <a:r>
                        <a:rPr lang="en-US" sz="900" b="0" dirty="0" smtClean="0"/>
                        <a:t>Elaboration:</a:t>
                      </a:r>
                    </a:p>
                    <a:p>
                      <a:pPr algn="r"/>
                      <a:r>
                        <a:rPr lang="en-US" sz="900" b="0" dirty="0" smtClean="0"/>
                        <a:t>of language and vocabulary</a:t>
                      </a:r>
                      <a:endParaRPr lang="en-US" sz="900" b="0" dirty="0"/>
                    </a:p>
                  </a:txBody>
                  <a:tcPr marL="97155" marR="97155" marT="47897" marB="47897" anchor="ctr">
                    <a:lnT w="12700" cap="flat" cmpd="sng" algn="ctr">
                      <a:noFill/>
                      <a:prstDash val="solid"/>
                      <a:round/>
                      <a:headEnd type="none" w="med" len="med"/>
                      <a:tailEnd type="none" w="med" len="med"/>
                    </a:lnT>
                    <a:solidFill>
                      <a:schemeClr val="bg1">
                        <a:lumMod val="95000"/>
                      </a:schemeClr>
                    </a:solidFill>
                  </a:tcPr>
                </a:tc>
                <a:tc>
                  <a:txBody>
                    <a:bodyPr/>
                    <a:lstStyle/>
                    <a:p>
                      <a:r>
                        <a:rPr lang="en-US" sz="1300" b="1" dirty="0" smtClean="0"/>
                        <a:t>Did you use words about the topic?  Are your sentences easy to read and understanding?</a:t>
                      </a:r>
                    </a:p>
                  </a:txBody>
                  <a:tcPr marL="97155" marR="97155" marT="47897" marB="47897" anchor="ctr">
                    <a:lnT w="12700" cap="flat" cmpd="sng" algn="ctr">
                      <a:solidFill>
                        <a:schemeClr val="bg1">
                          <a:lumMod val="50000"/>
                        </a:schemeClr>
                      </a:solidFill>
                      <a:prstDash val="solid"/>
                      <a:round/>
                      <a:headEnd type="none" w="med" len="med"/>
                      <a:tailEnd type="none" w="med" len="med"/>
                    </a:lnT>
                    <a:solidFill>
                      <a:schemeClr val="bg1">
                        <a:lumMod val="95000"/>
                      </a:schemeClr>
                    </a:solidFill>
                  </a:tcPr>
                </a:tc>
              </a:tr>
              <a:tr h="536299">
                <a:tc>
                  <a:txBody>
                    <a:bodyPr/>
                    <a:lstStyle/>
                    <a:p>
                      <a:pPr algn="r"/>
                      <a:r>
                        <a:rPr lang="en-US" sz="900" b="0" dirty="0" smtClean="0"/>
                        <a:t>Conventions</a:t>
                      </a:r>
                      <a:endParaRPr lang="en-US" sz="900" b="0" dirty="0"/>
                    </a:p>
                  </a:txBody>
                  <a:tcPr marL="97155" marR="97155" marT="47897" marB="47897" anchor="ctr">
                    <a:solidFill>
                      <a:schemeClr val="accent6">
                        <a:lumMod val="20000"/>
                        <a:lumOff val="80000"/>
                      </a:schemeClr>
                    </a:solidFill>
                  </a:tcPr>
                </a:tc>
                <a:tc>
                  <a:txBody>
                    <a:bodyPr/>
                    <a:lstStyle/>
                    <a:p>
                      <a:r>
                        <a:rPr lang="en-US" sz="1300" b="1" dirty="0" smtClean="0"/>
                        <a:t>Did you follow rules for capitals, punctuation and spelling?</a:t>
                      </a:r>
                    </a:p>
                  </a:txBody>
                  <a:tcPr marL="97155" marR="97155" marT="47897" marB="47897" anchor="ctr">
                    <a:solidFill>
                      <a:schemeClr val="accent6">
                        <a:lumMod val="20000"/>
                        <a:lumOff val="80000"/>
                      </a:schemeClr>
                    </a:solidFill>
                  </a:tcPr>
                </a:tc>
              </a:tr>
            </a:tbl>
          </a:graphicData>
        </a:graphic>
      </p:graphicFrame>
    </p:spTree>
    <p:extLst>
      <p:ext uri="{BB962C8B-B14F-4D97-AF65-F5344CB8AC3E}">
        <p14:creationId xmlns:p14="http://schemas.microsoft.com/office/powerpoint/2010/main" val="33197902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260"/>
        <p:cNvGrpSpPr/>
        <p:nvPr/>
      </p:nvGrpSpPr>
      <p:grpSpPr>
        <a:xfrm>
          <a:off x="0" y="0"/>
          <a:ext cx="0" cy="0"/>
          <a:chOff x="0" y="0"/>
          <a:chExt cx="0" cy="0"/>
        </a:xfrm>
      </p:grpSpPr>
      <p:sp>
        <p:nvSpPr>
          <p:cNvPr id="261" name="Shape 261"/>
          <p:cNvSpPr txBox="1"/>
          <p:nvPr/>
        </p:nvSpPr>
        <p:spPr>
          <a:xfrm>
            <a:off x="304800" y="251461"/>
            <a:ext cx="7086599" cy="9625109"/>
          </a:xfrm>
          <a:prstGeom prst="rect">
            <a:avLst/>
          </a:prstGeom>
          <a:noFill/>
          <a:ln>
            <a:noFill/>
          </a:ln>
        </p:spPr>
        <p:txBody>
          <a:bodyPr lIns="100568" tIns="50270" rIns="100568" bIns="50270" anchor="t" anchorCtr="0">
            <a:noAutofit/>
          </a:bodyPr>
          <a:lstStyle/>
          <a:p>
            <a:pPr algn="ctr"/>
            <a:r>
              <a:rPr lang="en-US" sz="2200" b="1" dirty="0">
                <a:solidFill>
                  <a:schemeClr val="dk1"/>
                </a:solidFill>
                <a:latin typeface="Calibri"/>
                <a:ea typeface="Calibri"/>
                <a:cs typeface="Calibri"/>
                <a:sym typeface="Calibri"/>
              </a:rPr>
              <a:t>Story Sequencing </a:t>
            </a:r>
          </a:p>
          <a:p>
            <a:pPr algn="ctr"/>
            <a:endParaRPr sz="1540" b="1" dirty="0">
              <a:solidFill>
                <a:schemeClr val="dk1"/>
              </a:solidFill>
              <a:latin typeface="Calibri"/>
              <a:ea typeface="Calibri"/>
              <a:cs typeface="Calibri"/>
              <a:sym typeface="Calibri"/>
            </a:endParaRPr>
          </a:p>
          <a:p>
            <a:pPr>
              <a:buSzPct val="25000"/>
            </a:pPr>
            <a:r>
              <a:rPr lang="en-US" sz="1100" i="1" dirty="0">
                <a:solidFill>
                  <a:schemeClr val="dk1"/>
                </a:solidFill>
                <a:latin typeface="Calibri"/>
                <a:ea typeface="Calibri"/>
                <a:cs typeface="Calibri"/>
                <a:sym typeface="Calibri"/>
              </a:rPr>
              <a:t>This classroom pre-activity follows the Smarter Balanced Assessment Consortium general design of contextual elements, resources, learning goals, key terms and purpose [</a:t>
            </a:r>
            <a:r>
              <a:rPr lang="en-US" sz="1100" i="1" u="sng" dirty="0">
                <a:solidFill>
                  <a:schemeClr val="hlink"/>
                </a:solidFill>
                <a:latin typeface="Calibri"/>
                <a:ea typeface="Calibri"/>
                <a:cs typeface="Calibri"/>
                <a:sym typeface="Calibri"/>
                <a:hlinkClick r:id="rId3"/>
              </a:rPr>
              <a:t>http://oaksportal.org/resources/</a:t>
            </a:r>
            <a:r>
              <a:rPr lang="en-US" sz="1100" i="1" dirty="0">
                <a:solidFill>
                  <a:schemeClr val="dk1"/>
                </a:solidFill>
                <a:latin typeface="Calibri"/>
                <a:ea typeface="Calibri"/>
                <a:cs typeface="Calibri"/>
                <a:sym typeface="Calibri"/>
              </a:rPr>
              <a:t>]</a:t>
            </a:r>
          </a:p>
          <a:p>
            <a:pPr>
              <a:buSzPct val="25000"/>
            </a:pPr>
            <a:r>
              <a:rPr lang="en-US" sz="1100" i="1" dirty="0">
                <a:solidFill>
                  <a:schemeClr val="dk1"/>
                </a:solidFill>
                <a:latin typeface="Calibri"/>
                <a:ea typeface="Calibri"/>
                <a:cs typeface="Calibri"/>
                <a:sym typeface="Calibri"/>
              </a:rPr>
              <a:t>The content within each of these was written by Gretchen Erlandsen</a:t>
            </a:r>
          </a:p>
          <a:p>
            <a:endParaRPr sz="1100" i="1" dirty="0">
              <a:solidFill>
                <a:schemeClr val="dk1"/>
              </a:solidFill>
              <a:latin typeface="Calibri"/>
              <a:ea typeface="Calibri"/>
              <a:cs typeface="Calibri"/>
              <a:sym typeface="Calibri"/>
            </a:endParaRPr>
          </a:p>
          <a:p>
            <a:pPr>
              <a:buSzPct val="25000"/>
            </a:pPr>
            <a:r>
              <a:rPr lang="en-US" sz="1320" dirty="0">
                <a:solidFill>
                  <a:schemeClr val="dk1"/>
                </a:solidFill>
                <a:latin typeface="Calibri"/>
                <a:ea typeface="Calibri"/>
                <a:cs typeface="Calibri"/>
                <a:sym typeface="Calibri"/>
              </a:rPr>
              <a:t>The Classroom Activity introduces students to the context of a performance task, so they are not disadvantaged in demonstrating the skills the task intends to assess. </a:t>
            </a:r>
          </a:p>
          <a:p>
            <a:endParaRPr sz="660" dirty="0">
              <a:solidFill>
                <a:schemeClr val="dk1"/>
              </a:solidFill>
              <a:latin typeface="Calibri"/>
              <a:ea typeface="Calibri"/>
              <a:cs typeface="Calibri"/>
              <a:sym typeface="Calibri"/>
            </a:endParaRPr>
          </a:p>
          <a:p>
            <a:pPr>
              <a:buSzPct val="25000"/>
            </a:pPr>
            <a:r>
              <a:rPr lang="en-US" sz="1320" dirty="0">
                <a:solidFill>
                  <a:schemeClr val="dk1"/>
                </a:solidFill>
                <a:latin typeface="Calibri"/>
                <a:ea typeface="Calibri"/>
                <a:cs typeface="Calibri"/>
                <a:sym typeface="Calibri"/>
              </a:rPr>
              <a:t>Contextual elements include:</a:t>
            </a:r>
          </a:p>
          <a:p>
            <a:endParaRPr sz="550" dirty="0">
              <a:solidFill>
                <a:schemeClr val="dk1"/>
              </a:solidFill>
              <a:latin typeface="Calibri"/>
              <a:ea typeface="Calibri"/>
              <a:cs typeface="Calibri"/>
              <a:sym typeface="Calibri"/>
            </a:endParaRPr>
          </a:p>
          <a:p>
            <a:pPr marL="251460" indent="-251460">
              <a:buClr>
                <a:schemeClr val="dk1"/>
              </a:buClr>
              <a:buSzPct val="100000"/>
              <a:buFont typeface="Calibri"/>
              <a:buAutoNum type="arabicPeriod"/>
            </a:pPr>
            <a:r>
              <a:rPr lang="en-US" sz="1320" dirty="0">
                <a:solidFill>
                  <a:schemeClr val="dk1"/>
                </a:solidFill>
                <a:latin typeface="Calibri"/>
                <a:ea typeface="Calibri"/>
                <a:cs typeface="Calibri"/>
                <a:sym typeface="Calibri"/>
              </a:rPr>
              <a:t>an </a:t>
            </a:r>
            <a:r>
              <a:rPr lang="en-US" sz="1320" b="1" dirty="0">
                <a:solidFill>
                  <a:schemeClr val="dk1"/>
                </a:solidFill>
                <a:latin typeface="Calibri"/>
                <a:ea typeface="Calibri"/>
                <a:cs typeface="Calibri"/>
                <a:sym typeface="Calibri"/>
              </a:rPr>
              <a:t>understanding of the setting or situation </a:t>
            </a:r>
            <a:r>
              <a:rPr lang="en-US" sz="1320" dirty="0">
                <a:solidFill>
                  <a:schemeClr val="dk1"/>
                </a:solidFill>
                <a:latin typeface="Calibri"/>
                <a:ea typeface="Calibri"/>
                <a:cs typeface="Calibri"/>
                <a:sym typeface="Calibri"/>
              </a:rPr>
              <a:t>in which the task is placed</a:t>
            </a:r>
          </a:p>
          <a:p>
            <a:pPr marL="251460" indent="-251460">
              <a:buClr>
                <a:schemeClr val="dk1"/>
              </a:buClr>
              <a:buSzPct val="100000"/>
              <a:buFont typeface="Calibri"/>
              <a:buAutoNum type="arabicPeriod"/>
            </a:pPr>
            <a:r>
              <a:rPr lang="en-US" sz="1320" dirty="0">
                <a:solidFill>
                  <a:schemeClr val="dk1"/>
                </a:solidFill>
                <a:latin typeface="Calibri"/>
                <a:ea typeface="Calibri"/>
                <a:cs typeface="Calibri"/>
                <a:sym typeface="Calibri"/>
              </a:rPr>
              <a:t>potentially </a:t>
            </a:r>
            <a:r>
              <a:rPr lang="en-US" sz="1320" b="1" dirty="0">
                <a:solidFill>
                  <a:schemeClr val="dk1"/>
                </a:solidFill>
                <a:latin typeface="Calibri"/>
                <a:ea typeface="Calibri"/>
                <a:cs typeface="Calibri"/>
                <a:sym typeface="Calibri"/>
              </a:rPr>
              <a:t>unfamiliar concepts </a:t>
            </a:r>
            <a:r>
              <a:rPr lang="en-US" sz="1320" dirty="0">
                <a:solidFill>
                  <a:schemeClr val="dk1"/>
                </a:solidFill>
                <a:latin typeface="Calibri"/>
                <a:ea typeface="Calibri"/>
                <a:cs typeface="Calibri"/>
                <a:sym typeface="Calibri"/>
              </a:rPr>
              <a:t>that are associated with the scenario</a:t>
            </a:r>
          </a:p>
          <a:p>
            <a:pPr marL="251460" indent="-251460">
              <a:buClr>
                <a:schemeClr val="dk1"/>
              </a:buClr>
              <a:buSzPct val="100000"/>
              <a:buFont typeface="Calibri"/>
              <a:buAutoNum type="arabicPeriod"/>
            </a:pPr>
            <a:r>
              <a:rPr lang="en-US" sz="1320" b="1" dirty="0">
                <a:solidFill>
                  <a:schemeClr val="dk1"/>
                </a:solidFill>
                <a:latin typeface="Calibri"/>
                <a:ea typeface="Calibri"/>
                <a:cs typeface="Calibri"/>
                <a:sym typeface="Calibri"/>
              </a:rPr>
              <a:t>key terms or vocabulary </a:t>
            </a:r>
            <a:r>
              <a:rPr lang="en-US" sz="1320" dirty="0">
                <a:solidFill>
                  <a:schemeClr val="dk1"/>
                </a:solidFill>
                <a:latin typeface="Calibri"/>
                <a:ea typeface="Calibri"/>
                <a:cs typeface="Calibri"/>
                <a:sym typeface="Calibri"/>
              </a:rPr>
              <a:t>students will need to understand in order to meaningfully engage with and complete the performance task</a:t>
            </a:r>
          </a:p>
          <a:p>
            <a:endParaRPr sz="550" dirty="0">
              <a:solidFill>
                <a:schemeClr val="dk1"/>
              </a:solidFill>
              <a:latin typeface="Calibri"/>
              <a:ea typeface="Calibri"/>
              <a:cs typeface="Calibri"/>
              <a:sym typeface="Calibri"/>
            </a:endParaRPr>
          </a:p>
          <a:p>
            <a:pPr>
              <a:buSzPct val="25000"/>
            </a:pPr>
            <a:r>
              <a:rPr lang="en-US" sz="1320" dirty="0">
                <a:solidFill>
                  <a:schemeClr val="dk1"/>
                </a:solidFill>
                <a:latin typeface="Calibri"/>
                <a:ea typeface="Calibri"/>
                <a:cs typeface="Calibri"/>
                <a:sym typeface="Calibri"/>
              </a:rPr>
              <a:t>The Classroom Activity is also intended to generate student interest in further exploration of the key idea(s). The Classroom Activity should be easy to implement with clear instructions. </a:t>
            </a:r>
          </a:p>
          <a:p>
            <a:endParaRPr sz="550" dirty="0">
              <a:solidFill>
                <a:schemeClr val="dk1"/>
              </a:solidFill>
              <a:latin typeface="Calibri"/>
              <a:ea typeface="Calibri"/>
              <a:cs typeface="Calibri"/>
              <a:sym typeface="Calibri"/>
            </a:endParaRPr>
          </a:p>
          <a:p>
            <a:pPr>
              <a:buSzPct val="25000"/>
            </a:pPr>
            <a:r>
              <a:rPr lang="en-US" sz="1320" dirty="0">
                <a:solidFill>
                  <a:schemeClr val="dk1"/>
                </a:solidFill>
                <a:latin typeface="Calibri"/>
                <a:ea typeface="Calibri"/>
                <a:cs typeface="Calibri"/>
                <a:sym typeface="Calibri"/>
              </a:rPr>
              <a:t>Please read through the entire Classroom Activity before beginning the activity with students to ensure any classroom preparation can be completed in advance. Throughout the activity, it is permissible to pause and ask students if they have any questions.</a:t>
            </a:r>
          </a:p>
          <a:p>
            <a:endParaRPr sz="550" dirty="0">
              <a:solidFill>
                <a:schemeClr val="dk1"/>
              </a:solidFill>
              <a:latin typeface="Calibri"/>
              <a:ea typeface="Calibri"/>
              <a:cs typeface="Calibri"/>
              <a:sym typeface="Calibri"/>
            </a:endParaRPr>
          </a:p>
          <a:p>
            <a:pPr>
              <a:buSzPct val="25000"/>
            </a:pPr>
            <a:r>
              <a:rPr lang="en-US" sz="1320" b="1" dirty="0">
                <a:solidFill>
                  <a:schemeClr val="dk1"/>
                </a:solidFill>
                <a:latin typeface="Calibri"/>
                <a:ea typeface="Calibri"/>
                <a:cs typeface="Calibri"/>
                <a:sym typeface="Calibri"/>
              </a:rPr>
              <a:t>Resources needed:</a:t>
            </a:r>
          </a:p>
          <a:p>
            <a:endParaRPr sz="550" b="1" dirty="0">
              <a:solidFill>
                <a:schemeClr val="dk1"/>
              </a:solidFill>
              <a:latin typeface="Calibri"/>
              <a:ea typeface="Calibri"/>
              <a:cs typeface="Calibri"/>
              <a:sym typeface="Calibri"/>
            </a:endParaRPr>
          </a:p>
          <a:p>
            <a:r>
              <a:rPr lang="en-US" sz="1320" dirty="0">
                <a:solidFill>
                  <a:schemeClr val="dk1"/>
                </a:solidFill>
                <a:latin typeface="Calibri"/>
                <a:ea typeface="Calibri"/>
                <a:cs typeface="Calibri"/>
                <a:sym typeface="Calibri"/>
              </a:rPr>
              <a:t>*One Copy of the story </a:t>
            </a:r>
            <a:r>
              <a:rPr lang="en-US" sz="1320" u="sng" dirty="0">
                <a:solidFill>
                  <a:schemeClr val="dk1"/>
                </a:solidFill>
                <a:latin typeface="Calibri"/>
                <a:ea typeface="Calibri"/>
                <a:cs typeface="Calibri"/>
                <a:sym typeface="Calibri"/>
              </a:rPr>
              <a:t>Henry and Mudge the First Book</a:t>
            </a:r>
          </a:p>
          <a:p>
            <a:r>
              <a:rPr lang="en-US" sz="1320" dirty="0">
                <a:solidFill>
                  <a:schemeClr val="dk1"/>
                </a:solidFill>
                <a:latin typeface="Calibri"/>
                <a:ea typeface="Calibri"/>
                <a:cs typeface="Calibri"/>
                <a:sym typeface="Calibri"/>
              </a:rPr>
              <a:t>*A set of story paragraphs and sequencing words for each student, pair of students, or small groups of students, depending on what you feel is best for your class to complete this activity. You can find these in the ancillary materials.</a:t>
            </a:r>
          </a:p>
          <a:p>
            <a:r>
              <a:rPr lang="en-US" sz="1320" dirty="0">
                <a:solidFill>
                  <a:schemeClr val="dk1"/>
                </a:solidFill>
                <a:latin typeface="Calibri"/>
                <a:ea typeface="Calibri"/>
                <a:cs typeface="Calibri"/>
                <a:sym typeface="Calibri"/>
              </a:rPr>
              <a:t>*One set of sentences with sequencing words attached. You will need this for the end of the activity.</a:t>
            </a:r>
          </a:p>
          <a:p>
            <a:endParaRPr sz="550" dirty="0">
              <a:solidFill>
                <a:schemeClr val="dk1"/>
              </a:solidFill>
              <a:latin typeface="Calibri"/>
              <a:ea typeface="Calibri"/>
              <a:cs typeface="Calibri"/>
              <a:sym typeface="Calibri"/>
            </a:endParaRPr>
          </a:p>
          <a:p>
            <a:pPr>
              <a:buSzPct val="25000"/>
            </a:pPr>
            <a:r>
              <a:rPr lang="en-US" sz="1320" b="1" dirty="0">
                <a:solidFill>
                  <a:schemeClr val="dk1"/>
                </a:solidFill>
                <a:latin typeface="Calibri"/>
                <a:ea typeface="Calibri"/>
                <a:cs typeface="Calibri"/>
                <a:sym typeface="Calibri"/>
              </a:rPr>
              <a:t>Learning Goals</a:t>
            </a:r>
            <a:r>
              <a:rPr lang="en-US" sz="1320" dirty="0">
                <a:solidFill>
                  <a:schemeClr val="dk1"/>
                </a:solidFill>
                <a:latin typeface="Calibri"/>
                <a:ea typeface="Calibri"/>
                <a:cs typeface="Calibri"/>
                <a:sym typeface="Calibri"/>
              </a:rPr>
              <a:t>:</a:t>
            </a:r>
          </a:p>
          <a:p>
            <a:endParaRPr sz="550" dirty="0">
              <a:solidFill>
                <a:schemeClr val="dk1"/>
              </a:solidFill>
              <a:latin typeface="Calibri"/>
              <a:ea typeface="Calibri"/>
              <a:cs typeface="Calibri"/>
              <a:sym typeface="Calibri"/>
            </a:endParaRPr>
          </a:p>
          <a:p>
            <a:r>
              <a:rPr lang="en-US" sz="1320" dirty="0">
                <a:solidFill>
                  <a:schemeClr val="dk1"/>
                </a:solidFill>
                <a:latin typeface="Calibri"/>
                <a:ea typeface="Calibri"/>
                <a:cs typeface="Calibri"/>
                <a:sym typeface="Calibri"/>
              </a:rPr>
              <a:t>Students will understand the importance of telling a story in correct sequence.</a:t>
            </a:r>
          </a:p>
          <a:p>
            <a:r>
              <a:rPr lang="en-US" sz="1320" dirty="0">
                <a:solidFill>
                  <a:schemeClr val="dk1"/>
                </a:solidFill>
                <a:latin typeface="Calibri"/>
                <a:ea typeface="Calibri"/>
                <a:cs typeface="Calibri"/>
                <a:sym typeface="Calibri"/>
              </a:rPr>
              <a:t>Students will learn a basic set of sequencing words to use when telling a story. </a:t>
            </a:r>
          </a:p>
          <a:p>
            <a:pPr marL="188595" indent="-6985"/>
            <a:endParaRPr sz="1320" dirty="0">
              <a:solidFill>
                <a:schemeClr val="dk1"/>
              </a:solidFill>
              <a:latin typeface="Calibri"/>
              <a:ea typeface="Calibri"/>
              <a:cs typeface="Calibri"/>
              <a:sym typeface="Calibri"/>
            </a:endParaRPr>
          </a:p>
          <a:p>
            <a:pPr marL="188595" indent="-6985"/>
            <a:endParaRPr sz="550" dirty="0">
              <a:solidFill>
                <a:schemeClr val="dk1"/>
              </a:solidFill>
              <a:latin typeface="Calibri"/>
              <a:ea typeface="Calibri"/>
              <a:cs typeface="Calibri"/>
              <a:sym typeface="Calibri"/>
            </a:endParaRPr>
          </a:p>
          <a:p>
            <a:pPr>
              <a:buSzPct val="25000"/>
            </a:pPr>
            <a:r>
              <a:rPr lang="en-US" sz="1320" dirty="0">
                <a:solidFill>
                  <a:schemeClr val="dk1"/>
                </a:solidFill>
                <a:latin typeface="Calibri"/>
                <a:ea typeface="Calibri"/>
                <a:cs typeface="Calibri"/>
                <a:sym typeface="Calibri"/>
              </a:rPr>
              <a:t>Students will understand the key terms:</a:t>
            </a:r>
          </a:p>
          <a:p>
            <a:pPr>
              <a:buSzPct val="25000"/>
            </a:pPr>
            <a:r>
              <a:rPr lang="en-US" sz="1100" i="1" dirty="0">
                <a:solidFill>
                  <a:schemeClr val="dk1"/>
                </a:solidFill>
                <a:latin typeface="Calibri"/>
                <a:ea typeface="Calibri"/>
                <a:cs typeface="Calibri"/>
                <a:sym typeface="Calibri"/>
              </a:rPr>
              <a:t>Note: Definitions are provided here for the convenience of facilitators. Students are expected to understand these key terms in the context of the task, not memorize the definitions</a:t>
            </a:r>
            <a:r>
              <a:rPr lang="en-US" sz="1320" dirty="0">
                <a:solidFill>
                  <a:schemeClr val="dk1"/>
                </a:solidFill>
                <a:latin typeface="Calibri"/>
                <a:ea typeface="Calibri"/>
                <a:cs typeface="Calibri"/>
                <a:sym typeface="Calibri"/>
              </a:rPr>
              <a:t>. </a:t>
            </a:r>
          </a:p>
          <a:p>
            <a:endParaRPr sz="550" b="1" dirty="0">
              <a:solidFill>
                <a:schemeClr val="dk1"/>
              </a:solidFill>
              <a:latin typeface="Calibri"/>
              <a:ea typeface="Calibri"/>
              <a:cs typeface="Calibri"/>
              <a:sym typeface="Calibri"/>
            </a:endParaRPr>
          </a:p>
          <a:p>
            <a:endParaRPr sz="550" b="1" dirty="0">
              <a:solidFill>
                <a:schemeClr val="dk1"/>
              </a:solidFill>
              <a:latin typeface="Calibri"/>
              <a:ea typeface="Calibri"/>
              <a:cs typeface="Calibri"/>
              <a:sym typeface="Calibri"/>
            </a:endParaRPr>
          </a:p>
          <a:p>
            <a:endParaRPr sz="550" b="1" dirty="0">
              <a:solidFill>
                <a:schemeClr val="dk1"/>
              </a:solidFill>
              <a:latin typeface="Calibri"/>
              <a:ea typeface="Calibri"/>
              <a:cs typeface="Calibri"/>
              <a:sym typeface="Calibri"/>
            </a:endParaRPr>
          </a:p>
          <a:p>
            <a:r>
              <a:rPr lang="en-US" sz="1320" dirty="0">
                <a:solidFill>
                  <a:schemeClr val="dk1"/>
                </a:solidFill>
                <a:latin typeface="Calibri"/>
                <a:ea typeface="Calibri"/>
                <a:cs typeface="Calibri"/>
                <a:sym typeface="Calibri"/>
              </a:rPr>
              <a:t>Sequence: The order of events in a story.</a:t>
            </a:r>
          </a:p>
          <a:p>
            <a:r>
              <a:rPr lang="en-US" sz="1320" dirty="0">
                <a:solidFill>
                  <a:schemeClr val="dk1"/>
                </a:solidFill>
                <a:latin typeface="Calibri"/>
                <a:ea typeface="Calibri"/>
                <a:cs typeface="Calibri"/>
                <a:sym typeface="Calibri"/>
              </a:rPr>
              <a:t>First, next, then, last (basic sequencing words) </a:t>
            </a:r>
          </a:p>
          <a:p>
            <a:r>
              <a:rPr lang="en-US" sz="1320" dirty="0">
                <a:solidFill>
                  <a:schemeClr val="dk1"/>
                </a:solidFill>
                <a:latin typeface="Calibri"/>
                <a:ea typeface="Calibri"/>
                <a:cs typeface="Calibri"/>
                <a:sym typeface="Calibri"/>
              </a:rPr>
              <a:t>	[You can adjust this list or add to it if you see necessary for your students. If you do adjust, you will need to make sequencing word cards on your own.]</a:t>
            </a:r>
          </a:p>
          <a:p>
            <a:pPr marL="188595" indent="-188595">
              <a:buClr>
                <a:schemeClr val="dk1"/>
              </a:buClr>
            </a:pPr>
            <a:endParaRPr sz="1320" b="1" dirty="0">
              <a:solidFill>
                <a:schemeClr val="dk1"/>
              </a:solidFill>
              <a:latin typeface="Calibri"/>
              <a:ea typeface="Calibri"/>
              <a:cs typeface="Calibri"/>
              <a:sym typeface="Calibri"/>
            </a:endParaRPr>
          </a:p>
          <a:p>
            <a:pPr>
              <a:buSzPct val="25000"/>
            </a:pPr>
            <a:r>
              <a:rPr lang="en-US" sz="1320" dirty="0">
                <a:solidFill>
                  <a:schemeClr val="dk1"/>
                </a:solidFill>
                <a:latin typeface="Calibri"/>
                <a:ea typeface="Calibri"/>
                <a:cs typeface="Calibri"/>
                <a:sym typeface="Calibri"/>
              </a:rPr>
              <a:t>Purpose: The facilitator’s goal is to help students understand the importance of telling a story in sequential order. </a:t>
            </a:r>
          </a:p>
          <a:p>
            <a:endParaRPr sz="1320" dirty="0">
              <a:solidFill>
                <a:schemeClr val="dk1"/>
              </a:solidFill>
              <a:latin typeface="Calibri"/>
              <a:ea typeface="Calibri"/>
              <a:cs typeface="Calibri"/>
              <a:sym typeface="Calibri"/>
            </a:endParaRPr>
          </a:p>
          <a:p>
            <a:endParaRPr sz="1320" dirty="0">
              <a:solidFill>
                <a:schemeClr val="dk1"/>
              </a:solidFill>
              <a:latin typeface="Calibri"/>
              <a:ea typeface="Calibri"/>
              <a:cs typeface="Calibri"/>
              <a:sym typeface="Calibri"/>
            </a:endParaRPr>
          </a:p>
          <a:p>
            <a:pPr>
              <a:buSzPct val="25000"/>
            </a:pPr>
            <a:r>
              <a:rPr lang="en-US" sz="990" dirty="0">
                <a:solidFill>
                  <a:schemeClr val="dk1"/>
                </a:solidFill>
                <a:latin typeface="Calibri"/>
                <a:ea typeface="Calibri"/>
                <a:cs typeface="Calibri"/>
                <a:sym typeface="Calibri"/>
              </a:rPr>
              <a:t>*Facilitators can decide whether they want to display ancillary materials using an overhead projector or computer/Smartboard, or whether they want to produce them as a handout for students.</a:t>
            </a:r>
          </a:p>
        </p:txBody>
      </p:sp>
    </p:spTree>
    <p:extLst>
      <p:ext uri="{BB962C8B-B14F-4D97-AF65-F5344CB8AC3E}">
        <p14:creationId xmlns:p14="http://schemas.microsoft.com/office/powerpoint/2010/main" val="2194555018"/>
      </p:ext>
    </p:extLst>
  </p:cSld>
  <p:clrMapOvr>
    <a:masterClrMapping/>
  </p:clrMapOvr>
  <p:transition spd="slow">
    <p:cut/>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40</a:t>
            </a:fld>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4158239000"/>
              </p:ext>
            </p:extLst>
          </p:nvPr>
        </p:nvGraphicFramePr>
        <p:xfrm>
          <a:off x="566739" y="381001"/>
          <a:ext cx="6638925" cy="8138160"/>
        </p:xfrm>
        <a:graphic>
          <a:graphicData uri="http://schemas.openxmlformats.org/drawingml/2006/table">
            <a:tbl>
              <a:tblPr firstRow="1" bandRow="1">
                <a:tableStyleId>{5940675A-B579-460E-94D1-54222C63F5DA}</a:tableStyleId>
              </a:tblPr>
              <a:tblGrid>
                <a:gridCol w="6638925"/>
              </a:tblGrid>
              <a:tr h="731520">
                <a:tc>
                  <a:txBody>
                    <a:bodyPr/>
                    <a:lstStyle/>
                    <a:p>
                      <a:r>
                        <a:rPr lang="en-US" sz="2100" dirty="0" smtClean="0"/>
                        <a:t>Name____________________________</a:t>
                      </a:r>
                    </a:p>
                    <a:p>
                      <a:endParaRPr lang="en-US" sz="2100" dirty="0"/>
                    </a:p>
                  </a:txBody>
                  <a:tcPr marL="97155" marR="97155">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tcPr>
                </a:tc>
              </a:tr>
              <a:tr h="411480">
                <a:tc>
                  <a:txBody>
                    <a:bodyPr/>
                    <a:lstStyle/>
                    <a:p>
                      <a:pPr algn="ctr"/>
                      <a:endParaRPr lang="en-US" sz="2100" b="1" u="sng" dirty="0"/>
                    </a:p>
                  </a:txBody>
                  <a:tcPr marL="97155" marR="97155">
                    <a:lnL w="12700" cap="flat" cmpd="sng" algn="ctr">
                      <a:solidFill>
                        <a:schemeClr val="tx1"/>
                      </a:solidFill>
                      <a:prstDash val="solid"/>
                      <a:round/>
                      <a:headEnd type="none" w="med" len="med"/>
                      <a:tailEnd type="none" w="med" len="med"/>
                    </a:lnL>
                  </a:tcPr>
                </a:tc>
              </a:tr>
              <a:tr h="411480">
                <a:tc>
                  <a:txBody>
                    <a:bodyPr/>
                    <a:lstStyle/>
                    <a:p>
                      <a:endParaRPr lang="en-US" sz="2100" dirty="0"/>
                    </a:p>
                  </a:txBody>
                  <a:tcPr marL="97155" marR="97155">
                    <a:lnL w="12700" cap="flat" cmpd="sng" algn="ctr">
                      <a:solidFill>
                        <a:schemeClr val="tx1"/>
                      </a:solidFill>
                      <a:prstDash val="solid"/>
                      <a:round/>
                      <a:headEnd type="none" w="med" len="med"/>
                      <a:tailEnd type="none" w="med" len="med"/>
                    </a:lnL>
                  </a:tcPr>
                </a:tc>
              </a:tr>
              <a:tr h="411480">
                <a:tc>
                  <a:txBody>
                    <a:bodyPr/>
                    <a:lstStyle/>
                    <a:p>
                      <a:endParaRPr lang="en-US" sz="2100" dirty="0"/>
                    </a:p>
                  </a:txBody>
                  <a:tcPr marL="97155" marR="97155">
                    <a:lnL w="12700" cap="flat" cmpd="sng" algn="ctr">
                      <a:solidFill>
                        <a:schemeClr val="tx1"/>
                      </a:solidFill>
                      <a:prstDash val="solid"/>
                      <a:round/>
                      <a:headEnd type="none" w="med" len="med"/>
                      <a:tailEnd type="none" w="med" len="med"/>
                    </a:lnL>
                  </a:tcPr>
                </a:tc>
              </a:tr>
              <a:tr h="411480">
                <a:tc>
                  <a:txBody>
                    <a:bodyPr/>
                    <a:lstStyle/>
                    <a:p>
                      <a:endParaRPr lang="en-US" sz="2100" dirty="0"/>
                    </a:p>
                  </a:txBody>
                  <a:tcPr marL="97155" marR="97155">
                    <a:lnL w="12700" cap="flat" cmpd="sng" algn="ctr">
                      <a:solidFill>
                        <a:schemeClr val="tx1"/>
                      </a:solidFill>
                      <a:prstDash val="solid"/>
                      <a:round/>
                      <a:headEnd type="none" w="med" len="med"/>
                      <a:tailEnd type="none" w="med" len="med"/>
                    </a:lnL>
                  </a:tcPr>
                </a:tc>
              </a:tr>
              <a:tr h="411480">
                <a:tc>
                  <a:txBody>
                    <a:bodyPr/>
                    <a:lstStyle/>
                    <a:p>
                      <a:endParaRPr lang="en-US" sz="2100" dirty="0"/>
                    </a:p>
                  </a:txBody>
                  <a:tcPr marL="97155" marR="97155">
                    <a:lnL w="12700" cap="flat" cmpd="sng" algn="ctr">
                      <a:solidFill>
                        <a:schemeClr val="tx1"/>
                      </a:solidFill>
                      <a:prstDash val="solid"/>
                      <a:round/>
                      <a:headEnd type="none" w="med" len="med"/>
                      <a:tailEnd type="none" w="med" len="med"/>
                    </a:lnL>
                  </a:tcPr>
                </a:tc>
              </a:tr>
              <a:tr h="411480">
                <a:tc>
                  <a:txBody>
                    <a:bodyPr/>
                    <a:lstStyle/>
                    <a:p>
                      <a:endParaRPr lang="en-US" sz="2100" dirty="0"/>
                    </a:p>
                  </a:txBody>
                  <a:tcPr marL="97155" marR="97155">
                    <a:lnL w="12700" cap="flat" cmpd="sng" algn="ctr">
                      <a:solidFill>
                        <a:schemeClr val="tx1"/>
                      </a:solidFill>
                      <a:prstDash val="solid"/>
                      <a:round/>
                      <a:headEnd type="none" w="med" len="med"/>
                      <a:tailEnd type="none" w="med" len="med"/>
                    </a:lnL>
                  </a:tcPr>
                </a:tc>
              </a:tr>
              <a:tr h="411480">
                <a:tc>
                  <a:txBody>
                    <a:bodyPr/>
                    <a:lstStyle/>
                    <a:p>
                      <a:endParaRPr lang="en-US" sz="2100" dirty="0"/>
                    </a:p>
                  </a:txBody>
                  <a:tcPr marL="97155" marR="97155">
                    <a:lnL w="12700" cap="flat" cmpd="sng" algn="ctr">
                      <a:solidFill>
                        <a:schemeClr val="tx1"/>
                      </a:solidFill>
                      <a:prstDash val="solid"/>
                      <a:round/>
                      <a:headEnd type="none" w="med" len="med"/>
                      <a:tailEnd type="none" w="med" len="med"/>
                    </a:lnL>
                  </a:tcPr>
                </a:tc>
              </a:tr>
              <a:tr h="411480">
                <a:tc>
                  <a:txBody>
                    <a:bodyPr/>
                    <a:lstStyle/>
                    <a:p>
                      <a:endParaRPr lang="en-US" sz="2100" dirty="0"/>
                    </a:p>
                  </a:txBody>
                  <a:tcPr marL="97155" marR="97155">
                    <a:lnL w="12700" cap="flat" cmpd="sng" algn="ctr">
                      <a:solidFill>
                        <a:schemeClr val="tx1"/>
                      </a:solidFill>
                      <a:prstDash val="solid"/>
                      <a:round/>
                      <a:headEnd type="none" w="med" len="med"/>
                      <a:tailEnd type="none" w="med" len="med"/>
                    </a:lnL>
                  </a:tcPr>
                </a:tc>
              </a:tr>
              <a:tr h="411480">
                <a:tc>
                  <a:txBody>
                    <a:bodyPr/>
                    <a:lstStyle/>
                    <a:p>
                      <a:endParaRPr lang="en-US" sz="2100" dirty="0"/>
                    </a:p>
                  </a:txBody>
                  <a:tcPr marL="97155" marR="97155">
                    <a:lnL w="12700" cap="flat" cmpd="sng" algn="ctr">
                      <a:solidFill>
                        <a:schemeClr val="tx1"/>
                      </a:solidFill>
                      <a:prstDash val="solid"/>
                      <a:round/>
                      <a:headEnd type="none" w="med" len="med"/>
                      <a:tailEnd type="none" w="med" len="med"/>
                    </a:lnL>
                  </a:tcPr>
                </a:tc>
              </a:tr>
              <a:tr h="411480">
                <a:tc>
                  <a:txBody>
                    <a:bodyPr/>
                    <a:lstStyle/>
                    <a:p>
                      <a:endParaRPr lang="en-US" sz="2100" dirty="0"/>
                    </a:p>
                  </a:txBody>
                  <a:tcPr marL="97155" marR="97155">
                    <a:lnL w="12700" cap="flat" cmpd="sng" algn="ctr">
                      <a:solidFill>
                        <a:schemeClr val="tx1"/>
                      </a:solidFill>
                      <a:prstDash val="solid"/>
                      <a:round/>
                      <a:headEnd type="none" w="med" len="med"/>
                      <a:tailEnd type="none" w="med" len="med"/>
                    </a:lnL>
                  </a:tcPr>
                </a:tc>
              </a:tr>
              <a:tr h="411480">
                <a:tc>
                  <a:txBody>
                    <a:bodyPr/>
                    <a:lstStyle/>
                    <a:p>
                      <a:endParaRPr lang="en-US" sz="2100" dirty="0"/>
                    </a:p>
                  </a:txBody>
                  <a:tcPr marL="97155" marR="97155">
                    <a:lnL w="12700" cap="flat" cmpd="sng" algn="ctr">
                      <a:solidFill>
                        <a:schemeClr val="tx1"/>
                      </a:solidFill>
                      <a:prstDash val="solid"/>
                      <a:round/>
                      <a:headEnd type="none" w="med" len="med"/>
                      <a:tailEnd type="none" w="med" len="med"/>
                    </a:lnL>
                  </a:tcPr>
                </a:tc>
              </a:tr>
              <a:tr h="411480">
                <a:tc>
                  <a:txBody>
                    <a:bodyPr/>
                    <a:lstStyle/>
                    <a:p>
                      <a:endParaRPr lang="en-US" sz="2100" dirty="0"/>
                    </a:p>
                  </a:txBody>
                  <a:tcPr marL="97155" marR="97155">
                    <a:lnL w="12700" cap="flat" cmpd="sng" algn="ctr">
                      <a:solidFill>
                        <a:schemeClr val="tx1"/>
                      </a:solidFill>
                      <a:prstDash val="solid"/>
                      <a:round/>
                      <a:headEnd type="none" w="med" len="med"/>
                      <a:tailEnd type="none" w="med" len="med"/>
                    </a:lnL>
                  </a:tcPr>
                </a:tc>
              </a:tr>
              <a:tr h="411480">
                <a:tc>
                  <a:txBody>
                    <a:bodyPr/>
                    <a:lstStyle/>
                    <a:p>
                      <a:endParaRPr lang="en-US" sz="2100" dirty="0"/>
                    </a:p>
                  </a:txBody>
                  <a:tcPr marL="97155" marR="97155">
                    <a:lnL w="12700" cap="flat" cmpd="sng" algn="ctr">
                      <a:solidFill>
                        <a:schemeClr val="tx1"/>
                      </a:solidFill>
                      <a:prstDash val="solid"/>
                      <a:round/>
                      <a:headEnd type="none" w="med" len="med"/>
                      <a:tailEnd type="none" w="med" len="med"/>
                    </a:lnL>
                  </a:tcPr>
                </a:tc>
              </a:tr>
              <a:tr h="411480">
                <a:tc>
                  <a:txBody>
                    <a:bodyPr/>
                    <a:lstStyle/>
                    <a:p>
                      <a:endParaRPr lang="en-US" sz="2100" dirty="0"/>
                    </a:p>
                  </a:txBody>
                  <a:tcPr marL="97155" marR="97155">
                    <a:lnL w="12700" cap="flat" cmpd="sng" algn="ctr">
                      <a:solidFill>
                        <a:schemeClr val="tx1"/>
                      </a:solidFill>
                      <a:prstDash val="solid"/>
                      <a:round/>
                      <a:headEnd type="none" w="med" len="med"/>
                      <a:tailEnd type="none" w="med" len="med"/>
                    </a:lnL>
                  </a:tcPr>
                </a:tc>
              </a:tr>
              <a:tr h="411480">
                <a:tc>
                  <a:txBody>
                    <a:bodyPr/>
                    <a:lstStyle/>
                    <a:p>
                      <a:endParaRPr lang="en-US" sz="2100" dirty="0"/>
                    </a:p>
                  </a:txBody>
                  <a:tcPr marL="97155" marR="97155">
                    <a:lnL w="12700" cap="flat" cmpd="sng" algn="ctr">
                      <a:solidFill>
                        <a:schemeClr val="tx1"/>
                      </a:solidFill>
                      <a:prstDash val="solid"/>
                      <a:round/>
                      <a:headEnd type="none" w="med" len="med"/>
                      <a:tailEnd type="none" w="med" len="med"/>
                    </a:lnL>
                  </a:tcPr>
                </a:tc>
              </a:tr>
              <a:tr h="411480">
                <a:tc>
                  <a:txBody>
                    <a:bodyPr/>
                    <a:lstStyle/>
                    <a:p>
                      <a:endParaRPr lang="en-US" sz="2100" dirty="0"/>
                    </a:p>
                  </a:txBody>
                  <a:tcPr marL="97155" marR="97155">
                    <a:lnL w="12700" cap="flat" cmpd="sng" algn="ctr">
                      <a:solidFill>
                        <a:schemeClr val="tx1"/>
                      </a:solidFill>
                      <a:prstDash val="solid"/>
                      <a:round/>
                      <a:headEnd type="none" w="med" len="med"/>
                      <a:tailEnd type="none" w="med" len="med"/>
                    </a:lnL>
                  </a:tcPr>
                </a:tc>
              </a:tr>
              <a:tr h="411480">
                <a:tc>
                  <a:txBody>
                    <a:bodyPr/>
                    <a:lstStyle/>
                    <a:p>
                      <a:endParaRPr lang="en-US" sz="2100" dirty="0"/>
                    </a:p>
                  </a:txBody>
                  <a:tcPr marL="97155" marR="97155">
                    <a:lnL w="12700" cap="flat" cmpd="sng" algn="ctr">
                      <a:solidFill>
                        <a:schemeClr val="tx1"/>
                      </a:solidFill>
                      <a:prstDash val="solid"/>
                      <a:round/>
                      <a:headEnd type="none" w="med" len="med"/>
                      <a:tailEnd type="none" w="med" len="med"/>
                    </a:lnL>
                  </a:tcPr>
                </a:tc>
              </a:tr>
              <a:tr h="411480">
                <a:tc>
                  <a:txBody>
                    <a:bodyPr/>
                    <a:lstStyle/>
                    <a:p>
                      <a:endParaRPr lang="en-US" sz="2100" dirty="0"/>
                    </a:p>
                  </a:txBody>
                  <a:tcPr marL="97155" marR="97155">
                    <a:lnL w="12700" cap="flat" cmpd="sng" algn="ctr">
                      <a:solidFill>
                        <a:schemeClr val="tx1"/>
                      </a:solidFill>
                      <a:prstDash val="solid"/>
                      <a:round/>
                      <a:headEnd type="none" w="med" len="med"/>
                      <a:tailEnd type="none" w="med" len="med"/>
                    </a:lnL>
                  </a:tcPr>
                </a:tc>
              </a:tr>
            </a:tbl>
          </a:graphicData>
        </a:graphic>
      </p:graphicFrame>
    </p:spTree>
    <p:extLst>
      <p:ext uri="{BB962C8B-B14F-4D97-AF65-F5344CB8AC3E}">
        <p14:creationId xmlns:p14="http://schemas.microsoft.com/office/powerpoint/2010/main" val="288720974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41</a:t>
            </a:fld>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2826402718"/>
              </p:ext>
            </p:extLst>
          </p:nvPr>
        </p:nvGraphicFramePr>
        <p:xfrm>
          <a:off x="566739" y="381001"/>
          <a:ext cx="6638925" cy="8138160"/>
        </p:xfrm>
        <a:graphic>
          <a:graphicData uri="http://schemas.openxmlformats.org/drawingml/2006/table">
            <a:tbl>
              <a:tblPr firstRow="1" bandRow="1">
                <a:tableStyleId>{5940675A-B579-460E-94D1-54222C63F5DA}</a:tableStyleId>
              </a:tblPr>
              <a:tblGrid>
                <a:gridCol w="6638925"/>
              </a:tblGrid>
              <a:tr h="731520">
                <a:tc>
                  <a:txBody>
                    <a:bodyPr/>
                    <a:lstStyle/>
                    <a:p>
                      <a:r>
                        <a:rPr lang="en-US" sz="2100" dirty="0" smtClean="0"/>
                        <a:t>Name____________________________</a:t>
                      </a:r>
                    </a:p>
                    <a:p>
                      <a:endParaRPr lang="en-US" sz="2100" dirty="0"/>
                    </a:p>
                  </a:txBody>
                  <a:tcPr marL="97155" marR="97155">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tcPr>
                </a:tc>
              </a:tr>
              <a:tr h="411480">
                <a:tc>
                  <a:txBody>
                    <a:bodyPr/>
                    <a:lstStyle/>
                    <a:p>
                      <a:pPr algn="ctr"/>
                      <a:endParaRPr lang="en-US" sz="2100" b="1" u="sng" dirty="0"/>
                    </a:p>
                  </a:txBody>
                  <a:tcPr marL="97155" marR="97155">
                    <a:lnL w="12700" cap="flat" cmpd="sng" algn="ctr">
                      <a:solidFill>
                        <a:schemeClr val="tx1"/>
                      </a:solidFill>
                      <a:prstDash val="solid"/>
                      <a:round/>
                      <a:headEnd type="none" w="med" len="med"/>
                      <a:tailEnd type="none" w="med" len="med"/>
                    </a:lnL>
                  </a:tcPr>
                </a:tc>
              </a:tr>
              <a:tr h="411480">
                <a:tc>
                  <a:txBody>
                    <a:bodyPr/>
                    <a:lstStyle/>
                    <a:p>
                      <a:endParaRPr lang="en-US" sz="2100" dirty="0"/>
                    </a:p>
                  </a:txBody>
                  <a:tcPr marL="97155" marR="97155">
                    <a:lnL w="12700" cap="flat" cmpd="sng" algn="ctr">
                      <a:solidFill>
                        <a:schemeClr val="tx1"/>
                      </a:solidFill>
                      <a:prstDash val="solid"/>
                      <a:round/>
                      <a:headEnd type="none" w="med" len="med"/>
                      <a:tailEnd type="none" w="med" len="med"/>
                    </a:lnL>
                  </a:tcPr>
                </a:tc>
              </a:tr>
              <a:tr h="411480">
                <a:tc>
                  <a:txBody>
                    <a:bodyPr/>
                    <a:lstStyle/>
                    <a:p>
                      <a:endParaRPr lang="en-US" sz="2100" dirty="0"/>
                    </a:p>
                  </a:txBody>
                  <a:tcPr marL="97155" marR="97155">
                    <a:lnL w="12700" cap="flat" cmpd="sng" algn="ctr">
                      <a:solidFill>
                        <a:schemeClr val="tx1"/>
                      </a:solidFill>
                      <a:prstDash val="solid"/>
                      <a:round/>
                      <a:headEnd type="none" w="med" len="med"/>
                      <a:tailEnd type="none" w="med" len="med"/>
                    </a:lnL>
                  </a:tcPr>
                </a:tc>
              </a:tr>
              <a:tr h="411480">
                <a:tc>
                  <a:txBody>
                    <a:bodyPr/>
                    <a:lstStyle/>
                    <a:p>
                      <a:endParaRPr lang="en-US" sz="2100" dirty="0"/>
                    </a:p>
                  </a:txBody>
                  <a:tcPr marL="97155" marR="97155">
                    <a:lnL w="12700" cap="flat" cmpd="sng" algn="ctr">
                      <a:solidFill>
                        <a:schemeClr val="tx1"/>
                      </a:solidFill>
                      <a:prstDash val="solid"/>
                      <a:round/>
                      <a:headEnd type="none" w="med" len="med"/>
                      <a:tailEnd type="none" w="med" len="med"/>
                    </a:lnL>
                  </a:tcPr>
                </a:tc>
              </a:tr>
              <a:tr h="411480">
                <a:tc>
                  <a:txBody>
                    <a:bodyPr/>
                    <a:lstStyle/>
                    <a:p>
                      <a:endParaRPr lang="en-US" sz="2100" dirty="0"/>
                    </a:p>
                  </a:txBody>
                  <a:tcPr marL="97155" marR="97155">
                    <a:lnL w="12700" cap="flat" cmpd="sng" algn="ctr">
                      <a:solidFill>
                        <a:schemeClr val="tx1"/>
                      </a:solidFill>
                      <a:prstDash val="solid"/>
                      <a:round/>
                      <a:headEnd type="none" w="med" len="med"/>
                      <a:tailEnd type="none" w="med" len="med"/>
                    </a:lnL>
                  </a:tcPr>
                </a:tc>
              </a:tr>
              <a:tr h="411480">
                <a:tc>
                  <a:txBody>
                    <a:bodyPr/>
                    <a:lstStyle/>
                    <a:p>
                      <a:endParaRPr lang="en-US" sz="2100" dirty="0"/>
                    </a:p>
                  </a:txBody>
                  <a:tcPr marL="97155" marR="97155">
                    <a:lnL w="12700" cap="flat" cmpd="sng" algn="ctr">
                      <a:solidFill>
                        <a:schemeClr val="tx1"/>
                      </a:solidFill>
                      <a:prstDash val="solid"/>
                      <a:round/>
                      <a:headEnd type="none" w="med" len="med"/>
                      <a:tailEnd type="none" w="med" len="med"/>
                    </a:lnL>
                  </a:tcPr>
                </a:tc>
              </a:tr>
              <a:tr h="411480">
                <a:tc>
                  <a:txBody>
                    <a:bodyPr/>
                    <a:lstStyle/>
                    <a:p>
                      <a:endParaRPr lang="en-US" sz="2100" dirty="0"/>
                    </a:p>
                  </a:txBody>
                  <a:tcPr marL="97155" marR="97155">
                    <a:lnL w="12700" cap="flat" cmpd="sng" algn="ctr">
                      <a:solidFill>
                        <a:schemeClr val="tx1"/>
                      </a:solidFill>
                      <a:prstDash val="solid"/>
                      <a:round/>
                      <a:headEnd type="none" w="med" len="med"/>
                      <a:tailEnd type="none" w="med" len="med"/>
                    </a:lnL>
                  </a:tcPr>
                </a:tc>
              </a:tr>
              <a:tr h="411480">
                <a:tc>
                  <a:txBody>
                    <a:bodyPr/>
                    <a:lstStyle/>
                    <a:p>
                      <a:endParaRPr lang="en-US" sz="2100" dirty="0"/>
                    </a:p>
                  </a:txBody>
                  <a:tcPr marL="97155" marR="97155">
                    <a:lnL w="12700" cap="flat" cmpd="sng" algn="ctr">
                      <a:solidFill>
                        <a:schemeClr val="tx1"/>
                      </a:solidFill>
                      <a:prstDash val="solid"/>
                      <a:round/>
                      <a:headEnd type="none" w="med" len="med"/>
                      <a:tailEnd type="none" w="med" len="med"/>
                    </a:lnL>
                  </a:tcPr>
                </a:tc>
              </a:tr>
              <a:tr h="411480">
                <a:tc>
                  <a:txBody>
                    <a:bodyPr/>
                    <a:lstStyle/>
                    <a:p>
                      <a:endParaRPr lang="en-US" sz="2100" dirty="0"/>
                    </a:p>
                  </a:txBody>
                  <a:tcPr marL="97155" marR="97155">
                    <a:lnL w="12700" cap="flat" cmpd="sng" algn="ctr">
                      <a:solidFill>
                        <a:schemeClr val="tx1"/>
                      </a:solidFill>
                      <a:prstDash val="solid"/>
                      <a:round/>
                      <a:headEnd type="none" w="med" len="med"/>
                      <a:tailEnd type="none" w="med" len="med"/>
                    </a:lnL>
                  </a:tcPr>
                </a:tc>
              </a:tr>
              <a:tr h="411480">
                <a:tc>
                  <a:txBody>
                    <a:bodyPr/>
                    <a:lstStyle/>
                    <a:p>
                      <a:endParaRPr lang="en-US" sz="2100" dirty="0"/>
                    </a:p>
                  </a:txBody>
                  <a:tcPr marL="97155" marR="97155">
                    <a:lnL w="12700" cap="flat" cmpd="sng" algn="ctr">
                      <a:solidFill>
                        <a:schemeClr val="tx1"/>
                      </a:solidFill>
                      <a:prstDash val="solid"/>
                      <a:round/>
                      <a:headEnd type="none" w="med" len="med"/>
                      <a:tailEnd type="none" w="med" len="med"/>
                    </a:lnL>
                  </a:tcPr>
                </a:tc>
              </a:tr>
              <a:tr h="411480">
                <a:tc>
                  <a:txBody>
                    <a:bodyPr/>
                    <a:lstStyle/>
                    <a:p>
                      <a:endParaRPr lang="en-US" sz="2100" dirty="0"/>
                    </a:p>
                  </a:txBody>
                  <a:tcPr marL="97155" marR="97155">
                    <a:lnL w="12700" cap="flat" cmpd="sng" algn="ctr">
                      <a:solidFill>
                        <a:schemeClr val="tx1"/>
                      </a:solidFill>
                      <a:prstDash val="solid"/>
                      <a:round/>
                      <a:headEnd type="none" w="med" len="med"/>
                      <a:tailEnd type="none" w="med" len="med"/>
                    </a:lnL>
                  </a:tcPr>
                </a:tc>
              </a:tr>
              <a:tr h="411480">
                <a:tc>
                  <a:txBody>
                    <a:bodyPr/>
                    <a:lstStyle/>
                    <a:p>
                      <a:endParaRPr lang="en-US" sz="2100" dirty="0"/>
                    </a:p>
                  </a:txBody>
                  <a:tcPr marL="97155" marR="97155">
                    <a:lnL w="12700" cap="flat" cmpd="sng" algn="ctr">
                      <a:solidFill>
                        <a:schemeClr val="tx1"/>
                      </a:solidFill>
                      <a:prstDash val="solid"/>
                      <a:round/>
                      <a:headEnd type="none" w="med" len="med"/>
                      <a:tailEnd type="none" w="med" len="med"/>
                    </a:lnL>
                  </a:tcPr>
                </a:tc>
              </a:tr>
              <a:tr h="411480">
                <a:tc>
                  <a:txBody>
                    <a:bodyPr/>
                    <a:lstStyle/>
                    <a:p>
                      <a:endParaRPr lang="en-US" sz="2100" dirty="0"/>
                    </a:p>
                  </a:txBody>
                  <a:tcPr marL="97155" marR="97155">
                    <a:lnL w="12700" cap="flat" cmpd="sng" algn="ctr">
                      <a:solidFill>
                        <a:schemeClr val="tx1"/>
                      </a:solidFill>
                      <a:prstDash val="solid"/>
                      <a:round/>
                      <a:headEnd type="none" w="med" len="med"/>
                      <a:tailEnd type="none" w="med" len="med"/>
                    </a:lnL>
                  </a:tcPr>
                </a:tc>
              </a:tr>
              <a:tr h="411480">
                <a:tc>
                  <a:txBody>
                    <a:bodyPr/>
                    <a:lstStyle/>
                    <a:p>
                      <a:endParaRPr lang="en-US" sz="2100" dirty="0"/>
                    </a:p>
                  </a:txBody>
                  <a:tcPr marL="97155" marR="97155">
                    <a:lnL w="12700" cap="flat" cmpd="sng" algn="ctr">
                      <a:solidFill>
                        <a:schemeClr val="tx1"/>
                      </a:solidFill>
                      <a:prstDash val="solid"/>
                      <a:round/>
                      <a:headEnd type="none" w="med" len="med"/>
                      <a:tailEnd type="none" w="med" len="med"/>
                    </a:lnL>
                  </a:tcPr>
                </a:tc>
              </a:tr>
              <a:tr h="411480">
                <a:tc>
                  <a:txBody>
                    <a:bodyPr/>
                    <a:lstStyle/>
                    <a:p>
                      <a:endParaRPr lang="en-US" sz="2100" dirty="0"/>
                    </a:p>
                  </a:txBody>
                  <a:tcPr marL="97155" marR="97155">
                    <a:lnL w="12700" cap="flat" cmpd="sng" algn="ctr">
                      <a:solidFill>
                        <a:schemeClr val="tx1"/>
                      </a:solidFill>
                      <a:prstDash val="solid"/>
                      <a:round/>
                      <a:headEnd type="none" w="med" len="med"/>
                      <a:tailEnd type="none" w="med" len="med"/>
                    </a:lnL>
                  </a:tcPr>
                </a:tc>
              </a:tr>
              <a:tr h="411480">
                <a:tc>
                  <a:txBody>
                    <a:bodyPr/>
                    <a:lstStyle/>
                    <a:p>
                      <a:endParaRPr lang="en-US" sz="2100" dirty="0"/>
                    </a:p>
                  </a:txBody>
                  <a:tcPr marL="97155" marR="97155">
                    <a:lnL w="12700" cap="flat" cmpd="sng" algn="ctr">
                      <a:solidFill>
                        <a:schemeClr val="tx1"/>
                      </a:solidFill>
                      <a:prstDash val="solid"/>
                      <a:round/>
                      <a:headEnd type="none" w="med" len="med"/>
                      <a:tailEnd type="none" w="med" len="med"/>
                    </a:lnL>
                  </a:tcPr>
                </a:tc>
              </a:tr>
              <a:tr h="411480">
                <a:tc>
                  <a:txBody>
                    <a:bodyPr/>
                    <a:lstStyle/>
                    <a:p>
                      <a:endParaRPr lang="en-US" sz="2100" dirty="0"/>
                    </a:p>
                  </a:txBody>
                  <a:tcPr marL="97155" marR="97155">
                    <a:lnL w="12700" cap="flat" cmpd="sng" algn="ctr">
                      <a:solidFill>
                        <a:schemeClr val="tx1"/>
                      </a:solidFill>
                      <a:prstDash val="solid"/>
                      <a:round/>
                      <a:headEnd type="none" w="med" len="med"/>
                      <a:tailEnd type="none" w="med" len="med"/>
                    </a:lnL>
                  </a:tcPr>
                </a:tc>
              </a:tr>
              <a:tr h="411480">
                <a:tc>
                  <a:txBody>
                    <a:bodyPr/>
                    <a:lstStyle/>
                    <a:p>
                      <a:endParaRPr lang="en-US" sz="2100" dirty="0"/>
                    </a:p>
                  </a:txBody>
                  <a:tcPr marL="97155" marR="97155">
                    <a:lnL w="12700" cap="flat" cmpd="sng" algn="ctr">
                      <a:solidFill>
                        <a:schemeClr val="tx1"/>
                      </a:solidFill>
                      <a:prstDash val="solid"/>
                      <a:round/>
                      <a:headEnd type="none" w="med" len="med"/>
                      <a:tailEnd type="none" w="med" len="med"/>
                    </a:lnL>
                  </a:tcPr>
                </a:tc>
              </a:tr>
            </a:tbl>
          </a:graphicData>
        </a:graphic>
      </p:graphicFrame>
    </p:spTree>
    <p:extLst>
      <p:ext uri="{BB962C8B-B14F-4D97-AF65-F5344CB8AC3E}">
        <p14:creationId xmlns:p14="http://schemas.microsoft.com/office/powerpoint/2010/main" val="349651860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42</a:t>
            </a:fld>
            <a:endParaRPr lang="en-US" dirty="0"/>
          </a:p>
        </p:txBody>
      </p:sp>
      <p:sp>
        <p:nvSpPr>
          <p:cNvPr id="2" name="TextBox 1"/>
          <p:cNvSpPr txBox="1"/>
          <p:nvPr/>
        </p:nvSpPr>
        <p:spPr>
          <a:xfrm>
            <a:off x="658576" y="6545946"/>
            <a:ext cx="6396038" cy="989871"/>
          </a:xfrm>
          <a:prstGeom prst="rect">
            <a:avLst/>
          </a:prstGeom>
          <a:noFill/>
        </p:spPr>
        <p:txBody>
          <a:bodyPr wrap="square" lIns="96371" tIns="48186" rIns="96371" bIns="48186" rtlCol="0">
            <a:spAutoFit/>
          </a:bodyPr>
          <a:lstStyle/>
          <a:p>
            <a:pPr algn="ctr"/>
            <a:r>
              <a:rPr lang="en-US" sz="3800" b="1" dirty="0">
                <a:effectLst>
                  <a:outerShdw blurRad="38100" dist="38100" dir="2700000" algn="tl">
                    <a:srgbClr val="000000">
                      <a:alpha val="43137"/>
                    </a:srgbClr>
                  </a:outerShdw>
                </a:effectLst>
              </a:rPr>
              <a:t>STOP</a:t>
            </a:r>
          </a:p>
          <a:p>
            <a:pPr algn="ctr"/>
            <a:r>
              <a:rPr lang="en-US" dirty="0" smtClean="0"/>
              <a:t>Close your books and wait for instructions!</a:t>
            </a:r>
            <a:endParaRPr lang="en-US" dirty="0"/>
          </a:p>
        </p:txBody>
      </p:sp>
      <p:pic>
        <p:nvPicPr>
          <p:cNvPr id="1034" name="Picture 10"/>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10798" y="1436915"/>
            <a:ext cx="4691594" cy="4550229"/>
          </a:xfrm>
          <a:prstGeom prst="rect">
            <a:avLst/>
          </a:prstGeom>
          <a:ln w="9525">
            <a:solidFill>
              <a:schemeClr val="tx1"/>
            </a:solidFill>
            <a:miter lim="800000"/>
            <a:headEnd/>
            <a:tailEnd/>
          </a:ln>
          <a:effectLst>
            <a:outerShdw blurRad="292100" dist="139700" dir="2700000" algn="tl" rotWithShape="0">
              <a:srgbClr val="333333">
                <a:alpha val="65000"/>
              </a:srgbClr>
            </a:outerShdw>
          </a:effectLst>
          <a:extLst>
            <a:ext uri="{909E8E84-426E-40DD-AFC4-6F175D3DCCD1}">
              <a14:hiddenFill xmlns:a14="http://schemas.microsoft.com/office/drawing/2010/main">
                <a:solidFill>
                  <a:schemeClr val="accent1"/>
                </a:solidFill>
              </a14:hiddenFill>
            </a:ext>
          </a:extLst>
        </p:spPr>
      </p:pic>
    </p:spTree>
    <p:extLst>
      <p:ext uri="{BB962C8B-B14F-4D97-AF65-F5344CB8AC3E}">
        <p14:creationId xmlns:p14="http://schemas.microsoft.com/office/powerpoint/2010/main" val="2743024349"/>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43</a:t>
            </a:fld>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3684810531"/>
              </p:ext>
            </p:extLst>
          </p:nvPr>
        </p:nvGraphicFramePr>
        <p:xfrm>
          <a:off x="533401" y="4147976"/>
          <a:ext cx="6400799" cy="3612966"/>
        </p:xfrm>
        <a:graphic>
          <a:graphicData uri="http://schemas.openxmlformats.org/drawingml/2006/table">
            <a:tbl>
              <a:tblPr firstRow="1" bandRow="1">
                <a:tableStyleId>{5940675A-B579-460E-94D1-54222C63F5DA}</a:tableStyleId>
              </a:tblPr>
              <a:tblGrid>
                <a:gridCol w="761999"/>
                <a:gridCol w="4038600"/>
                <a:gridCol w="685800"/>
                <a:gridCol w="457200"/>
                <a:gridCol w="457200"/>
              </a:tblGrid>
              <a:tr h="324394">
                <a:tc gridSpan="5">
                  <a:txBody>
                    <a:bodyPr/>
                    <a:lstStyle/>
                    <a:p>
                      <a:pPr marL="0" marR="0" indent="0" algn="ctr" defTabSz="966612" rtl="0" eaLnBrk="1" fontAlgn="auto" latinLnBrk="0" hangingPunct="1">
                        <a:lnSpc>
                          <a:spcPct val="100000"/>
                        </a:lnSpc>
                        <a:spcBef>
                          <a:spcPts val="0"/>
                        </a:spcBef>
                        <a:spcAft>
                          <a:spcPts val="0"/>
                        </a:spcAft>
                        <a:buClrTx/>
                        <a:buSzTx/>
                        <a:buFontTx/>
                        <a:buNone/>
                        <a:tabLst/>
                        <a:defRPr/>
                      </a:pPr>
                      <a:r>
                        <a:rPr lang="en-US" sz="1500" b="1" dirty="0" smtClean="0"/>
                        <a:t>Informational Text</a:t>
                      </a:r>
                    </a:p>
                  </a:txBody>
                  <a:tcPr marL="97155" marR="97155" marT="47897" marB="47897" anchor="ctr">
                    <a:solidFill>
                      <a:schemeClr val="accent3">
                        <a:lumMod val="20000"/>
                        <a:lumOff val="80000"/>
                      </a:schemeClr>
                    </a:solidFill>
                  </a:tcPr>
                </a:tc>
                <a:tc hMerge="1">
                  <a:txBody>
                    <a:bodyPr/>
                    <a:lstStyle/>
                    <a:p>
                      <a:pPr marL="0" marR="0" indent="0" algn="ctr" defTabSz="966612" rtl="0" eaLnBrk="1" fontAlgn="auto" latinLnBrk="0" hangingPunct="1">
                        <a:lnSpc>
                          <a:spcPct val="100000"/>
                        </a:lnSpc>
                        <a:spcBef>
                          <a:spcPts val="0"/>
                        </a:spcBef>
                        <a:spcAft>
                          <a:spcPts val="0"/>
                        </a:spcAft>
                        <a:buClrTx/>
                        <a:buSzTx/>
                        <a:buFontTx/>
                        <a:buNone/>
                        <a:tabLst/>
                        <a:defRPr/>
                      </a:pPr>
                      <a:endParaRPr lang="en-US" sz="1400" b="1" dirty="0" smtClean="0"/>
                    </a:p>
                  </a:txBody>
                  <a:tcPr anchor="ctr">
                    <a:solidFill>
                      <a:schemeClr val="bg1"/>
                    </a:solidFill>
                  </a:tcPr>
                </a:tc>
                <a:tc hMerge="1">
                  <a:txBody>
                    <a:bodyPr/>
                    <a:lstStyle/>
                    <a:p>
                      <a:endParaRPr lang="en-US"/>
                    </a:p>
                  </a:txBody>
                  <a:tcPr/>
                </a:tc>
                <a:tc hMerge="1">
                  <a:txBody>
                    <a:bodyPr/>
                    <a:lstStyle/>
                    <a:p>
                      <a:endParaRPr lang="en-US" sz="1000"/>
                    </a:p>
                  </a:txBody>
                  <a:tcPr>
                    <a:solidFill>
                      <a:schemeClr val="bg1"/>
                    </a:solidFill>
                  </a:tcPr>
                </a:tc>
                <a:tc hMerge="1">
                  <a:txBody>
                    <a:bodyPr/>
                    <a:lstStyle/>
                    <a:p>
                      <a:endParaRPr lang="en-US"/>
                    </a:p>
                  </a:txBody>
                  <a:tcPr/>
                </a:tc>
              </a:tr>
              <a:tr h="247918">
                <a:tc>
                  <a:txBody>
                    <a:bodyPr/>
                    <a:lstStyle/>
                    <a:p>
                      <a:pPr algn="ctr">
                        <a:lnSpc>
                          <a:spcPct val="100000"/>
                        </a:lnSpc>
                        <a:spcAft>
                          <a:spcPts val="0"/>
                        </a:spcAft>
                      </a:pPr>
                      <a:r>
                        <a:rPr lang="en-US" sz="1500" b="1" dirty="0" smtClean="0"/>
                        <a:t>9 </a:t>
                      </a:r>
                      <a:endParaRPr lang="en-US" sz="1500" b="1" dirty="0"/>
                    </a:p>
                  </a:txBody>
                  <a:tcPr marL="97155" marR="97155" marT="47897" marB="47897" anchor="ctr">
                    <a:solidFill>
                      <a:schemeClr val="bg1"/>
                    </a:solidFill>
                  </a:tcPr>
                </a:tc>
                <a:tc gridSpan="2">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000" b="0" u="none" baseline="0" dirty="0" smtClean="0">
                          <a:solidFill>
                            <a:srgbClr val="000000"/>
                          </a:solidFill>
                          <a:effectLst/>
                          <a:latin typeface="+mn-lt"/>
                          <a:ea typeface="Times New Roman"/>
                          <a:cs typeface="Times New Roman"/>
                        </a:rPr>
                        <a:t>In paragraph 3 of, </a:t>
                      </a:r>
                      <a:r>
                        <a:rPr lang="en-US" sz="1000" b="1" i="1" u="sng" baseline="0" dirty="0" smtClean="0">
                          <a:solidFill>
                            <a:srgbClr val="000000"/>
                          </a:solidFill>
                          <a:effectLst/>
                          <a:latin typeface="+mn-lt"/>
                          <a:ea typeface="Times New Roman"/>
                          <a:cs typeface="Times New Roman"/>
                        </a:rPr>
                        <a:t>The Beautiful Moon</a:t>
                      </a:r>
                      <a:r>
                        <a:rPr lang="en-US" sz="1000" b="1" i="1" u="none" baseline="0" dirty="0" smtClean="0">
                          <a:solidFill>
                            <a:srgbClr val="000000"/>
                          </a:solidFill>
                          <a:effectLst/>
                          <a:latin typeface="+mn-lt"/>
                          <a:ea typeface="Times New Roman"/>
                          <a:cs typeface="Times New Roman"/>
                        </a:rPr>
                        <a:t>, </a:t>
                      </a:r>
                      <a:r>
                        <a:rPr lang="en-US" sz="1000" b="0" u="none" baseline="0" dirty="0" smtClean="0">
                          <a:solidFill>
                            <a:srgbClr val="000000"/>
                          </a:solidFill>
                          <a:effectLst/>
                          <a:latin typeface="+mn-lt"/>
                          <a:ea typeface="Times New Roman"/>
                          <a:cs typeface="Times New Roman"/>
                        </a:rPr>
                        <a:t>the text says “the surface of the moon is unusual.”  Which word tells what is unusual about the moon’s surface? </a:t>
                      </a:r>
                      <a:r>
                        <a:rPr lang="en-US" sz="1000" b="0" i="1" u="none" baseline="0" dirty="0" smtClean="0">
                          <a:solidFill>
                            <a:srgbClr val="000000"/>
                          </a:solidFill>
                          <a:effectLst/>
                          <a:latin typeface="+mn-lt"/>
                          <a:ea typeface="Times New Roman"/>
                          <a:cs typeface="Times New Roman"/>
                        </a:rPr>
                        <a:t>R</a:t>
                      </a:r>
                      <a:r>
                        <a:rPr lang="en-US" sz="1000" b="0" i="1" u="none" baseline="0" dirty="0" smtClean="0">
                          <a:solidFill>
                            <a:srgbClr val="000000"/>
                          </a:solidFill>
                          <a:latin typeface="+mn-lt"/>
                          <a:ea typeface="Times New Roman"/>
                          <a:cs typeface="Times New Roman"/>
                        </a:rPr>
                        <a:t>I</a:t>
                      </a:r>
                      <a:r>
                        <a:rPr lang="en-US" sz="1000" b="0" i="1" baseline="0" dirty="0" smtClean="0">
                          <a:solidFill>
                            <a:srgbClr val="000000"/>
                          </a:solidFill>
                          <a:latin typeface="+mn-lt"/>
                          <a:ea typeface="Times New Roman"/>
                          <a:cs typeface="Times New Roman"/>
                        </a:rPr>
                        <a:t>.2.4</a:t>
                      </a:r>
                    </a:p>
                  </a:txBody>
                  <a:tcPr marL="97155" marR="97155" marT="47897" marB="47897" anchor="ctr">
                    <a:solidFill>
                      <a:schemeClr val="bg1"/>
                    </a:solidFill>
                  </a:tcPr>
                </a:tc>
                <a:tc hMerge="1">
                  <a:txBody>
                    <a:bodyPr/>
                    <a:lstStyle/>
                    <a:p>
                      <a:endParaRPr lang="en-US"/>
                    </a:p>
                  </a:txBody>
                  <a:tcPr/>
                </a:tc>
                <a:tc gridSpan="2">
                  <a:txBody>
                    <a:bodyPr/>
                    <a:lstStyle/>
                    <a:p>
                      <a:pPr>
                        <a:lnSpc>
                          <a:spcPct val="100000"/>
                        </a:lnSpc>
                        <a:spcAft>
                          <a:spcPts val="0"/>
                        </a:spcAft>
                      </a:pPr>
                      <a:endParaRPr lang="en-US" sz="1000" i="1" dirty="0"/>
                    </a:p>
                  </a:txBody>
                  <a:tcPr marL="97155" marR="97155" marT="47897" marB="47897">
                    <a:solidFill>
                      <a:schemeClr val="bg1"/>
                    </a:solidFill>
                  </a:tcPr>
                </a:tc>
                <a:tc hMerge="1">
                  <a:txBody>
                    <a:bodyPr/>
                    <a:lstStyle/>
                    <a:p>
                      <a:endParaRPr lang="en-US"/>
                    </a:p>
                  </a:txBody>
                  <a:tcPr/>
                </a:tc>
              </a:tr>
              <a:tr h="228324">
                <a:tc>
                  <a:txBody>
                    <a:bodyPr/>
                    <a:lstStyle/>
                    <a:p>
                      <a:pPr algn="ctr">
                        <a:lnSpc>
                          <a:spcPct val="100000"/>
                        </a:lnSpc>
                        <a:spcAft>
                          <a:spcPts val="0"/>
                        </a:spcAft>
                      </a:pPr>
                      <a:r>
                        <a:rPr lang="en-US" sz="1500" b="1" dirty="0" smtClean="0"/>
                        <a:t>10</a:t>
                      </a:r>
                      <a:endParaRPr lang="en-US" sz="1500" b="1" dirty="0"/>
                    </a:p>
                  </a:txBody>
                  <a:tcPr marL="97155" marR="97155" marT="47897" marB="47897" anchor="ctr">
                    <a:solidFill>
                      <a:schemeClr val="bg1"/>
                    </a:solidFill>
                  </a:tcPr>
                </a:tc>
                <a:tc gridSpan="2">
                  <a:txBody>
                    <a:bodyPr/>
                    <a:lstStyle/>
                    <a:p>
                      <a:pPr marL="342900" marR="0" indent="-342900" algn="l" defTabSz="966612" rtl="0" eaLnBrk="1" fontAlgn="auto" latinLnBrk="0" hangingPunct="1">
                        <a:lnSpc>
                          <a:spcPct val="100000"/>
                        </a:lnSpc>
                        <a:spcBef>
                          <a:spcPts val="0"/>
                        </a:spcBef>
                        <a:spcAft>
                          <a:spcPts val="0"/>
                        </a:spcAft>
                        <a:buClrTx/>
                        <a:buSzTx/>
                        <a:buFontTx/>
                        <a:buNone/>
                        <a:tabLst/>
                        <a:defRPr/>
                      </a:pPr>
                      <a:r>
                        <a:rPr lang="en-US" sz="1000" b="0" u="none" dirty="0" smtClean="0">
                          <a:solidFill>
                            <a:srgbClr val="000000"/>
                          </a:solidFill>
                          <a:effectLst/>
                          <a:latin typeface="+mn-lt"/>
                          <a:ea typeface="Times New Roman"/>
                          <a:cs typeface="Times New Roman"/>
                        </a:rPr>
                        <a:t>The</a:t>
                      </a:r>
                      <a:r>
                        <a:rPr lang="en-US" sz="1000" b="0" u="none" baseline="0" dirty="0" smtClean="0">
                          <a:solidFill>
                            <a:srgbClr val="000000"/>
                          </a:solidFill>
                          <a:effectLst/>
                          <a:latin typeface="+mn-lt"/>
                          <a:ea typeface="Times New Roman"/>
                          <a:cs typeface="Times New Roman"/>
                        </a:rPr>
                        <a:t> different shapes that we see are called the </a:t>
                      </a:r>
                      <a:r>
                        <a:rPr lang="en-US" sz="1000" b="0" u="sng" baseline="0" dirty="0" smtClean="0">
                          <a:solidFill>
                            <a:srgbClr val="000000"/>
                          </a:solidFill>
                          <a:effectLst/>
                          <a:latin typeface="+mn-lt"/>
                          <a:ea typeface="Times New Roman"/>
                          <a:cs typeface="Times New Roman"/>
                        </a:rPr>
                        <a:t>phases </a:t>
                      </a:r>
                      <a:r>
                        <a:rPr lang="en-US" sz="1000" b="0" u="none" baseline="0" dirty="0" smtClean="0">
                          <a:solidFill>
                            <a:srgbClr val="000000"/>
                          </a:solidFill>
                          <a:effectLst/>
                          <a:latin typeface="+mn-lt"/>
                          <a:ea typeface="Times New Roman"/>
                          <a:cs typeface="Times New Roman"/>
                        </a:rPr>
                        <a:t> of the moon.  What word in the </a:t>
                      </a:r>
                    </a:p>
                    <a:p>
                      <a:pPr marL="342900" marR="0" indent="-342900" algn="l" defTabSz="966612" rtl="0" eaLnBrk="1" fontAlgn="auto" latinLnBrk="0" hangingPunct="1">
                        <a:lnSpc>
                          <a:spcPct val="100000"/>
                        </a:lnSpc>
                        <a:spcBef>
                          <a:spcPts val="0"/>
                        </a:spcBef>
                        <a:spcAft>
                          <a:spcPts val="0"/>
                        </a:spcAft>
                        <a:buClrTx/>
                        <a:buSzTx/>
                        <a:buFontTx/>
                        <a:buNone/>
                        <a:tabLst/>
                        <a:defRPr/>
                      </a:pPr>
                      <a:r>
                        <a:rPr lang="en-US" sz="1000" b="0" u="none" baseline="0" dirty="0" smtClean="0">
                          <a:solidFill>
                            <a:srgbClr val="000000"/>
                          </a:solidFill>
                          <a:effectLst/>
                          <a:latin typeface="+mn-lt"/>
                          <a:ea typeface="Times New Roman"/>
                          <a:cs typeface="Times New Roman"/>
                        </a:rPr>
                        <a:t>sentence helps the reader understand what </a:t>
                      </a:r>
                      <a:r>
                        <a:rPr lang="en-US" sz="1000" b="0" u="sng" baseline="0" dirty="0" smtClean="0">
                          <a:solidFill>
                            <a:srgbClr val="000000"/>
                          </a:solidFill>
                          <a:effectLst/>
                          <a:latin typeface="+mn-lt"/>
                          <a:ea typeface="Times New Roman"/>
                          <a:cs typeface="Times New Roman"/>
                        </a:rPr>
                        <a:t>phases </a:t>
                      </a:r>
                      <a:r>
                        <a:rPr lang="en-US" sz="1000" b="0" u="none" baseline="0" dirty="0" smtClean="0">
                          <a:solidFill>
                            <a:srgbClr val="000000"/>
                          </a:solidFill>
                          <a:effectLst/>
                          <a:latin typeface="+mn-lt"/>
                          <a:ea typeface="Times New Roman"/>
                          <a:cs typeface="Times New Roman"/>
                        </a:rPr>
                        <a:t>means? </a:t>
                      </a:r>
                      <a:r>
                        <a:rPr lang="en-US" sz="1000" b="0" i="1" u="none" baseline="0" dirty="0" smtClean="0">
                          <a:solidFill>
                            <a:srgbClr val="000000"/>
                          </a:solidFill>
                          <a:effectLst/>
                          <a:latin typeface="+mn-lt"/>
                          <a:ea typeface="Times New Roman"/>
                          <a:cs typeface="Times New Roman"/>
                        </a:rPr>
                        <a:t>R</a:t>
                      </a:r>
                      <a:r>
                        <a:rPr lang="en-US" sz="1000" b="0" i="1" u="none" dirty="0" smtClean="0">
                          <a:solidFill>
                            <a:srgbClr val="000000"/>
                          </a:solidFill>
                          <a:latin typeface="+mn-lt"/>
                          <a:ea typeface="Times New Roman"/>
                          <a:cs typeface="Times New Roman"/>
                        </a:rPr>
                        <a:t>I</a:t>
                      </a:r>
                      <a:r>
                        <a:rPr lang="en-US" sz="1000" b="0" i="1" dirty="0" smtClean="0">
                          <a:solidFill>
                            <a:srgbClr val="000000"/>
                          </a:solidFill>
                          <a:latin typeface="+mn-lt"/>
                          <a:ea typeface="Times New Roman"/>
                          <a:cs typeface="Times New Roman"/>
                        </a:rPr>
                        <a:t>.2.4</a:t>
                      </a:r>
                      <a:endParaRPr lang="en-US" sz="1000" b="0" i="1" dirty="0" smtClean="0">
                        <a:latin typeface="+mn-lt"/>
                        <a:ea typeface="Calibri"/>
                        <a:cs typeface="Times New Roman"/>
                      </a:endParaRPr>
                    </a:p>
                  </a:txBody>
                  <a:tcPr marL="97155" marR="97155" marT="47897" marB="47897" anchor="ctr">
                    <a:solidFill>
                      <a:schemeClr val="bg1"/>
                    </a:solidFill>
                  </a:tcPr>
                </a:tc>
                <a:tc hMerge="1">
                  <a:txBody>
                    <a:bodyPr/>
                    <a:lstStyle/>
                    <a:p>
                      <a:endParaRPr lang="en-US"/>
                    </a:p>
                  </a:txBody>
                  <a:tcPr/>
                </a:tc>
                <a:tc gridSpan="2">
                  <a:txBody>
                    <a:bodyPr/>
                    <a:lstStyle/>
                    <a:p>
                      <a:pPr>
                        <a:lnSpc>
                          <a:spcPct val="100000"/>
                        </a:lnSpc>
                        <a:spcAft>
                          <a:spcPts val="0"/>
                        </a:spcAft>
                      </a:pPr>
                      <a:endParaRPr lang="en-US" sz="1000" i="1" dirty="0"/>
                    </a:p>
                  </a:txBody>
                  <a:tcPr marL="97155" marR="97155" marT="47897" marB="47897">
                    <a:solidFill>
                      <a:schemeClr val="bg1"/>
                    </a:solidFill>
                  </a:tcPr>
                </a:tc>
                <a:tc hMerge="1">
                  <a:txBody>
                    <a:bodyPr/>
                    <a:lstStyle/>
                    <a:p>
                      <a:endParaRPr lang="en-US"/>
                    </a:p>
                  </a:txBody>
                  <a:tcPr/>
                </a:tc>
              </a:tr>
              <a:tr h="208730">
                <a:tc>
                  <a:txBody>
                    <a:bodyPr/>
                    <a:lstStyle/>
                    <a:p>
                      <a:pPr algn="ctr">
                        <a:lnSpc>
                          <a:spcPct val="100000"/>
                        </a:lnSpc>
                        <a:spcAft>
                          <a:spcPts val="0"/>
                        </a:spcAft>
                      </a:pPr>
                      <a:r>
                        <a:rPr lang="en-US" sz="1500" b="1" dirty="0" smtClean="0"/>
                        <a:t>11</a:t>
                      </a:r>
                      <a:endParaRPr lang="en-US" sz="1500" b="1" dirty="0"/>
                    </a:p>
                  </a:txBody>
                  <a:tcPr marL="97155" marR="97155" marT="47897" marB="47897" anchor="ctr">
                    <a:solidFill>
                      <a:schemeClr val="bg1"/>
                    </a:solidFill>
                  </a:tcPr>
                </a:tc>
                <a:tc gridSpan="2">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000" b="0" u="none" dirty="0" smtClean="0">
                          <a:solidFill>
                            <a:schemeClr val="dk1"/>
                          </a:solidFill>
                          <a:effectLst/>
                          <a:latin typeface="+mn-lt"/>
                          <a:ea typeface="Calibri"/>
                          <a:cs typeface="Times New Roman"/>
                        </a:rPr>
                        <a:t>Which</a:t>
                      </a:r>
                      <a:r>
                        <a:rPr lang="en-US" sz="1000" b="0" u="none" baseline="0" dirty="0" smtClean="0">
                          <a:solidFill>
                            <a:schemeClr val="dk1"/>
                          </a:solidFill>
                          <a:effectLst/>
                          <a:latin typeface="+mn-lt"/>
                          <a:ea typeface="Calibri"/>
                          <a:cs typeface="Times New Roman"/>
                        </a:rPr>
                        <a:t> detail from the text, </a:t>
                      </a:r>
                      <a:r>
                        <a:rPr lang="en-US" sz="1000" b="1" i="1" u="sng" baseline="0" dirty="0" smtClean="0">
                          <a:solidFill>
                            <a:schemeClr val="dk1"/>
                          </a:solidFill>
                          <a:effectLst/>
                          <a:latin typeface="+mn-lt"/>
                          <a:ea typeface="Calibri"/>
                          <a:cs typeface="Times New Roman"/>
                        </a:rPr>
                        <a:t>The Beautiful Moon,</a:t>
                      </a:r>
                      <a:r>
                        <a:rPr lang="en-US" sz="1000" b="1" i="1" u="none" baseline="0" dirty="0" smtClean="0">
                          <a:solidFill>
                            <a:schemeClr val="dk1"/>
                          </a:solidFill>
                          <a:effectLst/>
                          <a:latin typeface="+mn-lt"/>
                          <a:ea typeface="Calibri"/>
                          <a:cs typeface="Times New Roman"/>
                        </a:rPr>
                        <a:t> </a:t>
                      </a:r>
                      <a:r>
                        <a:rPr lang="en-US" sz="1000" b="0" u="none" baseline="0" dirty="0" smtClean="0">
                          <a:solidFill>
                            <a:schemeClr val="dk1"/>
                          </a:solidFill>
                          <a:effectLst/>
                          <a:latin typeface="+mn-lt"/>
                          <a:ea typeface="Calibri"/>
                          <a:cs typeface="Times New Roman"/>
                        </a:rPr>
                        <a:t>supports why astronauts need heavy boots? </a:t>
                      </a:r>
                      <a:r>
                        <a:rPr lang="en-US" sz="1000" b="0" i="1" u="none" baseline="0" dirty="0" smtClean="0">
                          <a:solidFill>
                            <a:schemeClr val="dk1"/>
                          </a:solidFill>
                          <a:effectLst/>
                          <a:latin typeface="+mn-lt"/>
                          <a:ea typeface="Calibri"/>
                          <a:cs typeface="Times New Roman"/>
                        </a:rPr>
                        <a:t>R</a:t>
                      </a:r>
                      <a:r>
                        <a:rPr lang="en-US" sz="1000" b="0" i="1" dirty="0" smtClean="0">
                          <a:latin typeface="+mn-lt"/>
                          <a:ea typeface="Calibri"/>
                          <a:cs typeface="Times New Roman"/>
                        </a:rPr>
                        <a:t>I.2.8</a:t>
                      </a:r>
                    </a:p>
                  </a:txBody>
                  <a:tcPr marL="97155" marR="97155" marT="47897" marB="47897" anchor="ctr">
                    <a:solidFill>
                      <a:schemeClr val="bg1"/>
                    </a:solidFill>
                  </a:tcPr>
                </a:tc>
                <a:tc hMerge="1">
                  <a:txBody>
                    <a:bodyPr/>
                    <a:lstStyle/>
                    <a:p>
                      <a:endParaRPr lang="en-US"/>
                    </a:p>
                  </a:txBody>
                  <a:tcPr/>
                </a:tc>
                <a:tc gridSpan="2">
                  <a:txBody>
                    <a:bodyPr/>
                    <a:lstStyle/>
                    <a:p>
                      <a:pPr>
                        <a:lnSpc>
                          <a:spcPct val="100000"/>
                        </a:lnSpc>
                        <a:spcAft>
                          <a:spcPts val="0"/>
                        </a:spcAft>
                      </a:pPr>
                      <a:endParaRPr lang="en-US" sz="1000" i="1" dirty="0"/>
                    </a:p>
                  </a:txBody>
                  <a:tcPr marL="97155" marR="97155" marT="47897" marB="47897">
                    <a:solidFill>
                      <a:schemeClr val="bg1"/>
                    </a:solidFill>
                  </a:tcPr>
                </a:tc>
                <a:tc hMerge="1">
                  <a:txBody>
                    <a:bodyPr/>
                    <a:lstStyle/>
                    <a:p>
                      <a:endParaRPr lang="en-US"/>
                    </a:p>
                  </a:txBody>
                  <a:tcPr/>
                </a:tc>
              </a:tr>
              <a:tr h="324394">
                <a:tc>
                  <a:txBody>
                    <a:bodyPr/>
                    <a:lstStyle/>
                    <a:p>
                      <a:pPr algn="ctr">
                        <a:lnSpc>
                          <a:spcPct val="100000"/>
                        </a:lnSpc>
                        <a:spcAft>
                          <a:spcPts val="0"/>
                        </a:spcAft>
                      </a:pPr>
                      <a:r>
                        <a:rPr lang="en-US" sz="1500" b="1" dirty="0" smtClean="0"/>
                        <a:t>12</a:t>
                      </a:r>
                      <a:endParaRPr lang="en-US" sz="1500" b="1" dirty="0"/>
                    </a:p>
                  </a:txBody>
                  <a:tcPr marL="97155" marR="97155" marT="47897" marB="47897" anchor="ctr">
                    <a:solidFill>
                      <a:schemeClr val="bg1"/>
                    </a:solidFill>
                  </a:tcPr>
                </a:tc>
                <a:tc gridSpan="2">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050" b="0" u="none" dirty="0" smtClean="0">
                          <a:solidFill>
                            <a:schemeClr val="tx1"/>
                          </a:solidFill>
                          <a:effectLst/>
                          <a:latin typeface="+mn-lt"/>
                        </a:rPr>
                        <a:t>W</a:t>
                      </a:r>
                      <a:r>
                        <a:rPr lang="en-US" sz="1000" b="0" u="none" dirty="0" smtClean="0">
                          <a:solidFill>
                            <a:schemeClr val="tx1"/>
                          </a:solidFill>
                          <a:effectLst/>
                          <a:latin typeface="+mn-lt"/>
                        </a:rPr>
                        <a:t>hich sentence from the text, </a:t>
                      </a:r>
                      <a:r>
                        <a:rPr lang="en-US" sz="1000" b="1" i="1" u="sng" dirty="0" smtClean="0">
                          <a:solidFill>
                            <a:schemeClr val="tx1"/>
                          </a:solidFill>
                          <a:effectLst/>
                          <a:latin typeface="+mn-lt"/>
                        </a:rPr>
                        <a:t>The Moon</a:t>
                      </a:r>
                      <a:r>
                        <a:rPr lang="en-US" sz="1000" b="1" i="1" u="none" dirty="0" smtClean="0">
                          <a:solidFill>
                            <a:schemeClr val="tx1"/>
                          </a:solidFill>
                          <a:effectLst/>
                          <a:latin typeface="+mn-lt"/>
                        </a:rPr>
                        <a:t>,</a:t>
                      </a:r>
                      <a:r>
                        <a:rPr lang="en-US" sz="1000" b="1" i="1" u="none" baseline="0" dirty="0" smtClean="0">
                          <a:solidFill>
                            <a:schemeClr val="tx1"/>
                          </a:solidFill>
                          <a:effectLst/>
                          <a:latin typeface="+mn-lt"/>
                        </a:rPr>
                        <a:t> </a:t>
                      </a:r>
                      <a:r>
                        <a:rPr lang="en-US" sz="1000" b="0" u="none" baseline="0" dirty="0" smtClean="0">
                          <a:solidFill>
                            <a:schemeClr val="tx1"/>
                          </a:solidFill>
                          <a:effectLst/>
                          <a:latin typeface="+mn-lt"/>
                        </a:rPr>
                        <a:t>supports the point that the moon has many interesting features? </a:t>
                      </a:r>
                      <a:r>
                        <a:rPr lang="en-US" sz="1000" b="0" i="1" u="none" baseline="0" dirty="0" smtClean="0">
                          <a:solidFill>
                            <a:schemeClr val="tx1"/>
                          </a:solidFill>
                          <a:effectLst/>
                          <a:latin typeface="+mn-lt"/>
                        </a:rPr>
                        <a:t>Rl.2.8</a:t>
                      </a:r>
                      <a:endParaRPr lang="en-US" sz="1000" b="0" i="1" dirty="0" smtClean="0">
                        <a:latin typeface="+mn-lt"/>
                        <a:ea typeface="Calibri"/>
                        <a:cs typeface="Times New Roman"/>
                      </a:endParaRPr>
                    </a:p>
                  </a:txBody>
                  <a:tcPr marL="97155" marR="97155" marT="47897" marB="47897" anchor="ctr">
                    <a:solidFill>
                      <a:schemeClr val="bg1"/>
                    </a:solidFill>
                  </a:tcPr>
                </a:tc>
                <a:tc hMerge="1">
                  <a:txBody>
                    <a:bodyPr/>
                    <a:lstStyle/>
                    <a:p>
                      <a:endParaRPr lang="en-US"/>
                    </a:p>
                  </a:txBody>
                  <a:tcPr/>
                </a:tc>
                <a:tc gridSpan="2">
                  <a:txBody>
                    <a:bodyPr/>
                    <a:lstStyle/>
                    <a:p>
                      <a:pPr>
                        <a:lnSpc>
                          <a:spcPct val="100000"/>
                        </a:lnSpc>
                        <a:spcAft>
                          <a:spcPts val="0"/>
                        </a:spcAft>
                      </a:pPr>
                      <a:endParaRPr lang="en-US" sz="1000" i="1" dirty="0"/>
                    </a:p>
                  </a:txBody>
                  <a:tcPr marL="97155" marR="97155" marT="47897" marB="47897">
                    <a:solidFill>
                      <a:schemeClr val="bg1"/>
                    </a:solidFill>
                  </a:tcPr>
                </a:tc>
                <a:tc hMerge="1">
                  <a:txBody>
                    <a:bodyPr/>
                    <a:lstStyle/>
                    <a:p>
                      <a:endParaRPr lang="en-US"/>
                    </a:p>
                  </a:txBody>
                  <a:tcPr/>
                </a:tc>
              </a:tr>
              <a:tr h="275410">
                <a:tc>
                  <a:txBody>
                    <a:bodyPr/>
                    <a:lstStyle/>
                    <a:p>
                      <a:pPr algn="ctr">
                        <a:lnSpc>
                          <a:spcPct val="100000"/>
                        </a:lnSpc>
                        <a:spcAft>
                          <a:spcPts val="0"/>
                        </a:spcAft>
                      </a:pPr>
                      <a:r>
                        <a:rPr lang="en-US" sz="1500" b="1" dirty="0" smtClean="0"/>
                        <a:t>13</a:t>
                      </a:r>
                      <a:endParaRPr lang="en-US" sz="1500" b="1" dirty="0"/>
                    </a:p>
                  </a:txBody>
                  <a:tcPr marL="97155" marR="97155" marT="47897" marB="47897" anchor="ctr">
                    <a:solidFill>
                      <a:schemeClr val="bg1"/>
                    </a:solidFill>
                  </a:tcPr>
                </a:tc>
                <a:tc gridSpan="2">
                  <a:txBody>
                    <a:bodyPr/>
                    <a:lstStyle/>
                    <a:p>
                      <a:pPr marL="0" marR="0" indent="0" algn="l" defTabSz="1018809"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srgbClr val="000000"/>
                          </a:solidFill>
                          <a:effectLst/>
                          <a:uLnTx/>
                          <a:uFillTx/>
                          <a:latin typeface="+mn-lt"/>
                          <a:ea typeface="Times New Roman"/>
                          <a:cs typeface="Times New Roman"/>
                        </a:rPr>
                        <a:t>Which two important points are included in both </a:t>
                      </a:r>
                      <a:r>
                        <a:rPr kumimoji="0" lang="en-US" sz="1000" b="1" i="1" u="sng" strike="noStrike" kern="1200" cap="none" spc="0" normalizeH="0" baseline="0" noProof="0" dirty="0" smtClean="0">
                          <a:ln>
                            <a:noFill/>
                          </a:ln>
                          <a:solidFill>
                            <a:srgbClr val="000000"/>
                          </a:solidFill>
                          <a:effectLst/>
                          <a:uLnTx/>
                          <a:uFillTx/>
                          <a:latin typeface="+mn-lt"/>
                          <a:ea typeface="Times New Roman"/>
                          <a:cs typeface="Times New Roman"/>
                        </a:rPr>
                        <a:t>The Beautiful Moon</a:t>
                      </a:r>
                      <a:r>
                        <a:rPr kumimoji="0" lang="en-US" sz="1000" b="1" i="1" u="none" strike="noStrike" kern="1200" cap="none" spc="0" normalizeH="0" baseline="0" noProof="0" dirty="0" smtClean="0">
                          <a:ln>
                            <a:noFill/>
                          </a:ln>
                          <a:solidFill>
                            <a:srgbClr val="000000"/>
                          </a:solidFill>
                          <a:effectLst/>
                          <a:uLnTx/>
                          <a:uFillTx/>
                          <a:latin typeface="+mn-lt"/>
                          <a:ea typeface="Times New Roman"/>
                          <a:cs typeface="Times New Roman"/>
                        </a:rPr>
                        <a:t> </a:t>
                      </a:r>
                      <a:r>
                        <a:rPr kumimoji="0" lang="en-US" sz="1000" b="0" i="0" u="none" strike="noStrike" kern="1200" cap="none" spc="0" normalizeH="0" baseline="0" noProof="0" dirty="0" smtClean="0">
                          <a:ln>
                            <a:noFill/>
                          </a:ln>
                          <a:solidFill>
                            <a:srgbClr val="000000"/>
                          </a:solidFill>
                          <a:effectLst/>
                          <a:uLnTx/>
                          <a:uFillTx/>
                          <a:latin typeface="+mn-lt"/>
                          <a:ea typeface="Times New Roman"/>
                          <a:cs typeface="Times New Roman"/>
                        </a:rPr>
                        <a:t>and </a:t>
                      </a:r>
                      <a:r>
                        <a:rPr kumimoji="0" lang="en-US" sz="1000" b="1" i="1" u="sng" strike="noStrike" kern="1200" cap="none" spc="0" normalizeH="0" baseline="0" noProof="0" dirty="0" smtClean="0">
                          <a:ln>
                            <a:noFill/>
                          </a:ln>
                          <a:solidFill>
                            <a:srgbClr val="000000"/>
                          </a:solidFill>
                          <a:effectLst/>
                          <a:uLnTx/>
                          <a:uFillTx/>
                          <a:latin typeface="+mn-lt"/>
                          <a:ea typeface="Times New Roman"/>
                          <a:cs typeface="Times New Roman"/>
                        </a:rPr>
                        <a:t>The Moon </a:t>
                      </a:r>
                      <a:r>
                        <a:rPr kumimoji="0" lang="en-US" sz="1000" b="0" i="0" u="none" strike="noStrike" kern="1200" cap="none" spc="0" normalizeH="0" baseline="0" noProof="0" dirty="0" smtClean="0">
                          <a:ln>
                            <a:noFill/>
                          </a:ln>
                          <a:solidFill>
                            <a:srgbClr val="000000"/>
                          </a:solidFill>
                          <a:effectLst/>
                          <a:uLnTx/>
                          <a:uFillTx/>
                          <a:latin typeface="+mn-lt"/>
                          <a:ea typeface="Times New Roman"/>
                          <a:cs typeface="Times New Roman"/>
                        </a:rPr>
                        <a:t>? Choose the </a:t>
                      </a:r>
                      <a:r>
                        <a:rPr kumimoji="0" lang="en-US" sz="1000" b="1" i="0" u="none" strike="noStrike" kern="1200" cap="none" spc="0" normalizeH="0" baseline="0" noProof="0" dirty="0" smtClean="0">
                          <a:ln>
                            <a:noFill/>
                          </a:ln>
                          <a:solidFill>
                            <a:srgbClr val="000000"/>
                          </a:solidFill>
                          <a:effectLst/>
                          <a:uLnTx/>
                          <a:uFillTx/>
                          <a:latin typeface="+mn-lt"/>
                          <a:ea typeface="Times New Roman"/>
                          <a:cs typeface="Times New Roman"/>
                        </a:rPr>
                        <a:t>two </a:t>
                      </a:r>
                      <a:r>
                        <a:rPr kumimoji="0" lang="en-US" sz="1000" b="0" i="0" u="none" strike="noStrike" kern="1200" cap="none" spc="0" normalizeH="0" baseline="0" noProof="0" dirty="0" smtClean="0">
                          <a:ln>
                            <a:noFill/>
                          </a:ln>
                          <a:solidFill>
                            <a:srgbClr val="000000"/>
                          </a:solidFill>
                          <a:effectLst/>
                          <a:uLnTx/>
                          <a:uFillTx/>
                          <a:latin typeface="+mn-lt"/>
                          <a:ea typeface="Times New Roman"/>
                          <a:cs typeface="Times New Roman"/>
                        </a:rPr>
                        <a:t>best answers. </a:t>
                      </a:r>
                      <a:r>
                        <a:rPr kumimoji="0" lang="en-US" sz="1000" b="0" i="1" u="none" strike="noStrike" kern="1200" cap="none" spc="0" normalizeH="0" baseline="0" noProof="0" dirty="0" smtClean="0">
                          <a:ln>
                            <a:noFill/>
                          </a:ln>
                          <a:solidFill>
                            <a:srgbClr val="000000"/>
                          </a:solidFill>
                          <a:effectLst/>
                          <a:uLnTx/>
                          <a:uFillTx/>
                          <a:latin typeface="+mn-lt"/>
                          <a:ea typeface="Times New Roman"/>
                          <a:cs typeface="Times New Roman"/>
                        </a:rPr>
                        <a:t>Rl.2.9</a:t>
                      </a:r>
                      <a:endParaRPr lang="en-US" sz="1000" b="0" i="1" dirty="0" smtClean="0">
                        <a:latin typeface="+mn-lt"/>
                        <a:cs typeface="Helvetica" pitchFamily="34" charset="0"/>
                      </a:endParaRPr>
                    </a:p>
                  </a:txBody>
                  <a:tcPr marL="97155" marR="97155" marT="47897" marB="47897" anchor="ctr">
                    <a:solidFill>
                      <a:schemeClr val="bg1"/>
                    </a:solidFill>
                  </a:tcPr>
                </a:tc>
                <a:tc hMerge="1">
                  <a:txBody>
                    <a:bodyPr/>
                    <a:lstStyle/>
                    <a:p>
                      <a:endParaRPr lang="en-US"/>
                    </a:p>
                  </a:txBody>
                  <a:tcPr/>
                </a:tc>
                <a:tc gridSpan="2">
                  <a:txBody>
                    <a:bodyPr/>
                    <a:lstStyle/>
                    <a:p>
                      <a:pPr>
                        <a:lnSpc>
                          <a:spcPct val="100000"/>
                        </a:lnSpc>
                        <a:spcAft>
                          <a:spcPts val="0"/>
                        </a:spcAft>
                      </a:pPr>
                      <a:endParaRPr lang="en-US" sz="1000" i="1" dirty="0"/>
                    </a:p>
                  </a:txBody>
                  <a:tcPr marL="97155" marR="97155" marT="47897" marB="47897">
                    <a:solidFill>
                      <a:schemeClr val="bg1"/>
                    </a:solidFill>
                  </a:tcPr>
                </a:tc>
                <a:tc hMerge="1">
                  <a:txBody>
                    <a:bodyPr/>
                    <a:lstStyle/>
                    <a:p>
                      <a:endParaRPr lang="en-US"/>
                    </a:p>
                  </a:txBody>
                  <a:tcPr/>
                </a:tc>
              </a:tr>
              <a:tr h="179616">
                <a:tc>
                  <a:txBody>
                    <a:bodyPr/>
                    <a:lstStyle/>
                    <a:p>
                      <a:pPr algn="ctr">
                        <a:lnSpc>
                          <a:spcPct val="100000"/>
                        </a:lnSpc>
                        <a:spcAft>
                          <a:spcPts val="0"/>
                        </a:spcAft>
                      </a:pPr>
                      <a:r>
                        <a:rPr lang="en-US" sz="1500" b="1" dirty="0" smtClean="0"/>
                        <a:t>14</a:t>
                      </a:r>
                      <a:endParaRPr lang="en-US" sz="1500" b="1" dirty="0"/>
                    </a:p>
                  </a:txBody>
                  <a:tcPr marL="97155" marR="97155" marT="47897" marB="47897" anchor="ctr">
                    <a:solidFill>
                      <a:schemeClr val="bg1"/>
                    </a:solidFill>
                  </a:tcPr>
                </a:tc>
                <a:tc gridSpan="2">
                  <a:txBody>
                    <a:bodyPr/>
                    <a:lstStyle/>
                    <a:p>
                      <a:pPr marL="0" marR="0" indent="0" algn="l" defTabSz="1018809"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prstClr val="black"/>
                          </a:solidFill>
                          <a:effectLst/>
                          <a:uLnTx/>
                          <a:uFillTx/>
                          <a:latin typeface="+mn-lt"/>
                          <a:ea typeface="Calibri"/>
                          <a:cs typeface="Times New Roman"/>
                        </a:rPr>
                        <a:t>Which important point is included in only </a:t>
                      </a:r>
                      <a:r>
                        <a:rPr kumimoji="0" lang="en-US" sz="1000" b="1" i="0" u="none" strike="noStrike" kern="1200" cap="none" spc="0" normalizeH="0" baseline="0" noProof="0" dirty="0" smtClean="0">
                          <a:ln>
                            <a:noFill/>
                          </a:ln>
                          <a:solidFill>
                            <a:prstClr val="black"/>
                          </a:solidFill>
                          <a:effectLst/>
                          <a:uLnTx/>
                          <a:uFillTx/>
                          <a:latin typeface="+mn-lt"/>
                          <a:ea typeface="Calibri"/>
                          <a:cs typeface="Times New Roman"/>
                        </a:rPr>
                        <a:t>one</a:t>
                      </a:r>
                      <a:r>
                        <a:rPr kumimoji="0" lang="en-US" sz="1000" b="0" i="0" u="none" strike="noStrike" kern="1200" cap="none" spc="0" normalizeH="0" baseline="0" noProof="0" dirty="0" smtClean="0">
                          <a:ln>
                            <a:noFill/>
                          </a:ln>
                          <a:solidFill>
                            <a:prstClr val="black"/>
                          </a:solidFill>
                          <a:effectLst/>
                          <a:uLnTx/>
                          <a:uFillTx/>
                          <a:latin typeface="+mn-lt"/>
                          <a:ea typeface="Calibri"/>
                          <a:cs typeface="Times New Roman"/>
                        </a:rPr>
                        <a:t> of the passages? </a:t>
                      </a:r>
                      <a:r>
                        <a:rPr kumimoji="0" lang="en-US" sz="1000" b="0" i="1" u="none" strike="noStrike" kern="1200" cap="none" spc="0" normalizeH="0" baseline="0" noProof="0" dirty="0" smtClean="0">
                          <a:ln>
                            <a:noFill/>
                          </a:ln>
                          <a:solidFill>
                            <a:prstClr val="black"/>
                          </a:solidFill>
                          <a:effectLst/>
                          <a:uLnTx/>
                          <a:uFillTx/>
                          <a:latin typeface="+mn-lt"/>
                          <a:ea typeface="Calibri"/>
                          <a:cs typeface="Times New Roman"/>
                        </a:rPr>
                        <a:t>RI.2.9</a:t>
                      </a:r>
                    </a:p>
                  </a:txBody>
                  <a:tcPr marL="97155" marR="97155" marT="47897" marB="47897" anchor="ctr">
                    <a:solidFill>
                      <a:schemeClr val="bg1"/>
                    </a:solidFill>
                  </a:tcPr>
                </a:tc>
                <a:tc hMerge="1">
                  <a:txBody>
                    <a:bodyPr/>
                    <a:lstStyle/>
                    <a:p>
                      <a:endParaRPr lang="en-US"/>
                    </a:p>
                  </a:txBody>
                  <a:tcPr/>
                </a:tc>
                <a:tc gridSpan="2">
                  <a:txBody>
                    <a:bodyPr/>
                    <a:lstStyle/>
                    <a:p>
                      <a:pPr>
                        <a:lnSpc>
                          <a:spcPct val="100000"/>
                        </a:lnSpc>
                        <a:spcAft>
                          <a:spcPts val="0"/>
                        </a:spcAft>
                      </a:pPr>
                      <a:endParaRPr lang="en-US" sz="1000" i="1" dirty="0"/>
                    </a:p>
                  </a:txBody>
                  <a:tcPr marL="97155" marR="97155" marT="47897" marB="47897">
                    <a:solidFill>
                      <a:schemeClr val="bg1"/>
                    </a:solidFill>
                  </a:tcPr>
                </a:tc>
                <a:tc hMerge="1">
                  <a:txBody>
                    <a:bodyPr/>
                    <a:lstStyle/>
                    <a:p>
                      <a:endParaRPr lang="en-US"/>
                    </a:p>
                  </a:txBody>
                  <a:tcPr/>
                </a:tc>
              </a:tr>
              <a:tr h="400594">
                <a:tc>
                  <a:txBody>
                    <a:bodyPr/>
                    <a:lstStyle/>
                    <a:p>
                      <a:pPr algn="ctr">
                        <a:lnSpc>
                          <a:spcPct val="100000"/>
                        </a:lnSpc>
                        <a:spcAft>
                          <a:spcPts val="0"/>
                        </a:spcAft>
                      </a:pPr>
                      <a:r>
                        <a:rPr lang="en-US" sz="1500" b="1" dirty="0" smtClean="0"/>
                        <a:t>15</a:t>
                      </a:r>
                      <a:endParaRPr lang="en-US" sz="1500" b="1" dirty="0"/>
                    </a:p>
                  </a:txBody>
                  <a:tcPr marL="97155" marR="97155" marT="47897" marB="47897" anchor="ctr">
                    <a:solidFill>
                      <a:schemeClr val="bg1"/>
                    </a:solidFill>
                  </a:tcPr>
                </a:tc>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prstClr val="black"/>
                          </a:solidFill>
                          <a:effectLst/>
                          <a:uLnTx/>
                          <a:uFillTx/>
                          <a:latin typeface="+mn-lt"/>
                          <a:ea typeface="+mn-ea"/>
                          <a:cs typeface="+mn-cs"/>
                        </a:rPr>
                        <a:t>How does the author support the point that the moon’s surface is covered with many unusual features? Use examples from both passages.  </a:t>
                      </a:r>
                      <a:r>
                        <a:rPr kumimoji="0" lang="en-US" sz="1000" b="0" i="1" u="none" strike="noStrike" kern="1200" cap="none" spc="0" normalizeH="0" baseline="0" noProof="0" dirty="0" smtClean="0">
                          <a:ln>
                            <a:noFill/>
                          </a:ln>
                          <a:solidFill>
                            <a:prstClr val="black"/>
                          </a:solidFill>
                          <a:effectLst/>
                          <a:uLnTx/>
                          <a:uFillTx/>
                          <a:latin typeface="+mn-lt"/>
                          <a:ea typeface="+mn-ea"/>
                          <a:cs typeface="+mn-cs"/>
                        </a:rPr>
                        <a:t>RI.2.8</a:t>
                      </a:r>
                      <a:endParaRPr lang="en-US" sz="1000" b="0" i="1" dirty="0" smtClean="0">
                        <a:effectLst>
                          <a:outerShdw blurRad="38100" dist="38100" dir="2700000" algn="tl">
                            <a:srgbClr val="000000">
                              <a:alpha val="43137"/>
                            </a:srgbClr>
                          </a:outerShdw>
                        </a:effectLst>
                        <a:latin typeface="+mn-lt"/>
                        <a:ea typeface="Calibri"/>
                        <a:cs typeface="Times New Roman"/>
                      </a:endParaRPr>
                    </a:p>
                  </a:txBody>
                  <a:tcPr marL="97155" marR="97155" marT="47897" marB="47897" anchor="ctr">
                    <a:solidFill>
                      <a:schemeClr val="bg1"/>
                    </a:solidFill>
                  </a:tcPr>
                </a:tc>
                <a:tc>
                  <a:txBody>
                    <a:bodyPr/>
                    <a:lstStyle/>
                    <a:p>
                      <a:pPr marL="0" marR="0" indent="0" algn="ctr" defTabSz="966612" rtl="0" eaLnBrk="1" fontAlgn="auto" latinLnBrk="0" hangingPunct="1">
                        <a:lnSpc>
                          <a:spcPct val="100000"/>
                        </a:lnSpc>
                        <a:spcBef>
                          <a:spcPts val="0"/>
                        </a:spcBef>
                        <a:spcAft>
                          <a:spcPts val="0"/>
                        </a:spcAft>
                        <a:buClrTx/>
                        <a:buSzTx/>
                        <a:buFontTx/>
                        <a:buNone/>
                        <a:tabLst/>
                        <a:defRPr/>
                      </a:pPr>
                      <a:r>
                        <a:rPr lang="en-US" sz="1500" b="1" i="0" dirty="0" smtClean="0">
                          <a:effectLst>
                            <a:outerShdw blurRad="38100" dist="38100" dir="2700000" algn="tl">
                              <a:srgbClr val="000000">
                                <a:alpha val="43137"/>
                              </a:srgbClr>
                            </a:outerShdw>
                          </a:effectLst>
                          <a:latin typeface="+mn-lt"/>
                          <a:ea typeface="Calibri"/>
                          <a:cs typeface="Times New Roman"/>
                        </a:rPr>
                        <a:t>2</a:t>
                      </a:r>
                    </a:p>
                  </a:txBody>
                  <a:tcPr marL="97155" marR="97155" marT="47897" marB="47897" anchor="ctr">
                    <a:solidFill>
                      <a:schemeClr val="bg1"/>
                    </a:solidFill>
                  </a:tcPr>
                </a:tc>
                <a:tc>
                  <a:txBody>
                    <a:bodyPr/>
                    <a:lstStyle/>
                    <a:p>
                      <a:pPr algn="ctr">
                        <a:lnSpc>
                          <a:spcPct val="100000"/>
                        </a:lnSpc>
                        <a:spcAft>
                          <a:spcPts val="0"/>
                        </a:spcAft>
                      </a:pPr>
                      <a:r>
                        <a:rPr lang="en-US" sz="1500" b="1" i="0" dirty="0" smtClean="0">
                          <a:effectLst>
                            <a:outerShdw blurRad="38100" dist="38100" dir="2700000" algn="tl">
                              <a:srgbClr val="000000">
                                <a:alpha val="43137"/>
                              </a:srgbClr>
                            </a:outerShdw>
                          </a:effectLst>
                        </a:rPr>
                        <a:t>1</a:t>
                      </a:r>
                      <a:endParaRPr lang="en-US" sz="1500" b="1" i="0" dirty="0">
                        <a:effectLst>
                          <a:outerShdw blurRad="38100" dist="38100" dir="2700000" algn="tl">
                            <a:srgbClr val="000000">
                              <a:alpha val="43137"/>
                            </a:srgbClr>
                          </a:outerShdw>
                        </a:effectLst>
                      </a:endParaRPr>
                    </a:p>
                  </a:txBody>
                  <a:tcPr marL="97155" marR="97155" marT="47897" marB="47897" anchor="ctr">
                    <a:solidFill>
                      <a:schemeClr val="bg1"/>
                    </a:solidFill>
                  </a:tcPr>
                </a:tc>
                <a:tc>
                  <a:txBody>
                    <a:bodyPr/>
                    <a:lstStyle/>
                    <a:p>
                      <a:pPr algn="ctr">
                        <a:lnSpc>
                          <a:spcPct val="100000"/>
                        </a:lnSpc>
                        <a:spcAft>
                          <a:spcPts val="0"/>
                        </a:spcAft>
                      </a:pPr>
                      <a:r>
                        <a:rPr lang="en-US" sz="1500" b="1" i="0" dirty="0" smtClean="0">
                          <a:effectLst>
                            <a:outerShdw blurRad="38100" dist="38100" dir="2700000" algn="tl">
                              <a:srgbClr val="000000">
                                <a:alpha val="43137"/>
                              </a:srgbClr>
                            </a:outerShdw>
                          </a:effectLst>
                        </a:rPr>
                        <a:t>0</a:t>
                      </a:r>
                      <a:endParaRPr lang="en-US" sz="1500" b="1" i="0" dirty="0">
                        <a:effectLst>
                          <a:outerShdw blurRad="38100" dist="38100" dir="2700000" algn="tl">
                            <a:srgbClr val="000000">
                              <a:alpha val="43137"/>
                            </a:srgbClr>
                          </a:outerShdw>
                        </a:effectLst>
                      </a:endParaRPr>
                    </a:p>
                  </a:txBody>
                  <a:tcPr marL="97155" marR="97155" marT="47897" marB="47897" anchor="ctr">
                    <a:solidFill>
                      <a:schemeClr val="bg1"/>
                    </a:solidFill>
                  </a:tcPr>
                </a:tc>
              </a:tr>
              <a:tr h="324394">
                <a:tc>
                  <a:txBody>
                    <a:bodyPr/>
                    <a:lstStyle/>
                    <a:p>
                      <a:pPr algn="ctr">
                        <a:lnSpc>
                          <a:spcPct val="100000"/>
                        </a:lnSpc>
                        <a:spcAft>
                          <a:spcPts val="0"/>
                        </a:spcAft>
                      </a:pPr>
                      <a:r>
                        <a:rPr lang="en-US" sz="1500" b="1" dirty="0" smtClean="0"/>
                        <a:t>16</a:t>
                      </a:r>
                      <a:endParaRPr lang="en-US" sz="1500" b="1" dirty="0"/>
                    </a:p>
                  </a:txBody>
                  <a:tcPr marL="97155" marR="97155" marT="47897" marB="47897" anchor="ctr">
                    <a:solidFill>
                      <a:schemeClr val="bg1"/>
                    </a:solidFill>
                  </a:tcPr>
                </a:tc>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000" b="0" kern="1200" dirty="0" smtClean="0">
                          <a:solidFill>
                            <a:schemeClr val="tx1"/>
                          </a:solidFill>
                          <a:effectLst/>
                          <a:latin typeface="+mn-lt"/>
                          <a:ea typeface="+mn-ea"/>
                          <a:cs typeface="+mn-cs"/>
                        </a:rPr>
                        <a:t>How does each text describe the moon in different ways?  How does each text describe the moon in similar ways?  Use examples from both texts. </a:t>
                      </a:r>
                      <a:r>
                        <a:rPr lang="en-US" sz="1000" b="0" i="1" kern="1200" dirty="0" smtClean="0">
                          <a:solidFill>
                            <a:schemeClr val="tx1"/>
                          </a:solidFill>
                          <a:effectLst/>
                          <a:latin typeface="+mn-lt"/>
                          <a:ea typeface="+mn-ea"/>
                          <a:cs typeface="+mn-cs"/>
                        </a:rPr>
                        <a:t>RI.2.9</a:t>
                      </a:r>
                    </a:p>
                  </a:txBody>
                  <a:tcPr marL="97155" marR="97155" marT="47897" marB="47897" anchor="ctr">
                    <a:solidFill>
                      <a:schemeClr val="bg1"/>
                    </a:solidFill>
                  </a:tcPr>
                </a:tc>
                <a:tc>
                  <a:txBody>
                    <a:bodyPr/>
                    <a:lstStyle/>
                    <a:p>
                      <a:pPr algn="ctr"/>
                      <a:r>
                        <a:rPr lang="en-US" sz="1500" b="1" i="0" dirty="0" smtClean="0">
                          <a:effectLst>
                            <a:outerShdw blurRad="38100" dist="38100" dir="2700000" algn="tl">
                              <a:srgbClr val="000000">
                                <a:alpha val="43137"/>
                              </a:srgbClr>
                            </a:outerShdw>
                          </a:effectLst>
                        </a:rPr>
                        <a:t>2</a:t>
                      </a:r>
                      <a:endParaRPr lang="en-US" sz="1500" b="1" i="0" dirty="0">
                        <a:effectLst>
                          <a:outerShdw blurRad="38100" dist="38100" dir="2700000" algn="tl">
                            <a:srgbClr val="000000">
                              <a:alpha val="43137"/>
                            </a:srgbClr>
                          </a:outerShdw>
                        </a:effectLst>
                      </a:endParaRPr>
                    </a:p>
                  </a:txBody>
                  <a:tcPr marL="97155" marR="97155" marT="47897" marB="47897" anchor="ctr">
                    <a:solidFill>
                      <a:schemeClr val="bg1"/>
                    </a:solidFill>
                  </a:tcPr>
                </a:tc>
                <a:tc>
                  <a:txBody>
                    <a:bodyPr/>
                    <a:lstStyle/>
                    <a:p>
                      <a:pPr algn="ctr">
                        <a:lnSpc>
                          <a:spcPct val="100000"/>
                        </a:lnSpc>
                        <a:spcAft>
                          <a:spcPts val="0"/>
                        </a:spcAft>
                      </a:pPr>
                      <a:r>
                        <a:rPr lang="en-US" sz="1500" b="1" i="0" dirty="0" smtClean="0">
                          <a:effectLst>
                            <a:outerShdw blurRad="38100" dist="38100" dir="2700000" algn="tl">
                              <a:srgbClr val="000000">
                                <a:alpha val="43137"/>
                              </a:srgbClr>
                            </a:outerShdw>
                          </a:effectLst>
                        </a:rPr>
                        <a:t>1</a:t>
                      </a:r>
                      <a:endParaRPr lang="en-US" sz="1500" b="1" i="0" dirty="0">
                        <a:effectLst>
                          <a:outerShdw blurRad="38100" dist="38100" dir="2700000" algn="tl">
                            <a:srgbClr val="000000">
                              <a:alpha val="43137"/>
                            </a:srgbClr>
                          </a:outerShdw>
                        </a:effectLst>
                      </a:endParaRPr>
                    </a:p>
                  </a:txBody>
                  <a:tcPr marL="97155" marR="97155" marT="47897" marB="47897" anchor="ctr">
                    <a:solidFill>
                      <a:schemeClr val="bg1"/>
                    </a:solidFill>
                  </a:tcPr>
                </a:tc>
                <a:tc>
                  <a:txBody>
                    <a:bodyPr/>
                    <a:lstStyle/>
                    <a:p>
                      <a:pPr algn="ctr">
                        <a:lnSpc>
                          <a:spcPct val="100000"/>
                        </a:lnSpc>
                        <a:spcAft>
                          <a:spcPts val="0"/>
                        </a:spcAft>
                      </a:pPr>
                      <a:r>
                        <a:rPr lang="en-US" sz="1500" b="1" i="0" dirty="0" smtClean="0">
                          <a:effectLst>
                            <a:outerShdw blurRad="38100" dist="38100" dir="2700000" algn="tl">
                              <a:srgbClr val="000000">
                                <a:alpha val="43137"/>
                              </a:srgbClr>
                            </a:outerShdw>
                          </a:effectLst>
                        </a:rPr>
                        <a:t>0</a:t>
                      </a:r>
                      <a:endParaRPr lang="en-US" sz="1500" b="1" i="0" dirty="0">
                        <a:effectLst>
                          <a:outerShdw blurRad="38100" dist="38100" dir="2700000" algn="tl">
                            <a:srgbClr val="000000">
                              <a:alpha val="43137"/>
                            </a:srgbClr>
                          </a:outerShdw>
                        </a:effectLst>
                      </a:endParaRPr>
                    </a:p>
                  </a:txBody>
                  <a:tcPr marL="97155" marR="97155" marT="47897" marB="47897" anchor="ctr">
                    <a:solidFill>
                      <a:schemeClr val="bg1"/>
                    </a:solidFill>
                  </a:tcPr>
                </a:tc>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1723865819"/>
              </p:ext>
            </p:extLst>
          </p:nvPr>
        </p:nvGraphicFramePr>
        <p:xfrm>
          <a:off x="533401" y="381000"/>
          <a:ext cx="6400801" cy="3757746"/>
        </p:xfrm>
        <a:graphic>
          <a:graphicData uri="http://schemas.openxmlformats.org/drawingml/2006/table">
            <a:tbl>
              <a:tblPr firstRow="1" bandRow="1">
                <a:tableStyleId>{5940675A-B579-460E-94D1-54222C63F5DA}</a:tableStyleId>
              </a:tblPr>
              <a:tblGrid>
                <a:gridCol w="761999"/>
                <a:gridCol w="3505200"/>
                <a:gridCol w="533400"/>
                <a:gridCol w="685802"/>
                <a:gridCol w="457200"/>
                <a:gridCol w="457200"/>
              </a:tblGrid>
              <a:tr h="324394">
                <a:tc gridSpan="6">
                  <a:txBody>
                    <a:bodyPr/>
                    <a:lstStyle/>
                    <a:p>
                      <a:pPr algn="ctr">
                        <a:lnSpc>
                          <a:spcPct val="100000"/>
                        </a:lnSpc>
                        <a:spcAft>
                          <a:spcPts val="0"/>
                        </a:spcAft>
                      </a:pPr>
                      <a:r>
                        <a:rPr lang="en-US" sz="1500" b="1" dirty="0" smtClean="0"/>
                        <a:t>Literary Text</a:t>
                      </a:r>
                      <a:endParaRPr lang="en-US" sz="1500" b="1" dirty="0"/>
                    </a:p>
                  </a:txBody>
                  <a:tcPr marL="97155" marR="97155" marT="47897" marB="47897" anchor="ctr">
                    <a:solidFill>
                      <a:schemeClr val="accent3">
                        <a:lumMod val="20000"/>
                        <a:lumOff val="80000"/>
                      </a:schemeClr>
                    </a:solidFill>
                  </a:tcPr>
                </a:tc>
                <a:tc hMerge="1">
                  <a:txBody>
                    <a:bodyPr/>
                    <a:lstStyle/>
                    <a:p>
                      <a:pPr marL="0" marR="0" lvl="0" indent="0" algn="l" defTabSz="966612" rtl="0" eaLnBrk="1" fontAlgn="auto" latinLnBrk="0" hangingPunct="1">
                        <a:lnSpc>
                          <a:spcPct val="115000"/>
                        </a:lnSpc>
                        <a:spcBef>
                          <a:spcPts val="0"/>
                        </a:spcBef>
                        <a:spcAft>
                          <a:spcPts val="1200"/>
                        </a:spcAft>
                        <a:buClrTx/>
                        <a:buSzTx/>
                        <a:buFontTx/>
                        <a:buNone/>
                        <a:tabLst/>
                        <a:defRPr/>
                      </a:pPr>
                      <a:endParaRPr kumimoji="0" lang="en-US" sz="1100" b="1" i="0" u="none" strike="noStrike" kern="1200" cap="none" spc="0" normalizeH="0" baseline="0" noProof="0" dirty="0" smtClean="0">
                        <a:ln>
                          <a:noFill/>
                        </a:ln>
                        <a:solidFill>
                          <a:prstClr val="black"/>
                        </a:solidFill>
                        <a:effectLst/>
                        <a:uLnTx/>
                        <a:uFillTx/>
                        <a:latin typeface="+mn-lt"/>
                        <a:ea typeface="Calibri"/>
                        <a:cs typeface="Times New Roman"/>
                      </a:endParaRPr>
                    </a:p>
                  </a:txBody>
                  <a:tcPr anchor="ctr">
                    <a:solidFill>
                      <a:schemeClr val="bg1"/>
                    </a:solidFill>
                  </a:tcPr>
                </a:tc>
                <a:tc hMerge="1">
                  <a:txBody>
                    <a:bodyPr/>
                    <a:lstStyle/>
                    <a:p>
                      <a:endParaRPr lang="en-US"/>
                    </a:p>
                  </a:txBody>
                  <a:tcPr/>
                </a:tc>
                <a:tc hMerge="1">
                  <a:txBody>
                    <a:bodyPr/>
                    <a:lstStyle/>
                    <a:p>
                      <a:endParaRPr lang="en-US"/>
                    </a:p>
                  </a:txBody>
                  <a:tcPr/>
                </a:tc>
                <a:tc hMerge="1">
                  <a:txBody>
                    <a:bodyPr/>
                    <a:lstStyle/>
                    <a:p>
                      <a:endParaRPr lang="en-US" sz="1000"/>
                    </a:p>
                  </a:txBody>
                  <a:tcPr>
                    <a:solidFill>
                      <a:schemeClr val="bg1"/>
                    </a:solidFill>
                  </a:tcPr>
                </a:tc>
                <a:tc hMerge="1">
                  <a:txBody>
                    <a:bodyPr/>
                    <a:lstStyle/>
                    <a:p>
                      <a:endParaRPr lang="en-US"/>
                    </a:p>
                  </a:txBody>
                  <a:tcPr/>
                </a:tc>
              </a:tr>
              <a:tr h="160365">
                <a:tc>
                  <a:txBody>
                    <a:bodyPr/>
                    <a:lstStyle/>
                    <a:p>
                      <a:pPr algn="ctr">
                        <a:lnSpc>
                          <a:spcPct val="100000"/>
                        </a:lnSpc>
                        <a:spcAft>
                          <a:spcPts val="0"/>
                        </a:spcAft>
                      </a:pPr>
                      <a:r>
                        <a:rPr lang="en-US" sz="1500" b="1" dirty="0" smtClean="0"/>
                        <a:t>1</a:t>
                      </a:r>
                      <a:endParaRPr lang="en-US" sz="1500" b="1" dirty="0"/>
                    </a:p>
                  </a:txBody>
                  <a:tcPr marL="97155" marR="97155" marT="47897" marB="47897" anchor="ctr">
                    <a:solidFill>
                      <a:schemeClr val="bg1"/>
                    </a:solidFill>
                  </a:tcPr>
                </a:tc>
                <a:tc gridSpan="3">
                  <a:txBody>
                    <a:bodyPr/>
                    <a:lstStyle/>
                    <a:p>
                      <a:pPr marL="0" marR="0" lvl="0" indent="0" algn="l" defTabSz="966612" rtl="0" eaLnBrk="1" fontAlgn="auto" latinLnBrk="0" hangingPunct="1">
                        <a:lnSpc>
                          <a:spcPct val="100000"/>
                        </a:lnSpc>
                        <a:spcBef>
                          <a:spcPts val="0"/>
                        </a:spcBef>
                        <a:spcAft>
                          <a:spcPts val="0"/>
                        </a:spcAft>
                        <a:buClrTx/>
                        <a:buSzTx/>
                        <a:buFontTx/>
                        <a:buNone/>
                        <a:tabLst/>
                        <a:defRPr/>
                      </a:pPr>
                      <a:r>
                        <a:rPr lang="en-US" sz="1000" b="0" u="none" baseline="0" dirty="0" smtClean="0">
                          <a:solidFill>
                            <a:schemeClr val="tx1"/>
                          </a:solidFill>
                          <a:effectLst/>
                        </a:rPr>
                        <a:t>What does the word </a:t>
                      </a:r>
                      <a:r>
                        <a:rPr lang="en-US" sz="1000" b="1" u="sng" baseline="0" dirty="0" smtClean="0">
                          <a:solidFill>
                            <a:schemeClr val="tx1"/>
                          </a:solidFill>
                          <a:effectLst/>
                        </a:rPr>
                        <a:t>argue</a:t>
                      </a:r>
                      <a:r>
                        <a:rPr lang="en-US" sz="1000" b="0" u="none" baseline="0" dirty="0" smtClean="0">
                          <a:solidFill>
                            <a:schemeClr val="tx1"/>
                          </a:solidFill>
                          <a:effectLst/>
                        </a:rPr>
                        <a:t> mean in the passage? </a:t>
                      </a:r>
                      <a:r>
                        <a:rPr kumimoji="0" lang="en-US" sz="1000" b="0" i="1" u="none" strike="noStrike" kern="1200" cap="none" spc="0" normalizeH="0" baseline="0" noProof="0" dirty="0" smtClean="0">
                          <a:ln>
                            <a:noFill/>
                          </a:ln>
                          <a:solidFill>
                            <a:prstClr val="black"/>
                          </a:solidFill>
                          <a:effectLst/>
                          <a:uLnTx/>
                          <a:uFillTx/>
                          <a:latin typeface="+mn-lt"/>
                          <a:ea typeface="+mn-ea"/>
                          <a:cs typeface="+mn-cs"/>
                        </a:rPr>
                        <a:t>RL.2.4</a:t>
                      </a:r>
                    </a:p>
                  </a:txBody>
                  <a:tcPr marL="97155" marR="97155" marT="47897" marB="47897" anchor="ctr">
                    <a:solidFill>
                      <a:schemeClr val="bg1"/>
                    </a:solidFill>
                  </a:tcPr>
                </a:tc>
                <a:tc hMerge="1">
                  <a:txBody>
                    <a:bodyPr/>
                    <a:lstStyle/>
                    <a:p>
                      <a:endParaRPr lang="en-US"/>
                    </a:p>
                  </a:txBody>
                  <a:tcPr/>
                </a:tc>
                <a:tc hMerge="1">
                  <a:txBody>
                    <a:bodyPr/>
                    <a:lstStyle/>
                    <a:p>
                      <a:endParaRPr lang="en-US"/>
                    </a:p>
                  </a:txBody>
                  <a:tcPr/>
                </a:tc>
                <a:tc gridSpan="2">
                  <a:txBody>
                    <a:bodyPr/>
                    <a:lstStyle/>
                    <a:p>
                      <a:pPr algn="ctr">
                        <a:lnSpc>
                          <a:spcPct val="100000"/>
                        </a:lnSpc>
                        <a:spcAft>
                          <a:spcPts val="0"/>
                        </a:spcAft>
                      </a:pPr>
                      <a:endParaRPr lang="en-US" sz="1000" b="1" dirty="0" smtClean="0"/>
                    </a:p>
                  </a:txBody>
                  <a:tcPr marL="97155" marR="97155" marT="47897" marB="47897" anchor="ctr">
                    <a:solidFill>
                      <a:schemeClr val="bg1"/>
                    </a:solidFill>
                  </a:tcPr>
                </a:tc>
                <a:tc hMerge="1">
                  <a:txBody>
                    <a:bodyPr/>
                    <a:lstStyle/>
                    <a:p>
                      <a:endParaRPr lang="en-US"/>
                    </a:p>
                  </a:txBody>
                  <a:tcPr/>
                </a:tc>
              </a:tr>
              <a:tr h="140771">
                <a:tc>
                  <a:txBody>
                    <a:bodyPr/>
                    <a:lstStyle/>
                    <a:p>
                      <a:pPr algn="ctr">
                        <a:lnSpc>
                          <a:spcPct val="100000"/>
                        </a:lnSpc>
                        <a:spcAft>
                          <a:spcPts val="0"/>
                        </a:spcAft>
                      </a:pPr>
                      <a:r>
                        <a:rPr lang="en-US" sz="1500" b="1" dirty="0" smtClean="0"/>
                        <a:t>2</a:t>
                      </a:r>
                      <a:endParaRPr lang="en-US" sz="1500" b="1" dirty="0"/>
                    </a:p>
                  </a:txBody>
                  <a:tcPr marL="97155" marR="97155" marT="47897" marB="47897" anchor="ctr">
                    <a:solidFill>
                      <a:schemeClr val="bg1"/>
                    </a:solidFill>
                  </a:tcPr>
                </a:tc>
                <a:tc gridSpan="3">
                  <a:txBody>
                    <a:bodyPr/>
                    <a:lstStyle/>
                    <a:p>
                      <a:pPr marL="0" marR="0" lvl="0" indent="0" algn="l" defTabSz="966612"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prstClr val="black"/>
                          </a:solidFill>
                          <a:effectLst/>
                          <a:uLnTx/>
                          <a:uFillTx/>
                          <a:latin typeface="+mn-lt"/>
                          <a:ea typeface="+mn-ea"/>
                          <a:cs typeface="+mn-cs"/>
                        </a:rPr>
                        <a:t>How did hawk and snake </a:t>
                      </a:r>
                      <a:r>
                        <a:rPr kumimoji="0" lang="en-US" sz="1000" b="1" i="0" u="sng" strike="noStrike" kern="1200" cap="none" spc="0" normalizeH="0" baseline="0" noProof="0" dirty="0" smtClean="0">
                          <a:ln>
                            <a:noFill/>
                          </a:ln>
                          <a:solidFill>
                            <a:prstClr val="black"/>
                          </a:solidFill>
                          <a:effectLst/>
                          <a:uLnTx/>
                          <a:uFillTx/>
                          <a:latin typeface="+mn-lt"/>
                          <a:ea typeface="+mn-ea"/>
                          <a:cs typeface="+mn-cs"/>
                        </a:rPr>
                        <a:t>work together </a:t>
                      </a:r>
                      <a:r>
                        <a:rPr kumimoji="0" lang="en-US" sz="1000" b="0" i="0" u="none" strike="noStrike" kern="1200" cap="none" spc="0" normalizeH="0" baseline="0" noProof="0" dirty="0" smtClean="0">
                          <a:ln>
                            <a:noFill/>
                          </a:ln>
                          <a:solidFill>
                            <a:prstClr val="black"/>
                          </a:solidFill>
                          <a:effectLst/>
                          <a:uLnTx/>
                          <a:uFillTx/>
                          <a:latin typeface="+mn-lt"/>
                          <a:ea typeface="+mn-ea"/>
                          <a:cs typeface="+mn-cs"/>
                        </a:rPr>
                        <a:t>to get the moon? </a:t>
                      </a:r>
                      <a:r>
                        <a:rPr kumimoji="0" lang="en-US" sz="1000" b="0" i="1" u="none" strike="noStrike" kern="1200" cap="none" spc="0" normalizeH="0" baseline="0" noProof="0" dirty="0" smtClean="0">
                          <a:ln>
                            <a:noFill/>
                          </a:ln>
                          <a:solidFill>
                            <a:prstClr val="black"/>
                          </a:solidFill>
                          <a:effectLst/>
                          <a:uLnTx/>
                          <a:uFillTx/>
                          <a:latin typeface="+mn-lt"/>
                          <a:ea typeface="+mn-ea"/>
                          <a:cs typeface="+mn-cs"/>
                        </a:rPr>
                        <a:t>RL.2.4</a:t>
                      </a:r>
                    </a:p>
                  </a:txBody>
                  <a:tcPr marL="97155" marR="97155" marT="47897" marB="47897" anchor="ctr">
                    <a:solidFill>
                      <a:schemeClr val="bg1"/>
                    </a:solidFill>
                  </a:tcPr>
                </a:tc>
                <a:tc hMerge="1">
                  <a:txBody>
                    <a:bodyPr/>
                    <a:lstStyle/>
                    <a:p>
                      <a:endParaRPr lang="en-US"/>
                    </a:p>
                  </a:txBody>
                  <a:tcPr/>
                </a:tc>
                <a:tc hMerge="1">
                  <a:txBody>
                    <a:bodyPr/>
                    <a:lstStyle/>
                    <a:p>
                      <a:endParaRPr lang="en-US"/>
                    </a:p>
                  </a:txBody>
                  <a:tcPr/>
                </a:tc>
                <a:tc gridSpan="2">
                  <a:txBody>
                    <a:bodyPr/>
                    <a:lstStyle/>
                    <a:p>
                      <a:pPr algn="ctr">
                        <a:lnSpc>
                          <a:spcPct val="100000"/>
                        </a:lnSpc>
                        <a:spcAft>
                          <a:spcPts val="0"/>
                        </a:spcAft>
                      </a:pPr>
                      <a:endParaRPr lang="en-US" sz="1000" b="1" dirty="0" smtClean="0"/>
                    </a:p>
                  </a:txBody>
                  <a:tcPr marL="97155" marR="97155" marT="47897" marB="47897" anchor="ctr">
                    <a:solidFill>
                      <a:schemeClr val="bg1"/>
                    </a:solidFill>
                  </a:tcPr>
                </a:tc>
                <a:tc hMerge="1">
                  <a:txBody>
                    <a:bodyPr/>
                    <a:lstStyle/>
                    <a:p>
                      <a:endParaRPr lang="en-US"/>
                    </a:p>
                  </a:txBody>
                  <a:tcPr/>
                </a:tc>
              </a:tr>
              <a:tr h="0">
                <a:tc>
                  <a:txBody>
                    <a:bodyPr/>
                    <a:lstStyle/>
                    <a:p>
                      <a:pPr algn="ctr">
                        <a:lnSpc>
                          <a:spcPct val="100000"/>
                        </a:lnSpc>
                        <a:spcAft>
                          <a:spcPts val="0"/>
                        </a:spcAft>
                      </a:pPr>
                      <a:r>
                        <a:rPr lang="en-US" sz="1500" b="1" dirty="0" smtClean="0"/>
                        <a:t>3</a:t>
                      </a:r>
                      <a:endParaRPr lang="en-US" sz="1500" b="1" dirty="0"/>
                    </a:p>
                  </a:txBody>
                  <a:tcPr marL="97155" marR="97155" marT="47897" marB="47897" anchor="ctr">
                    <a:solidFill>
                      <a:schemeClr val="bg1"/>
                    </a:solidFill>
                  </a:tcPr>
                </a:tc>
                <a:tc gridSpan="3">
                  <a:txBody>
                    <a:bodyPr/>
                    <a:lstStyle/>
                    <a:p>
                      <a:pPr marL="0" marR="0" lvl="0" indent="0" algn="l" defTabSz="966612" rtl="0" eaLnBrk="1" fontAlgn="auto" latinLnBrk="0" hangingPunct="1">
                        <a:lnSpc>
                          <a:spcPct val="100000"/>
                        </a:lnSpc>
                        <a:spcBef>
                          <a:spcPts val="0"/>
                        </a:spcBef>
                        <a:spcAft>
                          <a:spcPts val="0"/>
                        </a:spcAft>
                        <a:buClrTx/>
                        <a:buSzTx/>
                        <a:buFontTx/>
                        <a:buNone/>
                        <a:tabLst/>
                        <a:defRPr/>
                      </a:pPr>
                      <a:r>
                        <a:rPr lang="en-US" sz="1000" b="0" i="0" u="none" dirty="0" smtClean="0">
                          <a:solidFill>
                            <a:schemeClr val="dk1"/>
                          </a:solidFill>
                          <a:effectLst/>
                          <a:latin typeface="+mn-lt"/>
                        </a:rPr>
                        <a:t>How</a:t>
                      </a:r>
                      <a:r>
                        <a:rPr lang="en-US" sz="1000" b="0" i="0" u="none" baseline="0" dirty="0" smtClean="0">
                          <a:solidFill>
                            <a:schemeClr val="dk1"/>
                          </a:solidFill>
                          <a:effectLst/>
                          <a:latin typeface="+mn-lt"/>
                        </a:rPr>
                        <a:t> does the illustration show that the moon looks as if the snake has taken a  bite? </a:t>
                      </a:r>
                      <a:r>
                        <a:rPr lang="en-US" sz="1000" b="0" i="1" u="none" baseline="0" dirty="0" smtClean="0">
                          <a:solidFill>
                            <a:schemeClr val="dk1"/>
                          </a:solidFill>
                          <a:effectLst/>
                          <a:latin typeface="+mn-lt"/>
                        </a:rPr>
                        <a:t>RL</a:t>
                      </a:r>
                      <a:r>
                        <a:rPr lang="en-US" sz="1000" b="0" i="1" dirty="0" smtClean="0">
                          <a:latin typeface="+mn-lt"/>
                        </a:rPr>
                        <a:t>.2.7</a:t>
                      </a:r>
                    </a:p>
                  </a:txBody>
                  <a:tcPr marL="97155" marR="97155" marT="47897" marB="47897" anchor="ctr">
                    <a:solidFill>
                      <a:schemeClr val="bg1"/>
                    </a:solidFill>
                  </a:tcPr>
                </a:tc>
                <a:tc hMerge="1">
                  <a:txBody>
                    <a:bodyPr/>
                    <a:lstStyle/>
                    <a:p>
                      <a:endParaRPr lang="en-US"/>
                    </a:p>
                  </a:txBody>
                  <a:tcPr/>
                </a:tc>
                <a:tc hMerge="1">
                  <a:txBody>
                    <a:bodyPr/>
                    <a:lstStyle/>
                    <a:p>
                      <a:endParaRPr lang="en-US"/>
                    </a:p>
                  </a:txBody>
                  <a:tcPr/>
                </a:tc>
                <a:tc gridSpan="2">
                  <a:txBody>
                    <a:bodyPr/>
                    <a:lstStyle/>
                    <a:p>
                      <a:pPr algn="ctr">
                        <a:lnSpc>
                          <a:spcPct val="100000"/>
                        </a:lnSpc>
                        <a:spcAft>
                          <a:spcPts val="0"/>
                        </a:spcAft>
                      </a:pPr>
                      <a:endParaRPr lang="en-US" sz="1000" b="1" dirty="0"/>
                    </a:p>
                  </a:txBody>
                  <a:tcPr marL="97155" marR="97155" marT="47897" marB="47897" anchor="ctr">
                    <a:solidFill>
                      <a:schemeClr val="bg1"/>
                    </a:solidFill>
                  </a:tcPr>
                </a:tc>
                <a:tc hMerge="1">
                  <a:txBody>
                    <a:bodyPr/>
                    <a:lstStyle/>
                    <a:p>
                      <a:endParaRPr lang="en-US"/>
                    </a:p>
                  </a:txBody>
                  <a:tcPr/>
                </a:tc>
              </a:tr>
              <a:tr h="0">
                <a:tc>
                  <a:txBody>
                    <a:bodyPr/>
                    <a:lstStyle/>
                    <a:p>
                      <a:pPr algn="ctr">
                        <a:lnSpc>
                          <a:spcPct val="100000"/>
                        </a:lnSpc>
                        <a:spcAft>
                          <a:spcPts val="0"/>
                        </a:spcAft>
                      </a:pPr>
                      <a:r>
                        <a:rPr lang="en-US" sz="1500" b="1" dirty="0" smtClean="0"/>
                        <a:t>4</a:t>
                      </a:r>
                      <a:endParaRPr lang="en-US" sz="1500" b="1" dirty="0"/>
                    </a:p>
                  </a:txBody>
                  <a:tcPr marL="97155" marR="97155" marT="47897" marB="47897" anchor="ctr">
                    <a:solidFill>
                      <a:schemeClr val="bg1"/>
                    </a:solidFill>
                  </a:tcPr>
                </a:tc>
                <a:tc gridSpan="3">
                  <a:txBody>
                    <a:bodyPr/>
                    <a:lstStyle/>
                    <a:p>
                      <a:pPr marL="0" marR="0" lvl="0" indent="0" algn="l" defTabSz="966612"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prstClr val="black"/>
                          </a:solidFill>
                          <a:effectLst/>
                          <a:uLnTx/>
                          <a:uFillTx/>
                          <a:latin typeface="+mn-lt"/>
                          <a:ea typeface="+mn-ea"/>
                          <a:cs typeface="+mn-cs"/>
                        </a:rPr>
                        <a:t>How was hawk feeling when he said, “If you eat the moon, we will have no light in the night?” </a:t>
                      </a:r>
                      <a:r>
                        <a:rPr kumimoji="0" lang="en-US" sz="1000" b="0" i="1" u="none" strike="noStrike" kern="1200" cap="none" spc="0" normalizeH="0" baseline="0" noProof="0" dirty="0" smtClean="0">
                          <a:ln>
                            <a:noFill/>
                          </a:ln>
                          <a:solidFill>
                            <a:prstClr val="black"/>
                          </a:solidFill>
                          <a:effectLst/>
                          <a:uLnTx/>
                          <a:uFillTx/>
                          <a:latin typeface="+mn-lt"/>
                          <a:ea typeface="+mn-ea"/>
                          <a:cs typeface="+mn-cs"/>
                        </a:rPr>
                        <a:t>RL.2.7</a:t>
                      </a:r>
                    </a:p>
                  </a:txBody>
                  <a:tcPr marL="97155" marR="97155" marT="47897" marB="47897" anchor="ctr">
                    <a:solidFill>
                      <a:schemeClr val="bg1"/>
                    </a:solidFill>
                  </a:tcPr>
                </a:tc>
                <a:tc hMerge="1">
                  <a:txBody>
                    <a:bodyPr/>
                    <a:lstStyle/>
                    <a:p>
                      <a:endParaRPr lang="en-US"/>
                    </a:p>
                  </a:txBody>
                  <a:tcPr/>
                </a:tc>
                <a:tc hMerge="1">
                  <a:txBody>
                    <a:bodyPr/>
                    <a:lstStyle/>
                    <a:p>
                      <a:endParaRPr lang="en-US"/>
                    </a:p>
                  </a:txBody>
                  <a:tcPr/>
                </a:tc>
                <a:tc gridSpan="2">
                  <a:txBody>
                    <a:bodyPr/>
                    <a:lstStyle/>
                    <a:p>
                      <a:pPr algn="ctr">
                        <a:lnSpc>
                          <a:spcPct val="100000"/>
                        </a:lnSpc>
                        <a:spcAft>
                          <a:spcPts val="0"/>
                        </a:spcAft>
                      </a:pPr>
                      <a:endParaRPr lang="en-US" sz="1000" b="1" dirty="0" smtClean="0"/>
                    </a:p>
                  </a:txBody>
                  <a:tcPr marL="97155" marR="97155" marT="47897" marB="47897" anchor="ctr">
                    <a:solidFill>
                      <a:schemeClr val="bg1"/>
                    </a:solidFill>
                  </a:tcPr>
                </a:tc>
                <a:tc hMerge="1">
                  <a:txBody>
                    <a:bodyPr/>
                    <a:lstStyle/>
                    <a:p>
                      <a:endParaRPr lang="en-US"/>
                    </a:p>
                  </a:txBody>
                  <a:tcPr/>
                </a:tc>
              </a:tr>
              <a:tr h="158189">
                <a:tc>
                  <a:txBody>
                    <a:bodyPr/>
                    <a:lstStyle/>
                    <a:p>
                      <a:pPr algn="ctr">
                        <a:lnSpc>
                          <a:spcPct val="100000"/>
                        </a:lnSpc>
                        <a:spcAft>
                          <a:spcPts val="0"/>
                        </a:spcAft>
                      </a:pPr>
                      <a:r>
                        <a:rPr lang="en-US" sz="1500" b="1" dirty="0" smtClean="0"/>
                        <a:t>5</a:t>
                      </a:r>
                      <a:endParaRPr lang="en-US" sz="1500" b="1" dirty="0"/>
                    </a:p>
                  </a:txBody>
                  <a:tcPr marL="97155" marR="97155" marT="47897" marB="47897" anchor="ctr">
                    <a:solidFill>
                      <a:schemeClr val="bg1"/>
                    </a:solidFill>
                  </a:tcPr>
                </a:tc>
                <a:tc gridSpan="3">
                  <a:txBody>
                    <a:bodyPr/>
                    <a:lstStyle/>
                    <a:p>
                      <a:pPr marL="0" marR="0" lvl="0" indent="0" algn="l" defTabSz="966612" rtl="0" eaLnBrk="1" fontAlgn="auto" latinLnBrk="0" hangingPunct="1">
                        <a:lnSpc>
                          <a:spcPct val="115000"/>
                        </a:lnSpc>
                        <a:spcBef>
                          <a:spcPts val="0"/>
                        </a:spcBef>
                        <a:spcAft>
                          <a:spcPts val="0"/>
                        </a:spcAft>
                        <a:buClrTx/>
                        <a:buSzTx/>
                        <a:buFontTx/>
                        <a:buNone/>
                        <a:tabLst/>
                        <a:defRPr sz="1800" b="0" i="0"/>
                      </a:pPr>
                      <a:r>
                        <a:rPr kumimoji="0" lang="en-US" sz="1000" b="1" i="1" u="sng" strike="noStrike" kern="1200" cap="none" spc="0" normalizeH="0" baseline="0" noProof="0" dirty="0" smtClean="0">
                          <a:ln>
                            <a:noFill/>
                          </a:ln>
                          <a:solidFill>
                            <a:prstClr val="black"/>
                          </a:solidFill>
                          <a:effectLst/>
                          <a:uLnTx/>
                          <a:uFillTx/>
                          <a:latin typeface="+mn-lt"/>
                          <a:ea typeface="+mn-ea"/>
                          <a:cs typeface="+mn-cs"/>
                        </a:rPr>
                        <a:t>How is Three Friends and the Moon</a:t>
                      </a:r>
                      <a:r>
                        <a:rPr kumimoji="0" lang="en-US" sz="1000" b="1" i="1" u="none" strike="noStrike" kern="1200" cap="none" spc="0" normalizeH="0" baseline="0" noProof="0" dirty="0" smtClean="0">
                          <a:ln>
                            <a:noFill/>
                          </a:ln>
                          <a:solidFill>
                            <a:prstClr val="black"/>
                          </a:solidFill>
                          <a:effectLst/>
                          <a:uLnTx/>
                          <a:uFillTx/>
                          <a:latin typeface="+mn-lt"/>
                          <a:ea typeface="+mn-ea"/>
                          <a:cs typeface="+mn-cs"/>
                        </a:rPr>
                        <a:t> </a:t>
                      </a:r>
                      <a:r>
                        <a:rPr kumimoji="0" lang="en-US" sz="1000" b="0" i="0" u="none" strike="noStrike" kern="1200" cap="none" spc="0" normalizeH="0" baseline="0" noProof="0" dirty="0" smtClean="0">
                          <a:ln>
                            <a:noFill/>
                          </a:ln>
                          <a:solidFill>
                            <a:prstClr val="black"/>
                          </a:solidFill>
                          <a:effectLst/>
                          <a:uLnTx/>
                          <a:uFillTx/>
                          <a:latin typeface="+mn-lt"/>
                          <a:ea typeface="+mn-ea"/>
                          <a:cs typeface="+mn-cs"/>
                        </a:rPr>
                        <a:t>different from </a:t>
                      </a:r>
                      <a:r>
                        <a:rPr kumimoji="0" lang="en-US" sz="1000" b="1" i="1" u="sng" strike="noStrike" kern="1200" cap="none" spc="0" normalizeH="0" baseline="0" noProof="0" dirty="0" smtClean="0">
                          <a:ln>
                            <a:noFill/>
                          </a:ln>
                          <a:solidFill>
                            <a:prstClr val="black"/>
                          </a:solidFill>
                          <a:effectLst/>
                          <a:uLnTx/>
                          <a:uFillTx/>
                          <a:latin typeface="+mn-lt"/>
                          <a:ea typeface="+mn-ea"/>
                          <a:cs typeface="+mn-cs"/>
                        </a:rPr>
                        <a:t>Friendship</a:t>
                      </a:r>
                      <a:r>
                        <a:rPr kumimoji="0" lang="en-US" sz="1000" b="0" i="0" u="none" strike="noStrike" kern="1200" cap="none" spc="0" normalizeH="0" baseline="0" noProof="0" dirty="0" smtClean="0">
                          <a:ln>
                            <a:noFill/>
                          </a:ln>
                          <a:solidFill>
                            <a:prstClr val="black"/>
                          </a:solidFill>
                          <a:effectLst/>
                          <a:uLnTx/>
                          <a:uFillTx/>
                          <a:latin typeface="+mn-lt"/>
                          <a:ea typeface="+mn-ea"/>
                          <a:cs typeface="+mn-cs"/>
                        </a:rPr>
                        <a:t>? </a:t>
                      </a:r>
                      <a:r>
                        <a:rPr kumimoji="0" lang="en-US" sz="1000" b="0" i="1" u="none" strike="noStrike" kern="1200" cap="none" spc="0" normalizeH="0" baseline="0" noProof="0" dirty="0" smtClean="0">
                          <a:ln>
                            <a:noFill/>
                          </a:ln>
                          <a:solidFill>
                            <a:prstClr val="black"/>
                          </a:solidFill>
                          <a:effectLst/>
                          <a:uLnTx/>
                          <a:uFillTx/>
                          <a:latin typeface="+mn-lt"/>
                          <a:ea typeface="+mn-ea"/>
                          <a:cs typeface="+mn-cs"/>
                        </a:rPr>
                        <a:t>RL.2.9</a:t>
                      </a:r>
                    </a:p>
                  </a:txBody>
                  <a:tcPr marL="97155" marR="97155" marT="47897" marB="47897" anchor="ctr">
                    <a:solidFill>
                      <a:schemeClr val="bg1"/>
                    </a:solidFill>
                  </a:tcPr>
                </a:tc>
                <a:tc hMerge="1">
                  <a:txBody>
                    <a:bodyPr/>
                    <a:lstStyle/>
                    <a:p>
                      <a:endParaRPr lang="en-US"/>
                    </a:p>
                  </a:txBody>
                  <a:tcPr/>
                </a:tc>
                <a:tc hMerge="1">
                  <a:txBody>
                    <a:bodyPr/>
                    <a:lstStyle/>
                    <a:p>
                      <a:endParaRPr lang="en-US"/>
                    </a:p>
                  </a:txBody>
                  <a:tcPr/>
                </a:tc>
                <a:tc gridSpan="2">
                  <a:txBody>
                    <a:bodyPr/>
                    <a:lstStyle/>
                    <a:p>
                      <a:pPr algn="ctr">
                        <a:lnSpc>
                          <a:spcPct val="100000"/>
                        </a:lnSpc>
                        <a:spcAft>
                          <a:spcPts val="0"/>
                        </a:spcAft>
                      </a:pPr>
                      <a:endParaRPr lang="en-US" sz="1000" b="1" dirty="0"/>
                    </a:p>
                  </a:txBody>
                  <a:tcPr marL="97155" marR="97155" marT="47897" marB="47897" anchor="ctr">
                    <a:solidFill>
                      <a:schemeClr val="bg1"/>
                    </a:solidFill>
                  </a:tcPr>
                </a:tc>
                <a:tc hMerge="1">
                  <a:txBody>
                    <a:bodyPr/>
                    <a:lstStyle/>
                    <a:p>
                      <a:endParaRPr lang="en-US"/>
                    </a:p>
                  </a:txBody>
                  <a:tcPr/>
                </a:tc>
              </a:tr>
              <a:tr h="138595">
                <a:tc>
                  <a:txBody>
                    <a:bodyPr/>
                    <a:lstStyle/>
                    <a:p>
                      <a:pPr algn="ctr">
                        <a:lnSpc>
                          <a:spcPct val="100000"/>
                        </a:lnSpc>
                        <a:spcAft>
                          <a:spcPts val="0"/>
                        </a:spcAft>
                      </a:pPr>
                      <a:r>
                        <a:rPr lang="en-US" sz="1500" b="1" dirty="0" smtClean="0"/>
                        <a:t>6</a:t>
                      </a:r>
                      <a:endParaRPr lang="en-US" sz="1500" b="1" dirty="0"/>
                    </a:p>
                  </a:txBody>
                  <a:tcPr marL="97155" marR="97155" marT="47897" marB="47897" anchor="ctr">
                    <a:solidFill>
                      <a:schemeClr val="bg1"/>
                    </a:solidFill>
                  </a:tcPr>
                </a:tc>
                <a:tc gridSpan="3">
                  <a:txBody>
                    <a:bodyPr/>
                    <a:lstStyle/>
                    <a:p>
                      <a:pPr marL="0" lvl="0" indent="0">
                        <a:buNone/>
                        <a:defRPr sz="1800"/>
                      </a:pPr>
                      <a:r>
                        <a:rPr lang="en-US" sz="1000" b="0" u="none" dirty="0" smtClean="0">
                          <a:solidFill>
                            <a:schemeClr val="tx1"/>
                          </a:solidFill>
                          <a:effectLst/>
                        </a:rPr>
                        <a:t>In what TWO ways are the lion and the wise old man the same? Choose the TWO best answers. </a:t>
                      </a:r>
                      <a:r>
                        <a:rPr lang="en-US" sz="1000" b="0" u="none" baseline="0" dirty="0" smtClean="0">
                          <a:solidFill>
                            <a:schemeClr val="tx1"/>
                          </a:solidFill>
                          <a:effectLst/>
                        </a:rPr>
                        <a:t> </a:t>
                      </a:r>
                      <a:r>
                        <a:rPr lang="en-US" sz="1000" b="0" i="1" u="none" baseline="0" dirty="0" smtClean="0">
                          <a:solidFill>
                            <a:schemeClr val="tx1"/>
                          </a:solidFill>
                          <a:effectLst/>
                        </a:rPr>
                        <a:t>RL</a:t>
                      </a:r>
                      <a:r>
                        <a:rPr lang="en-US" sz="1000" b="0" i="1" u="none" dirty="0" smtClean="0">
                          <a:solidFill>
                            <a:schemeClr val="tx1"/>
                          </a:solidFill>
                          <a:effectLst/>
                        </a:rPr>
                        <a:t>.2.9</a:t>
                      </a:r>
                    </a:p>
                  </a:txBody>
                  <a:tcPr marL="97155" marR="97155" marT="47897" marB="47897" anchor="ctr">
                    <a:solidFill>
                      <a:schemeClr val="bg1"/>
                    </a:solidFill>
                  </a:tcPr>
                </a:tc>
                <a:tc hMerge="1">
                  <a:txBody>
                    <a:bodyPr/>
                    <a:lstStyle/>
                    <a:p>
                      <a:endParaRPr lang="en-US"/>
                    </a:p>
                  </a:txBody>
                  <a:tcPr/>
                </a:tc>
                <a:tc hMerge="1">
                  <a:txBody>
                    <a:bodyPr/>
                    <a:lstStyle/>
                    <a:p>
                      <a:endParaRPr lang="en-US" dirty="0"/>
                    </a:p>
                  </a:txBody>
                  <a:tcPr/>
                </a:tc>
                <a:tc gridSpan="2">
                  <a:txBody>
                    <a:bodyPr/>
                    <a:lstStyle/>
                    <a:p>
                      <a:pPr algn="ctr">
                        <a:lnSpc>
                          <a:spcPct val="100000"/>
                        </a:lnSpc>
                        <a:spcAft>
                          <a:spcPts val="0"/>
                        </a:spcAft>
                      </a:pPr>
                      <a:endParaRPr lang="en-US" sz="1000" b="1" dirty="0"/>
                    </a:p>
                  </a:txBody>
                  <a:tcPr marL="97155" marR="97155" marT="47897" marB="47897" anchor="ctr">
                    <a:solidFill>
                      <a:schemeClr val="bg1"/>
                    </a:solidFill>
                  </a:tcPr>
                </a:tc>
                <a:tc hMerge="1">
                  <a:txBody>
                    <a:bodyPr/>
                    <a:lstStyle/>
                    <a:p>
                      <a:endParaRPr lang="en-US"/>
                    </a:p>
                  </a:txBody>
                  <a:tcPr/>
                </a:tc>
              </a:tr>
              <a:tr h="400594">
                <a:tc>
                  <a:txBody>
                    <a:bodyPr/>
                    <a:lstStyle/>
                    <a:p>
                      <a:pPr algn="ctr">
                        <a:lnSpc>
                          <a:spcPct val="100000"/>
                        </a:lnSpc>
                        <a:spcAft>
                          <a:spcPts val="0"/>
                        </a:spcAft>
                      </a:pPr>
                      <a:r>
                        <a:rPr lang="en-US" sz="1500" b="1" dirty="0" smtClean="0"/>
                        <a:t>7</a:t>
                      </a:r>
                      <a:endParaRPr lang="en-US" sz="1500" b="1" dirty="0"/>
                    </a:p>
                  </a:txBody>
                  <a:tcPr marL="97155" marR="97155" marT="47897" marB="47897" anchor="ctr">
                    <a:solidFill>
                      <a:schemeClr val="bg1"/>
                    </a:solidFill>
                  </a:tcPr>
                </a:tc>
                <a:tc gridSpan="2">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000" b="0" kern="1200" dirty="0" smtClean="0">
                          <a:solidFill>
                            <a:schemeClr val="tx1"/>
                          </a:solidFill>
                          <a:effectLst/>
                          <a:latin typeface="+mn-lt"/>
                          <a:ea typeface="+mn-ea"/>
                          <a:cs typeface="+mn-cs"/>
                        </a:rPr>
                        <a:t>How does the illustration in the passage, </a:t>
                      </a:r>
                      <a:r>
                        <a:rPr lang="en-US" sz="1000" b="1" i="1" u="sng" kern="1200" dirty="0" smtClean="0">
                          <a:solidFill>
                            <a:schemeClr val="tx1"/>
                          </a:solidFill>
                          <a:effectLst/>
                          <a:latin typeface="+mn-lt"/>
                          <a:ea typeface="+mn-ea"/>
                          <a:cs typeface="+mn-cs"/>
                        </a:rPr>
                        <a:t>Friendship</a:t>
                      </a:r>
                      <a:r>
                        <a:rPr lang="en-US" sz="1000" b="1" i="1" u="none" kern="1200" dirty="0" smtClean="0">
                          <a:solidFill>
                            <a:schemeClr val="tx1"/>
                          </a:solidFill>
                          <a:effectLst/>
                          <a:latin typeface="+mn-lt"/>
                          <a:ea typeface="+mn-ea"/>
                          <a:cs typeface="+mn-cs"/>
                        </a:rPr>
                        <a:t> </a:t>
                      </a:r>
                      <a:r>
                        <a:rPr lang="en-US" sz="1000" b="0" kern="1200" dirty="0" smtClean="0">
                          <a:solidFill>
                            <a:schemeClr val="tx1"/>
                          </a:solidFill>
                          <a:effectLst/>
                          <a:latin typeface="+mn-lt"/>
                          <a:ea typeface="+mn-ea"/>
                          <a:cs typeface="+mn-cs"/>
                        </a:rPr>
                        <a:t>support the conclusion of the story?  Use information from the illustration and supporting details from the passage for your answer.</a:t>
                      </a:r>
                      <a:r>
                        <a:rPr lang="en-US" sz="1000" b="0" dirty="0" smtClean="0">
                          <a:effectLst/>
                        </a:rPr>
                        <a:t> </a:t>
                      </a:r>
                      <a:r>
                        <a:rPr lang="en-US" sz="1000" b="0" i="1" dirty="0" smtClean="0">
                          <a:effectLst/>
                          <a:latin typeface="+mn-lt"/>
                          <a:ea typeface="Calibri"/>
                          <a:cs typeface="Times New Roman"/>
                        </a:rPr>
                        <a:t>RL.2.7</a:t>
                      </a:r>
                      <a:endParaRPr lang="en-US" sz="1000" b="1" dirty="0" smtClean="0">
                        <a:effectLst/>
                        <a:latin typeface="+mn-lt"/>
                        <a:ea typeface="Calibri"/>
                        <a:cs typeface="Times New Roman"/>
                      </a:endParaRPr>
                    </a:p>
                  </a:txBody>
                  <a:tcPr marL="97155" marR="97155" marT="47897" marB="47897" anchor="ctr">
                    <a:solidFill>
                      <a:schemeClr val="bg1"/>
                    </a:solidFill>
                  </a:tcPr>
                </a:tc>
                <a:tc hMerge="1">
                  <a:txBody>
                    <a:bodyPr/>
                    <a:lstStyle/>
                    <a:p>
                      <a:endParaRPr lang="en-US"/>
                    </a:p>
                  </a:txBody>
                  <a:tcPr/>
                </a:tc>
                <a:tc>
                  <a:txBody>
                    <a:bodyPr/>
                    <a:lstStyle/>
                    <a:p>
                      <a:pPr marL="0" marR="0" indent="0" algn="ctr" defTabSz="966612" rtl="0" eaLnBrk="1" fontAlgn="auto" latinLnBrk="0" hangingPunct="1">
                        <a:lnSpc>
                          <a:spcPct val="100000"/>
                        </a:lnSpc>
                        <a:spcBef>
                          <a:spcPts val="0"/>
                        </a:spcBef>
                        <a:spcAft>
                          <a:spcPts val="0"/>
                        </a:spcAft>
                        <a:buClrTx/>
                        <a:buSzTx/>
                        <a:buFontTx/>
                        <a:buNone/>
                        <a:tabLst/>
                        <a:defRPr/>
                      </a:pPr>
                      <a:r>
                        <a:rPr lang="en-US" sz="1500" b="1" i="0" dirty="0" smtClean="0">
                          <a:effectLst>
                            <a:outerShdw blurRad="38100" dist="38100" dir="2700000" algn="tl">
                              <a:srgbClr val="000000">
                                <a:alpha val="43137"/>
                              </a:srgbClr>
                            </a:outerShdw>
                          </a:effectLst>
                          <a:latin typeface="+mn-lt"/>
                          <a:ea typeface="Calibri"/>
                          <a:cs typeface="Times New Roman"/>
                        </a:rPr>
                        <a:t>2</a:t>
                      </a:r>
                    </a:p>
                  </a:txBody>
                  <a:tcPr marL="97155" marR="97155" marT="47897" marB="47897" anchor="ctr">
                    <a:solidFill>
                      <a:schemeClr val="bg1"/>
                    </a:solidFill>
                  </a:tcPr>
                </a:tc>
                <a:tc>
                  <a:txBody>
                    <a:bodyPr/>
                    <a:lstStyle/>
                    <a:p>
                      <a:pPr algn="ctr">
                        <a:lnSpc>
                          <a:spcPct val="100000"/>
                        </a:lnSpc>
                        <a:spcAft>
                          <a:spcPts val="0"/>
                        </a:spcAft>
                      </a:pPr>
                      <a:r>
                        <a:rPr lang="en-US" sz="1500" b="1" i="0" dirty="0" smtClean="0">
                          <a:effectLst>
                            <a:outerShdw blurRad="38100" dist="38100" dir="2700000" algn="tl">
                              <a:srgbClr val="000000">
                                <a:alpha val="43137"/>
                              </a:srgbClr>
                            </a:outerShdw>
                          </a:effectLst>
                        </a:rPr>
                        <a:t>1</a:t>
                      </a:r>
                      <a:endParaRPr lang="en-US" sz="1500" b="1" i="0" dirty="0">
                        <a:effectLst>
                          <a:outerShdw blurRad="38100" dist="38100" dir="2700000" algn="tl">
                            <a:srgbClr val="000000">
                              <a:alpha val="43137"/>
                            </a:srgbClr>
                          </a:outerShdw>
                        </a:effectLst>
                      </a:endParaRPr>
                    </a:p>
                  </a:txBody>
                  <a:tcPr marL="97155" marR="97155" marT="47897" marB="47897" anchor="ctr">
                    <a:solidFill>
                      <a:schemeClr val="bg1"/>
                    </a:solidFill>
                  </a:tcPr>
                </a:tc>
                <a:tc>
                  <a:txBody>
                    <a:bodyPr/>
                    <a:lstStyle/>
                    <a:p>
                      <a:pPr algn="ctr">
                        <a:lnSpc>
                          <a:spcPct val="100000"/>
                        </a:lnSpc>
                        <a:spcAft>
                          <a:spcPts val="0"/>
                        </a:spcAft>
                      </a:pPr>
                      <a:r>
                        <a:rPr lang="en-US" sz="1500" b="1" i="0" dirty="0" smtClean="0">
                          <a:effectLst>
                            <a:outerShdw blurRad="38100" dist="38100" dir="2700000" algn="tl">
                              <a:srgbClr val="000000">
                                <a:alpha val="43137"/>
                              </a:srgbClr>
                            </a:outerShdw>
                          </a:effectLst>
                        </a:rPr>
                        <a:t>0</a:t>
                      </a:r>
                      <a:endParaRPr lang="en-US" sz="1500" b="1" i="0" dirty="0">
                        <a:effectLst>
                          <a:outerShdw blurRad="38100" dist="38100" dir="2700000" algn="tl">
                            <a:srgbClr val="000000">
                              <a:alpha val="43137"/>
                            </a:srgbClr>
                          </a:outerShdw>
                        </a:effectLst>
                      </a:endParaRPr>
                    </a:p>
                  </a:txBody>
                  <a:tcPr marL="97155" marR="97155" marT="47897" marB="47897" anchor="ctr">
                    <a:solidFill>
                      <a:schemeClr val="bg1"/>
                    </a:solidFill>
                  </a:tcPr>
                </a:tc>
              </a:tr>
              <a:tr h="400594">
                <a:tc>
                  <a:txBody>
                    <a:bodyPr/>
                    <a:lstStyle/>
                    <a:p>
                      <a:pPr algn="ctr">
                        <a:lnSpc>
                          <a:spcPct val="100000"/>
                        </a:lnSpc>
                        <a:spcAft>
                          <a:spcPts val="0"/>
                        </a:spcAft>
                      </a:pPr>
                      <a:r>
                        <a:rPr lang="en-US" sz="1500" b="1" dirty="0" smtClean="0"/>
                        <a:t>8</a:t>
                      </a:r>
                      <a:endParaRPr lang="en-US" sz="1500" b="1" dirty="0"/>
                    </a:p>
                  </a:txBody>
                  <a:tcPr marL="97155" marR="97155" marT="47897" marB="47897" anchor="ctr">
                    <a:solidFill>
                      <a:schemeClr val="bg1"/>
                    </a:solidFill>
                  </a:tcPr>
                </a:tc>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000" kern="1200" dirty="0" smtClean="0">
                          <a:solidFill>
                            <a:schemeClr val="tx1"/>
                          </a:solidFill>
                          <a:effectLst/>
                          <a:latin typeface="+mn-lt"/>
                          <a:ea typeface="+mn-ea"/>
                          <a:cs typeface="+mn-cs"/>
                        </a:rPr>
                        <a:t>Explain why the characters argued in the passages </a:t>
                      </a:r>
                      <a:r>
                        <a:rPr lang="en-US" sz="1000" b="1" i="1" u="sng" kern="1200" dirty="0" smtClean="0">
                          <a:solidFill>
                            <a:schemeClr val="tx1"/>
                          </a:solidFill>
                          <a:effectLst/>
                          <a:latin typeface="+mn-lt"/>
                          <a:ea typeface="+mn-ea"/>
                          <a:cs typeface="+mn-cs"/>
                        </a:rPr>
                        <a:t>Three Friends and the Moon</a:t>
                      </a:r>
                      <a:r>
                        <a:rPr lang="en-US" sz="1000" kern="1200" dirty="0" smtClean="0">
                          <a:solidFill>
                            <a:schemeClr val="tx1"/>
                          </a:solidFill>
                          <a:effectLst/>
                          <a:latin typeface="+mn-lt"/>
                          <a:ea typeface="+mn-ea"/>
                          <a:cs typeface="+mn-cs"/>
                        </a:rPr>
                        <a:t> and </a:t>
                      </a:r>
                      <a:r>
                        <a:rPr lang="en-US" sz="1000" b="1" i="1" u="sng" kern="1200" dirty="0" smtClean="0">
                          <a:solidFill>
                            <a:schemeClr val="tx1"/>
                          </a:solidFill>
                          <a:effectLst/>
                          <a:latin typeface="+mn-lt"/>
                          <a:ea typeface="+mn-ea"/>
                          <a:cs typeface="+mn-cs"/>
                        </a:rPr>
                        <a:t>Friendship</a:t>
                      </a:r>
                      <a:r>
                        <a:rPr lang="en-US" sz="1000" b="1" i="1" u="none" kern="1200" dirty="0" smtClean="0">
                          <a:solidFill>
                            <a:schemeClr val="tx1"/>
                          </a:solidFill>
                          <a:effectLst/>
                          <a:latin typeface="+mn-lt"/>
                          <a:ea typeface="+mn-ea"/>
                          <a:cs typeface="+mn-cs"/>
                        </a:rPr>
                        <a:t> </a:t>
                      </a:r>
                      <a:r>
                        <a:rPr lang="en-US" sz="1000" kern="1200" dirty="0" smtClean="0">
                          <a:solidFill>
                            <a:schemeClr val="tx1"/>
                          </a:solidFill>
                          <a:effectLst/>
                          <a:latin typeface="+mn-lt"/>
                          <a:ea typeface="+mn-ea"/>
                          <a:cs typeface="+mn-cs"/>
                        </a:rPr>
                        <a:t>How were the arguments in the two</a:t>
                      </a:r>
                      <a:r>
                        <a:rPr lang="en-US" sz="1000" kern="1200" baseline="0" dirty="0" smtClean="0">
                          <a:solidFill>
                            <a:schemeClr val="tx1"/>
                          </a:solidFill>
                          <a:effectLst/>
                          <a:latin typeface="+mn-lt"/>
                          <a:ea typeface="+mn-ea"/>
                          <a:cs typeface="+mn-cs"/>
                        </a:rPr>
                        <a:t> </a:t>
                      </a:r>
                      <a:r>
                        <a:rPr lang="en-US" sz="1000" kern="1200" dirty="0" smtClean="0">
                          <a:solidFill>
                            <a:schemeClr val="tx1"/>
                          </a:solidFill>
                          <a:effectLst/>
                          <a:latin typeface="+mn-lt"/>
                          <a:ea typeface="+mn-ea"/>
                          <a:cs typeface="+mn-cs"/>
                        </a:rPr>
                        <a:t>stories the same or different?  Use details from both passages</a:t>
                      </a:r>
                      <a:r>
                        <a:rPr lang="en-US" sz="1000" dirty="0" smtClean="0">
                          <a:effectLst/>
                        </a:rPr>
                        <a:t> </a:t>
                      </a:r>
                      <a:r>
                        <a:rPr lang="en-US" sz="1000" b="0" i="1" baseline="0" dirty="0" smtClean="0">
                          <a:effectLst/>
                          <a:latin typeface="+mn-lt"/>
                          <a:ea typeface="Calibri"/>
                          <a:cs typeface="Times New Roman"/>
                        </a:rPr>
                        <a:t>RL.2.7</a:t>
                      </a:r>
                      <a:endParaRPr lang="en-US" sz="1000" b="0" i="1" dirty="0" smtClean="0">
                        <a:effectLst/>
                        <a:latin typeface="+mn-lt"/>
                        <a:ea typeface="Calibri"/>
                        <a:cs typeface="Times New Roman"/>
                      </a:endParaRPr>
                    </a:p>
                  </a:txBody>
                  <a:tcPr marL="97155" marR="97155" marT="47897" marB="47897" anchor="ctr">
                    <a:solidFill>
                      <a:schemeClr val="bg1"/>
                    </a:solidFill>
                  </a:tcPr>
                </a:tc>
                <a:tc>
                  <a:txBody>
                    <a:bodyPr/>
                    <a:lstStyle/>
                    <a:p>
                      <a:pPr marL="0" marR="0" indent="0" algn="ctr" defTabSz="966612" rtl="0" eaLnBrk="1" fontAlgn="auto" latinLnBrk="0" hangingPunct="1">
                        <a:lnSpc>
                          <a:spcPct val="100000"/>
                        </a:lnSpc>
                        <a:spcBef>
                          <a:spcPts val="0"/>
                        </a:spcBef>
                        <a:spcAft>
                          <a:spcPts val="0"/>
                        </a:spcAft>
                        <a:buClrTx/>
                        <a:buSzTx/>
                        <a:buFontTx/>
                        <a:buNone/>
                        <a:tabLst/>
                        <a:defRPr/>
                      </a:pPr>
                      <a:r>
                        <a:rPr lang="en-US" sz="1600" b="1" i="0" dirty="0" smtClean="0">
                          <a:effectLst>
                            <a:outerShdw blurRad="38100" dist="38100" dir="2700000" algn="tl">
                              <a:srgbClr val="000000">
                                <a:alpha val="43137"/>
                              </a:srgbClr>
                            </a:outerShdw>
                          </a:effectLst>
                          <a:latin typeface="+mn-lt"/>
                          <a:ea typeface="Calibri"/>
                          <a:cs typeface="Times New Roman"/>
                        </a:rPr>
                        <a:t>3</a:t>
                      </a:r>
                    </a:p>
                  </a:txBody>
                  <a:tcPr marL="97155" marR="97155" marT="47897" marB="47897" anchor="ctr">
                    <a:solidFill>
                      <a:schemeClr val="bg1"/>
                    </a:solidFill>
                  </a:tcPr>
                </a:tc>
                <a:tc>
                  <a:txBody>
                    <a:bodyPr/>
                    <a:lstStyle/>
                    <a:p>
                      <a:pPr marL="0" marR="0" indent="0" algn="ctr" defTabSz="966612" rtl="0" eaLnBrk="1" fontAlgn="auto" latinLnBrk="0" hangingPunct="1">
                        <a:lnSpc>
                          <a:spcPct val="100000"/>
                        </a:lnSpc>
                        <a:spcBef>
                          <a:spcPts val="0"/>
                        </a:spcBef>
                        <a:spcAft>
                          <a:spcPts val="0"/>
                        </a:spcAft>
                        <a:buClrTx/>
                        <a:buSzTx/>
                        <a:buFontTx/>
                        <a:buNone/>
                        <a:tabLst/>
                        <a:defRPr/>
                      </a:pPr>
                      <a:r>
                        <a:rPr lang="en-US" sz="1500" b="1" i="0" dirty="0" smtClean="0">
                          <a:effectLst>
                            <a:outerShdw blurRad="38100" dist="38100" dir="2700000" algn="tl">
                              <a:srgbClr val="000000">
                                <a:alpha val="43137"/>
                              </a:srgbClr>
                            </a:outerShdw>
                          </a:effectLst>
                          <a:latin typeface="+mn-lt"/>
                          <a:ea typeface="Calibri"/>
                          <a:cs typeface="Times New Roman"/>
                        </a:rPr>
                        <a:t>2</a:t>
                      </a:r>
                    </a:p>
                  </a:txBody>
                  <a:tcPr marL="97155" marR="97155" marT="47897" marB="47897" anchor="ctr">
                    <a:solidFill>
                      <a:schemeClr val="bg1"/>
                    </a:solidFill>
                  </a:tcPr>
                </a:tc>
                <a:tc>
                  <a:txBody>
                    <a:bodyPr/>
                    <a:lstStyle/>
                    <a:p>
                      <a:pPr algn="ctr">
                        <a:lnSpc>
                          <a:spcPct val="100000"/>
                        </a:lnSpc>
                        <a:spcAft>
                          <a:spcPts val="0"/>
                        </a:spcAft>
                      </a:pPr>
                      <a:r>
                        <a:rPr lang="en-US" sz="1500" b="1" i="0" dirty="0" smtClean="0">
                          <a:effectLst>
                            <a:outerShdw blurRad="38100" dist="38100" dir="2700000" algn="tl">
                              <a:srgbClr val="000000">
                                <a:alpha val="43137"/>
                              </a:srgbClr>
                            </a:outerShdw>
                          </a:effectLst>
                        </a:rPr>
                        <a:t>1</a:t>
                      </a:r>
                      <a:endParaRPr lang="en-US" sz="1500" b="1" i="0" dirty="0">
                        <a:effectLst>
                          <a:outerShdw blurRad="38100" dist="38100" dir="2700000" algn="tl">
                            <a:srgbClr val="000000">
                              <a:alpha val="43137"/>
                            </a:srgbClr>
                          </a:outerShdw>
                        </a:effectLst>
                      </a:endParaRPr>
                    </a:p>
                  </a:txBody>
                  <a:tcPr marL="97155" marR="97155" marT="47897" marB="47897" anchor="ctr">
                    <a:solidFill>
                      <a:schemeClr val="bg1"/>
                    </a:solidFill>
                  </a:tcPr>
                </a:tc>
                <a:tc>
                  <a:txBody>
                    <a:bodyPr/>
                    <a:lstStyle/>
                    <a:p>
                      <a:pPr algn="ctr">
                        <a:lnSpc>
                          <a:spcPct val="100000"/>
                        </a:lnSpc>
                        <a:spcAft>
                          <a:spcPts val="0"/>
                        </a:spcAft>
                      </a:pPr>
                      <a:r>
                        <a:rPr lang="en-US" sz="1500" b="1" i="0" dirty="0" smtClean="0">
                          <a:effectLst>
                            <a:outerShdw blurRad="38100" dist="38100" dir="2700000" algn="tl">
                              <a:srgbClr val="000000">
                                <a:alpha val="43137"/>
                              </a:srgbClr>
                            </a:outerShdw>
                          </a:effectLst>
                        </a:rPr>
                        <a:t>0</a:t>
                      </a:r>
                      <a:endParaRPr lang="en-US" sz="1500" b="1" i="0" dirty="0">
                        <a:effectLst>
                          <a:outerShdw blurRad="38100" dist="38100" dir="2700000" algn="tl">
                            <a:srgbClr val="000000">
                              <a:alpha val="43137"/>
                            </a:srgbClr>
                          </a:outerShdw>
                        </a:effectLst>
                      </a:endParaRPr>
                    </a:p>
                  </a:txBody>
                  <a:tcPr marL="97155" marR="97155" marT="47897" marB="47897" anchor="ctr">
                    <a:solidFill>
                      <a:schemeClr val="bg1"/>
                    </a:solidFill>
                  </a:tcPr>
                </a:tc>
              </a:tr>
            </a:tbl>
          </a:graphicData>
        </a:graphic>
      </p:graphicFrame>
      <p:sp>
        <p:nvSpPr>
          <p:cNvPr id="2" name="TextBox 1"/>
          <p:cNvSpPr txBox="1"/>
          <p:nvPr/>
        </p:nvSpPr>
        <p:spPr>
          <a:xfrm>
            <a:off x="533401" y="126325"/>
            <a:ext cx="6476999" cy="281985"/>
          </a:xfrm>
          <a:prstGeom prst="rect">
            <a:avLst/>
          </a:prstGeom>
          <a:noFill/>
        </p:spPr>
        <p:txBody>
          <a:bodyPr wrap="square" lIns="96378" tIns="48189" rIns="96378" bIns="48189" rtlCol="0">
            <a:spAutoFit/>
          </a:bodyPr>
          <a:lstStyle/>
          <a:p>
            <a:r>
              <a:rPr lang="en-US" sz="1200" b="1" dirty="0" smtClean="0"/>
              <a:t>Color </a:t>
            </a:r>
            <a:r>
              <a:rPr lang="en-US" sz="1200" b="1" dirty="0"/>
              <a:t>the box green if your answer was </a:t>
            </a:r>
            <a:r>
              <a:rPr lang="en-US" sz="1200" b="1" dirty="0" smtClean="0"/>
              <a:t>correct. Color </a:t>
            </a:r>
            <a:r>
              <a:rPr lang="en-US" sz="1200" b="1" dirty="0"/>
              <a:t>the box red if your answer was not correct.</a:t>
            </a:r>
          </a:p>
        </p:txBody>
      </p:sp>
      <p:sp>
        <p:nvSpPr>
          <p:cNvPr id="7" name="Curved Down Arrow 6"/>
          <p:cNvSpPr/>
          <p:nvPr/>
        </p:nvSpPr>
        <p:spPr>
          <a:xfrm rot="1021836">
            <a:off x="5809190" y="427773"/>
            <a:ext cx="877810" cy="254280"/>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a:solidFill>
                <a:schemeClr val="tx1"/>
              </a:solidFill>
            </a:endParaRPr>
          </a:p>
        </p:txBody>
      </p:sp>
      <p:graphicFrame>
        <p:nvGraphicFramePr>
          <p:cNvPr id="9" name="Table 8"/>
          <p:cNvGraphicFramePr>
            <a:graphicFrameLocks noGrp="1"/>
          </p:cNvGraphicFramePr>
          <p:nvPr>
            <p:extLst>
              <p:ext uri="{D42A27DB-BD31-4B8C-83A1-F6EECF244321}">
                <p14:modId xmlns:p14="http://schemas.microsoft.com/office/powerpoint/2010/main" val="3564095776"/>
              </p:ext>
            </p:extLst>
          </p:nvPr>
        </p:nvGraphicFramePr>
        <p:xfrm>
          <a:off x="533400" y="7772400"/>
          <a:ext cx="6400800" cy="1774370"/>
        </p:xfrm>
        <a:graphic>
          <a:graphicData uri="http://schemas.openxmlformats.org/drawingml/2006/table">
            <a:tbl>
              <a:tblPr firstRow="1" bandRow="1">
                <a:tableStyleId>{5940675A-B579-460E-94D1-54222C63F5DA}</a:tableStyleId>
              </a:tblPr>
              <a:tblGrid>
                <a:gridCol w="762000"/>
                <a:gridCol w="4038600"/>
                <a:gridCol w="685800"/>
                <a:gridCol w="457200"/>
                <a:gridCol w="457200"/>
              </a:tblGrid>
              <a:tr h="319314">
                <a:tc gridSpan="5">
                  <a:txBody>
                    <a:bodyPr/>
                    <a:lstStyle/>
                    <a:p>
                      <a:pPr marL="0" marR="0" indent="0" algn="ctr" defTabSz="1018737" rtl="0" eaLnBrk="1" fontAlgn="auto" latinLnBrk="0" hangingPunct="1">
                        <a:lnSpc>
                          <a:spcPct val="100000"/>
                        </a:lnSpc>
                        <a:spcBef>
                          <a:spcPts val="0"/>
                        </a:spcBef>
                        <a:spcAft>
                          <a:spcPts val="0"/>
                        </a:spcAft>
                        <a:buClrTx/>
                        <a:buSzTx/>
                        <a:buFontTx/>
                        <a:buNone/>
                        <a:tabLst/>
                        <a:defRPr/>
                      </a:pPr>
                      <a:r>
                        <a:rPr lang="en-US" sz="1500" b="1" dirty="0" smtClean="0"/>
                        <a:t>Writing</a:t>
                      </a:r>
                    </a:p>
                  </a:txBody>
                  <a:tcPr marL="97155" marR="97155" marT="47897" marB="47897" anchor="ctr">
                    <a:solidFill>
                      <a:schemeClr val="accent3">
                        <a:lumMod val="40000"/>
                        <a:lumOff val="60000"/>
                      </a:schemeClr>
                    </a:solidFill>
                  </a:tcPr>
                </a:tc>
                <a:tc hMerge="1">
                  <a:txBody>
                    <a:bodyPr/>
                    <a:lstStyle/>
                    <a:p>
                      <a:pPr marL="0" marR="0" indent="0" algn="l" defTabSz="966612" rtl="0" eaLnBrk="1" fontAlgn="auto" latinLnBrk="0" hangingPunct="1">
                        <a:lnSpc>
                          <a:spcPct val="100000"/>
                        </a:lnSpc>
                        <a:spcBef>
                          <a:spcPts val="0"/>
                        </a:spcBef>
                        <a:spcAft>
                          <a:spcPts val="0"/>
                        </a:spcAft>
                        <a:buClrTx/>
                        <a:buSzTx/>
                        <a:buFontTx/>
                        <a:buNone/>
                        <a:tabLst/>
                        <a:defRPr/>
                      </a:pPr>
                      <a:endParaRPr lang="en-US" sz="1000" b="0" dirty="0" smtClean="0">
                        <a:latin typeface="+mn-lt"/>
                        <a:ea typeface="Calibri"/>
                        <a:cs typeface="Times New Roman"/>
                      </a:endParaRPr>
                    </a:p>
                  </a:txBody>
                  <a:tcPr marL="85725" marR="85725" marT="43543" marB="43543" anchor="ctr">
                    <a:solidFill>
                      <a:schemeClr val="bg1"/>
                    </a:solidFill>
                  </a:tcPr>
                </a:tc>
                <a:tc hMerge="1">
                  <a:txBody>
                    <a:bodyPr/>
                    <a:lstStyle/>
                    <a:p>
                      <a:endParaRPr lang="en-US"/>
                    </a:p>
                  </a:txBody>
                  <a:tcPr/>
                </a:tc>
                <a:tc hMerge="1">
                  <a:txBody>
                    <a:bodyPr/>
                    <a:lstStyle/>
                    <a:p>
                      <a:pPr algn="ctr">
                        <a:lnSpc>
                          <a:spcPct val="100000"/>
                        </a:lnSpc>
                        <a:spcAft>
                          <a:spcPts val="0"/>
                        </a:spcAft>
                      </a:pPr>
                      <a:endParaRPr lang="en-US" sz="1400" b="1" i="0" dirty="0">
                        <a:effectLst>
                          <a:outerShdw blurRad="38100" dist="38100" dir="2700000" algn="tl">
                            <a:srgbClr val="000000">
                              <a:alpha val="43137"/>
                            </a:srgbClr>
                          </a:outerShdw>
                        </a:effectLst>
                      </a:endParaRPr>
                    </a:p>
                  </a:txBody>
                  <a:tcPr marL="85725" marR="85725" marT="43543" marB="43543" anchor="ctr">
                    <a:solidFill>
                      <a:schemeClr val="bg1"/>
                    </a:solidFill>
                  </a:tcPr>
                </a:tc>
                <a:tc hMerge="1">
                  <a:txBody>
                    <a:bodyPr/>
                    <a:lstStyle/>
                    <a:p>
                      <a:pPr algn="ctr"/>
                      <a:endParaRPr lang="en-US" sz="1400" b="1" i="0" dirty="0">
                        <a:effectLst>
                          <a:outerShdw blurRad="38100" dist="38100" dir="2700000" algn="tl">
                            <a:srgbClr val="000000">
                              <a:alpha val="43137"/>
                            </a:srgbClr>
                          </a:outerShdw>
                        </a:effectLst>
                      </a:endParaRPr>
                    </a:p>
                  </a:txBody>
                  <a:tcPr marL="85725" marR="85725" marT="43543" marB="43543" anchor="ctr">
                    <a:solidFill>
                      <a:schemeClr val="bg1"/>
                    </a:solidFill>
                  </a:tcPr>
                </a:tc>
              </a:tr>
              <a:tr h="230775">
                <a:tc>
                  <a:txBody>
                    <a:bodyPr/>
                    <a:lstStyle/>
                    <a:p>
                      <a:pPr algn="ctr">
                        <a:lnSpc>
                          <a:spcPct val="100000"/>
                        </a:lnSpc>
                        <a:spcAft>
                          <a:spcPts val="0"/>
                        </a:spcAft>
                      </a:pPr>
                      <a:r>
                        <a:rPr lang="en-US" sz="1500" b="1" dirty="0" smtClean="0">
                          <a:solidFill>
                            <a:schemeClr val="tx1"/>
                          </a:solidFill>
                        </a:rPr>
                        <a:t>17</a:t>
                      </a:r>
                      <a:endParaRPr lang="en-US" sz="1500" b="1" dirty="0">
                        <a:solidFill>
                          <a:schemeClr val="tx1"/>
                        </a:solidFill>
                      </a:endParaRPr>
                    </a:p>
                  </a:txBody>
                  <a:tcPr marL="97155" marR="97155" marT="47897" marB="47897" anchor="ctr">
                    <a:solidFill>
                      <a:schemeClr val="bg1"/>
                    </a:solidFill>
                  </a:tcPr>
                </a:tc>
                <a:tc>
                  <a:txBody>
                    <a:bodyPr/>
                    <a:lstStyle/>
                    <a:p>
                      <a:r>
                        <a:rPr lang="en-US" sz="1000" dirty="0" smtClean="0">
                          <a:solidFill>
                            <a:schemeClr val="tx1"/>
                          </a:solidFill>
                        </a:rPr>
                        <a:t>Read the story below. Write an ending for the story that tells what happened next.</a:t>
                      </a:r>
                      <a:r>
                        <a:rPr lang="en-US" sz="1000" baseline="0" dirty="0">
                          <a:solidFill>
                            <a:schemeClr val="tx1"/>
                          </a:solidFill>
                        </a:rPr>
                        <a:t> </a:t>
                      </a:r>
                      <a:r>
                        <a:rPr lang="en-US" sz="1000" baseline="0" dirty="0" smtClean="0">
                          <a:solidFill>
                            <a:schemeClr val="tx1"/>
                          </a:solidFill>
                        </a:rPr>
                        <a:t>W.2.3c</a:t>
                      </a:r>
                      <a:endParaRPr lang="en-US" sz="1000" dirty="0" smtClean="0">
                        <a:solidFill>
                          <a:schemeClr val="tx1"/>
                        </a:solidFill>
                      </a:endParaRPr>
                    </a:p>
                  </a:txBody>
                  <a:tcPr marL="97155" marR="97155" marT="47897" marB="47897" anchor="ctr">
                    <a:solidFill>
                      <a:schemeClr val="bg1"/>
                    </a:solidFill>
                  </a:tcPr>
                </a:tc>
                <a:tc>
                  <a:txBody>
                    <a:bodyPr/>
                    <a:lstStyle/>
                    <a:p>
                      <a:pPr algn="ctr"/>
                      <a:r>
                        <a:rPr lang="en-US" sz="1500" b="1" dirty="0" smtClean="0">
                          <a:solidFill>
                            <a:schemeClr val="tx1"/>
                          </a:solidFill>
                          <a:effectLst>
                            <a:outerShdw blurRad="38100" dist="38100" dir="2700000" algn="tl">
                              <a:srgbClr val="000000">
                                <a:alpha val="43137"/>
                              </a:srgbClr>
                            </a:outerShdw>
                          </a:effectLst>
                        </a:rPr>
                        <a:t>2</a:t>
                      </a:r>
                      <a:endParaRPr lang="en-US" sz="150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1"/>
                    </a:solidFill>
                  </a:tcPr>
                </a:tc>
                <a:tc>
                  <a:txBody>
                    <a:bodyPr/>
                    <a:lstStyle/>
                    <a:p>
                      <a:pPr algn="ctr">
                        <a:lnSpc>
                          <a:spcPct val="100000"/>
                        </a:lnSpc>
                        <a:spcAft>
                          <a:spcPts val="0"/>
                        </a:spcAft>
                      </a:pPr>
                      <a:r>
                        <a:rPr lang="en-US" sz="1500" b="1" i="0" dirty="0" smtClean="0">
                          <a:solidFill>
                            <a:schemeClr val="tx1"/>
                          </a:solidFill>
                          <a:effectLst>
                            <a:outerShdw blurRad="38100" dist="38100" dir="2700000" algn="tl">
                              <a:srgbClr val="000000">
                                <a:alpha val="43137"/>
                              </a:srgbClr>
                            </a:outerShdw>
                          </a:effectLst>
                        </a:rPr>
                        <a:t>1</a:t>
                      </a:r>
                      <a:endParaRPr lang="en-US" sz="1500" b="1" i="0"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1"/>
                    </a:solidFill>
                  </a:tcPr>
                </a:tc>
                <a:tc>
                  <a:txBody>
                    <a:bodyPr/>
                    <a:lstStyle/>
                    <a:p>
                      <a:pPr algn="ctr"/>
                      <a:r>
                        <a:rPr lang="en-US" sz="1500" b="1" i="0" dirty="0" smtClean="0">
                          <a:solidFill>
                            <a:schemeClr val="tx1"/>
                          </a:solidFill>
                          <a:effectLst>
                            <a:outerShdw blurRad="38100" dist="38100" dir="2700000" algn="tl">
                              <a:srgbClr val="000000">
                                <a:alpha val="43137"/>
                              </a:srgbClr>
                            </a:outerShdw>
                          </a:effectLst>
                        </a:rPr>
                        <a:t>0</a:t>
                      </a:r>
                      <a:endParaRPr lang="en-US" sz="1500" b="1" i="0"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1"/>
                    </a:solidFill>
                  </a:tcPr>
                </a:tc>
              </a:tr>
              <a:tr h="189412">
                <a:tc>
                  <a:txBody>
                    <a:bodyPr/>
                    <a:lstStyle/>
                    <a:p>
                      <a:pPr algn="ctr">
                        <a:lnSpc>
                          <a:spcPct val="100000"/>
                        </a:lnSpc>
                        <a:spcAft>
                          <a:spcPts val="0"/>
                        </a:spcAft>
                      </a:pPr>
                      <a:r>
                        <a:rPr lang="en-US" sz="1500" b="1" dirty="0" smtClean="0">
                          <a:solidFill>
                            <a:schemeClr val="tx1"/>
                          </a:solidFill>
                        </a:rPr>
                        <a:t>18</a:t>
                      </a:r>
                      <a:endParaRPr lang="en-US" sz="1500" b="1" dirty="0">
                        <a:solidFill>
                          <a:schemeClr val="tx1"/>
                        </a:solidFill>
                      </a:endParaRPr>
                    </a:p>
                  </a:txBody>
                  <a:tcPr marL="97155" marR="97155" marT="47897" marB="47897" anchor="ctr">
                    <a:solidFill>
                      <a:schemeClr val="bg1"/>
                    </a:solidFill>
                  </a:tcPr>
                </a:tc>
                <a:tc gridSpan="2">
                  <a:txBody>
                    <a:bodyPr/>
                    <a:lstStyle/>
                    <a:p>
                      <a:r>
                        <a:rPr lang="en-US" sz="1000" dirty="0" smtClean="0">
                          <a:solidFill>
                            <a:schemeClr val="tx1"/>
                          </a:solidFill>
                        </a:rPr>
                        <a:t>Which sentence would best replace the underlined sentence with the best description?  W.2.3b</a:t>
                      </a:r>
                    </a:p>
                  </a:txBody>
                  <a:tcPr marL="97155" marR="97155" marT="47897" marB="47897" anchor="ctr">
                    <a:solidFill>
                      <a:schemeClr val="bg1"/>
                    </a:solidFill>
                  </a:tcPr>
                </a:tc>
                <a:tc hMerge="1">
                  <a:txBody>
                    <a:bodyPr/>
                    <a:lstStyle/>
                    <a:p>
                      <a:endParaRPr lang="en-US"/>
                    </a:p>
                  </a:txBody>
                  <a:tcPr/>
                </a:tc>
                <a:tc gridSpan="2">
                  <a:txBody>
                    <a:bodyPr/>
                    <a:lstStyle/>
                    <a:p>
                      <a:pPr algn="ctr">
                        <a:lnSpc>
                          <a:spcPct val="100000"/>
                        </a:lnSpc>
                        <a:spcAft>
                          <a:spcPts val="0"/>
                        </a:spcAft>
                      </a:pPr>
                      <a:endParaRPr lang="en-US" sz="1000" b="1" i="0"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1"/>
                    </a:solidFill>
                  </a:tcPr>
                </a:tc>
                <a:tc hMerge="1">
                  <a:txBody>
                    <a:bodyPr/>
                    <a:lstStyle/>
                    <a:p>
                      <a:endParaRPr lang="en-US"/>
                    </a:p>
                  </a:txBody>
                  <a:tcPr/>
                </a:tc>
              </a:tr>
              <a:tr h="0">
                <a:tc>
                  <a:txBody>
                    <a:bodyPr/>
                    <a:lstStyle/>
                    <a:p>
                      <a:pPr algn="ctr">
                        <a:lnSpc>
                          <a:spcPct val="100000"/>
                        </a:lnSpc>
                        <a:spcAft>
                          <a:spcPts val="0"/>
                        </a:spcAft>
                      </a:pPr>
                      <a:r>
                        <a:rPr lang="en-US" sz="1500" b="1" dirty="0" smtClean="0">
                          <a:solidFill>
                            <a:schemeClr val="tx1"/>
                          </a:solidFill>
                        </a:rPr>
                        <a:t>19</a:t>
                      </a:r>
                      <a:endParaRPr lang="en-US" sz="1500" b="1" dirty="0">
                        <a:solidFill>
                          <a:schemeClr val="tx1"/>
                        </a:solidFill>
                      </a:endParaRPr>
                    </a:p>
                  </a:txBody>
                  <a:tcPr marL="97155" marR="97155" marT="47897" marB="47897" anchor="ctr">
                    <a:solidFill>
                      <a:schemeClr val="bg1"/>
                    </a:solidFill>
                  </a:tcPr>
                </a:tc>
                <a:tc gridSpan="2">
                  <a:txBody>
                    <a:bodyPr/>
                    <a:lstStyle/>
                    <a:p>
                      <a:r>
                        <a:rPr kumimoji="0" lang="en-US" sz="1000" b="0" i="0" u="none" strike="noStrike" kern="1200" cap="none" spc="0" normalizeH="0" baseline="0" noProof="0" dirty="0" smtClean="0">
                          <a:ln>
                            <a:noFill/>
                          </a:ln>
                          <a:solidFill>
                            <a:prstClr val="black"/>
                          </a:solidFill>
                          <a:effectLst/>
                          <a:uLnTx/>
                          <a:uFillTx/>
                          <a:latin typeface="+mn-lt"/>
                          <a:ea typeface="+mn-ea"/>
                          <a:cs typeface="Helvetica" pitchFamily="34" charset="0"/>
                        </a:rPr>
                        <a:t>Which word could be used to replace </a:t>
                      </a:r>
                      <a:r>
                        <a:rPr kumimoji="0" lang="en-US" sz="1000" b="0" i="1" u="sng" strike="noStrike" kern="1200" cap="none" spc="0" normalizeH="0" baseline="0" noProof="0" dirty="0" smtClean="0">
                          <a:ln>
                            <a:noFill/>
                          </a:ln>
                          <a:solidFill>
                            <a:prstClr val="black"/>
                          </a:solidFill>
                          <a:effectLst/>
                          <a:uLnTx/>
                          <a:uFillTx/>
                          <a:latin typeface="+mn-lt"/>
                          <a:ea typeface="+mn-ea"/>
                          <a:cs typeface="Helvetica" pitchFamily="34" charset="0"/>
                        </a:rPr>
                        <a:t>rotates</a:t>
                      </a:r>
                      <a:r>
                        <a:rPr kumimoji="0" lang="en-US" sz="1000" b="0" i="0" u="none" strike="noStrike" kern="1200" cap="none" spc="0" normalizeH="0" baseline="0" noProof="0" dirty="0" smtClean="0">
                          <a:ln>
                            <a:noFill/>
                          </a:ln>
                          <a:solidFill>
                            <a:prstClr val="black"/>
                          </a:solidFill>
                          <a:effectLst/>
                          <a:uLnTx/>
                          <a:uFillTx/>
                          <a:latin typeface="+mn-lt"/>
                          <a:ea typeface="+mn-ea"/>
                          <a:cs typeface="Helvetica" pitchFamily="34" charset="0"/>
                        </a:rPr>
                        <a:t>? </a:t>
                      </a:r>
                      <a:r>
                        <a:rPr kumimoji="0" lang="en-US" sz="1000" b="0" i="0" u="none" strike="noStrike" kern="1200" cap="none" spc="0" normalizeH="0" baseline="0" noProof="0" dirty="0" smtClean="0">
                          <a:ln>
                            <a:noFill/>
                          </a:ln>
                          <a:solidFill>
                            <a:prstClr val="black"/>
                          </a:solidFill>
                          <a:effectLst>
                            <a:outerShdw blurRad="38100" dist="38100" dir="2700000" algn="tl">
                              <a:srgbClr val="000000">
                                <a:alpha val="43137"/>
                              </a:srgbClr>
                            </a:outerShdw>
                          </a:effectLst>
                          <a:uLnTx/>
                          <a:uFillTx/>
                          <a:latin typeface="+mn-lt"/>
                          <a:ea typeface="+mn-ea"/>
                          <a:cs typeface="+mn-cs"/>
                        </a:rPr>
                        <a:t> </a:t>
                      </a:r>
                      <a:r>
                        <a:rPr kumimoji="0" lang="en-US" sz="1000" b="0" i="0" u="none" strike="noStrike" kern="1200" cap="none" spc="0" normalizeH="0" baseline="0" noProof="0" dirty="0" smtClean="0">
                          <a:ln>
                            <a:noFill/>
                          </a:ln>
                          <a:solidFill>
                            <a:prstClr val="black"/>
                          </a:solidFill>
                          <a:effectLst/>
                          <a:uLnTx/>
                          <a:uFillTx/>
                          <a:latin typeface="+mn-lt"/>
                          <a:ea typeface="+mn-ea"/>
                          <a:cs typeface="+mn-cs"/>
                        </a:rPr>
                        <a:t>L.2.3a</a:t>
                      </a:r>
                      <a:endParaRPr lang="en-US" sz="1000" dirty="0">
                        <a:solidFill>
                          <a:schemeClr val="tx1"/>
                        </a:solidFill>
                      </a:endParaRPr>
                    </a:p>
                  </a:txBody>
                  <a:tcPr marL="97155" marR="97155" marT="47897" marB="47897" anchor="ctr">
                    <a:solidFill>
                      <a:schemeClr val="bg1"/>
                    </a:solidFill>
                  </a:tcPr>
                </a:tc>
                <a:tc hMerge="1">
                  <a:txBody>
                    <a:bodyPr/>
                    <a:lstStyle/>
                    <a:p>
                      <a:endParaRPr lang="en-US"/>
                    </a:p>
                  </a:txBody>
                  <a:tcPr/>
                </a:tc>
                <a:tc gridSpan="2">
                  <a:txBody>
                    <a:bodyPr/>
                    <a:lstStyle/>
                    <a:p>
                      <a:pPr algn="ctr">
                        <a:lnSpc>
                          <a:spcPct val="100000"/>
                        </a:lnSpc>
                        <a:spcAft>
                          <a:spcPts val="0"/>
                        </a:spcAft>
                      </a:pPr>
                      <a:endParaRPr lang="en-US" sz="1000" b="1" i="0"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1"/>
                    </a:solidFill>
                  </a:tcPr>
                </a:tc>
                <a:tc hMerge="1">
                  <a:txBody>
                    <a:bodyPr/>
                    <a:lstStyle/>
                    <a:p>
                      <a:endParaRPr lang="en-US"/>
                    </a:p>
                  </a:txBody>
                  <a:tcPr/>
                </a:tc>
              </a:tr>
              <a:tr h="150224">
                <a:tc>
                  <a:txBody>
                    <a:bodyPr/>
                    <a:lstStyle/>
                    <a:p>
                      <a:pPr algn="ctr">
                        <a:lnSpc>
                          <a:spcPct val="100000"/>
                        </a:lnSpc>
                        <a:spcAft>
                          <a:spcPts val="0"/>
                        </a:spcAft>
                      </a:pPr>
                      <a:r>
                        <a:rPr lang="en-US" sz="1500" b="1" dirty="0" smtClean="0">
                          <a:solidFill>
                            <a:schemeClr val="tx1"/>
                          </a:solidFill>
                        </a:rPr>
                        <a:t>20</a:t>
                      </a:r>
                      <a:endParaRPr lang="en-US" sz="1500" b="1" dirty="0">
                        <a:solidFill>
                          <a:schemeClr val="tx1"/>
                        </a:solidFill>
                      </a:endParaRPr>
                    </a:p>
                  </a:txBody>
                  <a:tcPr marL="97155" marR="97155" marT="47897" marB="47897" anchor="ctr">
                    <a:solidFill>
                      <a:schemeClr val="bg1"/>
                    </a:solidFill>
                  </a:tcPr>
                </a:tc>
                <a:tc gridSpan="2">
                  <a:txBody>
                    <a:bodyPr/>
                    <a:lstStyle/>
                    <a:p>
                      <a:pPr marL="0" marR="0" lvl="0" indent="0" algn="l" defTabSz="966612"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prstClr val="black"/>
                          </a:solidFill>
                          <a:effectLst/>
                          <a:uLnTx/>
                          <a:uFillTx/>
                          <a:latin typeface="+mn-lt"/>
                          <a:ea typeface="+mn-ea"/>
                          <a:cs typeface="+mn-cs"/>
                        </a:rPr>
                        <a:t>Which is the correct way to write this sentence?  L.21c</a:t>
                      </a:r>
                      <a:endParaRPr kumimoji="0" lang="en-US" sz="1000" b="1" i="0" u="none" strike="noStrike" kern="1200" cap="none" spc="0" normalizeH="0" baseline="0" noProof="0" dirty="0" smtClean="0">
                        <a:ln>
                          <a:noFill/>
                        </a:ln>
                        <a:solidFill>
                          <a:prstClr val="black"/>
                        </a:solidFill>
                        <a:effectLst/>
                        <a:uLnTx/>
                        <a:uFillTx/>
                        <a:latin typeface="Helvetica" pitchFamily="34" charset="0"/>
                        <a:ea typeface="+mn-ea"/>
                        <a:cs typeface="+mn-cs"/>
                      </a:endParaRPr>
                    </a:p>
                  </a:txBody>
                  <a:tcPr marL="97155" marR="97155" marT="47897" marB="47897" anchor="ctr">
                    <a:solidFill>
                      <a:schemeClr val="bg1"/>
                    </a:solidFill>
                  </a:tcPr>
                </a:tc>
                <a:tc hMerge="1">
                  <a:txBody>
                    <a:bodyPr/>
                    <a:lstStyle/>
                    <a:p>
                      <a:endParaRPr lang="en-US"/>
                    </a:p>
                  </a:txBody>
                  <a:tcPr/>
                </a:tc>
                <a:tc gridSpan="2">
                  <a:txBody>
                    <a:bodyPr/>
                    <a:lstStyle/>
                    <a:p>
                      <a:pPr algn="ctr">
                        <a:lnSpc>
                          <a:spcPct val="100000"/>
                        </a:lnSpc>
                        <a:spcAft>
                          <a:spcPts val="0"/>
                        </a:spcAft>
                      </a:pPr>
                      <a:endParaRPr lang="en-US" sz="1000" b="1" i="0"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1"/>
                    </a:solidFill>
                  </a:tcPr>
                </a:tc>
                <a:tc hMerge="1">
                  <a:txBody>
                    <a:bodyPr/>
                    <a:lstStyle/>
                    <a:p>
                      <a:endParaRPr lang="en-US"/>
                    </a:p>
                  </a:txBody>
                  <a:tcPr/>
                </a:tc>
              </a:tr>
            </a:tbl>
          </a:graphicData>
        </a:graphic>
      </p:graphicFrame>
      <p:sp>
        <p:nvSpPr>
          <p:cNvPr id="10" name="Curved Down Arrow 9"/>
          <p:cNvSpPr/>
          <p:nvPr/>
        </p:nvSpPr>
        <p:spPr>
          <a:xfrm rot="1021836">
            <a:off x="5885390" y="4085373"/>
            <a:ext cx="877810" cy="254280"/>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a:solidFill>
                <a:schemeClr val="tx1"/>
              </a:solidFill>
            </a:endParaRPr>
          </a:p>
        </p:txBody>
      </p:sp>
    </p:spTree>
    <p:extLst>
      <p:ext uri="{BB962C8B-B14F-4D97-AF65-F5344CB8AC3E}">
        <p14:creationId xmlns:p14="http://schemas.microsoft.com/office/powerpoint/2010/main" val="346506403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265"/>
        <p:cNvGrpSpPr/>
        <p:nvPr/>
      </p:nvGrpSpPr>
      <p:grpSpPr>
        <a:xfrm>
          <a:off x="0" y="0"/>
          <a:ext cx="0" cy="0"/>
          <a:chOff x="0" y="0"/>
          <a:chExt cx="0" cy="0"/>
        </a:xfrm>
      </p:grpSpPr>
      <p:sp>
        <p:nvSpPr>
          <p:cNvPr id="266" name="Shape 266"/>
          <p:cNvSpPr txBox="1"/>
          <p:nvPr/>
        </p:nvSpPr>
        <p:spPr>
          <a:xfrm>
            <a:off x="264836" y="238921"/>
            <a:ext cx="6873239" cy="9731699"/>
          </a:xfrm>
          <a:prstGeom prst="rect">
            <a:avLst/>
          </a:prstGeom>
          <a:noFill/>
          <a:ln>
            <a:noFill/>
          </a:ln>
        </p:spPr>
        <p:txBody>
          <a:bodyPr lIns="100568" tIns="50270" rIns="100568" bIns="50270" anchor="t" anchorCtr="0">
            <a:noAutofit/>
          </a:bodyPr>
          <a:lstStyle/>
          <a:p>
            <a:r>
              <a:rPr lang="en-US" sz="2200" b="1" dirty="0">
                <a:solidFill>
                  <a:schemeClr val="dk1"/>
                </a:solidFill>
                <a:latin typeface="Calibri"/>
                <a:ea typeface="Calibri"/>
                <a:cs typeface="Calibri"/>
                <a:sym typeface="Calibri"/>
              </a:rPr>
              <a:t>Story Sequencing</a:t>
            </a:r>
            <a:r>
              <a:rPr lang="en-US" sz="1540" b="1" dirty="0">
                <a:solidFill>
                  <a:schemeClr val="dk1"/>
                </a:solidFill>
                <a:latin typeface="Calibri"/>
                <a:ea typeface="Calibri"/>
                <a:cs typeface="Calibri"/>
                <a:sym typeface="Calibri"/>
              </a:rPr>
              <a:t> </a:t>
            </a:r>
            <a:r>
              <a:rPr lang="en-US" sz="1320" i="1" dirty="0">
                <a:solidFill>
                  <a:schemeClr val="dk1"/>
                </a:solidFill>
                <a:latin typeface="Calibri"/>
                <a:ea typeface="Calibri"/>
                <a:cs typeface="Calibri"/>
                <a:sym typeface="Calibri"/>
              </a:rPr>
              <a:t>continued…</a:t>
            </a:r>
          </a:p>
          <a:p>
            <a:endParaRPr sz="1320" i="1" dirty="0">
              <a:solidFill>
                <a:schemeClr val="dk1"/>
              </a:solidFill>
              <a:latin typeface="Calibri"/>
              <a:ea typeface="Calibri"/>
              <a:cs typeface="Calibri"/>
              <a:sym typeface="Calibri"/>
            </a:endParaRPr>
          </a:p>
          <a:p>
            <a:pPr>
              <a:buSzPct val="25000"/>
            </a:pPr>
            <a:r>
              <a:rPr lang="en-US" sz="1320" b="1" dirty="0">
                <a:solidFill>
                  <a:schemeClr val="dk1"/>
                </a:solidFill>
                <a:latin typeface="Calibri"/>
                <a:ea typeface="Calibri"/>
                <a:cs typeface="Calibri"/>
                <a:sym typeface="Calibri"/>
              </a:rPr>
              <a:t>Facilitator says: Today we are going to learn more about sequencing a story and words that we can use to signal to the reader that a new part of the story is happening.</a:t>
            </a:r>
          </a:p>
          <a:p>
            <a:endParaRPr sz="1320" b="1" dirty="0">
              <a:solidFill>
                <a:schemeClr val="dk1"/>
              </a:solidFill>
              <a:latin typeface="Calibri"/>
              <a:ea typeface="Calibri"/>
              <a:cs typeface="Calibri"/>
              <a:sym typeface="Calibri"/>
            </a:endParaRPr>
          </a:p>
          <a:p>
            <a:pPr>
              <a:buSzPct val="25000"/>
            </a:pPr>
            <a:r>
              <a:rPr lang="en-US" sz="1320" b="1" dirty="0">
                <a:solidFill>
                  <a:schemeClr val="dk1"/>
                </a:solidFill>
                <a:latin typeface="Calibri"/>
                <a:ea typeface="Calibri"/>
                <a:cs typeface="Calibri"/>
                <a:sym typeface="Calibri"/>
              </a:rPr>
              <a:t>Discussion question: What can you tell me about the word sequencing?</a:t>
            </a:r>
          </a:p>
          <a:p>
            <a:pPr>
              <a:buSzPct val="25000"/>
            </a:pPr>
            <a:r>
              <a:rPr lang="en-US" sz="1320" b="1" dirty="0">
                <a:solidFill>
                  <a:schemeClr val="dk1"/>
                </a:solidFill>
                <a:latin typeface="Calibri"/>
                <a:ea typeface="Calibri"/>
                <a:cs typeface="Calibri"/>
                <a:sym typeface="Calibri"/>
              </a:rPr>
              <a:t>[Give students some pair/share time if you feel necessary before calling on students]</a:t>
            </a:r>
          </a:p>
          <a:p>
            <a:endParaRPr sz="1320" b="1" dirty="0">
              <a:solidFill>
                <a:schemeClr val="dk1"/>
              </a:solidFill>
              <a:latin typeface="Calibri"/>
              <a:ea typeface="Calibri"/>
              <a:cs typeface="Calibri"/>
              <a:sym typeface="Calibri"/>
            </a:endParaRPr>
          </a:p>
          <a:p>
            <a:pPr>
              <a:buSzPct val="25000"/>
            </a:pPr>
            <a:r>
              <a:rPr lang="en-US" sz="1320" b="1" dirty="0">
                <a:solidFill>
                  <a:schemeClr val="dk1"/>
                </a:solidFill>
                <a:latin typeface="Calibri"/>
                <a:ea typeface="Calibri"/>
                <a:cs typeface="Calibri"/>
                <a:sym typeface="Calibri"/>
              </a:rPr>
              <a:t>Possible student responses (unscripted)</a:t>
            </a:r>
          </a:p>
          <a:p>
            <a:pPr>
              <a:buSzPct val="25000"/>
            </a:pPr>
            <a:r>
              <a:rPr lang="en-US" sz="1320" b="1" dirty="0">
                <a:solidFill>
                  <a:schemeClr val="dk1"/>
                </a:solidFill>
                <a:latin typeface="Calibri"/>
                <a:ea typeface="Calibri"/>
                <a:cs typeface="Calibri"/>
                <a:sym typeface="Calibri"/>
              </a:rPr>
              <a:t>“When you tell a story.”</a:t>
            </a:r>
          </a:p>
          <a:p>
            <a:pPr>
              <a:buSzPct val="25000"/>
            </a:pPr>
            <a:r>
              <a:rPr lang="en-US" sz="1320" b="1" dirty="0">
                <a:solidFill>
                  <a:schemeClr val="dk1"/>
                </a:solidFill>
                <a:latin typeface="Calibri"/>
                <a:ea typeface="Calibri"/>
                <a:cs typeface="Calibri"/>
                <a:sym typeface="Calibri"/>
              </a:rPr>
              <a:t>“It’s the order of the story.”</a:t>
            </a:r>
          </a:p>
          <a:p>
            <a:pPr>
              <a:buSzPct val="25000"/>
            </a:pPr>
            <a:r>
              <a:rPr lang="en-US" sz="1320" b="1" dirty="0">
                <a:solidFill>
                  <a:schemeClr val="dk1"/>
                </a:solidFill>
                <a:latin typeface="Calibri"/>
                <a:ea typeface="Calibri"/>
                <a:cs typeface="Calibri"/>
                <a:sym typeface="Calibri"/>
              </a:rPr>
              <a:t>“In the beginning…..”</a:t>
            </a:r>
          </a:p>
          <a:p>
            <a:pPr>
              <a:buSzPct val="25000"/>
            </a:pPr>
            <a:r>
              <a:rPr lang="en-US" sz="1320" b="1" dirty="0">
                <a:solidFill>
                  <a:schemeClr val="dk1"/>
                </a:solidFill>
                <a:latin typeface="Calibri"/>
                <a:ea typeface="Calibri"/>
                <a:cs typeface="Calibri"/>
                <a:sym typeface="Calibri"/>
              </a:rPr>
              <a:t>“How the story happens.”</a:t>
            </a:r>
          </a:p>
          <a:p>
            <a:endParaRPr sz="1320" b="1" dirty="0">
              <a:solidFill>
                <a:schemeClr val="dk1"/>
              </a:solidFill>
              <a:latin typeface="Calibri"/>
              <a:ea typeface="Calibri"/>
              <a:cs typeface="Calibri"/>
              <a:sym typeface="Calibri"/>
            </a:endParaRPr>
          </a:p>
          <a:p>
            <a:pPr>
              <a:buSzPct val="25000"/>
            </a:pPr>
            <a:r>
              <a:rPr lang="en-US" sz="1320" b="1" dirty="0">
                <a:solidFill>
                  <a:schemeClr val="dk1"/>
                </a:solidFill>
                <a:latin typeface="Calibri"/>
                <a:ea typeface="Calibri"/>
                <a:cs typeface="Calibri"/>
                <a:sym typeface="Calibri"/>
              </a:rPr>
              <a:t>Facilitator says: Sequencing is the order of events in a story. When we tell a story we often use words like first, next, then, last to signal to the reader that a new part of the story is about to take place. [This is where your individual teaching styles will come into play. Many of you may already have an anchor chart on sequencing up in your room, or you may want to make one at this point.] </a:t>
            </a:r>
          </a:p>
          <a:p>
            <a:pPr>
              <a:buSzPct val="25000"/>
            </a:pPr>
            <a:r>
              <a:rPr lang="en-US" sz="1320" b="1" dirty="0">
                <a:solidFill>
                  <a:schemeClr val="dk1"/>
                </a:solidFill>
                <a:latin typeface="Calibri"/>
                <a:ea typeface="Calibri"/>
                <a:cs typeface="Calibri"/>
                <a:sym typeface="Calibri"/>
              </a:rPr>
              <a:t>We are going to listen to the story </a:t>
            </a:r>
            <a:r>
              <a:rPr lang="en-US" sz="1320" b="1" u="sng" dirty="0">
                <a:solidFill>
                  <a:schemeClr val="dk1"/>
                </a:solidFill>
                <a:latin typeface="Calibri"/>
                <a:ea typeface="Calibri"/>
                <a:cs typeface="Calibri"/>
                <a:sym typeface="Calibri"/>
              </a:rPr>
              <a:t>Henry and Mudge the First Book</a:t>
            </a:r>
          </a:p>
          <a:p>
            <a:pPr>
              <a:buSzPct val="25000"/>
            </a:pPr>
            <a:r>
              <a:rPr lang="en-US" sz="1320" b="1" dirty="0">
                <a:solidFill>
                  <a:schemeClr val="dk1"/>
                </a:solidFill>
                <a:latin typeface="Calibri"/>
                <a:ea typeface="Calibri"/>
                <a:cs typeface="Calibri"/>
                <a:sym typeface="Calibri"/>
              </a:rPr>
              <a:t>[Teacher reads the story showing the pictures on ELMO, SmartBoard or carpet area]</a:t>
            </a:r>
          </a:p>
          <a:p>
            <a:endParaRPr sz="1320" b="1" dirty="0">
              <a:solidFill>
                <a:schemeClr val="dk1"/>
              </a:solidFill>
              <a:latin typeface="Calibri"/>
              <a:ea typeface="Calibri"/>
              <a:cs typeface="Calibri"/>
              <a:sym typeface="Calibri"/>
            </a:endParaRPr>
          </a:p>
          <a:p>
            <a:pPr>
              <a:buSzPct val="25000"/>
            </a:pPr>
            <a:r>
              <a:rPr lang="en-US" sz="1320" b="1" dirty="0">
                <a:solidFill>
                  <a:schemeClr val="dk1"/>
                </a:solidFill>
                <a:latin typeface="Calibri"/>
                <a:ea typeface="Calibri"/>
                <a:cs typeface="Calibri"/>
                <a:sym typeface="Calibri"/>
              </a:rPr>
              <a:t>“Now I’m going to give you a set of sentences, you and your partner [or however you are deciding to do this activity] will look at and read the sentences. Then you will try and decide which order the sentences should go. When you are done read the whole set of sentences to double check to make sure the story makes sense.”</a:t>
            </a:r>
          </a:p>
          <a:p>
            <a:endParaRPr sz="1320" b="1" dirty="0">
              <a:solidFill>
                <a:schemeClr val="dk1"/>
              </a:solidFill>
              <a:latin typeface="Calibri"/>
              <a:ea typeface="Calibri"/>
              <a:cs typeface="Calibri"/>
              <a:sym typeface="Calibri"/>
            </a:endParaRPr>
          </a:p>
          <a:p>
            <a:pPr>
              <a:buSzPct val="25000"/>
            </a:pPr>
            <a:r>
              <a:rPr lang="en-US" sz="1320" b="1" dirty="0">
                <a:solidFill>
                  <a:schemeClr val="dk1"/>
                </a:solidFill>
                <a:latin typeface="Calibri"/>
                <a:ea typeface="Calibri"/>
                <a:cs typeface="Calibri"/>
                <a:sym typeface="Calibri"/>
              </a:rPr>
              <a:t>Discussion Question: What were those special sequencing words that we talked about that help us tell the reader that something new is about to happen in the story? </a:t>
            </a:r>
          </a:p>
          <a:p>
            <a:pPr>
              <a:buSzPct val="25000"/>
            </a:pPr>
            <a:r>
              <a:rPr lang="en-US" sz="1320" b="1" dirty="0">
                <a:solidFill>
                  <a:schemeClr val="dk1"/>
                </a:solidFill>
                <a:latin typeface="Calibri"/>
                <a:ea typeface="Calibri"/>
                <a:cs typeface="Calibri"/>
                <a:sym typeface="Calibri"/>
              </a:rPr>
              <a:t>[Pair share if you choose]</a:t>
            </a:r>
          </a:p>
          <a:p>
            <a:endParaRPr sz="1320" b="1" dirty="0">
              <a:solidFill>
                <a:schemeClr val="dk1"/>
              </a:solidFill>
              <a:latin typeface="Calibri"/>
              <a:ea typeface="Calibri"/>
              <a:cs typeface="Calibri"/>
              <a:sym typeface="Calibri"/>
            </a:endParaRPr>
          </a:p>
          <a:p>
            <a:pPr>
              <a:buSzPct val="25000"/>
            </a:pPr>
            <a:r>
              <a:rPr lang="en-US" sz="1320" b="1" dirty="0">
                <a:solidFill>
                  <a:schemeClr val="dk1"/>
                </a:solidFill>
                <a:latin typeface="Calibri"/>
                <a:ea typeface="Calibri"/>
                <a:cs typeface="Calibri"/>
                <a:sym typeface="Calibri"/>
              </a:rPr>
              <a:t>Possible student responses (unscripted)</a:t>
            </a:r>
          </a:p>
          <a:p>
            <a:pPr>
              <a:buSzPct val="25000"/>
            </a:pPr>
            <a:r>
              <a:rPr lang="en-US" sz="1320" b="1" dirty="0">
                <a:solidFill>
                  <a:schemeClr val="dk1"/>
                </a:solidFill>
                <a:latin typeface="Calibri"/>
                <a:ea typeface="Calibri"/>
                <a:cs typeface="Calibri"/>
                <a:sym typeface="Calibri"/>
              </a:rPr>
              <a:t>“First”</a:t>
            </a:r>
          </a:p>
          <a:p>
            <a:pPr>
              <a:buSzPct val="25000"/>
            </a:pPr>
            <a:r>
              <a:rPr lang="en-US" sz="1320" b="1" dirty="0">
                <a:solidFill>
                  <a:schemeClr val="dk1"/>
                </a:solidFill>
                <a:latin typeface="Calibri"/>
                <a:ea typeface="Calibri"/>
                <a:cs typeface="Calibri"/>
                <a:sym typeface="Calibri"/>
              </a:rPr>
              <a:t>“Last”</a:t>
            </a:r>
          </a:p>
          <a:p>
            <a:pPr>
              <a:buSzPct val="25000"/>
            </a:pPr>
            <a:r>
              <a:rPr lang="en-US" sz="1320" b="1" dirty="0">
                <a:solidFill>
                  <a:schemeClr val="dk1"/>
                </a:solidFill>
                <a:latin typeface="Calibri"/>
                <a:ea typeface="Calibri"/>
                <a:cs typeface="Calibri"/>
                <a:sym typeface="Calibri"/>
              </a:rPr>
              <a:t>“In the middle.”</a:t>
            </a:r>
          </a:p>
          <a:p>
            <a:pPr>
              <a:buSzPct val="25000"/>
            </a:pPr>
            <a:r>
              <a:rPr lang="en-US" sz="1320" b="1" dirty="0">
                <a:solidFill>
                  <a:schemeClr val="dk1"/>
                </a:solidFill>
                <a:latin typeface="Calibri"/>
                <a:ea typeface="Calibri"/>
                <a:cs typeface="Calibri"/>
                <a:sym typeface="Calibri"/>
              </a:rPr>
              <a:t>“In the beginning.”</a:t>
            </a:r>
          </a:p>
          <a:p>
            <a:endParaRPr sz="1320" b="1" dirty="0">
              <a:solidFill>
                <a:schemeClr val="dk1"/>
              </a:solidFill>
              <a:latin typeface="Calibri"/>
              <a:ea typeface="Calibri"/>
              <a:cs typeface="Calibri"/>
              <a:sym typeface="Calibri"/>
            </a:endParaRPr>
          </a:p>
          <a:p>
            <a:pPr>
              <a:buSzPct val="25000"/>
            </a:pPr>
            <a:r>
              <a:rPr lang="en-US" sz="1320" b="1" dirty="0">
                <a:solidFill>
                  <a:schemeClr val="dk1"/>
                </a:solidFill>
                <a:latin typeface="Calibri"/>
                <a:ea typeface="Calibri"/>
                <a:cs typeface="Calibri"/>
                <a:sym typeface="Calibri"/>
              </a:rPr>
              <a:t>Facilitator says: I am going to hand you a set of sequencing words you will match the word with the part of the story it relates to. [Give students time to do this]</a:t>
            </a:r>
          </a:p>
          <a:p>
            <a:pPr>
              <a:buSzPct val="25000"/>
            </a:pPr>
            <a:r>
              <a:rPr lang="en-US" sz="1320" b="1" dirty="0">
                <a:solidFill>
                  <a:schemeClr val="dk1"/>
                </a:solidFill>
                <a:latin typeface="Calibri"/>
                <a:ea typeface="Calibri"/>
                <a:cs typeface="Calibri"/>
                <a:sym typeface="Calibri"/>
              </a:rPr>
              <a:t>At this point discuss the order of the story, with sentences and sequencing words to make sure they have them in the correct order.</a:t>
            </a:r>
          </a:p>
          <a:p>
            <a:pPr>
              <a:buSzPct val="25000"/>
            </a:pPr>
            <a:r>
              <a:rPr lang="en-US" sz="1320" b="1" dirty="0">
                <a:solidFill>
                  <a:schemeClr val="dk1"/>
                </a:solidFill>
                <a:latin typeface="Calibri"/>
                <a:ea typeface="Calibri"/>
                <a:cs typeface="Calibri"/>
                <a:sym typeface="Calibri"/>
              </a:rPr>
              <a:t>[At this point put your premade cards up on the board or laid out on the floor if you are at the carpet]</a:t>
            </a:r>
          </a:p>
          <a:p>
            <a:endParaRPr sz="1320" b="1" dirty="0">
              <a:solidFill>
                <a:schemeClr val="dk1"/>
              </a:solidFill>
              <a:latin typeface="Calibri"/>
              <a:ea typeface="Calibri"/>
              <a:cs typeface="Calibri"/>
              <a:sym typeface="Calibri"/>
            </a:endParaRPr>
          </a:p>
          <a:p>
            <a:pPr>
              <a:buSzPct val="25000"/>
            </a:pPr>
            <a:r>
              <a:rPr lang="en-US" sz="1320" b="1" dirty="0">
                <a:solidFill>
                  <a:schemeClr val="dk1"/>
                </a:solidFill>
                <a:latin typeface="Calibri"/>
                <a:ea typeface="Calibri"/>
                <a:cs typeface="Calibri"/>
                <a:sym typeface="Calibri"/>
              </a:rPr>
              <a:t>Discussion Question: ‘What would happen if I told the story in this order?” [Re-arrange your cards] </a:t>
            </a:r>
          </a:p>
          <a:p>
            <a:endParaRPr sz="1320" b="1" dirty="0">
              <a:solidFill>
                <a:schemeClr val="dk1"/>
              </a:solidFill>
              <a:latin typeface="Calibri"/>
              <a:ea typeface="Calibri"/>
              <a:cs typeface="Calibri"/>
              <a:sym typeface="Calibri"/>
            </a:endParaRPr>
          </a:p>
          <a:p>
            <a:endParaRPr sz="1320" dirty="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4219933270"/>
      </p:ext>
    </p:extLst>
  </p:cSld>
  <p:clrMapOvr>
    <a:masterClrMapping/>
  </p:clrMapOvr>
  <p:transition spd="slow">
    <p:cut/>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270"/>
        <p:cNvGrpSpPr/>
        <p:nvPr/>
      </p:nvGrpSpPr>
      <p:grpSpPr>
        <a:xfrm>
          <a:off x="0" y="0"/>
          <a:ext cx="0" cy="0"/>
          <a:chOff x="0" y="0"/>
          <a:chExt cx="0" cy="0"/>
        </a:xfrm>
      </p:grpSpPr>
      <p:sp>
        <p:nvSpPr>
          <p:cNvPr id="271" name="Shape 271"/>
          <p:cNvSpPr txBox="1"/>
          <p:nvPr/>
        </p:nvSpPr>
        <p:spPr>
          <a:xfrm>
            <a:off x="333778" y="282178"/>
            <a:ext cx="7267919" cy="8609699"/>
          </a:xfrm>
          <a:prstGeom prst="rect">
            <a:avLst/>
          </a:prstGeom>
          <a:noFill/>
          <a:ln>
            <a:noFill/>
          </a:ln>
        </p:spPr>
        <p:txBody>
          <a:bodyPr lIns="100568" tIns="100568" rIns="100568" bIns="100568" anchor="t" anchorCtr="0">
            <a:noAutofit/>
          </a:bodyPr>
          <a:lstStyle/>
          <a:p>
            <a:r>
              <a:rPr lang="en-US" sz="1320" b="1">
                <a:solidFill>
                  <a:schemeClr val="dk1"/>
                </a:solidFill>
                <a:latin typeface="Calibri"/>
                <a:ea typeface="Calibri"/>
                <a:cs typeface="Calibri"/>
                <a:sym typeface="Calibri"/>
              </a:rPr>
              <a:t>Student responses (unscripted)</a:t>
            </a:r>
          </a:p>
          <a:p>
            <a:r>
              <a:rPr lang="en-US" sz="1320" b="1">
                <a:solidFill>
                  <a:schemeClr val="dk1"/>
                </a:solidFill>
                <a:latin typeface="Calibri"/>
                <a:ea typeface="Calibri"/>
                <a:cs typeface="Calibri"/>
                <a:sym typeface="Calibri"/>
              </a:rPr>
              <a:t>“The story would be mixed up.”</a:t>
            </a:r>
          </a:p>
          <a:p>
            <a:r>
              <a:rPr lang="en-US" sz="1320" b="1">
                <a:solidFill>
                  <a:schemeClr val="dk1"/>
                </a:solidFill>
                <a:latin typeface="Calibri"/>
                <a:ea typeface="Calibri"/>
                <a:cs typeface="Calibri"/>
                <a:sym typeface="Calibri"/>
              </a:rPr>
              <a:t>“It wouldn’t make sense.”</a:t>
            </a:r>
          </a:p>
          <a:p>
            <a:pPr>
              <a:buClr>
                <a:schemeClr val="dk1"/>
              </a:buClr>
              <a:buSzPct val="25000"/>
            </a:pPr>
            <a:r>
              <a:rPr lang="en-US" sz="1320" b="1">
                <a:solidFill>
                  <a:schemeClr val="dk1"/>
                </a:solidFill>
                <a:latin typeface="Calibri"/>
                <a:ea typeface="Calibri"/>
                <a:cs typeface="Calibri"/>
                <a:sym typeface="Calibri"/>
              </a:rPr>
              <a:t>“I would get confused.”</a:t>
            </a:r>
          </a:p>
          <a:p>
            <a:pPr>
              <a:buClr>
                <a:schemeClr val="dk1"/>
              </a:buClr>
            </a:pPr>
            <a:endParaRPr sz="1320" b="1">
              <a:solidFill>
                <a:schemeClr val="dk1"/>
              </a:solidFill>
              <a:latin typeface="Calibri"/>
              <a:ea typeface="Calibri"/>
              <a:cs typeface="Calibri"/>
              <a:sym typeface="Calibri"/>
            </a:endParaRPr>
          </a:p>
          <a:p>
            <a:pPr>
              <a:buClr>
                <a:schemeClr val="dk1"/>
              </a:buClr>
              <a:buSzPct val="25000"/>
            </a:pPr>
            <a:r>
              <a:rPr lang="en-US" sz="1320" b="1">
                <a:solidFill>
                  <a:schemeClr val="dk1"/>
                </a:solidFill>
                <a:latin typeface="Calibri"/>
                <a:ea typeface="Calibri"/>
                <a:cs typeface="Calibri"/>
                <a:sym typeface="Calibri"/>
              </a:rPr>
              <a:t>Facilitator says: If I didn’t tell the story in the correct order it might be confusing to the reader.”[Your discussion on this idea can go in a few different directions. Let it take you where your students need it to so that they understand the importance of telling a story in the correct order and using sequencing words to help.]</a:t>
            </a:r>
          </a:p>
          <a:p>
            <a:pPr>
              <a:buClr>
                <a:schemeClr val="dk1"/>
              </a:buClr>
            </a:pPr>
            <a:endParaRPr sz="1320" b="1">
              <a:solidFill>
                <a:schemeClr val="dk1"/>
              </a:solidFill>
              <a:latin typeface="Calibri"/>
              <a:ea typeface="Calibri"/>
              <a:cs typeface="Calibri"/>
              <a:sym typeface="Calibri"/>
            </a:endParaRPr>
          </a:p>
          <a:p>
            <a:pPr>
              <a:buClr>
                <a:schemeClr val="dk1"/>
              </a:buClr>
              <a:buSzPct val="25000"/>
            </a:pPr>
            <a:r>
              <a:rPr lang="en-US" sz="1320" b="1">
                <a:solidFill>
                  <a:schemeClr val="dk1"/>
                </a:solidFill>
                <a:latin typeface="Calibri"/>
                <a:ea typeface="Calibri"/>
                <a:cs typeface="Calibri"/>
                <a:sym typeface="Calibri"/>
              </a:rPr>
              <a:t>Facilitator says: “In your performance task, you will be learning more about telling a story using sequencing words.</a:t>
            </a:r>
            <a:r>
              <a:rPr lang="en-US" sz="2200">
                <a:solidFill>
                  <a:schemeClr val="dk1"/>
                </a:solidFill>
              </a:rPr>
              <a:t> </a:t>
            </a:r>
            <a:r>
              <a:rPr lang="en-US" sz="1320" b="1">
                <a:solidFill>
                  <a:schemeClr val="dk1"/>
                </a:solidFill>
                <a:latin typeface="Calibri"/>
                <a:ea typeface="Calibri"/>
                <a:cs typeface="Calibri"/>
                <a:sym typeface="Calibri"/>
              </a:rPr>
              <a:t>The group work you did today should help prepare you for the research and writing you will be doing in the performance task.” </a:t>
            </a:r>
          </a:p>
          <a:p>
            <a:pPr>
              <a:buClr>
                <a:schemeClr val="dk1"/>
              </a:buClr>
            </a:pPr>
            <a:endParaRPr sz="1320" b="1">
              <a:solidFill>
                <a:schemeClr val="dk1"/>
              </a:solidFill>
              <a:latin typeface="Calibri"/>
              <a:ea typeface="Calibri"/>
              <a:cs typeface="Calibri"/>
              <a:sym typeface="Calibri"/>
            </a:endParaRPr>
          </a:p>
          <a:p>
            <a:pPr>
              <a:buClr>
                <a:schemeClr val="dk1"/>
              </a:buClr>
              <a:buSzPct val="25000"/>
            </a:pPr>
            <a:r>
              <a:rPr lang="en-US" sz="1320" b="1">
                <a:solidFill>
                  <a:schemeClr val="dk1"/>
                </a:solidFill>
                <a:latin typeface="Calibri"/>
                <a:ea typeface="Calibri"/>
                <a:cs typeface="Calibri"/>
                <a:sym typeface="Calibri"/>
              </a:rPr>
              <a:t>Note: Facilitator should collect student notes from this activity.</a:t>
            </a:r>
          </a:p>
        </p:txBody>
      </p:sp>
    </p:spTree>
    <p:extLst>
      <p:ext uri="{BB962C8B-B14F-4D97-AF65-F5344CB8AC3E}">
        <p14:creationId xmlns:p14="http://schemas.microsoft.com/office/powerpoint/2010/main" val="1270081177"/>
      </p:ext>
    </p:extLst>
  </p:cSld>
  <p:clrMapOvr>
    <a:masterClrMapping/>
  </p:clrMapOvr>
  <p:transition spd="slow">
    <p:cut/>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275"/>
        <p:cNvGrpSpPr/>
        <p:nvPr/>
      </p:nvGrpSpPr>
      <p:grpSpPr>
        <a:xfrm>
          <a:off x="0" y="0"/>
          <a:ext cx="0" cy="0"/>
          <a:chOff x="0" y="0"/>
          <a:chExt cx="0" cy="0"/>
        </a:xfrm>
      </p:grpSpPr>
      <p:sp>
        <p:nvSpPr>
          <p:cNvPr id="276" name="Shape 276"/>
          <p:cNvSpPr/>
          <p:nvPr/>
        </p:nvSpPr>
        <p:spPr>
          <a:xfrm>
            <a:off x="304800" y="609600"/>
            <a:ext cx="7038812" cy="8534400"/>
          </a:xfrm>
          <a:prstGeom prst="rect">
            <a:avLst/>
          </a:prstGeom>
          <a:noFill/>
          <a:ln>
            <a:noFill/>
          </a:ln>
        </p:spPr>
        <p:txBody>
          <a:bodyPr lIns="100568" tIns="50270" rIns="100568" bIns="50270" anchor="t" anchorCtr="0">
            <a:noAutofit/>
          </a:bodyPr>
          <a:lstStyle/>
          <a:p>
            <a:pPr algn="ctr">
              <a:buSzPct val="25000"/>
            </a:pPr>
            <a:r>
              <a:rPr lang="en-US" sz="1800" dirty="0" smtClean="0">
                <a:solidFill>
                  <a:schemeClr val="dk1"/>
                </a:solidFill>
                <a:latin typeface="Calibri"/>
                <a:ea typeface="Calibri"/>
                <a:cs typeface="Calibri"/>
                <a:sym typeface="Calibri"/>
              </a:rPr>
              <a:t>Henry and Mudge</a:t>
            </a:r>
            <a:endParaRPr lang="en-US" sz="1800" dirty="0">
              <a:solidFill>
                <a:schemeClr val="dk1"/>
              </a:solidFill>
              <a:latin typeface="Calibri"/>
              <a:ea typeface="Calibri"/>
              <a:cs typeface="Calibri"/>
              <a:sym typeface="Calibri"/>
            </a:endParaRPr>
          </a:p>
          <a:p>
            <a:pPr algn="ctr"/>
            <a:endParaRPr sz="1800" dirty="0">
              <a:solidFill>
                <a:schemeClr val="dk1"/>
              </a:solidFill>
              <a:latin typeface="Calibri"/>
              <a:ea typeface="Calibri"/>
              <a:cs typeface="Calibri"/>
              <a:sym typeface="Calibri"/>
            </a:endParaRPr>
          </a:p>
          <a:p>
            <a:r>
              <a:rPr lang="en-US" sz="1800" dirty="0">
                <a:solidFill>
                  <a:schemeClr val="dk1"/>
                </a:solidFill>
                <a:latin typeface="Calibri"/>
                <a:ea typeface="Calibri"/>
                <a:cs typeface="Calibri"/>
                <a:sym typeface="Calibri"/>
              </a:rPr>
              <a:t>There was a boy named Henry. He was the only kid on his street and he didn’t have a brother or sister. He asked his parents for a brother, they said no. He asked his parents to move, they said no. He asked them for a dog, they said yes!</a:t>
            </a:r>
          </a:p>
          <a:p>
            <a:endParaRPr sz="1800" dirty="0">
              <a:solidFill>
                <a:schemeClr val="dk1"/>
              </a:solidFill>
              <a:latin typeface="Calibri"/>
              <a:ea typeface="Calibri"/>
              <a:cs typeface="Calibri"/>
              <a:sym typeface="Calibri"/>
            </a:endParaRPr>
          </a:p>
          <a:p>
            <a:r>
              <a:rPr lang="en-US" sz="1800" dirty="0">
                <a:solidFill>
                  <a:schemeClr val="dk1"/>
                </a:solidFill>
                <a:latin typeface="Calibri"/>
                <a:ea typeface="Calibri"/>
                <a:cs typeface="Calibri"/>
                <a:sym typeface="Calibri"/>
              </a:rPr>
              <a:t>Henry looked for the perfect dog. He didn’t want a dog that was short, or one with curly hair, or pointed ears. Mudge had straight hair and floppy ears and was short because he was a puppy. Henry knew he would grow. Mudge grew and grew into a big dog. Mudge love Henry, and Henry loved Mudge. </a:t>
            </a:r>
          </a:p>
          <a:p>
            <a:endParaRPr sz="1800" dirty="0">
              <a:solidFill>
                <a:schemeClr val="dk1"/>
              </a:solidFill>
              <a:latin typeface="Calibri"/>
              <a:ea typeface="Calibri"/>
              <a:cs typeface="Calibri"/>
              <a:sym typeface="Calibri"/>
            </a:endParaRPr>
          </a:p>
          <a:p>
            <a:r>
              <a:rPr lang="en-US" sz="1800" dirty="0">
                <a:solidFill>
                  <a:schemeClr val="dk1"/>
                </a:solidFill>
                <a:latin typeface="Calibri"/>
                <a:ea typeface="Calibri"/>
                <a:cs typeface="Calibri"/>
                <a:sym typeface="Calibri"/>
              </a:rPr>
              <a:t>Henry used to be afraid to walk to school alone. Now he has Mudge to make him feel safe and to be happy. Mudge loved sleeping in bed with Henry. He loved to smell all of Henry’s different smells. Then one day Mudge decided to leave home without Henry. He had fun smelling new smells and exploring. Then after a while Mudge realized he was lost. He couldn’t smell any of his favorite smells and he was sad. </a:t>
            </a:r>
          </a:p>
          <a:p>
            <a:endParaRPr sz="1800" dirty="0">
              <a:solidFill>
                <a:schemeClr val="dk1"/>
              </a:solidFill>
              <a:latin typeface="Calibri"/>
              <a:ea typeface="Calibri"/>
              <a:cs typeface="Calibri"/>
              <a:sym typeface="Calibri"/>
            </a:endParaRPr>
          </a:p>
          <a:p>
            <a:r>
              <a:rPr lang="en-US" sz="1800" dirty="0">
                <a:solidFill>
                  <a:schemeClr val="dk1"/>
                </a:solidFill>
                <a:latin typeface="Calibri"/>
                <a:ea typeface="Calibri"/>
                <a:cs typeface="Calibri"/>
                <a:sym typeface="Calibri"/>
              </a:rPr>
              <a:t>Henry realized Mudge was gone and he figured out that Mudge must be lost because they loved each other so much! Henry looked and searched for a long time. He even called out Mudge’s name. He finally found Mudge in the pine trees. From that day on Henry and Mudge did everything together. Mudge never left without Henry again and Henry never worried that he would lose Mudge again. </a:t>
            </a:r>
          </a:p>
          <a:p>
            <a:endParaRPr sz="3300" dirty="0">
              <a:solidFill>
                <a:schemeClr val="dk1"/>
              </a:solidFill>
              <a:latin typeface="Calibri"/>
              <a:ea typeface="Calibri"/>
              <a:cs typeface="Calibri"/>
              <a:sym typeface="Calibri"/>
            </a:endParaRPr>
          </a:p>
          <a:p>
            <a:pPr>
              <a:buSzPct val="25000"/>
            </a:pPr>
            <a:r>
              <a:rPr lang="en-US" sz="3300" dirty="0">
                <a:solidFill>
                  <a:schemeClr val="dk1"/>
                </a:solidFill>
                <a:latin typeface="Calibri"/>
                <a:ea typeface="Calibri"/>
                <a:cs typeface="Calibri"/>
                <a:sym typeface="Calibri"/>
              </a:rPr>
              <a:t>First		Next		Then		Last</a:t>
            </a:r>
          </a:p>
          <a:p>
            <a:endParaRPr sz="1980" dirty="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3115599250"/>
      </p:ext>
    </p:extLst>
  </p:cSld>
  <p:clrMapOvr>
    <a:masterClrMapping/>
  </p:clrMapOvr>
  <p:transition spd="slow">
    <p:cut/>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31800" y="335282"/>
            <a:ext cx="6736080" cy="9397717"/>
          </a:xfrm>
          <a:prstGeom prst="rect">
            <a:avLst/>
          </a:prstGeom>
          <a:noFill/>
        </p:spPr>
        <p:txBody>
          <a:bodyPr wrap="square" lIns="101870" tIns="50935" rIns="101870" bIns="50935" rtlCol="0">
            <a:spAutoFit/>
          </a:bodyPr>
          <a:lstStyle/>
          <a:p>
            <a:endParaRPr lang="en-US" sz="1600" dirty="0"/>
          </a:p>
          <a:p>
            <a:pPr algn="ctr"/>
            <a:r>
              <a:rPr lang="en-US" sz="1600" b="1" dirty="0"/>
              <a:t>Determining Grade Level Text</a:t>
            </a:r>
          </a:p>
          <a:p>
            <a:pPr algn="ctr"/>
            <a:endParaRPr lang="en-US" sz="1600" b="1" dirty="0"/>
          </a:p>
          <a:p>
            <a:r>
              <a:rPr lang="en-US" sz="1600" dirty="0"/>
              <a:t>Grade level text is determined by using a combination of both the CCSS new quantitative ranges and qualitative measures.</a:t>
            </a:r>
          </a:p>
          <a:p>
            <a:endParaRPr lang="en-US" sz="1600" dirty="0"/>
          </a:p>
          <a:p>
            <a:r>
              <a:rPr lang="en-US" sz="1600" b="1" dirty="0"/>
              <a:t>Example</a:t>
            </a:r>
            <a:r>
              <a:rPr lang="en-US" sz="1600" dirty="0"/>
              <a:t>:  If  the grade equivalent for a text is </a:t>
            </a:r>
            <a:r>
              <a:rPr lang="en-US" b="1" dirty="0">
                <a:solidFill>
                  <a:srgbClr val="0070C0"/>
                </a:solidFill>
              </a:rPr>
              <a:t>6.8</a:t>
            </a:r>
            <a:r>
              <a:rPr lang="en-US" sz="1600" dirty="0"/>
              <a:t> and has a lexile of </a:t>
            </a:r>
            <a:r>
              <a:rPr lang="en-US" b="1" dirty="0">
                <a:solidFill>
                  <a:srgbClr val="0070C0"/>
                </a:solidFill>
              </a:rPr>
              <a:t>970</a:t>
            </a:r>
            <a:r>
              <a:rPr lang="en-US" sz="1600" dirty="0"/>
              <a:t>, quantitative data shows that placement should be </a:t>
            </a:r>
            <a:r>
              <a:rPr lang="en-US" sz="1600" b="1" dirty="0"/>
              <a:t>between grades 4 and 8</a:t>
            </a:r>
            <a:r>
              <a:rPr lang="en-US" sz="1600" dirty="0"/>
              <a:t>.</a:t>
            </a:r>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r>
              <a:rPr lang="en-US" sz="1600" b="1" dirty="0"/>
              <a:t>Four qualitative </a:t>
            </a:r>
            <a:r>
              <a:rPr lang="en-US" sz="1600" dirty="0"/>
              <a:t>measures can be looked at from the lower grade band of grade 4 to the higher grade band of grade 8 to  determine a grade level readability. </a:t>
            </a:r>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endParaRPr lang="en-US" sz="800" dirty="0"/>
          </a:p>
          <a:p>
            <a:r>
              <a:rPr lang="en-US" sz="1600" dirty="0"/>
              <a:t>The combination of the </a:t>
            </a:r>
            <a:r>
              <a:rPr lang="en-US" sz="1600" b="1" dirty="0"/>
              <a:t>quantitative</a:t>
            </a:r>
            <a:r>
              <a:rPr lang="en-US" sz="1600" dirty="0"/>
              <a:t> ranges and </a:t>
            </a:r>
            <a:r>
              <a:rPr lang="en-US" sz="1600" b="1" dirty="0"/>
              <a:t>qualitative</a:t>
            </a:r>
            <a:r>
              <a:rPr lang="en-US" sz="1600" dirty="0"/>
              <a:t> measures for this particular text shows that grade 6 would be the best readability level for this text.</a:t>
            </a:r>
          </a:p>
          <a:p>
            <a:endParaRPr lang="en-US" sz="1600" dirty="0"/>
          </a:p>
        </p:txBody>
      </p:sp>
      <p:graphicFrame>
        <p:nvGraphicFramePr>
          <p:cNvPr id="5" name="Table 4"/>
          <p:cNvGraphicFramePr>
            <a:graphicFrameLocks noGrp="1"/>
          </p:cNvGraphicFramePr>
          <p:nvPr>
            <p:extLst>
              <p:ext uri="{D42A27DB-BD31-4B8C-83A1-F6EECF244321}">
                <p14:modId xmlns:p14="http://schemas.microsoft.com/office/powerpoint/2010/main" val="1742657845"/>
              </p:ext>
            </p:extLst>
          </p:nvPr>
        </p:nvGraphicFramePr>
        <p:xfrm>
          <a:off x="431800" y="2430781"/>
          <a:ext cx="6390640" cy="2029145"/>
        </p:xfrm>
        <a:graphic>
          <a:graphicData uri="http://schemas.openxmlformats.org/drawingml/2006/table">
            <a:tbl>
              <a:tblPr/>
              <a:tblGrid>
                <a:gridCol w="2257594"/>
                <a:gridCol w="2066163"/>
                <a:gridCol w="2066883"/>
              </a:tblGrid>
              <a:tr h="510604">
                <a:tc>
                  <a:txBody>
                    <a:bodyPr/>
                    <a:lstStyle/>
                    <a:p>
                      <a:pPr marL="0" marR="0" algn="ctr" fontAlgn="ctr">
                        <a:lnSpc>
                          <a:spcPct val="107000"/>
                        </a:lnSpc>
                        <a:spcBef>
                          <a:spcPts val="0"/>
                        </a:spcBef>
                        <a:spcAft>
                          <a:spcPts val="0"/>
                        </a:spcAft>
                      </a:pPr>
                      <a:r>
                        <a:rPr lang="en-US" sz="1200" b="1"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Common Core Band</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7916" marR="7916" marT="768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BE97"/>
                    </a:solidFill>
                  </a:tcPr>
                </a:tc>
                <a:tc>
                  <a:txBody>
                    <a:bodyPr/>
                    <a:lstStyle/>
                    <a:p>
                      <a:pPr marL="0" marR="0" algn="ctr" fontAlgn="ctr">
                        <a:lnSpc>
                          <a:spcPct val="107000"/>
                        </a:lnSpc>
                        <a:spcBef>
                          <a:spcPts val="0"/>
                        </a:spcBef>
                        <a:spcAft>
                          <a:spcPts val="0"/>
                        </a:spcAft>
                      </a:pPr>
                      <a:r>
                        <a:rPr lang="en-US" sz="1200" b="1" kern="12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Flesch-Kincaid®</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7916" marR="7916" marT="768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BE97"/>
                    </a:solidFill>
                  </a:tcPr>
                </a:tc>
                <a:tc>
                  <a:txBody>
                    <a:bodyPr/>
                    <a:lstStyle/>
                    <a:p>
                      <a:pPr marL="0" marR="0" algn="ctr" fontAlgn="ctr">
                        <a:lnSpc>
                          <a:spcPct val="107000"/>
                        </a:lnSpc>
                        <a:spcBef>
                          <a:spcPts val="0"/>
                        </a:spcBef>
                        <a:spcAft>
                          <a:spcPts val="0"/>
                        </a:spcAft>
                      </a:pPr>
                      <a:r>
                        <a:rPr lang="en-US" sz="1200" b="1" kern="12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The Lexile Framework®</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7916" marR="7916" marT="768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BE97"/>
                    </a:solidFill>
                  </a:tcPr>
                </a:tc>
              </a:tr>
              <a:tr h="320612">
                <a:tc>
                  <a:txBody>
                    <a:bodyPr/>
                    <a:lstStyle/>
                    <a:p>
                      <a:pPr marL="0" marR="0" algn="ctr" fontAlgn="ctr">
                        <a:lnSpc>
                          <a:spcPct val="107000"/>
                        </a:lnSpc>
                        <a:spcBef>
                          <a:spcPts val="0"/>
                        </a:spcBef>
                        <a:spcAft>
                          <a:spcPts val="0"/>
                        </a:spcAft>
                      </a:pPr>
                      <a:r>
                        <a:rPr lang="en-US" sz="1300" b="1"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2</a:t>
                      </a:r>
                      <a:r>
                        <a:rPr lang="en-US" sz="1300" b="1" kern="1200" baseline="300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nd</a:t>
                      </a:r>
                      <a:r>
                        <a:rPr lang="en-US" sz="1300" b="1"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- 3</a:t>
                      </a:r>
                      <a:r>
                        <a:rPr lang="en-US" sz="1300" b="1" kern="1200" baseline="300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rd</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7916" marR="7916" marT="768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marL="0" marR="0" algn="ctr" fontAlgn="ctr">
                        <a:lnSpc>
                          <a:spcPct val="107000"/>
                        </a:lnSpc>
                        <a:spcBef>
                          <a:spcPts val="0"/>
                        </a:spcBef>
                        <a:spcAft>
                          <a:spcPts val="0"/>
                        </a:spcAft>
                      </a:pPr>
                      <a:r>
                        <a:rPr lang="en-US" sz="1300" b="1" kern="12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1.98 - 5.34</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7916" marR="7916" marT="768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ctr">
                        <a:lnSpc>
                          <a:spcPct val="107000"/>
                        </a:lnSpc>
                        <a:spcBef>
                          <a:spcPts val="0"/>
                        </a:spcBef>
                        <a:spcAft>
                          <a:spcPts val="0"/>
                        </a:spcAft>
                      </a:pPr>
                      <a:r>
                        <a:rPr lang="en-US" sz="1300" b="1" kern="12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420 - 820</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7916" marR="7916" marT="768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2230">
                <a:tc>
                  <a:txBody>
                    <a:bodyPr/>
                    <a:lstStyle/>
                    <a:p>
                      <a:pPr marL="0" marR="0" algn="ctr" fontAlgn="ctr">
                        <a:lnSpc>
                          <a:spcPct val="107000"/>
                        </a:lnSpc>
                        <a:spcBef>
                          <a:spcPts val="0"/>
                        </a:spcBef>
                        <a:spcAft>
                          <a:spcPts val="0"/>
                        </a:spcAft>
                      </a:pPr>
                      <a:r>
                        <a:rPr lang="en-US" sz="1300" b="1" kern="12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4</a:t>
                      </a:r>
                      <a:r>
                        <a:rPr lang="en-US" sz="1300" b="1" kern="1200" baseline="300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th</a:t>
                      </a:r>
                      <a:r>
                        <a:rPr lang="en-US" sz="1300" b="1" kern="12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- 5</a:t>
                      </a:r>
                      <a:r>
                        <a:rPr lang="en-US" sz="1300" b="1" kern="1200" baseline="300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rd</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7916" marR="7916" marT="768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C090"/>
                    </a:solidFill>
                  </a:tcPr>
                </a:tc>
                <a:tc>
                  <a:txBody>
                    <a:bodyPr/>
                    <a:lstStyle/>
                    <a:p>
                      <a:pPr marL="0" marR="0" algn="ctr" fontAlgn="ctr">
                        <a:lnSpc>
                          <a:spcPct val="107000"/>
                        </a:lnSpc>
                        <a:spcBef>
                          <a:spcPts val="0"/>
                        </a:spcBef>
                        <a:spcAft>
                          <a:spcPts val="0"/>
                        </a:spcAft>
                      </a:pPr>
                      <a:r>
                        <a:rPr lang="en-US" sz="1300" b="1" kern="12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4.51 - 7.73</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7916" marR="7916" marT="768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C090"/>
                    </a:solidFill>
                  </a:tcPr>
                </a:tc>
                <a:tc>
                  <a:txBody>
                    <a:bodyPr/>
                    <a:lstStyle/>
                    <a:p>
                      <a:pPr marL="0" marR="0" algn="ctr" fontAlgn="ctr">
                        <a:lnSpc>
                          <a:spcPct val="107000"/>
                        </a:lnSpc>
                        <a:spcBef>
                          <a:spcPts val="0"/>
                        </a:spcBef>
                        <a:spcAft>
                          <a:spcPts val="0"/>
                        </a:spcAft>
                      </a:pPr>
                      <a:r>
                        <a:rPr lang="en-US" sz="1300" b="1" kern="12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740 - 1010</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7916" marR="7916" marT="768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C090"/>
                    </a:solidFill>
                  </a:tcPr>
                </a:tc>
              </a:tr>
              <a:tr h="303848">
                <a:tc>
                  <a:txBody>
                    <a:bodyPr/>
                    <a:lstStyle/>
                    <a:p>
                      <a:pPr marL="0" marR="0" algn="ctr" fontAlgn="ctr">
                        <a:lnSpc>
                          <a:spcPct val="107000"/>
                        </a:lnSpc>
                        <a:spcBef>
                          <a:spcPts val="0"/>
                        </a:spcBef>
                        <a:spcAft>
                          <a:spcPts val="0"/>
                        </a:spcAft>
                      </a:pPr>
                      <a:r>
                        <a:rPr lang="en-US" sz="1300" b="1" kern="12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6</a:t>
                      </a:r>
                      <a:r>
                        <a:rPr lang="en-US" sz="1300" b="1" kern="1200" baseline="300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th</a:t>
                      </a:r>
                      <a:r>
                        <a:rPr lang="en-US" sz="1300" b="1" kern="12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 8</a:t>
                      </a:r>
                      <a:r>
                        <a:rPr lang="en-US" sz="1300" b="1" kern="1200" baseline="300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th</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7916" marR="7916" marT="768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marL="0" marR="0" algn="ctr" fontAlgn="ctr">
                        <a:lnSpc>
                          <a:spcPct val="107000"/>
                        </a:lnSpc>
                        <a:spcBef>
                          <a:spcPts val="0"/>
                        </a:spcBef>
                        <a:spcAft>
                          <a:spcPts val="0"/>
                        </a:spcAft>
                      </a:pPr>
                      <a:r>
                        <a:rPr lang="en-US" sz="1300" b="1"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6.51 - 10.34</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7916" marR="7916" marT="768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ctr">
                        <a:lnSpc>
                          <a:spcPct val="107000"/>
                        </a:lnSpc>
                        <a:spcBef>
                          <a:spcPts val="0"/>
                        </a:spcBef>
                        <a:spcAft>
                          <a:spcPts val="0"/>
                        </a:spcAft>
                      </a:pPr>
                      <a:r>
                        <a:rPr lang="en-US" sz="1300" b="1" kern="12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925 - 1185</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7916" marR="7916" marT="768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5466">
                <a:tc>
                  <a:txBody>
                    <a:bodyPr/>
                    <a:lstStyle/>
                    <a:p>
                      <a:pPr marL="0" marR="0" algn="ctr" fontAlgn="ctr">
                        <a:lnSpc>
                          <a:spcPct val="107000"/>
                        </a:lnSpc>
                        <a:spcBef>
                          <a:spcPts val="0"/>
                        </a:spcBef>
                        <a:spcAft>
                          <a:spcPts val="0"/>
                        </a:spcAft>
                      </a:pPr>
                      <a:r>
                        <a:rPr lang="en-US" sz="1300" b="1" kern="12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9</a:t>
                      </a:r>
                      <a:r>
                        <a:rPr lang="en-US" sz="1300" b="1" kern="1200" baseline="300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th</a:t>
                      </a:r>
                      <a:r>
                        <a:rPr lang="en-US" sz="1300" b="1" kern="12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 10</a:t>
                      </a:r>
                      <a:r>
                        <a:rPr lang="en-US" sz="1300" b="1" kern="1200" baseline="300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th</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7916" marR="7916" marT="768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marL="0" marR="0" algn="ctr" fontAlgn="ctr">
                        <a:lnSpc>
                          <a:spcPct val="107000"/>
                        </a:lnSpc>
                        <a:spcBef>
                          <a:spcPts val="0"/>
                        </a:spcBef>
                        <a:spcAft>
                          <a:spcPts val="0"/>
                        </a:spcAft>
                      </a:pPr>
                      <a:r>
                        <a:rPr lang="en-US" sz="1300" b="1" kern="12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8.32 - 12.12</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7916" marR="7916" marT="768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ctr">
                        <a:lnSpc>
                          <a:spcPct val="107000"/>
                        </a:lnSpc>
                        <a:spcBef>
                          <a:spcPts val="0"/>
                        </a:spcBef>
                        <a:spcAft>
                          <a:spcPts val="0"/>
                        </a:spcAft>
                      </a:pPr>
                      <a:r>
                        <a:rPr lang="en-US" sz="1300" b="1"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10.50 - 1335</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7916" marR="7916" marT="768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6385">
                <a:tc>
                  <a:txBody>
                    <a:bodyPr/>
                    <a:lstStyle/>
                    <a:p>
                      <a:pPr marL="0" marR="0" algn="ctr" fontAlgn="ctr">
                        <a:lnSpc>
                          <a:spcPct val="107000"/>
                        </a:lnSpc>
                        <a:spcBef>
                          <a:spcPts val="0"/>
                        </a:spcBef>
                        <a:spcAft>
                          <a:spcPts val="0"/>
                        </a:spcAft>
                      </a:pPr>
                      <a:r>
                        <a:rPr lang="en-US" sz="1300" b="1" kern="12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11</a:t>
                      </a:r>
                      <a:r>
                        <a:rPr lang="en-US" sz="1300" b="1" kern="1200" baseline="300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th</a:t>
                      </a:r>
                      <a:r>
                        <a:rPr lang="en-US" sz="1300" b="1" kern="12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 CCR</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7916" marR="7916" marT="768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marL="0" marR="0" algn="ctr" fontAlgn="ctr">
                        <a:lnSpc>
                          <a:spcPct val="107000"/>
                        </a:lnSpc>
                        <a:spcBef>
                          <a:spcPts val="0"/>
                        </a:spcBef>
                        <a:spcAft>
                          <a:spcPts val="0"/>
                        </a:spcAft>
                      </a:pPr>
                      <a:r>
                        <a:rPr lang="en-US" sz="1300" b="1"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10.34 - 14.20</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7916" marR="7916" marT="768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ctr">
                        <a:lnSpc>
                          <a:spcPct val="107000"/>
                        </a:lnSpc>
                        <a:spcBef>
                          <a:spcPts val="0"/>
                        </a:spcBef>
                        <a:spcAft>
                          <a:spcPts val="0"/>
                        </a:spcAft>
                      </a:pPr>
                      <a:r>
                        <a:rPr lang="en-US" sz="1300" b="1"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11.85 - 1385</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7916" marR="7916" marT="768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pSp>
        <p:nvGrpSpPr>
          <p:cNvPr id="10" name="Group 9"/>
          <p:cNvGrpSpPr/>
          <p:nvPr/>
        </p:nvGrpSpPr>
        <p:grpSpPr>
          <a:xfrm>
            <a:off x="3022600" y="3280541"/>
            <a:ext cx="3454400" cy="586740"/>
            <a:chOff x="2667000" y="3515710"/>
            <a:chExt cx="3048000" cy="533400"/>
          </a:xfrm>
        </p:grpSpPr>
        <p:sp>
          <p:nvSpPr>
            <p:cNvPr id="8" name="Rectangle 7"/>
            <p:cNvSpPr/>
            <p:nvPr/>
          </p:nvSpPr>
          <p:spPr>
            <a:xfrm>
              <a:off x="2667000" y="3515710"/>
              <a:ext cx="1219200" cy="533400"/>
            </a:xfrm>
            <a:prstGeom prst="rect">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4495800" y="3515710"/>
              <a:ext cx="1219200" cy="533400"/>
            </a:xfrm>
            <a:prstGeom prst="rect">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aphicFrame>
        <p:nvGraphicFramePr>
          <p:cNvPr id="11" name="Table 10"/>
          <p:cNvGraphicFramePr>
            <a:graphicFrameLocks noGrp="1"/>
          </p:cNvGraphicFramePr>
          <p:nvPr>
            <p:extLst>
              <p:ext uri="{D42A27DB-BD31-4B8C-83A1-F6EECF244321}">
                <p14:modId xmlns:p14="http://schemas.microsoft.com/office/powerpoint/2010/main" val="512611207"/>
              </p:ext>
            </p:extLst>
          </p:nvPr>
        </p:nvGraphicFramePr>
        <p:xfrm>
          <a:off x="280670" y="5389136"/>
          <a:ext cx="7340600" cy="3118104"/>
        </p:xfrm>
        <a:graphic>
          <a:graphicData uri="http://schemas.openxmlformats.org/drawingml/2006/table">
            <a:tbl>
              <a:tblPr firstRow="1" bandRow="1">
                <a:tableStyleId>{5940675A-B579-460E-94D1-54222C63F5DA}</a:tableStyleId>
              </a:tblPr>
              <a:tblGrid>
                <a:gridCol w="1468120"/>
                <a:gridCol w="1727200"/>
                <a:gridCol w="1295400"/>
                <a:gridCol w="1122680"/>
                <a:gridCol w="1036320"/>
                <a:gridCol w="690880"/>
              </a:tblGrid>
              <a:tr h="335280">
                <a:tc rowSpan="2">
                  <a:txBody>
                    <a:bodyPr/>
                    <a:lstStyle/>
                    <a:p>
                      <a:pPr algn="ctr"/>
                      <a:endParaRPr lang="en-US" sz="1100" dirty="0" smtClean="0">
                        <a:solidFill>
                          <a:srgbClr val="002060"/>
                        </a:solidFill>
                      </a:endParaRPr>
                    </a:p>
                    <a:p>
                      <a:pPr algn="ctr"/>
                      <a:r>
                        <a:rPr lang="en-US" sz="1100" b="1" u="sng" dirty="0" smtClean="0">
                          <a:solidFill>
                            <a:srgbClr val="002060"/>
                          </a:solidFill>
                          <a:effectLst>
                            <a:outerShdw blurRad="38100" dist="38100" dir="2700000" algn="tl">
                              <a:srgbClr val="000000">
                                <a:alpha val="43137"/>
                              </a:srgbClr>
                            </a:outerShdw>
                          </a:effectLst>
                        </a:rPr>
                        <a:t>4 Qualitative Factors</a:t>
                      </a:r>
                      <a:endParaRPr lang="en-US" sz="1100" b="1" u="sng" dirty="0">
                        <a:solidFill>
                          <a:srgbClr val="002060"/>
                        </a:solidFill>
                        <a:effectLst>
                          <a:outerShdw blurRad="38100" dist="38100" dir="2700000" algn="tl">
                            <a:srgbClr val="000000">
                              <a:alpha val="43137"/>
                            </a:srgbClr>
                          </a:outerShdw>
                        </a:effectLst>
                      </a:endParaRPr>
                    </a:p>
                  </a:txBody>
                  <a:tcPr marL="103632" marR="103632" marT="50292" marB="50292" anchor="ctr"/>
                </a:tc>
                <a:tc gridSpan="5">
                  <a:txBody>
                    <a:bodyPr/>
                    <a:lstStyle/>
                    <a:p>
                      <a:pPr algn="ctr"/>
                      <a:r>
                        <a:rPr lang="en-US" sz="1500" b="1" dirty="0" smtClean="0">
                          <a:solidFill>
                            <a:srgbClr val="002060"/>
                          </a:solidFill>
                        </a:rPr>
                        <a:t>Rate your</a:t>
                      </a:r>
                      <a:r>
                        <a:rPr lang="en-US" sz="1500" b="1" baseline="0" dirty="0" smtClean="0">
                          <a:solidFill>
                            <a:srgbClr val="002060"/>
                          </a:solidFill>
                        </a:rPr>
                        <a:t> text from easiest to most difficult </a:t>
                      </a:r>
                      <a:r>
                        <a:rPr lang="en-US" sz="1500" b="1" u="sng" baseline="0" dirty="0" smtClean="0">
                          <a:solidFill>
                            <a:srgbClr val="002060"/>
                          </a:solidFill>
                        </a:rPr>
                        <a:t>between bands</a:t>
                      </a:r>
                      <a:r>
                        <a:rPr lang="en-US" sz="1500" b="1" baseline="0" dirty="0" smtClean="0">
                          <a:solidFill>
                            <a:srgbClr val="002060"/>
                          </a:solidFill>
                        </a:rPr>
                        <a:t>.</a:t>
                      </a:r>
                      <a:endParaRPr lang="en-US" sz="1500" b="1" dirty="0">
                        <a:solidFill>
                          <a:srgbClr val="002060"/>
                        </a:solidFill>
                      </a:endParaRPr>
                    </a:p>
                  </a:txBody>
                  <a:tcPr marL="103632" marR="103632" marT="50292" marB="50292"/>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603504">
                <a:tc vMerge="1">
                  <a:txBody>
                    <a:bodyPr/>
                    <a:lstStyle/>
                    <a:p>
                      <a:endParaRPr lang="en-US" sz="1400" dirty="0"/>
                    </a:p>
                  </a:txBody>
                  <a:tcPr/>
                </a:tc>
                <a:tc>
                  <a:txBody>
                    <a:bodyPr/>
                    <a:lstStyle/>
                    <a:p>
                      <a:pPr algn="ctr"/>
                      <a:r>
                        <a:rPr lang="en-US" sz="1100" b="1" dirty="0" smtClean="0">
                          <a:solidFill>
                            <a:srgbClr val="002060"/>
                          </a:solidFill>
                        </a:rPr>
                        <a:t>Beginning</a:t>
                      </a:r>
                      <a:r>
                        <a:rPr lang="en-US" sz="1100" b="1" baseline="0" dirty="0" smtClean="0">
                          <a:solidFill>
                            <a:srgbClr val="002060"/>
                          </a:solidFill>
                        </a:rPr>
                        <a:t> of lower (band) grade</a:t>
                      </a:r>
                      <a:endParaRPr lang="en-US" sz="1100" b="1" dirty="0">
                        <a:solidFill>
                          <a:srgbClr val="002060"/>
                        </a:solidFill>
                      </a:endParaRPr>
                    </a:p>
                  </a:txBody>
                  <a:tcPr marL="103632" marR="103632" marT="50292" marB="50292" anchor="ctr">
                    <a:solidFill>
                      <a:schemeClr val="bg1">
                        <a:lumMod val="95000"/>
                      </a:schemeClr>
                    </a:solidFill>
                  </a:tcPr>
                </a:tc>
                <a:tc>
                  <a:txBody>
                    <a:bodyPr/>
                    <a:lstStyle/>
                    <a:p>
                      <a:pPr algn="ctr"/>
                      <a:r>
                        <a:rPr lang="en-US" sz="1100" b="1" dirty="0" smtClean="0">
                          <a:solidFill>
                            <a:srgbClr val="002060"/>
                          </a:solidFill>
                        </a:rPr>
                        <a:t>End of lower (band) grade</a:t>
                      </a:r>
                      <a:endParaRPr lang="en-US" sz="1100" b="1" dirty="0">
                        <a:solidFill>
                          <a:srgbClr val="002060"/>
                        </a:solidFill>
                      </a:endParaRPr>
                    </a:p>
                  </a:txBody>
                  <a:tcPr marL="103632" marR="103632" marT="50292" marB="50292" anchor="ctr">
                    <a:solidFill>
                      <a:schemeClr val="bg1">
                        <a:lumMod val="85000"/>
                      </a:schemeClr>
                    </a:solidFill>
                  </a:tcPr>
                </a:tc>
                <a:tc>
                  <a:txBody>
                    <a:bodyPr/>
                    <a:lstStyle/>
                    <a:p>
                      <a:pPr algn="ctr"/>
                      <a:r>
                        <a:rPr lang="en-US" sz="1100" b="1" dirty="0" smtClean="0">
                          <a:solidFill>
                            <a:srgbClr val="002060"/>
                          </a:solidFill>
                        </a:rPr>
                        <a:t>Beginning of higher (band) to mid</a:t>
                      </a:r>
                      <a:endParaRPr lang="en-US" sz="1100" b="1" dirty="0">
                        <a:solidFill>
                          <a:srgbClr val="002060"/>
                        </a:solidFill>
                      </a:endParaRPr>
                    </a:p>
                  </a:txBody>
                  <a:tcPr marL="103632" marR="103632" marT="50292" marB="50292" anchor="ctr">
                    <a:solidFill>
                      <a:schemeClr val="accent1">
                        <a:lumMod val="20000"/>
                        <a:lumOff val="80000"/>
                      </a:schemeClr>
                    </a:solidFill>
                  </a:tcPr>
                </a:tc>
                <a:tc>
                  <a:txBody>
                    <a:bodyPr/>
                    <a:lstStyle/>
                    <a:p>
                      <a:pPr algn="ctr"/>
                      <a:r>
                        <a:rPr lang="en-US" sz="1100" b="1" dirty="0" smtClean="0">
                          <a:solidFill>
                            <a:srgbClr val="002060"/>
                          </a:solidFill>
                        </a:rPr>
                        <a:t>End of higher</a:t>
                      </a:r>
                      <a:r>
                        <a:rPr lang="en-US" sz="1100" b="1" baseline="0" dirty="0" smtClean="0">
                          <a:solidFill>
                            <a:srgbClr val="002060"/>
                          </a:solidFill>
                        </a:rPr>
                        <a:t> (band) </a:t>
                      </a:r>
                      <a:r>
                        <a:rPr lang="en-US" sz="1100" b="1" dirty="0" smtClean="0">
                          <a:solidFill>
                            <a:srgbClr val="002060"/>
                          </a:solidFill>
                        </a:rPr>
                        <a:t>grade</a:t>
                      </a:r>
                      <a:endParaRPr lang="en-US" sz="1100" b="1" dirty="0">
                        <a:solidFill>
                          <a:srgbClr val="002060"/>
                        </a:solidFill>
                      </a:endParaRPr>
                    </a:p>
                  </a:txBody>
                  <a:tcPr marL="103632" marR="103632" marT="50292" marB="50292" anchor="ctr">
                    <a:solidFill>
                      <a:schemeClr val="accent1">
                        <a:lumMod val="40000"/>
                        <a:lumOff val="60000"/>
                      </a:schemeClr>
                    </a:solidFill>
                  </a:tcPr>
                </a:tc>
                <a:tc>
                  <a:txBody>
                    <a:bodyPr/>
                    <a:lstStyle/>
                    <a:p>
                      <a:pPr algn="ctr"/>
                      <a:r>
                        <a:rPr lang="en-US" sz="1100" b="1" dirty="0" smtClean="0">
                          <a:solidFill>
                            <a:srgbClr val="002060"/>
                          </a:solidFill>
                        </a:rPr>
                        <a:t>Not suited to band</a:t>
                      </a:r>
                      <a:endParaRPr lang="en-US" sz="1100" b="1" dirty="0">
                        <a:solidFill>
                          <a:srgbClr val="002060"/>
                        </a:solidFill>
                      </a:endParaRPr>
                    </a:p>
                  </a:txBody>
                  <a:tcPr marL="103632" marR="103632" marT="50292" marB="50292" anchor="ctr">
                    <a:solidFill>
                      <a:schemeClr val="accent6">
                        <a:lumMod val="20000"/>
                        <a:lumOff val="80000"/>
                      </a:schemeClr>
                    </a:solidFill>
                  </a:tcPr>
                </a:tc>
              </a:tr>
              <a:tr h="435864">
                <a:tc>
                  <a:txBody>
                    <a:bodyPr/>
                    <a:lstStyle/>
                    <a:p>
                      <a:r>
                        <a:rPr lang="en-US" sz="1100" dirty="0" smtClean="0">
                          <a:solidFill>
                            <a:srgbClr val="002060"/>
                          </a:solidFill>
                        </a:rPr>
                        <a:t>Purpose/Meaning</a:t>
                      </a:r>
                      <a:endParaRPr lang="en-US" sz="1100" dirty="0">
                        <a:solidFill>
                          <a:srgbClr val="002060"/>
                        </a:solidFill>
                      </a:endParaRPr>
                    </a:p>
                  </a:txBody>
                  <a:tcPr marL="103632" marR="103632" marT="50292" marB="50292"/>
                </a:tc>
                <a:tc gridSpan="5">
                  <a:txBody>
                    <a:bodyPr/>
                    <a:lstStyle/>
                    <a:p>
                      <a:endParaRPr lang="en-US" sz="2200" dirty="0">
                        <a:solidFill>
                          <a:srgbClr val="002060"/>
                        </a:solidFill>
                      </a:endParaRPr>
                    </a:p>
                  </a:txBody>
                  <a:tcPr marL="103632" marR="103632" marT="50292" marB="50292"/>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435864">
                <a:tc>
                  <a:txBody>
                    <a:bodyPr/>
                    <a:lstStyle/>
                    <a:p>
                      <a:r>
                        <a:rPr lang="en-US" sz="1100" dirty="0" smtClean="0">
                          <a:solidFill>
                            <a:srgbClr val="002060"/>
                          </a:solidFill>
                        </a:rPr>
                        <a:t>Structure</a:t>
                      </a:r>
                      <a:endParaRPr lang="en-US" sz="1100" dirty="0">
                        <a:solidFill>
                          <a:srgbClr val="002060"/>
                        </a:solidFill>
                      </a:endParaRPr>
                    </a:p>
                  </a:txBody>
                  <a:tcPr marL="103632" marR="103632" marT="50292" marB="50292"/>
                </a:tc>
                <a:tc gridSpan="5">
                  <a:txBody>
                    <a:bodyPr/>
                    <a:lstStyle/>
                    <a:p>
                      <a:endParaRPr lang="en-US" sz="2200" dirty="0">
                        <a:solidFill>
                          <a:srgbClr val="002060"/>
                        </a:solidFill>
                      </a:endParaRPr>
                    </a:p>
                  </a:txBody>
                  <a:tcPr marL="103632" marR="103632" marT="50292" marB="50292"/>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435864">
                <a:tc>
                  <a:txBody>
                    <a:bodyPr/>
                    <a:lstStyle/>
                    <a:p>
                      <a:r>
                        <a:rPr lang="en-US" sz="1100" dirty="0" smtClean="0">
                          <a:solidFill>
                            <a:srgbClr val="002060"/>
                          </a:solidFill>
                        </a:rPr>
                        <a:t>Language Clarity</a:t>
                      </a:r>
                      <a:endParaRPr lang="en-US" sz="1100" dirty="0">
                        <a:solidFill>
                          <a:srgbClr val="002060"/>
                        </a:solidFill>
                      </a:endParaRPr>
                    </a:p>
                  </a:txBody>
                  <a:tcPr marL="103632" marR="103632" marT="50292" marB="50292"/>
                </a:tc>
                <a:tc gridSpan="5">
                  <a:txBody>
                    <a:bodyPr/>
                    <a:lstStyle/>
                    <a:p>
                      <a:endParaRPr lang="en-US" sz="2200" dirty="0">
                        <a:solidFill>
                          <a:srgbClr val="002060"/>
                        </a:solidFill>
                      </a:endParaRPr>
                    </a:p>
                  </a:txBody>
                  <a:tcPr marL="103632" marR="103632" marT="50292" marB="50292"/>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435864">
                <a:tc>
                  <a:txBody>
                    <a:bodyPr/>
                    <a:lstStyle/>
                    <a:p>
                      <a:r>
                        <a:rPr lang="en-US" sz="1100" dirty="0" smtClean="0">
                          <a:solidFill>
                            <a:srgbClr val="002060"/>
                          </a:solidFill>
                        </a:rPr>
                        <a:t>Language </a:t>
                      </a:r>
                      <a:endParaRPr lang="en-US" sz="1100" dirty="0">
                        <a:solidFill>
                          <a:srgbClr val="002060"/>
                        </a:solidFill>
                      </a:endParaRPr>
                    </a:p>
                  </a:txBody>
                  <a:tcPr marL="103632" marR="103632" marT="50292" marB="50292"/>
                </a:tc>
                <a:tc gridSpan="5">
                  <a:txBody>
                    <a:bodyPr/>
                    <a:lstStyle/>
                    <a:p>
                      <a:endParaRPr lang="en-US" sz="2200" dirty="0">
                        <a:solidFill>
                          <a:srgbClr val="002060"/>
                        </a:solidFill>
                      </a:endParaRPr>
                    </a:p>
                  </a:txBody>
                  <a:tcPr marL="103632" marR="103632" marT="50292" marB="50292"/>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435864">
                <a:tc>
                  <a:txBody>
                    <a:bodyPr/>
                    <a:lstStyle/>
                    <a:p>
                      <a:r>
                        <a:rPr lang="en-US" sz="1100" dirty="0" smtClean="0">
                          <a:solidFill>
                            <a:srgbClr val="002060"/>
                          </a:solidFill>
                        </a:rPr>
                        <a:t>Overall Placement</a:t>
                      </a:r>
                      <a:endParaRPr lang="en-US" sz="1100" dirty="0">
                        <a:solidFill>
                          <a:srgbClr val="002060"/>
                        </a:solidFill>
                      </a:endParaRPr>
                    </a:p>
                  </a:txBody>
                  <a:tcPr marL="103632" marR="103632" marT="50292" marB="50292"/>
                </a:tc>
                <a:tc gridSpan="5">
                  <a:txBody>
                    <a:bodyPr/>
                    <a:lstStyle/>
                    <a:p>
                      <a:endParaRPr lang="en-US" sz="2200" dirty="0">
                        <a:solidFill>
                          <a:srgbClr val="002060"/>
                        </a:solidFill>
                      </a:endParaRPr>
                    </a:p>
                  </a:txBody>
                  <a:tcPr marL="103632" marR="103632" marT="50292" marB="50292"/>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grpSp>
        <p:nvGrpSpPr>
          <p:cNvPr id="23" name="Group 22"/>
          <p:cNvGrpSpPr/>
          <p:nvPr/>
        </p:nvGrpSpPr>
        <p:grpSpPr>
          <a:xfrm>
            <a:off x="1951959" y="6498739"/>
            <a:ext cx="5181600" cy="1931669"/>
            <a:chOff x="1752600" y="5922580"/>
            <a:chExt cx="4572000" cy="1756063"/>
          </a:xfrm>
        </p:grpSpPr>
        <p:grpSp>
          <p:nvGrpSpPr>
            <p:cNvPr id="12" name="Group 11"/>
            <p:cNvGrpSpPr/>
            <p:nvPr/>
          </p:nvGrpSpPr>
          <p:grpSpPr>
            <a:xfrm>
              <a:off x="1752600" y="6019800"/>
              <a:ext cx="4572000" cy="1544543"/>
              <a:chOff x="3657600" y="4426548"/>
              <a:chExt cx="3581400" cy="1544543"/>
            </a:xfrm>
          </p:grpSpPr>
          <p:cxnSp>
            <p:nvCxnSpPr>
              <p:cNvPr id="13" name="Straight Arrow Connector 12"/>
              <p:cNvCxnSpPr/>
              <p:nvPr/>
            </p:nvCxnSpPr>
            <p:spPr>
              <a:xfrm>
                <a:off x="3657600" y="4426548"/>
                <a:ext cx="3581400" cy="0"/>
              </a:xfrm>
              <a:prstGeom prst="straightConnector1">
                <a:avLst/>
              </a:prstGeom>
              <a:ln w="19050">
                <a:solidFill>
                  <a:srgbClr val="002060"/>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a:off x="3657600" y="4800600"/>
                <a:ext cx="3581400" cy="0"/>
              </a:xfrm>
              <a:prstGeom prst="straightConnector1">
                <a:avLst/>
              </a:prstGeom>
              <a:ln w="19050">
                <a:solidFill>
                  <a:srgbClr val="002060"/>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a:off x="3657600" y="5188548"/>
                <a:ext cx="3581400" cy="0"/>
              </a:xfrm>
              <a:prstGeom prst="straightConnector1">
                <a:avLst/>
              </a:prstGeom>
              <a:ln w="19050">
                <a:solidFill>
                  <a:srgbClr val="002060"/>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a:off x="3657600" y="5569548"/>
                <a:ext cx="3581400" cy="0"/>
              </a:xfrm>
              <a:prstGeom prst="straightConnector1">
                <a:avLst/>
              </a:prstGeom>
              <a:ln w="19050">
                <a:solidFill>
                  <a:srgbClr val="002060"/>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a:off x="3657600" y="5971091"/>
                <a:ext cx="3581400" cy="0"/>
              </a:xfrm>
              <a:prstGeom prst="straightConnector1">
                <a:avLst/>
              </a:prstGeom>
              <a:ln w="19050">
                <a:solidFill>
                  <a:srgbClr val="002060"/>
                </a:solidFill>
                <a:headEnd type="arrow"/>
                <a:tailEnd type="arrow"/>
              </a:ln>
            </p:spPr>
            <p:style>
              <a:lnRef idx="1">
                <a:schemeClr val="accent1"/>
              </a:lnRef>
              <a:fillRef idx="0">
                <a:schemeClr val="accent1"/>
              </a:fillRef>
              <a:effectRef idx="0">
                <a:schemeClr val="accent1"/>
              </a:effectRef>
              <a:fontRef idx="minor">
                <a:schemeClr val="tx1"/>
              </a:fontRef>
            </p:style>
          </p:cxnSp>
        </p:grpSp>
        <p:sp>
          <p:nvSpPr>
            <p:cNvPr id="18" name="Oval 17"/>
            <p:cNvSpPr/>
            <p:nvPr/>
          </p:nvSpPr>
          <p:spPr>
            <a:xfrm>
              <a:off x="4490679" y="6258910"/>
              <a:ext cx="381000" cy="228600"/>
            </a:xfrm>
            <a:prstGeom prst="ellipse">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Oval 18"/>
            <p:cNvSpPr/>
            <p:nvPr/>
          </p:nvSpPr>
          <p:spPr>
            <a:xfrm>
              <a:off x="4478248" y="5922580"/>
              <a:ext cx="381000" cy="228600"/>
            </a:xfrm>
            <a:prstGeom prst="ellipse">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Oval 19"/>
            <p:cNvSpPr/>
            <p:nvPr/>
          </p:nvSpPr>
          <p:spPr>
            <a:xfrm>
              <a:off x="5524500" y="6667500"/>
              <a:ext cx="381000" cy="228600"/>
            </a:xfrm>
            <a:prstGeom prst="ellipse">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Oval 20"/>
            <p:cNvSpPr/>
            <p:nvPr/>
          </p:nvSpPr>
          <p:spPr>
            <a:xfrm>
              <a:off x="4464355" y="7048500"/>
              <a:ext cx="381000" cy="228600"/>
            </a:xfrm>
            <a:prstGeom prst="ellipse">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Oval 21"/>
            <p:cNvSpPr/>
            <p:nvPr/>
          </p:nvSpPr>
          <p:spPr>
            <a:xfrm>
              <a:off x="4464355" y="7450043"/>
              <a:ext cx="381000" cy="228600"/>
            </a:xfrm>
            <a:prstGeom prst="ellipse">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4" name="Rectangle 23"/>
          <p:cNvSpPr/>
          <p:nvPr/>
        </p:nvSpPr>
        <p:spPr>
          <a:xfrm>
            <a:off x="1209040" y="9199932"/>
            <a:ext cx="5483860" cy="410654"/>
          </a:xfrm>
          <a:prstGeom prst="rect">
            <a:avLst/>
          </a:prstGeom>
        </p:spPr>
        <p:txBody>
          <a:bodyPr wrap="square" lIns="101870" tIns="50935" rIns="101870" bIns="50935">
            <a:spAutoFit/>
          </a:bodyPr>
          <a:lstStyle/>
          <a:p>
            <a:pPr algn="ctr"/>
            <a:r>
              <a:rPr lang="en-US" sz="1000" b="1" dirty="0">
                <a:solidFill>
                  <a:srgbClr val="002060"/>
                </a:solidFill>
              </a:rPr>
              <a:t>To see more details about each of the qualitative measures please go to slide 6 of: </a:t>
            </a:r>
            <a:r>
              <a:rPr lang="en-US" sz="1000" b="1" dirty="0">
                <a:solidFill>
                  <a:srgbClr val="002060"/>
                </a:solidFill>
                <a:hlinkClick r:id="rId2"/>
              </a:rPr>
              <a:t>http://www.corestandards.org/assets/Appendix_A.pdf</a:t>
            </a:r>
            <a:endParaRPr lang="en-US" sz="1000" b="1" dirty="0">
              <a:solidFill>
                <a:srgbClr val="002060"/>
              </a:solidFill>
            </a:endParaRPr>
          </a:p>
        </p:txBody>
      </p:sp>
    </p:spTree>
    <p:extLst>
      <p:ext uri="{BB962C8B-B14F-4D97-AF65-F5344CB8AC3E}">
        <p14:creationId xmlns:p14="http://schemas.microsoft.com/office/powerpoint/2010/main" val="7143769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23969" y="478972"/>
            <a:ext cx="6816633" cy="1734060"/>
          </a:xfrm>
          <a:prstGeom prst="rect">
            <a:avLst/>
          </a:prstGeom>
          <a:noFill/>
        </p:spPr>
        <p:txBody>
          <a:bodyPr wrap="square" lIns="101848" tIns="50925" rIns="101848" bIns="50925" rtlCol="0">
            <a:spAutoFit/>
          </a:bodyPr>
          <a:lstStyle/>
          <a:p>
            <a:pPr lvl="0"/>
            <a:r>
              <a:rPr lang="en-US" sz="1800" b="1" u="sng" dirty="0">
                <a:solidFill>
                  <a:prstClr val="black"/>
                </a:solidFill>
              </a:rPr>
              <a:t>Directions</a:t>
            </a:r>
            <a:endParaRPr lang="en-US" sz="1600" dirty="0"/>
          </a:p>
          <a:p>
            <a:r>
              <a:rPr lang="en-US" sz="1100" dirty="0"/>
              <a:t>The HSD Elementary assessments are neither scripted nor timed assessments.   They are a tool to inform instructional decision making. It is not the intent of these assessments to have students “guess and check” answers for the sake of finishing an assessment.</a:t>
            </a:r>
          </a:p>
          <a:p>
            <a:endParaRPr lang="en-US" sz="1100" dirty="0"/>
          </a:p>
          <a:p>
            <a:r>
              <a:rPr lang="en-US" sz="1100" dirty="0"/>
              <a:t>All students should </a:t>
            </a:r>
            <a:r>
              <a:rPr lang="en-US" sz="1100" dirty="0" smtClean="0"/>
              <a:t>move toward taking </a:t>
            </a:r>
            <a:r>
              <a:rPr lang="en-US" sz="1100" dirty="0"/>
              <a:t>the assessments independently but many will need scaffolding strategies. If students </a:t>
            </a:r>
            <a:r>
              <a:rPr lang="en-US" sz="1100" b="1" dirty="0"/>
              <a:t>are not </a:t>
            </a:r>
            <a:r>
              <a:rPr lang="en-US" sz="1100" dirty="0"/>
              <a:t>reading at grade level and can’t read the text, </a:t>
            </a:r>
            <a:r>
              <a:rPr lang="en-US" sz="1100" b="1" dirty="0"/>
              <a:t>please read the stories </a:t>
            </a:r>
            <a:r>
              <a:rPr lang="en-US" sz="1100" dirty="0"/>
              <a:t>to the students and ask the questions.  Allow students to read the parts of the text that they can. Please note the level of  differentiation a student needed.</a:t>
            </a:r>
          </a:p>
        </p:txBody>
      </p:sp>
      <p:sp>
        <p:nvSpPr>
          <p:cNvPr id="2" name="Rectangle 1"/>
          <p:cNvSpPr/>
          <p:nvPr/>
        </p:nvSpPr>
        <p:spPr>
          <a:xfrm>
            <a:off x="490584" y="1995714"/>
            <a:ext cx="6883400" cy="430881"/>
          </a:xfrm>
          <a:prstGeom prst="rect">
            <a:avLst/>
          </a:prstGeom>
        </p:spPr>
        <p:txBody>
          <a:bodyPr wrap="square" lIns="91433" tIns="45717" rIns="91433" bIns="45717">
            <a:spAutoFit/>
          </a:bodyPr>
          <a:lstStyle/>
          <a:p>
            <a:endParaRPr lang="en-US" sz="1100" b="1" dirty="0"/>
          </a:p>
          <a:p>
            <a:r>
              <a:rPr lang="en-US" sz="1100" b="1" dirty="0"/>
              <a:t>This assessment includes:  </a:t>
            </a:r>
            <a:r>
              <a:rPr lang="en-US" sz="1100" dirty="0"/>
              <a:t>Selected-Response, Constructed-Response, and a Performance Task.</a:t>
            </a:r>
          </a:p>
        </p:txBody>
      </p:sp>
      <p:graphicFrame>
        <p:nvGraphicFramePr>
          <p:cNvPr id="3" name="Table 2"/>
          <p:cNvGraphicFramePr>
            <a:graphicFrameLocks noGrp="1"/>
          </p:cNvGraphicFramePr>
          <p:nvPr>
            <p:extLst>
              <p:ext uri="{D42A27DB-BD31-4B8C-83A1-F6EECF244321}">
                <p14:modId xmlns:p14="http://schemas.microsoft.com/office/powerpoint/2010/main" val="3357397506"/>
              </p:ext>
            </p:extLst>
          </p:nvPr>
        </p:nvGraphicFramePr>
        <p:xfrm>
          <a:off x="543228" y="2711993"/>
          <a:ext cx="6467174" cy="1301206"/>
        </p:xfrm>
        <a:graphic>
          <a:graphicData uri="http://schemas.openxmlformats.org/drawingml/2006/table">
            <a:tbl>
              <a:tblPr firstRow="1" bandRow="1">
                <a:tableStyleId>{5940675A-B579-460E-94D1-54222C63F5DA}</a:tableStyleId>
              </a:tblPr>
              <a:tblGrid>
                <a:gridCol w="1818973"/>
                <a:gridCol w="2819399"/>
                <a:gridCol w="1828802"/>
              </a:tblGrid>
              <a:tr h="411480">
                <a:tc gridSpan="3">
                  <a:txBody>
                    <a:bodyPr/>
                    <a:lstStyle/>
                    <a:p>
                      <a:pPr algn="ctr"/>
                      <a:r>
                        <a:rPr lang="en-US" sz="1200" b="1" dirty="0" smtClean="0"/>
                        <a:t>Types of SBAC Constructed Response</a:t>
                      </a:r>
                      <a:r>
                        <a:rPr lang="en-US" sz="1200" b="1" baseline="0" dirty="0" smtClean="0"/>
                        <a:t> Rubrics in this Assessment</a:t>
                      </a:r>
                    </a:p>
                    <a:p>
                      <a:pPr algn="ctr"/>
                      <a:r>
                        <a:rPr lang="en-US" sz="900" b="1" baseline="0" dirty="0" smtClean="0">
                          <a:hlinkClick r:id="rId2"/>
                        </a:rPr>
                        <a:t>http://www.livebinders.com/play/play?id=774846</a:t>
                      </a:r>
                      <a:endParaRPr lang="en-US" sz="900" b="1" baseline="0" dirty="0" smtClean="0"/>
                    </a:p>
                  </a:txBody>
                  <a:tcPr anchor="ctr">
                    <a:solidFill>
                      <a:schemeClr val="bg1"/>
                    </a:solidFill>
                  </a:tcPr>
                </a:tc>
                <a:tc hMerge="1">
                  <a:txBody>
                    <a:bodyPr/>
                    <a:lstStyle/>
                    <a:p>
                      <a:endParaRPr lang="en-US"/>
                    </a:p>
                  </a:txBody>
                  <a:tcPr/>
                </a:tc>
                <a:tc hMerge="1">
                  <a:txBody>
                    <a:bodyPr/>
                    <a:lstStyle/>
                    <a:p>
                      <a:endParaRPr lang="en-US" dirty="0"/>
                    </a:p>
                  </a:txBody>
                  <a:tcPr/>
                </a:tc>
              </a:tr>
              <a:tr h="889726">
                <a:tc>
                  <a:txBody>
                    <a:bodyPr/>
                    <a:lstStyle/>
                    <a:p>
                      <a:pPr algn="l"/>
                      <a:r>
                        <a:rPr lang="en-US" sz="1000" b="1" dirty="0" smtClean="0"/>
                        <a:t>Reading</a:t>
                      </a:r>
                    </a:p>
                    <a:p>
                      <a:pPr marL="171450" indent="-171450" algn="l">
                        <a:buFont typeface="Arial" panose="020B0604020202020204" pitchFamily="34" charset="0"/>
                        <a:buChar char="•"/>
                      </a:pPr>
                      <a:r>
                        <a:rPr lang="en-US" sz="1000" b="0" dirty="0" smtClean="0"/>
                        <a:t>2 Point Short Response</a:t>
                      </a:r>
                    </a:p>
                    <a:p>
                      <a:pPr marL="171450" indent="-171450" algn="l">
                        <a:buFont typeface="Arial" panose="020B0604020202020204" pitchFamily="34" charset="0"/>
                        <a:buChar char="•"/>
                      </a:pPr>
                      <a:r>
                        <a:rPr lang="en-US" sz="1000" b="0" dirty="0" smtClean="0"/>
                        <a:t>3 Point Extended Response</a:t>
                      </a:r>
                    </a:p>
                  </a:txBody>
                  <a:tcPr>
                    <a:solidFill>
                      <a:schemeClr val="bg1"/>
                    </a:solidFill>
                  </a:tcPr>
                </a:tc>
                <a:tc>
                  <a:txBody>
                    <a:bodyPr/>
                    <a:lstStyle/>
                    <a:p>
                      <a:pPr algn="l"/>
                      <a:r>
                        <a:rPr lang="en-US" sz="1000" b="1" dirty="0" smtClean="0"/>
                        <a:t>Writing</a:t>
                      </a:r>
                    </a:p>
                    <a:p>
                      <a:pPr marL="171450" indent="-171450" algn="l">
                        <a:buFont typeface="Arial" panose="020B0604020202020204" pitchFamily="34" charset="0"/>
                        <a:buChar char="•"/>
                      </a:pPr>
                      <a:r>
                        <a:rPr lang="en-US" sz="1000" b="0" dirty="0" smtClean="0"/>
                        <a:t>4 Point Full Composition Rubric (Performance Task)</a:t>
                      </a:r>
                    </a:p>
                    <a:p>
                      <a:pPr marL="171450" indent="-171450" algn="l">
                        <a:buFont typeface="Arial" panose="020B0604020202020204" pitchFamily="34" charset="0"/>
                        <a:buChar char="•"/>
                      </a:pPr>
                      <a:r>
                        <a:rPr lang="en-US" sz="1000" b="0" dirty="0" smtClean="0"/>
                        <a:t>3 Point Brief</a:t>
                      </a:r>
                      <a:r>
                        <a:rPr lang="en-US" sz="1000" b="0" baseline="0" dirty="0" smtClean="0"/>
                        <a:t> Write (1-2 Paragraphs) Rubric</a:t>
                      </a:r>
                    </a:p>
                    <a:p>
                      <a:pPr marL="171450" indent="-171450" algn="l">
                        <a:buFont typeface="Arial" panose="020B0604020202020204" pitchFamily="34" charset="0"/>
                        <a:buChar char="•"/>
                      </a:pPr>
                      <a:r>
                        <a:rPr lang="en-US" sz="1000" b="0" baseline="0" dirty="0" smtClean="0"/>
                        <a:t>3 Point Write to Revise Rubrics as Needed</a:t>
                      </a:r>
                      <a:endParaRPr lang="en-US" sz="1000" b="0" dirty="0" smtClean="0"/>
                    </a:p>
                  </a:txBody>
                  <a:tcPr>
                    <a:solidFill>
                      <a:schemeClr val="bg1"/>
                    </a:solidFill>
                  </a:tcPr>
                </a:tc>
                <a:tc>
                  <a:txBody>
                    <a:bodyPr/>
                    <a:lstStyle/>
                    <a:p>
                      <a:pPr algn="l"/>
                      <a:r>
                        <a:rPr lang="en-US" sz="1000" b="1" dirty="0" smtClean="0"/>
                        <a:t>Research</a:t>
                      </a:r>
                    </a:p>
                    <a:p>
                      <a:pPr marL="171450" indent="-171450" algn="l">
                        <a:buFont typeface="Arial" panose="020B0604020202020204" pitchFamily="34" charset="0"/>
                        <a:buChar char="•"/>
                      </a:pPr>
                      <a:r>
                        <a:rPr lang="en-US" sz="1000" b="0" dirty="0" smtClean="0"/>
                        <a:t>2 Point Rubrics Measuring Research Skill Use</a:t>
                      </a:r>
                      <a:endParaRPr lang="en-US" sz="1000" b="0" dirty="0"/>
                    </a:p>
                  </a:txBody>
                  <a:tcPr>
                    <a:solidFill>
                      <a:schemeClr val="bg1"/>
                    </a:solidFill>
                  </a:tcPr>
                </a:tc>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3180410935"/>
              </p:ext>
            </p:extLst>
          </p:nvPr>
        </p:nvGraphicFramePr>
        <p:xfrm>
          <a:off x="634277" y="4151086"/>
          <a:ext cx="6596016" cy="4554075"/>
        </p:xfrm>
        <a:graphic>
          <a:graphicData uri="http://schemas.openxmlformats.org/drawingml/2006/table">
            <a:tbl>
              <a:tblPr firstRow="1" bandRow="1">
                <a:tableStyleId>{5940675A-B579-460E-94D1-54222C63F5DA}</a:tableStyleId>
              </a:tblPr>
              <a:tblGrid>
                <a:gridCol w="3551701"/>
                <a:gridCol w="3044315"/>
              </a:tblGrid>
              <a:tr h="609600">
                <a:tc gridSpan="2">
                  <a:txBody>
                    <a:bodyPr/>
                    <a:lstStyle/>
                    <a:p>
                      <a:pPr algn="ctr"/>
                      <a:r>
                        <a:rPr lang="en-US" sz="1400" b="1" dirty="0" smtClean="0"/>
                        <a:t>Quarter 3</a:t>
                      </a:r>
                      <a:r>
                        <a:rPr lang="en-US" sz="1400" b="1" baseline="0" dirty="0" smtClean="0"/>
                        <a:t> </a:t>
                      </a:r>
                      <a:r>
                        <a:rPr lang="en-US" sz="1400" b="1" dirty="0" smtClean="0"/>
                        <a:t>Performance Task</a:t>
                      </a:r>
                    </a:p>
                    <a:p>
                      <a:pPr algn="ctr"/>
                      <a:r>
                        <a:rPr lang="en-US" sz="1000" b="1" baseline="0" dirty="0" smtClean="0">
                          <a:solidFill>
                            <a:srgbClr val="C00000"/>
                          </a:solidFill>
                        </a:rPr>
                        <a:t>The underlined sections are those scored on SBAC.   </a:t>
                      </a:r>
                    </a:p>
                    <a:p>
                      <a:pPr algn="ctr"/>
                      <a:r>
                        <a:rPr lang="en-US" sz="900" b="1" baseline="0" dirty="0" smtClean="0">
                          <a:solidFill>
                            <a:srgbClr val="002060"/>
                          </a:solidFill>
                        </a:rPr>
                        <a:t>Please take </a:t>
                      </a:r>
                      <a:r>
                        <a:rPr lang="en-US" sz="900" b="1" u="sng" baseline="0" dirty="0" smtClean="0">
                          <a:solidFill>
                            <a:srgbClr val="002060"/>
                          </a:solidFill>
                          <a:effectLst>
                            <a:outerShdw blurRad="38100" dist="38100" dir="2700000" algn="tl">
                              <a:srgbClr val="000000">
                                <a:alpha val="43137"/>
                              </a:srgbClr>
                            </a:outerShdw>
                          </a:effectLst>
                        </a:rPr>
                        <a:t>2 days</a:t>
                      </a:r>
                      <a:r>
                        <a:rPr lang="en-US" sz="900" b="1" u="none" baseline="0" dirty="0" smtClean="0">
                          <a:solidFill>
                            <a:srgbClr val="002060"/>
                          </a:solidFill>
                          <a:effectLst>
                            <a:outerShdw blurRad="38100" dist="38100" dir="2700000" algn="tl">
                              <a:srgbClr val="000000">
                                <a:alpha val="43137"/>
                              </a:srgbClr>
                            </a:outerShdw>
                          </a:effectLst>
                        </a:rPr>
                        <a:t> </a:t>
                      </a:r>
                      <a:r>
                        <a:rPr lang="en-US" sz="900" b="1" baseline="0" dirty="0" smtClean="0">
                          <a:solidFill>
                            <a:srgbClr val="002060"/>
                          </a:solidFill>
                        </a:rPr>
                        <a:t>to complete performance tasks.</a:t>
                      </a:r>
                      <a:endParaRPr lang="en-US" sz="900" b="1" dirty="0">
                        <a:solidFill>
                          <a:srgbClr val="002060"/>
                        </a:solidFill>
                      </a:endParaRPr>
                    </a:p>
                  </a:txBody>
                  <a:tcPr marL="97155" marR="97155">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algn="ctr"/>
                      <a:endParaRPr lang="en-US" sz="1400" b="1" dirty="0"/>
                    </a:p>
                  </a:txBody>
                  <a:tcPr/>
                </a:tc>
              </a:tr>
              <a:tr h="274320">
                <a:tc>
                  <a:txBody>
                    <a:bodyPr/>
                    <a:lstStyle/>
                    <a:p>
                      <a:pPr algn="ctr"/>
                      <a:r>
                        <a:rPr lang="en-US" sz="1200" b="1" u="sng" dirty="0" smtClean="0"/>
                        <a:t>Part 1</a:t>
                      </a:r>
                      <a:endParaRPr lang="en-US" sz="1200" b="1" u="sng" dirty="0"/>
                    </a:p>
                  </a:txBody>
                  <a:tcPr marL="97155" marR="97155">
                    <a:lnL w="12700" cap="flat" cmpd="sng" algn="ctr">
                      <a:no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200" b="1" u="sng" dirty="0" smtClean="0"/>
                        <a:t>Part 2</a:t>
                      </a:r>
                      <a:endParaRPr lang="en-US" sz="1200" b="1" u="sng" dirty="0"/>
                    </a:p>
                  </a:txBody>
                  <a:tcPr marL="97155" marR="97155">
                    <a:lnL w="12700" cap="flat" cmpd="sng" algn="ctr">
                      <a:solidFill>
                        <a:schemeClr val="bg1">
                          <a:lumMod val="50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r>
              <a:tr h="3670155">
                <a:tc>
                  <a:txBody>
                    <a:bodyPr/>
                    <a:lstStyle/>
                    <a:p>
                      <a:pPr>
                        <a:buFont typeface="Arial" pitchFamily="34" charset="0"/>
                        <a:buChar char="•"/>
                      </a:pPr>
                      <a:r>
                        <a:rPr lang="en-US" sz="1000" dirty="0" smtClean="0"/>
                        <a:t>     Classroom Activity if Desired/Needed</a:t>
                      </a:r>
                    </a:p>
                    <a:p>
                      <a:pPr>
                        <a:buFont typeface="Arial" pitchFamily="34" charset="0"/>
                        <a:buChar char="•"/>
                      </a:pPr>
                      <a:r>
                        <a:rPr lang="en-US" sz="1000" dirty="0" smtClean="0"/>
                        <a:t>     Read two</a:t>
                      </a:r>
                      <a:r>
                        <a:rPr lang="en-US" sz="1000" baseline="0" dirty="0" smtClean="0"/>
                        <a:t> paired passages.</a:t>
                      </a:r>
                    </a:p>
                    <a:p>
                      <a:pPr>
                        <a:buFont typeface="Arial" pitchFamily="34" charset="0"/>
                        <a:buChar char="•"/>
                      </a:pPr>
                      <a:r>
                        <a:rPr lang="en-US" sz="1000" baseline="0" dirty="0" smtClean="0"/>
                        <a:t>     Take notes while reading (note-taking).</a:t>
                      </a:r>
                    </a:p>
                    <a:p>
                      <a:pPr>
                        <a:buFont typeface="Arial" pitchFamily="34" charset="0"/>
                        <a:buChar char="•"/>
                      </a:pPr>
                      <a:r>
                        <a:rPr lang="en-US" sz="1000" baseline="0" dirty="0" smtClean="0"/>
                        <a:t>     </a:t>
                      </a:r>
                      <a:r>
                        <a:rPr lang="en-US" sz="1000" b="1" u="sng" baseline="0" dirty="0" smtClean="0">
                          <a:solidFill>
                            <a:srgbClr val="C00000"/>
                          </a:solidFill>
                        </a:rPr>
                        <a:t>Answer SR and CR research questions about sources </a:t>
                      </a:r>
                    </a:p>
                    <a:p>
                      <a:pPr>
                        <a:buFont typeface="Arial" pitchFamily="34" charset="0"/>
                        <a:buNone/>
                      </a:pPr>
                      <a:endParaRPr lang="en-US" sz="700" b="1" u="sng" baseline="0" dirty="0" smtClean="0">
                        <a:solidFill>
                          <a:srgbClr val="C00000"/>
                        </a:solidFill>
                      </a:endParaRPr>
                    </a:p>
                    <a:p>
                      <a:pPr>
                        <a:buFont typeface="Arial" pitchFamily="34" charset="0"/>
                        <a:buNone/>
                      </a:pPr>
                      <a:r>
                        <a:rPr lang="en-US" sz="1000" b="1" u="sng" baseline="0" dirty="0" smtClean="0">
                          <a:solidFill>
                            <a:srgbClr val="002060"/>
                          </a:solidFill>
                        </a:rPr>
                        <a:t>Components of Part 1</a:t>
                      </a:r>
                    </a:p>
                    <a:p>
                      <a:pPr marL="182361" indent="-182361"/>
                      <a:r>
                        <a:rPr lang="en-US" sz="900" b="1" u="sng" dirty="0" smtClean="0">
                          <a:solidFill>
                            <a:srgbClr val="002060"/>
                          </a:solidFill>
                        </a:rPr>
                        <a:t>Note-Taking</a:t>
                      </a:r>
                      <a:r>
                        <a:rPr lang="en-US" sz="900" b="1" dirty="0" smtClean="0">
                          <a:solidFill>
                            <a:srgbClr val="002060"/>
                          </a:solidFill>
                        </a:rPr>
                        <a:t>: </a:t>
                      </a:r>
                    </a:p>
                    <a:p>
                      <a:pPr marL="182361" indent="-182361"/>
                      <a:r>
                        <a:rPr lang="en-US" sz="900" b="1" dirty="0" smtClean="0">
                          <a:solidFill>
                            <a:srgbClr val="002060"/>
                          </a:solidFill>
                        </a:rPr>
                        <a:t>       </a:t>
                      </a:r>
                      <a:r>
                        <a:rPr lang="en-US" sz="900" dirty="0" smtClean="0"/>
                        <a:t>Students take notes as they read passages to gather information about their sources. Students are allowed to use their notes to later write a full composition (essay).  Note-taking strategies should  be taught as structured lessons throughout the school year in grades   K – 6.  </a:t>
                      </a:r>
                      <a:r>
                        <a:rPr lang="en-US" sz="900" b="1" dirty="0" smtClean="0">
                          <a:solidFill>
                            <a:srgbClr val="C00000"/>
                          </a:solidFill>
                          <a:effectLst>
                            <a:outerShdw blurRad="38100" dist="38100" dir="2700000" algn="tl">
                              <a:srgbClr val="000000">
                                <a:alpha val="43137"/>
                              </a:srgbClr>
                            </a:outerShdw>
                          </a:effectLst>
                        </a:rPr>
                        <a:t>A teacher’s note-taking form with directions and  a note-taking form for your students to use for this assessment  is provided, or you may use whatever formats you’ve had past success with</a:t>
                      </a:r>
                      <a:r>
                        <a:rPr lang="en-US" sz="900" dirty="0" smtClean="0"/>
                        <a:t>. Please have students practice using the note-taking page in this document </a:t>
                      </a:r>
                      <a:r>
                        <a:rPr lang="en-US" sz="900" b="1" u="sng" dirty="0" smtClean="0">
                          <a:effectLst>
                            <a:outerShdw blurRad="38100" dist="38100" dir="2700000" algn="tl">
                              <a:srgbClr val="000000">
                                <a:alpha val="43137"/>
                              </a:srgbClr>
                            </a:outerShdw>
                          </a:effectLst>
                        </a:rPr>
                        <a:t>before</a:t>
                      </a:r>
                      <a:r>
                        <a:rPr lang="en-US" sz="900" dirty="0" smtClean="0"/>
                        <a:t> the actual assessment if you choose to use it. </a:t>
                      </a:r>
                      <a:endParaRPr lang="en-US" sz="900" i="1" dirty="0" smtClean="0"/>
                    </a:p>
                    <a:p>
                      <a:pPr marL="182361" indent="-182361"/>
                      <a:r>
                        <a:rPr lang="en-US" sz="900" b="1" u="sng" dirty="0" smtClean="0">
                          <a:solidFill>
                            <a:srgbClr val="002060"/>
                          </a:solidFill>
                        </a:rPr>
                        <a:t>Research</a:t>
                      </a:r>
                      <a:r>
                        <a:rPr lang="en-US" sz="900" b="1" dirty="0" smtClean="0">
                          <a:solidFill>
                            <a:srgbClr val="002060"/>
                          </a:solidFill>
                        </a:rPr>
                        <a:t>: </a:t>
                      </a:r>
                    </a:p>
                    <a:p>
                      <a:pPr marL="182361" indent="-182361"/>
                      <a:r>
                        <a:rPr lang="en-US" sz="900" b="1" dirty="0" smtClean="0">
                          <a:solidFill>
                            <a:srgbClr val="002060"/>
                          </a:solidFill>
                        </a:rPr>
                        <a:t>       </a:t>
                      </a:r>
                      <a:r>
                        <a:rPr lang="en-US" sz="900" dirty="0" smtClean="0"/>
                        <a:t>In Part 1 of a performance task students answer constructed response  questions written to measure a  student’s ability to use </a:t>
                      </a:r>
                      <a:r>
                        <a:rPr lang="en-US" sz="900" b="1" u="sng" dirty="0" smtClean="0"/>
                        <a:t>research skills</a:t>
                      </a:r>
                      <a:r>
                        <a:rPr lang="en-US" sz="900" b="1" u="none" baseline="0" dirty="0" smtClean="0"/>
                        <a:t> </a:t>
                      </a:r>
                      <a:r>
                        <a:rPr lang="en-US" sz="900" b="0" u="none" baseline="0" dirty="0" smtClean="0"/>
                        <a:t>needed to complete a performance task.</a:t>
                      </a:r>
                      <a:r>
                        <a:rPr lang="en-US" sz="900" b="0" dirty="0" smtClean="0"/>
                        <a:t>  </a:t>
                      </a:r>
                      <a:r>
                        <a:rPr lang="en-US" sz="900" dirty="0" smtClean="0"/>
                        <a:t>These CR questions </a:t>
                      </a:r>
                      <a:r>
                        <a:rPr lang="en-US" sz="900" b="1" u="sng" dirty="0" smtClean="0">
                          <a:solidFill>
                            <a:srgbClr val="C00000"/>
                          </a:solidFill>
                        </a:rPr>
                        <a:t>are scored</a:t>
                      </a:r>
                      <a:r>
                        <a:rPr lang="en-US" sz="900" b="1" dirty="0" smtClean="0">
                          <a:solidFill>
                            <a:srgbClr val="C00000"/>
                          </a:solidFill>
                        </a:rPr>
                        <a:t> </a:t>
                      </a:r>
                      <a:r>
                        <a:rPr lang="en-US" sz="900" dirty="0" smtClean="0"/>
                        <a:t>using the SBAC Research Rubrics rather than reading</a:t>
                      </a:r>
                      <a:r>
                        <a:rPr lang="en-US" sz="900" baseline="0" dirty="0" smtClean="0"/>
                        <a:t> </a:t>
                      </a:r>
                      <a:r>
                        <a:rPr lang="en-US" sz="900" dirty="0" smtClean="0"/>
                        <a:t>response rubrics. </a:t>
                      </a:r>
                      <a:endParaRPr lang="en-US" sz="900" b="1" u="sng" baseline="0" dirty="0" smtClean="0">
                        <a:solidFill>
                          <a:srgbClr val="C00000"/>
                        </a:solidFill>
                      </a:endParaRPr>
                    </a:p>
                  </a:txBody>
                  <a:tcPr marL="97155" marR="97155">
                    <a:lnL w="12700" cap="flat" cmpd="sng" algn="ctr">
                      <a:no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buFont typeface="Arial" pitchFamily="34" charset="0"/>
                        <a:buChar char="•"/>
                      </a:pPr>
                      <a:r>
                        <a:rPr lang="en-US" sz="1000" dirty="0" smtClean="0"/>
                        <a:t>     Plan your essay</a:t>
                      </a:r>
                      <a:r>
                        <a:rPr lang="en-US" sz="1000" baseline="0" dirty="0" smtClean="0"/>
                        <a:t> (brainstorming -pre-writing).</a:t>
                      </a:r>
                      <a:endParaRPr lang="en-US" sz="1000" b="1" u="sng" dirty="0" smtClean="0"/>
                    </a:p>
                    <a:p>
                      <a:pPr>
                        <a:buFont typeface="Arial" pitchFamily="34" charset="0"/>
                        <a:buChar char="•"/>
                      </a:pPr>
                      <a:r>
                        <a:rPr lang="en-US" sz="1000" baseline="0" dirty="0" smtClean="0"/>
                        <a:t>     </a:t>
                      </a:r>
                      <a:r>
                        <a:rPr lang="en-US" sz="1000" dirty="0" smtClean="0"/>
                        <a:t>Write,</a:t>
                      </a:r>
                      <a:r>
                        <a:rPr lang="en-US" sz="1000" baseline="0" dirty="0" smtClean="0"/>
                        <a:t> Revise and Edit </a:t>
                      </a:r>
                      <a:r>
                        <a:rPr lang="en-US" sz="1000" baseline="0" dirty="0" smtClean="0">
                          <a:solidFill>
                            <a:schemeClr val="tx1"/>
                          </a:solidFill>
                        </a:rPr>
                        <a:t>(W.2..5)</a:t>
                      </a:r>
                    </a:p>
                    <a:p>
                      <a:pPr>
                        <a:buFont typeface="Arial" pitchFamily="34" charset="0"/>
                        <a:buChar char="•"/>
                      </a:pPr>
                      <a:r>
                        <a:rPr lang="en-US" sz="1000" b="1" u="none" dirty="0" smtClean="0"/>
                        <a:t>     </a:t>
                      </a:r>
                      <a:r>
                        <a:rPr lang="en-US" sz="1000" b="1" u="sng" dirty="0" smtClean="0">
                          <a:solidFill>
                            <a:srgbClr val="C00000"/>
                          </a:solidFill>
                        </a:rPr>
                        <a:t>Writing a Full Composition or Speech </a:t>
                      </a:r>
                    </a:p>
                    <a:p>
                      <a:pPr marL="0" marR="0" indent="0" algn="l" defTabSz="1018824" rtl="0" eaLnBrk="1" fontAlgn="auto" latinLnBrk="0" hangingPunct="1">
                        <a:lnSpc>
                          <a:spcPct val="100000"/>
                        </a:lnSpc>
                        <a:spcBef>
                          <a:spcPts val="0"/>
                        </a:spcBef>
                        <a:spcAft>
                          <a:spcPts val="0"/>
                        </a:spcAft>
                        <a:buClrTx/>
                        <a:buSzTx/>
                        <a:buFont typeface="Arial" pitchFamily="34" charset="0"/>
                        <a:buNone/>
                        <a:tabLst/>
                        <a:defRPr/>
                      </a:pPr>
                      <a:endParaRPr lang="en-US" sz="1000" b="1" u="sng" baseline="0" dirty="0" smtClean="0">
                        <a:solidFill>
                          <a:srgbClr val="002060"/>
                        </a:solidFill>
                      </a:endParaRPr>
                    </a:p>
                    <a:p>
                      <a:pPr marL="0" marR="0" indent="0" algn="l" defTabSz="1018824" rtl="0" eaLnBrk="1" fontAlgn="auto" latinLnBrk="0" hangingPunct="1">
                        <a:lnSpc>
                          <a:spcPct val="100000"/>
                        </a:lnSpc>
                        <a:spcBef>
                          <a:spcPts val="0"/>
                        </a:spcBef>
                        <a:spcAft>
                          <a:spcPts val="0"/>
                        </a:spcAft>
                        <a:buClrTx/>
                        <a:buSzTx/>
                        <a:buFont typeface="Arial" pitchFamily="34" charset="0"/>
                        <a:buNone/>
                        <a:tabLst/>
                        <a:defRPr/>
                      </a:pPr>
                      <a:r>
                        <a:rPr lang="en-US" sz="1000" b="1" u="sng" baseline="0" dirty="0" smtClean="0">
                          <a:solidFill>
                            <a:srgbClr val="002060"/>
                          </a:solidFill>
                        </a:rPr>
                        <a:t>Components of Part 2</a:t>
                      </a:r>
                    </a:p>
                    <a:p>
                      <a:pPr>
                        <a:buFont typeface="Arial" pitchFamily="34" charset="0"/>
                        <a:buNone/>
                      </a:pPr>
                      <a:r>
                        <a:rPr lang="en-US" sz="900" b="1" i="0" u="sng" dirty="0" smtClean="0">
                          <a:solidFill>
                            <a:srgbClr val="002060"/>
                          </a:solidFill>
                          <a:effectLst/>
                        </a:rPr>
                        <a:t>Planning</a:t>
                      </a:r>
                      <a:endParaRPr lang="en-US" sz="900" dirty="0" smtClean="0">
                        <a:solidFill>
                          <a:srgbClr val="C00000"/>
                        </a:solidFill>
                      </a:endParaRPr>
                    </a:p>
                    <a:p>
                      <a:pPr marL="171450" indent="0">
                        <a:buFont typeface="Arial" pitchFamily="34" charset="0"/>
                        <a:buNone/>
                      </a:pPr>
                      <a:r>
                        <a:rPr lang="en-US" sz="900" dirty="0" smtClean="0">
                          <a:solidFill>
                            <a:schemeClr val="tx1"/>
                          </a:solidFill>
                        </a:rPr>
                        <a:t>Students review notes and sources</a:t>
                      </a:r>
                      <a:r>
                        <a:rPr lang="en-US" sz="900" baseline="0" dirty="0" smtClean="0">
                          <a:solidFill>
                            <a:schemeClr val="tx1"/>
                          </a:solidFill>
                        </a:rPr>
                        <a:t> and plan their  composition.</a:t>
                      </a:r>
                      <a:endParaRPr lang="en-US" sz="900" dirty="0" smtClean="0">
                        <a:solidFill>
                          <a:srgbClr val="C00000"/>
                        </a:solidFill>
                      </a:endParaRPr>
                    </a:p>
                    <a:p>
                      <a:pPr>
                        <a:buFont typeface="Arial" pitchFamily="34" charset="0"/>
                        <a:buNone/>
                      </a:pPr>
                      <a:r>
                        <a:rPr lang="en-US" sz="900" b="1" u="sng" dirty="0" smtClean="0">
                          <a:solidFill>
                            <a:srgbClr val="002060"/>
                          </a:solidFill>
                        </a:rPr>
                        <a:t>Write, Revise and Edit</a:t>
                      </a:r>
                    </a:p>
                    <a:p>
                      <a:pPr>
                        <a:buFont typeface="Arial" pitchFamily="34" charset="0"/>
                        <a:buNone/>
                      </a:pPr>
                      <a:r>
                        <a:rPr lang="en-US" sz="900" b="0" u="none" baseline="0" dirty="0" smtClean="0">
                          <a:solidFill>
                            <a:srgbClr val="002060"/>
                          </a:solidFill>
                        </a:rPr>
                        <a:t>       </a:t>
                      </a:r>
                      <a:r>
                        <a:rPr lang="en-US" sz="900" b="0" u="none" dirty="0" smtClean="0">
                          <a:solidFill>
                            <a:schemeClr val="tx1"/>
                          </a:solidFill>
                        </a:rPr>
                        <a:t>Students</a:t>
                      </a:r>
                      <a:r>
                        <a:rPr lang="en-US" sz="900" b="0" u="none" baseline="0" dirty="0" smtClean="0">
                          <a:solidFill>
                            <a:schemeClr val="tx1"/>
                          </a:solidFill>
                        </a:rPr>
                        <a:t> draft, write, revise and edit their writing.</a:t>
                      </a:r>
                    </a:p>
                    <a:p>
                      <a:pPr marL="171450" indent="0">
                        <a:buFont typeface="Arial" pitchFamily="34" charset="0"/>
                        <a:buNone/>
                      </a:pPr>
                      <a:r>
                        <a:rPr lang="en-US" sz="900" b="0" u="none" baseline="0" dirty="0" smtClean="0">
                          <a:solidFill>
                            <a:schemeClr val="tx1"/>
                          </a:solidFill>
                        </a:rPr>
                        <a:t>Word processing tools should be available for spell    check (but no grammar check).</a:t>
                      </a:r>
                      <a:endParaRPr lang="en-US" sz="900" b="1" u="sng" baseline="0" dirty="0" smtClean="0">
                        <a:solidFill>
                          <a:srgbClr val="002060"/>
                        </a:solidFill>
                      </a:endParaRPr>
                    </a:p>
                    <a:p>
                      <a:pPr marL="171450" indent="0">
                        <a:buFont typeface="Arial" pitchFamily="34" charset="0"/>
                        <a:buNone/>
                      </a:pPr>
                      <a:r>
                        <a:rPr lang="en-US" sz="900" dirty="0" smtClean="0">
                          <a:effectLst/>
                          <a:latin typeface="+mn-lt"/>
                          <a:ea typeface="Calibri"/>
                          <a:cs typeface="Calibri"/>
                        </a:rPr>
                        <a:t>This protocol focuses on the key elements of </a:t>
                      </a:r>
                      <a:r>
                        <a:rPr lang="en-US" sz="900" b="1" dirty="0" smtClean="0">
                          <a:effectLst/>
                          <a:latin typeface="+mn-lt"/>
                          <a:ea typeface="Calibri"/>
                          <a:cs typeface="Calibri"/>
                        </a:rPr>
                        <a:t>writing narratives</a:t>
                      </a:r>
                      <a:r>
                        <a:rPr lang="en-US" sz="900" dirty="0" smtClean="0">
                          <a:effectLst/>
                          <a:latin typeface="+mn-lt"/>
                          <a:ea typeface="Calibri"/>
                          <a:cs typeface="Calibri"/>
                        </a:rPr>
                        <a:t>: </a:t>
                      </a:r>
                      <a:endParaRPr lang="en-US" sz="800" dirty="0" smtClean="0">
                        <a:effectLst/>
                        <a:latin typeface="+mn-lt"/>
                        <a:ea typeface="Calibri"/>
                        <a:cs typeface="Times New Roman"/>
                      </a:endParaRPr>
                    </a:p>
                    <a:p>
                      <a:pPr marL="342900" marR="0" lvl="0" indent="-342900">
                        <a:lnSpc>
                          <a:spcPct val="115000"/>
                        </a:lnSpc>
                        <a:spcBef>
                          <a:spcPts val="0"/>
                        </a:spcBef>
                        <a:spcAft>
                          <a:spcPts val="0"/>
                        </a:spcAft>
                        <a:buFont typeface="+mj-lt"/>
                        <a:buAutoNum type="arabicPeriod"/>
                      </a:pPr>
                      <a:r>
                        <a:rPr lang="en-US" sz="900" b="1" dirty="0" smtClean="0">
                          <a:effectLst/>
                          <a:latin typeface="Calibri,Bold"/>
                          <a:ea typeface="Calibri"/>
                          <a:cs typeface="Calibri,Bold"/>
                        </a:rPr>
                        <a:t>introduction </a:t>
                      </a:r>
                      <a:r>
                        <a:rPr lang="en-US" sz="900" dirty="0" smtClean="0">
                          <a:effectLst/>
                          <a:latin typeface="+mn-lt"/>
                          <a:ea typeface="Calibri"/>
                          <a:cs typeface="Calibri"/>
                        </a:rPr>
                        <a:t>(narrator and/or setting and characters)</a:t>
                      </a:r>
                      <a:endParaRPr lang="en-US" sz="800" dirty="0" smtClean="0">
                        <a:effectLst/>
                        <a:latin typeface="+mn-lt"/>
                        <a:ea typeface="Calibri"/>
                        <a:cs typeface="Times New Roman"/>
                      </a:endParaRPr>
                    </a:p>
                    <a:p>
                      <a:pPr marL="342900" marR="0" lvl="0" indent="-342900">
                        <a:lnSpc>
                          <a:spcPct val="115000"/>
                        </a:lnSpc>
                        <a:spcBef>
                          <a:spcPts val="0"/>
                        </a:spcBef>
                        <a:spcAft>
                          <a:spcPts val="0"/>
                        </a:spcAft>
                        <a:buFont typeface="+mj-lt"/>
                        <a:buAutoNum type="arabicPeriod"/>
                      </a:pPr>
                      <a:r>
                        <a:rPr lang="en-US" sz="900" b="1" dirty="0" smtClean="0">
                          <a:effectLst/>
                          <a:latin typeface="Calibri,Bold"/>
                          <a:ea typeface="Calibri"/>
                          <a:cs typeface="Calibri,Bold"/>
                        </a:rPr>
                        <a:t>organization </a:t>
                      </a:r>
                      <a:r>
                        <a:rPr lang="en-US" sz="900" dirty="0" smtClean="0">
                          <a:effectLst/>
                          <a:latin typeface="+mn-lt"/>
                          <a:ea typeface="Calibri"/>
                          <a:cs typeface="Calibri"/>
                        </a:rPr>
                        <a:t>(event sequence)</a:t>
                      </a:r>
                      <a:endParaRPr lang="en-US" sz="800" dirty="0" smtClean="0">
                        <a:effectLst/>
                        <a:latin typeface="+mn-lt"/>
                        <a:ea typeface="Calibri"/>
                        <a:cs typeface="Times New Roman"/>
                      </a:endParaRPr>
                    </a:p>
                    <a:p>
                      <a:pPr marL="342900" marR="0" lvl="0" indent="-342900">
                        <a:lnSpc>
                          <a:spcPct val="115000"/>
                        </a:lnSpc>
                        <a:spcBef>
                          <a:spcPts val="0"/>
                        </a:spcBef>
                        <a:spcAft>
                          <a:spcPts val="0"/>
                        </a:spcAft>
                        <a:buFont typeface="+mj-lt"/>
                        <a:buAutoNum type="arabicPeriod"/>
                      </a:pPr>
                      <a:r>
                        <a:rPr lang="en-US" sz="900" b="1" dirty="0" smtClean="0">
                          <a:effectLst/>
                          <a:latin typeface="Calibri,Bold"/>
                          <a:ea typeface="Calibri"/>
                          <a:cs typeface="Calibri,Bold"/>
                        </a:rPr>
                        <a:t>development </a:t>
                      </a:r>
                      <a:r>
                        <a:rPr lang="en-US" sz="900" dirty="0" smtClean="0">
                          <a:effectLst/>
                          <a:latin typeface="+mn-lt"/>
                          <a:ea typeface="Calibri"/>
                          <a:cs typeface="Calibri"/>
                        </a:rPr>
                        <a:t>(narrative techniques such as dialogue, pacing, description reflection, and multiple plot lines)</a:t>
                      </a:r>
                      <a:endParaRPr lang="en-US" sz="800" dirty="0" smtClean="0">
                        <a:effectLst/>
                        <a:latin typeface="+mn-lt"/>
                        <a:ea typeface="Calibri"/>
                        <a:cs typeface="Times New Roman"/>
                      </a:endParaRPr>
                    </a:p>
                    <a:p>
                      <a:pPr marL="342900" marR="0" lvl="0" indent="-342900">
                        <a:lnSpc>
                          <a:spcPct val="115000"/>
                        </a:lnSpc>
                        <a:spcBef>
                          <a:spcPts val="0"/>
                        </a:spcBef>
                        <a:spcAft>
                          <a:spcPts val="0"/>
                        </a:spcAft>
                        <a:buFont typeface="+mj-lt"/>
                        <a:buAutoNum type="arabicPeriod"/>
                      </a:pPr>
                      <a:r>
                        <a:rPr lang="en-US" sz="900" b="1" dirty="0" smtClean="0">
                          <a:effectLst/>
                          <a:latin typeface="Calibri,Bold"/>
                          <a:ea typeface="Calibri"/>
                          <a:cs typeface="Calibri,Bold"/>
                        </a:rPr>
                        <a:t>transitions </a:t>
                      </a:r>
                      <a:r>
                        <a:rPr lang="en-US" sz="900" dirty="0" smtClean="0">
                          <a:effectLst/>
                          <a:latin typeface="+mn-lt"/>
                          <a:ea typeface="Calibri"/>
                          <a:cs typeface="Calibri"/>
                        </a:rPr>
                        <a:t>(to sequence events)</a:t>
                      </a:r>
                      <a:endParaRPr lang="en-US" sz="800" dirty="0" smtClean="0">
                        <a:effectLst/>
                        <a:latin typeface="+mn-lt"/>
                        <a:ea typeface="Calibri"/>
                        <a:cs typeface="Times New Roman"/>
                      </a:endParaRPr>
                    </a:p>
                    <a:p>
                      <a:pPr marL="342900" marR="0" lvl="0" indent="-342900">
                        <a:lnSpc>
                          <a:spcPct val="115000"/>
                        </a:lnSpc>
                        <a:spcBef>
                          <a:spcPts val="0"/>
                        </a:spcBef>
                        <a:spcAft>
                          <a:spcPts val="0"/>
                        </a:spcAft>
                        <a:buFont typeface="+mj-lt"/>
                        <a:buAutoNum type="arabicPeriod"/>
                      </a:pPr>
                      <a:r>
                        <a:rPr lang="en-US" sz="900" b="1" dirty="0" smtClean="0">
                          <a:effectLst/>
                          <a:latin typeface="Calibri,Bold"/>
                          <a:ea typeface="Calibri"/>
                          <a:cs typeface="Calibri,Bold"/>
                        </a:rPr>
                        <a:t>conclusion</a:t>
                      </a:r>
                      <a:endParaRPr lang="en-US" sz="800" dirty="0" smtClean="0">
                        <a:effectLst/>
                        <a:latin typeface="+mn-lt"/>
                        <a:ea typeface="Calibri"/>
                        <a:cs typeface="Times New Roman"/>
                      </a:endParaRPr>
                    </a:p>
                    <a:p>
                      <a:pPr marL="342900" marR="0" lvl="0" indent="-342900">
                        <a:lnSpc>
                          <a:spcPct val="115000"/>
                        </a:lnSpc>
                        <a:spcBef>
                          <a:spcPts val="0"/>
                        </a:spcBef>
                        <a:spcAft>
                          <a:spcPts val="0"/>
                        </a:spcAft>
                        <a:buFont typeface="+mj-lt"/>
                        <a:buAutoNum type="arabicPeriod"/>
                      </a:pPr>
                      <a:r>
                        <a:rPr lang="en-US" sz="900" b="1" dirty="0" smtClean="0">
                          <a:effectLst/>
                          <a:latin typeface="Calibri,Bold"/>
                          <a:ea typeface="Calibri"/>
                          <a:cs typeface="Calibri,Bold"/>
                        </a:rPr>
                        <a:t>conventions of standard English</a:t>
                      </a:r>
                      <a:r>
                        <a:rPr lang="en-US" sz="900" dirty="0" smtClean="0">
                          <a:effectLst/>
                          <a:latin typeface="+mn-lt"/>
                          <a:ea typeface="Calibri"/>
                          <a:cs typeface="Calibri"/>
                        </a:rPr>
                        <a:t>. </a:t>
                      </a:r>
                      <a:endParaRPr lang="en-US" sz="800" dirty="0" smtClean="0">
                        <a:effectLst/>
                        <a:latin typeface="+mn-lt"/>
                        <a:ea typeface="Calibri"/>
                        <a:cs typeface="Times New Roman"/>
                      </a:endParaRPr>
                    </a:p>
                  </a:txBody>
                  <a:tcPr marL="97155" marR="97155">
                    <a:lnL w="12700" cap="flat" cmpd="sng" algn="ctr">
                      <a:solidFill>
                        <a:schemeClr val="bg1">
                          <a:lumMod val="50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r>
            </a:tbl>
          </a:graphicData>
        </a:graphic>
      </p:graphicFrame>
      <p:sp>
        <p:nvSpPr>
          <p:cNvPr id="8" name="Rectangle 7"/>
          <p:cNvSpPr/>
          <p:nvPr/>
        </p:nvSpPr>
        <p:spPr>
          <a:xfrm>
            <a:off x="693784" y="9068709"/>
            <a:ext cx="6477000" cy="527053"/>
          </a:xfrm>
          <a:prstGeom prst="rect">
            <a:avLst/>
          </a:prstGeom>
        </p:spPr>
        <p:txBody>
          <a:bodyPr wrap="square" lIns="91433" tIns="45717" rIns="91433" bIns="45717">
            <a:spAutoFit/>
          </a:bodyPr>
          <a:lstStyle/>
          <a:p>
            <a:r>
              <a:rPr lang="en-US" sz="900" b="1" dirty="0"/>
              <a:t>There are  NO Technology-enhanced Items/Tasks (TE) Note:  It is </a:t>
            </a:r>
            <a:r>
              <a:rPr lang="en-US" sz="900" b="1" i="1" u="sng" dirty="0"/>
              <a:t>highly recommended</a:t>
            </a:r>
            <a:r>
              <a:rPr lang="en-US" sz="900" b="1" i="1" dirty="0"/>
              <a:t> </a:t>
            </a:r>
            <a:r>
              <a:rPr lang="en-US" sz="900" b="1" dirty="0"/>
              <a:t>that students have experiences with the following types of tasks from various on-line instructional practice sites, as they are not on the HSD Elementary Assessments: </a:t>
            </a:r>
            <a:r>
              <a:rPr lang="en-US" sz="900" i="1" dirty="0"/>
              <a:t>reordering text, selecting and changing text, selecting text, and selecting from drop-down menu</a:t>
            </a:r>
          </a:p>
        </p:txBody>
      </p:sp>
    </p:spTree>
    <p:extLst>
      <p:ext uri="{BB962C8B-B14F-4D97-AF65-F5344CB8AC3E}">
        <p14:creationId xmlns:p14="http://schemas.microsoft.com/office/powerpoint/2010/main" val="3184908861"/>
      </p:ext>
    </p:extLst>
  </p:cSld>
  <p:clrMapOvr>
    <a:masterClrMapping/>
  </p:clrMapOvr>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3.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3113</TotalTime>
  <Words>10988</Words>
  <Application>Microsoft Office PowerPoint</Application>
  <PresentationFormat>Custom</PresentationFormat>
  <Paragraphs>1572</Paragraphs>
  <Slides>43</Slides>
  <Notes>6</Notes>
  <HiddenSlides>0</HiddenSlides>
  <MMClips>0</MMClips>
  <ScaleCrop>false</ScaleCrop>
  <HeadingPairs>
    <vt:vector size="6" baseType="variant">
      <vt:variant>
        <vt:lpstr>Fonts Used</vt:lpstr>
      </vt:variant>
      <vt:variant>
        <vt:i4>12</vt:i4>
      </vt:variant>
      <vt:variant>
        <vt:lpstr>Theme</vt:lpstr>
      </vt:variant>
      <vt:variant>
        <vt:i4>3</vt:i4>
      </vt:variant>
      <vt:variant>
        <vt:lpstr>Slide Titles</vt:lpstr>
      </vt:variant>
      <vt:variant>
        <vt:i4>43</vt:i4>
      </vt:variant>
    </vt:vector>
  </HeadingPairs>
  <TitlesOfParts>
    <vt:vector size="58" baseType="lpstr">
      <vt:lpstr>Arial</vt:lpstr>
      <vt:lpstr>Bookman Old Style</vt:lpstr>
      <vt:lpstr>Calibri</vt:lpstr>
      <vt:lpstr>Calibri,Bold</vt:lpstr>
      <vt:lpstr>Franklin Gothic Book</vt:lpstr>
      <vt:lpstr>Gill Sans MT</vt:lpstr>
      <vt:lpstr>GillSansMT</vt:lpstr>
      <vt:lpstr>Helvetica</vt:lpstr>
      <vt:lpstr>Lucida Handwriting</vt:lpstr>
      <vt:lpstr>Times New Roman</vt:lpstr>
      <vt:lpstr>Verdana</vt:lpstr>
      <vt:lpstr>Wingdings 2</vt:lpstr>
      <vt:lpstr>Office Theme</vt:lpstr>
      <vt:lpstr>1_Solstice</vt:lpstr>
      <vt:lpstr>1_Office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Susan Richmond</dc:creator>
  <cp:lastModifiedBy>Richmond, Susan</cp:lastModifiedBy>
  <cp:revision>495</cp:revision>
  <cp:lastPrinted>2016-02-10T19:24:47Z</cp:lastPrinted>
  <dcterms:created xsi:type="dcterms:W3CDTF">2013-06-13T16:49:22Z</dcterms:created>
  <dcterms:modified xsi:type="dcterms:W3CDTF">2016-03-18T16:54:25Z</dcterms:modified>
</cp:coreProperties>
</file>