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48"/>
  </p:notesMasterIdLst>
  <p:handoutMasterIdLst>
    <p:handoutMasterId r:id="rId49"/>
  </p:handoutMasterIdLst>
  <p:sldIdLst>
    <p:sldId id="487" r:id="rId3"/>
    <p:sldId id="520" r:id="rId4"/>
    <p:sldId id="489" r:id="rId5"/>
    <p:sldId id="522" r:id="rId6"/>
    <p:sldId id="523" r:id="rId7"/>
    <p:sldId id="524" r:id="rId8"/>
    <p:sldId id="525" r:id="rId9"/>
    <p:sldId id="526" r:id="rId10"/>
    <p:sldId id="527" r:id="rId11"/>
    <p:sldId id="528" r:id="rId12"/>
    <p:sldId id="521" r:id="rId13"/>
    <p:sldId id="490" r:id="rId14"/>
    <p:sldId id="491" r:id="rId15"/>
    <p:sldId id="355" r:id="rId16"/>
    <p:sldId id="493" r:id="rId17"/>
    <p:sldId id="494" r:id="rId18"/>
    <p:sldId id="495" r:id="rId19"/>
    <p:sldId id="496" r:id="rId20"/>
    <p:sldId id="497" r:id="rId21"/>
    <p:sldId id="498" r:id="rId22"/>
    <p:sldId id="499" r:id="rId23"/>
    <p:sldId id="501" r:id="rId24"/>
    <p:sldId id="500" r:id="rId25"/>
    <p:sldId id="502" r:id="rId26"/>
    <p:sldId id="503" r:id="rId27"/>
    <p:sldId id="504" r:id="rId28"/>
    <p:sldId id="482" r:id="rId29"/>
    <p:sldId id="505" r:id="rId30"/>
    <p:sldId id="506" r:id="rId31"/>
    <p:sldId id="507" r:id="rId32"/>
    <p:sldId id="508" r:id="rId33"/>
    <p:sldId id="483" r:id="rId34"/>
    <p:sldId id="484" r:id="rId35"/>
    <p:sldId id="485" r:id="rId36"/>
    <p:sldId id="509" r:id="rId37"/>
    <p:sldId id="510" r:id="rId38"/>
    <p:sldId id="511" r:id="rId39"/>
    <p:sldId id="512" r:id="rId40"/>
    <p:sldId id="513" r:id="rId41"/>
    <p:sldId id="514" r:id="rId42"/>
    <p:sldId id="515" r:id="rId43"/>
    <p:sldId id="516" r:id="rId44"/>
    <p:sldId id="517" r:id="rId45"/>
    <p:sldId id="518" r:id="rId46"/>
    <p:sldId id="519" r:id="rId47"/>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05" autoAdjust="0"/>
    <p:restoredTop sz="99055" autoAdjust="0"/>
  </p:normalViewPr>
  <p:slideViewPr>
    <p:cSldViewPr>
      <p:cViewPr>
        <p:scale>
          <a:sx n="112" d="100"/>
          <a:sy n="112" d="100"/>
        </p:scale>
        <p:origin x="1038" y="-438"/>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3/15/2016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3/15/2016</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146048" y="503857"/>
            <a:ext cx="5925312" cy="2061058"/>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146048" y="2590090"/>
            <a:ext cx="5925312" cy="245364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D323ABC3-F9D5-41E6-920C-361B5D1D5261}" type="datetime1">
              <a:rPr lang="en-US" smtClean="0"/>
              <a:pPr/>
              <a:t>3/15/2016</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Oval 7"/>
          <p:cNvSpPr/>
          <p:nvPr/>
        </p:nvSpPr>
        <p:spPr>
          <a:xfrm>
            <a:off x="737146" y="1979323"/>
            <a:ext cx="168250"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925741" y="1883023"/>
            <a:ext cx="51206"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3/15/2016</a:t>
            </a:fld>
            <a:endParaRPr lang="en-US"/>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7" name="Rectangle 6"/>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10/25/2014 HSD – OSP and Susan Richmond</a:t>
            </a:r>
            <a:endParaRPr lang="en-US" sz="9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826312" y="-76"/>
            <a:ext cx="5486400" cy="960127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062714" y="3640455"/>
            <a:ext cx="5120640" cy="32004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062714" y="1493520"/>
            <a:ext cx="5120640" cy="2113597"/>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BEE7BD-3C42-46C4-A835-3E3BDF1AE10E}" type="datetime1">
              <a:rPr lang="en-US" smtClean="0"/>
              <a:pPr/>
              <a:t>3/15/2016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10" name="Rectangle 9"/>
          <p:cNvSpPr/>
          <p:nvPr/>
        </p:nvSpPr>
        <p:spPr bwMode="invGray">
          <a:xfrm>
            <a:off x="1828800" y="0"/>
            <a:ext cx="60960"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737857" y="3940518"/>
            <a:ext cx="168250" cy="294437"/>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926451" y="3844218"/>
            <a:ext cx="51206" cy="89611"/>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8486" y="384048"/>
            <a:ext cx="5998464" cy="16002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148486" y="2133600"/>
            <a:ext cx="2926080" cy="65288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20870" y="2133600"/>
            <a:ext cx="2926080" cy="6528816"/>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91C9F3C-5175-4E3A-98BB-AD089760102E}" type="datetime1">
              <a:rPr lang="en-US" smtClean="0"/>
              <a:pPr/>
              <a:t>3/15/2016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7224470"/>
            <a:ext cx="6583680" cy="16002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459589"/>
            <a:ext cx="3218688" cy="896112"/>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30752" y="459589"/>
            <a:ext cx="3218688" cy="896112"/>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1357070"/>
            <a:ext cx="3218688" cy="576072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30752" y="1357070"/>
            <a:ext cx="3218688" cy="576072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AC7CBA6-CA2A-4158-A07A-774E5EDEE07A}" type="datetime1">
              <a:rPr lang="en-US" smtClean="0"/>
              <a:pPr/>
              <a:t>3/15/2016</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8486" y="384048"/>
            <a:ext cx="5998464" cy="16002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B2DE2B7-079F-4A3E-85C4-519141386CD3}" type="datetime1">
              <a:rPr lang="en-US" smtClean="0"/>
              <a:pPr/>
              <a:t>3/15/2016</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811987" y="0"/>
            <a:ext cx="6503213" cy="96012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C8DBED1-8F41-4E2A-84FA-EC900252CBF6}" type="datetime1">
              <a:rPr lang="en-US" smtClean="0"/>
              <a:pPr/>
              <a:t>3/15/2016</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6" name="Rectangle 5"/>
          <p:cNvSpPr/>
          <p:nvPr/>
        </p:nvSpPr>
        <p:spPr bwMode="invGray">
          <a:xfrm>
            <a:off x="811987" y="-76"/>
            <a:ext cx="58522"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03489"/>
            <a:ext cx="3048000" cy="162687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365760" y="1969750"/>
            <a:ext cx="3048000" cy="9779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760" y="2987041"/>
            <a:ext cx="6522720" cy="5589588"/>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33E275-2333-457D-B231-ACDEC9BE2BD1}" type="datetime1">
              <a:rPr lang="en-US" smtClean="0"/>
              <a:pPr/>
              <a:t>3/15/2016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172200" y="9090025"/>
            <a:ext cx="792480" cy="511175"/>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07/05/2015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09517" y="1493520"/>
            <a:ext cx="2194560" cy="277368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1E07EFA-7667-4272-80CC-C78D5DB339E5}" type="datetime1">
              <a:rPr lang="en-US" smtClean="0"/>
              <a:pPr/>
              <a:t>3/15/2016</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177B04D-AEB5-43ED-B9BA-B3D1EC9C9067}" type="slidenum">
              <a:rPr lang="en-US" smtClean="0"/>
              <a:pPr/>
              <a:t>‹#›</a:t>
            </a:fld>
            <a:endParaRPr lang="en-US" dirty="0"/>
          </a:p>
        </p:txBody>
      </p:sp>
      <p:sp>
        <p:nvSpPr>
          <p:cNvPr id="8" name="Rectangle 7"/>
          <p:cNvSpPr/>
          <p:nvPr/>
        </p:nvSpPr>
        <p:spPr>
          <a:xfrm>
            <a:off x="609600" y="1493520"/>
            <a:ext cx="3657600" cy="64008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670560" y="1600205"/>
            <a:ext cx="3535680" cy="4920343"/>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17380" y="1336077"/>
            <a:ext cx="548640"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4002934" y="1311500"/>
            <a:ext cx="519379" cy="28603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670560" y="6720840"/>
            <a:ext cx="3535680" cy="10668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4C7A764-92AC-498C-A948-6B40651C68CD}" type="datetime1">
              <a:rPr lang="en-US" smtClean="0"/>
              <a:pPr/>
              <a:t>3/15/2016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86400" y="384495"/>
            <a:ext cx="1463040" cy="819213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384497"/>
            <a:ext cx="4450080" cy="819213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3569223-152C-48B7-829B-A8B733C6AC0A}" type="datetime1">
              <a:rPr lang="en-US" smtClean="0"/>
              <a:pPr/>
              <a:t>3/15/2016</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177B04D-AEB5-43ED-B9BA-B3D1EC9C906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3/15/2016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3/15/2016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3/15/2016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3/15/2016</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652741" y="-1142290"/>
            <a:ext cx="1311110" cy="2294442"/>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35053" y="29544"/>
            <a:ext cx="1361753" cy="238306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46305" y="1477108"/>
            <a:ext cx="900574" cy="154367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810299" y="-76"/>
            <a:ext cx="6504902" cy="9601276"/>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148486" y="384493"/>
            <a:ext cx="5998464" cy="16002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148486" y="2026920"/>
            <a:ext cx="5998464" cy="672084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2865120" y="8827770"/>
            <a:ext cx="1706880" cy="6667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783A756-94F7-43CF-A3C1-1FB444D8776B}" type="datetime1">
              <a:rPr lang="en-US" smtClean="0"/>
              <a:pPr/>
              <a:t>3/15/2016</a:t>
            </a:fld>
            <a:endParaRPr lang="en-US" dirty="0"/>
          </a:p>
        </p:txBody>
      </p:sp>
      <p:sp>
        <p:nvSpPr>
          <p:cNvPr id="10" name="Footer Placeholder 9"/>
          <p:cNvSpPr>
            <a:spLocks noGrp="1"/>
          </p:cNvSpPr>
          <p:nvPr>
            <p:ph type="ftr" sz="quarter" idx="3"/>
          </p:nvPr>
        </p:nvSpPr>
        <p:spPr>
          <a:xfrm>
            <a:off x="4572000" y="8827770"/>
            <a:ext cx="2316480" cy="6667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6890918" y="8827770"/>
            <a:ext cx="365760" cy="6667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177B04D-AEB5-43ED-B9BA-B3D1EC9C9067}" type="slidenum">
              <a:rPr lang="en-US" smtClean="0"/>
              <a:pPr/>
              <a:t>‹#›</a:t>
            </a:fld>
            <a:endParaRPr lang="en-US" dirty="0"/>
          </a:p>
        </p:txBody>
      </p:sp>
      <p:sp>
        <p:nvSpPr>
          <p:cNvPr id="15" name="Rectangle 14"/>
          <p:cNvSpPr/>
          <p:nvPr/>
        </p:nvSpPr>
        <p:spPr bwMode="invGray">
          <a:xfrm>
            <a:off x="811987" y="-76"/>
            <a:ext cx="58522" cy="9601276"/>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CAcQjRw&amp;url=http://www.dreamstime.com/illustration/germinate.html&amp;ei=u277VLewIsqyogS03YKoCA&amp;bvm=bv.87611401,d.cGU&amp;psig=AFQjCNFhqBLdTTkLuo_uziKlM_qLHAkz-Q&amp;ust=142585036741566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oaksportal.org/resources/"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3906353433"/>
              </p:ext>
            </p:extLst>
          </p:nvPr>
        </p:nvGraphicFramePr>
        <p:xfrm>
          <a:off x="1137922" y="6149132"/>
          <a:ext cx="5369518"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06401"/>
                <a:gridCol w="2113279"/>
                <a:gridCol w="2275840"/>
                <a:gridCol w="573998"/>
              </a:tblGrid>
              <a:tr h="272034">
                <a:tc gridSpan="4">
                  <a:txBody>
                    <a:bodyPr/>
                    <a:lstStyle/>
                    <a:p>
                      <a:pPr algn="ctr"/>
                      <a:r>
                        <a:rPr lang="en-US" sz="1100" b="1" dirty="0" smtClean="0"/>
                        <a:t>Narrative Writing and Language</a:t>
                      </a:r>
                      <a:endParaRPr lang="en-US" sz="1100" b="1"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t>Targets</a:t>
                      </a:r>
                      <a:endParaRPr lang="en-US" sz="1100" b="1"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90945">
                <a:tc>
                  <a:txBody>
                    <a:bodyPr/>
                    <a:lstStyle/>
                    <a:p>
                      <a:r>
                        <a:rPr lang="en-US" sz="1100" b="1" dirty="0" smtClean="0"/>
                        <a:t>6a</a:t>
                      </a:r>
                      <a:endParaRPr lang="en-US" sz="1100" b="1" dirty="0"/>
                    </a:p>
                  </a:txBody>
                  <a:tcPr marL="97536" marR="97536" marT="48006" marB="48006">
                    <a:solidFill>
                      <a:srgbClr val="FFFFCC"/>
                    </a:solidFill>
                  </a:tcPr>
                </a:tc>
                <a:tc>
                  <a:txBody>
                    <a:bodyPr/>
                    <a:lstStyle/>
                    <a:p>
                      <a:r>
                        <a:rPr lang="en-US" sz="1100" b="1" dirty="0" smtClean="0"/>
                        <a:t>Brief Narrative</a:t>
                      </a:r>
                      <a:r>
                        <a:rPr lang="en-US" sz="1100" b="1" baseline="0" dirty="0" smtClean="0"/>
                        <a:t> </a:t>
                      </a:r>
                      <a:r>
                        <a:rPr lang="en-US" sz="1100" b="1" dirty="0" smtClean="0"/>
                        <a:t>Write</a:t>
                      </a:r>
                      <a:endParaRPr lang="en-US" sz="1100" b="1" dirty="0"/>
                    </a:p>
                  </a:txBody>
                  <a:tcPr marL="97536" marR="97536" marT="48006" marB="48006">
                    <a:solidFill>
                      <a:srgbClr val="FFFFCC"/>
                    </a:solidFill>
                  </a:tcPr>
                </a:tc>
                <a:tc>
                  <a:txBody>
                    <a:bodyPr/>
                    <a:lstStyle/>
                    <a:p>
                      <a:r>
                        <a:rPr lang="en-US" sz="1100" b="1" dirty="0" smtClean="0"/>
                        <a:t>W.3a,</a:t>
                      </a:r>
                      <a:r>
                        <a:rPr lang="en-US" sz="1100" b="1" baseline="0" dirty="0" smtClean="0"/>
                        <a:t> W.3b,  W.3c, W.3d</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6b</a:t>
                      </a:r>
                      <a:endParaRPr lang="en-US" sz="1100" b="1" dirty="0"/>
                    </a:p>
                  </a:txBody>
                  <a:tcPr marL="97536" marR="97536" marT="48006" marB="48006">
                    <a:solidFill>
                      <a:srgbClr val="FFFFCC"/>
                    </a:solidFill>
                  </a:tcPr>
                </a:tc>
                <a:tc>
                  <a:txBody>
                    <a:bodyPr/>
                    <a:lstStyle/>
                    <a:p>
                      <a:r>
                        <a:rPr lang="en-US" sz="1100" b="1" dirty="0" smtClean="0"/>
                        <a:t>Write-Revise Narrative</a:t>
                      </a:r>
                      <a:endParaRPr lang="en-US" sz="1100" b="1" dirty="0"/>
                    </a:p>
                  </a:txBody>
                  <a:tcPr marL="97536" marR="97536" marT="48006" marB="48006">
                    <a:solidFill>
                      <a:srgbClr val="FFFFCC"/>
                    </a:solidFill>
                  </a:tcPr>
                </a:tc>
                <a:tc>
                  <a:txBody>
                    <a:bodyPr/>
                    <a:lstStyle/>
                    <a:p>
                      <a:r>
                        <a:rPr lang="en-US" sz="1100" b="1" dirty="0" smtClean="0"/>
                        <a:t>W.3a,</a:t>
                      </a:r>
                      <a:r>
                        <a:rPr lang="en-US" sz="1100" b="1" baseline="0" dirty="0" smtClean="0"/>
                        <a:t> W.3b,  W.3c, W.3d</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2</a:t>
                      </a:r>
                      <a:endParaRPr lang="en-US" sz="1100" b="1" dirty="0"/>
                    </a:p>
                  </a:txBody>
                  <a:tcPr marL="97536" marR="97536" marT="48006" marB="48006">
                    <a:solidFill>
                      <a:srgbClr val="FFFFCC"/>
                    </a:solidFill>
                  </a:tcPr>
                </a:tc>
                <a:tc>
                  <a:txBody>
                    <a:bodyPr/>
                    <a:lstStyle/>
                    <a:p>
                      <a:r>
                        <a:rPr lang="en-US" sz="1100" b="1" dirty="0" smtClean="0"/>
                        <a:t>Full Narrative Composition</a:t>
                      </a:r>
                      <a:endParaRPr lang="en-US" sz="1100" b="1" dirty="0"/>
                    </a:p>
                  </a:txBody>
                  <a:tcPr marL="97536" marR="97536" marT="48006" marB="48006">
                    <a:solidFill>
                      <a:srgbClr val="FFFFCC"/>
                    </a:solidFill>
                  </a:tcPr>
                </a:tc>
                <a:tc>
                  <a:txBody>
                    <a:bodyPr/>
                    <a:lstStyle/>
                    <a:p>
                      <a:r>
                        <a:rPr lang="pl-PL" sz="1100" b="1" dirty="0" smtClean="0"/>
                        <a:t>W-</a:t>
                      </a:r>
                      <a:r>
                        <a:rPr lang="en-US" sz="1100" b="1" dirty="0" smtClean="0"/>
                        <a:t>3</a:t>
                      </a:r>
                      <a:r>
                        <a:rPr lang="pl-PL" sz="1100" b="1" dirty="0" smtClean="0"/>
                        <a:t>a, W-</a:t>
                      </a:r>
                      <a:r>
                        <a:rPr lang="en-US" sz="1100" b="1" dirty="0" smtClean="0"/>
                        <a:t>3</a:t>
                      </a:r>
                      <a:r>
                        <a:rPr lang="pl-PL" sz="1100" b="1" dirty="0" smtClean="0"/>
                        <a:t>b, W-</a:t>
                      </a:r>
                      <a:r>
                        <a:rPr lang="en-US" sz="1100" b="1" dirty="0" smtClean="0"/>
                        <a:t>3</a:t>
                      </a:r>
                      <a:r>
                        <a:rPr lang="pl-PL" sz="1100" b="1" dirty="0" smtClean="0"/>
                        <a:t>c, W-3</a:t>
                      </a:r>
                      <a:r>
                        <a:rPr lang="en-US" sz="1100" b="1" dirty="0" smtClean="0"/>
                        <a:t>d</a:t>
                      </a:r>
                      <a:r>
                        <a:rPr lang="pl-PL" sz="1100" b="1" dirty="0" smtClean="0"/>
                        <a:t>, </a:t>
                      </a:r>
                      <a:r>
                        <a:rPr lang="en-US" sz="1100" b="1" dirty="0" smtClean="0"/>
                        <a:t>   </a:t>
                      </a:r>
                      <a:r>
                        <a:rPr lang="pl-PL" sz="1100" b="1" dirty="0" smtClean="0"/>
                        <a:t>W-4, W-5, W-8</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n-US" sz="1100" b="1" dirty="0" smtClean="0"/>
                        <a:t>Language-Vocabulary Use</a:t>
                      </a:r>
                      <a:endParaRPr lang="en-US" sz="1100" b="1" dirty="0"/>
                    </a:p>
                  </a:txBody>
                  <a:tcPr marL="97536" marR="97536" marT="48006" marB="48006">
                    <a:solidFill>
                      <a:srgbClr val="FFFFCC"/>
                    </a:solidFill>
                  </a:tcPr>
                </a:tc>
                <a:tc>
                  <a:txBody>
                    <a:bodyPr/>
                    <a:lstStyle/>
                    <a:p>
                      <a:r>
                        <a:rPr lang="en-US" sz="1100" b="1" dirty="0" smtClean="0">
                          <a:solidFill>
                            <a:schemeClr val="tx1"/>
                          </a:solidFill>
                        </a:rPr>
                        <a:t>L.1.6</a:t>
                      </a:r>
                      <a:endParaRPr lang="en-US" sz="1100" b="1" dirty="0">
                        <a:solidFill>
                          <a:srgbClr val="FF0000"/>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n-US" sz="1100" b="1" dirty="0" smtClean="0"/>
                        <a:t>Edit and Clarify</a:t>
                      </a:r>
                      <a:endParaRPr lang="en-US" sz="1100" b="1" dirty="0"/>
                    </a:p>
                  </a:txBody>
                  <a:tcPr marL="97536" marR="97536" marT="48006" marB="48006">
                    <a:solidFill>
                      <a:srgbClr val="FFFFCC"/>
                    </a:solidFill>
                  </a:tcPr>
                </a:tc>
                <a:tc>
                  <a:txBody>
                    <a:bodyPr/>
                    <a:lstStyle/>
                    <a:p>
                      <a:r>
                        <a:rPr lang="en-US" sz="1100" b="1" dirty="0" smtClean="0">
                          <a:solidFill>
                            <a:schemeClr val="tx1"/>
                          </a:solidFill>
                        </a:rPr>
                        <a:t>L.1.1.d</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7" name="TextBox 6"/>
          <p:cNvSpPr txBox="1"/>
          <p:nvPr/>
        </p:nvSpPr>
        <p:spPr>
          <a:xfrm>
            <a:off x="3570922" y="1619338"/>
            <a:ext cx="2673001" cy="83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pPr algn="ctr"/>
            <a:r>
              <a:rPr lang="en-US" sz="2500" b="1" dirty="0">
                <a:solidFill>
                  <a:schemeClr val="accent1">
                    <a:lumMod val="75000"/>
                  </a:schemeClr>
                </a:solidFill>
                <a:latin typeface="Bookman Old Style" pitchFamily="18" charset="0"/>
              </a:rPr>
              <a:t>Quarter </a:t>
            </a:r>
            <a:r>
              <a:rPr lang="en-US" sz="2500" b="1" dirty="0" smtClean="0">
                <a:solidFill>
                  <a:schemeClr val="accent1">
                    <a:lumMod val="75000"/>
                  </a:schemeClr>
                </a:solidFill>
                <a:latin typeface="Bookman Old Style" pitchFamily="18" charset="0"/>
              </a:rPr>
              <a:t>Three </a:t>
            </a:r>
            <a:r>
              <a:rPr lang="en-US" sz="2300" b="1" dirty="0" smtClean="0">
                <a:latin typeface="Bookman Old Style" pitchFamily="18" charset="0"/>
              </a:rPr>
              <a:t>CFA</a:t>
            </a:r>
            <a:endParaRPr lang="en-US" b="1" dirty="0" smtClean="0">
              <a:latin typeface="Bookman Old Style" pitchFamily="18" charset="0"/>
            </a:endParaRPr>
          </a:p>
        </p:txBody>
      </p:sp>
      <p:graphicFrame>
        <p:nvGraphicFramePr>
          <p:cNvPr id="27" name="Table 26"/>
          <p:cNvGraphicFramePr>
            <a:graphicFrameLocks noGrp="1"/>
          </p:cNvGraphicFramePr>
          <p:nvPr>
            <p:extLst>
              <p:ext uri="{D42A27DB-BD31-4B8C-83A1-F6EECF244321}">
                <p14:modId xmlns:p14="http://schemas.microsoft.com/office/powerpoint/2010/main" val="2841331215"/>
              </p:ext>
            </p:extLst>
          </p:nvPr>
        </p:nvGraphicFramePr>
        <p:xfrm>
          <a:off x="1545450" y="2856370"/>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n-US" sz="1100" b="1" dirty="0" smtClean="0">
                          <a:solidFill>
                            <a:schemeClr val="tx1"/>
                          </a:solidFill>
                        </a:rPr>
                        <a:t>Reading: Literature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3</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Word Meanings</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RL.4</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0579">
                <a:tc>
                  <a:txBody>
                    <a:bodyPr/>
                    <a:lstStyle/>
                    <a:p>
                      <a:r>
                        <a:rPr lang="en-US" sz="1100" b="1" dirty="0" smtClean="0">
                          <a:solidFill>
                            <a:schemeClr val="tx1"/>
                          </a:solidFill>
                        </a:rPr>
                        <a:t>6</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Text Structures/Features</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RL.7</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RL.9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4</a:t>
                      </a:r>
                      <a:endParaRPr lang="en-US" sz="1100" b="1" dirty="0">
                        <a:solidFill>
                          <a:schemeClr val="tx1"/>
                        </a:solidFill>
                      </a:endParaRPr>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1230943533"/>
              </p:ext>
            </p:extLst>
          </p:nvPr>
        </p:nvGraphicFramePr>
        <p:xfrm>
          <a:off x="1544322" y="4280085"/>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6878"/>
                <a:gridCol w="2407922"/>
                <a:gridCol w="989702"/>
                <a:gridCol w="645459"/>
              </a:tblGrid>
              <a:tr h="272034">
                <a:tc gridSpan="4">
                  <a:txBody>
                    <a:bodyPr/>
                    <a:lstStyle/>
                    <a:p>
                      <a:pPr algn="ctr"/>
                      <a:r>
                        <a:rPr lang="en-US" sz="1100" b="1" dirty="0" smtClean="0">
                          <a:solidFill>
                            <a:schemeClr val="tx1"/>
                          </a:solidFill>
                        </a:rPr>
                        <a:t>Reading: Informational Grade One</a:t>
                      </a:r>
                      <a:endParaRPr lang="en-US" sz="1100" b="1" dirty="0">
                        <a:solidFill>
                          <a:schemeClr val="tx1"/>
                        </a:solidFill>
                      </a:endParaRP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solidFill>
                            <a:schemeClr val="tx1"/>
                          </a:solidFill>
                        </a:rPr>
                        <a:t>Targets</a:t>
                      </a:r>
                      <a:endParaRPr lang="en-US" sz="1100" b="1" dirty="0">
                        <a:solidFill>
                          <a:schemeClr val="tx1"/>
                        </a:solidFill>
                      </a:endParaRPr>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solidFill>
                            <a:schemeClr val="tx1"/>
                          </a:solidFill>
                        </a:rPr>
                        <a:t>Standards</a:t>
                      </a:r>
                      <a:endParaRPr lang="en-US" sz="1100" b="1" dirty="0">
                        <a:solidFill>
                          <a:schemeClr val="tx1"/>
                        </a:solidFill>
                      </a:endParaRPr>
                    </a:p>
                  </a:txBody>
                  <a:tcPr marL="97536" marR="97536" marT="48006" marB="48006">
                    <a:solidFill>
                      <a:schemeClr val="bg1"/>
                    </a:solidFill>
                  </a:tcPr>
                </a:tc>
                <a:tc>
                  <a:txBody>
                    <a:bodyPr/>
                    <a:lstStyle/>
                    <a:p>
                      <a:pPr algn="ctr"/>
                      <a:r>
                        <a:rPr lang="en-US" sz="1100" b="1" dirty="0" smtClean="0">
                          <a:solidFill>
                            <a:schemeClr val="tx1"/>
                          </a:solidFill>
                        </a:rPr>
                        <a:t>DOK</a:t>
                      </a:r>
                      <a:endParaRPr lang="en-US" sz="1100" b="1" dirty="0">
                        <a:solidFill>
                          <a:schemeClr val="tx1"/>
                        </a:solidFill>
                      </a:endParaRPr>
                    </a:p>
                  </a:txBody>
                  <a:tcPr marL="97536" marR="97536" marT="48006" marB="48006">
                    <a:solidFill>
                      <a:schemeClr val="bg1"/>
                    </a:solidFill>
                  </a:tcPr>
                </a:tc>
              </a:tr>
              <a:tr h="272034">
                <a:tc>
                  <a:txBody>
                    <a:bodyPr/>
                    <a:lstStyle/>
                    <a:p>
                      <a:r>
                        <a:rPr lang="en-US" sz="1100" b="1" dirty="0" smtClean="0">
                          <a:solidFill>
                            <a:schemeClr val="tx1"/>
                          </a:solidFill>
                        </a:rPr>
                        <a:t>10</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Word Meanings</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RI.4</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1-2</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11</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Reasoning and Evidence</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solidFill>
                            <a:schemeClr val="tx1"/>
                          </a:solidFill>
                        </a:rPr>
                        <a:t>RI.8</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3-4</a:t>
                      </a:r>
                      <a:endParaRPr lang="en-US" sz="1100" b="1" dirty="0">
                        <a:solidFill>
                          <a:schemeClr val="tx1"/>
                        </a:solidFill>
                      </a:endParaRPr>
                    </a:p>
                  </a:txBody>
                  <a:tcPr marL="97536" marR="97536" marT="48006" marB="48006" anchor="ctr">
                    <a:solidFill>
                      <a:srgbClr val="FFFFCC"/>
                    </a:solidFill>
                  </a:tcPr>
                </a:tc>
              </a:tr>
              <a:tr h="272034">
                <a:tc>
                  <a:txBody>
                    <a:bodyPr/>
                    <a:lstStyle/>
                    <a:p>
                      <a:r>
                        <a:rPr lang="en-US" sz="1100" b="1" dirty="0" smtClean="0">
                          <a:solidFill>
                            <a:schemeClr val="tx1"/>
                          </a:solidFill>
                        </a:rPr>
                        <a:t>12</a:t>
                      </a:r>
                      <a:endParaRPr lang="en-US" sz="1100" b="1" dirty="0">
                        <a:solidFill>
                          <a:schemeClr val="tx1"/>
                        </a:solidFill>
                      </a:endParaRPr>
                    </a:p>
                  </a:txBody>
                  <a:tcPr marL="97536" marR="97536" marT="48006" marB="48006">
                    <a:solidFill>
                      <a:srgbClr val="FFFFCC"/>
                    </a:solidFill>
                  </a:tcPr>
                </a:tc>
                <a:tc>
                  <a:txBody>
                    <a:bodyPr/>
                    <a:lstStyle/>
                    <a:p>
                      <a:r>
                        <a:rPr lang="en-US" sz="1100" b="1" dirty="0" smtClean="0"/>
                        <a:t>Analysis Within</a:t>
                      </a:r>
                      <a:r>
                        <a:rPr lang="en-US" sz="1100" b="1" baseline="0" dirty="0" smtClean="0"/>
                        <a:t> and Across Texts</a:t>
                      </a:r>
                      <a:endParaRPr lang="en-US" sz="1100" b="1" dirty="0"/>
                    </a:p>
                  </a:txBody>
                  <a:tcPr marL="97536" marR="97536" marT="48006" marB="48006">
                    <a:solidFill>
                      <a:srgbClr val="FFFFCC"/>
                    </a:solidFill>
                  </a:tcPr>
                </a:tc>
                <a:tc>
                  <a:txBody>
                    <a:bodyPr/>
                    <a:lstStyle/>
                    <a:p>
                      <a:r>
                        <a:rPr lang="en-US" sz="1100" b="1" dirty="0" smtClean="0">
                          <a:solidFill>
                            <a:schemeClr val="tx1"/>
                          </a:solidFill>
                        </a:rPr>
                        <a:t>RI.9</a:t>
                      </a:r>
                      <a:endParaRPr lang="en-US" sz="1100" b="1" dirty="0">
                        <a:solidFill>
                          <a:schemeClr val="tx1"/>
                        </a:solidFill>
                      </a:endParaRPr>
                    </a:p>
                  </a:txBody>
                  <a:tcPr marL="97536" marR="97536" marT="48006" marB="48006">
                    <a:solidFill>
                      <a:srgbClr val="FFFFCC"/>
                    </a:solidFill>
                  </a:tcPr>
                </a:tc>
                <a:tc>
                  <a:txBody>
                    <a:bodyPr/>
                    <a:lstStyle/>
                    <a:p>
                      <a:pPr algn="ctr"/>
                      <a:r>
                        <a:rPr lang="en-US" sz="1100" b="1" dirty="0" smtClean="0">
                          <a:solidFill>
                            <a:schemeClr val="tx1"/>
                          </a:solidFill>
                        </a:rPr>
                        <a:t>2-3-4</a:t>
                      </a:r>
                      <a:endParaRPr lang="en-US" sz="1100" b="1" dirty="0">
                        <a:solidFill>
                          <a:schemeClr val="tx1"/>
                        </a:solidFill>
                      </a:endParaRPr>
                    </a:p>
                  </a:txBody>
                  <a:tcPr marL="97536" marR="97536" marT="48006" marB="48006" anchor="ctr">
                    <a:solidFill>
                      <a:srgbClr val="FFFFCC"/>
                    </a:solidFill>
                  </a:tcPr>
                </a:tc>
              </a:tr>
            </a:tbl>
          </a:graphicData>
        </a:graphic>
      </p:graphicFrame>
      <p:sp>
        <p:nvSpPr>
          <p:cNvPr id="2" name="Rectangle 1"/>
          <p:cNvSpPr/>
          <p:nvPr/>
        </p:nvSpPr>
        <p:spPr>
          <a:xfrm>
            <a:off x="4648200" y="6705598"/>
            <a:ext cx="384728"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4" name="Rectangle 23"/>
          <p:cNvSpPr/>
          <p:nvPr/>
        </p:nvSpPr>
        <p:spPr>
          <a:xfrm>
            <a:off x="5068372" y="7010400"/>
            <a:ext cx="430306"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9" name="Rectangle 28"/>
          <p:cNvSpPr/>
          <p:nvPr/>
        </p:nvSpPr>
        <p:spPr>
          <a:xfrm>
            <a:off x="3670126" y="7315200"/>
            <a:ext cx="2133600"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18" name="TextBox 24"/>
          <p:cNvSpPr txBox="1"/>
          <p:nvPr/>
        </p:nvSpPr>
        <p:spPr>
          <a:xfrm>
            <a:off x="888627" y="5733263"/>
            <a:ext cx="5917386" cy="256765"/>
          </a:xfrm>
          <a:prstGeom prst="rect">
            <a:avLst/>
          </a:prstGeom>
          <a:noFill/>
        </p:spPr>
        <p:txBody>
          <a:bodyPr wrap="square" lIns="101882" tIns="50941" rIns="101882" bIns="50941" rtlCol="0">
            <a:spAutoFit/>
          </a:bodyPr>
          <a:ls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a:lstStyle>
          <a:p>
            <a:pPr algn="ctr"/>
            <a:r>
              <a:rPr lang="en-US" sz="1000" b="1" i="1" dirty="0">
                <a:latin typeface="Calibri" panose="020F0502020204030204" pitchFamily="34" charset="0"/>
              </a:rPr>
              <a:t>Note:  There may be more standards per target.  </a:t>
            </a:r>
            <a:r>
              <a:rPr lang="en-US" sz="1000" b="1" i="1" dirty="0" smtClean="0">
                <a:latin typeface="Calibri" panose="020F0502020204030204" pitchFamily="34" charset="0"/>
              </a:rPr>
              <a:t>Writing standards assessed in this assessment are boxed.</a:t>
            </a:r>
            <a:endParaRPr lang="en-US" sz="1000" b="1" i="1" dirty="0">
              <a:latin typeface="Calibri" panose="020F0502020204030204" pitchFamily="34" charset="0"/>
            </a:endParaRPr>
          </a:p>
        </p:txBody>
      </p:sp>
    </p:spTree>
    <p:extLst>
      <p:ext uri="{BB962C8B-B14F-4D97-AF65-F5344CB8AC3E}">
        <p14:creationId xmlns:p14="http://schemas.microsoft.com/office/powerpoint/2010/main" val="2334267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60070"/>
            <a:ext cx="6480810" cy="8430000"/>
          </a:xfrm>
          <a:prstGeom prst="rect">
            <a:avLst/>
          </a:prstGeom>
          <a:noFill/>
        </p:spPr>
        <p:txBody>
          <a:bodyPr wrap="square" rtlCol="0">
            <a:spAutoFit/>
          </a:bodyPr>
          <a:lstStyle/>
          <a:p>
            <a:r>
              <a:rPr lang="en-US" sz="1260" b="1" dirty="0"/>
              <a:t>Narrator:  </a:t>
            </a:r>
            <a:r>
              <a:rPr lang="en-US" sz="1260" dirty="0"/>
              <a:t>The good peaches were sent to a </a:t>
            </a:r>
            <a:r>
              <a:rPr lang="en-US" sz="1260" b="1" dirty="0"/>
              <a:t>warehouse</a:t>
            </a:r>
            <a:r>
              <a:rPr lang="en-US" sz="1260" dirty="0"/>
              <a:t>.  A </a:t>
            </a:r>
            <a:r>
              <a:rPr lang="en-US" sz="1260" b="1" dirty="0"/>
              <a:t>warehouse</a:t>
            </a:r>
            <a:r>
              <a:rPr lang="en-US" sz="1260" dirty="0"/>
              <a:t> is a big  building where fruit is kept until it </a:t>
            </a:r>
            <a:r>
              <a:rPr lang="en-US" sz="1260" dirty="0" smtClean="0"/>
              <a:t>is </a:t>
            </a:r>
            <a:r>
              <a:rPr lang="en-US" sz="1260" dirty="0"/>
              <a:t>sent to </a:t>
            </a:r>
            <a:r>
              <a:rPr lang="en-US" sz="1260" dirty="0" smtClean="0"/>
              <a:t>the grocery </a:t>
            </a:r>
            <a:r>
              <a:rPr lang="en-US" sz="1260" dirty="0"/>
              <a:t>stores.</a:t>
            </a:r>
          </a:p>
          <a:p>
            <a:endParaRPr lang="en-US" sz="1260" dirty="0"/>
          </a:p>
          <a:p>
            <a:r>
              <a:rPr lang="en-US" sz="1260" b="1" dirty="0"/>
              <a:t>Peaches:  </a:t>
            </a:r>
            <a:r>
              <a:rPr lang="en-US" sz="1260" dirty="0"/>
              <a:t>Wow!  Look at this </a:t>
            </a:r>
            <a:r>
              <a:rPr lang="en-US" sz="1260" b="1" dirty="0"/>
              <a:t>warehouse</a:t>
            </a:r>
            <a:r>
              <a:rPr lang="en-US" sz="1260" dirty="0"/>
              <a:t>.  It is so big and there are so many peaches here.</a:t>
            </a:r>
          </a:p>
          <a:p>
            <a:endParaRPr lang="en-US" sz="1260" dirty="0"/>
          </a:p>
          <a:p>
            <a:r>
              <a:rPr lang="en-US" sz="1260" b="1" dirty="0"/>
              <a:t>Narrator:  </a:t>
            </a:r>
            <a:r>
              <a:rPr lang="en-US" sz="1260" dirty="0"/>
              <a:t>Pretty soon the peaches were put into boxes and taken to the grocery store.</a:t>
            </a:r>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r>
              <a:rPr lang="en-US" sz="1260" b="1" dirty="0"/>
              <a:t>Peaches:  </a:t>
            </a:r>
            <a:r>
              <a:rPr lang="en-US" sz="1260" dirty="0"/>
              <a:t>Yippee!  We are at the grocery store.  I hope people come and buy us.</a:t>
            </a:r>
          </a:p>
          <a:p>
            <a:endParaRPr lang="en-US" sz="1260" dirty="0"/>
          </a:p>
          <a:p>
            <a:r>
              <a:rPr lang="en-US" sz="1260" b="1" dirty="0"/>
              <a:t>Child:  </a:t>
            </a:r>
            <a:r>
              <a:rPr lang="en-US" sz="1260" dirty="0"/>
              <a:t>Mom, can we buy some peaches?</a:t>
            </a:r>
          </a:p>
          <a:p>
            <a:endParaRPr lang="en-US" sz="1260" dirty="0"/>
          </a:p>
          <a:p>
            <a:r>
              <a:rPr lang="en-US" sz="1260" b="1" dirty="0"/>
              <a:t>Mom:  </a:t>
            </a:r>
            <a:r>
              <a:rPr lang="en-US" sz="1260" dirty="0"/>
              <a:t>Yes!  Those peaches look ripe and yummy!  </a:t>
            </a:r>
          </a:p>
          <a:p>
            <a:endParaRPr lang="en-US" sz="1260" dirty="0"/>
          </a:p>
          <a:p>
            <a:r>
              <a:rPr lang="en-US" sz="1260" b="1" dirty="0"/>
              <a:t>Child:  </a:t>
            </a:r>
            <a:r>
              <a:rPr lang="en-US" sz="1260" dirty="0"/>
              <a:t>Thanks Mom.  I can’t wait to eat those peaches!</a:t>
            </a:r>
          </a:p>
          <a:p>
            <a:endParaRPr lang="en-US" sz="1260" dirty="0"/>
          </a:p>
          <a:p>
            <a:r>
              <a:rPr lang="en-US" sz="1260" b="1" dirty="0"/>
              <a:t>Narrator:  </a:t>
            </a:r>
            <a:r>
              <a:rPr lang="en-US" sz="1260" dirty="0"/>
              <a:t>THE END!</a:t>
            </a:r>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p:txBody>
      </p:sp>
      <p:pic>
        <p:nvPicPr>
          <p:cNvPr id="3" name="Picture 2"/>
          <p:cNvPicPr>
            <a:picLocks noChangeAspect="1"/>
          </p:cNvPicPr>
          <p:nvPr/>
        </p:nvPicPr>
        <p:blipFill>
          <a:blip r:embed="rId2"/>
          <a:stretch>
            <a:fillRect/>
          </a:stretch>
        </p:blipFill>
        <p:spPr>
          <a:xfrm>
            <a:off x="1257300" y="1920241"/>
            <a:ext cx="2600325" cy="173021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37660" y="1944429"/>
            <a:ext cx="2220278" cy="2960370"/>
          </a:xfrm>
          <a:prstGeom prst="rect">
            <a:avLst/>
          </a:prstGeom>
        </p:spPr>
      </p:pic>
    </p:spTree>
    <p:extLst>
      <p:ext uri="{BB962C8B-B14F-4D97-AF65-F5344CB8AC3E}">
        <p14:creationId xmlns:p14="http://schemas.microsoft.com/office/powerpoint/2010/main" val="4247959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320042"/>
            <a:ext cx="6339840" cy="8576836"/>
          </a:xfrm>
          <a:prstGeom prst="rect">
            <a:avLst/>
          </a:prstGeom>
          <a:noFill/>
        </p:spPr>
        <p:txBody>
          <a:bodyPr wrap="square" lIns="96650" tIns="48324" rIns="96650" bIns="48324" rtlCol="0">
            <a:spAutoFit/>
          </a:bodyPr>
          <a:lstStyle/>
          <a:p>
            <a:endParaRPr lang="en-US" sz="1500" dirty="0"/>
          </a:p>
          <a:p>
            <a:pPr algn="ctr"/>
            <a:r>
              <a:rPr lang="en-US" sz="1500" b="1" dirty="0"/>
              <a:t>Determining Grade Level Text</a:t>
            </a:r>
          </a:p>
          <a:p>
            <a:pPr algn="ctr"/>
            <a:endParaRPr lang="en-US" sz="1500" b="1" dirty="0"/>
          </a:p>
          <a:p>
            <a:r>
              <a:rPr lang="en-US" sz="1500" dirty="0"/>
              <a:t>Grade level text is determined by using a combination of both the CCSS new quantitative ranges and qualitative measures.</a:t>
            </a:r>
          </a:p>
          <a:p>
            <a:endParaRPr lang="en-US" sz="1500" dirty="0"/>
          </a:p>
          <a:p>
            <a:r>
              <a:rPr lang="en-US" sz="1500" b="1" dirty="0"/>
              <a:t>Example</a:t>
            </a:r>
            <a:r>
              <a:rPr lang="en-US" sz="1500" dirty="0"/>
              <a:t>:  If  the grade equivalent for a text is </a:t>
            </a:r>
            <a:r>
              <a:rPr lang="en-US" b="1" dirty="0">
                <a:solidFill>
                  <a:srgbClr val="0070C0"/>
                </a:solidFill>
              </a:rPr>
              <a:t>6.8</a:t>
            </a:r>
            <a:r>
              <a:rPr lang="en-US" sz="1500" dirty="0"/>
              <a:t> and has a lexile of </a:t>
            </a:r>
            <a:r>
              <a:rPr lang="en-US" b="1" dirty="0">
                <a:solidFill>
                  <a:srgbClr val="0070C0"/>
                </a:solidFill>
              </a:rPr>
              <a:t>970</a:t>
            </a:r>
            <a:r>
              <a:rPr lang="en-US" sz="1500" dirty="0"/>
              <a:t>, quantitative data shows that placement should be </a:t>
            </a:r>
            <a:r>
              <a:rPr lang="en-US" sz="1500" b="1" dirty="0"/>
              <a:t>between grades 4 and 8</a:t>
            </a:r>
            <a:r>
              <a:rPr lang="en-US" sz="1500" dirty="0"/>
              <a:t>.</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b="1" dirty="0"/>
              <a:t>Four qualitative </a:t>
            </a:r>
            <a:r>
              <a:rPr lang="en-US" sz="1500" dirty="0"/>
              <a:t>measures can be looked at from the lower grade band of grade 4 to the higher grade band of grade 8 to  determine a grade level readability.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700" dirty="0"/>
          </a:p>
          <a:p>
            <a:r>
              <a:rPr lang="en-US" sz="1500" dirty="0"/>
              <a:t>The combination of the </a:t>
            </a:r>
            <a:r>
              <a:rPr lang="en-US" sz="1500" b="1" dirty="0"/>
              <a:t>quantitative</a:t>
            </a:r>
            <a:r>
              <a:rPr lang="en-US" sz="1500" dirty="0"/>
              <a:t> ranges and </a:t>
            </a:r>
            <a:r>
              <a:rPr lang="en-US" sz="1500" b="1" dirty="0"/>
              <a:t>qualitative</a:t>
            </a:r>
            <a:r>
              <a:rPr lang="en-US" sz="1500" dirty="0"/>
              <a:t> measures for this particular text shows that grade 6 would be the best readability level for this text.</a:t>
            </a:r>
          </a:p>
          <a:p>
            <a:endParaRPr lang="en-US" sz="1500" dirty="0"/>
          </a:p>
        </p:txBody>
      </p:sp>
      <p:graphicFrame>
        <p:nvGraphicFramePr>
          <p:cNvPr id="5" name="Table 4"/>
          <p:cNvGraphicFramePr>
            <a:graphicFrameLocks noGrp="1"/>
          </p:cNvGraphicFramePr>
          <p:nvPr>
            <p:extLst>
              <p:ext uri="{D42A27DB-BD31-4B8C-83A1-F6EECF244321}">
                <p14:modId xmlns:p14="http://schemas.microsoft.com/office/powerpoint/2010/main" val="3527464089"/>
              </p:ext>
            </p:extLst>
          </p:nvPr>
        </p:nvGraphicFramePr>
        <p:xfrm>
          <a:off x="406400" y="2320291"/>
          <a:ext cx="6014720" cy="1936908"/>
        </p:xfrm>
        <a:graphic>
          <a:graphicData uri="http://schemas.openxmlformats.org/drawingml/2006/table">
            <a:tbl>
              <a:tblPr/>
              <a:tblGrid>
                <a:gridCol w="2124795"/>
                <a:gridCol w="1944624"/>
                <a:gridCol w="1945301"/>
              </a:tblGrid>
              <a:tr h="48739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0603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037">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9003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03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6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2844800" y="3131426"/>
            <a:ext cx="3251200" cy="56007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2030932560"/>
              </p:ext>
            </p:extLst>
          </p:nvPr>
        </p:nvGraphicFramePr>
        <p:xfrm>
          <a:off x="264160" y="4844796"/>
          <a:ext cx="6908800" cy="3003804"/>
        </p:xfrm>
        <a:graphic>
          <a:graphicData uri="http://schemas.openxmlformats.org/drawingml/2006/table">
            <a:tbl>
              <a:tblPr firstRow="1" bandRow="1">
                <a:tableStyleId>{5940675A-B579-460E-94D1-54222C63F5DA}</a:tableStyleId>
              </a:tblPr>
              <a:tblGrid>
                <a:gridCol w="1381760"/>
                <a:gridCol w="1625600"/>
                <a:gridCol w="1219200"/>
                <a:gridCol w="1056640"/>
                <a:gridCol w="975360"/>
                <a:gridCol w="650240"/>
              </a:tblGrid>
              <a:tr h="32004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97536" marR="97536" marT="48006" marB="48006"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6072">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97536" marR="97536" marT="48006" marB="48006"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97536" marR="97536" marT="48006" marB="48006"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97536" marR="97536" marT="48006" marB="48006"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97536" marR="97536" marT="48006" marB="48006"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97536" marR="97536" marT="48006" marB="48006" anchor="ctr">
                    <a:solidFill>
                      <a:schemeClr val="accent6">
                        <a:lumMod val="20000"/>
                        <a:lumOff val="80000"/>
                      </a:schemeClr>
                    </a:solidFill>
                  </a:tcPr>
                </a:tc>
              </a:tr>
              <a:tr h="416052">
                <a:tc>
                  <a:txBody>
                    <a:bodyPr/>
                    <a:lstStyle/>
                    <a:p>
                      <a:r>
                        <a:rPr lang="en-US" sz="1100" dirty="0" smtClean="0">
                          <a:solidFill>
                            <a:srgbClr val="002060"/>
                          </a:solidFill>
                        </a:rPr>
                        <a:t>Purpose/Meaning</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Structure</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Language Clarity</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Language </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6052">
                <a:tc>
                  <a:txBody>
                    <a:bodyPr/>
                    <a:lstStyle/>
                    <a:p>
                      <a:r>
                        <a:rPr lang="en-US" sz="1100" dirty="0" smtClean="0">
                          <a:solidFill>
                            <a:srgbClr val="002060"/>
                          </a:solidFill>
                        </a:rPr>
                        <a:t>Overall Placement</a:t>
                      </a:r>
                      <a:endParaRPr lang="en-US" sz="1100" dirty="0">
                        <a:solidFill>
                          <a:srgbClr val="002060"/>
                        </a:solidFill>
                      </a:endParaRPr>
                    </a:p>
                  </a:txBody>
                  <a:tcPr marL="97536" marR="97536" marT="48006" marB="48006"/>
                </a:tc>
                <a:tc gridSpan="5">
                  <a:txBody>
                    <a:bodyPr/>
                    <a:lstStyle/>
                    <a:p>
                      <a:endParaRPr lang="en-US" sz="21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869440" y="5850195"/>
            <a:ext cx="4876800" cy="1843866"/>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1137920" y="8781753"/>
            <a:ext cx="5161280" cy="405368"/>
          </a:xfrm>
          <a:prstGeom prst="rect">
            <a:avLst/>
          </a:prstGeom>
        </p:spPr>
        <p:txBody>
          <a:bodyPr wrap="square" lIns="96650" tIns="48324" rIns="96650" bIns="48324">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143746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147" y="457200"/>
            <a:ext cx="6415655" cy="1590292"/>
          </a:xfrm>
          <a:prstGeom prst="rect">
            <a:avLst/>
          </a:prstGeom>
          <a:noFill/>
        </p:spPr>
        <p:txBody>
          <a:bodyPr wrap="square" lIns="96630" tIns="48316" rIns="96630" bIns="48316" rtlCol="0">
            <a:spAutoFit/>
          </a:bodyPr>
          <a:lstStyle/>
          <a:p>
            <a:pPr lvl="0"/>
            <a:r>
              <a:rPr lang="en-US" sz="1700" b="1" u="sng" dirty="0">
                <a:solidFill>
                  <a:prstClr val="black"/>
                </a:solidFill>
              </a:rPr>
              <a:t>Directions</a:t>
            </a:r>
            <a:endParaRPr lang="en-US" sz="1500" dirty="0"/>
          </a:p>
          <a:p>
            <a:r>
              <a:rPr lang="en-US" sz="10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000" dirty="0"/>
          </a:p>
          <a:p>
            <a:r>
              <a:rPr lang="en-US" sz="1000" dirty="0"/>
              <a:t>All students should “move toward” taking the assessments independently but many will need scaffolding strategies. If students </a:t>
            </a:r>
            <a:r>
              <a:rPr lang="en-US" sz="1000" b="1" dirty="0"/>
              <a:t>are not </a:t>
            </a:r>
            <a:r>
              <a:rPr lang="en-US" sz="1000" dirty="0"/>
              <a:t>reading at grade level and can’t read the text, </a:t>
            </a:r>
            <a:r>
              <a:rPr lang="en-US" sz="1000" b="1" dirty="0"/>
              <a:t>please read the stories </a:t>
            </a:r>
            <a:r>
              <a:rPr lang="en-US" sz="1000" dirty="0"/>
              <a:t>to the students and ask the questions.  Allow students to read the parts of the text that they can. Please note the level of  differentiation a student needed.</a:t>
            </a:r>
          </a:p>
        </p:txBody>
      </p:sp>
      <p:sp>
        <p:nvSpPr>
          <p:cNvPr id="6" name="Rectangle 5"/>
          <p:cNvSpPr/>
          <p:nvPr/>
        </p:nvSpPr>
        <p:spPr>
          <a:xfrm>
            <a:off x="4782527" y="60657"/>
            <a:ext cx="2504440" cy="562179"/>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51" tIns="50925" rIns="101851" bIns="50925" rtlCol="0" anchor="t"/>
          <a:lstStyle/>
          <a:p>
            <a:r>
              <a:rPr lang="en-US" sz="1200" b="1" dirty="0">
                <a:solidFill>
                  <a:schemeClr val="tx1"/>
                </a:solidFill>
              </a:rPr>
              <a:t>Order at HSD Print Shop…</a:t>
            </a:r>
          </a:p>
          <a:p>
            <a:r>
              <a:rPr lang="en-US" sz="900" dirty="0">
                <a:solidFill>
                  <a:schemeClr val="tx1"/>
                </a:solidFill>
                <a:hlinkClick r:id="rId2"/>
              </a:rPr>
              <a:t>http://www.hsd.k12.or.us/Departments/PrintShop/WebSubmissionForms.aspx</a:t>
            </a:r>
            <a:endParaRPr lang="en-US" sz="900" dirty="0">
              <a:solidFill>
                <a:schemeClr val="tx1"/>
              </a:solidFill>
            </a:endParaRPr>
          </a:p>
          <a:p>
            <a:endParaRPr lang="en-US" sz="900" dirty="0">
              <a:solidFill>
                <a:schemeClr val="tx1"/>
              </a:solidFill>
            </a:endParaRPr>
          </a:p>
        </p:txBody>
      </p:sp>
      <p:sp>
        <p:nvSpPr>
          <p:cNvPr id="2" name="Rectangle 1"/>
          <p:cNvSpPr/>
          <p:nvPr/>
        </p:nvSpPr>
        <p:spPr>
          <a:xfrm>
            <a:off x="461726" y="1905000"/>
            <a:ext cx="6478494" cy="616952"/>
          </a:xfrm>
          <a:prstGeom prst="rect">
            <a:avLst/>
          </a:prstGeom>
        </p:spPr>
        <p:txBody>
          <a:bodyPr wrap="square" lIns="86749" tIns="43375" rIns="86749" bIns="43375">
            <a:spAutoFit/>
          </a:bodyPr>
          <a:lstStyle/>
          <a:p>
            <a:pPr algn="ctr"/>
            <a:r>
              <a:rPr lang="en-US" sz="1300" b="1" dirty="0"/>
              <a:t>About this Assessment</a:t>
            </a:r>
          </a:p>
          <a:p>
            <a:endParaRPr lang="en-US" sz="1000" b="1" dirty="0"/>
          </a:p>
          <a:p>
            <a:r>
              <a:rPr lang="en-US" sz="1000" b="1" dirty="0"/>
              <a:t>This assessment includes:  </a:t>
            </a:r>
            <a:r>
              <a:rPr lang="en-US" sz="1000" dirty="0"/>
              <a:t>Selected-Response, Constructed-Response, and a Performance Task.</a:t>
            </a:r>
          </a:p>
        </p:txBody>
      </p:sp>
      <p:graphicFrame>
        <p:nvGraphicFramePr>
          <p:cNvPr id="3" name="Table 2"/>
          <p:cNvGraphicFramePr>
            <a:graphicFrameLocks noGrp="1"/>
          </p:cNvGraphicFramePr>
          <p:nvPr>
            <p:extLst>
              <p:ext uri="{D42A27DB-BD31-4B8C-83A1-F6EECF244321}">
                <p14:modId xmlns:p14="http://schemas.microsoft.com/office/powerpoint/2010/main" val="2772723151"/>
              </p:ext>
            </p:extLst>
          </p:nvPr>
        </p:nvGraphicFramePr>
        <p:xfrm>
          <a:off x="511273" y="2588721"/>
          <a:ext cx="6086752" cy="1242060"/>
        </p:xfrm>
        <a:graphic>
          <a:graphicData uri="http://schemas.openxmlformats.org/drawingml/2006/table">
            <a:tbl>
              <a:tblPr firstRow="1" bandRow="1">
                <a:tableStyleId>{5940675A-B579-460E-94D1-54222C63F5DA}</a:tableStyleId>
              </a:tblPr>
              <a:tblGrid>
                <a:gridCol w="1711975"/>
                <a:gridCol w="2653552"/>
                <a:gridCol w="1721225"/>
              </a:tblGrid>
              <a:tr h="392776">
                <a:tc gridSpan="3">
                  <a:txBody>
                    <a:bodyPr/>
                    <a:lstStyle/>
                    <a:p>
                      <a:pPr algn="ctr"/>
                      <a:r>
                        <a:rPr lang="en-US" sz="1100" b="1" dirty="0" smtClean="0"/>
                        <a:t>Types of SBAC Constructed Response</a:t>
                      </a:r>
                      <a:r>
                        <a:rPr lang="en-US" sz="11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marL="86061" marR="86061" marT="43642" marB="43642" anchor="ctr">
                    <a:solidFill>
                      <a:schemeClr val="bg1"/>
                    </a:solidFill>
                  </a:tcPr>
                </a:tc>
                <a:tc hMerge="1">
                  <a:txBody>
                    <a:bodyPr/>
                    <a:lstStyle/>
                    <a:p>
                      <a:endParaRPr lang="en-US"/>
                    </a:p>
                  </a:txBody>
                  <a:tcPr/>
                </a:tc>
                <a:tc hMerge="1">
                  <a:txBody>
                    <a:bodyPr/>
                    <a:lstStyle/>
                    <a:p>
                      <a:endParaRPr lang="en-US" dirty="0"/>
                    </a:p>
                  </a:txBody>
                  <a:tcPr/>
                </a:tc>
              </a:tr>
              <a:tr h="814647">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marL="86061" marR="86061" marT="43642" marB="43642">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3 Point Write to Revise Rubrics as Needed</a:t>
                      </a:r>
                      <a:endParaRPr lang="en-US" sz="1000" b="0" dirty="0" smtClean="0"/>
                    </a:p>
                  </a:txBody>
                  <a:tcPr marL="86061" marR="86061" marT="43642" marB="43642">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marL="86061" marR="86061" marT="43642" marB="43642">
                    <a:solidFill>
                      <a:schemeClr val="bg1"/>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69469529"/>
              </p:ext>
            </p:extLst>
          </p:nvPr>
        </p:nvGraphicFramePr>
        <p:xfrm>
          <a:off x="596966" y="3962400"/>
          <a:ext cx="6208015" cy="4347072"/>
        </p:xfrm>
        <a:graphic>
          <a:graphicData uri="http://schemas.openxmlformats.org/drawingml/2006/table">
            <a:tbl>
              <a:tblPr firstRow="1" bandRow="1">
                <a:tableStyleId>{5940675A-B579-460E-94D1-54222C63F5DA}</a:tableStyleId>
              </a:tblPr>
              <a:tblGrid>
                <a:gridCol w="3342777"/>
                <a:gridCol w="2865238"/>
              </a:tblGrid>
              <a:tr h="581891">
                <a:tc gridSpan="2">
                  <a:txBody>
                    <a:bodyPr/>
                    <a:lstStyle/>
                    <a:p>
                      <a:pPr algn="ctr"/>
                      <a:r>
                        <a:rPr lang="en-US" sz="1300" b="1" dirty="0" smtClean="0"/>
                        <a:t>Quarter 3</a:t>
                      </a:r>
                      <a:r>
                        <a:rPr lang="en-US" sz="1300" b="1" baseline="0" dirty="0" smtClean="0"/>
                        <a:t> </a:t>
                      </a:r>
                      <a:r>
                        <a:rPr lang="en-US" sz="13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1851">
                <a:tc>
                  <a:txBody>
                    <a:bodyPr/>
                    <a:lstStyle/>
                    <a:p>
                      <a:pPr algn="ctr"/>
                      <a:r>
                        <a:rPr lang="en-US" sz="1100" b="1" u="sng" dirty="0" smtClean="0"/>
                        <a:t>Part 1</a:t>
                      </a:r>
                      <a:endParaRPr lang="en-US" sz="1100" b="1" u="sng" dirty="0"/>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1" u="sng" dirty="0" smtClean="0"/>
                        <a:t>Part 2</a:t>
                      </a:r>
                      <a:endParaRPr lang="en-US" sz="1100" b="1" u="sng" dirty="0"/>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6778">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baseline="0" dirty="0" smtClean="0">
                        <a:solidFill>
                          <a:srgbClr val="002060"/>
                        </a:solidFill>
                      </a:endParaRPr>
                    </a:p>
                    <a:p>
                      <a:pPr marL="171450" indent="0">
                        <a:buFont typeface="Arial" pitchFamily="34" charset="0"/>
                        <a:buNone/>
                      </a:pPr>
                      <a:r>
                        <a:rPr lang="en-US" sz="900" dirty="0" smtClean="0">
                          <a:effectLst/>
                          <a:latin typeface="+mn-lt"/>
                          <a:ea typeface="Calibri"/>
                          <a:cs typeface="Calibri"/>
                        </a:rPr>
                        <a:t>This protocol focuses on the key elements of </a:t>
                      </a:r>
                      <a:r>
                        <a:rPr lang="en-US" sz="900" b="1" dirty="0" smtClean="0">
                          <a:effectLst/>
                          <a:latin typeface="+mn-lt"/>
                          <a:ea typeface="Calibri"/>
                          <a:cs typeface="Calibri"/>
                        </a:rPr>
                        <a:t>writing narratives</a:t>
                      </a:r>
                      <a:r>
                        <a:rPr lang="en-US" sz="900" dirty="0" smtClean="0">
                          <a:effectLst/>
                          <a:latin typeface="+mn-lt"/>
                          <a:ea typeface="Calibri"/>
                          <a:cs typeface="Calibri"/>
                        </a:rPr>
                        <a:t>: </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introduction </a:t>
                      </a:r>
                      <a:r>
                        <a:rPr lang="en-US" sz="900" dirty="0" smtClean="0">
                          <a:effectLst/>
                          <a:latin typeface="+mn-lt"/>
                          <a:ea typeface="Calibri"/>
                          <a:cs typeface="Calibri"/>
                        </a:rPr>
                        <a:t>(narrator and/or setting and characters)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organization </a:t>
                      </a:r>
                      <a:r>
                        <a:rPr lang="en-US" sz="900" dirty="0" smtClean="0">
                          <a:effectLst/>
                          <a:latin typeface="+mn-lt"/>
                          <a:ea typeface="Calibri"/>
                          <a:cs typeface="Calibri"/>
                        </a:rPr>
                        <a:t>(event sequence)</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development </a:t>
                      </a:r>
                      <a:r>
                        <a:rPr lang="en-US" sz="900" dirty="0" smtClean="0">
                          <a:effectLst/>
                          <a:latin typeface="+mn-lt"/>
                          <a:ea typeface="Calibri"/>
                          <a:cs typeface="Calibri"/>
                        </a:rPr>
                        <a:t>(narrative techniques such as dialogue, pacing, description reflection, and multiple plot lines)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transitions </a:t>
                      </a:r>
                      <a:r>
                        <a:rPr lang="en-US" sz="900" dirty="0" smtClean="0">
                          <a:effectLst/>
                          <a:latin typeface="+mn-lt"/>
                          <a:ea typeface="Calibri"/>
                          <a:cs typeface="Calibri"/>
                        </a:rPr>
                        <a:t>(to sequence events)</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conclusion</a:t>
                      </a:r>
                      <a:endParaRPr lang="en-US" sz="800" dirty="0" smtClean="0">
                        <a:effectLst/>
                        <a:latin typeface="+mn-lt"/>
                        <a:ea typeface="Calibri"/>
                        <a:cs typeface="Times New Roman"/>
                      </a:endParaRPr>
                    </a:p>
                    <a:p>
                      <a:pPr marL="342900" marR="0" lvl="0" indent="-342900">
                        <a:lnSpc>
                          <a:spcPct val="115000"/>
                        </a:lnSpc>
                        <a:spcBef>
                          <a:spcPts val="0"/>
                        </a:spcBef>
                        <a:spcAft>
                          <a:spcPts val="0"/>
                        </a:spcAft>
                        <a:buFont typeface="+mj-lt"/>
                        <a:buAutoNum type="arabicPeriod"/>
                      </a:pPr>
                      <a:r>
                        <a:rPr lang="en-US" sz="900" b="1" dirty="0" smtClean="0">
                          <a:effectLst/>
                          <a:latin typeface="Calibri,Bold"/>
                          <a:ea typeface="Calibri"/>
                          <a:cs typeface="Calibri,Bold"/>
                        </a:rPr>
                        <a:t>conventions of standard English</a:t>
                      </a:r>
                      <a:r>
                        <a:rPr lang="en-US" sz="900" dirty="0" smtClean="0">
                          <a:effectLst/>
                          <a:latin typeface="+mn-lt"/>
                          <a:ea typeface="Calibri"/>
                          <a:cs typeface="Calibri"/>
                        </a:rPr>
                        <a:t>. </a:t>
                      </a:r>
                      <a:endParaRPr lang="en-US" sz="800" dirty="0" smtClean="0">
                        <a:effectLst/>
                        <a:latin typeface="+mn-lt"/>
                        <a:ea typeface="Calibri"/>
                        <a:cs typeface="Times New Roman"/>
                      </a:endParaRPr>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52973" y="8656495"/>
            <a:ext cx="6096000" cy="503096"/>
          </a:xfrm>
          <a:prstGeom prst="rect">
            <a:avLst/>
          </a:prstGeom>
        </p:spPr>
        <p:txBody>
          <a:bodyPr wrap="square" lIns="86749" tIns="43375" rIns="86749" bIns="43375">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65800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5" name="Rectangle 4"/>
          <p:cNvSpPr/>
          <p:nvPr/>
        </p:nvSpPr>
        <p:spPr>
          <a:xfrm>
            <a:off x="452918" y="872839"/>
            <a:ext cx="6400800" cy="961837"/>
          </a:xfrm>
          <a:prstGeom prst="rect">
            <a:avLst/>
          </a:prstGeom>
        </p:spPr>
        <p:txBody>
          <a:bodyPr wrap="square" lIns="86742" tIns="43372" rIns="86742" bIns="43372">
            <a:spAutoFit/>
          </a:bodyPr>
          <a:lstStyle/>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a:p>
            <a:r>
              <a:rPr lang="en-US" dirty="0" smtClean="0"/>
              <a:t>.</a:t>
            </a:r>
          </a:p>
          <a:p>
            <a:r>
              <a:rPr lang="en-US" dirty="0" smtClean="0"/>
              <a:t>.</a:t>
            </a:r>
          </a:p>
        </p:txBody>
      </p:sp>
      <p:graphicFrame>
        <p:nvGraphicFramePr>
          <p:cNvPr id="11" name="Table 10"/>
          <p:cNvGraphicFramePr>
            <a:graphicFrameLocks noGrp="1"/>
          </p:cNvGraphicFramePr>
          <p:nvPr/>
        </p:nvGraphicFramePr>
        <p:xfrm>
          <a:off x="457201" y="1236518"/>
          <a:ext cx="6324601" cy="1415936"/>
        </p:xfrm>
        <a:graphic>
          <a:graphicData uri="http://schemas.openxmlformats.org/drawingml/2006/table">
            <a:tbl>
              <a:tblPr firstRow="1" bandRow="1">
                <a:tableStyleId>{5940675A-B579-460E-94D1-54222C63F5DA}</a:tableStyleId>
              </a:tblPr>
              <a:tblGrid>
                <a:gridCol w="6324601"/>
              </a:tblGrid>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53984">
                <a:tc>
                  <a:txBody>
                    <a:bodyPr/>
                    <a:lstStyle/>
                    <a:p>
                      <a:endParaRPr lang="en-US" sz="1700" dirty="0"/>
                    </a:p>
                  </a:txBody>
                  <a:tcPr marT="43642" marB="43642">
                    <a:lnL w="12700" cap="flat" cmpd="sng" algn="ctr">
                      <a:noFill/>
                      <a:prstDash val="sysDash"/>
                      <a:round/>
                      <a:headEnd type="none" w="med" len="med"/>
                      <a:tailEnd type="none" w="med" len="med"/>
                    </a:lnL>
                    <a:lnR w="12700" cap="flat" cmpd="sng" algn="ctr">
                      <a:no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533400" y="3782291"/>
            <a:ext cx="6172201" cy="516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endParaRPr lang="en-US" dirty="0"/>
          </a:p>
        </p:txBody>
      </p:sp>
      <p:sp>
        <p:nvSpPr>
          <p:cNvPr id="9" name="Rectangle 8"/>
          <p:cNvSpPr/>
          <p:nvPr/>
        </p:nvSpPr>
        <p:spPr>
          <a:xfrm>
            <a:off x="381001" y="1335264"/>
            <a:ext cx="2626359" cy="147258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Instruct students to look at a </a:t>
            </a:r>
            <a:r>
              <a:rPr lang="en-US" sz="1000" b="1" u="sng" dirty="0">
                <a:solidFill>
                  <a:srgbClr val="C00000"/>
                </a:solidFill>
                <a:effectLst>
                  <a:outerShdw blurRad="38100" dist="38100" dir="2700000" algn="tl">
                    <a:srgbClr val="000000">
                      <a:alpha val="43137"/>
                    </a:srgbClr>
                  </a:outerShdw>
                </a:effectLst>
              </a:rPr>
              <a:t>part of the passage</a:t>
            </a:r>
            <a:r>
              <a:rPr lang="en-US" sz="1000" b="1" dirty="0"/>
              <a:t> they liked or one you’ve chosen for them (a paragraph or section).</a:t>
            </a:r>
          </a:p>
          <a:p>
            <a:endParaRPr lang="en-US" sz="1000" b="1" dirty="0"/>
          </a:p>
          <a:p>
            <a:r>
              <a:rPr lang="en-US" sz="1000" b="1" dirty="0"/>
              <a:t>Ask students “Does this part of the paragraph or section tell you </a:t>
            </a:r>
            <a:r>
              <a:rPr lang="en-US" sz="1000" b="1" u="sng" dirty="0"/>
              <a:t>something new</a:t>
            </a:r>
            <a:r>
              <a:rPr lang="en-US" sz="1000" b="1" dirty="0"/>
              <a:t> 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(remind them of the main topic). This is a</a:t>
            </a:r>
            <a:r>
              <a:rPr lang="en-US" sz="1000" b="1" dirty="0">
                <a:solidFill>
                  <a:srgbClr val="C00000"/>
                </a:solidFill>
                <a:effectLst>
                  <a:outerShdw blurRad="38100" dist="38100" dir="2700000" algn="tl">
                    <a:srgbClr val="000000">
                      <a:alpha val="43137"/>
                    </a:srgbClr>
                  </a:outerShdw>
                </a:effectLst>
              </a:rPr>
              <a:t>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a:t>
            </a:r>
          </a:p>
          <a:p>
            <a:endParaRPr lang="en-US" sz="1000" b="1" dirty="0"/>
          </a:p>
        </p:txBody>
      </p:sp>
      <p:sp>
        <p:nvSpPr>
          <p:cNvPr id="10" name="Rectangle 9"/>
          <p:cNvSpPr/>
          <p:nvPr/>
        </p:nvSpPr>
        <p:spPr>
          <a:xfrm>
            <a:off x="4389120" y="3680460"/>
            <a:ext cx="2534921" cy="208813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Ask students to look for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that </a:t>
            </a:r>
            <a:r>
              <a:rPr lang="en-US" sz="1000" b="1" u="sng" dirty="0"/>
              <a:t>explain more</a:t>
            </a:r>
            <a:r>
              <a:rPr lang="en-US" sz="1000" b="1" dirty="0"/>
              <a:t> about the “something new.”</a:t>
            </a:r>
          </a:p>
          <a:p>
            <a:endParaRPr lang="en-US" sz="1000" b="1" dirty="0"/>
          </a:p>
          <a:p>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give evidence to support a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(or idea).</a:t>
            </a:r>
          </a:p>
          <a:p>
            <a:endParaRPr lang="en-US" sz="1000" b="1" dirty="0"/>
          </a:p>
          <a:p>
            <a:r>
              <a:rPr lang="en-US" sz="1000" b="1" dirty="0" smtClean="0"/>
              <a:t>Example: </a:t>
            </a:r>
            <a:r>
              <a:rPr lang="en-US" sz="1000" b="1" dirty="0"/>
              <a:t>if the main topic is about dogs and ...</a:t>
            </a:r>
          </a:p>
          <a:p>
            <a:endParaRPr lang="en-US" sz="1000" b="1" dirty="0"/>
          </a:p>
          <a:p>
            <a:r>
              <a:rPr lang="en-US" sz="1000" b="1" dirty="0"/>
              <a:t>“The dog likes to play,” (is the </a:t>
            </a:r>
            <a:r>
              <a:rPr lang="en-US" sz="1000" b="1" u="sng" dirty="0">
                <a:solidFill>
                  <a:srgbClr val="C00000"/>
                </a:solidFill>
                <a:effectLst>
                  <a:outerShdw blurRad="38100" dist="38100" dir="2700000" algn="tl">
                    <a:srgbClr val="000000">
                      <a:alpha val="43137"/>
                    </a:srgbClr>
                  </a:outerShdw>
                </a:effectLst>
              </a:rPr>
              <a:t>key Idea</a:t>
            </a:r>
            <a:r>
              <a:rPr lang="en-US" sz="1000" b="1" dirty="0"/>
              <a:t>),</a:t>
            </a:r>
          </a:p>
          <a:p>
            <a:r>
              <a:rPr lang="en-US" sz="1000" b="1" dirty="0"/>
              <a:t>Then some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rPr>
              <a:t> </a:t>
            </a:r>
            <a:r>
              <a:rPr lang="en-US" sz="1000" b="1" dirty="0"/>
              <a:t>might be:</a:t>
            </a:r>
          </a:p>
          <a:p>
            <a:pPr>
              <a:buFont typeface="Arial" pitchFamily="34" charset="0"/>
              <a:buChar char="•"/>
            </a:pPr>
            <a:r>
              <a:rPr lang="en-US" sz="1000" b="1" dirty="0"/>
              <a:t> the dog likes to play fetch.</a:t>
            </a:r>
          </a:p>
          <a:p>
            <a:pPr>
              <a:buFont typeface="Arial" pitchFamily="34" charset="0"/>
              <a:buChar char="•"/>
            </a:pPr>
            <a:r>
              <a:rPr lang="en-US" sz="1000" b="1" dirty="0"/>
              <a:t> the dog likes to play with the ball.</a:t>
            </a:r>
          </a:p>
        </p:txBody>
      </p:sp>
      <p:sp>
        <p:nvSpPr>
          <p:cNvPr id="15" name="Rounded Rectangle 14"/>
          <p:cNvSpPr/>
          <p:nvPr/>
        </p:nvSpPr>
        <p:spPr>
          <a:xfrm>
            <a:off x="2844800" y="1243792"/>
            <a:ext cx="406400"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6" name="Rounded Rectangle 15"/>
          <p:cNvSpPr/>
          <p:nvPr/>
        </p:nvSpPr>
        <p:spPr>
          <a:xfrm>
            <a:off x="6779260" y="4000500"/>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228601" y="195668"/>
            <a:ext cx="885712"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19" name="Rectangle 18"/>
          <p:cNvSpPr/>
          <p:nvPr/>
        </p:nvSpPr>
        <p:spPr>
          <a:xfrm>
            <a:off x="568960" y="3040381"/>
            <a:ext cx="6400800" cy="675709"/>
          </a:xfrm>
          <a:prstGeom prst="rect">
            <a:avLst/>
          </a:prstGeom>
        </p:spPr>
        <p:txBody>
          <a:bodyPr wrap="square" lIns="94183" tIns="47092" rIns="94183" bIns="47092">
            <a:spAutoFit/>
          </a:bodyPr>
          <a:lstStyle/>
          <a:p>
            <a:r>
              <a:rPr lang="en-US" dirty="0" smtClean="0"/>
              <a:t>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20" name="Rectangle 19"/>
          <p:cNvSpPr/>
          <p:nvPr/>
        </p:nvSpPr>
        <p:spPr>
          <a:xfrm>
            <a:off x="487680" y="6138075"/>
            <a:ext cx="3332480" cy="277627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u="sng" dirty="0">
                <a:solidFill>
                  <a:srgbClr val="002060"/>
                </a:solidFill>
              </a:rPr>
              <a:t>Differentiation</a:t>
            </a:r>
            <a:r>
              <a:rPr lang="en-US" sz="1000" b="1" dirty="0">
                <a:solidFill>
                  <a:srgbClr val="002060"/>
                </a:solidFill>
              </a:rPr>
              <a:t>:</a:t>
            </a:r>
          </a:p>
          <a:p>
            <a:endParaRPr lang="en-US" sz="900" b="1" dirty="0">
              <a:solidFill>
                <a:srgbClr val="002060"/>
              </a:solidFill>
            </a:endParaRPr>
          </a:p>
          <a:p>
            <a:r>
              <a:rPr lang="en-US" sz="1000" b="1" dirty="0">
                <a:solidFill>
                  <a:srgbClr val="002060"/>
                </a:solidFill>
              </a:rPr>
              <a:t>In grade one you can scaffold students by </a:t>
            </a:r>
            <a:r>
              <a:rPr lang="en-US" sz="1000" b="1" dirty="0" smtClean="0">
                <a:solidFill>
                  <a:srgbClr val="002060"/>
                </a:solidFill>
              </a:rPr>
              <a:t>starting </a:t>
            </a:r>
            <a:r>
              <a:rPr lang="en-US" sz="1000" b="1" dirty="0">
                <a:solidFill>
                  <a:srgbClr val="002060"/>
                </a:solidFill>
              </a:rPr>
              <a:t>with writing just a key idea and move toward writing key details.   Students who would benefit from enrichment can continue on with more sections or paragraphs.</a:t>
            </a:r>
          </a:p>
          <a:p>
            <a:endParaRPr lang="en-US" sz="1000" b="1" dirty="0">
              <a:solidFill>
                <a:srgbClr val="002060"/>
              </a:solidFill>
            </a:endParaRPr>
          </a:p>
          <a:p>
            <a:r>
              <a:rPr lang="en-US" sz="1000" b="1" dirty="0">
                <a:solidFill>
                  <a:srgbClr val="002060"/>
                </a:solidFill>
              </a:rPr>
              <a:t>Students who need more direct instruction – teach each part in a mini lesson.  These concepts can be taught separately:</a:t>
            </a:r>
          </a:p>
          <a:p>
            <a:endParaRPr lang="en-US" sz="1000" b="1" dirty="0">
              <a:solidFill>
                <a:srgbClr val="002060"/>
              </a:solidFill>
            </a:endParaRPr>
          </a:p>
          <a:p>
            <a:pPr marL="382512" indent="-162642">
              <a:buFont typeface="Arial" panose="020B0604020202020204" pitchFamily="34" charset="0"/>
              <a:buChar char="•"/>
            </a:pPr>
            <a:r>
              <a:rPr lang="en-US" sz="1000" b="1" dirty="0">
                <a:solidFill>
                  <a:srgbClr val="002060"/>
                </a:solidFill>
              </a:rPr>
              <a:t>Main topic</a:t>
            </a:r>
          </a:p>
          <a:p>
            <a:pPr marL="382512" indent="-162642">
              <a:buFont typeface="Arial" panose="020B0604020202020204" pitchFamily="34" charset="0"/>
              <a:buChar char="•"/>
            </a:pPr>
            <a:r>
              <a:rPr lang="en-US" sz="1000" b="1" dirty="0">
                <a:solidFill>
                  <a:srgbClr val="002060"/>
                </a:solidFill>
              </a:rPr>
              <a:t>Key Ideas</a:t>
            </a:r>
          </a:p>
          <a:p>
            <a:pPr marL="382512" indent="-162642">
              <a:buFont typeface="Arial" panose="020B0604020202020204" pitchFamily="34" charset="0"/>
              <a:buChar char="•"/>
            </a:pPr>
            <a:r>
              <a:rPr lang="en-US" sz="1000" b="1" dirty="0">
                <a:solidFill>
                  <a:srgbClr val="002060"/>
                </a:solidFill>
              </a:rPr>
              <a:t>Key Details</a:t>
            </a:r>
          </a:p>
          <a:p>
            <a:pPr marL="382512" indent="-162642">
              <a:buFont typeface="Arial" panose="020B0604020202020204" pitchFamily="34" charset="0"/>
              <a:buChar char="•"/>
            </a:pPr>
            <a:endParaRPr lang="en-US" sz="900" b="1" dirty="0">
              <a:solidFill>
                <a:srgbClr val="002060"/>
              </a:solidFill>
            </a:endParaRPr>
          </a:p>
          <a:p>
            <a:r>
              <a:rPr lang="en-US" sz="1000" b="1" dirty="0">
                <a:solidFill>
                  <a:srgbClr val="002060"/>
                </a:solidFill>
              </a:rPr>
              <a:t>ELL Students may need each part taught using language (sentence) frames emphasizing transitional words. </a:t>
            </a:r>
          </a:p>
        </p:txBody>
      </p:sp>
      <p:sp>
        <p:nvSpPr>
          <p:cNvPr id="17" name="Rounded Rectangle 16"/>
          <p:cNvSpPr/>
          <p:nvPr/>
        </p:nvSpPr>
        <p:spPr>
          <a:xfrm>
            <a:off x="3576320" y="6058064"/>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21" name="TextBox 20"/>
          <p:cNvSpPr txBox="1"/>
          <p:nvPr/>
        </p:nvSpPr>
        <p:spPr>
          <a:xfrm>
            <a:off x="1219200" y="4320542"/>
            <a:ext cx="2763520" cy="126465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4183" tIns="47092" rIns="94183" bIns="47092"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239327263"/>
              </p:ext>
            </p:extLst>
          </p:nvPr>
        </p:nvGraphicFramePr>
        <p:xfrm>
          <a:off x="1950722" y="65461"/>
          <a:ext cx="5242563" cy="738448"/>
        </p:xfrm>
        <a:graphic>
          <a:graphicData uri="http://schemas.openxmlformats.org/drawingml/2006/table">
            <a:tbl>
              <a:tblPr firstRow="1" bandRow="1">
                <a:tableStyleId>{5940675A-B579-460E-94D1-54222C63F5DA}</a:tableStyleId>
              </a:tblPr>
              <a:tblGrid>
                <a:gridCol w="533401"/>
                <a:gridCol w="914400"/>
                <a:gridCol w="819150"/>
                <a:gridCol w="685801"/>
                <a:gridCol w="781050"/>
                <a:gridCol w="762000"/>
                <a:gridCol w="746761"/>
              </a:tblGrid>
              <a:tr h="232756">
                <a:tc rowSpan="2">
                  <a:txBody>
                    <a:bodyPr/>
                    <a:lstStyle/>
                    <a:p>
                      <a:pPr algn="ctr"/>
                      <a:r>
                        <a:rPr lang="en-US" sz="1300" b="1" dirty="0" smtClean="0"/>
                        <a:t>R</a:t>
                      </a:r>
                      <a:r>
                        <a:rPr lang="en-US" sz="1300" b="1" baseline="0" dirty="0" smtClean="0"/>
                        <a:t> </a:t>
                      </a:r>
                      <a:r>
                        <a:rPr lang="en-US" sz="1300" b="1" dirty="0" smtClean="0"/>
                        <a:t>E-</a:t>
                      </a:r>
                    </a:p>
                    <a:p>
                      <a:pPr algn="ctr"/>
                      <a:r>
                        <a:rPr lang="en-US" sz="1100" b="1" i="1" dirty="0" smtClean="0">
                          <a:solidFill>
                            <a:srgbClr val="FF0000"/>
                          </a:solidFill>
                        </a:rPr>
                        <a:t>read</a:t>
                      </a:r>
                      <a:endParaRPr lang="en-US" sz="1100" b="1" i="1" dirty="0">
                        <a:solidFill>
                          <a:srgbClr val="FF0000"/>
                        </a:solidFill>
                      </a:endParaRPr>
                    </a:p>
                  </a:txBody>
                  <a:tcPr marT="43642" marB="43642">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4913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1446393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038043380"/>
              </p:ext>
            </p:extLst>
          </p:nvPr>
        </p:nvGraphicFramePr>
        <p:xfrm>
          <a:off x="502921" y="1701970"/>
          <a:ext cx="6324601" cy="1498432"/>
        </p:xfrm>
        <a:graphic>
          <a:graphicData uri="http://schemas.openxmlformats.org/drawingml/2006/table">
            <a:tbl>
              <a:tblPr firstRow="1" bandRow="1">
                <a:tableStyleId>{5940675A-B579-460E-94D1-54222C63F5DA}</a:tableStyleId>
              </a:tblPr>
              <a:tblGrid>
                <a:gridCol w="6324601"/>
              </a:tblGrid>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3"/>
          <p:cNvGrpSpPr/>
          <p:nvPr/>
        </p:nvGrpSpPr>
        <p:grpSpPr>
          <a:xfrm>
            <a:off x="406401" y="240031"/>
            <a:ext cx="6451600" cy="8995670"/>
            <a:chOff x="406400" y="22860"/>
            <a:chExt cx="6451600" cy="9424035"/>
          </a:xfrm>
        </p:grpSpPr>
        <p:sp>
          <p:nvSpPr>
            <p:cNvPr id="5" name="Rectangle 4"/>
            <p:cNvSpPr/>
            <p:nvPr/>
          </p:nvSpPr>
          <p:spPr>
            <a:xfrm>
              <a:off x="406400" y="22860"/>
              <a:ext cx="6400800" cy="1531555"/>
            </a:xfrm>
            <a:prstGeom prst="rect">
              <a:avLst/>
            </a:prstGeom>
          </p:spPr>
          <p:txBody>
            <a:bodyPr wrap="square">
              <a:spAutoFit/>
            </a:bodyPr>
            <a:lstStyle/>
            <a:p>
              <a:endParaRPr lang="en-US" sz="1700" dirty="0"/>
            </a:p>
            <a:p>
              <a:endParaRPr lang="en-US" sz="1700" dirty="0"/>
            </a:p>
            <a:p>
              <a:r>
                <a:rPr lang="en-US" sz="1700" dirty="0"/>
                <a:t>Name_____________________     Passage_________________</a:t>
              </a:r>
            </a:p>
            <a:p>
              <a:endParaRPr lang="en-US" dirty="0" smtClean="0"/>
            </a:p>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p:txBody>
        </p:sp>
        <p:sp>
          <p:nvSpPr>
            <p:cNvPr id="12" name="Rectangle 11"/>
            <p:cNvSpPr/>
            <p:nvPr/>
          </p:nvSpPr>
          <p:spPr>
            <a:xfrm>
              <a:off x="457200" y="3319284"/>
              <a:ext cx="6400800" cy="709351"/>
            </a:xfrm>
            <a:prstGeom prst="rect">
              <a:avLst/>
            </a:prstGeom>
          </p:spPr>
          <p:txBody>
            <a:bodyPr wrap="square">
              <a:spAutoFit/>
            </a:bodyPr>
            <a:lstStyle/>
            <a:p>
              <a:r>
                <a:rPr lang="en-US" dirty="0" smtClean="0"/>
                <a:t> 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13" name="Rectangle 12"/>
            <p:cNvSpPr/>
            <p:nvPr/>
          </p:nvSpPr>
          <p:spPr>
            <a:xfrm>
              <a:off x="533401" y="4036695"/>
              <a:ext cx="6172201"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77826" y="240030"/>
            <a:ext cx="914400"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3" name="TextBox 2"/>
          <p:cNvSpPr txBox="1"/>
          <p:nvPr/>
        </p:nvSpPr>
        <p:spPr>
          <a:xfrm>
            <a:off x="1905000" y="240030"/>
            <a:ext cx="3581400" cy="323165"/>
          </a:xfrm>
          <a:prstGeom prst="rect">
            <a:avLst/>
          </a:prstGeom>
          <a:noFill/>
        </p:spPr>
        <p:txBody>
          <a:bodyPr wrap="square" lIns="86749" tIns="43375" rIns="86749" bIns="43375" rtlCol="0">
            <a:spAutoFit/>
          </a:bodyPr>
          <a:lstStyle/>
          <a:p>
            <a:pPr algn="ctr"/>
            <a:r>
              <a:rPr lang="en-US" sz="1500" u="sng" dirty="0"/>
              <a:t>Note-Taking Form</a:t>
            </a:r>
          </a:p>
        </p:txBody>
      </p:sp>
    </p:spTree>
    <p:extLst>
      <p:ext uri="{BB962C8B-B14F-4D97-AF65-F5344CB8AC3E}">
        <p14:creationId xmlns:p14="http://schemas.microsoft.com/office/powerpoint/2010/main" val="3427685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597474653"/>
              </p:ext>
            </p:extLst>
          </p:nvPr>
        </p:nvGraphicFramePr>
        <p:xfrm>
          <a:off x="362761" y="609600"/>
          <a:ext cx="6421120" cy="5210703"/>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latin typeface="+mn-lt"/>
                        </a:rPr>
                        <a:t>Quarter 3 CFA </a:t>
                      </a:r>
                      <a:r>
                        <a:rPr lang="en-US" sz="1400" b="1" u="sng" dirty="0" smtClean="0">
                          <a:effectLst/>
                          <a:latin typeface="+mn-lt"/>
                        </a:rPr>
                        <a:t>Research Constructed Response</a:t>
                      </a:r>
                      <a:r>
                        <a:rPr lang="en-US" sz="1400" b="1" dirty="0" smtClean="0">
                          <a:effectLst/>
                          <a:latin typeface="+mn-lt"/>
                        </a:rPr>
                        <a:t> Answer Key</a:t>
                      </a:r>
                    </a:p>
                  </a:txBody>
                  <a:tcPr marL="97536" marR="97536" marT="48006" marB="48006"/>
                </a:tc>
                <a:tc hMerge="1">
                  <a:txBody>
                    <a:bodyPr/>
                    <a:lstStyle/>
                    <a:p>
                      <a:endParaRPr lang="en-US"/>
                    </a:p>
                  </a:txBody>
                  <a:tcPr/>
                </a:tc>
              </a:tr>
              <a:tr h="441960">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latin typeface="+mn-lt"/>
                        </a:rPr>
                        <a:t>Constructed Response</a:t>
                      </a:r>
                      <a:r>
                        <a:rPr lang="en-US" sz="1200" b="1" u="sng" baseline="0" dirty="0" smtClean="0">
                          <a:latin typeface="+mn-lt"/>
                        </a:rPr>
                        <a:t> </a:t>
                      </a:r>
                      <a:r>
                        <a:rPr lang="en-US" sz="1200" b="1" u="sng" dirty="0" smtClean="0">
                          <a:latin typeface="+mn-lt"/>
                        </a:rPr>
                        <a:t>Research Rubrics</a:t>
                      </a:r>
                      <a:r>
                        <a:rPr lang="en-US" sz="1200" b="1" u="sng" baseline="0" dirty="0" smtClean="0">
                          <a:latin typeface="+mn-lt"/>
                        </a:rPr>
                        <a:t> </a:t>
                      </a:r>
                      <a:r>
                        <a:rPr lang="en-US" sz="1200" b="1" u="sng" dirty="0" smtClean="0">
                          <a:latin typeface="+mn-lt"/>
                        </a:rPr>
                        <a:t>Target</a:t>
                      </a:r>
                      <a:r>
                        <a:rPr lang="en-US" sz="1200" b="1" u="sng" baseline="0" dirty="0" smtClean="0">
                          <a:latin typeface="+mn-lt"/>
                        </a:rPr>
                        <a:t> 3</a:t>
                      </a:r>
                      <a:endParaRPr lang="en-US" sz="1200" b="1" u="sng" dirty="0" smtClean="0">
                        <a:latin typeface="+mn-lt"/>
                      </a:endParaRPr>
                    </a:p>
                    <a:p>
                      <a:pPr marL="231775" indent="-231775" algn="ctr">
                        <a:lnSpc>
                          <a:spcPct val="100000"/>
                        </a:lnSpc>
                        <a:spcBef>
                          <a:spcPts val="0"/>
                        </a:spcBef>
                        <a:spcAft>
                          <a:spcPts val="0"/>
                        </a:spcAft>
                      </a:pPr>
                      <a:r>
                        <a:rPr lang="en-US" sz="1100" b="1" baseline="0" dirty="0" smtClean="0">
                          <a:latin typeface="+mn-lt"/>
                        </a:rPr>
                        <a:t>evidence of the ability to distinguish </a:t>
                      </a:r>
                      <a:r>
                        <a:rPr lang="en-US" sz="1100" b="1" u="sng" baseline="0" dirty="0" smtClean="0">
                          <a:latin typeface="+mn-lt"/>
                        </a:rPr>
                        <a:t>relevant</a:t>
                      </a:r>
                      <a:r>
                        <a:rPr lang="en-US" sz="1100" b="1" baseline="0" dirty="0" smtClean="0">
                          <a:latin typeface="+mn-lt"/>
                        </a:rPr>
                        <a:t> from irrelevant information such as fact from opinion</a:t>
                      </a:r>
                      <a:endParaRPr lang="en-US" sz="1100" b="1" dirty="0" smtClean="0">
                        <a:latin typeface="+mn-lt"/>
                      </a:endParaRPr>
                    </a:p>
                  </a:txBody>
                  <a:tcPr marL="97536" marR="97536" marT="48006" marB="48006"/>
                </a:tc>
                <a:tc hMerge="1">
                  <a:txBody>
                    <a:bodyPr/>
                    <a:lstStyle/>
                    <a:p>
                      <a:endParaRPr lang="en-US"/>
                    </a:p>
                  </a:txBody>
                  <a:tcPr/>
                </a:tc>
              </a:tr>
              <a:tr h="390984">
                <a:tc gridSpan="2">
                  <a:txBody>
                    <a:bodyPr/>
                    <a:lstStyle/>
                    <a:p>
                      <a:pPr marL="398463" marR="0" indent="-398463" algn="l" defTabSz="966612" rtl="0" eaLnBrk="1" fontAlgn="auto" latinLnBrk="0" hangingPunct="1">
                        <a:lnSpc>
                          <a:spcPct val="100000"/>
                        </a:lnSpc>
                        <a:spcBef>
                          <a:spcPts val="0"/>
                        </a:spcBef>
                        <a:spcAft>
                          <a:spcPts val="0"/>
                        </a:spcAft>
                        <a:buClrTx/>
                        <a:buSzTx/>
                        <a:buFontTx/>
                        <a:buNone/>
                        <a:tabLst/>
                        <a:defRPr/>
                      </a:pPr>
                      <a:r>
                        <a:rPr lang="en-US" sz="1400" b="1" dirty="0" smtClean="0">
                          <a:latin typeface="+mn-lt"/>
                        </a:rPr>
                        <a:t>Question #7 RL.1.7 Prompt: </a:t>
                      </a:r>
                      <a:r>
                        <a:rPr lang="en-US" sz="1400" b="1" kern="1200" dirty="0" smtClean="0">
                          <a:solidFill>
                            <a:schemeClr val="tx1"/>
                          </a:solidFill>
                          <a:effectLst/>
                          <a:latin typeface="+mn-lt"/>
                          <a:ea typeface="+mn-ea"/>
                          <a:cs typeface="+mn-cs"/>
                        </a:rPr>
                        <a:t>Based on details in </a:t>
                      </a:r>
                      <a:r>
                        <a:rPr lang="en-US" sz="1400" b="1" i="1" u="sng" kern="1200" dirty="0" smtClean="0">
                          <a:solidFill>
                            <a:schemeClr val="tx1"/>
                          </a:solidFill>
                          <a:effectLst/>
                          <a:latin typeface="+mn-lt"/>
                          <a:ea typeface="+mn-ea"/>
                          <a:cs typeface="+mn-cs"/>
                        </a:rPr>
                        <a:t>Johnny</a:t>
                      </a:r>
                      <a:r>
                        <a:rPr lang="en-US" sz="1400" b="1" i="1" u="sng" kern="1200" baseline="0" dirty="0" smtClean="0">
                          <a:solidFill>
                            <a:schemeClr val="tx1"/>
                          </a:solidFill>
                          <a:effectLst/>
                          <a:latin typeface="+mn-lt"/>
                          <a:ea typeface="+mn-ea"/>
                          <a:cs typeface="+mn-cs"/>
                        </a:rPr>
                        <a:t> Appleseed</a:t>
                      </a:r>
                      <a:r>
                        <a:rPr lang="en-US" sz="1400" b="1" kern="1200" dirty="0" smtClean="0">
                          <a:solidFill>
                            <a:schemeClr val="tx1"/>
                          </a:solidFill>
                          <a:effectLst/>
                          <a:latin typeface="+mn-lt"/>
                          <a:ea typeface="+mn-ea"/>
                          <a:cs typeface="+mn-cs"/>
                        </a:rPr>
                        <a:t>, what can you tell</a:t>
                      </a:r>
                    </a:p>
                    <a:p>
                      <a:pPr marL="398463" marR="0" indent="-398463" algn="l" defTabSz="966612"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about</a:t>
                      </a:r>
                      <a:r>
                        <a:rPr lang="en-US" sz="1400" b="1" kern="1200" baseline="0" dirty="0" smtClean="0">
                          <a:solidFill>
                            <a:schemeClr val="tx1"/>
                          </a:solidFill>
                          <a:effectLst/>
                          <a:latin typeface="+mn-lt"/>
                          <a:ea typeface="+mn-ea"/>
                          <a:cs typeface="+mn-cs"/>
                        </a:rPr>
                        <a:t> </a:t>
                      </a:r>
                      <a:r>
                        <a:rPr lang="en-US" sz="1400" b="1" kern="1200" dirty="0" smtClean="0">
                          <a:solidFill>
                            <a:schemeClr val="tx1"/>
                          </a:solidFill>
                          <a:effectLst/>
                          <a:latin typeface="+mn-lt"/>
                          <a:ea typeface="+mn-ea"/>
                          <a:cs typeface="+mn-cs"/>
                        </a:rPr>
                        <a:t>the setting for this story?</a:t>
                      </a:r>
                      <a:r>
                        <a:rPr lang="en-US" sz="1400" dirty="0" smtClean="0">
                          <a:effectLst/>
                          <a:latin typeface="+mn-lt"/>
                        </a:rPr>
                        <a:t> </a:t>
                      </a:r>
                      <a:endParaRPr lang="en-US" sz="1400" b="1" dirty="0" smtClean="0">
                        <a:solidFill>
                          <a:srgbClr val="C00000"/>
                        </a:solidFill>
                        <a:latin typeface="+mn-lt"/>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latin typeface="+mn-lt"/>
                        </a:rPr>
                        <a:t>Teacher</a:t>
                      </a:r>
                      <a:r>
                        <a:rPr lang="en-US" sz="1400" b="1" baseline="0" dirty="0" smtClean="0">
                          <a:latin typeface="+mn-lt"/>
                        </a:rPr>
                        <a:t> /Rubric “Language Response”</a:t>
                      </a:r>
                      <a:endParaRPr lang="en-US" sz="1400" b="1" dirty="0" smtClean="0">
                        <a:latin typeface="+mn-lt"/>
                      </a:endParaRPr>
                    </a:p>
                  </a:txBody>
                  <a:tcPr marL="97536" marR="97536" marT="48006" marB="48006">
                    <a:solidFill>
                      <a:schemeClr val="bg1">
                        <a:lumMod val="85000"/>
                      </a:schemeClr>
                    </a:solidFill>
                  </a:tcPr>
                </a:tc>
                <a:tc hMerge="1">
                  <a:txBody>
                    <a:bodyPr/>
                    <a:lstStyle/>
                    <a:p>
                      <a:endParaRPr lang="en-US"/>
                    </a:p>
                  </a:txBody>
                  <a:tcPr/>
                </a:tc>
              </a:tr>
              <a:tr h="804819">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kern="1200" dirty="0" smtClean="0">
                          <a:solidFill>
                            <a:schemeClr val="tx1"/>
                          </a:solidFill>
                          <a:effectLst/>
                          <a:latin typeface="+mn-lt"/>
                          <a:ea typeface="+mn-ea"/>
                          <a:cs typeface="+mn-cs"/>
                        </a:rPr>
                        <a:t>The response</a:t>
                      </a:r>
                      <a:r>
                        <a:rPr lang="en-US" sz="1100" b="1" u="none"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gives sufficient evidence of the ability to distinguish relevant from irrelevant information. The response should show details from the text that</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support the setting of the story. They may include: (1) the setting is outside, (2) it is in the country, (3) there are apple trees ,(4) it can be rainy and snowy, and (5) there are animals.</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lnSpc>
                          <a:spcPct val="100000"/>
                        </a:lnSpc>
                        <a:spcBef>
                          <a:spcPts val="0"/>
                        </a:spcBef>
                        <a:spcAft>
                          <a:spcPts val="0"/>
                        </a:spcAft>
                      </a:pPr>
                      <a:r>
                        <a:rPr lang="en-US" sz="1200" b="1" dirty="0" smtClean="0">
                          <a:latin typeface="+mn-lt"/>
                        </a:rPr>
                        <a:t>Student “Language” Response Example</a:t>
                      </a:r>
                      <a:endParaRPr lang="en-US" sz="1200" b="1" dirty="0">
                        <a:latin typeface="+mn-lt"/>
                      </a:endParaRPr>
                    </a:p>
                  </a:txBody>
                  <a:tcPr marL="97536" marR="97536" marT="48006" marB="48006">
                    <a:solidFill>
                      <a:schemeClr val="bg1">
                        <a:lumMod val="85000"/>
                      </a:schemeClr>
                    </a:solidFill>
                  </a:tcPr>
                </a:tc>
                <a:tc hMerge="1">
                  <a:txBody>
                    <a:bodyPr/>
                    <a:lstStyle/>
                    <a:p>
                      <a:endParaRPr lang="en-US" sz="1000" dirty="0"/>
                    </a:p>
                  </a:txBody>
                  <a:tcPr/>
                </a:tc>
              </a:tr>
              <a:tr h="490044">
                <a:tc>
                  <a:txBody>
                    <a:bodyPr/>
                    <a:lstStyle/>
                    <a:p>
                      <a:pPr algn="ctr">
                        <a:lnSpc>
                          <a:spcPct val="100000"/>
                        </a:lnSpc>
                        <a:spcBef>
                          <a:spcPts val="0"/>
                        </a:spcBef>
                        <a:spcAft>
                          <a:spcPts val="0"/>
                        </a:spcAft>
                      </a:pPr>
                      <a:r>
                        <a:rPr lang="en-US" sz="1900" b="1" dirty="0" smtClean="0">
                          <a:latin typeface="+mn-lt"/>
                        </a:rPr>
                        <a:t>2</a:t>
                      </a:r>
                      <a:endParaRPr lang="en-US" sz="1900" b="1" dirty="0">
                        <a:latin typeface="+mn-lt"/>
                      </a:endParaRPr>
                    </a:p>
                  </a:txBody>
                  <a:tcPr marL="97536" marR="97536" marT="48006" marB="48006" anchor="ctr"/>
                </a:tc>
                <a:tc>
                  <a:txBody>
                    <a:bodyPr/>
                    <a:lstStyle/>
                    <a:p>
                      <a:pPr>
                        <a:lnSpc>
                          <a:spcPct val="100000"/>
                        </a:lnSpc>
                        <a:spcBef>
                          <a:spcPts val="0"/>
                        </a:spcBef>
                        <a:spcAft>
                          <a:spcPts val="0"/>
                        </a:spcAft>
                      </a:pPr>
                      <a:r>
                        <a:rPr lang="en-US" sz="1100" i="1" u="none" kern="1200" dirty="0" smtClean="0">
                          <a:solidFill>
                            <a:schemeClr val="tx1"/>
                          </a:solidFill>
                          <a:effectLst/>
                          <a:latin typeface="+mn-lt"/>
                          <a:ea typeface="+mn-ea"/>
                          <a:cs typeface="+mn-cs"/>
                        </a:rPr>
                        <a:t>Student presents</a:t>
                      </a:r>
                      <a:r>
                        <a:rPr lang="en-US" sz="1100" i="1" u="none" kern="1200" baseline="0" dirty="0" smtClean="0">
                          <a:solidFill>
                            <a:schemeClr val="tx1"/>
                          </a:solidFill>
                          <a:effectLst/>
                          <a:latin typeface="+mn-lt"/>
                          <a:ea typeface="+mn-ea"/>
                          <a:cs typeface="+mn-cs"/>
                        </a:rPr>
                        <a:t> </a:t>
                      </a:r>
                      <a:r>
                        <a:rPr lang="en-US" sz="1100" b="1" i="1" u="sng" kern="1200" baseline="0" dirty="0" smtClean="0">
                          <a:solidFill>
                            <a:schemeClr val="tx1"/>
                          </a:solidFill>
                          <a:effectLst/>
                          <a:latin typeface="+mn-lt"/>
                          <a:ea typeface="+mn-ea"/>
                          <a:cs typeface="+mn-cs"/>
                        </a:rPr>
                        <a:t>sufficient relevant details (4 or more)</a:t>
                      </a:r>
                      <a:r>
                        <a:rPr lang="en-US" sz="1100" b="1" i="1" u="none" kern="1200" baseline="0" dirty="0" smtClean="0">
                          <a:solidFill>
                            <a:schemeClr val="tx1"/>
                          </a:solidFill>
                          <a:effectLst/>
                          <a:latin typeface="+mn-lt"/>
                          <a:ea typeface="+mn-ea"/>
                          <a:cs typeface="+mn-cs"/>
                        </a:rPr>
                        <a:t> </a:t>
                      </a:r>
                      <a:r>
                        <a:rPr lang="en-US" sz="1100" i="1" u="none" kern="1200" baseline="0" dirty="0" smtClean="0">
                          <a:solidFill>
                            <a:schemeClr val="tx1"/>
                          </a:solidFill>
                          <a:effectLst/>
                          <a:latin typeface="+mn-lt"/>
                          <a:ea typeface="+mn-ea"/>
                          <a:cs typeface="+mn-cs"/>
                        </a:rPr>
                        <a:t>from the text that support the setting of the story. </a:t>
                      </a:r>
                    </a:p>
                    <a:p>
                      <a:pPr>
                        <a:lnSpc>
                          <a:spcPct val="100000"/>
                        </a:lnSpc>
                        <a:spcBef>
                          <a:spcPts val="0"/>
                        </a:spcBef>
                        <a:spcAft>
                          <a:spcPts val="0"/>
                        </a:spcAft>
                      </a:pPr>
                      <a:r>
                        <a:rPr lang="en-US" sz="1100" kern="1200" dirty="0" smtClean="0">
                          <a:solidFill>
                            <a:schemeClr val="tx1"/>
                          </a:solidFill>
                          <a:effectLst/>
                          <a:latin typeface="+mn-lt"/>
                          <a:ea typeface="+mn-ea"/>
                          <a:cs typeface="+mn-cs"/>
                        </a:rPr>
                        <a:t>The setting of this story is outside.  It is in the country and there are a lot of apple trees.  There are bears.  It may rain or snow outside in the winter.</a:t>
                      </a:r>
                      <a:r>
                        <a:rPr lang="en-US" sz="1100" dirty="0" smtClean="0">
                          <a:effectLst/>
                          <a:latin typeface="+mn-lt"/>
                        </a:rPr>
                        <a:t> </a:t>
                      </a:r>
                      <a:endParaRPr lang="en-US" sz="1100" b="0" i="0" baseline="0" dirty="0" smtClean="0">
                        <a:latin typeface="+mn-lt"/>
                      </a:endParaRPr>
                    </a:p>
                  </a:txBody>
                  <a:tcPr marL="97536" marR="97536" marT="48006" marB="48006"/>
                </a:tc>
              </a:tr>
              <a:tr h="236757">
                <a:tc>
                  <a:txBody>
                    <a:bodyPr/>
                    <a:lstStyle/>
                    <a:p>
                      <a:pPr algn="ctr">
                        <a:lnSpc>
                          <a:spcPct val="100000"/>
                        </a:lnSpc>
                        <a:spcBef>
                          <a:spcPts val="0"/>
                        </a:spcBef>
                        <a:spcAft>
                          <a:spcPts val="0"/>
                        </a:spcAft>
                      </a:pPr>
                      <a:r>
                        <a:rPr lang="en-US" sz="1900" b="1" dirty="0" smtClean="0">
                          <a:latin typeface="+mn-lt"/>
                        </a:rPr>
                        <a:t>1</a:t>
                      </a:r>
                      <a:endParaRPr lang="en-US" sz="1900" b="1" dirty="0">
                        <a:latin typeface="+mn-lt"/>
                      </a:endParaRPr>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i="1" u="none" kern="1200" dirty="0" smtClean="0">
                          <a:solidFill>
                            <a:schemeClr val="tx1"/>
                          </a:solidFill>
                          <a:effectLst/>
                          <a:latin typeface="+mn-lt"/>
                          <a:ea typeface="+mn-ea"/>
                          <a:cs typeface="+mn-cs"/>
                        </a:rPr>
                        <a:t>Student presents</a:t>
                      </a:r>
                      <a:r>
                        <a:rPr lang="en-US" sz="1100" i="1" u="none" kern="1200" baseline="0" dirty="0" smtClean="0">
                          <a:solidFill>
                            <a:schemeClr val="tx1"/>
                          </a:solidFill>
                          <a:effectLst/>
                          <a:latin typeface="+mn-lt"/>
                          <a:ea typeface="+mn-ea"/>
                          <a:cs typeface="+mn-cs"/>
                        </a:rPr>
                        <a:t> </a:t>
                      </a:r>
                      <a:r>
                        <a:rPr lang="en-US" sz="1100" b="1" i="1" u="sng" kern="1200" baseline="0" dirty="0" smtClean="0">
                          <a:solidFill>
                            <a:schemeClr val="tx1"/>
                          </a:solidFill>
                          <a:effectLst/>
                          <a:latin typeface="+mn-lt"/>
                          <a:ea typeface="+mn-ea"/>
                          <a:cs typeface="+mn-cs"/>
                        </a:rPr>
                        <a:t>sufficient relevant details (2-3)</a:t>
                      </a:r>
                      <a:r>
                        <a:rPr lang="en-US" sz="1100" b="1" i="1" u="none" kern="1200" baseline="0" dirty="0" smtClean="0">
                          <a:solidFill>
                            <a:schemeClr val="tx1"/>
                          </a:solidFill>
                          <a:effectLst/>
                          <a:latin typeface="+mn-lt"/>
                          <a:ea typeface="+mn-ea"/>
                          <a:cs typeface="+mn-cs"/>
                        </a:rPr>
                        <a:t> </a:t>
                      </a:r>
                      <a:r>
                        <a:rPr lang="en-US" sz="1100" i="1" u="none" kern="1200" baseline="0" dirty="0" smtClean="0">
                          <a:solidFill>
                            <a:schemeClr val="tx1"/>
                          </a:solidFill>
                          <a:effectLst/>
                          <a:latin typeface="+mn-lt"/>
                          <a:ea typeface="+mn-ea"/>
                          <a:cs typeface="+mn-cs"/>
                        </a:rPr>
                        <a:t>from the text that support the setting of the story. </a:t>
                      </a:r>
                    </a:p>
                    <a:p>
                      <a:pPr>
                        <a:lnSpc>
                          <a:spcPct val="100000"/>
                        </a:lnSpc>
                        <a:spcBef>
                          <a:spcPts val="0"/>
                        </a:spcBef>
                        <a:spcAft>
                          <a:spcPts val="0"/>
                        </a:spcAft>
                      </a:pPr>
                      <a:r>
                        <a:rPr lang="en-US" sz="1100" dirty="0" smtClean="0">
                          <a:effectLst/>
                          <a:latin typeface="+mn-lt"/>
                          <a:ea typeface="Times New Roman"/>
                          <a:cs typeface="Arial"/>
                        </a:rPr>
                        <a:t>The response shows The </a:t>
                      </a:r>
                      <a:r>
                        <a:rPr lang="en-US" sz="1100" dirty="0">
                          <a:effectLst/>
                          <a:latin typeface="+mn-lt"/>
                          <a:ea typeface="Times New Roman"/>
                          <a:cs typeface="Arial"/>
                        </a:rPr>
                        <a:t>setting is outside and there are a lot of apple trees.</a:t>
                      </a:r>
                      <a:endParaRPr lang="en-US" sz="1100" dirty="0">
                        <a:effectLst/>
                        <a:latin typeface="+mn-lt"/>
                        <a:ea typeface="Calibri"/>
                        <a:cs typeface="Times New Roman"/>
                      </a:endParaRPr>
                    </a:p>
                  </a:txBody>
                  <a:tcPr marL="121920" marR="121920" marT="34290" marB="34290"/>
                </a:tc>
              </a:tr>
              <a:tr h="224028">
                <a:tc>
                  <a:txBody>
                    <a:bodyPr/>
                    <a:lstStyle/>
                    <a:p>
                      <a:pPr algn="ctr">
                        <a:lnSpc>
                          <a:spcPct val="100000"/>
                        </a:lnSpc>
                        <a:spcBef>
                          <a:spcPts val="0"/>
                        </a:spcBef>
                        <a:spcAft>
                          <a:spcPts val="0"/>
                        </a:spcAft>
                      </a:pPr>
                      <a:r>
                        <a:rPr lang="en-US" sz="1900" b="1" dirty="0" smtClean="0">
                          <a:latin typeface="+mn-lt"/>
                        </a:rPr>
                        <a:t>0</a:t>
                      </a:r>
                      <a:endParaRPr lang="en-US" sz="1900" b="1" dirty="0">
                        <a:latin typeface="+mn-lt"/>
                      </a:endParaRPr>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i="1" u="none" kern="1200" dirty="0" smtClean="0">
                          <a:solidFill>
                            <a:schemeClr val="tx1"/>
                          </a:solidFill>
                          <a:effectLst/>
                          <a:latin typeface="+mn-lt"/>
                          <a:ea typeface="+mn-ea"/>
                          <a:cs typeface="+mn-cs"/>
                        </a:rPr>
                        <a:t>Student </a:t>
                      </a:r>
                      <a:r>
                        <a:rPr lang="en-US" sz="1100" b="1" i="1" u="sng" kern="1200" dirty="0" smtClean="0">
                          <a:solidFill>
                            <a:schemeClr val="tx1"/>
                          </a:solidFill>
                          <a:effectLst/>
                          <a:latin typeface="+mn-lt"/>
                          <a:ea typeface="+mn-ea"/>
                          <a:cs typeface="+mn-cs"/>
                        </a:rPr>
                        <a:t>does</a:t>
                      </a:r>
                      <a:r>
                        <a:rPr lang="en-US" sz="1100" b="1" i="1" u="sng" kern="1200" baseline="0" dirty="0" smtClean="0">
                          <a:solidFill>
                            <a:schemeClr val="tx1"/>
                          </a:solidFill>
                          <a:effectLst/>
                          <a:latin typeface="+mn-lt"/>
                          <a:ea typeface="+mn-ea"/>
                          <a:cs typeface="+mn-cs"/>
                        </a:rPr>
                        <a:t> not present sufficient relevant details </a:t>
                      </a:r>
                      <a:r>
                        <a:rPr lang="en-US" sz="1100" i="1" u="none" kern="1200" baseline="0" dirty="0" smtClean="0">
                          <a:solidFill>
                            <a:schemeClr val="tx1"/>
                          </a:solidFill>
                          <a:effectLst/>
                          <a:latin typeface="+mn-lt"/>
                          <a:ea typeface="+mn-ea"/>
                          <a:cs typeface="+mn-cs"/>
                        </a:rPr>
                        <a:t>that support the setting of the story. </a:t>
                      </a:r>
                    </a:p>
                    <a:p>
                      <a:pPr>
                        <a:lnSpc>
                          <a:spcPct val="100000"/>
                        </a:lnSpc>
                        <a:spcBef>
                          <a:spcPts val="0"/>
                        </a:spcBef>
                        <a:spcAft>
                          <a:spcPts val="0"/>
                        </a:spcAft>
                      </a:pPr>
                      <a:r>
                        <a:rPr lang="en-US" sz="1100" dirty="0" smtClean="0">
                          <a:effectLst/>
                          <a:latin typeface="+mn-lt"/>
                          <a:ea typeface="Times New Roman"/>
                          <a:cs typeface="Arial"/>
                        </a:rPr>
                        <a:t>It </a:t>
                      </a:r>
                      <a:r>
                        <a:rPr lang="en-US" sz="1100" dirty="0">
                          <a:effectLst/>
                          <a:latin typeface="+mn-lt"/>
                          <a:ea typeface="Times New Roman"/>
                          <a:cs typeface="Arial"/>
                        </a:rPr>
                        <a:t>is outside.</a:t>
                      </a:r>
                      <a:endParaRPr lang="en-US" sz="1100" dirty="0">
                        <a:effectLst/>
                        <a:latin typeface="+mn-lt"/>
                        <a:ea typeface="Calibri"/>
                        <a:cs typeface="Times New Roman"/>
                      </a:endParaRPr>
                    </a:p>
                  </a:txBody>
                  <a:tcPr marL="121920" marR="121920" marT="34290" marB="34290"/>
                </a:tc>
              </a:tr>
            </a:tbl>
          </a:graphicData>
        </a:graphic>
      </p:graphicFrame>
      <p:sp>
        <p:nvSpPr>
          <p:cNvPr id="5" name="Rectangle 4"/>
          <p:cNvSpPr/>
          <p:nvPr/>
        </p:nvSpPr>
        <p:spPr>
          <a:xfrm>
            <a:off x="4724400" y="5943600"/>
            <a:ext cx="2057400" cy="646331"/>
          </a:xfrm>
          <a:prstGeom prst="rect">
            <a:avLst/>
          </a:prstGeom>
          <a:solidFill>
            <a:schemeClr val="bg2"/>
          </a:solidFill>
        </p:spPr>
        <p:txBody>
          <a:bodyPr wrap="square">
            <a:spAutoFit/>
          </a:bodyPr>
          <a:lstStyle/>
          <a:p>
            <a:r>
              <a:rPr lang="en-US" sz="900" dirty="0" smtClean="0"/>
              <a:t>RL.1.7</a:t>
            </a:r>
            <a:r>
              <a:rPr lang="en-US" sz="900" dirty="0"/>
              <a:t/>
            </a:r>
            <a:br>
              <a:rPr lang="en-US" sz="900" dirty="0"/>
            </a:br>
            <a:r>
              <a:rPr lang="en-US" sz="900" dirty="0"/>
              <a:t>Use illustrations and details in a story to describe its characters, setting, or events</a:t>
            </a:r>
          </a:p>
        </p:txBody>
      </p:sp>
    </p:spTree>
    <p:extLst>
      <p:ext uri="{BB962C8B-B14F-4D97-AF65-F5344CB8AC3E}">
        <p14:creationId xmlns:p14="http://schemas.microsoft.com/office/powerpoint/2010/main" val="382139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10035441"/>
              </p:ext>
            </p:extLst>
          </p:nvPr>
        </p:nvGraphicFramePr>
        <p:xfrm>
          <a:off x="568961" y="381001"/>
          <a:ext cx="5923282" cy="5753653"/>
        </p:xfrm>
        <a:graphic>
          <a:graphicData uri="http://schemas.openxmlformats.org/drawingml/2006/table">
            <a:tbl>
              <a:tblPr firstRow="1" firstCol="1" bandRow="1"/>
              <a:tblGrid>
                <a:gridCol w="574039"/>
                <a:gridCol w="5349243"/>
              </a:tblGrid>
              <a:tr h="791389">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5324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effectLst>
                            <a:outerShdw blurRad="38100" dist="38100" dir="2700000" algn="tl">
                              <a:srgbClr val="000000">
                                <a:alpha val="43137"/>
                              </a:srgbClr>
                            </a:outerShdw>
                          </a:effectLst>
                        </a:rPr>
                        <a:t>Quarter 3 CFA </a:t>
                      </a:r>
                      <a:r>
                        <a:rPr lang="en-US" sz="1600" b="1" u="sng" dirty="0" smtClean="0">
                          <a:effectLst>
                            <a:outerShdw blurRad="38100" dist="38100" dir="2700000" algn="tl">
                              <a:srgbClr val="000000">
                                <a:alpha val="43137"/>
                              </a:srgbClr>
                            </a:outerShdw>
                          </a:effectLst>
                        </a:rPr>
                        <a:t>Constructed Response</a:t>
                      </a:r>
                      <a:r>
                        <a:rPr lang="en-US" sz="1600" b="1" dirty="0" smtClean="0">
                          <a:effectLst>
                            <a:outerShdw blurRad="38100" dist="38100" dir="2700000" algn="tl">
                              <a:srgbClr val="000000">
                                <a:alpha val="43137"/>
                              </a:srgbClr>
                            </a:outerShdw>
                          </a:effectLst>
                        </a:rPr>
                        <a:t> Answer Key</a:t>
                      </a: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32668">
                <a:tc gridSpan="2">
                  <a:txBody>
                    <a:bodyPr/>
                    <a:lstStyle/>
                    <a:p>
                      <a:pPr marL="0" marR="0" algn="l">
                        <a:lnSpc>
                          <a:spcPct val="100000"/>
                        </a:lnSpc>
                        <a:spcBef>
                          <a:spcPts val="0"/>
                        </a:spcBef>
                        <a:spcAft>
                          <a:spcPts val="0"/>
                        </a:spcAft>
                      </a:pPr>
                      <a:r>
                        <a:rPr lang="en-US" sz="1400" b="1" kern="1200" dirty="0">
                          <a:solidFill>
                            <a:srgbClr val="000000"/>
                          </a:solidFill>
                          <a:effectLst/>
                          <a:latin typeface="+mn-lt"/>
                          <a:ea typeface="Times New Roman"/>
                          <a:cs typeface="Times New Roman"/>
                        </a:rPr>
                        <a:t>Standard </a:t>
                      </a:r>
                      <a:r>
                        <a:rPr lang="en-US" sz="1400" b="1" kern="1200" dirty="0" smtClean="0">
                          <a:solidFill>
                            <a:srgbClr val="000000"/>
                          </a:solidFill>
                          <a:effectLst/>
                          <a:latin typeface="+mn-lt"/>
                          <a:ea typeface="Times New Roman"/>
                          <a:cs typeface="Times New Roman"/>
                        </a:rPr>
                        <a:t>RL.1.9:   </a:t>
                      </a:r>
                      <a:r>
                        <a:rPr lang="en-US" sz="1400" b="1" u="none" kern="1200" dirty="0">
                          <a:solidFill>
                            <a:srgbClr val="000000"/>
                          </a:solidFill>
                          <a:effectLst/>
                          <a:latin typeface="+mn-lt"/>
                          <a:ea typeface="Times New Roman"/>
                          <a:cs typeface="Times New Roman"/>
                        </a:rPr>
                        <a:t>3 Point </a:t>
                      </a:r>
                      <a:r>
                        <a:rPr lang="en-US" sz="1400" b="1" i="1" kern="1200" dirty="0">
                          <a:solidFill>
                            <a:srgbClr val="000000"/>
                          </a:solidFill>
                          <a:effectLst>
                            <a:outerShdw blurRad="38100" dist="38100" dir="2700000" algn="tl">
                              <a:srgbClr val="000000">
                                <a:alpha val="43137"/>
                              </a:srgbClr>
                            </a:outerShdw>
                          </a:effectLst>
                          <a:latin typeface="+mn-lt"/>
                          <a:ea typeface="Times New Roman"/>
                          <a:cs typeface="Times New Roman"/>
                        </a:rPr>
                        <a:t>Reading</a:t>
                      </a:r>
                      <a:r>
                        <a:rPr lang="en-US" sz="1400" b="1" kern="1200" dirty="0">
                          <a:solidFill>
                            <a:srgbClr val="000000"/>
                          </a:solidFill>
                          <a:effectLst/>
                          <a:latin typeface="+mn-lt"/>
                          <a:ea typeface="Times New Roman"/>
                          <a:cs typeface="Times New Roman"/>
                        </a:rPr>
                        <a:t> Constructed Response Rubric</a:t>
                      </a:r>
                      <a:endParaRPr lang="en-US" sz="1400" dirty="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43178">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400" b="1" kern="1200" dirty="0" smtClean="0">
                          <a:solidFill>
                            <a:srgbClr val="000000"/>
                          </a:solidFill>
                          <a:effectLst/>
                          <a:latin typeface="+mn-lt"/>
                          <a:ea typeface="Times New Roman"/>
                          <a:cs typeface="Arial"/>
                        </a:rPr>
                        <a:t>Question #8  (prompt):</a:t>
                      </a:r>
                      <a:r>
                        <a:rPr lang="en-US" sz="1400" dirty="0" smtClean="0">
                          <a:solidFill>
                            <a:schemeClr val="tx1"/>
                          </a:solidFill>
                          <a:latin typeface="Helvetica" panose="020B0604020202020204" pitchFamily="34" charset="0"/>
                          <a:cs typeface="Helvetica" panose="020B0604020202020204" pitchFamily="34" charset="0"/>
                        </a:rPr>
                        <a:t>  </a:t>
                      </a:r>
                      <a:r>
                        <a:rPr lang="en-US" sz="1400" b="1" i="0" kern="1200" dirty="0" smtClean="0">
                          <a:solidFill>
                            <a:schemeClr val="tx1"/>
                          </a:solidFill>
                          <a:effectLst/>
                          <a:latin typeface="+mn-lt"/>
                          <a:ea typeface="+mn-ea"/>
                          <a:cs typeface="+mn-cs"/>
                        </a:rPr>
                        <a:t>From the story </a:t>
                      </a:r>
                      <a:r>
                        <a:rPr lang="en-US" sz="1400" b="1" i="1" u="sng" kern="1200" dirty="0" smtClean="0">
                          <a:solidFill>
                            <a:schemeClr val="tx1"/>
                          </a:solidFill>
                          <a:effectLst/>
                          <a:latin typeface="+mn-lt"/>
                          <a:ea typeface="+mn-ea"/>
                          <a:cs typeface="+mn-cs"/>
                        </a:rPr>
                        <a:t>Johnny Appleseed</a:t>
                      </a:r>
                      <a:r>
                        <a:rPr lang="en-US" sz="1400" b="1" i="0" kern="1200" dirty="0" smtClean="0">
                          <a:solidFill>
                            <a:schemeClr val="tx1"/>
                          </a:solidFill>
                          <a:effectLst/>
                          <a:latin typeface="+mn-lt"/>
                          <a:ea typeface="+mn-ea"/>
                          <a:cs typeface="+mn-cs"/>
                        </a:rPr>
                        <a:t>, what can you tell about his life?</a:t>
                      </a:r>
                      <a:r>
                        <a:rPr lang="en-US" sz="1400" b="1" dirty="0" smtClean="0">
                          <a:effectLst/>
                        </a:rPr>
                        <a:t> </a:t>
                      </a:r>
                      <a:endParaRPr lang="en-US" sz="1400" b="1" dirty="0" smtClean="0">
                        <a:solidFill>
                          <a:schemeClr val="tx1"/>
                        </a:solidFill>
                        <a:latin typeface="Helvetica" panose="020B0604020202020204" pitchFamily="34" charset="0"/>
                        <a:cs typeface="Helvetica" panose="020B0604020202020204" pitchFamily="34" charset="0"/>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392844">
                <a:tc gridSpan="2">
                  <a:txBody>
                    <a:bodyPr/>
                    <a:lstStyle/>
                    <a:p>
                      <a:pPr algn="l">
                        <a:lnSpc>
                          <a:spcPct val="100000"/>
                        </a:lnSpc>
                        <a:spcAft>
                          <a:spcPts val="0"/>
                        </a:spcAft>
                      </a:pPr>
                      <a:r>
                        <a:rPr lang="en-US" sz="1100" b="1" u="sng" kern="1200" baseline="0" dirty="0" smtClean="0">
                          <a:solidFill>
                            <a:srgbClr val="000000"/>
                          </a:solidFill>
                          <a:effectLst/>
                          <a:latin typeface="+mn-lt"/>
                          <a:ea typeface="ＭＳ 明朝"/>
                          <a:cs typeface="Times New Roman"/>
                        </a:rPr>
                        <a:t>Directions for Scoring:</a:t>
                      </a:r>
                      <a:r>
                        <a:rPr lang="en-US" sz="1100" b="1" u="none" kern="1200" baseline="0" dirty="0" smtClean="0">
                          <a:solidFill>
                            <a:srgbClr val="000000"/>
                          </a:solidFill>
                          <a:effectLst/>
                          <a:latin typeface="+mn-lt"/>
                          <a:ea typeface="ＭＳ 明朝"/>
                          <a:cs typeface="Times New Roman"/>
                        </a:rPr>
                        <a:t> </a:t>
                      </a:r>
                      <a:r>
                        <a:rPr lang="en-US" sz="1100" u="none" kern="1200" baseline="0" dirty="0" smtClean="0">
                          <a:solidFill>
                            <a:srgbClr val="000000"/>
                          </a:solidFill>
                          <a:effectLst/>
                          <a:latin typeface="+mn-lt"/>
                          <a:ea typeface="ＭＳ 明朝"/>
                          <a:cs typeface="Times New Roman"/>
                        </a:rPr>
                        <a:t>Write an overview of what students could include in a proficient response with </a:t>
                      </a:r>
                      <a:r>
                        <a:rPr lang="en-US" sz="1100" kern="1200" dirty="0" smtClean="0">
                          <a:solidFill>
                            <a:srgbClr val="000000"/>
                          </a:solidFill>
                          <a:effectLst/>
                          <a:latin typeface="+mn-lt"/>
                          <a:ea typeface="Times New Roman"/>
                          <a:cs typeface="Arial"/>
                        </a:rPr>
                        <a:t>examples from the text.  Be very specific and “lengthy.”</a:t>
                      </a:r>
                      <a:endParaRPr lang="en-US" sz="1100" dirty="0" smtClean="0">
                        <a:effectLst/>
                        <a:latin typeface="+mn-lt"/>
                        <a:ea typeface="Calibri"/>
                        <a:cs typeface="Times New Roman"/>
                      </a:endParaRPr>
                    </a:p>
                    <a:p>
                      <a:pPr algn="l">
                        <a:lnSpc>
                          <a:spcPct val="100000"/>
                        </a:lnSpc>
                        <a:spcAft>
                          <a:spcPts val="0"/>
                        </a:spcAft>
                      </a:pPr>
                      <a:r>
                        <a:rPr lang="en-US" sz="1100" b="1" u="sng" kern="1200" dirty="0" smtClean="0">
                          <a:solidFill>
                            <a:srgbClr val="000000"/>
                          </a:solidFill>
                          <a:effectLst/>
                          <a:latin typeface="+mn-lt"/>
                          <a:ea typeface="Times New Roman"/>
                          <a:cs typeface="Arial"/>
                        </a:rPr>
                        <a:t>Sufficient Evidence</a:t>
                      </a:r>
                      <a:r>
                        <a:rPr lang="en-US" sz="1100" b="1" u="sng" kern="1200" baseline="0" dirty="0" smtClean="0">
                          <a:solidFill>
                            <a:srgbClr val="000000"/>
                          </a:solidFill>
                          <a:effectLst/>
                          <a:latin typeface="+mn-lt"/>
                          <a:ea typeface="Times New Roman"/>
                          <a:cs typeface="Arial"/>
                        </a:rPr>
                        <a:t> </a:t>
                      </a:r>
                      <a:r>
                        <a:rPr lang="en-US" sz="1100" kern="1200" dirty="0" smtClean="0">
                          <a:solidFill>
                            <a:srgbClr val="000000"/>
                          </a:solidFill>
                          <a:effectLst/>
                          <a:latin typeface="+mn-lt"/>
                          <a:ea typeface="Times New Roman"/>
                          <a:cs typeface="Arial"/>
                        </a:rPr>
                        <a:t>would be a complete answer with an explanation including specific details from the story.</a:t>
                      </a:r>
                      <a:endParaRPr lang="en-US" sz="1100" dirty="0" smtClean="0">
                        <a:effectLst/>
                        <a:latin typeface="+mn-lt"/>
                        <a:ea typeface="Calibri"/>
                        <a:cs typeface="Times New Roman"/>
                      </a:endParaRPr>
                    </a:p>
                    <a:p>
                      <a:pPr algn="l">
                        <a:lnSpc>
                          <a:spcPct val="100000"/>
                        </a:lnSpc>
                        <a:spcAft>
                          <a:spcPts val="0"/>
                        </a:spcAft>
                      </a:pPr>
                      <a:r>
                        <a:rPr lang="en-US" sz="1100" b="1" i="0" u="sng" kern="1200" dirty="0" smtClean="0">
                          <a:solidFill>
                            <a:srgbClr val="000000"/>
                          </a:solidFill>
                          <a:effectLst/>
                          <a:latin typeface="+mn-lt"/>
                          <a:ea typeface="Times New Roman"/>
                          <a:cs typeface="Arial"/>
                        </a:rPr>
                        <a:t>Specific Identifications </a:t>
                      </a:r>
                      <a:r>
                        <a:rPr lang="en-US" sz="1100" b="1" kern="1200" dirty="0" smtClean="0">
                          <a:solidFill>
                            <a:srgbClr val="000000"/>
                          </a:solidFill>
                          <a:effectLst/>
                          <a:latin typeface="+mn-lt"/>
                          <a:ea typeface="Times New Roman"/>
                          <a:cs typeface="Arial"/>
                        </a:rPr>
                        <a:t>(supporting details): </a:t>
                      </a:r>
                      <a:r>
                        <a:rPr lang="en-US" sz="1100" kern="1200" dirty="0" smtClean="0">
                          <a:solidFill>
                            <a:srgbClr val="000000"/>
                          </a:solidFill>
                          <a:effectLst/>
                          <a:latin typeface="+mn-lt"/>
                          <a:ea typeface="Times New Roman"/>
                          <a:cs typeface="Arial"/>
                        </a:rPr>
                        <a:t>Responses should include some of the following: (1) he spent his life planting apple seeds, (2) he didn’t want people to be hungry, (3) he was kind to people and animals, (4) he liked the outdoors and spent a lot of time there, and  (5) he had a lot of friends like people and animals.</a:t>
                      </a:r>
                      <a:endParaRPr lang="en-US" sz="1100" dirty="0" smtClean="0">
                        <a:effectLst/>
                        <a:latin typeface="+mn-lt"/>
                        <a:ea typeface="Calibri"/>
                        <a:cs typeface="Times New Roman"/>
                      </a:endParaRPr>
                    </a:p>
                  </a:txBody>
                  <a:tcPr marL="114300" marR="1143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22316">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3</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100" i="1" kern="1200" dirty="0" smtClean="0">
                          <a:solidFill>
                            <a:schemeClr val="tx1"/>
                          </a:solidFill>
                          <a:effectLst/>
                          <a:latin typeface="+mn-lt"/>
                          <a:ea typeface="+mn-ea"/>
                          <a:cs typeface="+mn-cs"/>
                        </a:rPr>
                        <a:t>Student presents</a:t>
                      </a:r>
                      <a:r>
                        <a:rPr lang="en-US" sz="1100" i="1" kern="1200" baseline="0" dirty="0" smtClean="0">
                          <a:solidFill>
                            <a:schemeClr val="tx1"/>
                          </a:solidFill>
                          <a:effectLst/>
                          <a:latin typeface="+mn-lt"/>
                          <a:ea typeface="+mn-ea"/>
                          <a:cs typeface="+mn-cs"/>
                        </a:rPr>
                        <a:t> an explanation that provides </a:t>
                      </a:r>
                      <a:r>
                        <a:rPr lang="en-US" sz="1100" b="1" i="1" u="sng" kern="1200" baseline="0" dirty="0" smtClean="0">
                          <a:solidFill>
                            <a:schemeClr val="tx1"/>
                          </a:solidFill>
                          <a:effectLst/>
                          <a:latin typeface="+mn-lt"/>
                          <a:ea typeface="+mn-ea"/>
                          <a:cs typeface="+mn-cs"/>
                        </a:rPr>
                        <a:t>sufficient supporting details (3 or more)</a:t>
                      </a:r>
                      <a:r>
                        <a:rPr lang="en-US" sz="1100" b="1" i="1" u="none" kern="1200" baseline="0" dirty="0" smtClean="0">
                          <a:solidFill>
                            <a:schemeClr val="tx1"/>
                          </a:solidFill>
                          <a:effectLst/>
                          <a:latin typeface="+mn-lt"/>
                          <a:ea typeface="+mn-ea"/>
                          <a:cs typeface="+mn-cs"/>
                        </a:rPr>
                        <a:t> </a:t>
                      </a:r>
                      <a:r>
                        <a:rPr lang="en-US" sz="1100" i="1" kern="1200" baseline="0" dirty="0" smtClean="0">
                          <a:solidFill>
                            <a:schemeClr val="tx1"/>
                          </a:solidFill>
                          <a:effectLst/>
                          <a:latin typeface="+mn-lt"/>
                          <a:ea typeface="+mn-ea"/>
                          <a:cs typeface="+mn-cs"/>
                        </a:rPr>
                        <a:t>from the story.  </a:t>
                      </a:r>
                    </a:p>
                    <a:p>
                      <a:pPr marL="0" marR="0" algn="l">
                        <a:lnSpc>
                          <a:spcPct val="100000"/>
                        </a:lnSpc>
                        <a:spcBef>
                          <a:spcPts val="0"/>
                        </a:spcBef>
                        <a:spcAft>
                          <a:spcPts val="0"/>
                        </a:spcAft>
                      </a:pPr>
                      <a:r>
                        <a:rPr lang="en-US" sz="1100" kern="1200" dirty="0" smtClean="0">
                          <a:solidFill>
                            <a:schemeClr val="tx1"/>
                          </a:solidFill>
                          <a:effectLst/>
                          <a:latin typeface="+mn-lt"/>
                          <a:ea typeface="+mn-ea"/>
                          <a:cs typeface="+mn-cs"/>
                        </a:rPr>
                        <a:t>Johnny Appleseed planted apple seeds, because he didn’t want anyone to be hungry.  He liked the outdoors.  He slept there and cooked there.  Everybody liked him.  He had friends like the Indians and he even pulled a bear’s tooth out and became friends with the bears.</a:t>
                      </a:r>
                      <a:r>
                        <a:rPr lang="en-US" sz="1100" dirty="0" smtClean="0">
                          <a:effectLst/>
                          <a:latin typeface="+mn-lt"/>
                        </a:rPr>
                        <a:t> </a:t>
                      </a:r>
                      <a:endParaRPr lang="en-US" sz="11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449772">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2</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Student presents an</a:t>
                      </a:r>
                      <a:r>
                        <a:rPr lang="en-US" sz="1100" i="1" kern="1200" baseline="0" dirty="0" smtClean="0">
                          <a:solidFill>
                            <a:schemeClr val="tx1"/>
                          </a:solidFill>
                          <a:effectLst/>
                          <a:latin typeface="+mn-lt"/>
                          <a:ea typeface="+mn-ea"/>
                          <a:cs typeface="+mn-cs"/>
                        </a:rPr>
                        <a:t> explanation that provides </a:t>
                      </a:r>
                      <a:r>
                        <a:rPr lang="en-US" sz="1100" b="1" i="1" u="sng" kern="1200" baseline="0" dirty="0" smtClean="0">
                          <a:solidFill>
                            <a:schemeClr val="tx1"/>
                          </a:solidFill>
                          <a:effectLst/>
                          <a:latin typeface="+mn-lt"/>
                          <a:ea typeface="+mn-ea"/>
                          <a:cs typeface="+mn-cs"/>
                        </a:rPr>
                        <a:t>some supporting details (2)</a:t>
                      </a:r>
                      <a:r>
                        <a:rPr lang="en-US" sz="1100" b="1" i="1" u="none" kern="1200" baseline="0" dirty="0" smtClean="0">
                          <a:solidFill>
                            <a:schemeClr val="tx1"/>
                          </a:solidFill>
                          <a:effectLst/>
                          <a:latin typeface="+mn-lt"/>
                          <a:ea typeface="+mn-ea"/>
                          <a:cs typeface="+mn-cs"/>
                        </a:rPr>
                        <a:t> </a:t>
                      </a:r>
                      <a:r>
                        <a:rPr lang="en-US" sz="1100" i="1" kern="1200" baseline="0" dirty="0" smtClean="0">
                          <a:solidFill>
                            <a:schemeClr val="tx1"/>
                          </a:solidFill>
                          <a:effectLst/>
                          <a:latin typeface="+mn-lt"/>
                          <a:ea typeface="+mn-ea"/>
                          <a:cs typeface="+mn-cs"/>
                        </a:rPr>
                        <a:t>from the story.  </a:t>
                      </a:r>
                    </a:p>
                    <a:p>
                      <a:pPr algn="l">
                        <a:lnSpc>
                          <a:spcPct val="100000"/>
                        </a:lnSpc>
                        <a:spcAft>
                          <a:spcPts val="0"/>
                        </a:spcAft>
                      </a:pPr>
                      <a:r>
                        <a:rPr lang="en-US" sz="1100" dirty="0" smtClean="0">
                          <a:effectLst/>
                          <a:latin typeface="+mn-lt"/>
                          <a:ea typeface="Times New Roman"/>
                          <a:cs typeface="Arial"/>
                        </a:rPr>
                        <a:t>Johnny </a:t>
                      </a:r>
                      <a:r>
                        <a:rPr lang="en-US" sz="1100" dirty="0">
                          <a:effectLst/>
                          <a:latin typeface="+mn-lt"/>
                          <a:ea typeface="Times New Roman"/>
                          <a:cs typeface="Arial"/>
                        </a:rPr>
                        <a:t>Appleseed planted apple seeds, because he didn’t want anyone to be hungry.  He liked the outdoors.  </a:t>
                      </a:r>
                      <a:endParaRPr lang="en-US" sz="1100" dirty="0">
                        <a:effectLst/>
                        <a:latin typeface="+mn-lt"/>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5694">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1</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Student presents an</a:t>
                      </a:r>
                      <a:r>
                        <a:rPr lang="en-US" sz="1100" i="1" kern="1200" baseline="0" dirty="0" smtClean="0">
                          <a:solidFill>
                            <a:schemeClr val="tx1"/>
                          </a:solidFill>
                          <a:effectLst/>
                          <a:latin typeface="+mn-lt"/>
                          <a:ea typeface="+mn-ea"/>
                          <a:cs typeface="+mn-cs"/>
                        </a:rPr>
                        <a:t> explanation that provides </a:t>
                      </a:r>
                      <a:r>
                        <a:rPr lang="en-US" sz="1100" b="1" i="1" u="sng" kern="1200" baseline="0" dirty="0" smtClean="0">
                          <a:solidFill>
                            <a:schemeClr val="tx1"/>
                          </a:solidFill>
                          <a:effectLst/>
                          <a:latin typeface="+mn-lt"/>
                          <a:ea typeface="+mn-ea"/>
                          <a:cs typeface="+mn-cs"/>
                        </a:rPr>
                        <a:t>limited supporting details (1) </a:t>
                      </a:r>
                      <a:r>
                        <a:rPr lang="en-US" sz="1100" i="1" kern="1200" baseline="0" dirty="0" smtClean="0">
                          <a:solidFill>
                            <a:schemeClr val="tx1"/>
                          </a:solidFill>
                          <a:effectLst/>
                          <a:latin typeface="+mn-lt"/>
                          <a:ea typeface="+mn-ea"/>
                          <a:cs typeface="+mn-cs"/>
                        </a:rPr>
                        <a:t>from the story.  </a:t>
                      </a:r>
                    </a:p>
                    <a:p>
                      <a:pPr algn="l">
                        <a:lnSpc>
                          <a:spcPct val="100000"/>
                        </a:lnSpc>
                        <a:spcAft>
                          <a:spcPts val="0"/>
                        </a:spcAft>
                      </a:pPr>
                      <a:r>
                        <a:rPr lang="en-US" sz="1100" dirty="0" smtClean="0">
                          <a:effectLst/>
                          <a:latin typeface="+mn-lt"/>
                          <a:ea typeface="Times New Roman"/>
                          <a:cs typeface="Arial"/>
                        </a:rPr>
                        <a:t>Johnny </a:t>
                      </a:r>
                      <a:r>
                        <a:rPr lang="en-US" sz="1100" dirty="0">
                          <a:effectLst/>
                          <a:latin typeface="+mn-lt"/>
                          <a:ea typeface="Times New Roman"/>
                          <a:cs typeface="Arial"/>
                        </a:rPr>
                        <a:t>Appleseed planted apple seeds, because he didn’t want anyone to be hungry.  </a:t>
                      </a:r>
                      <a:endParaRPr lang="en-US" sz="1100" dirty="0">
                        <a:effectLst/>
                        <a:latin typeface="+mn-lt"/>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95694">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0</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i="1" kern="1200" dirty="0" smtClean="0">
                          <a:solidFill>
                            <a:schemeClr val="tx1"/>
                          </a:solidFill>
                          <a:effectLst/>
                          <a:latin typeface="+mn-lt"/>
                          <a:ea typeface="+mn-ea"/>
                          <a:cs typeface="+mn-cs"/>
                        </a:rPr>
                        <a:t>Student does </a:t>
                      </a:r>
                      <a:r>
                        <a:rPr lang="en-US" sz="1100" b="1" i="1" u="sng" kern="1200" dirty="0" smtClean="0">
                          <a:solidFill>
                            <a:schemeClr val="tx1"/>
                          </a:solidFill>
                          <a:effectLst/>
                          <a:latin typeface="+mn-lt"/>
                          <a:ea typeface="+mn-ea"/>
                          <a:cs typeface="+mn-cs"/>
                        </a:rPr>
                        <a:t>not present</a:t>
                      </a:r>
                      <a:r>
                        <a:rPr lang="en-US" sz="1100" b="1" i="1" u="sng" kern="1200" baseline="0" dirty="0" smtClean="0">
                          <a:solidFill>
                            <a:schemeClr val="tx1"/>
                          </a:solidFill>
                          <a:effectLst/>
                          <a:latin typeface="+mn-lt"/>
                          <a:ea typeface="+mn-ea"/>
                          <a:cs typeface="+mn-cs"/>
                        </a:rPr>
                        <a:t> an explanation and/or sufficient supporting details</a:t>
                      </a:r>
                      <a:r>
                        <a:rPr lang="en-US" sz="1100" b="1" i="1" u="none" kern="1200" baseline="0" dirty="0" smtClean="0">
                          <a:solidFill>
                            <a:schemeClr val="tx1"/>
                          </a:solidFill>
                          <a:effectLst/>
                          <a:latin typeface="+mn-lt"/>
                          <a:ea typeface="+mn-ea"/>
                          <a:cs typeface="+mn-cs"/>
                        </a:rPr>
                        <a:t> </a:t>
                      </a:r>
                      <a:r>
                        <a:rPr lang="en-US" sz="1100" i="1" kern="1200" baseline="0" dirty="0" smtClean="0">
                          <a:solidFill>
                            <a:schemeClr val="tx1"/>
                          </a:solidFill>
                          <a:effectLst/>
                          <a:latin typeface="+mn-lt"/>
                          <a:ea typeface="+mn-ea"/>
                          <a:cs typeface="+mn-cs"/>
                        </a:rPr>
                        <a:t>from the story.  </a:t>
                      </a:r>
                    </a:p>
                    <a:p>
                      <a:pPr algn="l">
                        <a:lnSpc>
                          <a:spcPct val="100000"/>
                        </a:lnSpc>
                        <a:spcAft>
                          <a:spcPts val="0"/>
                        </a:spcAft>
                      </a:pPr>
                      <a:r>
                        <a:rPr lang="en-US" sz="1100" dirty="0" smtClean="0">
                          <a:effectLst/>
                          <a:latin typeface="+mn-lt"/>
                          <a:ea typeface="Times New Roman"/>
                          <a:cs typeface="Arial"/>
                        </a:rPr>
                        <a:t>He </a:t>
                      </a:r>
                      <a:r>
                        <a:rPr lang="en-US" sz="1100" dirty="0">
                          <a:effectLst/>
                          <a:latin typeface="+mn-lt"/>
                          <a:ea typeface="Times New Roman"/>
                          <a:cs typeface="Arial"/>
                        </a:rPr>
                        <a:t>was nice to bears.</a:t>
                      </a:r>
                      <a:endParaRPr lang="en-US" sz="1100" dirty="0">
                        <a:effectLst/>
                        <a:latin typeface="+mn-lt"/>
                        <a:ea typeface="Calibri"/>
                        <a:cs typeface="Times New Roman"/>
                      </a:endParaRPr>
                    </a:p>
                  </a:txBody>
                  <a:tcPr marL="95885" marR="95885" marT="48895" marB="488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
        <p:nvSpPr>
          <p:cNvPr id="4" name="Rectangle 3"/>
          <p:cNvSpPr/>
          <p:nvPr/>
        </p:nvSpPr>
        <p:spPr>
          <a:xfrm>
            <a:off x="4495800" y="6324600"/>
            <a:ext cx="2057400" cy="507831"/>
          </a:xfrm>
          <a:prstGeom prst="rect">
            <a:avLst/>
          </a:prstGeom>
          <a:solidFill>
            <a:schemeClr val="bg2"/>
          </a:solidFill>
        </p:spPr>
        <p:txBody>
          <a:bodyPr wrap="square">
            <a:spAutoFit/>
          </a:bodyPr>
          <a:lstStyle/>
          <a:p>
            <a:r>
              <a:rPr lang="en-US" sz="900" dirty="0" smtClean="0"/>
              <a:t>RL.1.9</a:t>
            </a:r>
            <a:r>
              <a:rPr lang="en-US" sz="900" dirty="0"/>
              <a:t/>
            </a:r>
            <a:br>
              <a:rPr lang="en-US" sz="900" dirty="0"/>
            </a:br>
            <a:r>
              <a:rPr lang="en-US" sz="900" dirty="0" smtClean="0"/>
              <a:t>Compare and contrast the adventures and experiences of characters in stories.</a:t>
            </a:r>
            <a:endParaRPr lang="en-US" sz="900" dirty="0"/>
          </a:p>
        </p:txBody>
      </p:sp>
    </p:spTree>
    <p:extLst>
      <p:ext uri="{BB962C8B-B14F-4D97-AF65-F5344CB8AC3E}">
        <p14:creationId xmlns:p14="http://schemas.microsoft.com/office/powerpoint/2010/main" val="1524966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468906058"/>
              </p:ext>
            </p:extLst>
          </p:nvPr>
        </p:nvGraphicFramePr>
        <p:xfrm>
          <a:off x="360680" y="838200"/>
          <a:ext cx="6421120" cy="5930568"/>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rPr>
                        <a:t>Quarter 3 CFA </a:t>
                      </a:r>
                      <a:r>
                        <a:rPr lang="en-US" sz="1400" b="1" u="sng" dirty="0" smtClean="0">
                          <a:effectLst/>
                        </a:rPr>
                        <a:t>Research Constructed Response</a:t>
                      </a:r>
                      <a:r>
                        <a:rPr lang="en-US" sz="1400" b="1" dirty="0" smtClean="0">
                          <a:effectLst/>
                        </a:rPr>
                        <a:t> Answer Key</a:t>
                      </a:r>
                    </a:p>
                  </a:txBody>
                  <a:tcPr marL="97536" marR="97536" marT="48006" marB="48006"/>
                </a:tc>
                <a:tc hMerge="1">
                  <a:txBody>
                    <a:bodyPr/>
                    <a:lstStyle/>
                    <a:p>
                      <a:endParaRPr lang="en-US"/>
                    </a:p>
                  </a:txBody>
                  <a:tcPr/>
                </a:tc>
              </a:tr>
              <a:tr h="50817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t>Constructed Response</a:t>
                      </a:r>
                      <a:r>
                        <a:rPr lang="en-US" sz="1200" b="1" u="sng" baseline="0" dirty="0" smtClean="0"/>
                        <a:t> </a:t>
                      </a:r>
                      <a:r>
                        <a:rPr lang="en-US" sz="1200" b="1" u="sng" dirty="0" smtClean="0"/>
                        <a:t>Research Rubrics</a:t>
                      </a:r>
                      <a:r>
                        <a:rPr lang="en-US" sz="1200" b="1" u="sng" baseline="0" dirty="0" smtClean="0"/>
                        <a:t> </a:t>
                      </a:r>
                      <a:r>
                        <a:rPr lang="en-US" sz="1200" b="1" u="sng" dirty="0" smtClean="0"/>
                        <a:t>Target</a:t>
                      </a:r>
                      <a:r>
                        <a:rPr lang="en-US" sz="1200" b="1" u="sng" baseline="0" dirty="0" smtClean="0"/>
                        <a:t> 3</a:t>
                      </a:r>
                      <a:endParaRPr lang="en-US" sz="1200" b="1" u="sng" dirty="0" smtClean="0"/>
                    </a:p>
                    <a:p>
                      <a:pPr marL="231775" indent="-231775" algn="ctr">
                        <a:lnSpc>
                          <a:spcPct val="100000"/>
                        </a:lnSpc>
                        <a:spcBef>
                          <a:spcPts val="0"/>
                        </a:spcBef>
                        <a:spcAft>
                          <a:spcPts val="0"/>
                        </a:spcAft>
                      </a:pPr>
                      <a:r>
                        <a:rPr lang="en-US" sz="1100" b="1" baseline="0" dirty="0" smtClean="0"/>
                        <a:t>evidence of the ability to distinguish </a:t>
                      </a:r>
                      <a:r>
                        <a:rPr lang="en-US" sz="1100" b="1" u="sng" baseline="0" dirty="0" smtClean="0"/>
                        <a:t>relevant</a:t>
                      </a:r>
                      <a:r>
                        <a:rPr lang="en-US" sz="1100" b="1" baseline="0" dirty="0" smtClean="0"/>
                        <a:t> from irrelevant information such as fact from opinion</a:t>
                      </a:r>
                      <a:endParaRPr lang="en-US" sz="1100" b="1" dirty="0" smtClean="0"/>
                    </a:p>
                  </a:txBody>
                  <a:tcPr marL="97536" marR="97536" marT="48006" marB="48006"/>
                </a:tc>
                <a:tc hMerge="1">
                  <a:txBody>
                    <a:bodyPr/>
                    <a:lstStyle/>
                    <a:p>
                      <a:endParaRPr lang="en-US"/>
                    </a:p>
                  </a:txBody>
                  <a:tcPr/>
                </a:tc>
              </a:tr>
              <a:tr h="457200">
                <a:tc gridSpan="2">
                  <a:txBody>
                    <a:bodyPr/>
                    <a:lstStyle/>
                    <a:p>
                      <a:pPr marL="398463" marR="0" indent="-398463" algn="l" defTabSz="966612" rtl="0" eaLnBrk="1" fontAlgn="auto" latinLnBrk="0" hangingPunct="1">
                        <a:lnSpc>
                          <a:spcPct val="100000"/>
                        </a:lnSpc>
                        <a:spcBef>
                          <a:spcPts val="0"/>
                        </a:spcBef>
                        <a:spcAft>
                          <a:spcPts val="0"/>
                        </a:spcAft>
                        <a:buClrTx/>
                        <a:buSzTx/>
                        <a:buFontTx/>
                        <a:buNone/>
                        <a:tabLst/>
                        <a:defRPr/>
                      </a:pPr>
                      <a:r>
                        <a:rPr lang="en-US" sz="1400" b="1" dirty="0" smtClean="0">
                          <a:latin typeface="Helvetica" pitchFamily="34" charset="0"/>
                        </a:rPr>
                        <a:t>Question #</a:t>
                      </a:r>
                      <a:r>
                        <a:rPr lang="en-US" sz="1400" b="1" dirty="0" smtClean="0">
                          <a:solidFill>
                            <a:schemeClr val="tx1"/>
                          </a:solidFill>
                          <a:latin typeface="Helvetica" pitchFamily="34" charset="0"/>
                        </a:rPr>
                        <a:t>15 </a:t>
                      </a:r>
                      <a:r>
                        <a:rPr lang="en-US" sz="1400" b="1" dirty="0" smtClean="0">
                          <a:latin typeface="Helvetica" pitchFamily="34" charset="0"/>
                        </a:rPr>
                        <a:t>RI.1.8 Prompt:  </a:t>
                      </a:r>
                      <a:r>
                        <a:rPr lang="en-US" sz="1200" b="1" kern="1200" dirty="0" smtClean="0">
                          <a:solidFill>
                            <a:schemeClr val="tx1"/>
                          </a:solidFill>
                          <a:effectLst/>
                          <a:latin typeface="+mn-lt"/>
                          <a:ea typeface="+mn-ea"/>
                          <a:cs typeface="+mn-cs"/>
                        </a:rPr>
                        <a:t>What key details in </a:t>
                      </a:r>
                      <a:r>
                        <a:rPr lang="en-US" sz="1200" b="1" i="1" u="sng" kern="1200" dirty="0" smtClean="0">
                          <a:solidFill>
                            <a:schemeClr val="tx1"/>
                          </a:solidFill>
                          <a:effectLst/>
                          <a:latin typeface="+mn-lt"/>
                          <a:ea typeface="+mn-ea"/>
                          <a:cs typeface="+mn-cs"/>
                        </a:rPr>
                        <a:t>Apple Picking Time</a:t>
                      </a:r>
                      <a:r>
                        <a:rPr lang="en-US" sz="1200" b="1"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and </a:t>
                      </a:r>
                      <a:r>
                        <a:rPr lang="en-US" sz="1200" b="1" i="1" u="sng" kern="1200" dirty="0" smtClean="0">
                          <a:solidFill>
                            <a:schemeClr val="tx1"/>
                          </a:solidFill>
                          <a:effectLst/>
                          <a:latin typeface="+mn-lt"/>
                          <a:ea typeface="+mn-ea"/>
                          <a:cs typeface="+mn-cs"/>
                        </a:rPr>
                        <a:t>How Do Apples</a:t>
                      </a:r>
                    </a:p>
                    <a:p>
                      <a:pPr marL="398463" marR="0" indent="-398463" algn="l" defTabSz="966612" rtl="0" eaLnBrk="1" fontAlgn="auto" latinLnBrk="0" hangingPunct="1">
                        <a:lnSpc>
                          <a:spcPct val="100000"/>
                        </a:lnSpc>
                        <a:spcBef>
                          <a:spcPts val="0"/>
                        </a:spcBef>
                        <a:spcAft>
                          <a:spcPts val="0"/>
                        </a:spcAft>
                        <a:buClrTx/>
                        <a:buSzTx/>
                        <a:buFontTx/>
                        <a:buNone/>
                        <a:tabLst/>
                        <a:defRPr/>
                      </a:pPr>
                      <a:r>
                        <a:rPr lang="en-US" sz="1200" b="1" i="1" u="sng" kern="1200" dirty="0" smtClean="0">
                          <a:solidFill>
                            <a:schemeClr val="tx1"/>
                          </a:solidFill>
                          <a:effectLst/>
                          <a:latin typeface="+mn-lt"/>
                          <a:ea typeface="+mn-ea"/>
                          <a:cs typeface="+mn-cs"/>
                        </a:rPr>
                        <a:t>Get to You?</a:t>
                      </a:r>
                      <a:r>
                        <a:rPr lang="en-US" sz="1200" b="1" i="1"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explain how apples are picked from trees?</a:t>
                      </a:r>
                      <a:r>
                        <a:rPr lang="en-US" sz="1200" dirty="0" smtClean="0">
                          <a:effectLst/>
                        </a:rPr>
                        <a:t> </a:t>
                      </a:r>
                      <a:endParaRPr lang="en-US" sz="1200" b="1" dirty="0" smtClean="0">
                        <a:solidFill>
                          <a:srgbClr val="C00000"/>
                        </a:solidFill>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97536" marR="97536" marT="48006" marB="48006">
                    <a:solidFill>
                      <a:schemeClr val="bg1">
                        <a:lumMod val="85000"/>
                      </a:schemeClr>
                    </a:solidFill>
                  </a:tcPr>
                </a:tc>
                <a:tc hMerge="1">
                  <a:txBody>
                    <a:bodyPr/>
                    <a:lstStyle/>
                    <a:p>
                      <a:endParaRPr lang="en-US"/>
                    </a:p>
                  </a:txBody>
                  <a:tcPr/>
                </a:tc>
              </a:tr>
              <a:tr h="1049343">
                <a:tc gridSpan="2">
                  <a:txBody>
                    <a:bodyPr/>
                    <a:lstStyle/>
                    <a:p>
                      <a:pPr>
                        <a:lnSpc>
                          <a:spcPct val="100000"/>
                        </a:lnSpc>
                        <a:spcBef>
                          <a:spcPts val="0"/>
                        </a:spcBef>
                        <a:spcAft>
                          <a:spcPts val="0"/>
                        </a:spcAft>
                      </a:pPr>
                      <a:r>
                        <a:rPr lang="en-US" sz="1200" b="1" u="sng" kern="1200" dirty="0" smtClean="0">
                          <a:solidFill>
                            <a:schemeClr val="tx1"/>
                          </a:solidFill>
                          <a:effectLst/>
                          <a:latin typeface="+mn-lt"/>
                          <a:ea typeface="+mn-ea"/>
                          <a:cs typeface="+mn-cs"/>
                        </a:rPr>
                        <a:t>The response</a:t>
                      </a:r>
                      <a:r>
                        <a:rPr lang="en-US" sz="1200" b="1" u="none" kern="1200" dirty="0" smtClean="0">
                          <a:solidFill>
                            <a:schemeClr val="tx1"/>
                          </a:solidFill>
                          <a:effectLst/>
                          <a:latin typeface="+mn-lt"/>
                          <a:ea typeface="+mn-ea"/>
                          <a:cs typeface="+mn-cs"/>
                        </a:rPr>
                        <a:t> gives sufficient evidence </a:t>
                      </a:r>
                      <a:r>
                        <a:rPr lang="en-US" sz="1200" kern="1200" dirty="0" smtClean="0">
                          <a:solidFill>
                            <a:schemeClr val="tx1"/>
                          </a:solidFill>
                          <a:effectLst/>
                          <a:latin typeface="+mn-lt"/>
                          <a:ea typeface="+mn-ea"/>
                          <a:cs typeface="+mn-cs"/>
                        </a:rPr>
                        <a:t>of the ability to distinguish relevant from irrelevant information in order to answer the prompt. Student should cite evidence about how apples are picked from trees.   Evidence from both texts should include (1) workers pick apples, (2) machines pick apples, (3) workers climb ladders to reach apples in tall trees, and (4) workers put the apples into bags.  Students may use information to add to meaning (such as apples are picked in the fall) but only information specific to the prompt is given credit.</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lnSpc>
                          <a:spcPct val="100000"/>
                        </a:lnSpc>
                        <a:spcBef>
                          <a:spcPts val="0"/>
                        </a:spcBef>
                        <a:spcAft>
                          <a:spcPts val="0"/>
                        </a:spcAft>
                      </a:pP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595806">
                <a:tc>
                  <a:txBody>
                    <a:bodyPr/>
                    <a:lstStyle/>
                    <a:p>
                      <a:pPr algn="ctr">
                        <a:lnSpc>
                          <a:spcPct val="100000"/>
                        </a:lnSpc>
                        <a:spcBef>
                          <a:spcPts val="0"/>
                        </a:spcBef>
                        <a:spcAft>
                          <a:spcPts val="0"/>
                        </a:spcAft>
                      </a:pPr>
                      <a:r>
                        <a:rPr lang="en-US" sz="1900" b="1" dirty="0" smtClean="0"/>
                        <a:t>2</a:t>
                      </a:r>
                      <a:endParaRPr lang="en-US" sz="1900" b="1" dirty="0"/>
                    </a:p>
                  </a:txBody>
                  <a:tcPr marL="97536" marR="97536" marT="48006" marB="48006" anchor="ctr"/>
                </a:tc>
                <a:tc>
                  <a:txBody>
                    <a:bodyPr/>
                    <a:lstStyle/>
                    <a:p>
                      <a:pPr>
                        <a:lnSpc>
                          <a:spcPct val="100000"/>
                        </a:lnSpc>
                        <a:spcBef>
                          <a:spcPts val="0"/>
                        </a:spcBef>
                        <a:spcAft>
                          <a:spcPts val="0"/>
                        </a:spcAft>
                      </a:pPr>
                      <a:r>
                        <a:rPr lang="en-US" sz="1200" i="1" dirty="0">
                          <a:effectLst/>
                          <a:latin typeface="Calibri"/>
                          <a:ea typeface="Times New Roman"/>
                          <a:cs typeface="Arial"/>
                        </a:rPr>
                        <a:t>Student presents </a:t>
                      </a:r>
                      <a:r>
                        <a:rPr lang="en-US" sz="1200" b="1" i="1" u="sng" dirty="0">
                          <a:effectLst/>
                          <a:latin typeface="Calibri"/>
                          <a:ea typeface="Times New Roman"/>
                          <a:cs typeface="Arial"/>
                        </a:rPr>
                        <a:t>sufficient relevant facts (3-4 facts) </a:t>
                      </a:r>
                      <a:r>
                        <a:rPr lang="en-US" sz="1200" i="1" dirty="0">
                          <a:effectLst/>
                          <a:latin typeface="Calibri"/>
                          <a:ea typeface="Times New Roman"/>
                          <a:cs typeface="Arial"/>
                        </a:rPr>
                        <a:t>from both texts.</a:t>
                      </a:r>
                      <a:endParaRPr lang="en-US" sz="1100" dirty="0">
                        <a:effectLst/>
                        <a:latin typeface="Calibri"/>
                        <a:ea typeface="Calibri"/>
                        <a:cs typeface="Times New Roman"/>
                      </a:endParaRPr>
                    </a:p>
                    <a:p>
                      <a:pPr>
                        <a:lnSpc>
                          <a:spcPct val="100000"/>
                        </a:lnSpc>
                        <a:spcBef>
                          <a:spcPts val="0"/>
                        </a:spcBef>
                        <a:spcAft>
                          <a:spcPts val="0"/>
                        </a:spcAft>
                      </a:pPr>
                      <a:r>
                        <a:rPr lang="en-US" sz="1200" dirty="0">
                          <a:effectLst/>
                          <a:latin typeface="Calibri"/>
                          <a:ea typeface="Times New Roman"/>
                          <a:cs typeface="Arial"/>
                        </a:rPr>
                        <a:t>When its time to pick apples people climb up on ladders.  The ladders help them reach apples that are high up in the trees.  They put the apples in bags.  Sometimes machines pick the apples</a:t>
                      </a:r>
                      <a:r>
                        <a:rPr lang="en-US" sz="1200" dirty="0" smtClean="0">
                          <a:effectLst/>
                          <a:latin typeface="Calibri"/>
                          <a:ea typeface="Times New Roman"/>
                          <a:cs typeface="Arial"/>
                        </a:rPr>
                        <a:t>.</a:t>
                      </a:r>
                      <a:endParaRPr lang="en-US" sz="1100" dirty="0">
                        <a:effectLst/>
                        <a:latin typeface="Calibri"/>
                        <a:ea typeface="Calibri"/>
                        <a:cs typeface="Times New Roman"/>
                      </a:endParaRPr>
                    </a:p>
                  </a:txBody>
                  <a:tcPr marL="121920" marR="121920" marT="34290" marB="34290"/>
                </a:tc>
              </a:tr>
              <a:tr h="457200">
                <a:tc>
                  <a:txBody>
                    <a:bodyPr/>
                    <a:lstStyle/>
                    <a:p>
                      <a:pPr algn="ctr">
                        <a:lnSpc>
                          <a:spcPct val="100000"/>
                        </a:lnSpc>
                        <a:spcBef>
                          <a:spcPts val="0"/>
                        </a:spcBef>
                        <a:spcAft>
                          <a:spcPts val="0"/>
                        </a:spcAft>
                      </a:pPr>
                      <a:r>
                        <a:rPr lang="en-US" sz="1900" b="1" dirty="0" smtClean="0"/>
                        <a:t>1</a:t>
                      </a:r>
                      <a:endParaRPr lang="en-US" sz="1900" b="1" dirty="0"/>
                    </a:p>
                  </a:txBody>
                  <a:tcPr marL="97536" marR="97536" marT="48006" marB="48006" anchor="ctr"/>
                </a:tc>
                <a:tc>
                  <a:txBody>
                    <a:bodyPr/>
                    <a:lstStyle/>
                    <a:p>
                      <a:pPr>
                        <a:lnSpc>
                          <a:spcPct val="100000"/>
                        </a:lnSpc>
                        <a:spcBef>
                          <a:spcPts val="0"/>
                        </a:spcBef>
                        <a:spcAft>
                          <a:spcPts val="0"/>
                        </a:spcAft>
                      </a:pPr>
                      <a:r>
                        <a:rPr lang="en-US" sz="1200" i="1" dirty="0">
                          <a:effectLst/>
                          <a:latin typeface="Calibri"/>
                          <a:ea typeface="Times New Roman"/>
                          <a:cs typeface="Arial"/>
                        </a:rPr>
                        <a:t>Student </a:t>
                      </a:r>
                      <a:r>
                        <a:rPr lang="en-US" sz="1200" i="1" dirty="0" smtClean="0">
                          <a:effectLst/>
                          <a:latin typeface="Calibri"/>
                          <a:ea typeface="Times New Roman"/>
                          <a:cs typeface="Arial"/>
                        </a:rPr>
                        <a:t>presents</a:t>
                      </a:r>
                      <a:r>
                        <a:rPr lang="en-US" sz="1200" i="1" baseline="0" dirty="0" smtClean="0">
                          <a:effectLst/>
                          <a:latin typeface="Calibri"/>
                          <a:ea typeface="Times New Roman"/>
                          <a:cs typeface="Arial"/>
                        </a:rPr>
                        <a:t> </a:t>
                      </a:r>
                      <a:r>
                        <a:rPr lang="en-US" sz="1200" b="1" i="1" u="sng" dirty="0" smtClean="0">
                          <a:effectLst/>
                          <a:latin typeface="Calibri"/>
                          <a:ea typeface="Times New Roman"/>
                          <a:cs typeface="Arial"/>
                        </a:rPr>
                        <a:t>relevant facts (1-2 facts)</a:t>
                      </a:r>
                      <a:r>
                        <a:rPr lang="en-US" sz="1200" b="1" i="1" dirty="0" smtClean="0">
                          <a:effectLst/>
                          <a:latin typeface="Calibri"/>
                          <a:ea typeface="Times New Roman"/>
                          <a:cs typeface="Arial"/>
                        </a:rPr>
                        <a:t> </a:t>
                      </a:r>
                      <a:r>
                        <a:rPr lang="en-US" sz="1200" i="1" dirty="0">
                          <a:effectLst/>
                          <a:latin typeface="Calibri"/>
                          <a:ea typeface="Times New Roman"/>
                          <a:cs typeface="Arial"/>
                        </a:rPr>
                        <a:t>from both texts.</a:t>
                      </a:r>
                      <a:endParaRPr lang="en-US" sz="1100" dirty="0">
                        <a:effectLst/>
                        <a:latin typeface="Calibri"/>
                        <a:ea typeface="Calibri"/>
                        <a:cs typeface="Times New Roman"/>
                      </a:endParaRPr>
                    </a:p>
                    <a:p>
                      <a:pPr>
                        <a:lnSpc>
                          <a:spcPct val="100000"/>
                        </a:lnSpc>
                        <a:spcBef>
                          <a:spcPts val="0"/>
                        </a:spcBef>
                        <a:spcAft>
                          <a:spcPts val="0"/>
                        </a:spcAft>
                      </a:pPr>
                      <a:r>
                        <a:rPr lang="en-US" sz="1200" dirty="0">
                          <a:effectLst/>
                          <a:latin typeface="Calibri"/>
                          <a:ea typeface="Times New Roman"/>
                          <a:cs typeface="Arial"/>
                        </a:rPr>
                        <a:t>People can pick apples.  Machines can pick apples</a:t>
                      </a:r>
                      <a:r>
                        <a:rPr lang="en-US" sz="1200" dirty="0" smtClean="0">
                          <a:effectLst/>
                          <a:latin typeface="Calibri"/>
                          <a:ea typeface="Times New Roman"/>
                          <a:cs typeface="Arial"/>
                        </a:rPr>
                        <a:t>.</a:t>
                      </a:r>
                      <a:endParaRPr lang="en-US" sz="1100" dirty="0">
                        <a:effectLst/>
                        <a:latin typeface="Calibri"/>
                        <a:ea typeface="Calibri"/>
                        <a:cs typeface="Times New Roman"/>
                      </a:endParaRPr>
                    </a:p>
                  </a:txBody>
                  <a:tcPr marL="121920" marR="121920" marT="34290" marB="34290"/>
                </a:tc>
              </a:tr>
              <a:tr h="450965">
                <a:tc>
                  <a:txBody>
                    <a:bodyPr/>
                    <a:lstStyle/>
                    <a:p>
                      <a:pPr algn="ctr">
                        <a:lnSpc>
                          <a:spcPct val="100000"/>
                        </a:lnSpc>
                        <a:spcBef>
                          <a:spcPts val="0"/>
                        </a:spcBef>
                        <a:spcAft>
                          <a:spcPts val="0"/>
                        </a:spcAft>
                      </a:pPr>
                      <a:r>
                        <a:rPr lang="en-US" sz="1900" b="1" dirty="0" smtClean="0"/>
                        <a:t>0</a:t>
                      </a:r>
                      <a:endParaRPr lang="en-US" sz="1900" b="1" dirty="0"/>
                    </a:p>
                  </a:txBody>
                  <a:tcPr marL="97536" marR="97536" marT="48006" marB="48006" anchor="ctr"/>
                </a:tc>
                <a:tc>
                  <a:txBody>
                    <a:bodyPr/>
                    <a:lstStyle/>
                    <a:p>
                      <a:pPr>
                        <a:lnSpc>
                          <a:spcPct val="100000"/>
                        </a:lnSpc>
                        <a:spcBef>
                          <a:spcPts val="0"/>
                        </a:spcBef>
                        <a:spcAft>
                          <a:spcPts val="0"/>
                        </a:spcAft>
                      </a:pPr>
                      <a:r>
                        <a:rPr lang="en-US" sz="1200" i="1" dirty="0">
                          <a:effectLst/>
                          <a:latin typeface="Calibri"/>
                          <a:ea typeface="Times New Roman"/>
                          <a:cs typeface="Arial"/>
                        </a:rPr>
                        <a:t>Student presents </a:t>
                      </a:r>
                      <a:r>
                        <a:rPr lang="en-US" sz="1200" b="1" i="1" u="sng" dirty="0">
                          <a:effectLst/>
                          <a:latin typeface="Calibri"/>
                          <a:ea typeface="Times New Roman"/>
                          <a:cs typeface="Arial"/>
                        </a:rPr>
                        <a:t>no evidence</a:t>
                      </a:r>
                      <a:r>
                        <a:rPr lang="en-US" sz="1200" b="1" i="1" dirty="0">
                          <a:effectLst/>
                          <a:latin typeface="Calibri"/>
                          <a:ea typeface="Times New Roman"/>
                          <a:cs typeface="Arial"/>
                        </a:rPr>
                        <a:t> </a:t>
                      </a:r>
                      <a:r>
                        <a:rPr lang="en-US" sz="1200" i="1" dirty="0">
                          <a:effectLst/>
                          <a:latin typeface="Calibri"/>
                          <a:ea typeface="Times New Roman"/>
                          <a:cs typeface="Arial"/>
                        </a:rPr>
                        <a:t>to distinguish relevant from irrelevant information about the prompt.</a:t>
                      </a:r>
                      <a:endParaRPr lang="en-US" sz="1100" dirty="0">
                        <a:effectLst/>
                        <a:latin typeface="Calibri"/>
                        <a:ea typeface="Calibri"/>
                        <a:cs typeface="Times New Roman"/>
                      </a:endParaRPr>
                    </a:p>
                    <a:p>
                      <a:pPr>
                        <a:lnSpc>
                          <a:spcPct val="100000"/>
                        </a:lnSpc>
                        <a:spcBef>
                          <a:spcPts val="0"/>
                        </a:spcBef>
                        <a:spcAft>
                          <a:spcPts val="0"/>
                        </a:spcAft>
                      </a:pPr>
                      <a:r>
                        <a:rPr lang="en-US" sz="1200" dirty="0">
                          <a:effectLst/>
                          <a:latin typeface="Calibri"/>
                          <a:ea typeface="Times New Roman"/>
                          <a:cs typeface="Arial"/>
                        </a:rPr>
                        <a:t>Apples are red and green</a:t>
                      </a:r>
                      <a:r>
                        <a:rPr lang="en-US" sz="1200" dirty="0" smtClean="0">
                          <a:effectLst/>
                          <a:latin typeface="Calibri"/>
                          <a:ea typeface="Times New Roman"/>
                          <a:cs typeface="Arial"/>
                        </a:rPr>
                        <a:t>.</a:t>
                      </a:r>
                      <a:endParaRPr lang="en-US" sz="1100" dirty="0">
                        <a:effectLst/>
                        <a:latin typeface="Calibri"/>
                        <a:ea typeface="Calibri"/>
                        <a:cs typeface="Times New Roman"/>
                      </a:endParaRPr>
                    </a:p>
                  </a:txBody>
                  <a:tcPr marL="121920" marR="121920" marT="34290" marB="34290"/>
                </a:tc>
              </a:tr>
            </a:tbl>
          </a:graphicData>
        </a:graphic>
      </p:graphicFrame>
      <p:sp>
        <p:nvSpPr>
          <p:cNvPr id="5" name="Rectangle 4"/>
          <p:cNvSpPr/>
          <p:nvPr/>
        </p:nvSpPr>
        <p:spPr>
          <a:xfrm>
            <a:off x="4267200" y="7010400"/>
            <a:ext cx="2514600" cy="507831"/>
          </a:xfrm>
          <a:prstGeom prst="rect">
            <a:avLst/>
          </a:prstGeom>
          <a:solidFill>
            <a:schemeClr val="bg2"/>
          </a:solidFill>
        </p:spPr>
        <p:txBody>
          <a:bodyPr wrap="square">
            <a:spAutoFit/>
          </a:bodyPr>
          <a:lstStyle/>
          <a:p>
            <a:r>
              <a:rPr lang="en-US" sz="900" dirty="0" smtClean="0"/>
              <a:t>RI.1.8</a:t>
            </a:r>
            <a:r>
              <a:rPr lang="en-US" sz="900" dirty="0"/>
              <a:t/>
            </a:r>
            <a:br>
              <a:rPr lang="en-US" sz="900" dirty="0"/>
            </a:br>
            <a:r>
              <a:rPr lang="en-US" sz="900" dirty="0"/>
              <a:t>Identify the reasons an author gives to support points in a text.</a:t>
            </a:r>
          </a:p>
        </p:txBody>
      </p:sp>
    </p:spTree>
    <p:extLst>
      <p:ext uri="{BB962C8B-B14F-4D97-AF65-F5344CB8AC3E}">
        <p14:creationId xmlns:p14="http://schemas.microsoft.com/office/powerpoint/2010/main" val="3297504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454289165"/>
              </p:ext>
            </p:extLst>
          </p:nvPr>
        </p:nvGraphicFramePr>
        <p:xfrm>
          <a:off x="513080" y="636409"/>
          <a:ext cx="6421120" cy="6911963"/>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txBody>
                  <a:tcPr marL="97536" marR="97536" marT="48006" marB="48006"/>
                </a:tc>
                <a:tc hMerge="1">
                  <a:txBody>
                    <a:bodyPr/>
                    <a:lstStyle/>
                    <a:p>
                      <a:endParaRPr lang="en-US"/>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rPr>
                        <a:t>Quarter 3 CFA </a:t>
                      </a:r>
                      <a:r>
                        <a:rPr lang="en-US" sz="1400" b="1" u="sng" dirty="0" smtClean="0">
                          <a:effectLst/>
                        </a:rPr>
                        <a:t>Research Constructed Response</a:t>
                      </a:r>
                      <a:r>
                        <a:rPr lang="en-US" sz="1400" b="1" dirty="0" smtClean="0">
                          <a:effectLst/>
                        </a:rPr>
                        <a:t> Answer Key</a:t>
                      </a:r>
                    </a:p>
                  </a:txBody>
                  <a:tcPr marL="97536" marR="97536" marT="48006" marB="48006"/>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sng" dirty="0" smtClean="0"/>
                        <a:t>Constructed Response</a:t>
                      </a:r>
                      <a:r>
                        <a:rPr lang="en-US" sz="1400" b="1" u="sng" baseline="0" dirty="0" smtClean="0"/>
                        <a:t> </a:t>
                      </a:r>
                      <a:r>
                        <a:rPr lang="en-US" sz="1400" b="1" u="sng" dirty="0" smtClean="0"/>
                        <a:t>Research Rubrics</a:t>
                      </a:r>
                      <a:r>
                        <a:rPr lang="en-US" sz="1400" b="1" u="sng" baseline="0" dirty="0" smtClean="0"/>
                        <a:t> </a:t>
                      </a:r>
                      <a:r>
                        <a:rPr lang="en-US" sz="1400" b="1" u="sng" dirty="0" smtClean="0"/>
                        <a:t>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ability to cite evidence to support opinions and/or ideas</a:t>
                      </a: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txBody>
                  <a:tcPr marL="97536" marR="97536" marT="48006" marB="48006"/>
                </a:tc>
                <a:tc hMerge="1">
                  <a:txBody>
                    <a:bodyPr/>
                    <a:lstStyle/>
                    <a:p>
                      <a:endParaRPr lang="en-US"/>
                    </a:p>
                  </a:txBody>
                  <a:tcPr/>
                </a:tc>
              </a:tr>
              <a:tr h="315468">
                <a:tc gridSpan="2">
                  <a:txBody>
                    <a:bodyPr/>
                    <a:lstStyle/>
                    <a:p>
                      <a:pPr marL="398435" marR="0" lvl="0" indent="-398435" algn="l" defTabSz="966612" rtl="0" eaLnBrk="1" fontAlgn="auto" latinLnBrk="0" hangingPunct="1">
                        <a:lnSpc>
                          <a:spcPct val="100000"/>
                        </a:lnSpc>
                        <a:spcBef>
                          <a:spcPts val="0"/>
                        </a:spcBef>
                        <a:spcAft>
                          <a:spcPts val="0"/>
                        </a:spcAft>
                        <a:buClrTx/>
                        <a:buSzTx/>
                        <a:buFontTx/>
                        <a:buNone/>
                        <a:tabLst/>
                        <a:defRPr/>
                      </a:pPr>
                      <a:r>
                        <a:rPr lang="en-US" sz="1300" b="1" dirty="0" smtClean="0">
                          <a:latin typeface="Helvetica" pitchFamily="34" charset="0"/>
                        </a:rPr>
                        <a:t>Question # </a:t>
                      </a:r>
                      <a:r>
                        <a:rPr lang="en-US" sz="1300" b="1" dirty="0" smtClean="0">
                          <a:solidFill>
                            <a:schemeClr val="tx1"/>
                          </a:solidFill>
                          <a:latin typeface="Helvetica" pitchFamily="34" charset="0"/>
                        </a:rPr>
                        <a:t>16</a:t>
                      </a:r>
                      <a:r>
                        <a:rPr lang="en-US" sz="1300" b="1" dirty="0" smtClean="0">
                          <a:latin typeface="Helvetica" pitchFamily="34" charset="0"/>
                        </a:rPr>
                        <a:t> RI.1.9</a:t>
                      </a:r>
                    </a:p>
                    <a:p>
                      <a:pPr marL="398435" marR="0" lvl="0" indent="-398435" algn="l" defTabSz="96661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How do apples get from the trees to your home?  Use  examples</a:t>
                      </a:r>
                    </a:p>
                    <a:p>
                      <a:pPr marL="398435" marR="0" lvl="0" indent="-398435" algn="l" defTabSz="966612"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n-lt"/>
                          <a:ea typeface="+mn-ea"/>
                          <a:cs typeface="+mn-cs"/>
                        </a:rPr>
                        <a:t>from both texts.</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97536" marR="97536" marT="48006" marB="48006">
                    <a:solidFill>
                      <a:schemeClr val="bg1">
                        <a:lumMod val="85000"/>
                      </a:schemeClr>
                    </a:solidFill>
                  </a:tcPr>
                </a:tc>
                <a:tc hMerge="1">
                  <a:txBody>
                    <a:bodyPr/>
                    <a:lstStyle/>
                    <a:p>
                      <a:endParaRPr lang="en-US"/>
                    </a:p>
                  </a:txBody>
                  <a:tcPr/>
                </a:tc>
              </a:tr>
              <a:tr h="1027176">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dirty="0" smtClean="0">
                          <a:ln>
                            <a:noFill/>
                          </a:ln>
                          <a:solidFill>
                            <a:prstClr val="black"/>
                          </a:solidFill>
                          <a:effectLst/>
                          <a:uLnTx/>
                          <a:uFillTx/>
                          <a:latin typeface="+mn-lt"/>
                          <a:ea typeface="+mn-ea"/>
                          <a:cs typeface="+mn-cs"/>
                        </a:rPr>
                        <a:t>The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gives sufficient evidence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of the ability to distinguish relevant from irrelevant information in order to answer the prompt. Students should cite evidence about how apples get from trees to home. Evidence from both texts should include (1) apples grow in orchards, (2) workers or machines pick apples,</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(3) apples are put in a warehouse, (4) apples are sorted (one text says rotten apples are thrown away),</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(5) one text says clean apples are packed into boxes, (6) apples are delivered to the store (one text says the apples are put on shelves) and (6) people go to the store and buy the apples.</a:t>
                      </a:r>
                    </a:p>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Students may use information to add to meaning but only information specific to the prompt is given credit for.  The response should have some type of sequential order (enough to make sense of the process).</a:t>
                      </a: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638556">
                <a:tc>
                  <a:txBody>
                    <a:bodyPr/>
                    <a:lstStyle/>
                    <a:p>
                      <a:pPr algn="ctr"/>
                      <a:r>
                        <a:rPr lang="en-US" sz="1300" b="1" dirty="0" smtClean="0"/>
                        <a:t>2</a:t>
                      </a:r>
                      <a:endParaRPr lang="en-US" sz="1300" b="1" dirty="0"/>
                    </a:p>
                  </a:txBody>
                  <a:tcPr marL="97536" marR="97536" marT="48006" marB="48006" anchor="ctr"/>
                </a:tc>
                <a:tc>
                  <a:txBody>
                    <a:bodyPr/>
                    <a:lstStyle/>
                    <a:p>
                      <a:r>
                        <a:rPr lang="en-US" sz="1000" i="1" dirty="0" smtClean="0"/>
                        <a:t>Student presents</a:t>
                      </a:r>
                      <a:r>
                        <a:rPr lang="en-US" sz="1000" i="1" baseline="0" dirty="0" smtClean="0"/>
                        <a:t> </a:t>
                      </a:r>
                      <a:r>
                        <a:rPr lang="en-US" sz="1000" b="1" i="1" u="sng" dirty="0" smtClean="0"/>
                        <a:t>relevant and sufficient </a:t>
                      </a:r>
                      <a:r>
                        <a:rPr lang="en-US" sz="1000" b="1" i="1" u="sng" baseline="0" dirty="0" smtClean="0"/>
                        <a:t>details (4-5)</a:t>
                      </a:r>
                      <a:r>
                        <a:rPr lang="en-US" sz="1000" b="1" i="1" u="none" baseline="0" dirty="0" smtClean="0"/>
                        <a:t>  </a:t>
                      </a:r>
                      <a:r>
                        <a:rPr lang="en-US" sz="1000" i="1" baseline="0" dirty="0" smtClean="0"/>
                        <a:t>in sequential order from both texts.</a:t>
                      </a:r>
                    </a:p>
                    <a:p>
                      <a:r>
                        <a:rPr lang="en-US" sz="1100" i="0" baseline="0" dirty="0" smtClean="0"/>
                        <a:t>Apples grow on trees.  When its time people or machines pick the apples and put them in bins.  The bins go to a warehouse to keep apples cold and crunchy. Then the apples are sorted.  Rotten apples are thrown away and clean apples are packed into boxes.  Trucks take the clean apples to the grocery stores.  People put the apples on shelves.  We go to the store and buy apples.  Then we take them home and eat them!</a:t>
                      </a:r>
                    </a:p>
                  </a:txBody>
                  <a:tcPr marL="97536" marR="97536" marT="48006" marB="48006">
                    <a:noFill/>
                  </a:tcPr>
                </a:tc>
              </a:tr>
              <a:tr h="571500">
                <a:tc>
                  <a:txBody>
                    <a:bodyPr/>
                    <a:lstStyle/>
                    <a:p>
                      <a:pPr algn="ctr"/>
                      <a:r>
                        <a:rPr lang="en-US" sz="1300" b="1" dirty="0" smtClean="0"/>
                        <a:t>1</a:t>
                      </a:r>
                      <a:endParaRPr lang="en-US" sz="13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i="1" dirty="0" smtClean="0"/>
                        <a:t>Student presents </a:t>
                      </a:r>
                      <a:r>
                        <a:rPr lang="en-US" sz="1000" b="1" i="1" u="sng" dirty="0" smtClean="0"/>
                        <a:t>limited</a:t>
                      </a:r>
                      <a:r>
                        <a:rPr lang="en-US" sz="1000" b="1" i="1" u="sng" baseline="0" dirty="0" smtClean="0"/>
                        <a:t> relevant details (2-3)</a:t>
                      </a:r>
                      <a:r>
                        <a:rPr lang="en-US" sz="1000" b="1" i="1" u="none" baseline="0" dirty="0" smtClean="0"/>
                        <a:t> </a:t>
                      </a:r>
                      <a:r>
                        <a:rPr lang="en-US" sz="1000" i="1" u="none" baseline="0" dirty="0" smtClean="0"/>
                        <a:t>in </a:t>
                      </a:r>
                      <a:r>
                        <a:rPr lang="en-US" sz="1000" i="1" baseline="0" dirty="0" smtClean="0"/>
                        <a:t>sequential order, but it isn’t apparent if they are from both texts.</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i="0" baseline="0" dirty="0" smtClean="0"/>
                        <a:t>Apples are good to eat at home.  After the apples are picked they are taken to the store.  We buy the apples and eat them.</a:t>
                      </a:r>
                    </a:p>
                  </a:txBody>
                  <a:tcPr marL="97536" marR="97536" marT="48006" marB="48006">
                    <a:noFill/>
                  </a:tcPr>
                </a:tc>
              </a:tr>
              <a:tr h="450965">
                <a:tc>
                  <a:txBody>
                    <a:bodyPr/>
                    <a:lstStyle/>
                    <a:p>
                      <a:pPr algn="ctr"/>
                      <a:r>
                        <a:rPr lang="en-US" sz="1300" b="1" dirty="0" smtClean="0"/>
                        <a:t>0</a:t>
                      </a:r>
                      <a:endParaRPr lang="en-US" sz="1300" b="1" dirty="0"/>
                    </a:p>
                  </a:txBody>
                  <a:tcPr marL="97536" marR="97536" marT="48006" marB="48006" anchor="ctr"/>
                </a:tc>
                <a:tc>
                  <a:txBody>
                    <a:bodyPr/>
                    <a:lstStyle/>
                    <a:p>
                      <a:r>
                        <a:rPr lang="en-US" sz="1000" i="1" dirty="0" smtClean="0"/>
                        <a:t>Student</a:t>
                      </a:r>
                      <a:r>
                        <a:rPr lang="en-US" sz="1000" i="1" baseline="0" dirty="0" smtClean="0"/>
                        <a:t> presents </a:t>
                      </a:r>
                      <a:r>
                        <a:rPr lang="en-US" sz="1000" b="1" i="1" u="sng" baseline="0" dirty="0" smtClean="0"/>
                        <a:t>no evidence</a:t>
                      </a:r>
                      <a:r>
                        <a:rPr lang="en-US" sz="1000" b="1" i="1" u="none" baseline="0" dirty="0" smtClean="0"/>
                        <a:t> </a:t>
                      </a:r>
                      <a:r>
                        <a:rPr lang="en-US" sz="1000" i="1" baseline="0" dirty="0" smtClean="0"/>
                        <a:t>to distinguish relevant from irrelevant information about the prompt.</a:t>
                      </a:r>
                    </a:p>
                    <a:p>
                      <a:r>
                        <a:rPr lang="en-US" sz="1100" i="0" baseline="0" dirty="0" smtClean="0"/>
                        <a:t>I like green apples best.</a:t>
                      </a:r>
                    </a:p>
                  </a:txBody>
                  <a:tcPr marL="97536" marR="97536" marT="48006" marB="48006"/>
                </a:tc>
              </a:tr>
            </a:tbl>
          </a:graphicData>
        </a:graphic>
      </p:graphicFrame>
      <p:sp>
        <p:nvSpPr>
          <p:cNvPr id="5" name="Rectangle 4"/>
          <p:cNvSpPr/>
          <p:nvPr/>
        </p:nvSpPr>
        <p:spPr>
          <a:xfrm>
            <a:off x="4442059" y="7620000"/>
            <a:ext cx="2514600" cy="646331"/>
          </a:xfrm>
          <a:prstGeom prst="rect">
            <a:avLst/>
          </a:prstGeom>
          <a:solidFill>
            <a:schemeClr val="bg2"/>
          </a:solidFill>
        </p:spPr>
        <p:txBody>
          <a:bodyPr wrap="square">
            <a:spAutoFit/>
          </a:bodyPr>
          <a:lstStyle/>
          <a:p>
            <a:r>
              <a:rPr lang="en-US" sz="900" dirty="0" smtClean="0"/>
              <a:t>RI.1.9</a:t>
            </a:r>
            <a:r>
              <a:rPr lang="en-US" sz="900" dirty="0"/>
              <a:t/>
            </a:r>
            <a:br>
              <a:rPr lang="en-US" sz="900" dirty="0"/>
            </a:br>
            <a:r>
              <a:rPr lang="en-US" sz="900" dirty="0"/>
              <a:t>Identify basic similarities in and differences between two texts on the same topic (e.g., in illustrations, descriptions, or procedures).</a:t>
            </a:r>
          </a:p>
        </p:txBody>
      </p:sp>
    </p:spTree>
    <p:extLst>
      <p:ext uri="{BB962C8B-B14F-4D97-AF65-F5344CB8AC3E}">
        <p14:creationId xmlns:p14="http://schemas.microsoft.com/office/powerpoint/2010/main" val="1169136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7465080"/>
              </p:ext>
            </p:extLst>
          </p:nvPr>
        </p:nvGraphicFramePr>
        <p:xfrm>
          <a:off x="362761" y="240030"/>
          <a:ext cx="6421120" cy="8498101"/>
        </p:xfrm>
        <a:graphic>
          <a:graphicData uri="http://schemas.openxmlformats.org/drawingml/2006/table">
            <a:tbl>
              <a:tblPr firstRow="1" bandRow="1">
                <a:tableStyleId>{5940675A-B579-460E-94D1-54222C63F5DA}</a:tableStyleId>
              </a:tblPr>
              <a:tblGrid>
                <a:gridCol w="508000"/>
                <a:gridCol w="5913120"/>
              </a:tblGrid>
              <a:tr h="53243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schemeClr val="tx1"/>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schemeClr val="tx1"/>
                          </a:solidFill>
                          <a:effectLst/>
                          <a:uLnTx/>
                          <a:uFillTx/>
                          <a:latin typeface="+mn-lt"/>
                          <a:ea typeface="Calibri"/>
                          <a:cs typeface="Times New Roman"/>
                        </a:rPr>
                        <a:t>in a specific area, while the reading rubrics are assessing comprehension.  </a:t>
                      </a:r>
                    </a:p>
                  </a:txBody>
                  <a:tcPr marL="97536" marR="97536" marT="48006" marB="48006"/>
                </a:tc>
                <a:tc hMerge="1">
                  <a:txBody>
                    <a:bodyPr/>
                    <a:lstStyle/>
                    <a:p>
                      <a:endParaRPr lang="en-US"/>
                    </a:p>
                  </a:txBody>
                  <a:tcPr/>
                </a:tc>
              </a:tr>
              <a:tr h="270579">
                <a:tc gridSpan="2">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mn-lt"/>
                          <a:ea typeface="+mn-ea"/>
                          <a:cs typeface="+mn-cs"/>
                        </a:rPr>
                        <a:t>Quarter 3 CFA </a:t>
                      </a:r>
                      <a:r>
                        <a:rPr kumimoji="0" lang="en-US" sz="1400" b="1" i="0" u="sng" strike="noStrike" kern="1200" cap="none" spc="0" normalizeH="0" baseline="0" noProof="0" dirty="0" smtClean="0">
                          <a:ln>
                            <a:noFill/>
                          </a:ln>
                          <a:solidFill>
                            <a:schemeClr val="tx1"/>
                          </a:solidFill>
                          <a:effectLst/>
                          <a:uLnTx/>
                          <a:uFillTx/>
                          <a:latin typeface="+mn-lt"/>
                          <a:ea typeface="+mn-ea"/>
                          <a:cs typeface="+mn-cs"/>
                        </a:rPr>
                        <a:t>Brief Write Constructed Response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Answer Key</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b="1" u="sng" dirty="0" smtClean="0"/>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t>W.1.3.c  Target: 6a</a:t>
                      </a:r>
                      <a:br>
                        <a:rPr lang="en-US" sz="1100" dirty="0" smtClean="0"/>
                      </a:br>
                      <a:r>
                        <a:rPr lang="en-US" sz="1100" dirty="0" smtClean="0"/>
                        <a:t>In your concluding statement, </a:t>
                      </a:r>
                      <a:r>
                        <a:rPr lang="en-US" sz="1100" b="1" u="sng" kern="1200" dirty="0" smtClean="0">
                          <a:solidFill>
                            <a:schemeClr val="tx1"/>
                          </a:solidFill>
                          <a:effectLst/>
                          <a:latin typeface="+mn-lt"/>
                          <a:ea typeface="+mn-ea"/>
                          <a:cs typeface="+mn-cs"/>
                        </a:rPr>
                        <a:t>use temporal words to signal event order.</a:t>
                      </a:r>
                      <a:endParaRPr lang="en-US" sz="1100" b="1" dirty="0" smtClean="0"/>
                    </a:p>
                  </a:txBody>
                  <a:tcPr marL="97536" marR="97536" marT="48006" marB="48006"/>
                </a:tc>
                <a:tc hMerge="1">
                  <a:txBody>
                    <a:bodyPr/>
                    <a:lstStyle/>
                    <a:p>
                      <a:endParaRPr lang="en-US"/>
                    </a:p>
                  </a:txBody>
                  <a:tcPr/>
                </a:tc>
              </a:tr>
              <a:tr h="619714">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kern="1200" dirty="0" smtClean="0">
                          <a:solidFill>
                            <a:schemeClr val="tx1"/>
                          </a:solidFill>
                          <a:effectLst/>
                          <a:latin typeface="+mn-lt"/>
                          <a:ea typeface="+mn-ea"/>
                          <a:cs typeface="+mn-cs"/>
                        </a:rPr>
                        <a:t>W.3 Write narratives in which they </a:t>
                      </a:r>
                      <a:r>
                        <a:rPr lang="en-US" sz="1100" b="0" kern="1200" dirty="0" smtClean="0">
                          <a:solidFill>
                            <a:schemeClr val="tx1"/>
                          </a:solidFill>
                          <a:effectLst/>
                          <a:latin typeface="+mn-lt"/>
                          <a:ea typeface="+mn-ea"/>
                          <a:cs typeface="+mn-cs"/>
                        </a:rPr>
                        <a:t>recount two or more appropriately sequenced events, include some details </a:t>
                      </a:r>
                      <a:r>
                        <a:rPr lang="en-US" sz="1100" kern="1200" dirty="0" smtClean="0">
                          <a:solidFill>
                            <a:schemeClr val="tx1"/>
                          </a:solidFill>
                          <a:effectLst/>
                          <a:latin typeface="+mn-lt"/>
                          <a:ea typeface="+mn-ea"/>
                          <a:cs typeface="+mn-cs"/>
                        </a:rPr>
                        <a:t>regarding what happened, </a:t>
                      </a:r>
                      <a:r>
                        <a:rPr lang="en-US" sz="1100" b="1" u="sng" kern="1200" dirty="0" smtClean="0">
                          <a:solidFill>
                            <a:schemeClr val="tx1"/>
                          </a:solidFill>
                          <a:effectLst/>
                          <a:latin typeface="+mn-lt"/>
                          <a:ea typeface="+mn-ea"/>
                          <a:cs typeface="+mn-cs"/>
                        </a:rPr>
                        <a:t>use temporal words to signal event order</a:t>
                      </a:r>
                      <a:r>
                        <a:rPr lang="en-US" sz="1100" kern="1200" dirty="0" smtClean="0">
                          <a:solidFill>
                            <a:schemeClr val="tx1"/>
                          </a:solidFill>
                          <a:effectLst/>
                          <a:latin typeface="+mn-lt"/>
                          <a:ea typeface="+mn-ea"/>
                          <a:cs typeface="+mn-cs"/>
                        </a:rPr>
                        <a:t>, and </a:t>
                      </a:r>
                      <a:r>
                        <a:rPr lang="en-US" sz="1100" b="0" kern="1200" dirty="0" smtClean="0">
                          <a:solidFill>
                            <a:schemeClr val="tx1"/>
                          </a:solidFill>
                          <a:effectLst/>
                          <a:latin typeface="+mn-lt"/>
                          <a:ea typeface="+mn-ea"/>
                          <a:cs typeface="+mn-cs"/>
                        </a:rPr>
                        <a:t>provide some sense of closure.</a:t>
                      </a:r>
                    </a:p>
                  </a:txBody>
                  <a:tcPr marL="97536" marR="97536" marT="48006" marB="48006"/>
                </a:tc>
                <a:tc hMerge="1">
                  <a:txBody>
                    <a:bodyPr/>
                    <a:lstStyle/>
                    <a:p>
                      <a:endParaRPr lang="en-US"/>
                    </a:p>
                  </a:txBody>
                  <a:tcPr/>
                </a:tc>
              </a:tr>
              <a:tr h="1364465">
                <a:tc gridSpan="2">
                  <a:txBody>
                    <a:bodyPr/>
                    <a:lstStyle/>
                    <a:p>
                      <a:pPr marL="401638" marR="0" lvl="0" indent="-346075" algn="l" defTabSz="1018809" rtl="0" eaLnBrk="1" fontAlgn="auto" latinLnBrk="0" hangingPunct="1">
                        <a:lnSpc>
                          <a:spcPct val="100000"/>
                        </a:lnSpc>
                        <a:spcBef>
                          <a:spcPts val="0"/>
                        </a:spcBef>
                        <a:spcAft>
                          <a:spcPts val="0"/>
                        </a:spcAft>
                        <a:buClrTx/>
                        <a:buSzTx/>
                        <a:buFont typeface="+mj-lt"/>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17.  Read the story below. Write an ending for the story that solves the  problem.</a:t>
                      </a:r>
                      <a:endParaRPr kumimoji="0" lang="en-US" sz="1600" b="1" i="0" u="sng" strike="noStrike" kern="1200" cap="none" spc="0" normalizeH="0" baseline="0" noProof="0" dirty="0" smtClean="0">
                        <a:ln>
                          <a:noFill/>
                        </a:ln>
                        <a:solidFill>
                          <a:prstClr val="black"/>
                        </a:solidFill>
                        <a:effectLst/>
                        <a:uLnTx/>
                        <a:uFillTx/>
                        <a:latin typeface="+mn-lt"/>
                        <a:ea typeface="Times New Roman"/>
                        <a:cs typeface="Times New Roman"/>
                      </a:endParaRP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n-US" sz="1600" b="1" i="0" u="sng" strike="noStrike" kern="1200" cap="none" spc="0" normalizeH="0" baseline="0" noProof="0" dirty="0" smtClean="0">
                          <a:ln>
                            <a:noFill/>
                          </a:ln>
                          <a:solidFill>
                            <a:prstClr val="black"/>
                          </a:solidFill>
                          <a:effectLst/>
                          <a:uLnTx/>
                          <a:uFillTx/>
                          <a:latin typeface="+mn-lt"/>
                          <a:ea typeface="Times New Roman"/>
                          <a:cs typeface="Times New Roman"/>
                        </a:rPr>
                        <a:t>The Little Apple Tree</a:t>
                      </a: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n-US" sz="800" b="1" i="0" u="none" strike="noStrike" kern="1200" cap="none" spc="0" normalizeH="0" baseline="0" noProof="0" dirty="0" smtClean="0">
                          <a:ln>
                            <a:noFill/>
                          </a:ln>
                          <a:solidFill>
                            <a:prstClr val="black"/>
                          </a:solidFill>
                          <a:effectLst/>
                          <a:uLnTx/>
                          <a:uFillTx/>
                          <a:latin typeface="+mn-lt"/>
                          <a:ea typeface="Times New Roman"/>
                          <a:cs typeface="Times New Roman"/>
                        </a:rPr>
                        <a:t>       </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      Johnny Appleseed planted a little apple seed by Tom’s house.</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      The seed began to grow.  It grew into a little tree. Then one day it stopped  raining.  The little apple tree began to wilt.</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1018809" rtl="0" eaLnBrk="1" fontAlgn="auto" latinLnBrk="0" hangingPunct="1">
                        <a:lnSpc>
                          <a:spcPct val="100000"/>
                        </a:lnSpc>
                        <a:spcBef>
                          <a:spcPts val="0"/>
                        </a:spcBef>
                        <a:spcAft>
                          <a:spcPts val="0"/>
                        </a:spcAft>
                        <a:buClrTx/>
                        <a:buSzTx/>
                        <a:buFont typeface="+mj-lt"/>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Helvetica" pitchFamily="34" charset="0"/>
                        </a:rPr>
                        <a:t>Write a Brief Text, W.1.3c Temporal Words Target 6a </a:t>
                      </a:r>
                    </a:p>
                  </a:txBody>
                  <a:tcPr marL="97536" marR="97536" marT="48006" marB="48006"/>
                </a:tc>
                <a:tc hMerge="1">
                  <a:txBody>
                    <a:bodyPr/>
                    <a:lstStyle/>
                    <a:p>
                      <a:endParaRPr lang="en-US" dirty="0"/>
                    </a:p>
                  </a:txBody>
                  <a:tcPr/>
                </a:tc>
              </a:tr>
              <a:tr h="299674">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Teacher</a:t>
                      </a:r>
                      <a:r>
                        <a:rPr lang="en-US" sz="1300" b="1" baseline="0" dirty="0" smtClean="0">
                          <a:solidFill>
                            <a:schemeClr val="tx1"/>
                          </a:solidFill>
                        </a:rPr>
                        <a:t> /Rubric “Language Response”</a:t>
                      </a:r>
                      <a:endParaRPr lang="en-US" sz="1300" b="1" dirty="0" smtClean="0">
                        <a:solidFill>
                          <a:schemeClr val="tx1"/>
                        </a:solidFill>
                      </a:endParaRPr>
                    </a:p>
                  </a:txBody>
                  <a:tcPr marL="97536" marR="97536" marT="48006" marB="48006">
                    <a:solidFill>
                      <a:schemeClr val="bg1">
                        <a:lumMod val="85000"/>
                      </a:schemeClr>
                    </a:solidFill>
                  </a:tcPr>
                </a:tc>
                <a:tc hMerge="1">
                  <a:txBody>
                    <a:bodyPr/>
                    <a:lstStyle/>
                    <a:p>
                      <a:endParaRPr lang="en-US"/>
                    </a:p>
                  </a:txBody>
                  <a:tcPr/>
                </a:tc>
              </a:tr>
              <a:tr h="1056132">
                <a:tc gridSpan="2">
                  <a:txBody>
                    <a:bodyPr/>
                    <a:lstStyle/>
                    <a:p>
                      <a:pPr lvl="0" algn="l">
                        <a:defRPr sz="1800" b="0" i="0"/>
                      </a:pPr>
                      <a:r>
                        <a:rPr lang="en-US" sz="1100" b="1" u="sng" kern="1200" dirty="0" smtClean="0">
                          <a:solidFill>
                            <a:schemeClr val="tx1"/>
                          </a:solidFill>
                          <a:effectLst/>
                          <a:latin typeface="+mn-lt"/>
                          <a:ea typeface="+mn-ea"/>
                          <a:cs typeface="+mn-cs"/>
                        </a:rPr>
                        <a:t>Directions</a:t>
                      </a:r>
                      <a:r>
                        <a:rPr lang="en-US" sz="1100" b="1" u="sng" kern="1200" baseline="0" dirty="0" smtClean="0">
                          <a:solidFill>
                            <a:schemeClr val="tx1"/>
                          </a:solidFill>
                          <a:effectLst/>
                          <a:latin typeface="+mn-lt"/>
                          <a:ea typeface="+mn-ea"/>
                          <a:cs typeface="+mn-cs"/>
                        </a:rPr>
                        <a:t> for Scoring</a:t>
                      </a:r>
                      <a:r>
                        <a:rPr lang="en-US" sz="1100" b="1"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Times New Roman"/>
                          <a:cs typeface="Arial"/>
                        </a:rPr>
                        <a:t>Write an overview of what students could include in a proficient response with examples from the text.  Be very specific and “lengthy.”</a:t>
                      </a:r>
                      <a:r>
                        <a:rPr lang="en-US" sz="1100" u="none" dirty="0" smtClean="0">
                          <a:solidFill>
                            <a:schemeClr val="tx1"/>
                          </a:solidFill>
                        </a:rPr>
                        <a:t> </a:t>
                      </a:r>
                    </a:p>
                    <a:p>
                      <a:pPr lvl="0" algn="ctr">
                        <a:defRPr sz="1800" b="0" i="0"/>
                      </a:pPr>
                      <a:r>
                        <a:rPr lang="en-US" sz="1100" b="1" u="sng" dirty="0" smtClean="0">
                          <a:solidFill>
                            <a:schemeClr val="tx1"/>
                          </a:solidFill>
                        </a:rPr>
                        <a:t>T</a:t>
                      </a:r>
                      <a:r>
                        <a:rPr lang="en-US" sz="1100" b="1" u="sng" dirty="0" smtClean="0">
                          <a:solidFill>
                            <a:schemeClr val="tx1"/>
                          </a:solidFill>
                          <a:latin typeface="+mn-lt"/>
                        </a:rPr>
                        <a:t>eacher Language and Scoring Notes</a:t>
                      </a:r>
                      <a:r>
                        <a:rPr lang="en-US" sz="1100" b="1" dirty="0" smtClean="0">
                          <a:solidFill>
                            <a:schemeClr val="tx1"/>
                          </a:solidFill>
                          <a:latin typeface="+mn-lt"/>
                        </a:rPr>
                        <a:t>:</a:t>
                      </a:r>
                    </a:p>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100" b="1" dirty="0" smtClean="0">
                          <a:solidFill>
                            <a:schemeClr val="tx1"/>
                          </a:solidFill>
                          <a:latin typeface="+mn-lt"/>
                        </a:rPr>
                        <a:t>The student response </a:t>
                      </a:r>
                      <a:r>
                        <a:rPr lang="en-US" sz="1100" b="0" dirty="0" smtClean="0">
                          <a:solidFill>
                            <a:schemeClr val="tx1"/>
                          </a:solidFill>
                          <a:latin typeface="+mn-lt"/>
                        </a:rPr>
                        <a:t>should provide a conclusion (1-2 sentences) that logically follows</a:t>
                      </a:r>
                      <a:r>
                        <a:rPr lang="en-US" sz="1100" b="0" baseline="0" dirty="0" smtClean="0">
                          <a:solidFill>
                            <a:schemeClr val="tx1"/>
                          </a:solidFill>
                          <a:latin typeface="+mn-lt"/>
                        </a:rPr>
                        <a:t> </a:t>
                      </a:r>
                      <a:r>
                        <a:rPr lang="en-US" sz="1100" b="0" dirty="0" smtClean="0">
                          <a:solidFill>
                            <a:schemeClr val="tx1"/>
                          </a:solidFill>
                          <a:latin typeface="+mn-lt"/>
                        </a:rPr>
                        <a:t>and supports</a:t>
                      </a:r>
                      <a:r>
                        <a:rPr lang="en-US" sz="1100" b="0" baseline="0" dirty="0" smtClean="0">
                          <a:solidFill>
                            <a:schemeClr val="tx1"/>
                          </a:solidFill>
                          <a:latin typeface="+mn-lt"/>
                        </a:rPr>
                        <a:t> </a:t>
                      </a:r>
                      <a:r>
                        <a:rPr lang="en-US" sz="1100" b="0" dirty="0" smtClean="0">
                          <a:solidFill>
                            <a:schemeClr val="tx1"/>
                          </a:solidFill>
                          <a:latin typeface="+mn-lt"/>
                        </a:rPr>
                        <a:t>the preceding information about the little apple seed. Students show </a:t>
                      </a:r>
                      <a:r>
                        <a:rPr kumimoji="0" lang="en-US" sz="1100" b="0" i="0" u="none" strike="noStrike" kern="1200" cap="none" spc="0" normalizeH="0" baseline="0" noProof="0" dirty="0" smtClean="0">
                          <a:ln>
                            <a:noFill/>
                          </a:ln>
                          <a:solidFill>
                            <a:prstClr val="black"/>
                          </a:solidFill>
                          <a:effectLst/>
                          <a:uLnTx/>
                          <a:uFillTx/>
                          <a:latin typeface="+mn-lt"/>
                          <a:ea typeface="+mn-ea"/>
                          <a:cs typeface="+mn-cs"/>
                        </a:rPr>
                        <a:t>transitioning from the beginning to the end using specific temporal words to signal event order as this is the central focus of this brief write.  The student will show that they recognize event sequence from the beginning of the story to the ending by using temporal words to signal event order.  These words may include but are not limited to: (1) then, (2) but, (3) finally, (4) next, (5) and so, and (6) now (etc..).   The conclusion should make sense and support the preceding information about the apple seed.</a:t>
                      </a:r>
                      <a:endParaRPr kumimoji="0" lang="en-US" sz="1100" b="0" i="0" u="none" strike="noStrike" kern="1200" cap="none" spc="0" normalizeH="0" baseline="0" noProof="0" dirty="0" smtClean="0">
                        <a:ln>
                          <a:noFill/>
                        </a:ln>
                        <a:solidFill>
                          <a:srgbClr val="FF0000"/>
                        </a:solidFill>
                        <a:effectLst/>
                        <a:uLnTx/>
                        <a:uFill>
                          <a:solidFill/>
                        </a:uFill>
                        <a:latin typeface="+mn-lt"/>
                        <a:ea typeface="+mn-ea"/>
                        <a:cs typeface="+mn-cs"/>
                      </a:endParaRP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solidFill>
                            <a:schemeClr val="tx1"/>
                          </a:solidFill>
                        </a:rPr>
                        <a:t>Student “Language” Response Example</a:t>
                      </a:r>
                      <a:endParaRPr lang="en-US" sz="1200" b="1" dirty="0">
                        <a:solidFill>
                          <a:schemeClr val="tx1"/>
                        </a:solidFill>
                      </a:endParaRPr>
                    </a:p>
                  </a:txBody>
                  <a:tcPr marL="97536" marR="97536" marT="48006" marB="48006">
                    <a:solidFill>
                      <a:schemeClr val="bg1">
                        <a:lumMod val="85000"/>
                      </a:schemeClr>
                    </a:solidFill>
                  </a:tcPr>
                </a:tc>
                <a:tc hMerge="1">
                  <a:txBody>
                    <a:bodyPr/>
                    <a:lstStyle/>
                    <a:p>
                      <a:endParaRPr lang="en-US" sz="1000" dirty="0"/>
                    </a:p>
                  </a:txBody>
                  <a:tcPr/>
                </a:tc>
              </a:tr>
              <a:tr h="596438">
                <a:tc>
                  <a:txBody>
                    <a:bodyPr/>
                    <a:lstStyle/>
                    <a:p>
                      <a:pPr algn="ctr"/>
                      <a:r>
                        <a:rPr lang="en-US" sz="1900" b="1" dirty="0" smtClean="0">
                          <a:solidFill>
                            <a:schemeClr val="tx1"/>
                          </a:solidFill>
                        </a:rPr>
                        <a:t>2</a:t>
                      </a:r>
                      <a:endParaRPr lang="en-US" sz="1900" b="1" dirty="0">
                        <a:solidFill>
                          <a:schemeClr val="tx1"/>
                        </a:solidFill>
                      </a:endParaRPr>
                    </a:p>
                  </a:txBody>
                  <a:tcPr marL="97536" marR="97536" marT="48006" marB="48006" anchor="ctr"/>
                </a:tc>
                <a:tc>
                  <a:txBody>
                    <a:bodyPr/>
                    <a:lstStyle/>
                    <a:p>
                      <a:r>
                        <a:rPr lang="en-US" sz="1000" b="0" i="1" dirty="0" smtClean="0">
                          <a:solidFill>
                            <a:schemeClr val="tx1"/>
                          </a:solidFill>
                        </a:rPr>
                        <a:t>The brief write </a:t>
                      </a:r>
                      <a:r>
                        <a:rPr lang="en-US" sz="1000" b="1" i="1" u="sng" dirty="0" smtClean="0">
                          <a:solidFill>
                            <a:schemeClr val="tx1"/>
                          </a:solidFill>
                        </a:rPr>
                        <a:t>transitions from a beginning to a conclusion using multiple temporal transitioning words </a:t>
                      </a:r>
                      <a:r>
                        <a:rPr lang="en-US" sz="1000" b="0" i="1" dirty="0" smtClean="0">
                          <a:solidFill>
                            <a:schemeClr val="tx1"/>
                          </a:solidFill>
                        </a:rPr>
                        <a:t>to signal an event order that follows logically from the preceding information.</a:t>
                      </a:r>
                    </a:p>
                    <a:p>
                      <a:r>
                        <a:rPr lang="en-US" sz="1100" b="1" i="0" dirty="0" smtClean="0">
                          <a:solidFill>
                            <a:schemeClr val="tx1"/>
                          </a:solidFill>
                        </a:rPr>
                        <a:t>Then</a:t>
                      </a:r>
                      <a:r>
                        <a:rPr lang="en-US" sz="1100" b="0" i="0" dirty="0" smtClean="0">
                          <a:solidFill>
                            <a:schemeClr val="tx1"/>
                          </a:solidFill>
                        </a:rPr>
                        <a:t>, a little girl came by and saw that the apple seed</a:t>
                      </a:r>
                      <a:r>
                        <a:rPr lang="en-US" sz="1100" b="0" i="0" baseline="0" dirty="0" smtClean="0">
                          <a:solidFill>
                            <a:schemeClr val="tx1"/>
                          </a:solidFill>
                        </a:rPr>
                        <a:t> was not growing anymore</a:t>
                      </a:r>
                      <a:r>
                        <a:rPr lang="en-US" sz="1100" b="0" i="0" dirty="0" smtClean="0">
                          <a:solidFill>
                            <a:schemeClr val="tx1"/>
                          </a:solidFill>
                        </a:rPr>
                        <a:t>.  She  looked at the seed and said, “Oh no,” it needs water.  </a:t>
                      </a:r>
                      <a:r>
                        <a:rPr lang="en-US" sz="1100" b="1" i="0" dirty="0" smtClean="0">
                          <a:solidFill>
                            <a:schemeClr val="tx1"/>
                          </a:solidFill>
                        </a:rPr>
                        <a:t>So</a:t>
                      </a:r>
                      <a:r>
                        <a:rPr lang="en-US" sz="1100" b="0" i="0" dirty="0" smtClean="0">
                          <a:solidFill>
                            <a:schemeClr val="tx1"/>
                          </a:solidFill>
                        </a:rPr>
                        <a:t> she ran to the pond and got a pail of water.  </a:t>
                      </a:r>
                      <a:r>
                        <a:rPr lang="en-US" sz="1100" b="1" i="0" dirty="0" smtClean="0">
                          <a:solidFill>
                            <a:schemeClr val="tx1"/>
                          </a:solidFill>
                        </a:rPr>
                        <a:t>Next, </a:t>
                      </a:r>
                      <a:r>
                        <a:rPr lang="en-US" sz="1100" b="0" i="0" dirty="0" smtClean="0">
                          <a:solidFill>
                            <a:schemeClr val="tx1"/>
                          </a:solidFill>
                        </a:rPr>
                        <a:t>she gave the water to the little seed.  </a:t>
                      </a:r>
                      <a:r>
                        <a:rPr lang="en-US" sz="1100" b="1" i="0" dirty="0" smtClean="0">
                          <a:solidFill>
                            <a:schemeClr val="tx1"/>
                          </a:solidFill>
                        </a:rPr>
                        <a:t>Now </a:t>
                      </a:r>
                      <a:r>
                        <a:rPr lang="en-US" sz="1100" b="0" i="0" dirty="0" smtClean="0">
                          <a:solidFill>
                            <a:schemeClr val="tx1"/>
                          </a:solidFill>
                        </a:rPr>
                        <a:t>the apple seed is growing bigger again.</a:t>
                      </a:r>
                    </a:p>
                  </a:txBody>
                  <a:tcPr marL="97536" marR="97536" marT="48006" marB="48006"/>
                </a:tc>
              </a:tr>
              <a:tr h="531261">
                <a:tc>
                  <a:txBody>
                    <a:bodyPr/>
                    <a:lstStyle/>
                    <a:p>
                      <a:pPr algn="ctr"/>
                      <a:r>
                        <a:rPr lang="en-US" sz="1900" b="1" dirty="0" smtClean="0">
                          <a:solidFill>
                            <a:schemeClr val="tx1"/>
                          </a:solidFill>
                        </a:rPr>
                        <a:t>1</a:t>
                      </a:r>
                      <a:endParaRPr lang="en-US" sz="1900" b="1" dirty="0">
                        <a:solidFill>
                          <a:schemeClr val="tx1"/>
                        </a:solidFill>
                      </a:endParaRPr>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 brief write </a:t>
                      </a:r>
                      <a:r>
                        <a:rPr lang="en-US" sz="1000" b="1" i="1" u="sng" dirty="0" smtClean="0"/>
                        <a:t>transitions from a beginning to  a conclusion using at</a:t>
                      </a:r>
                      <a:r>
                        <a:rPr lang="en-US" sz="1000" b="1" i="1" u="sng" baseline="0" dirty="0" smtClean="0"/>
                        <a:t> least one </a:t>
                      </a:r>
                      <a:r>
                        <a:rPr lang="en-US" sz="1000" b="1" i="1" u="sng" dirty="0" smtClean="0"/>
                        <a:t>temporal transition word </a:t>
                      </a:r>
                      <a:r>
                        <a:rPr lang="en-US" sz="1000" b="0" i="1" dirty="0" smtClean="0"/>
                        <a:t>to signal an event order but vaguely</a:t>
                      </a:r>
                      <a:r>
                        <a:rPr lang="en-US" sz="1000" b="0" i="1" baseline="0" dirty="0" smtClean="0"/>
                        <a:t> or somewhat </a:t>
                      </a:r>
                      <a:r>
                        <a:rPr lang="en-US" sz="1000" b="0" i="1" dirty="0" smtClean="0"/>
                        <a:t>follows logically from the preceding information.</a:t>
                      </a:r>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t>A boy saw the apple seed.  It looked sad. </a:t>
                      </a:r>
                      <a:r>
                        <a:rPr lang="en-US" sz="1100" b="1" i="0" dirty="0" smtClean="0"/>
                        <a:t>So</a:t>
                      </a:r>
                      <a:r>
                        <a:rPr lang="en-US" sz="1100" b="0" i="0" dirty="0" smtClean="0"/>
                        <a:t> the boy went to tell his mom.</a:t>
                      </a:r>
                    </a:p>
                  </a:txBody>
                  <a:tcPr marL="97536" marR="97536" marT="48006" marB="48006"/>
                </a:tc>
              </a:tr>
              <a:tr h="450965">
                <a:tc>
                  <a:txBody>
                    <a:bodyPr/>
                    <a:lstStyle/>
                    <a:p>
                      <a:pPr algn="ctr"/>
                      <a:r>
                        <a:rPr lang="en-US" sz="1900" b="1" dirty="0" smtClean="0">
                          <a:solidFill>
                            <a:schemeClr val="tx1"/>
                          </a:solidFill>
                        </a:rPr>
                        <a:t>0</a:t>
                      </a:r>
                      <a:endParaRPr lang="en-US" sz="1900" b="1" dirty="0">
                        <a:solidFill>
                          <a:schemeClr val="tx1"/>
                        </a:solidFill>
                      </a:endParaRPr>
                    </a:p>
                  </a:txBody>
                  <a:tcPr marL="97536" marR="97536" marT="48006" marB="48006" anchor="ctr"/>
                </a:tc>
                <a:tc>
                  <a:txBody>
                    <a:bodyPr/>
                    <a:lstStyle/>
                    <a:p>
                      <a:r>
                        <a:rPr kumimoji="0" lang="en-US" sz="1000" b="0" i="1" u="none" strike="noStrike" kern="1200" cap="none" spc="0" normalizeH="0" baseline="0" noProof="0" dirty="0" smtClean="0">
                          <a:ln>
                            <a:noFill/>
                          </a:ln>
                          <a:solidFill>
                            <a:prstClr val="black"/>
                          </a:solidFill>
                          <a:effectLst/>
                          <a:uLnTx/>
                          <a:uFillTx/>
                          <a:latin typeface="+mn-lt"/>
                          <a:ea typeface="+mn-ea"/>
                          <a:cs typeface="+mn-cs"/>
                        </a:rPr>
                        <a:t>The brief write </a:t>
                      </a:r>
                      <a:r>
                        <a:rPr kumimoji="0" lang="en-US" sz="1000" b="1" i="1" u="sng" strike="noStrike" kern="1200" cap="none" spc="0" normalizeH="0" baseline="0" noProof="0" dirty="0" smtClean="0">
                          <a:ln>
                            <a:noFill/>
                          </a:ln>
                          <a:solidFill>
                            <a:prstClr val="black"/>
                          </a:solidFill>
                          <a:effectLst/>
                          <a:uLnTx/>
                          <a:uFillTx/>
                          <a:latin typeface="+mn-lt"/>
                          <a:ea typeface="+mn-ea"/>
                          <a:cs typeface="+mn-cs"/>
                        </a:rPr>
                        <a:t>does not show transitions</a:t>
                      </a:r>
                      <a:r>
                        <a:rPr kumimoji="0" lang="en-US" sz="1000" b="0" i="1" u="none" strike="noStrike" kern="1200" cap="none" spc="0" normalizeH="0" baseline="0" noProof="0" dirty="0" smtClean="0">
                          <a:ln>
                            <a:noFill/>
                          </a:ln>
                          <a:solidFill>
                            <a:prstClr val="black"/>
                          </a:solidFill>
                          <a:effectLst/>
                          <a:uLnTx/>
                          <a:uFillTx/>
                          <a:latin typeface="+mn-lt"/>
                          <a:ea typeface="+mn-ea"/>
                          <a:cs typeface="+mn-cs"/>
                        </a:rPr>
                        <a:t> from a beginning to  a conclusion.</a:t>
                      </a:r>
                    </a:p>
                    <a:p>
                      <a:r>
                        <a:rPr lang="en-US" sz="1100" i="0" dirty="0" smtClean="0"/>
                        <a:t>The little seed is not getting bigger.</a:t>
                      </a:r>
                    </a:p>
                  </a:txBody>
                  <a:tcPr marL="97536" marR="97536" marT="48006" marB="48006"/>
                </a:tc>
              </a:tr>
            </a:tbl>
          </a:graphicData>
        </a:graphic>
      </p:graphicFrame>
    </p:spTree>
    <p:extLst>
      <p:ext uri="{BB962C8B-B14F-4D97-AF65-F5344CB8AC3E}">
        <p14:creationId xmlns:p14="http://schemas.microsoft.com/office/powerpoint/2010/main" val="37892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7315200" cy="960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rtlCol="0" anchor="ctr"/>
          <a:lstStyle/>
          <a:p>
            <a:pPr algn="ctr"/>
            <a:endParaRPr lang="en-US" dirty="0"/>
          </a:p>
        </p:txBody>
      </p:sp>
      <p:sp>
        <p:nvSpPr>
          <p:cNvPr id="9" name="Rectangle 8"/>
          <p:cNvSpPr/>
          <p:nvPr/>
        </p:nvSpPr>
        <p:spPr>
          <a:xfrm>
            <a:off x="101600" y="560070"/>
            <a:ext cx="7152640" cy="8481060"/>
          </a:xfrm>
          <a:prstGeom prst="rect">
            <a:avLst/>
          </a:prstGeom>
          <a:gradFill>
            <a:gsLst>
              <a:gs pos="0">
                <a:srgbClr val="002060"/>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6653" tIns="48326" rIns="96653" bIns="48326" rtlCol="0" anchor="ctr"/>
          <a:lstStyle/>
          <a:p>
            <a:pPr algn="ctr"/>
            <a:endParaRPr lang="en-US" dirty="0"/>
          </a:p>
        </p:txBody>
      </p:sp>
      <p:sp>
        <p:nvSpPr>
          <p:cNvPr id="4" name="Slide Number Placeholder 3"/>
          <p:cNvSpPr>
            <a:spLocks noGrp="1"/>
          </p:cNvSpPr>
          <p:nvPr>
            <p:ph type="sldNum" sz="quarter" idx="12"/>
          </p:nvPr>
        </p:nvSpPr>
        <p:spPr/>
        <p:txBody>
          <a:bodyPr lIns="96661" tIns="48331" rIns="96661" bIns="48331"/>
          <a:lstStyle/>
          <a:p>
            <a:fld id="{F177B04D-AEB5-43ED-B9BA-B3D1EC9C9067}" type="slidenum">
              <a:rPr lang="en-US" smtClean="0"/>
              <a:pPr/>
              <a:t>2</a:t>
            </a:fld>
            <a:endParaRPr lang="en-US" dirty="0"/>
          </a:p>
        </p:txBody>
      </p:sp>
      <p:sp>
        <p:nvSpPr>
          <p:cNvPr id="6" name="TextBox 5"/>
          <p:cNvSpPr txBox="1"/>
          <p:nvPr/>
        </p:nvSpPr>
        <p:spPr>
          <a:xfrm>
            <a:off x="487680" y="1200150"/>
            <a:ext cx="6657340" cy="4862849"/>
          </a:xfrm>
          <a:prstGeom prst="rect">
            <a:avLst/>
          </a:prstGeom>
          <a:solidFill>
            <a:schemeClr val="bg1"/>
          </a:solidFill>
        </p:spPr>
        <p:txBody>
          <a:bodyPr wrap="square" lIns="91421" tIns="45710" rIns="91421" bIns="45710" rtlCol="0">
            <a:spAutoFit/>
          </a:bodyPr>
          <a:lstStyle/>
          <a:p>
            <a:pPr algn="ctr"/>
            <a:endParaRPr lang="en-US" sz="1400" b="1" u="sng" dirty="0"/>
          </a:p>
          <a:p>
            <a:pPr algn="ctr"/>
            <a:r>
              <a:rPr lang="en-US" sz="1400" b="1" u="sng" dirty="0"/>
              <a:t>Quarter Three English Language Arts Common Formative Assessments</a:t>
            </a:r>
            <a:endParaRPr lang="en-US" sz="1400" b="1" dirty="0"/>
          </a:p>
          <a:p>
            <a:pPr algn="ctr"/>
            <a:r>
              <a:rPr lang="en-US" sz="1400" b="1" u="sng" dirty="0"/>
              <a:t>Team Members and Writers</a:t>
            </a:r>
          </a:p>
          <a:p>
            <a:pPr algn="ctr"/>
            <a:endParaRPr lang="en-US" sz="700" b="1" u="sng" dirty="0"/>
          </a:p>
          <a:p>
            <a:pPr algn="ctr"/>
            <a:r>
              <a:rPr lang="en-US" sz="1100" dirty="0"/>
              <a:t>This assessment was developed working backwards by identifying the deep understanding of the two passages.  Key Ideas were identified to support constructed responses and key details were aligned with the selected response questions.  All questions support students’ background knowledge of a central insight or message.</a:t>
            </a:r>
            <a:endParaRPr lang="en-US" sz="1600" dirty="0"/>
          </a:p>
          <a:p>
            <a:pPr algn="ctr"/>
            <a:endParaRPr lang="en-US" b="1" u="sng" dirty="0"/>
          </a:p>
          <a:p>
            <a:pPr algn="ctr"/>
            <a:endParaRPr lang="en-US" b="1" dirty="0" smtClean="0"/>
          </a:p>
          <a:p>
            <a:r>
              <a:rPr lang="en-US" b="1" dirty="0" smtClean="0"/>
              <a:t>	</a:t>
            </a:r>
          </a:p>
          <a:p>
            <a:endParaRPr lang="en-US" b="1" dirty="0"/>
          </a:p>
          <a:p>
            <a:endParaRPr lang="en-US" b="1" dirty="0" smtClean="0"/>
          </a:p>
          <a:p>
            <a:endParaRPr lang="en-US" b="1" dirty="0"/>
          </a:p>
          <a:p>
            <a:endParaRPr lang="en-US" b="1" dirty="0" smtClean="0"/>
          </a:p>
          <a:p>
            <a:endParaRPr lang="en-US" b="1" dirty="0"/>
          </a:p>
          <a:p>
            <a:endParaRPr lang="en-US" sz="1300" b="1" i="1" dirty="0"/>
          </a:p>
          <a:p>
            <a:endParaRPr lang="en-US" sz="1300" b="1" i="1" dirty="0"/>
          </a:p>
          <a:p>
            <a:endParaRPr lang="en-US" sz="1300" b="1" i="1" dirty="0"/>
          </a:p>
          <a:p>
            <a:r>
              <a:rPr lang="en-US" sz="1300" b="1" i="1" dirty="0"/>
              <a:t>Thank you to all of those who reviewed and edited and a special appreciation to Vicki Daniels and her amazing editing skills and our “in-house” writer Ginger Jay.</a:t>
            </a:r>
          </a:p>
        </p:txBody>
      </p:sp>
      <p:graphicFrame>
        <p:nvGraphicFramePr>
          <p:cNvPr id="8" name="Table 7"/>
          <p:cNvGraphicFramePr>
            <a:graphicFrameLocks noGrp="1"/>
          </p:cNvGraphicFramePr>
          <p:nvPr>
            <p:extLst>
              <p:ext uri="{D42A27DB-BD31-4B8C-83A1-F6EECF244321}">
                <p14:modId xmlns:p14="http://schemas.microsoft.com/office/powerpoint/2010/main" val="2963058140"/>
              </p:ext>
            </p:extLst>
          </p:nvPr>
        </p:nvGraphicFramePr>
        <p:xfrm>
          <a:off x="1295399" y="2640331"/>
          <a:ext cx="5135880" cy="2434529"/>
        </p:xfrm>
        <a:graphic>
          <a:graphicData uri="http://schemas.openxmlformats.org/drawingml/2006/table">
            <a:tbl>
              <a:tblPr firstRow="1" bandRow="1">
                <a:tableStyleId>{5940675A-B579-460E-94D1-54222C63F5DA}</a:tableStyleId>
              </a:tblPr>
              <a:tblGrid>
                <a:gridCol w="1859280"/>
                <a:gridCol w="708660"/>
                <a:gridCol w="891540"/>
                <a:gridCol w="1676400"/>
              </a:tblGrid>
              <a:tr h="388499">
                <a:tc>
                  <a:txBody>
                    <a:bodyPr/>
                    <a:lstStyle/>
                    <a:p>
                      <a:pPr algn="l"/>
                      <a:r>
                        <a:rPr lang="en-US" sz="1300" b="1" dirty="0" smtClean="0">
                          <a:solidFill>
                            <a:schemeClr val="tx1"/>
                          </a:solidFill>
                        </a:rPr>
                        <a:t>Deborah Alvarado</a:t>
                      </a:r>
                      <a:endParaRPr lang="en-US" sz="1300" b="1" dirty="0">
                        <a:solidFill>
                          <a:schemeClr val="tx1"/>
                        </a:solidFill>
                      </a:endParaRPr>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Berta Lule</a:t>
                      </a:r>
                    </a:p>
                  </a:txBody>
                  <a:tcPr marL="97155" marR="97155" marT="47897" marB="47897" anchor="ctr">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Judy Ramer</a:t>
                      </a:r>
                    </a:p>
                  </a:txBody>
                  <a:tcPr marL="97155" marR="97155" marT="47897" marB="47897" anchor="ctr">
                    <a:solidFill>
                      <a:schemeClr val="bg1"/>
                    </a:solidFill>
                  </a:tcPr>
                </a:tc>
              </a:tr>
              <a:tr h="388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Christina Orozco</a:t>
                      </a:r>
                    </a:p>
                  </a:txBody>
                  <a:tcPr marL="97155" marR="97155" marT="47897" marB="47897" anchor="ctr">
                    <a:solidFill>
                      <a:schemeClr val="bg1"/>
                    </a:solidFill>
                  </a:tcPr>
                </a:tc>
                <a:tc gridSpan="2">
                  <a:txBody>
                    <a:bodyPr/>
                    <a:lstStyle/>
                    <a:p>
                      <a:pPr algn="l"/>
                      <a:r>
                        <a:rPr lang="en-US" sz="1300" b="1" dirty="0" smtClean="0">
                          <a:solidFill>
                            <a:schemeClr val="tx1"/>
                          </a:solidFill>
                        </a:rPr>
                        <a:t>Alfonso Lule</a:t>
                      </a:r>
                      <a:endParaRPr lang="en-US" sz="1300" b="1" dirty="0">
                        <a:solidFill>
                          <a:schemeClr val="tx1"/>
                        </a:solidFill>
                      </a:endParaRPr>
                    </a:p>
                  </a:txBody>
                  <a:tcPr marL="97155" marR="97155" marT="47897" marB="47897" anchor="ctr">
                    <a:solidFill>
                      <a:schemeClr val="bg1"/>
                    </a:solidFill>
                  </a:tcPr>
                </a:tc>
                <a:tc hMerge="1">
                  <a:txBody>
                    <a:bodyPr/>
                    <a:lstStyle/>
                    <a:p>
                      <a:endParaRPr lang="en-US"/>
                    </a:p>
                  </a:txBody>
                  <a:tcPr/>
                </a:tc>
                <a:tc>
                  <a:txBody>
                    <a:bodyPr/>
                    <a:lstStyle/>
                    <a:p>
                      <a:pPr algn="l"/>
                      <a:r>
                        <a:rPr lang="en-US" sz="1300" b="1" dirty="0" smtClean="0"/>
                        <a:t>Jill</a:t>
                      </a:r>
                      <a:r>
                        <a:rPr lang="en-US" sz="1300" b="1" baseline="0" dirty="0" smtClean="0"/>
                        <a:t> Russo</a:t>
                      </a:r>
                      <a:endParaRPr lang="en-US" sz="1300" b="1" dirty="0"/>
                    </a:p>
                  </a:txBody>
                  <a:tcPr marL="97155" marR="97155" marT="47897" marB="47897" anchor="ctr">
                    <a:solidFill>
                      <a:schemeClr val="bg1"/>
                    </a:solidFill>
                  </a:tcPr>
                </a:tc>
              </a:tr>
              <a:tr h="388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Linda Benson</a:t>
                      </a:r>
                    </a:p>
                  </a:txBody>
                  <a:tcPr marL="97155" marR="97155" marT="47897" marB="47897"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Sandy Maines</a:t>
                      </a:r>
                    </a:p>
                  </a:txBody>
                  <a:tcPr marL="97155" marR="97155" marT="47897" marB="47897" anchor="ctr">
                    <a:solidFill>
                      <a:schemeClr val="bg1"/>
                    </a:solidFill>
                  </a:tcPr>
                </a:tc>
                <a:tc hMerge="1">
                  <a:txBody>
                    <a:bodyPr/>
                    <a:lstStyle/>
                    <a:p>
                      <a:endParaRPr lang="en-US"/>
                    </a:p>
                  </a:txBody>
                  <a:tcPr/>
                </a:tc>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Sharon Carlson</a:t>
                      </a:r>
                    </a:p>
                  </a:txBody>
                  <a:tcPr marL="97155" marR="97155" marT="47897" marB="47897" anchor="ctr">
                    <a:solidFill>
                      <a:schemeClr val="bg1"/>
                    </a:solidFill>
                  </a:tcPr>
                </a:tc>
              </a:tr>
              <a:tr h="3884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Maritza Dash</a:t>
                      </a:r>
                    </a:p>
                  </a:txBody>
                  <a:tcPr marL="97155" marR="97155" marT="47897" marB="47897"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schemeClr val="tx1"/>
                          </a:solidFill>
                          <a:effectLst/>
                          <a:uLnTx/>
                          <a:uFillTx/>
                          <a:latin typeface="+mn-lt"/>
                        </a:rPr>
                        <a:t>Gina McLain</a:t>
                      </a:r>
                    </a:p>
                  </a:txBody>
                  <a:tcPr marL="97155" marR="97155" marT="47897" marB="47897" anchor="ctr">
                    <a:solidFill>
                      <a:schemeClr val="bg1"/>
                    </a:solidFill>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b="1" dirty="0" smtClean="0">
                          <a:solidFill>
                            <a:schemeClr val="tx1"/>
                          </a:solidFill>
                        </a:rPr>
                        <a:t>Anne Berg</a:t>
                      </a:r>
                    </a:p>
                  </a:txBody>
                  <a:tcPr marL="97155" marR="97155" marT="47897" marB="47897" anchor="ctr">
                    <a:solidFill>
                      <a:schemeClr val="bg1"/>
                    </a:solidFill>
                  </a:tcPr>
                </a:tc>
              </a:tr>
              <a:tr h="4920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ea typeface="+mn-ea"/>
                          <a:cs typeface="+mn-cs"/>
                        </a:rPr>
                        <a:t>Heather Giard</a:t>
                      </a:r>
                    </a:p>
                    <a:p>
                      <a:pPr algn="l"/>
                      <a:endParaRPr lang="en-US" sz="1300" b="1" dirty="0">
                        <a:solidFill>
                          <a:schemeClr val="tx1"/>
                        </a:solidFill>
                      </a:endParaRPr>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smtClean="0">
                          <a:ln>
                            <a:noFill/>
                          </a:ln>
                          <a:solidFill>
                            <a:prstClr val="black"/>
                          </a:solidFill>
                          <a:effectLst/>
                          <a:uLnTx/>
                          <a:uFillTx/>
                          <a:latin typeface="+mn-lt"/>
                        </a:rPr>
                        <a:t>Nicole Thoen</a:t>
                      </a:r>
                    </a:p>
                  </a:txBody>
                  <a:tcPr marL="97155" marR="97155" marT="47897" marB="47897" anchor="ctr">
                    <a:solidFill>
                      <a:schemeClr val="bg1"/>
                    </a:solidFill>
                  </a:tcPr>
                </a:tc>
                <a:tc hMerge="1">
                  <a:txBody>
                    <a:bodyPr/>
                    <a:lstStyle/>
                    <a:p>
                      <a:endParaRPr lang="en-US"/>
                    </a:p>
                  </a:txBody>
                  <a:tcPr/>
                </a:tc>
                <a:tc>
                  <a:txBody>
                    <a:bodyPr/>
                    <a:lstStyle/>
                    <a:p>
                      <a:pPr algn="l"/>
                      <a:r>
                        <a:rPr lang="en-US" sz="1300" b="1" dirty="0" smtClean="0">
                          <a:solidFill>
                            <a:schemeClr val="tx1"/>
                          </a:solidFill>
                        </a:rPr>
                        <a:t>Aliceson Brandt</a:t>
                      </a:r>
                      <a:endParaRPr lang="en-US" sz="1300" b="1" dirty="0">
                        <a:solidFill>
                          <a:schemeClr val="tx1"/>
                        </a:solidFill>
                      </a:endParaRPr>
                    </a:p>
                  </a:txBody>
                  <a:tcPr marL="97155" marR="97155" marT="47897" marB="47897" anchor="ctr">
                    <a:solidFill>
                      <a:schemeClr val="bg1"/>
                    </a:solidFill>
                  </a:tcPr>
                </a:tc>
              </a:tr>
              <a:tr h="388499">
                <a:tc gridSpan="2">
                  <a:txBody>
                    <a:bodyPr/>
                    <a:lstStyle/>
                    <a:p>
                      <a:pPr algn="l"/>
                      <a:r>
                        <a:rPr lang="en-US" sz="1300" b="1" dirty="0" smtClean="0">
                          <a:solidFill>
                            <a:schemeClr val="tx1"/>
                          </a:solidFill>
                        </a:rPr>
                        <a:t>Translator:  Zaida Rosa</a:t>
                      </a:r>
                      <a:endParaRPr lang="en-US" sz="1300" b="1" dirty="0">
                        <a:solidFill>
                          <a:schemeClr val="tx1"/>
                        </a:solidFill>
                      </a:endParaRPr>
                    </a:p>
                  </a:txBody>
                  <a:tcPr marL="97155" marR="97155" marT="47897" marB="47897" anchor="ctr">
                    <a:solidFill>
                      <a:schemeClr val="bg1"/>
                    </a:solidFill>
                  </a:tcPr>
                </a:tc>
                <a:tc hMerge="1">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1300" b="1" i="0" u="none" strike="noStrike" kern="1200" cap="none" spc="0" normalizeH="0" baseline="0" noProof="0" dirty="0" smtClean="0">
                        <a:ln>
                          <a:noFill/>
                        </a:ln>
                        <a:solidFill>
                          <a:prstClr val="black"/>
                        </a:solidFill>
                        <a:effectLst/>
                        <a:uLnTx/>
                        <a:uFillTx/>
                        <a:latin typeface="+mn-lt"/>
                      </a:endParaRPr>
                    </a:p>
                  </a:txBody>
                  <a:tcPr marL="97155" marR="97155" marT="47897" marB="47897" anchor="ctr">
                    <a:solidFill>
                      <a:schemeClr val="bg1"/>
                    </a:solidFill>
                  </a:tcPr>
                </a:tc>
                <a:tc gridSpan="2">
                  <a:txBody>
                    <a:bodyPr/>
                    <a:lstStyle/>
                    <a:p>
                      <a:pPr algn="l"/>
                      <a:r>
                        <a:rPr lang="en-US" sz="1300" b="1" dirty="0" smtClean="0">
                          <a:solidFill>
                            <a:schemeClr val="tx1"/>
                          </a:solidFill>
                        </a:rPr>
                        <a:t>Translator:</a:t>
                      </a:r>
                      <a:r>
                        <a:rPr lang="en-US" sz="1300" b="1" baseline="0" dirty="0" smtClean="0">
                          <a:solidFill>
                            <a:schemeClr val="tx1"/>
                          </a:solidFill>
                        </a:rPr>
                        <a:t>  Patricia Ramirez</a:t>
                      </a:r>
                      <a:endParaRPr lang="en-US" sz="1300" b="1" dirty="0">
                        <a:solidFill>
                          <a:schemeClr val="tx1"/>
                        </a:solidFill>
                      </a:endParaRPr>
                    </a:p>
                  </a:txBody>
                  <a:tcPr marL="97155" marR="97155" marT="47897" marB="47897" anchor="ctr">
                    <a:solidFill>
                      <a:schemeClr val="bg1"/>
                    </a:solidFill>
                  </a:tcPr>
                </a:tc>
                <a:tc hMerge="1">
                  <a:txBody>
                    <a:bodyPr/>
                    <a:lstStyle/>
                    <a:p>
                      <a:endParaRPr lang="en-US" sz="1300" b="1" dirty="0">
                        <a:solidFill>
                          <a:schemeClr val="tx1"/>
                        </a:solidFill>
                      </a:endParaRPr>
                    </a:p>
                  </a:txBody>
                  <a:tcPr marL="97155" marR="97155" marT="47897" marB="47897" anchor="ctr">
                    <a:solidFill>
                      <a:schemeClr val="bg1"/>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862438841"/>
              </p:ext>
            </p:extLst>
          </p:nvPr>
        </p:nvGraphicFramePr>
        <p:xfrm>
          <a:off x="430455" y="6324600"/>
          <a:ext cx="6684085" cy="3124200"/>
        </p:xfrm>
        <a:graphic>
          <a:graphicData uri="http://schemas.openxmlformats.org/drawingml/2006/table">
            <a:tbl>
              <a:tblPr firstRow="1" bandRow="1">
                <a:tableStyleId>{5940675A-B579-460E-94D1-54222C63F5DA}</a:tableStyleId>
              </a:tblPr>
              <a:tblGrid>
                <a:gridCol w="2394678"/>
                <a:gridCol w="1922724"/>
                <a:gridCol w="2366683"/>
              </a:tblGrid>
              <a:tr h="476597">
                <a:tc gridSpan="3">
                  <a:txBody>
                    <a:bodyPr/>
                    <a:lstStyle/>
                    <a:p>
                      <a:pPr algn="ctr"/>
                      <a:r>
                        <a:rPr kumimoji="0" lang="en-US" sz="12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2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 grade teachers.</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000" b="0" dirty="0">
                        <a:latin typeface="Lucida Handwriting" panose="03010101010101010101" pitchFamily="66" charset="0"/>
                      </a:endParaRPr>
                    </a:p>
                  </a:txBody>
                  <a:tcPr/>
                </a:tc>
                <a:tc hMerge="1">
                  <a:txBody>
                    <a:bodyPr/>
                    <a:lstStyle/>
                    <a:p>
                      <a:pPr algn="l"/>
                      <a:endParaRPr kumimoji="0" lang="en-US" sz="1400" b="1" i="0" u="none" strike="noStrike" kern="1200" cap="none" spc="0" normalizeH="0" baseline="0" noProof="0" dirty="0" smtClean="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82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86061" marR="86061" marT="43642" marB="43642">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4140836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06459660"/>
              </p:ext>
            </p:extLst>
          </p:nvPr>
        </p:nvGraphicFramePr>
        <p:xfrm>
          <a:off x="173884" y="396100"/>
          <a:ext cx="6967435" cy="5550815"/>
        </p:xfrm>
        <a:graphic>
          <a:graphicData uri="http://schemas.openxmlformats.org/drawingml/2006/table">
            <a:tbl>
              <a:tblPr/>
              <a:tblGrid>
                <a:gridCol w="1898758"/>
                <a:gridCol w="731521"/>
                <a:gridCol w="426721"/>
                <a:gridCol w="426721"/>
                <a:gridCol w="365760"/>
                <a:gridCol w="3117954"/>
              </a:tblGrid>
              <a:tr h="620440">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860">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GillSansMT"/>
                        </a:rPr>
                        <a:t>3</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811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650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8122">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2271" marR="32271" marT="1160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534616629"/>
              </p:ext>
            </p:extLst>
          </p:nvPr>
        </p:nvGraphicFramePr>
        <p:xfrm>
          <a:off x="173883" y="5922271"/>
          <a:ext cx="6967433" cy="2402356"/>
        </p:xfrm>
        <a:graphic>
          <a:graphicData uri="http://schemas.openxmlformats.org/drawingml/2006/table">
            <a:tbl>
              <a:tblPr firstRow="1" firstCol="1" bandRow="1"/>
              <a:tblGrid>
                <a:gridCol w="791855"/>
                <a:gridCol w="877427"/>
                <a:gridCol w="870930"/>
                <a:gridCol w="798352"/>
                <a:gridCol w="1016084"/>
                <a:gridCol w="1088661"/>
                <a:gridCol w="1524124"/>
              </a:tblGrid>
              <a:tr h="584765">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1</a:t>
                      </a:r>
                      <a:r>
                        <a:rPr lang="en-US" sz="1700" b="1" baseline="30000" dirty="0" smtClean="0">
                          <a:solidFill>
                            <a:srgbClr val="000000"/>
                          </a:solidFill>
                          <a:effectLst/>
                          <a:latin typeface="Calibri"/>
                          <a:ea typeface="Times New Roman"/>
                          <a:cs typeface="Times New Roman"/>
                        </a:rPr>
                        <a:t>st</a:t>
                      </a:r>
                      <a:r>
                        <a:rPr lang="en-US" sz="1700" b="1" dirty="0" smtClean="0">
                          <a:solidFill>
                            <a:srgbClr val="000000"/>
                          </a:solidFill>
                          <a:effectLst/>
                          <a:latin typeface="Calibri"/>
                          <a:ea typeface="Times New Roman"/>
                          <a:cs typeface="Times New Roman"/>
                        </a:rPr>
                        <a:t> Grade </a:t>
                      </a:r>
                      <a:r>
                        <a:rPr lang="en-US" sz="1700" b="1" dirty="0">
                          <a:solidFill>
                            <a:srgbClr val="000000"/>
                          </a:solidFill>
                          <a:effectLst/>
                          <a:latin typeface="Calibri"/>
                          <a:ea typeface="Times New Roman"/>
                          <a:cs typeface="Times New Roman"/>
                        </a:rPr>
                        <a:t>can . . . </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798">
                <a:tc rowSpan="2">
                  <a:txBody>
                    <a:bodyPr/>
                    <a:lstStyle/>
                    <a:p>
                      <a:pPr marL="0" marR="0" algn="ctr">
                        <a:lnSpc>
                          <a:spcPct val="115000"/>
                        </a:lnSpc>
                        <a:spcBef>
                          <a:spcPts val="0"/>
                        </a:spcBef>
                        <a:spcAft>
                          <a:spcPts val="0"/>
                        </a:spcAft>
                      </a:pPr>
                      <a:r>
                        <a:rPr lang="en-US" sz="30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3513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t>
                      </a:r>
                      <a:r>
                        <a:rPr lang="en-US" sz="900" dirty="0" smtClean="0">
                          <a:solidFill>
                            <a:srgbClr val="000000"/>
                          </a:solidFill>
                          <a:effectLst/>
                          <a:latin typeface="Calibri"/>
                          <a:ea typeface="Times New Roman"/>
                          <a:cs typeface="Times New Roman"/>
                        </a:rPr>
                        <a:t>a preference or opinion about </a:t>
                      </a:r>
                      <a:r>
                        <a:rPr lang="en-US" sz="900" dirty="0">
                          <a:solidFill>
                            <a:srgbClr val="000000"/>
                          </a:solidFill>
                          <a:effectLst/>
                          <a:latin typeface="Calibri"/>
                          <a:ea typeface="Times New Roman"/>
                          <a:cs typeface="Times New Roman"/>
                        </a:rPr>
                        <a:t>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an opinion about a familiar topic or story, &amp; give a reason for the opinion.</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&amp; give a reason for the opinion. </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introducing the topic &amp; giving a reason for the opinion, &amp; providing a sense of closure.</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68241" y="8153400"/>
            <a:ext cx="7141316" cy="1011359"/>
          </a:xfrm>
          <a:prstGeom prst="rect">
            <a:avLst/>
          </a:prstGeom>
          <a:solidFill>
            <a:schemeClr val="bg1"/>
          </a:solidFill>
        </p:spPr>
        <p:txBody>
          <a:bodyPr wrap="square" lIns="87179" tIns="43589" rIns="87179" bIns="43589">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1307" y="29057"/>
            <a:ext cx="7040009" cy="380417"/>
          </a:xfrm>
          <a:prstGeom prst="rect">
            <a:avLst/>
          </a:prstGeom>
        </p:spPr>
        <p:txBody>
          <a:bodyPr wrap="square" lIns="87179" tIns="43589" rIns="87179" bIns="43589">
            <a:spAutoFit/>
          </a:bodyPr>
          <a:lstStyle/>
          <a:p>
            <a:pPr algn="ctr"/>
            <a:r>
              <a:rPr lang="en-US" b="1" i="1" dirty="0"/>
              <a:t>ELP </a:t>
            </a:r>
            <a:r>
              <a:rPr lang="en-US" b="1" i="1" dirty="0" smtClean="0"/>
              <a:t>1</a:t>
            </a:r>
            <a:r>
              <a:rPr lang="en-US" b="1" i="1" baseline="30000" dirty="0" smtClean="0"/>
              <a:t>st</a:t>
            </a:r>
            <a:r>
              <a:rPr lang="en-US" b="1" i="1" dirty="0" smtClean="0"/>
              <a:t> Grade Band Standards </a:t>
            </a:r>
            <a:r>
              <a:rPr lang="en-US" b="1" i="1" dirty="0"/>
              <a:t>Organized by </a:t>
            </a:r>
            <a:r>
              <a:rPr lang="en-US" b="1" i="1" dirty="0" smtClean="0"/>
              <a:t>Modality</a:t>
            </a:r>
          </a:p>
        </p:txBody>
      </p:sp>
      <p:sp>
        <p:nvSpPr>
          <p:cNvPr id="6" name="TextBox 5"/>
          <p:cNvSpPr txBox="1"/>
          <p:nvPr/>
        </p:nvSpPr>
        <p:spPr>
          <a:xfrm>
            <a:off x="136296" y="9144000"/>
            <a:ext cx="3597504" cy="215444"/>
          </a:xfrm>
          <a:prstGeom prst="rect">
            <a:avLst/>
          </a:prstGeom>
          <a:noFill/>
        </p:spPr>
        <p:txBody>
          <a:bodyPr wrap="square" rtlCol="0">
            <a:spAutoFit/>
          </a:bodyPr>
          <a:lstStyle/>
          <a:p>
            <a:r>
              <a:rPr lang="en-US" sz="800" b="1" i="1" dirty="0" smtClean="0"/>
              <a:t>Oregon ELP Standards Aligned with Performance Task, 2014; Arcema Tovar</a:t>
            </a:r>
            <a:endParaRPr lang="en-US" sz="800" b="1" i="1" dirty="0"/>
          </a:p>
        </p:txBody>
      </p:sp>
    </p:spTree>
    <p:extLst>
      <p:ext uri="{BB962C8B-B14F-4D97-AF65-F5344CB8AC3E}">
        <p14:creationId xmlns:p14="http://schemas.microsoft.com/office/powerpoint/2010/main" val="159303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92880745"/>
              </p:ext>
            </p:extLst>
          </p:nvPr>
        </p:nvGraphicFramePr>
        <p:xfrm>
          <a:off x="246459" y="86656"/>
          <a:ext cx="6894854" cy="8915983"/>
        </p:xfrm>
        <a:graphic>
          <a:graphicData uri="http://schemas.openxmlformats.org/drawingml/2006/table">
            <a:tbl>
              <a:tblPr/>
              <a:tblGrid>
                <a:gridCol w="362889"/>
                <a:gridCol w="455205"/>
                <a:gridCol w="2634531"/>
                <a:gridCol w="859691"/>
                <a:gridCol w="859691"/>
                <a:gridCol w="779961"/>
                <a:gridCol w="526907"/>
                <a:gridCol w="415979"/>
              </a:tblGrid>
              <a:tr h="229163">
                <a:tc gridSpan="8">
                  <a:txBody>
                    <a:bodyPr/>
                    <a:lstStyle/>
                    <a:p>
                      <a:pPr algn="l" fontAlgn="ctr"/>
                      <a:r>
                        <a:rPr lang="en-US" sz="1300" b="1" i="0" u="none" strike="noStrike" dirty="0" smtClean="0">
                          <a:solidFill>
                            <a:srgbClr val="000000"/>
                          </a:solidFill>
                          <a:latin typeface="Calibri"/>
                        </a:rPr>
                        <a:t>Narrative Writing  CFA</a:t>
                      </a:r>
                      <a:endParaRPr lang="en-US" sz="13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27">
                <a:tc gridSpan="3">
                  <a:txBody>
                    <a:bodyPr/>
                    <a:lstStyle/>
                    <a:p>
                      <a:pPr algn="l" fontAlgn="t"/>
                      <a:r>
                        <a:rPr lang="en-US" sz="11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08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32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08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10">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083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0957">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07250" y="676152"/>
            <a:ext cx="145150" cy="13213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05894" y="834440"/>
            <a:ext cx="154773" cy="133445"/>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06825" y="980552"/>
            <a:ext cx="150231" cy="12705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07006" y="1127368"/>
            <a:ext cx="150231" cy="129171"/>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575866" y="698198"/>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576048" y="845015"/>
            <a:ext cx="544652" cy="1257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578209" y="989186"/>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583066" y="1136004"/>
            <a:ext cx="544652" cy="1215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391616" y="540624"/>
            <a:ext cx="569174" cy="1272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187328" y="681331"/>
            <a:ext cx="307936" cy="131261"/>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180900" y="839711"/>
            <a:ext cx="311076" cy="13369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181831" y="984693"/>
            <a:ext cx="308034" cy="136657"/>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182012" y="1132638"/>
            <a:ext cx="308034" cy="13369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059801" y="542916"/>
            <a:ext cx="659896" cy="115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217719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0896426"/>
              </p:ext>
            </p:extLst>
          </p:nvPr>
        </p:nvGraphicFramePr>
        <p:xfrm>
          <a:off x="116535" y="755608"/>
          <a:ext cx="7071360" cy="7016792"/>
        </p:xfrm>
        <a:graphic>
          <a:graphicData uri="http://schemas.openxmlformats.org/drawingml/2006/table">
            <a:tbl>
              <a:tblPr/>
              <a:tblGrid>
                <a:gridCol w="637968"/>
                <a:gridCol w="1306393"/>
                <a:gridCol w="1378971"/>
                <a:gridCol w="1378971"/>
                <a:gridCol w="1088662"/>
                <a:gridCol w="1280395"/>
              </a:tblGrid>
              <a:tr h="371446">
                <a:tc rowSpan="2">
                  <a:txBody>
                    <a:bodyPr/>
                    <a:lstStyle/>
                    <a:p>
                      <a:pPr marL="0" marR="0" algn="ctr">
                        <a:lnSpc>
                          <a:spcPct val="115000"/>
                        </a:lnSpc>
                        <a:spcBef>
                          <a:spcPts val="0"/>
                        </a:spcBef>
                        <a:spcAft>
                          <a:spcPts val="0"/>
                        </a:spcAft>
                      </a:pPr>
                      <a:r>
                        <a:rPr lang="en-US" sz="1100" b="1" dirty="0">
                          <a:solidFill>
                            <a:srgbClr val="000000"/>
                          </a:solidFill>
                          <a:latin typeface="+mn-lt"/>
                          <a:ea typeface="Times New Roman"/>
                          <a:cs typeface="Times New Roman"/>
                        </a:rPr>
                        <a:t>Score</a:t>
                      </a:r>
                      <a:endParaRPr lang="en-US" sz="1100" dirty="0">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and </a:t>
                      </a:r>
                    </a:p>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Organization</a:t>
                      </a:r>
                      <a:endParaRPr lang="en-US" sz="11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Development: Language and 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n-US" sz="1200" b="1" dirty="0">
                          <a:solidFill>
                            <a:srgbClr val="000000"/>
                          </a:solidFill>
                          <a:effectLst>
                            <a:outerShdw blurRad="38100" dist="38100" dir="2700000" algn="tl">
                              <a:srgbClr val="000000">
                                <a:alpha val="43137"/>
                              </a:srgbClr>
                            </a:outerShdw>
                          </a:effectLst>
                          <a:latin typeface="+mn-lt"/>
                          <a:ea typeface="Times New Roman"/>
                          <a:cs typeface="Times New Roman"/>
                        </a:rPr>
                        <a:t>Conventions</a:t>
                      </a:r>
                      <a:endParaRPr lang="en-US" sz="12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468956">
                <a:tc vMerge="1">
                  <a:txBody>
                    <a:bodyPr/>
                    <a:lstStyle/>
                    <a:p>
                      <a:endParaRPr lang="en-US"/>
                    </a:p>
                  </a:txBody>
                  <a:tcPr/>
                </a:tc>
                <a:tc>
                  <a:txBody>
                    <a:bodyPr/>
                    <a:lstStyle/>
                    <a:p>
                      <a:pPr marL="0" marR="0" algn="ctr">
                        <a:lnSpc>
                          <a:spcPct val="115000"/>
                        </a:lnSpc>
                        <a:spcBef>
                          <a:spcPts val="0"/>
                        </a:spcBef>
                        <a:spcAft>
                          <a:spcPts val="0"/>
                        </a:spcAft>
                      </a:pPr>
                      <a:r>
                        <a:rPr lang="en-US" sz="1100" b="1" dirty="0" smtClean="0">
                          <a:solidFill>
                            <a:srgbClr val="000000"/>
                          </a:solidFill>
                          <a:effectLst>
                            <a:outerShdw blurRad="38100" dist="38100" dir="2700000" algn="tl">
                              <a:srgbClr val="000000">
                                <a:alpha val="43137"/>
                              </a:srgbClr>
                            </a:outerShdw>
                          </a:effectLst>
                          <a:latin typeface="+mn-lt"/>
                          <a:ea typeface="Times New Roman"/>
                          <a:cs typeface="Times New Roman"/>
                        </a:rPr>
                        <a:t>Statement of Purpose/Focus   </a:t>
                      </a:r>
                      <a:endParaRPr lang="en-US" sz="11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100" b="1" dirty="0" smtClean="0">
                          <a:effectLst>
                            <a:outerShdw blurRad="38100" dist="38100" dir="2700000" algn="tl">
                              <a:srgbClr val="000000">
                                <a:alpha val="43137"/>
                              </a:srgbClr>
                            </a:outerShdw>
                          </a:effectLst>
                          <a:latin typeface="+mn-lt"/>
                        </a:rPr>
                        <a:t>Organization</a:t>
                      </a:r>
                      <a:endParaRPr lang="en-US" sz="1100" b="1" dirty="0">
                        <a:effectLst>
                          <a:outerShdw blurRad="38100" dist="38100" dir="2700000" algn="tl">
                            <a:srgbClr val="000000">
                              <a:alpha val="43137"/>
                            </a:srgbClr>
                          </a:outerShdw>
                        </a:effectLst>
                        <a:latin typeface="+mn-lt"/>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Elaboration of Evidence</a:t>
                      </a:r>
                      <a:endParaRPr lang="en-US" sz="11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n-US" sz="1100" b="1" dirty="0">
                          <a:solidFill>
                            <a:srgbClr val="000000"/>
                          </a:solidFill>
                          <a:effectLst>
                            <a:outerShdw blurRad="38100" dist="38100" dir="2700000" algn="tl">
                              <a:srgbClr val="000000">
                                <a:alpha val="43137"/>
                              </a:srgbClr>
                            </a:outerShdw>
                          </a:effectLst>
                          <a:latin typeface="+mn-lt"/>
                          <a:ea typeface="Times New Roman"/>
                          <a:cs typeface="Times New Roman"/>
                        </a:rPr>
                        <a:t>Language and Vocabulary</a:t>
                      </a:r>
                      <a:endParaRPr lang="en-US" sz="11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253221">
                <a:tc>
                  <a:txBody>
                    <a:bodyPr/>
                    <a:lstStyle/>
                    <a:p>
                      <a:pPr marL="0" marR="0" algn="ctr">
                        <a:lnSpc>
                          <a:spcPct val="115000"/>
                        </a:lnSpc>
                        <a:spcBef>
                          <a:spcPts val="0"/>
                        </a:spcBef>
                        <a:spcAft>
                          <a:spcPts val="0"/>
                        </a:spcAft>
                      </a:pPr>
                      <a:r>
                        <a:rPr lang="en-US" sz="1900" b="1"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n-US" sz="900" b="1" dirty="0" smtClean="0">
                          <a:solidFill>
                            <a:srgbClr val="000000"/>
                          </a:solidFill>
                          <a:effectLst>
                            <a:outerShdw blurRad="38100" dist="38100" dir="2700000" algn="tl">
                              <a:srgbClr val="000000">
                                <a:alpha val="43137"/>
                              </a:srgbClr>
                            </a:outerShdw>
                          </a:effectLst>
                          <a:latin typeface="+mn-lt"/>
                          <a:ea typeface="Calibri"/>
                          <a:cs typeface="Times New Roman"/>
                        </a:rPr>
                        <a:t>Exemplary</a:t>
                      </a:r>
                      <a:endParaRPr lang="en-US" sz="9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Beginning establishes</a:t>
                      </a:r>
                    </a:p>
                    <a:p>
                      <a:pPr algn="l"/>
                      <a:r>
                        <a:rPr lang="en-US" sz="900" baseline="0" dirty="0" smtClean="0">
                          <a:latin typeface="+mn-lt"/>
                        </a:rPr>
                        <a:t>engaging context for story line/events (e.g., asks a question; starts with action or feelings)</a:t>
                      </a:r>
                    </a:p>
                    <a:p>
                      <a:pPr algn="l"/>
                      <a:r>
                        <a:rPr lang="en-US" sz="900" baseline="0" dirty="0" smtClean="0">
                          <a:latin typeface="+mn-lt"/>
                        </a:rPr>
                        <a:t>Effectively presents</a:t>
                      </a:r>
                    </a:p>
                    <a:p>
                      <a:pPr algn="l"/>
                      <a:r>
                        <a:rPr lang="en-US" sz="900" baseline="0" dirty="0" smtClean="0">
                          <a:latin typeface="+mn-lt"/>
                        </a:rPr>
                        <a:t>and maintains focus</a:t>
                      </a:r>
                    </a:p>
                    <a:p>
                      <a:pPr algn="l"/>
                      <a:r>
                        <a:rPr lang="en-US" sz="900" baseline="0" dirty="0" smtClean="0">
                          <a:latin typeface="+mn-lt"/>
                        </a:rPr>
                        <a:t>(controlling idea) of</a:t>
                      </a:r>
                    </a:p>
                    <a:p>
                      <a:pPr algn="l"/>
                      <a:r>
                        <a:rPr lang="en-US" sz="900" baseline="0" dirty="0" smtClean="0">
                          <a:latin typeface="+mn-lt"/>
                        </a:rPr>
                        <a:t>story line</a:t>
                      </a:r>
                      <a:endParaRPr lang="en-US" sz="900" dirty="0">
                        <a:effectLst/>
                        <a:latin typeface="+mn-lt"/>
                        <a:ea typeface="Calibri"/>
                        <a:cs typeface="Times New Roman"/>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Has a beginning, middle, and an ending with a sense of closure(e.g., a lesson learned –next time…; he never</a:t>
                      </a:r>
                    </a:p>
                    <a:p>
                      <a:pPr algn="l"/>
                      <a:r>
                        <a:rPr lang="en-US" sz="900" baseline="0" dirty="0" smtClean="0">
                          <a:latin typeface="+mn-lt"/>
                        </a:rPr>
                        <a:t>did that again)</a:t>
                      </a:r>
                    </a:p>
                    <a:p>
                      <a:pPr algn="l"/>
                      <a:r>
                        <a:rPr lang="en-US" sz="900" baseline="0" dirty="0" smtClean="0">
                          <a:latin typeface="+mn-lt"/>
                        </a:rPr>
                        <a:t>Variety of transitions</a:t>
                      </a:r>
                    </a:p>
                    <a:p>
                      <a:pPr algn="l"/>
                      <a:r>
                        <a:rPr lang="en-US" sz="900" baseline="0" dirty="0" smtClean="0">
                          <a:latin typeface="+mn-lt"/>
                        </a:rPr>
                        <a:t>used appropriately</a:t>
                      </a:r>
                    </a:p>
                    <a:p>
                      <a:pPr algn="l"/>
                      <a:r>
                        <a:rPr lang="en-US" sz="900" baseline="0" dirty="0" smtClean="0">
                          <a:latin typeface="+mn-lt"/>
                        </a:rPr>
                        <a:t>Chronology is logical</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Relevant, concrete details create vivid images or ideas</a:t>
                      </a:r>
                    </a:p>
                    <a:p>
                      <a:pPr algn="l"/>
                      <a:r>
                        <a:rPr lang="en-US" sz="900" baseline="0" dirty="0" smtClean="0">
                          <a:latin typeface="+mn-lt"/>
                        </a:rPr>
                        <a:t>Effective use of</a:t>
                      </a:r>
                    </a:p>
                    <a:p>
                      <a:pPr algn="l"/>
                      <a:r>
                        <a:rPr lang="en-US" sz="900" baseline="0" dirty="0" smtClean="0">
                          <a:latin typeface="+mn-lt"/>
                        </a:rPr>
                        <a:t>dialogue, sensory and concrete details, strong verbs to advance the action; or to show how characters’ motivation, development or growth change in the text.</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Maintains consistent</a:t>
                      </a:r>
                    </a:p>
                    <a:p>
                      <a:pPr algn="l"/>
                      <a:r>
                        <a:rPr lang="en-US" sz="900" baseline="0" dirty="0" smtClean="0">
                          <a:latin typeface="+mn-lt"/>
                        </a:rPr>
                        <a:t>narrator’s voice</a:t>
                      </a:r>
                    </a:p>
                    <a:p>
                      <a:pPr algn="l"/>
                      <a:r>
                        <a:rPr lang="en-US" sz="900" baseline="0" dirty="0" smtClean="0">
                          <a:latin typeface="+mn-lt"/>
                        </a:rPr>
                        <a:t>Uses precise language and sentence variety (simple, compound, with phrases)</a:t>
                      </a:r>
                    </a:p>
                    <a:p>
                      <a:pPr algn="l"/>
                      <a:r>
                        <a:rPr lang="en-US" sz="900" baseline="0" dirty="0" smtClean="0">
                          <a:latin typeface="+mn-lt"/>
                        </a:rPr>
                        <a:t>May use figurative</a:t>
                      </a:r>
                    </a:p>
                    <a:p>
                      <a:pPr algn="l"/>
                      <a:r>
                        <a:rPr lang="en-US" sz="900" baseline="0" dirty="0" smtClean="0">
                          <a:latin typeface="+mn-lt"/>
                        </a:rPr>
                        <a:t>language (e.g., imagery)</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from peers, adults, resources</a:t>
                      </a:r>
                    </a:p>
                    <a:p>
                      <a:pPr algn="l"/>
                      <a:r>
                        <a:rPr lang="en-US" sz="900" baseline="0" dirty="0" smtClean="0">
                          <a:latin typeface="+mn-lt"/>
                        </a:rPr>
                        <a:t>Has few or no errors in</a:t>
                      </a:r>
                    </a:p>
                    <a:p>
                      <a:pPr algn="l"/>
                      <a:r>
                        <a:rPr lang="en-US" sz="900" baseline="0" dirty="0" smtClean="0">
                          <a:latin typeface="+mn-lt"/>
                        </a:rPr>
                        <a:t>grammar, word usage,</a:t>
                      </a:r>
                    </a:p>
                    <a:p>
                      <a:pPr algn="l"/>
                      <a:r>
                        <a:rPr lang="en-US" sz="900" baseline="0" dirty="0" smtClean="0">
                          <a:latin typeface="+mn-lt"/>
                        </a:rPr>
                        <a:t>mechanics as appropriate to grade (e.g., uses conventional</a:t>
                      </a:r>
                    </a:p>
                    <a:p>
                      <a:pPr algn="l"/>
                      <a:r>
                        <a:rPr lang="en-US" sz="900" baseline="0" dirty="0" smtClean="0">
                          <a:latin typeface="+mn-lt"/>
                        </a:rPr>
                        <a:t>spelling for words with</a:t>
                      </a:r>
                    </a:p>
                    <a:p>
                      <a:pPr algn="l"/>
                      <a:r>
                        <a:rPr lang="en-US" sz="900" baseline="0" dirty="0" smtClean="0">
                          <a:latin typeface="+mn-lt"/>
                        </a:rPr>
                        <a:t>common patterns)</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37507">
                <a:tc>
                  <a:txBody>
                    <a:bodyPr/>
                    <a:lstStyle/>
                    <a:p>
                      <a:pPr marL="0" marR="0" algn="ctr">
                        <a:lnSpc>
                          <a:spcPct val="115000"/>
                        </a:lnSpc>
                        <a:spcBef>
                          <a:spcPts val="0"/>
                        </a:spcBef>
                        <a:spcAft>
                          <a:spcPts val="0"/>
                        </a:spcAft>
                      </a:pPr>
                      <a:r>
                        <a:rPr lang="en-US" sz="1900" b="1"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Proficient</a:t>
                      </a:r>
                      <a:endParaRPr lang="en-US" sz="10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Uses a combination of</a:t>
                      </a:r>
                    </a:p>
                    <a:p>
                      <a:pPr algn="l"/>
                      <a:r>
                        <a:rPr lang="en-US" sz="900" b="0" i="0" baseline="0" dirty="0" smtClean="0">
                          <a:latin typeface="+mn-lt"/>
                        </a:rPr>
                        <a:t>drawings, dictation,</a:t>
                      </a:r>
                    </a:p>
                    <a:p>
                      <a:pPr algn="l"/>
                      <a:r>
                        <a:rPr lang="en-US" sz="900" b="0" i="0" baseline="0" dirty="0" smtClean="0">
                          <a:latin typeface="+mn-lt"/>
                        </a:rPr>
                        <a:t>and writing (K)</a:t>
                      </a:r>
                    </a:p>
                    <a:p>
                      <a:pPr algn="l"/>
                      <a:r>
                        <a:rPr lang="en-US" sz="900" b="0" i="0" baseline="0" dirty="0" smtClean="0">
                          <a:latin typeface="+mn-lt"/>
                        </a:rPr>
                        <a:t>Event/ series of events is supported with key elements (</a:t>
                      </a:r>
                      <a:r>
                        <a:rPr lang="en-US" sz="900" b="0" i="0" baseline="0" dirty="0" err="1" smtClean="0">
                          <a:latin typeface="+mn-lt"/>
                        </a:rPr>
                        <a:t>gr</a:t>
                      </a:r>
                      <a:r>
                        <a:rPr lang="en-US" sz="900" b="0" i="0" baseline="0" dirty="0" smtClean="0">
                          <a:latin typeface="+mn-lt"/>
                        </a:rPr>
                        <a:t> K-2)</a:t>
                      </a:r>
                    </a:p>
                    <a:p>
                      <a:pPr algn="l"/>
                      <a:r>
                        <a:rPr lang="en-US" sz="900" b="0" i="0" baseline="0" dirty="0" smtClean="0">
                          <a:latin typeface="+mn-lt"/>
                        </a:rPr>
                        <a:t>Has title (</a:t>
                      </a:r>
                      <a:r>
                        <a:rPr lang="en-US" sz="900" b="0" i="0" baseline="0" dirty="0" err="1" smtClean="0">
                          <a:latin typeface="+mn-lt"/>
                        </a:rPr>
                        <a:t>gr</a:t>
                      </a:r>
                      <a:r>
                        <a:rPr lang="en-US" sz="900" b="0" i="0" baseline="0" dirty="0" smtClean="0">
                          <a:latin typeface="+mn-lt"/>
                        </a:rPr>
                        <a:t> 1-2)</a:t>
                      </a:r>
                    </a:p>
                    <a:p>
                      <a:pPr algn="l"/>
                      <a:r>
                        <a:rPr lang="en-US" sz="900" b="0" i="0" baseline="0" dirty="0" smtClean="0">
                          <a:latin typeface="+mn-lt"/>
                        </a:rPr>
                        <a:t>and clear focus (</a:t>
                      </a:r>
                      <a:r>
                        <a:rPr lang="en-US" sz="900" b="0" i="0" baseline="0" dirty="0" err="1" smtClean="0">
                          <a:latin typeface="+mn-lt"/>
                        </a:rPr>
                        <a:t>gr</a:t>
                      </a:r>
                      <a:r>
                        <a:rPr lang="en-US" sz="900" b="0" i="0" baseline="0" dirty="0" smtClean="0">
                          <a:latin typeface="+mn-lt"/>
                        </a:rPr>
                        <a:t> K-2)</a:t>
                      </a:r>
                      <a:endParaRPr lang="en-US" sz="900" b="0" i="0" dirty="0">
                        <a:effectLst/>
                        <a:latin typeface="+mn-lt"/>
                        <a:ea typeface="Calibri"/>
                        <a:cs typeface="Times New Roman"/>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Clear order of events;</a:t>
                      </a:r>
                    </a:p>
                    <a:p>
                      <a:pPr algn="l"/>
                      <a:r>
                        <a:rPr lang="en-US" sz="900" b="0" i="0" baseline="0" dirty="0" smtClean="0">
                          <a:latin typeface="+mn-lt"/>
                        </a:rPr>
                        <a:t>provides a reaction (K)</a:t>
                      </a:r>
                    </a:p>
                    <a:p>
                      <a:pPr algn="l"/>
                      <a:r>
                        <a:rPr lang="en-US" sz="900" b="0" i="0" baseline="0" dirty="0" smtClean="0">
                          <a:latin typeface="+mn-lt"/>
                        </a:rPr>
                        <a:t>Has beginning, middle,</a:t>
                      </a:r>
                    </a:p>
                    <a:p>
                      <a:pPr algn="l"/>
                      <a:r>
                        <a:rPr lang="en-US" sz="900" b="0" i="0" baseline="0" dirty="0" smtClean="0">
                          <a:latin typeface="+mn-lt"/>
                        </a:rPr>
                        <a:t>and end or problem solution</a:t>
                      </a:r>
                    </a:p>
                    <a:p>
                      <a:pPr algn="l"/>
                      <a:r>
                        <a:rPr lang="en-US" sz="900" b="0" i="0" baseline="0" dirty="0" smtClean="0">
                          <a:latin typeface="+mn-lt"/>
                        </a:rPr>
                        <a:t>(</a:t>
                      </a:r>
                      <a:r>
                        <a:rPr lang="en-US" sz="900" b="0" i="0" baseline="0" dirty="0" err="1" smtClean="0">
                          <a:latin typeface="+mn-lt"/>
                        </a:rPr>
                        <a:t>gr</a:t>
                      </a:r>
                      <a:r>
                        <a:rPr lang="en-US" sz="900" b="0" i="0" baseline="0" dirty="0" smtClean="0">
                          <a:latin typeface="+mn-lt"/>
                        </a:rPr>
                        <a:t> 1-2)</a:t>
                      </a:r>
                    </a:p>
                    <a:p>
                      <a:pPr algn="l"/>
                      <a:r>
                        <a:rPr lang="en-US" sz="900" b="0" i="0" baseline="0" dirty="0" smtClean="0">
                          <a:latin typeface="+mn-lt"/>
                        </a:rPr>
                        <a:t>Uses basic transitions</a:t>
                      </a:r>
                    </a:p>
                    <a:p>
                      <a:pPr algn="l"/>
                      <a:r>
                        <a:rPr lang="en-US" sz="900" b="0" i="0" baseline="0" dirty="0" smtClean="0">
                          <a:latin typeface="+mn-lt"/>
                        </a:rPr>
                        <a:t>(e.g., before, after, then, next, later) to show event order or</a:t>
                      </a:r>
                    </a:p>
                    <a:p>
                      <a:pPr algn="l"/>
                      <a:r>
                        <a:rPr lang="en-US" sz="900" b="0" i="0" baseline="0" dirty="0" smtClean="0">
                          <a:latin typeface="+mn-lt"/>
                        </a:rPr>
                        <a:t>chronology (</a:t>
                      </a:r>
                      <a:r>
                        <a:rPr lang="en-US" sz="900" b="0" i="0" baseline="0" dirty="0" err="1" smtClean="0">
                          <a:latin typeface="+mn-lt"/>
                        </a:rPr>
                        <a:t>gr</a:t>
                      </a:r>
                      <a:r>
                        <a:rPr lang="en-US" sz="900" b="0" i="0" baseline="0" dirty="0" smtClean="0">
                          <a:latin typeface="+mn-lt"/>
                        </a:rPr>
                        <a:t> 1-2)</a:t>
                      </a:r>
                      <a:endParaRPr lang="en-US" sz="900" b="0" i="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Details include nouns, verbs, and adjectives</a:t>
                      </a:r>
                    </a:p>
                    <a:p>
                      <a:pPr algn="l"/>
                      <a:r>
                        <a:rPr lang="en-US" sz="900" b="0" i="0" baseline="0" dirty="0" smtClean="0">
                          <a:latin typeface="+mn-lt"/>
                        </a:rPr>
                        <a:t>May use dialogue, sensory or concrete details for effect (</a:t>
                      </a:r>
                      <a:r>
                        <a:rPr lang="en-US" sz="900" b="0" i="0" baseline="0" dirty="0" err="1" smtClean="0">
                          <a:latin typeface="+mn-lt"/>
                        </a:rPr>
                        <a:t>gr</a:t>
                      </a:r>
                      <a:r>
                        <a:rPr lang="en-US" sz="900" b="0" i="0" baseline="0" dirty="0" smtClean="0">
                          <a:latin typeface="+mn-lt"/>
                        </a:rPr>
                        <a:t> 1-2)</a:t>
                      </a:r>
                    </a:p>
                    <a:p>
                      <a:pPr algn="l"/>
                      <a:r>
                        <a:rPr lang="en-US" sz="900" b="0" i="0" baseline="0" dirty="0" smtClean="0">
                          <a:latin typeface="+mn-lt"/>
                        </a:rPr>
                        <a:t>Elaborates on actions, reactions, motivations, </a:t>
                      </a:r>
                    </a:p>
                    <a:p>
                      <a:pPr algn="l"/>
                      <a:r>
                        <a:rPr lang="en-US" sz="900" b="0" i="0" baseline="0" dirty="0" smtClean="0">
                          <a:latin typeface="+mn-lt"/>
                        </a:rPr>
                        <a:t>thoughts, or feelings orally or in writing</a:t>
                      </a:r>
                      <a:endParaRPr lang="en-US" sz="900" b="0" i="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Appropriate use of words (singular-plural) and prepositional phrases</a:t>
                      </a:r>
                    </a:p>
                    <a:p>
                      <a:pPr algn="l"/>
                      <a:r>
                        <a:rPr lang="en-US" sz="900" b="0" i="0" baseline="0" dirty="0" smtClean="0">
                          <a:latin typeface="+mn-lt"/>
                        </a:rPr>
                        <a:t>Produces variety of</a:t>
                      </a:r>
                    </a:p>
                    <a:p>
                      <a:pPr algn="l"/>
                      <a:r>
                        <a:rPr lang="en-US" sz="900" b="0" i="0" baseline="0" dirty="0" smtClean="0">
                          <a:latin typeface="+mn-lt"/>
                        </a:rPr>
                        <a:t>complete sentences –</a:t>
                      </a:r>
                    </a:p>
                    <a:p>
                      <a:pPr algn="l"/>
                      <a:r>
                        <a:rPr lang="en-US" sz="900" b="0" i="0" baseline="0" dirty="0" smtClean="0">
                          <a:latin typeface="+mn-lt"/>
                        </a:rPr>
                        <a:t>orally (K) or in writing</a:t>
                      </a:r>
                    </a:p>
                    <a:p>
                      <a:pPr algn="l"/>
                      <a:r>
                        <a:rPr lang="en-US" sz="900" b="0" i="0" baseline="0" dirty="0" smtClean="0">
                          <a:latin typeface="+mn-lt"/>
                        </a:rPr>
                        <a:t>Uses adult/peer feedback to</a:t>
                      </a:r>
                    </a:p>
                    <a:p>
                      <a:pPr algn="l"/>
                      <a:r>
                        <a:rPr lang="en-US" sz="900" b="0" i="0" baseline="0" dirty="0" smtClean="0">
                          <a:latin typeface="+mn-lt"/>
                        </a:rPr>
                        <a:t>revise</a:t>
                      </a:r>
                      <a:endParaRPr lang="en-US" sz="900" b="0" i="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0" i="0" baseline="0" dirty="0" smtClean="0">
                          <a:latin typeface="+mn-lt"/>
                        </a:rPr>
                        <a:t>Edits with support from</a:t>
                      </a:r>
                    </a:p>
                    <a:p>
                      <a:pPr algn="l"/>
                      <a:r>
                        <a:rPr lang="en-US" sz="900" b="0" i="0" baseline="0" dirty="0" smtClean="0">
                          <a:latin typeface="+mn-lt"/>
                        </a:rPr>
                        <a:t>peers, adults, or resources</a:t>
                      </a:r>
                    </a:p>
                    <a:p>
                      <a:pPr algn="l"/>
                      <a:r>
                        <a:rPr lang="en-US" sz="900" b="0" i="0" baseline="0" dirty="0" smtClean="0">
                          <a:latin typeface="+mn-lt"/>
                        </a:rPr>
                        <a:t>(</a:t>
                      </a:r>
                      <a:r>
                        <a:rPr lang="en-US" sz="900" b="0" i="0" baseline="0" dirty="0" err="1" smtClean="0">
                          <a:latin typeface="+mn-lt"/>
                        </a:rPr>
                        <a:t>gr</a:t>
                      </a:r>
                      <a:r>
                        <a:rPr lang="en-US" sz="900" b="0" i="0" baseline="0" dirty="0" smtClean="0">
                          <a:latin typeface="+mn-lt"/>
                        </a:rPr>
                        <a:t> 2)</a:t>
                      </a:r>
                    </a:p>
                    <a:p>
                      <a:pPr algn="l"/>
                      <a:r>
                        <a:rPr lang="en-US" sz="900" b="0" i="0" baseline="0" dirty="0" smtClean="0">
                          <a:latin typeface="+mn-lt"/>
                        </a:rPr>
                        <a:t>Minor errors do not</a:t>
                      </a:r>
                    </a:p>
                    <a:p>
                      <a:pPr algn="l"/>
                      <a:r>
                        <a:rPr lang="en-US" sz="900" b="0" i="0" baseline="0" dirty="0" smtClean="0">
                          <a:latin typeface="+mn-lt"/>
                        </a:rPr>
                        <a:t>interfere with reader’s</a:t>
                      </a:r>
                    </a:p>
                    <a:p>
                      <a:pPr algn="l"/>
                      <a:r>
                        <a:rPr lang="en-US" sz="900" b="0" i="0" baseline="0" dirty="0" smtClean="0">
                          <a:latin typeface="+mn-lt"/>
                        </a:rPr>
                        <a:t>understanding</a:t>
                      </a:r>
                      <a:endParaRPr lang="en-US" sz="900" b="0" i="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387938">
                <a:tc>
                  <a:txBody>
                    <a:bodyPr/>
                    <a:lstStyle/>
                    <a:p>
                      <a:pPr marL="0" marR="0" algn="ctr">
                        <a:lnSpc>
                          <a:spcPct val="115000"/>
                        </a:lnSpc>
                        <a:spcBef>
                          <a:spcPts val="0"/>
                        </a:spcBef>
                        <a:spcAft>
                          <a:spcPts val="0"/>
                        </a:spcAft>
                      </a:pPr>
                      <a:r>
                        <a:rPr lang="en-US" sz="1900" b="1"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n-US" sz="800" b="1" dirty="0" smtClean="0">
                          <a:solidFill>
                            <a:srgbClr val="000000"/>
                          </a:solidFill>
                          <a:effectLst>
                            <a:outerShdw blurRad="38100" dist="38100" dir="2700000" algn="tl">
                              <a:srgbClr val="000000">
                                <a:alpha val="43137"/>
                              </a:srgbClr>
                            </a:outerShdw>
                          </a:effectLst>
                          <a:latin typeface="+mn-lt"/>
                          <a:ea typeface="Calibri"/>
                          <a:cs typeface="Times New Roman"/>
                        </a:rPr>
                        <a:t>Developing</a:t>
                      </a:r>
                      <a:endParaRPr lang="en-US" sz="8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Beginning has some context (when, why, etc.) for story</a:t>
                      </a:r>
                    </a:p>
                    <a:p>
                      <a:pPr algn="l"/>
                      <a:r>
                        <a:rPr lang="en-US" sz="900" baseline="0" dirty="0" smtClean="0">
                          <a:latin typeface="+mn-lt"/>
                        </a:rPr>
                        <a:t>line/events</a:t>
                      </a:r>
                    </a:p>
                    <a:p>
                      <a:pPr algn="l"/>
                      <a:r>
                        <a:rPr lang="en-US" sz="900" baseline="0" dirty="0" smtClean="0">
                          <a:latin typeface="+mn-lt"/>
                        </a:rPr>
                        <a:t>Includes key elements</a:t>
                      </a:r>
                    </a:p>
                    <a:p>
                      <a:pPr algn="l"/>
                      <a:r>
                        <a:rPr lang="en-US" sz="900" baseline="0" dirty="0" smtClean="0">
                          <a:latin typeface="+mn-lt"/>
                        </a:rPr>
                        <a:t>(characters, problem or</a:t>
                      </a:r>
                    </a:p>
                    <a:p>
                      <a:pPr algn="l"/>
                      <a:r>
                        <a:rPr lang="en-US" sz="900" baseline="0" dirty="0" smtClean="0">
                          <a:latin typeface="+mn-lt"/>
                        </a:rPr>
                        <a:t>main event) and attempts to establish a central focus</a:t>
                      </a:r>
                      <a:endParaRPr lang="en-US" sz="900" b="0" baseline="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Has beginning, middle, and end, but some parts need work or need more clarity (e.g., may have digressions or gaps in the story; sequence or </a:t>
                      </a:r>
                    </a:p>
                    <a:p>
                      <a:pPr algn="l"/>
                      <a:r>
                        <a:rPr lang="en-US" sz="900" baseline="0" dirty="0" smtClean="0">
                          <a:latin typeface="+mn-lt"/>
                        </a:rPr>
                        <a:t>connection of events is not clear)</a:t>
                      </a:r>
                    </a:p>
                    <a:p>
                      <a:pPr algn="l"/>
                      <a:r>
                        <a:rPr lang="en-US" sz="900" baseline="0" dirty="0" smtClean="0">
                          <a:latin typeface="+mn-lt"/>
                        </a:rPr>
                        <a:t>Transitions are lacking</a:t>
                      </a:r>
                    </a:p>
                    <a:p>
                      <a:pPr algn="l"/>
                      <a:r>
                        <a:rPr lang="en-US" sz="900" baseline="0" dirty="0" smtClean="0">
                          <a:latin typeface="+mn-lt"/>
                        </a:rPr>
                        <a:t>or cause confusion</a:t>
                      </a:r>
                      <a:endParaRPr lang="en-US" sz="900" baseline="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Some elaboration strategies are evident in drawings or writing, or added with support/questioning from peers or adults</a:t>
                      </a:r>
                    </a:p>
                    <a:p>
                      <a:pPr algn="l"/>
                      <a:r>
                        <a:rPr lang="en-US" sz="900" baseline="0" dirty="0" smtClean="0">
                          <a:latin typeface="+mn-lt"/>
                        </a:rPr>
                        <a:t>Uses some details or dialogue to elaborate on images or ideas (actions, thoughts, feelings)</a:t>
                      </a:r>
                      <a:endParaRPr lang="en-US" sz="900" baseline="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Vocabulary use has</a:t>
                      </a:r>
                    </a:p>
                    <a:p>
                      <a:pPr algn="l"/>
                      <a:r>
                        <a:rPr lang="en-US" sz="900" baseline="0" dirty="0" smtClean="0">
                          <a:latin typeface="+mn-lt"/>
                        </a:rPr>
                        <a:t>minor errors</a:t>
                      </a:r>
                    </a:p>
                    <a:p>
                      <a:pPr algn="l"/>
                      <a:r>
                        <a:rPr lang="en-US" sz="900" baseline="0" dirty="0" smtClean="0">
                          <a:latin typeface="+mn-lt"/>
                        </a:rPr>
                        <a:t>Dictates, writes, and</a:t>
                      </a:r>
                    </a:p>
                    <a:p>
                      <a:pPr algn="l"/>
                      <a:r>
                        <a:rPr lang="en-US" sz="900" baseline="0" dirty="0" smtClean="0">
                          <a:latin typeface="+mn-lt"/>
                        </a:rPr>
                        <a:t>expands simple complete sentences</a:t>
                      </a:r>
                    </a:p>
                    <a:p>
                      <a:pPr algn="l"/>
                      <a:r>
                        <a:rPr lang="en-US" sz="900" baseline="0" dirty="0" smtClean="0">
                          <a:latin typeface="+mn-lt"/>
                        </a:rPr>
                        <a:t>Uses adult/peer feedback </a:t>
                      </a:r>
                      <a:r>
                        <a:rPr lang="en-US" sz="900" baseline="0" dirty="0" err="1" smtClean="0">
                          <a:latin typeface="+mn-lt"/>
                        </a:rPr>
                        <a:t>torevise</a:t>
                      </a:r>
                      <a:endParaRPr lang="en-US" sz="900" baseline="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from peers, adults, or resources (</a:t>
                      </a:r>
                      <a:r>
                        <a:rPr lang="en-US" sz="900" baseline="0" dirty="0" err="1" smtClean="0">
                          <a:latin typeface="+mn-lt"/>
                        </a:rPr>
                        <a:t>gr</a:t>
                      </a:r>
                      <a:r>
                        <a:rPr lang="en-US" sz="900" baseline="0" dirty="0" smtClean="0">
                          <a:latin typeface="+mn-lt"/>
                        </a:rPr>
                        <a:t> 2)</a:t>
                      </a:r>
                    </a:p>
                    <a:p>
                      <a:pPr algn="l"/>
                      <a:r>
                        <a:rPr lang="en-US" sz="900" baseline="0" dirty="0" smtClean="0">
                          <a:latin typeface="+mn-lt"/>
                        </a:rPr>
                        <a:t>Uses grade-appropriate</a:t>
                      </a:r>
                    </a:p>
                    <a:p>
                      <a:pPr algn="l"/>
                      <a:r>
                        <a:rPr lang="en-US" sz="900" baseline="0" dirty="0" smtClean="0">
                          <a:latin typeface="+mn-lt"/>
                        </a:rPr>
                        <a:t>basic mechanics and</a:t>
                      </a:r>
                    </a:p>
                    <a:p>
                      <a:pPr algn="l"/>
                      <a:r>
                        <a:rPr lang="en-US" sz="900" baseline="0" dirty="0" smtClean="0">
                          <a:latin typeface="+mn-lt"/>
                        </a:rPr>
                        <a:t>word use with some</a:t>
                      </a:r>
                    </a:p>
                    <a:p>
                      <a:pPr algn="l"/>
                      <a:r>
                        <a:rPr lang="en-US" sz="900" baseline="0" dirty="0" smtClean="0">
                          <a:latin typeface="+mn-lt"/>
                        </a:rPr>
                        <a:t>errors</a:t>
                      </a:r>
                      <a:endParaRPr lang="en-US" sz="900" baseline="0" dirty="0" smtClean="0">
                        <a:solidFill>
                          <a:srgbClr val="000000"/>
                        </a:solidFill>
                        <a:latin typeface="+mn-lt"/>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85620">
                <a:tc>
                  <a:txBody>
                    <a:bodyPr/>
                    <a:lstStyle/>
                    <a:p>
                      <a:pPr marL="0" marR="0" algn="ctr">
                        <a:lnSpc>
                          <a:spcPct val="115000"/>
                        </a:lnSpc>
                        <a:spcBef>
                          <a:spcPts val="0"/>
                        </a:spcBef>
                        <a:spcAft>
                          <a:spcPts val="0"/>
                        </a:spcAft>
                      </a:pPr>
                      <a:r>
                        <a:rPr lang="en-US" sz="1900" b="1"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n-US" sz="1000" b="1" dirty="0" smtClean="0">
                          <a:solidFill>
                            <a:srgbClr val="000000"/>
                          </a:solidFill>
                          <a:effectLst>
                            <a:outerShdw blurRad="38100" dist="38100" dir="2700000" algn="tl">
                              <a:srgbClr val="000000">
                                <a:alpha val="43137"/>
                              </a:srgbClr>
                            </a:outerShdw>
                          </a:effectLst>
                          <a:latin typeface="+mn-lt"/>
                          <a:ea typeface="Calibri"/>
                          <a:cs typeface="Times New Roman"/>
                        </a:rPr>
                        <a:t>Emerging</a:t>
                      </a:r>
                      <a:endParaRPr lang="en-US" sz="10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Beginning may have</a:t>
                      </a:r>
                    </a:p>
                    <a:p>
                      <a:pPr algn="l"/>
                      <a:r>
                        <a:rPr lang="en-US" sz="900" baseline="0" dirty="0" smtClean="0">
                          <a:latin typeface="+mn-lt"/>
                        </a:rPr>
                        <a:t>confusing context or no</a:t>
                      </a:r>
                    </a:p>
                    <a:p>
                      <a:pPr algn="l"/>
                      <a:r>
                        <a:rPr lang="en-US" sz="900" baseline="0" dirty="0" smtClean="0">
                          <a:latin typeface="+mn-lt"/>
                        </a:rPr>
                        <a:t>context for story</a:t>
                      </a:r>
                    </a:p>
                    <a:p>
                      <a:pPr algn="l"/>
                      <a:r>
                        <a:rPr lang="en-US" sz="900" baseline="0" dirty="0" smtClean="0">
                          <a:latin typeface="+mn-lt"/>
                        </a:rPr>
                        <a:t>line/events</a:t>
                      </a:r>
                    </a:p>
                    <a:p>
                      <a:pPr algn="l"/>
                      <a:r>
                        <a:rPr lang="en-US" sz="900" baseline="0" dirty="0" smtClean="0">
                          <a:latin typeface="+mn-lt"/>
                        </a:rPr>
                        <a:t>Lacks key elements of</a:t>
                      </a:r>
                    </a:p>
                    <a:p>
                      <a:pPr algn="l"/>
                      <a:r>
                        <a:rPr lang="en-US" sz="900" baseline="0" dirty="0" smtClean="0">
                          <a:latin typeface="+mn-lt"/>
                        </a:rPr>
                        <a:t>the story line/events</a:t>
                      </a:r>
                    </a:p>
                    <a:p>
                      <a:pPr algn="l"/>
                      <a:r>
                        <a:rPr lang="en-US" sz="900" baseline="0" dirty="0" smtClean="0">
                          <a:latin typeface="+mn-lt"/>
                        </a:rPr>
                        <a:t>(character(s), problem,</a:t>
                      </a:r>
                    </a:p>
                    <a:p>
                      <a:pPr algn="l"/>
                      <a:r>
                        <a:rPr lang="en-US" sz="900" baseline="0" dirty="0" smtClean="0">
                          <a:latin typeface="+mn-lt"/>
                        </a:rPr>
                        <a:t>or main event)</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Attempts a beginning, middle, and end, but one or more parts are missing or generic (e.g., once upon a time…; the</a:t>
                      </a:r>
                    </a:p>
                    <a:p>
                      <a:pPr algn="l"/>
                      <a:r>
                        <a:rPr lang="en-US" sz="900" baseline="0" dirty="0" smtClean="0">
                          <a:latin typeface="+mn-lt"/>
                        </a:rPr>
                        <a:t>end)</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Attempts to add details</a:t>
                      </a:r>
                    </a:p>
                    <a:p>
                      <a:pPr algn="l"/>
                      <a:r>
                        <a:rPr lang="en-US" sz="900" baseline="0" dirty="0" smtClean="0">
                          <a:latin typeface="+mn-lt"/>
                        </a:rPr>
                        <a:t>to drawings or writing</a:t>
                      </a:r>
                    </a:p>
                    <a:p>
                      <a:pPr algn="l"/>
                      <a:r>
                        <a:rPr lang="en-US" sz="900" baseline="0" dirty="0" smtClean="0">
                          <a:latin typeface="+mn-lt"/>
                        </a:rPr>
                        <a:t>are random, generic</a:t>
                      </a:r>
                    </a:p>
                    <a:p>
                      <a:pPr algn="l"/>
                      <a:r>
                        <a:rPr lang="en-US" sz="900" baseline="0" dirty="0" smtClean="0">
                          <a:latin typeface="+mn-lt"/>
                        </a:rPr>
                        <a:t>(e.g., good, nice,</a:t>
                      </a:r>
                    </a:p>
                    <a:p>
                      <a:pPr algn="l"/>
                      <a:r>
                        <a:rPr lang="en-US" sz="900" baseline="0" dirty="0" smtClean="0">
                          <a:latin typeface="+mn-lt"/>
                        </a:rPr>
                        <a:t>pretty), or may seem</a:t>
                      </a:r>
                    </a:p>
                    <a:p>
                      <a:pPr algn="l"/>
                      <a:r>
                        <a:rPr lang="en-US" sz="900" baseline="0" dirty="0" smtClean="0">
                          <a:latin typeface="+mn-lt"/>
                        </a:rPr>
                        <a:t>irrelevant to story line</a:t>
                      </a:r>
                    </a:p>
                    <a:p>
                      <a:pPr algn="l"/>
                      <a:r>
                        <a:rPr lang="en-US" sz="900" baseline="0" dirty="0" smtClean="0">
                          <a:latin typeface="+mn-lt"/>
                        </a:rPr>
                        <a:t>OR</a:t>
                      </a:r>
                    </a:p>
                    <a:p>
                      <a:pPr algn="l"/>
                      <a:r>
                        <a:rPr lang="en-US" sz="900" baseline="0" dirty="0" smtClean="0">
                          <a:latin typeface="+mn-lt"/>
                        </a:rPr>
                        <a:t>May identify literary</a:t>
                      </a:r>
                    </a:p>
                    <a:p>
                      <a:pPr algn="l"/>
                      <a:r>
                        <a:rPr lang="en-US" sz="900" baseline="0" dirty="0" smtClean="0">
                          <a:latin typeface="+mn-lt"/>
                        </a:rPr>
                        <a:t>elements (characters,</a:t>
                      </a:r>
                    </a:p>
                    <a:p>
                      <a:pPr algn="l"/>
                      <a:r>
                        <a:rPr lang="en-US" sz="900" baseline="0" dirty="0" smtClean="0">
                          <a:latin typeface="+mn-lt"/>
                        </a:rPr>
                        <a:t>setting, action) without</a:t>
                      </a:r>
                    </a:p>
                    <a:p>
                      <a:pPr algn="l"/>
                      <a:r>
                        <a:rPr lang="en-US" sz="900" baseline="0" dirty="0" smtClean="0">
                          <a:latin typeface="+mn-lt"/>
                        </a:rPr>
                        <a:t>any added description</a:t>
                      </a:r>
                    </a:p>
                    <a:p>
                      <a:pPr algn="l"/>
                      <a:r>
                        <a:rPr lang="en-US" sz="900" baseline="0" dirty="0" smtClean="0">
                          <a:latin typeface="+mn-lt"/>
                        </a:rPr>
                        <a:t>or details</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Generally uses basic,</a:t>
                      </a:r>
                    </a:p>
                    <a:p>
                      <a:pPr algn="l"/>
                      <a:r>
                        <a:rPr lang="en-US" sz="900" baseline="0" dirty="0" smtClean="0">
                          <a:latin typeface="+mn-lt"/>
                        </a:rPr>
                        <a:t>incorrect, or below</a:t>
                      </a:r>
                    </a:p>
                    <a:p>
                      <a:pPr algn="l"/>
                      <a:r>
                        <a:rPr lang="en-US" sz="900" baseline="0" dirty="0" smtClean="0">
                          <a:latin typeface="+mn-lt"/>
                        </a:rPr>
                        <a:t>grade level vocabulary</a:t>
                      </a:r>
                    </a:p>
                    <a:p>
                      <a:pPr algn="l"/>
                      <a:r>
                        <a:rPr lang="en-US" sz="900" baseline="0" dirty="0" smtClean="0">
                          <a:latin typeface="+mn-lt"/>
                        </a:rPr>
                        <a:t>when dictating (K) or</a:t>
                      </a:r>
                    </a:p>
                    <a:p>
                      <a:pPr algn="l"/>
                      <a:r>
                        <a:rPr lang="en-US" sz="900" baseline="0" dirty="0" smtClean="0">
                          <a:latin typeface="+mn-lt"/>
                        </a:rPr>
                        <a:t>writing</a:t>
                      </a:r>
                    </a:p>
                    <a:p>
                      <a:pPr algn="l"/>
                      <a:r>
                        <a:rPr lang="en-US" sz="900" baseline="0" dirty="0" smtClean="0">
                          <a:latin typeface="+mn-lt"/>
                        </a:rPr>
                        <a:t>Uses adult/peer feedback to revise</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n-US" sz="900" baseline="0" dirty="0" smtClean="0">
                          <a:latin typeface="+mn-lt"/>
                        </a:rPr>
                        <a:t>Edits with support from peers or adults(</a:t>
                      </a:r>
                      <a:r>
                        <a:rPr lang="en-US" sz="900" baseline="0" dirty="0" err="1" smtClean="0">
                          <a:latin typeface="+mn-lt"/>
                        </a:rPr>
                        <a:t>gr</a:t>
                      </a:r>
                      <a:r>
                        <a:rPr lang="en-US" sz="900" baseline="0" dirty="0" smtClean="0">
                          <a:latin typeface="+mn-lt"/>
                        </a:rPr>
                        <a:t> 2)</a:t>
                      </a:r>
                    </a:p>
                    <a:p>
                      <a:pPr algn="l"/>
                      <a:r>
                        <a:rPr lang="en-US" sz="900" baseline="0" dirty="0" smtClean="0">
                          <a:latin typeface="+mn-lt"/>
                        </a:rPr>
                        <a:t>Grade-appropriate</a:t>
                      </a:r>
                    </a:p>
                    <a:p>
                      <a:pPr algn="l"/>
                      <a:r>
                        <a:rPr lang="en-US" sz="900" baseline="0" dirty="0" smtClean="0">
                          <a:latin typeface="+mn-lt"/>
                        </a:rPr>
                        <a:t>mechanics are not used</a:t>
                      </a:r>
                    </a:p>
                    <a:p>
                      <a:pPr algn="l"/>
                      <a:r>
                        <a:rPr lang="en-US" sz="900" baseline="0" dirty="0" smtClean="0">
                          <a:latin typeface="+mn-lt"/>
                        </a:rPr>
                        <a:t>or have frequent errors</a:t>
                      </a:r>
                      <a:endParaRPr lang="en-US" sz="900" dirty="0">
                        <a:solidFill>
                          <a:srgbClr val="000000"/>
                        </a:solidFill>
                        <a:latin typeface="+mn-lt"/>
                        <a:ea typeface="Calibri"/>
                        <a:cs typeface="Franklin Gothic Book"/>
                      </a:endParaRPr>
                    </a:p>
                  </a:txBody>
                  <a:tcPr marL="26128"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37678">
                <a:tc>
                  <a:txBody>
                    <a:bodyPr/>
                    <a:lstStyle/>
                    <a:p>
                      <a:pPr marL="0" marR="0" algn="ctr">
                        <a:lnSpc>
                          <a:spcPct val="115000"/>
                        </a:lnSpc>
                        <a:spcBef>
                          <a:spcPts val="0"/>
                        </a:spcBef>
                        <a:spcAft>
                          <a:spcPts val="0"/>
                        </a:spcAft>
                      </a:pPr>
                      <a:r>
                        <a:rPr lang="en-US" sz="1900" b="1" dirty="0">
                          <a:solidFill>
                            <a:srgbClr val="000000"/>
                          </a:solidFill>
                          <a:effectLst>
                            <a:outerShdw blurRad="38100" dist="38100" dir="2700000" algn="tl">
                              <a:srgbClr val="000000">
                                <a:alpha val="43137"/>
                              </a:srgbClr>
                            </a:outerShdw>
                          </a:effectLst>
                          <a:latin typeface="+mn-lt"/>
                          <a:ea typeface="Times New Roman"/>
                          <a:cs typeface="Times New Roman"/>
                        </a:rPr>
                        <a:t>0</a:t>
                      </a:r>
                      <a:endParaRPr lang="en-US" sz="1900" dirty="0">
                        <a:effectLst>
                          <a:outerShdw blurRad="38100" dist="38100" dir="2700000" algn="tl">
                            <a:srgbClr val="000000">
                              <a:alpha val="43137"/>
                            </a:srgbClr>
                          </a:outerShdw>
                        </a:effectLst>
                        <a:latin typeface="+mn-lt"/>
                        <a:ea typeface="Calibri"/>
                        <a:cs typeface="Times New Roman"/>
                      </a:endParaRPr>
                    </a:p>
                  </a:txBody>
                  <a:tcPr marL="87093" marR="26968"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n-US" sz="1000" b="0" i="0" u="none" strike="noStrike" dirty="0">
                          <a:solidFill>
                            <a:srgbClr val="000000"/>
                          </a:solidFill>
                          <a:latin typeface="+mn-lt"/>
                        </a:rPr>
                        <a:t>A response gets no credit if it provides no evidence of the ability to [fill in with key language from the intended target].</a:t>
                      </a:r>
                    </a:p>
                  </a:txBody>
                  <a:tcPr marL="87093" marR="9897" marT="9348"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173883" y="431511"/>
            <a:ext cx="6822279" cy="330489"/>
          </a:xfrm>
          <a:prstGeom prst="rect">
            <a:avLst/>
          </a:prstGeom>
        </p:spPr>
        <p:txBody>
          <a:bodyPr wrap="square" lIns="91927" tIns="45964" rIns="91927" bIns="45964">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n-US" sz="1500" b="1" dirty="0">
                <a:effectLst>
                  <a:outerShdw blurRad="38100" dist="38100" dir="2700000" algn="tl">
                    <a:srgbClr val="000000">
                      <a:alpha val="43137"/>
                    </a:srgbClr>
                  </a:outerShdw>
                </a:effectLst>
              </a:rPr>
              <a:t> Grades K - 2: Generic 4-Point Narrative Writing Rubric </a:t>
            </a:r>
            <a:endParaRPr lang="en-US" sz="1500" dirty="0">
              <a:effectLst>
                <a:outerShdw blurRad="38100" dist="38100" dir="2700000" algn="tl">
                  <a:srgbClr val="000000">
                    <a:alpha val="43137"/>
                  </a:srgbClr>
                </a:outerShdw>
              </a:effectLst>
            </a:endParaRPr>
          </a:p>
        </p:txBody>
      </p:sp>
      <p:sp>
        <p:nvSpPr>
          <p:cNvPr id="5" name="Rectangle 4"/>
          <p:cNvSpPr/>
          <p:nvPr/>
        </p:nvSpPr>
        <p:spPr>
          <a:xfrm>
            <a:off x="228600" y="8458200"/>
            <a:ext cx="6967433" cy="227005"/>
          </a:xfrm>
          <a:prstGeom prst="rect">
            <a:avLst/>
          </a:prstGeom>
        </p:spPr>
        <p:txBody>
          <a:bodyPr wrap="square" lIns="87651" tIns="43825" rIns="87651" bIns="43825">
            <a:spAutoFit/>
          </a:bodyPr>
          <a:lstStyle/>
          <a:p>
            <a:r>
              <a:rPr lang="en-US" sz="900" b="1" dirty="0"/>
              <a:t>Working Drafts of ELA rubrics for assessing CCSS writing standards --- © (2010) Karin Hess, National Center for Assessment [khess@nciea.org</a:t>
            </a:r>
            <a:endParaRPr lang="en-US" sz="90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22</a:t>
            </a:fld>
            <a:endParaRPr lang="en-US"/>
          </a:p>
        </p:txBody>
      </p:sp>
    </p:spTree>
    <p:extLst>
      <p:ext uri="{BB962C8B-B14F-4D97-AF65-F5344CB8AC3E}">
        <p14:creationId xmlns:p14="http://schemas.microsoft.com/office/powerpoint/2010/main" val="38932273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82941" y="4976306"/>
            <a:ext cx="6813176" cy="3939540"/>
            <a:chOff x="381000" y="3866614"/>
            <a:chExt cx="7239000" cy="4127138"/>
          </a:xfrm>
        </p:grpSpPr>
        <p:grpSp>
          <p:nvGrpSpPr>
            <p:cNvPr id="38" name="Group 37"/>
            <p:cNvGrpSpPr/>
            <p:nvPr/>
          </p:nvGrpSpPr>
          <p:grpSpPr>
            <a:xfrm>
              <a:off x="381000" y="3866614"/>
              <a:ext cx="7239000" cy="4127138"/>
              <a:chOff x="381000" y="3743742"/>
              <a:chExt cx="7239000" cy="4127138"/>
            </a:xfrm>
          </p:grpSpPr>
          <p:sp>
            <p:nvSpPr>
              <p:cNvPr id="6" name="Rectangle 5"/>
              <p:cNvSpPr/>
              <p:nvPr/>
            </p:nvSpPr>
            <p:spPr>
              <a:xfrm>
                <a:off x="381000" y="3743742"/>
                <a:ext cx="7239000" cy="4127138"/>
              </a:xfrm>
              <a:prstGeom prst="rect">
                <a:avLst/>
              </a:prstGeom>
            </p:spPr>
            <p:txBody>
              <a:bodyPr wrap="square">
                <a:spAutoFit/>
              </a:bodyPr>
              <a:lstStyle/>
              <a:p>
                <a:r>
                  <a:rPr lang="en-US" sz="1100" b="1" u="sng" dirty="0"/>
                  <a:t>Performance </a:t>
                </a:r>
                <a:r>
                  <a:rPr lang="en-US" sz="1100" b="1" u="sng" dirty="0" smtClean="0"/>
                  <a:t>Task</a:t>
                </a:r>
                <a:r>
                  <a:rPr lang="en-US" sz="1100" b="1" dirty="0" smtClean="0"/>
                  <a:t>: </a:t>
                </a:r>
              </a:p>
              <a:p>
                <a:r>
                  <a:rPr lang="en-US" sz="1000" b="1" dirty="0" smtClean="0"/>
                  <a:t>You </a:t>
                </a:r>
                <a:r>
                  <a:rPr lang="en-US" sz="1000" b="1" dirty="0"/>
                  <a:t>are going to write a narrative story.  This means it has a beginning, middle and an ending.  This is a make-believe story.  In your story, you will write about a character who plants apple seeds and when they grow into trees, will get the ripe apples ready for people to eat.  You will use details to help you write your story from all of the passages you have read.  Then you will tell the following:</a:t>
                </a:r>
              </a:p>
              <a:p>
                <a:r>
                  <a:rPr lang="en-US" sz="1000" b="1" dirty="0"/>
                  <a:t> </a:t>
                </a:r>
              </a:p>
              <a:p>
                <a:pPr lvl="0"/>
                <a:r>
                  <a:rPr lang="en-US" sz="1000" b="1" dirty="0"/>
                  <a:t>Where is the setting?  Who is the main character?</a:t>
                </a:r>
              </a:p>
              <a:p>
                <a:pPr lvl="0"/>
                <a:r>
                  <a:rPr lang="en-US" sz="1000" b="1" dirty="0"/>
                  <a:t>Where did the character plant the seeds?</a:t>
                </a:r>
              </a:p>
              <a:p>
                <a:pPr lvl="0"/>
                <a:r>
                  <a:rPr lang="en-US" sz="1000" b="1" dirty="0"/>
                  <a:t>What did the character see, hear and feel?</a:t>
                </a:r>
              </a:p>
              <a:p>
                <a:pPr lvl="0"/>
                <a:r>
                  <a:rPr lang="en-US" sz="1000" b="1" dirty="0"/>
                  <a:t>How did the character get them ready for people to </a:t>
                </a:r>
                <a:r>
                  <a:rPr lang="en-US" sz="1000" b="1" dirty="0" smtClean="0"/>
                  <a:t>eat.</a:t>
                </a:r>
              </a:p>
              <a:p>
                <a:pPr lvl="0"/>
                <a:endParaRPr lang="en-US" sz="1100" b="1" dirty="0"/>
              </a:p>
              <a:p>
                <a:r>
                  <a:rPr lang="en-US" sz="1000" b="1" u="sng" dirty="0"/>
                  <a:t>Exemplar Student Writing </a:t>
                </a:r>
                <a:r>
                  <a:rPr lang="en-US" sz="1000" b="1" u="sng" dirty="0" smtClean="0"/>
                  <a:t>Sample</a:t>
                </a:r>
                <a:r>
                  <a:rPr lang="en-US" sz="1000" b="1" dirty="0" smtClean="0"/>
                  <a:t>:</a:t>
                </a:r>
              </a:p>
              <a:p>
                <a:r>
                  <a:rPr lang="en-US" sz="1200" b="1" dirty="0" smtClean="0"/>
                  <a:t>Lucy </a:t>
                </a:r>
                <a:r>
                  <a:rPr lang="en-US" sz="1200" b="1" dirty="0"/>
                  <a:t>is in first grade. She lives on </a:t>
                </a:r>
                <a:r>
                  <a:rPr lang="en-US" sz="1200" b="1" dirty="0" smtClean="0"/>
                  <a:t>an orchard. There </a:t>
                </a:r>
                <a:r>
                  <a:rPr lang="en-US" sz="1200" b="1" dirty="0"/>
                  <a:t>are lots of apple trees.  She took some </a:t>
                </a:r>
                <a:r>
                  <a:rPr lang="en-US" sz="1200" b="1" dirty="0" smtClean="0"/>
                  <a:t>of the apple trees</a:t>
                </a:r>
                <a:r>
                  <a:rPr lang="en-US" sz="1200" b="1" dirty="0"/>
                  <a:t>’ seeds to </a:t>
                </a:r>
                <a:r>
                  <a:rPr lang="en-US" sz="1200" b="1" dirty="0" smtClean="0"/>
                  <a:t>school.  </a:t>
                </a:r>
              </a:p>
              <a:p>
                <a:endParaRPr lang="en-US" sz="1200" b="1" dirty="0" smtClean="0"/>
              </a:p>
              <a:p>
                <a:r>
                  <a:rPr lang="en-US" sz="1200" b="1" dirty="0" smtClean="0"/>
                  <a:t>Then, she shared and her class planted apple seeds in the school yard.  It was fun.  The other kids were laughing.  </a:t>
                </a:r>
              </a:p>
              <a:p>
                <a:endParaRPr lang="en-US" sz="1200" b="1" dirty="0"/>
              </a:p>
              <a:p>
                <a:r>
                  <a:rPr lang="en-US" sz="1200" b="1" dirty="0" smtClean="0"/>
                  <a:t>Later, they </a:t>
                </a:r>
                <a:r>
                  <a:rPr lang="en-US" sz="1200" b="1" dirty="0"/>
                  <a:t>watered the seeds </a:t>
                </a:r>
                <a:r>
                  <a:rPr lang="en-US" sz="1200" b="1" dirty="0" smtClean="0"/>
                  <a:t>and everyone </a:t>
                </a:r>
                <a:r>
                  <a:rPr lang="en-US" sz="1200" b="1" dirty="0"/>
                  <a:t>got wet. </a:t>
                </a:r>
                <a:endParaRPr lang="en-US" sz="1200" b="1" dirty="0" smtClean="0"/>
              </a:p>
              <a:p>
                <a:endParaRPr lang="en-US" sz="1200" b="1" dirty="0"/>
              </a:p>
              <a:p>
                <a:r>
                  <a:rPr lang="en-US" sz="1200" b="1" dirty="0" smtClean="0"/>
                  <a:t>When </a:t>
                </a:r>
                <a:r>
                  <a:rPr lang="en-US" sz="1200" b="1" dirty="0"/>
                  <a:t>the trees get big they will have apples.  </a:t>
                </a:r>
                <a:r>
                  <a:rPr lang="en-US" sz="1200" b="1" dirty="0" smtClean="0"/>
                  <a:t>Lucy said, “Then </a:t>
                </a:r>
                <a:r>
                  <a:rPr lang="en-US" sz="1200" b="1" dirty="0"/>
                  <a:t>they can have an apple eating party</a:t>
                </a:r>
                <a:r>
                  <a:rPr lang="en-US" sz="1000" b="1" dirty="0" smtClean="0"/>
                  <a:t>.”</a:t>
                </a:r>
                <a:endParaRPr lang="en-US" sz="1000" b="1" dirty="0"/>
              </a:p>
              <a:p>
                <a:endParaRPr lang="en-US" sz="1000" dirty="0" smtClean="0"/>
              </a:p>
              <a:p>
                <a:endParaRPr lang="en-US" sz="1000" dirty="0"/>
              </a:p>
            </p:txBody>
          </p:sp>
          <p:sp>
            <p:nvSpPr>
              <p:cNvPr id="7" name="TextBox 6"/>
              <p:cNvSpPr txBox="1"/>
              <p:nvPr/>
            </p:nvSpPr>
            <p:spPr>
              <a:xfrm>
                <a:off x="3687153" y="7050430"/>
                <a:ext cx="3095786" cy="241824"/>
              </a:xfrm>
              <a:prstGeom prst="rect">
                <a:avLst/>
              </a:prstGeom>
              <a:noFill/>
            </p:spPr>
            <p:txBody>
              <a:bodyPr wrap="square" rtlCol="0">
                <a:spAutoFit/>
              </a:bodyPr>
              <a:lstStyle/>
              <a:p>
                <a:r>
                  <a:rPr lang="en-US" sz="900" b="1" dirty="0" smtClean="0">
                    <a:solidFill>
                      <a:srgbClr val="FF0000"/>
                    </a:solidFill>
                  </a:rPr>
                  <a:t>Elaborates with concrete, sensory details and dialogue. </a:t>
                </a:r>
                <a:endParaRPr lang="en-US" sz="900" b="1" dirty="0">
                  <a:solidFill>
                    <a:srgbClr val="FF0000"/>
                  </a:solidFill>
                </a:endParaRPr>
              </a:p>
            </p:txBody>
          </p:sp>
          <p:sp>
            <p:nvSpPr>
              <p:cNvPr id="10" name="TextBox 9"/>
              <p:cNvSpPr txBox="1"/>
              <p:nvPr/>
            </p:nvSpPr>
            <p:spPr>
              <a:xfrm>
                <a:off x="2036761" y="5954526"/>
                <a:ext cx="3187725" cy="241824"/>
              </a:xfrm>
              <a:prstGeom prst="rect">
                <a:avLst/>
              </a:prstGeom>
              <a:noFill/>
            </p:spPr>
            <p:txBody>
              <a:bodyPr wrap="square" rtlCol="0">
                <a:spAutoFit/>
              </a:bodyPr>
              <a:lstStyle/>
              <a:p>
                <a:r>
                  <a:rPr lang="en-US" sz="900" b="1" dirty="0" smtClean="0">
                    <a:solidFill>
                      <a:srgbClr val="FF0000"/>
                    </a:solidFill>
                  </a:rPr>
                  <a:t>Engages reader  and Establishes storyline</a:t>
                </a:r>
                <a:endParaRPr lang="en-US" sz="900" b="1" dirty="0">
                  <a:solidFill>
                    <a:srgbClr val="FF0000"/>
                  </a:solidFill>
                </a:endParaRPr>
              </a:p>
            </p:txBody>
          </p:sp>
          <p:sp>
            <p:nvSpPr>
              <p:cNvPr id="11" name="TextBox 10"/>
              <p:cNvSpPr txBox="1"/>
              <p:nvPr/>
            </p:nvSpPr>
            <p:spPr>
              <a:xfrm>
                <a:off x="2747154" y="5515467"/>
                <a:ext cx="2406596" cy="241824"/>
              </a:xfrm>
              <a:prstGeom prst="rect">
                <a:avLst/>
              </a:prstGeom>
              <a:noFill/>
            </p:spPr>
            <p:txBody>
              <a:bodyPr wrap="square" rtlCol="0">
                <a:spAutoFit/>
              </a:bodyPr>
              <a:lstStyle/>
              <a:p>
                <a:r>
                  <a:rPr lang="en-US" sz="900" b="1" dirty="0" smtClean="0">
                    <a:solidFill>
                      <a:srgbClr val="FF0000"/>
                    </a:solidFill>
                  </a:rPr>
                  <a:t>Uses topic vocabulary from texts.</a:t>
                </a:r>
                <a:endParaRPr lang="en-US" sz="900" b="1" dirty="0">
                  <a:solidFill>
                    <a:srgbClr val="FF0000"/>
                  </a:solidFill>
                </a:endParaRPr>
              </a:p>
            </p:txBody>
          </p:sp>
          <p:sp>
            <p:nvSpPr>
              <p:cNvPr id="9" name="TextBox 8"/>
              <p:cNvSpPr txBox="1"/>
              <p:nvPr/>
            </p:nvSpPr>
            <p:spPr>
              <a:xfrm>
                <a:off x="1179445" y="6593153"/>
                <a:ext cx="3319463" cy="241824"/>
              </a:xfrm>
              <a:prstGeom prst="rect">
                <a:avLst/>
              </a:prstGeom>
              <a:noFill/>
            </p:spPr>
            <p:txBody>
              <a:bodyPr wrap="square" rtlCol="0">
                <a:spAutoFit/>
              </a:bodyPr>
              <a:lstStyle/>
              <a:p>
                <a:r>
                  <a:rPr lang="en-US" sz="900" b="1" dirty="0" smtClean="0">
                    <a:solidFill>
                      <a:srgbClr val="FF0000"/>
                    </a:solidFill>
                  </a:rPr>
                  <a:t>Transitional words move story in event order.</a:t>
                </a:r>
                <a:endParaRPr lang="en-US" sz="900" b="1" dirty="0">
                  <a:solidFill>
                    <a:srgbClr val="FF0000"/>
                  </a:solidFill>
                </a:endParaRPr>
              </a:p>
            </p:txBody>
          </p:sp>
        </p:grpSp>
        <p:sp>
          <p:nvSpPr>
            <p:cNvPr id="39" name="TextBox 38"/>
            <p:cNvSpPr txBox="1"/>
            <p:nvPr/>
          </p:nvSpPr>
          <p:spPr>
            <a:xfrm>
              <a:off x="456500" y="7594140"/>
              <a:ext cx="2409664" cy="241824"/>
            </a:xfrm>
            <a:prstGeom prst="rect">
              <a:avLst/>
            </a:prstGeom>
            <a:noFill/>
          </p:spPr>
          <p:txBody>
            <a:bodyPr wrap="square" rtlCol="0">
              <a:spAutoFit/>
            </a:bodyPr>
            <a:lstStyle/>
            <a:p>
              <a:r>
                <a:rPr lang="en-US" sz="900" b="1" dirty="0" smtClean="0">
                  <a:solidFill>
                    <a:srgbClr val="FF0000"/>
                  </a:solidFill>
                </a:rPr>
                <a:t>Has a clear and logical conclusion.</a:t>
              </a:r>
              <a:endParaRPr lang="en-US" sz="900" b="1" dirty="0">
                <a:solidFill>
                  <a:srgbClr val="FF0000"/>
                </a:solidFill>
              </a:endParaRPr>
            </a:p>
          </p:txBody>
        </p:sp>
      </p:grpSp>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22875349"/>
              </p:ext>
            </p:extLst>
          </p:nvPr>
        </p:nvGraphicFramePr>
        <p:xfrm>
          <a:off x="152400" y="156664"/>
          <a:ext cx="7019818" cy="4670874"/>
        </p:xfrm>
        <a:graphic>
          <a:graphicData uri="http://schemas.openxmlformats.org/drawingml/2006/table">
            <a:tbl>
              <a:tblPr firstRow="1" bandRow="1">
                <a:tableStyleId>{5940675A-B579-460E-94D1-54222C63F5DA}</a:tableStyleId>
              </a:tblPr>
              <a:tblGrid>
                <a:gridCol w="762000"/>
                <a:gridCol w="1219200"/>
                <a:gridCol w="1143000"/>
                <a:gridCol w="1283053"/>
                <a:gridCol w="1337916"/>
                <a:gridCol w="1274649"/>
              </a:tblGrid>
              <a:tr h="466280">
                <a:tc gridSpan="6">
                  <a:txBody>
                    <a:bodyPr/>
                    <a:lstStyle/>
                    <a:p>
                      <a:pPr marL="0" marR="0" algn="l">
                        <a:lnSpc>
                          <a:spcPct val="100000"/>
                        </a:lnSpc>
                        <a:spcBef>
                          <a:spcPts val="0"/>
                        </a:spcBef>
                        <a:spcAft>
                          <a:spcPts val="0"/>
                        </a:spcAft>
                      </a:pPr>
                      <a:r>
                        <a:rPr lang="en-US" sz="900" b="1" dirty="0" smtClean="0"/>
                        <a:t>W.1.3</a:t>
                      </a:r>
                      <a:r>
                        <a:rPr lang="en-US" sz="900" dirty="0" smtClean="0"/>
                        <a:t/>
                      </a:r>
                      <a:br>
                        <a:rPr lang="en-US" sz="900" dirty="0" smtClean="0"/>
                      </a:br>
                      <a:r>
                        <a:rPr lang="en-US" sz="900" dirty="0" smtClean="0"/>
                        <a:t>Write narratives in which they </a:t>
                      </a:r>
                      <a:r>
                        <a:rPr lang="en-US" sz="900" b="1" dirty="0" smtClean="0"/>
                        <a:t>recount two or more appropriately sequenced events</a:t>
                      </a:r>
                      <a:r>
                        <a:rPr lang="en-US" sz="900" dirty="0" smtClean="0"/>
                        <a:t>, include some </a:t>
                      </a:r>
                      <a:r>
                        <a:rPr lang="en-US" sz="900" b="1" dirty="0" smtClean="0"/>
                        <a:t>details </a:t>
                      </a:r>
                      <a:r>
                        <a:rPr lang="en-US" sz="900" dirty="0" smtClean="0"/>
                        <a:t>regarding </a:t>
                      </a:r>
                      <a:r>
                        <a:rPr lang="en-US" sz="900" b="1" dirty="0" smtClean="0"/>
                        <a:t>what happened</a:t>
                      </a:r>
                      <a:r>
                        <a:rPr lang="en-US" sz="900" dirty="0" smtClean="0"/>
                        <a:t>, use </a:t>
                      </a:r>
                      <a:r>
                        <a:rPr lang="en-US" sz="900" b="1" dirty="0" smtClean="0"/>
                        <a:t>temporal words to signal event order</a:t>
                      </a:r>
                      <a:r>
                        <a:rPr lang="en-US" sz="900" dirty="0" smtClean="0"/>
                        <a:t>, and provide some sense of </a:t>
                      </a:r>
                      <a:r>
                        <a:rPr lang="en-US" sz="900" b="1" dirty="0" smtClean="0"/>
                        <a:t>closure.</a:t>
                      </a: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552">
                <a:tc gridSpan="6">
                  <a:txBody>
                    <a:bodyPr/>
                    <a:lstStyle/>
                    <a:p>
                      <a:pPr marL="0" marR="0" algn="ctr">
                        <a:lnSpc>
                          <a:spcPct val="100000"/>
                        </a:lnSpc>
                        <a:spcBef>
                          <a:spcPts val="0"/>
                        </a:spcBef>
                        <a:spcAft>
                          <a:spcPts val="0"/>
                        </a:spcAft>
                      </a:pPr>
                      <a:r>
                        <a:rPr lang="en-US" sz="1200" kern="1200" dirty="0" smtClean="0">
                          <a:effectLst/>
                        </a:rPr>
                        <a:t>Narrative </a:t>
                      </a:r>
                      <a:r>
                        <a:rPr lang="en-US" sz="1200" kern="1200" dirty="0">
                          <a:effectLst/>
                        </a:rPr>
                        <a:t>Full Composition </a:t>
                      </a:r>
                      <a:r>
                        <a:rPr lang="en-US" sz="1200" kern="1200" dirty="0" smtClean="0">
                          <a:effectLst/>
                        </a:rPr>
                        <a:t>Performance Task Score “4” Example</a:t>
                      </a:r>
                      <a:endParaRPr lang="en-US" sz="900" dirty="0">
                        <a:effectLst/>
                        <a:latin typeface="Calibri"/>
                        <a:ea typeface="Calibri"/>
                        <a:cs typeface="Times New Roman"/>
                      </a:endParaRPr>
                    </a:p>
                  </a:txBody>
                  <a:tcPr marR="72474" marT="36752" marB="36752"/>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1621">
                <a:tc rowSpan="2">
                  <a:txBody>
                    <a:bodyPr/>
                    <a:lstStyle/>
                    <a:p>
                      <a:pPr marL="0" marR="0" algn="ctr">
                        <a:lnSpc>
                          <a:spcPct val="100000"/>
                        </a:lnSpc>
                        <a:spcBef>
                          <a:spcPts val="0"/>
                        </a:spcBef>
                        <a:spcAft>
                          <a:spcPts val="0"/>
                        </a:spcAft>
                      </a:pPr>
                      <a:r>
                        <a:rPr lang="en-US" sz="1400" b="1" kern="1200" dirty="0">
                          <a:effectLst/>
                        </a:rPr>
                        <a:t>score</a:t>
                      </a:r>
                      <a:endParaRPr lang="en-US" sz="900" b="1" dirty="0">
                        <a:effectLst/>
                        <a:latin typeface="Calibri"/>
                        <a:ea typeface="Calibri"/>
                        <a:cs typeface="Times New Roman"/>
                      </a:endParaRPr>
                    </a:p>
                  </a:txBody>
                  <a:tcPr marR="72474" marT="36752" marB="36752" anchor="ctr"/>
                </a:tc>
                <a:tc gridSpan="2">
                  <a:txBody>
                    <a:bodyPr/>
                    <a:lstStyle/>
                    <a:p>
                      <a:pPr marL="0" marR="0" algn="ctr">
                        <a:lnSpc>
                          <a:spcPct val="100000"/>
                        </a:lnSpc>
                        <a:spcBef>
                          <a:spcPts val="0"/>
                        </a:spcBef>
                        <a:spcAft>
                          <a:spcPts val="0"/>
                        </a:spcAft>
                      </a:pPr>
                      <a:r>
                        <a:rPr lang="en-US" sz="1000" kern="1200" dirty="0">
                          <a:effectLst/>
                        </a:rPr>
                        <a:t>Statement of Purpose/Focus and Organization</a:t>
                      </a:r>
                      <a:endParaRPr lang="en-US" sz="900" dirty="0">
                        <a:effectLst/>
                        <a:latin typeface="Calibri"/>
                        <a:ea typeface="Calibri"/>
                        <a:cs typeface="Times New Roman"/>
                      </a:endParaRPr>
                    </a:p>
                  </a:txBody>
                  <a:tcPr marR="72474" marT="36752" marB="36752" anchor="ctr">
                    <a:solidFill>
                      <a:schemeClr val="accent1">
                        <a:lumMod val="60000"/>
                        <a:lumOff val="40000"/>
                      </a:schemeClr>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US" sz="1000" kern="1200" dirty="0">
                          <a:effectLst/>
                        </a:rPr>
                        <a:t>Development: Language and Elaboration</a:t>
                      </a:r>
                      <a:endParaRPr lang="en-US" sz="900" dirty="0">
                        <a:effectLst/>
                      </a:endParaRPr>
                    </a:p>
                    <a:p>
                      <a:pPr marL="0" marR="0" algn="ctr">
                        <a:lnSpc>
                          <a:spcPct val="100000"/>
                        </a:lnSpc>
                        <a:spcBef>
                          <a:spcPts val="0"/>
                        </a:spcBef>
                        <a:spcAft>
                          <a:spcPts val="0"/>
                        </a:spcAft>
                      </a:pPr>
                      <a:r>
                        <a:rPr lang="en-US" sz="1000" kern="1200" dirty="0">
                          <a:effectLst/>
                        </a:rPr>
                        <a:t>of Evidence</a:t>
                      </a:r>
                      <a:endParaRPr lang="en-US" sz="900" dirty="0">
                        <a:effectLst/>
                        <a:latin typeface="Calibri"/>
                        <a:ea typeface="Calibri"/>
                        <a:cs typeface="Times New Roman"/>
                      </a:endParaRPr>
                    </a:p>
                  </a:txBody>
                  <a:tcPr marR="72474" marT="36752" marB="36752" anchor="ctr">
                    <a:solidFill>
                      <a:schemeClr val="accent3">
                        <a:lumMod val="40000"/>
                        <a:lumOff val="60000"/>
                      </a:schemeClr>
                    </a:solidFill>
                  </a:tcPr>
                </a:tc>
                <a:tc hMerge="1">
                  <a:txBody>
                    <a:bodyPr/>
                    <a:lstStyle/>
                    <a:p>
                      <a:endParaRPr lang="en-US"/>
                    </a:p>
                  </a:txBody>
                  <a:tcPr/>
                </a:tc>
                <a:tc rowSpan="2">
                  <a:txBody>
                    <a:bodyPr/>
                    <a:lstStyle/>
                    <a:p>
                      <a:pPr marL="0" marR="0" algn="ctr">
                        <a:lnSpc>
                          <a:spcPct val="100000"/>
                        </a:lnSpc>
                        <a:spcBef>
                          <a:spcPts val="0"/>
                        </a:spcBef>
                        <a:spcAft>
                          <a:spcPts val="0"/>
                        </a:spcAft>
                      </a:pPr>
                      <a:r>
                        <a:rPr lang="en-US" sz="900" dirty="0" smtClean="0">
                          <a:effectLst/>
                          <a:latin typeface="Calibri"/>
                          <a:ea typeface="Calibri"/>
                          <a:cs typeface="Times New Roman"/>
                        </a:rPr>
                        <a:t>Conventions</a:t>
                      </a:r>
                      <a:endParaRPr lang="en-US" sz="900" dirty="0">
                        <a:effectLst/>
                        <a:latin typeface="Calibri"/>
                        <a:ea typeface="Calibri"/>
                        <a:cs typeface="Times New Roman"/>
                      </a:endParaRPr>
                    </a:p>
                  </a:txBody>
                  <a:tcPr marR="72474" marT="36752" marB="36752" anchor="ctr">
                    <a:solidFill>
                      <a:schemeClr val="accent6">
                        <a:lumMod val="40000"/>
                        <a:lumOff val="60000"/>
                      </a:schemeClr>
                    </a:solidFill>
                  </a:tcPr>
                </a:tc>
              </a:tr>
              <a:tr h="411621">
                <a:tc vMerge="1">
                  <a:txBody>
                    <a:bodyPr/>
                    <a:lstStyle/>
                    <a:p>
                      <a:endParaRPr lang="en-US"/>
                    </a:p>
                  </a:txBody>
                  <a:tcPr/>
                </a:tc>
                <a:tc>
                  <a:txBody>
                    <a:bodyPr/>
                    <a:lstStyle/>
                    <a:p>
                      <a:pPr marL="0" marR="0" algn="ctr">
                        <a:lnSpc>
                          <a:spcPct val="100000"/>
                        </a:lnSpc>
                        <a:spcBef>
                          <a:spcPts val="0"/>
                        </a:spcBef>
                        <a:spcAft>
                          <a:spcPts val="0"/>
                        </a:spcAft>
                      </a:pPr>
                      <a:r>
                        <a:rPr lang="en-US" sz="1000" kern="1200" dirty="0">
                          <a:effectLst/>
                        </a:rPr>
                        <a:t>Statement of</a:t>
                      </a:r>
                      <a:endParaRPr lang="en-US" sz="900" dirty="0">
                        <a:effectLst/>
                      </a:endParaRPr>
                    </a:p>
                    <a:p>
                      <a:pPr marL="0" marR="0" algn="ctr">
                        <a:lnSpc>
                          <a:spcPct val="100000"/>
                        </a:lnSpc>
                        <a:spcBef>
                          <a:spcPts val="0"/>
                        </a:spcBef>
                        <a:spcAft>
                          <a:spcPts val="0"/>
                        </a:spcAft>
                      </a:pPr>
                      <a:r>
                        <a:rPr lang="en-US" sz="1000" kern="1200" dirty="0">
                          <a:effectLst/>
                        </a:rPr>
                        <a:t>Purpose/Focus</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Organization</a:t>
                      </a:r>
                      <a:endParaRPr lang="en-US" sz="900" dirty="0">
                        <a:effectLst/>
                        <a:latin typeface="Calibri"/>
                        <a:ea typeface="Calibri"/>
                        <a:cs typeface="Times New Roman"/>
                      </a:endParaRPr>
                    </a:p>
                  </a:txBody>
                  <a:tcPr marR="72474" marT="36752" marB="36752" anchor="ctr">
                    <a:solidFill>
                      <a:schemeClr val="accent1">
                        <a:lumMod val="20000"/>
                        <a:lumOff val="80000"/>
                      </a:schemeClr>
                    </a:solidFill>
                  </a:tcPr>
                </a:tc>
                <a:tc>
                  <a:txBody>
                    <a:bodyPr/>
                    <a:lstStyle/>
                    <a:p>
                      <a:pPr marL="0" marR="0" algn="ctr">
                        <a:lnSpc>
                          <a:spcPct val="100000"/>
                        </a:lnSpc>
                        <a:spcBef>
                          <a:spcPts val="0"/>
                        </a:spcBef>
                        <a:spcAft>
                          <a:spcPts val="0"/>
                        </a:spcAft>
                      </a:pPr>
                      <a:r>
                        <a:rPr lang="en-US" sz="1000" kern="1200" dirty="0">
                          <a:effectLst/>
                        </a:rPr>
                        <a:t>Elaboration of</a:t>
                      </a:r>
                      <a:endParaRPr lang="en-US" sz="900" dirty="0">
                        <a:effectLst/>
                      </a:endParaRPr>
                    </a:p>
                    <a:p>
                      <a:pPr marL="0" marR="0" algn="ctr">
                        <a:lnSpc>
                          <a:spcPct val="100000"/>
                        </a:lnSpc>
                        <a:spcBef>
                          <a:spcPts val="0"/>
                        </a:spcBef>
                        <a:spcAft>
                          <a:spcPts val="0"/>
                        </a:spcAft>
                      </a:pPr>
                      <a:r>
                        <a:rPr lang="en-US" sz="1000" kern="1200" dirty="0">
                          <a:effectLst/>
                        </a:rPr>
                        <a:t>Evidence</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a:txBody>
                    <a:bodyPr/>
                    <a:lstStyle/>
                    <a:p>
                      <a:pPr marL="0" marR="0" algn="ctr">
                        <a:lnSpc>
                          <a:spcPct val="100000"/>
                        </a:lnSpc>
                        <a:spcBef>
                          <a:spcPts val="0"/>
                        </a:spcBef>
                        <a:spcAft>
                          <a:spcPts val="0"/>
                        </a:spcAft>
                      </a:pPr>
                      <a:r>
                        <a:rPr lang="en-US" sz="1000" kern="1200" dirty="0">
                          <a:effectLst/>
                        </a:rPr>
                        <a:t>Language and</a:t>
                      </a:r>
                      <a:endParaRPr lang="en-US" sz="900" dirty="0">
                        <a:effectLst/>
                      </a:endParaRPr>
                    </a:p>
                    <a:p>
                      <a:pPr marL="0" marR="0" algn="ctr">
                        <a:lnSpc>
                          <a:spcPct val="100000"/>
                        </a:lnSpc>
                        <a:spcBef>
                          <a:spcPts val="0"/>
                        </a:spcBef>
                        <a:spcAft>
                          <a:spcPts val="0"/>
                        </a:spcAft>
                      </a:pPr>
                      <a:r>
                        <a:rPr lang="en-US" sz="1000" kern="1200" dirty="0">
                          <a:effectLst/>
                        </a:rPr>
                        <a:t>Vocabulary</a:t>
                      </a:r>
                      <a:endParaRPr lang="en-US" sz="900" dirty="0">
                        <a:effectLst/>
                        <a:latin typeface="Calibri"/>
                        <a:ea typeface="Calibri"/>
                        <a:cs typeface="Times New Roman"/>
                      </a:endParaRPr>
                    </a:p>
                  </a:txBody>
                  <a:tcPr marR="72474" marT="36752" marB="36752" anchor="ctr">
                    <a:solidFill>
                      <a:schemeClr val="accent3">
                        <a:lumMod val="20000"/>
                        <a:lumOff val="80000"/>
                      </a:schemeClr>
                    </a:solidFill>
                  </a:tcPr>
                </a:tc>
                <a:tc vMerge="1">
                  <a:txBody>
                    <a:bodyPr/>
                    <a:lstStyle/>
                    <a:p>
                      <a:pPr marL="0" marR="0" algn="ctr">
                        <a:lnSpc>
                          <a:spcPct val="100000"/>
                        </a:lnSpc>
                        <a:spcBef>
                          <a:spcPts val="0"/>
                        </a:spcBef>
                        <a:spcAft>
                          <a:spcPts val="0"/>
                        </a:spcAft>
                      </a:pPr>
                      <a:endParaRPr lang="en-US" sz="900" dirty="0">
                        <a:effectLst/>
                        <a:latin typeface="Calibri"/>
                        <a:ea typeface="Calibri"/>
                        <a:cs typeface="Times New Roman"/>
                      </a:endParaRPr>
                    </a:p>
                  </a:txBody>
                  <a:tcPr marR="72474" marT="36752" marB="36752" anchor="ctr">
                    <a:solidFill>
                      <a:schemeClr val="accent6">
                        <a:lumMod val="20000"/>
                        <a:lumOff val="80000"/>
                      </a:schemeClr>
                    </a:solidFill>
                  </a:tcPr>
                </a:tc>
              </a:tr>
              <a:tr h="411621">
                <a:tc>
                  <a:txBody>
                    <a:bodyPr/>
                    <a:lstStyle/>
                    <a:p>
                      <a:pPr marL="0" marR="0" algn="ctr">
                        <a:lnSpc>
                          <a:spcPct val="100000"/>
                        </a:lnSpc>
                        <a:spcBef>
                          <a:spcPts val="0"/>
                        </a:spcBef>
                        <a:spcAft>
                          <a:spcPts val="0"/>
                        </a:spcAft>
                      </a:pPr>
                      <a:r>
                        <a:rPr lang="en-US" sz="1600" b="1" dirty="0" smtClean="0">
                          <a:effectLst/>
                          <a:latin typeface="Calibri"/>
                          <a:ea typeface="Calibri"/>
                          <a:cs typeface="Times New Roman"/>
                        </a:rPr>
                        <a:t>4</a:t>
                      </a:r>
                    </a:p>
                    <a:p>
                      <a:pPr marL="0" marR="0" algn="ctr">
                        <a:lnSpc>
                          <a:spcPct val="100000"/>
                        </a:lnSpc>
                        <a:spcBef>
                          <a:spcPts val="0"/>
                        </a:spcBef>
                        <a:spcAft>
                          <a:spcPts val="0"/>
                        </a:spcAft>
                      </a:pPr>
                      <a:r>
                        <a:rPr lang="en-US" sz="1600" b="1" dirty="0" smtClean="0">
                          <a:effectLst/>
                          <a:latin typeface="Calibri"/>
                          <a:ea typeface="Calibri"/>
                          <a:cs typeface="Times New Roman"/>
                        </a:rPr>
                        <a:t>Rubric</a:t>
                      </a:r>
                    </a:p>
                    <a:p>
                      <a:pPr marL="0" marR="0" algn="ctr">
                        <a:lnSpc>
                          <a:spcPct val="100000"/>
                        </a:lnSpc>
                        <a:spcBef>
                          <a:spcPts val="0"/>
                        </a:spcBef>
                        <a:spcAft>
                          <a:spcPts val="0"/>
                        </a:spcAft>
                      </a:pPr>
                      <a:endParaRPr lang="en-US" sz="1600" b="1" dirty="0">
                        <a:effectLst/>
                        <a:latin typeface="Calibri"/>
                        <a:ea typeface="Calibri"/>
                        <a:cs typeface="Times New Roman"/>
                      </a:endParaRPr>
                    </a:p>
                  </a:txBody>
                  <a:tcPr marR="72474" marT="36752" marB="36752" anchor="ctr"/>
                </a:tc>
                <a:tc>
                  <a:txBody>
                    <a:bodyPr/>
                    <a:lstStyle/>
                    <a:p>
                      <a:pPr algn="l">
                        <a:lnSpc>
                          <a:spcPct val="100000"/>
                        </a:lnSpc>
                      </a:pPr>
                      <a:r>
                        <a:rPr lang="en-US" sz="900" baseline="0" dirty="0" smtClean="0">
                          <a:latin typeface="+mn-lt"/>
                        </a:rPr>
                        <a:t>Beginning establishes</a:t>
                      </a:r>
                    </a:p>
                    <a:p>
                      <a:pPr algn="l">
                        <a:lnSpc>
                          <a:spcPct val="100000"/>
                        </a:lnSpc>
                      </a:pPr>
                      <a:r>
                        <a:rPr lang="en-US" sz="900" baseline="0" dirty="0" smtClean="0">
                          <a:latin typeface="+mn-lt"/>
                        </a:rPr>
                        <a:t>engaging context for story line/events (e.g., asks a question; starts with action or feelings)</a:t>
                      </a:r>
                    </a:p>
                    <a:p>
                      <a:pPr algn="l">
                        <a:lnSpc>
                          <a:spcPct val="100000"/>
                        </a:lnSpc>
                      </a:pPr>
                      <a:r>
                        <a:rPr lang="en-US" sz="900" baseline="0" dirty="0" smtClean="0">
                          <a:latin typeface="+mn-lt"/>
                        </a:rPr>
                        <a:t>Effectively presents</a:t>
                      </a:r>
                    </a:p>
                    <a:p>
                      <a:pPr algn="l">
                        <a:lnSpc>
                          <a:spcPct val="100000"/>
                        </a:lnSpc>
                      </a:pPr>
                      <a:r>
                        <a:rPr lang="en-US" sz="900" baseline="0" dirty="0" smtClean="0">
                          <a:latin typeface="+mn-lt"/>
                        </a:rPr>
                        <a:t>and maintains focus</a:t>
                      </a:r>
                    </a:p>
                    <a:p>
                      <a:pPr algn="l">
                        <a:lnSpc>
                          <a:spcPct val="100000"/>
                        </a:lnSpc>
                      </a:pPr>
                      <a:r>
                        <a:rPr lang="en-US" sz="900" baseline="0" dirty="0" smtClean="0">
                          <a:latin typeface="+mn-lt"/>
                        </a:rPr>
                        <a:t>(controlling idea) of</a:t>
                      </a:r>
                    </a:p>
                    <a:p>
                      <a:pPr algn="l">
                        <a:lnSpc>
                          <a:spcPct val="100000"/>
                        </a:lnSpc>
                      </a:pPr>
                      <a:r>
                        <a:rPr lang="en-US" sz="900" baseline="0" dirty="0" smtClean="0">
                          <a:latin typeface="+mn-lt"/>
                        </a:rPr>
                        <a:t>story line</a:t>
                      </a:r>
                      <a:endParaRPr lang="en-US" sz="900" dirty="0">
                        <a:effectLst/>
                        <a:latin typeface="+mn-lt"/>
                        <a:ea typeface="Calibri"/>
                        <a:cs typeface="Times New Roman"/>
                      </a:endParaRPr>
                    </a:p>
                  </a:txBody>
                  <a:tcPr marR="0" marT="0" marB="0"/>
                </a:tc>
                <a:tc>
                  <a:txBody>
                    <a:bodyPr/>
                    <a:lstStyle/>
                    <a:p>
                      <a:pPr algn="l">
                        <a:lnSpc>
                          <a:spcPct val="100000"/>
                        </a:lnSpc>
                      </a:pPr>
                      <a:r>
                        <a:rPr lang="en-US" sz="900" baseline="0" dirty="0" smtClean="0">
                          <a:latin typeface="+mn-lt"/>
                        </a:rPr>
                        <a:t>Has a beginning, middle, and an ending with a sense of closure(e.g., a lesson learned –next time…; he never</a:t>
                      </a:r>
                    </a:p>
                    <a:p>
                      <a:pPr algn="l">
                        <a:lnSpc>
                          <a:spcPct val="100000"/>
                        </a:lnSpc>
                      </a:pPr>
                      <a:r>
                        <a:rPr lang="en-US" sz="900" baseline="0" dirty="0" smtClean="0">
                          <a:latin typeface="+mn-lt"/>
                        </a:rPr>
                        <a:t>did that again)</a:t>
                      </a:r>
                    </a:p>
                    <a:p>
                      <a:pPr algn="l">
                        <a:lnSpc>
                          <a:spcPct val="100000"/>
                        </a:lnSpc>
                      </a:pPr>
                      <a:r>
                        <a:rPr lang="en-US" sz="900" baseline="0" dirty="0" smtClean="0">
                          <a:latin typeface="+mn-lt"/>
                        </a:rPr>
                        <a:t>Variety of transitions</a:t>
                      </a:r>
                    </a:p>
                    <a:p>
                      <a:pPr algn="l">
                        <a:lnSpc>
                          <a:spcPct val="100000"/>
                        </a:lnSpc>
                      </a:pPr>
                      <a:r>
                        <a:rPr lang="en-US" sz="900" baseline="0" dirty="0" smtClean="0">
                          <a:latin typeface="+mn-lt"/>
                        </a:rPr>
                        <a:t>used appropriately</a:t>
                      </a:r>
                    </a:p>
                    <a:p>
                      <a:pPr algn="l">
                        <a:lnSpc>
                          <a:spcPct val="100000"/>
                        </a:lnSpc>
                      </a:pPr>
                      <a:r>
                        <a:rPr lang="en-US" sz="900" baseline="0" dirty="0" smtClean="0">
                          <a:latin typeface="+mn-lt"/>
                        </a:rPr>
                        <a:t>Chronology is logical</a:t>
                      </a:r>
                      <a:endParaRPr lang="en-US" sz="900" dirty="0">
                        <a:solidFill>
                          <a:srgbClr val="000000"/>
                        </a:solidFill>
                        <a:latin typeface="+mn-lt"/>
                        <a:ea typeface="Calibri"/>
                        <a:cs typeface="Franklin Gothic Book"/>
                      </a:endParaRPr>
                    </a:p>
                  </a:txBody>
                  <a:tcPr marR="0" marT="0" marB="0"/>
                </a:tc>
                <a:tc>
                  <a:txBody>
                    <a:bodyPr/>
                    <a:lstStyle/>
                    <a:p>
                      <a:pPr algn="l">
                        <a:lnSpc>
                          <a:spcPct val="100000"/>
                        </a:lnSpc>
                      </a:pPr>
                      <a:r>
                        <a:rPr lang="en-US" sz="900" baseline="0" dirty="0" smtClean="0">
                          <a:latin typeface="+mn-lt"/>
                        </a:rPr>
                        <a:t>Relevant, concrete details create vivid images or ideas</a:t>
                      </a:r>
                    </a:p>
                    <a:p>
                      <a:pPr algn="l">
                        <a:lnSpc>
                          <a:spcPct val="100000"/>
                        </a:lnSpc>
                      </a:pPr>
                      <a:r>
                        <a:rPr lang="en-US" sz="900" baseline="0" dirty="0" smtClean="0">
                          <a:latin typeface="+mn-lt"/>
                        </a:rPr>
                        <a:t>Effective use of</a:t>
                      </a:r>
                    </a:p>
                    <a:p>
                      <a:pPr algn="l">
                        <a:lnSpc>
                          <a:spcPct val="100000"/>
                        </a:lnSpc>
                      </a:pPr>
                      <a:r>
                        <a:rPr lang="en-US" sz="900" baseline="0" dirty="0" smtClean="0">
                          <a:latin typeface="+mn-lt"/>
                        </a:rPr>
                        <a:t>dialogue, sensory and concrete details, strong verbs to advance the action; or to show how characters’ motivation, development or growth, change in the text.</a:t>
                      </a:r>
                      <a:endParaRPr lang="en-US" sz="900" dirty="0">
                        <a:solidFill>
                          <a:srgbClr val="000000"/>
                        </a:solidFill>
                        <a:latin typeface="+mn-lt"/>
                        <a:ea typeface="Calibri"/>
                        <a:cs typeface="Franklin Gothic Book"/>
                      </a:endParaRPr>
                    </a:p>
                  </a:txBody>
                  <a:tcPr marR="0" marT="0" marB="0"/>
                </a:tc>
                <a:tc>
                  <a:txBody>
                    <a:bodyPr/>
                    <a:lstStyle/>
                    <a:p>
                      <a:pPr algn="l">
                        <a:lnSpc>
                          <a:spcPct val="100000"/>
                        </a:lnSpc>
                      </a:pPr>
                      <a:r>
                        <a:rPr lang="en-US" sz="900" baseline="0" dirty="0" smtClean="0">
                          <a:latin typeface="+mn-lt"/>
                        </a:rPr>
                        <a:t>Maintains consistent</a:t>
                      </a:r>
                    </a:p>
                    <a:p>
                      <a:pPr algn="l">
                        <a:lnSpc>
                          <a:spcPct val="100000"/>
                        </a:lnSpc>
                      </a:pPr>
                      <a:r>
                        <a:rPr lang="en-US" sz="900" baseline="0" dirty="0" smtClean="0">
                          <a:latin typeface="+mn-lt"/>
                        </a:rPr>
                        <a:t>narrator’s voice</a:t>
                      </a:r>
                    </a:p>
                    <a:p>
                      <a:pPr algn="l">
                        <a:lnSpc>
                          <a:spcPct val="100000"/>
                        </a:lnSpc>
                      </a:pPr>
                      <a:r>
                        <a:rPr lang="en-US" sz="900" baseline="0" dirty="0" smtClean="0">
                          <a:latin typeface="+mn-lt"/>
                        </a:rPr>
                        <a:t>Uses precise language and sentence variety (simple, compound, with phrases)</a:t>
                      </a:r>
                    </a:p>
                    <a:p>
                      <a:pPr algn="l">
                        <a:lnSpc>
                          <a:spcPct val="100000"/>
                        </a:lnSpc>
                      </a:pPr>
                      <a:r>
                        <a:rPr lang="en-US" sz="900" baseline="0" dirty="0" smtClean="0">
                          <a:latin typeface="+mn-lt"/>
                        </a:rPr>
                        <a:t>May use figurative</a:t>
                      </a:r>
                    </a:p>
                    <a:p>
                      <a:pPr algn="l">
                        <a:lnSpc>
                          <a:spcPct val="100000"/>
                        </a:lnSpc>
                      </a:pPr>
                      <a:r>
                        <a:rPr lang="en-US" sz="900" baseline="0" dirty="0" smtClean="0">
                          <a:latin typeface="+mn-lt"/>
                        </a:rPr>
                        <a:t>language (e.g., imagery)</a:t>
                      </a:r>
                      <a:endParaRPr lang="en-US" sz="900" dirty="0">
                        <a:solidFill>
                          <a:srgbClr val="000000"/>
                        </a:solidFill>
                        <a:latin typeface="+mn-lt"/>
                        <a:ea typeface="Calibri"/>
                        <a:cs typeface="Franklin Gothic Book"/>
                      </a:endParaRPr>
                    </a:p>
                  </a:txBody>
                  <a:tcPr marR="0" marT="0" marB="0"/>
                </a:tc>
                <a:tc>
                  <a:txBody>
                    <a:bodyPr/>
                    <a:lstStyle/>
                    <a:p>
                      <a:pPr algn="l">
                        <a:lnSpc>
                          <a:spcPct val="100000"/>
                        </a:lnSpc>
                      </a:pPr>
                      <a:r>
                        <a:rPr lang="en-US" sz="900" baseline="0" dirty="0" smtClean="0">
                          <a:latin typeface="+mn-lt"/>
                        </a:rPr>
                        <a:t>Edits with support from peers, adults, resources</a:t>
                      </a:r>
                    </a:p>
                    <a:p>
                      <a:pPr algn="l">
                        <a:lnSpc>
                          <a:spcPct val="100000"/>
                        </a:lnSpc>
                      </a:pPr>
                      <a:r>
                        <a:rPr lang="en-US" sz="900" baseline="0" dirty="0" smtClean="0">
                          <a:latin typeface="+mn-lt"/>
                        </a:rPr>
                        <a:t>Has few or no errors in</a:t>
                      </a:r>
                    </a:p>
                    <a:p>
                      <a:pPr algn="l">
                        <a:lnSpc>
                          <a:spcPct val="100000"/>
                        </a:lnSpc>
                      </a:pPr>
                      <a:r>
                        <a:rPr lang="en-US" sz="900" baseline="0" dirty="0" smtClean="0">
                          <a:latin typeface="+mn-lt"/>
                        </a:rPr>
                        <a:t>grammar, word usage,</a:t>
                      </a:r>
                    </a:p>
                    <a:p>
                      <a:pPr algn="l">
                        <a:lnSpc>
                          <a:spcPct val="100000"/>
                        </a:lnSpc>
                      </a:pPr>
                      <a:r>
                        <a:rPr lang="en-US" sz="900" baseline="0" dirty="0" smtClean="0">
                          <a:latin typeface="+mn-lt"/>
                        </a:rPr>
                        <a:t>mechanics as appropriate to grade (e.g., uses conventional</a:t>
                      </a:r>
                    </a:p>
                    <a:p>
                      <a:pPr algn="l">
                        <a:lnSpc>
                          <a:spcPct val="100000"/>
                        </a:lnSpc>
                      </a:pPr>
                      <a:r>
                        <a:rPr lang="en-US" sz="900" baseline="0" dirty="0" smtClean="0">
                          <a:latin typeface="+mn-lt"/>
                        </a:rPr>
                        <a:t>spelling for words with</a:t>
                      </a:r>
                    </a:p>
                    <a:p>
                      <a:pPr algn="l">
                        <a:lnSpc>
                          <a:spcPct val="100000"/>
                        </a:lnSpc>
                      </a:pPr>
                      <a:r>
                        <a:rPr lang="en-US" sz="900" baseline="0" dirty="0" smtClean="0">
                          <a:latin typeface="+mn-lt"/>
                        </a:rPr>
                        <a:t>common patterns)</a:t>
                      </a:r>
                      <a:endParaRPr lang="en-US" sz="900" dirty="0">
                        <a:solidFill>
                          <a:srgbClr val="000000"/>
                        </a:solidFill>
                        <a:latin typeface="+mn-lt"/>
                        <a:ea typeface="Calibri"/>
                        <a:cs typeface="Franklin Gothic Book"/>
                      </a:endParaRPr>
                    </a:p>
                  </a:txBody>
                  <a:tcPr marR="0" marT="0" marB="0"/>
                </a:tc>
              </a:tr>
              <a:tr h="1310823">
                <a:tc>
                  <a:txBody>
                    <a:bodyPr/>
                    <a:lstStyle/>
                    <a:p>
                      <a:pPr marL="0" marR="0" algn="ctr">
                        <a:lnSpc>
                          <a:spcPct val="100000"/>
                        </a:lnSpc>
                        <a:spcBef>
                          <a:spcPts val="0"/>
                        </a:spcBef>
                        <a:spcAft>
                          <a:spcPts val="0"/>
                        </a:spcAft>
                      </a:pPr>
                      <a:r>
                        <a:rPr lang="en-US" sz="900" b="1" kern="1200" dirty="0" smtClean="0">
                          <a:effectLst>
                            <a:outerShdw blurRad="38100" dist="38100" dir="2700000" algn="tl">
                              <a:srgbClr val="000000">
                                <a:alpha val="43137"/>
                              </a:srgbClr>
                            </a:outerShdw>
                          </a:effectLst>
                        </a:rPr>
                        <a:t>Student Explanation</a:t>
                      </a:r>
                      <a:endParaRPr lang="en-US" sz="900" b="1" dirty="0">
                        <a:effectLst>
                          <a:outerShdw blurRad="38100" dist="38100" dir="2700000" algn="tl">
                            <a:srgbClr val="000000">
                              <a:alpha val="43137"/>
                            </a:srgbClr>
                          </a:outerShdw>
                        </a:effectLst>
                        <a:latin typeface="Calibri"/>
                        <a:ea typeface="Calibri"/>
                        <a:cs typeface="Times New Roman"/>
                      </a:endParaRPr>
                    </a:p>
                  </a:txBody>
                  <a:tcPr marR="72474" marT="36752" marB="36752" anchor="ctr"/>
                </a:tc>
                <a:tc>
                  <a:txBody>
                    <a:bodyPr/>
                    <a:lstStyle/>
                    <a:p>
                      <a:pPr marL="0" marR="0">
                        <a:lnSpc>
                          <a:spcPct val="100000"/>
                        </a:lnSpc>
                        <a:spcBef>
                          <a:spcPts val="0"/>
                        </a:spcBef>
                        <a:spcAft>
                          <a:spcPts val="0"/>
                        </a:spcAft>
                      </a:pPr>
                      <a:r>
                        <a:rPr lang="en-US" sz="1000" b="1" dirty="0">
                          <a:solidFill>
                            <a:schemeClr val="tx1"/>
                          </a:solidFill>
                          <a:effectLst/>
                        </a:rPr>
                        <a:t>The </a:t>
                      </a:r>
                      <a:r>
                        <a:rPr lang="en-US" sz="1000" b="1" dirty="0" smtClean="0">
                          <a:solidFill>
                            <a:schemeClr val="tx1"/>
                          </a:solidFill>
                          <a:effectLst/>
                        </a:rPr>
                        <a:t>student</a:t>
                      </a:r>
                      <a:r>
                        <a:rPr lang="en-US" sz="1000" b="1" baseline="0" dirty="0" smtClean="0">
                          <a:solidFill>
                            <a:schemeClr val="tx1"/>
                          </a:solidFill>
                          <a:effectLst/>
                        </a:rPr>
                        <a:t> establishes the story line and </a:t>
                      </a:r>
                      <a:r>
                        <a:rPr lang="en-US" sz="1000" b="1" dirty="0" smtClean="0">
                          <a:solidFill>
                            <a:schemeClr val="tx1"/>
                          </a:solidFill>
                          <a:effectLst/>
                        </a:rPr>
                        <a:t>engages the reader when</a:t>
                      </a:r>
                      <a:r>
                        <a:rPr lang="en-US" sz="1000" b="1" baseline="0" dirty="0" smtClean="0">
                          <a:solidFill>
                            <a:schemeClr val="tx1"/>
                          </a:solidFill>
                          <a:effectLst/>
                        </a:rPr>
                        <a:t> apple seeds are taken to her class.</a:t>
                      </a:r>
                      <a:endParaRPr lang="en-US" sz="900" b="1"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b="1" dirty="0">
                          <a:solidFill>
                            <a:schemeClr val="tx1"/>
                          </a:solidFill>
                          <a:effectLst/>
                        </a:rPr>
                        <a:t>The student </a:t>
                      </a:r>
                      <a:r>
                        <a:rPr lang="en-US" sz="1000" b="1" dirty="0" smtClean="0">
                          <a:solidFill>
                            <a:schemeClr val="tx1"/>
                          </a:solidFill>
                          <a:effectLst/>
                        </a:rPr>
                        <a:t>has</a:t>
                      </a:r>
                      <a:r>
                        <a:rPr lang="en-US" sz="1000" b="1" baseline="0" dirty="0" smtClean="0">
                          <a:solidFill>
                            <a:schemeClr val="tx1"/>
                          </a:solidFill>
                          <a:effectLst/>
                        </a:rPr>
                        <a:t> a beginning, middle and an ending in sequential order that moves forward with transitional words.</a:t>
                      </a:r>
                      <a:endParaRPr lang="en-US" sz="900" b="1"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b="1" dirty="0">
                          <a:solidFill>
                            <a:schemeClr val="tx1"/>
                          </a:solidFill>
                          <a:effectLst/>
                        </a:rPr>
                        <a:t>The </a:t>
                      </a:r>
                      <a:r>
                        <a:rPr lang="en-US" sz="1000" b="1" dirty="0" smtClean="0">
                          <a:solidFill>
                            <a:schemeClr val="tx1"/>
                          </a:solidFill>
                          <a:effectLst/>
                        </a:rPr>
                        <a:t>student elaborates on the topic of apple seeds by using concrete details and some sensory words (laughing, wet) as well as dialogue</a:t>
                      </a:r>
                      <a:r>
                        <a:rPr lang="en-US" sz="1000" b="1" baseline="0" dirty="0" smtClean="0">
                          <a:solidFill>
                            <a:schemeClr val="tx1"/>
                          </a:solidFill>
                          <a:effectLst/>
                        </a:rPr>
                        <a:t> to advance the action in the story.</a:t>
                      </a:r>
                      <a:endParaRPr lang="en-US" sz="900" b="1"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b="1" dirty="0">
                          <a:solidFill>
                            <a:schemeClr val="tx1"/>
                          </a:solidFill>
                          <a:effectLst/>
                        </a:rPr>
                        <a:t>The student’s voice is knowledgeable about the information.  The student knows uses precise </a:t>
                      </a:r>
                      <a:r>
                        <a:rPr lang="en-US" sz="1000" b="1" dirty="0" smtClean="0">
                          <a:solidFill>
                            <a:schemeClr val="tx1"/>
                          </a:solidFill>
                          <a:effectLst/>
                        </a:rPr>
                        <a:t>vocabulary (orchard, seeds, watered)</a:t>
                      </a:r>
                      <a:r>
                        <a:rPr lang="en-US" sz="1000" b="1" baseline="0" dirty="0" smtClean="0">
                          <a:solidFill>
                            <a:schemeClr val="tx1"/>
                          </a:solidFill>
                          <a:effectLst/>
                        </a:rPr>
                        <a:t> and a </a:t>
                      </a:r>
                      <a:r>
                        <a:rPr lang="en-US" sz="1000" b="1" dirty="0" smtClean="0">
                          <a:solidFill>
                            <a:schemeClr val="tx1"/>
                          </a:solidFill>
                          <a:effectLst/>
                        </a:rPr>
                        <a:t>variety </a:t>
                      </a:r>
                      <a:r>
                        <a:rPr lang="en-US" sz="1000" b="1" dirty="0">
                          <a:solidFill>
                            <a:schemeClr val="tx1"/>
                          </a:solidFill>
                          <a:effectLst/>
                        </a:rPr>
                        <a:t>of sentence structures.</a:t>
                      </a:r>
                      <a:endParaRPr lang="en-US" sz="900" b="1" dirty="0">
                        <a:solidFill>
                          <a:schemeClr val="tx1"/>
                        </a:solidFill>
                        <a:effectLst/>
                        <a:latin typeface="Calibri"/>
                        <a:ea typeface="Calibri"/>
                        <a:cs typeface="Times New Roman"/>
                      </a:endParaRPr>
                    </a:p>
                  </a:txBody>
                  <a:tcPr marR="72474" marT="36752" marB="36752"/>
                </a:tc>
                <a:tc>
                  <a:txBody>
                    <a:bodyPr/>
                    <a:lstStyle/>
                    <a:p>
                      <a:pPr marL="0" marR="0">
                        <a:lnSpc>
                          <a:spcPct val="100000"/>
                        </a:lnSpc>
                        <a:spcBef>
                          <a:spcPts val="0"/>
                        </a:spcBef>
                        <a:spcAft>
                          <a:spcPts val="0"/>
                        </a:spcAft>
                      </a:pPr>
                      <a:r>
                        <a:rPr lang="en-US" sz="1000" b="1" dirty="0">
                          <a:solidFill>
                            <a:schemeClr val="tx1"/>
                          </a:solidFill>
                          <a:effectLst/>
                        </a:rPr>
                        <a:t>The student has few or no errors in grammar, word usage, or mechanics as appropriate to grade</a:t>
                      </a:r>
                      <a:r>
                        <a:rPr lang="en-US" sz="1000" b="1" dirty="0" smtClean="0">
                          <a:solidFill>
                            <a:schemeClr val="tx1"/>
                          </a:solidFill>
                          <a:effectLst/>
                        </a:rPr>
                        <a:t>.  </a:t>
                      </a:r>
                      <a:r>
                        <a:rPr lang="en-US" sz="1000" b="1" i="1" dirty="0" smtClean="0">
                          <a:solidFill>
                            <a:schemeClr val="tx1"/>
                          </a:solidFill>
                          <a:effectLst/>
                        </a:rPr>
                        <a:t>The student is beginning to use </a:t>
                      </a:r>
                      <a:r>
                        <a:rPr lang="en-US" sz="1000" b="1" i="1" u="sng" dirty="0" smtClean="0">
                          <a:solidFill>
                            <a:schemeClr val="tx1"/>
                          </a:solidFill>
                          <a:effectLst/>
                        </a:rPr>
                        <a:t>some </a:t>
                      </a:r>
                      <a:r>
                        <a:rPr lang="en-US" sz="1000" b="1" i="1" dirty="0" smtClean="0">
                          <a:solidFill>
                            <a:schemeClr val="tx1"/>
                          </a:solidFill>
                          <a:effectLst/>
                        </a:rPr>
                        <a:t>quotes for dialogue, but not scored in grade one.</a:t>
                      </a:r>
                      <a:endParaRPr lang="en-US" sz="900" b="1" dirty="0">
                        <a:solidFill>
                          <a:schemeClr val="tx1"/>
                        </a:solidFill>
                        <a:effectLst/>
                        <a:latin typeface="Calibri"/>
                        <a:ea typeface="Calibri"/>
                        <a:cs typeface="Times New Roman"/>
                      </a:endParaRPr>
                    </a:p>
                  </a:txBody>
                  <a:tcPr marR="72474" marT="36752" marB="36752"/>
                </a:tc>
              </a:tr>
            </a:tbl>
          </a:graphicData>
        </a:graphic>
      </p:graphicFrame>
      <p:sp>
        <p:nvSpPr>
          <p:cNvPr id="21" name="TextBox 20"/>
          <p:cNvSpPr txBox="1"/>
          <p:nvPr/>
        </p:nvSpPr>
        <p:spPr>
          <a:xfrm>
            <a:off x="3464250" y="8569180"/>
            <a:ext cx="2707950" cy="507831"/>
          </a:xfrm>
          <a:prstGeom prst="rect">
            <a:avLst/>
          </a:prstGeom>
          <a:noFill/>
        </p:spPr>
        <p:txBody>
          <a:bodyPr wrap="square" rtlCol="0">
            <a:spAutoFit/>
          </a:bodyPr>
          <a:lstStyle/>
          <a:p>
            <a:r>
              <a:rPr lang="en-US" sz="900" b="1" dirty="0" smtClean="0">
                <a:solidFill>
                  <a:srgbClr val="FF0000"/>
                </a:solidFill>
              </a:rPr>
              <a:t>Conventions for grammar and mechanics are used appropriately throughout.  Dialogue is in the beginning stages.</a:t>
            </a:r>
            <a:endParaRPr lang="en-US" sz="900" b="1" dirty="0">
              <a:solidFill>
                <a:srgbClr val="FF0000"/>
              </a:solidFill>
            </a:endParaRPr>
          </a:p>
        </p:txBody>
      </p:sp>
      <p:sp>
        <p:nvSpPr>
          <p:cNvPr id="18" name="Rectangle 17"/>
          <p:cNvSpPr/>
          <p:nvPr/>
        </p:nvSpPr>
        <p:spPr>
          <a:xfrm>
            <a:off x="2442169" y="6668614"/>
            <a:ext cx="1704890" cy="228601"/>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 name="Rectangle 21"/>
          <p:cNvSpPr/>
          <p:nvPr/>
        </p:nvSpPr>
        <p:spPr>
          <a:xfrm>
            <a:off x="1741304" y="7086599"/>
            <a:ext cx="2068696" cy="230832"/>
          </a:xfrm>
          <a:prstGeom prst="rect">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22"/>
          <p:cNvSpPr/>
          <p:nvPr/>
        </p:nvSpPr>
        <p:spPr>
          <a:xfrm>
            <a:off x="990600" y="7696199"/>
            <a:ext cx="2279709" cy="230832"/>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3342828" y="8132688"/>
            <a:ext cx="2676972" cy="221355"/>
          </a:xfrm>
          <a:prstGeom prst="rect">
            <a:avLst/>
          </a:pr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p:cNvSpPr/>
          <p:nvPr/>
        </p:nvSpPr>
        <p:spPr>
          <a:xfrm>
            <a:off x="304800" y="8534400"/>
            <a:ext cx="1676400" cy="22860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p:cNvSpPr/>
          <p:nvPr/>
        </p:nvSpPr>
        <p:spPr>
          <a:xfrm>
            <a:off x="3542425" y="8569180"/>
            <a:ext cx="2477375" cy="5208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3308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60664348"/>
              </p:ext>
            </p:extLst>
          </p:nvPr>
        </p:nvGraphicFramePr>
        <p:xfrm>
          <a:off x="304800" y="867920"/>
          <a:ext cx="6629402" cy="7634478"/>
        </p:xfrm>
        <a:graphic>
          <a:graphicData uri="http://schemas.openxmlformats.org/drawingml/2006/table">
            <a:tbl>
              <a:tblPr firstRow="1" bandRow="1">
                <a:effectLst>
                  <a:innerShdw blurRad="114300">
                    <a:prstClr val="black"/>
                  </a:innerShdw>
                </a:effectLst>
                <a:tableStyleId>{5C22544A-7EE6-4342-B048-85BDC9FD1C3A}</a:tableStyleId>
              </a:tblPr>
              <a:tblGrid>
                <a:gridCol w="5270692"/>
                <a:gridCol w="679355"/>
                <a:gridCol w="679355"/>
              </a:tblGrid>
              <a:tr h="304800">
                <a:tc gridSpan="3">
                  <a:txBody>
                    <a:bodyPr/>
                    <a:lstStyle/>
                    <a:p>
                      <a:pPr marL="0" marR="0" lvl="0" indent="0" algn="ctr" defTabSz="966612" rtl="0" eaLnBrk="1" fontAlgn="auto" latinLnBrk="0" hangingPunct="1">
                        <a:lnSpc>
                          <a:spcPct val="100000"/>
                        </a:lnSpc>
                        <a:spcBef>
                          <a:spcPts val="0"/>
                        </a:spcBef>
                        <a:spcAft>
                          <a:spcPts val="0"/>
                        </a:spcAft>
                        <a:buClrTx/>
                        <a:buSzTx/>
                        <a:buFontTx/>
                        <a:buNone/>
                        <a:tabLst/>
                        <a:defRPr/>
                      </a:pPr>
                      <a:r>
                        <a:rPr kumimoji="0" lang="en-US" sz="19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rPr>
                        <a:t>Quarter 3 CFA Selected Response Answer/Point Key</a:t>
                      </a:r>
                    </a:p>
                  </a:txBody>
                  <a:tcPr anchor="ctr">
                    <a:solidFill>
                      <a:schemeClr val="bg2"/>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hMerge="1">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048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0"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In paragraph 1, which word</a:t>
                      </a:r>
                      <a:r>
                        <a:rPr lang="en-US" sz="1200" b="0" u="none" baseline="0" dirty="0" smtClean="0">
                          <a:solidFill>
                            <a:schemeClr val="tx1"/>
                          </a:solidFill>
                          <a:effectLst/>
                        </a:rPr>
                        <a:t> describes how a person might feel? RL.1.4</a:t>
                      </a:r>
                      <a:endParaRPr lang="en-US" sz="1200" b="0" u="none" dirty="0" smtClean="0">
                        <a:solidFill>
                          <a:schemeClr val="tx1"/>
                        </a:solidFill>
                        <a:effectLst/>
                        <a:latin typeface="+mn-l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32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a:t>
                      </a:r>
                      <a:r>
                        <a:rPr lang="en-US" sz="1200" b="0" u="none" baseline="0" dirty="0" smtClean="0">
                          <a:solidFill>
                            <a:schemeClr val="tx1"/>
                          </a:solidFill>
                          <a:effectLst>
                            <a:outerShdw blurRad="38100" dist="38100" dir="2700000" algn="tl">
                              <a:srgbClr val="000000">
                                <a:alpha val="43137"/>
                              </a:srgbClr>
                            </a:outerShdw>
                          </a:effectLst>
                        </a:rPr>
                        <a:t>  </a:t>
                      </a:r>
                      <a:r>
                        <a:rPr lang="en-US" sz="1200" kern="1200" dirty="0" smtClean="0">
                          <a:solidFill>
                            <a:schemeClr val="dk1"/>
                          </a:solidFill>
                          <a:effectLst/>
                          <a:latin typeface="+mn-lt"/>
                          <a:ea typeface="+mn-ea"/>
                          <a:cs typeface="+mn-cs"/>
                        </a:rPr>
                        <a:t>Why did Johnny Appleseed plant apple seeds?</a:t>
                      </a:r>
                      <a:r>
                        <a:rPr lang="en-US" sz="1200" dirty="0" smtClean="0">
                          <a:effectLst/>
                        </a:rPr>
                        <a:t> </a:t>
                      </a:r>
                      <a:r>
                        <a:rPr lang="en-US" sz="1200" b="0" u="none" baseline="0" dirty="0" smtClean="0">
                          <a:solidFill>
                            <a:schemeClr val="tx1"/>
                          </a:solidFill>
                          <a:effectLst/>
                        </a:rPr>
                        <a:t>RL.1.4</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051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3</a:t>
                      </a:r>
                      <a:r>
                        <a:rPr lang="en-US" sz="1200" b="0" u="none" dirty="0" smtClean="0">
                          <a:solidFill>
                            <a:schemeClr val="tx1"/>
                          </a:solidFill>
                          <a:effectLst/>
                        </a:rPr>
                        <a:t>  </a:t>
                      </a:r>
                      <a:r>
                        <a:rPr lang="en-US" sz="1200" kern="1200" dirty="0" smtClean="0">
                          <a:solidFill>
                            <a:schemeClr val="dk1"/>
                          </a:solidFill>
                          <a:effectLst/>
                          <a:latin typeface="+mn-lt"/>
                          <a:ea typeface="+mn-ea"/>
                          <a:cs typeface="+mn-cs"/>
                        </a:rPr>
                        <a:t>Which </a:t>
                      </a:r>
                      <a:r>
                        <a:rPr lang="en-US" sz="1200" b="1" kern="1200" dirty="0" smtClean="0">
                          <a:solidFill>
                            <a:schemeClr val="dk1"/>
                          </a:solidFill>
                          <a:effectLst/>
                          <a:latin typeface="+mn-lt"/>
                          <a:ea typeface="+mn-ea"/>
                          <a:cs typeface="+mn-cs"/>
                        </a:rPr>
                        <a:t>two </a:t>
                      </a:r>
                      <a:r>
                        <a:rPr lang="en-US" sz="1200" kern="1200" dirty="0" smtClean="0">
                          <a:solidFill>
                            <a:schemeClr val="dk1"/>
                          </a:solidFill>
                          <a:effectLst/>
                          <a:latin typeface="+mn-lt"/>
                          <a:ea typeface="+mn-ea"/>
                          <a:cs typeface="+mn-cs"/>
                        </a:rPr>
                        <a:t>words from the story describe Johnny Appleseed? Choose two answers.</a:t>
                      </a:r>
                      <a:r>
                        <a:rPr lang="en-US" sz="1200" dirty="0" smtClean="0">
                          <a:effectLst/>
                        </a:rPr>
                        <a:t> </a:t>
                      </a:r>
                      <a:r>
                        <a:rPr lang="en-US" sz="1200" b="0" u="none" baseline="0" dirty="0" smtClean="0">
                          <a:solidFill>
                            <a:schemeClr val="tx1"/>
                          </a:solidFill>
                          <a:effectLst/>
                        </a:rPr>
                        <a:t>RL.1.7</a:t>
                      </a:r>
                      <a:endParaRPr lang="en-US" sz="1200" b="0" dirty="0" smtClean="0">
                        <a:latin typeface="+mn-l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 and 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8956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0" u="sng" baseline="0" dirty="0" smtClean="0">
                          <a:solidFill>
                            <a:schemeClr val="tx1"/>
                          </a:solidFill>
                          <a:effectLst/>
                        </a:rPr>
                        <a:t> </a:t>
                      </a:r>
                      <a:r>
                        <a:rPr lang="en-US" sz="1200" b="0" u="none" baseline="0" dirty="0" smtClean="0">
                          <a:solidFill>
                            <a:schemeClr val="tx1"/>
                          </a:solidFill>
                          <a:effectLst/>
                        </a:rPr>
                        <a:t> </a:t>
                      </a:r>
                      <a:r>
                        <a:rPr lang="en-US" sz="1200" kern="1200" dirty="0" smtClean="0">
                          <a:solidFill>
                            <a:schemeClr val="dk1"/>
                          </a:solidFill>
                          <a:effectLst/>
                          <a:latin typeface="+mn-lt"/>
                          <a:ea typeface="+mn-ea"/>
                          <a:cs typeface="+mn-cs"/>
                        </a:rPr>
                        <a:t>Why did Johnny Appleseed wear a tin pot on his head?</a:t>
                      </a:r>
                      <a:r>
                        <a:rPr lang="en-US" sz="1200" dirty="0" smtClean="0">
                          <a:effectLst/>
                        </a:rPr>
                        <a:t> </a:t>
                      </a:r>
                      <a:r>
                        <a:rPr lang="en-US" sz="1200" b="0" u="none" baseline="0" dirty="0" smtClean="0">
                          <a:solidFill>
                            <a:schemeClr val="tx1"/>
                          </a:solidFill>
                          <a:effectLst/>
                        </a:rPr>
                        <a:t>RL.1.7</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2268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n-US" sz="1200" b="1" u="sng" dirty="0" smtClean="0">
                          <a:solidFill>
                            <a:schemeClr val="tx1"/>
                          </a:solidFill>
                          <a:effectLst>
                            <a:outerShdw blurRad="38100" dist="38100" dir="2700000" algn="tl">
                              <a:srgbClr val="000000">
                                <a:alpha val="43137"/>
                              </a:srgbClr>
                            </a:outerShdw>
                          </a:effectLst>
                        </a:rPr>
                        <a:t>Question 5</a:t>
                      </a:r>
                      <a:r>
                        <a:rPr lang="en-US" sz="1200" b="0" i="0" u="none" dirty="0" smtClean="0">
                          <a:solidFill>
                            <a:schemeClr val="tx1"/>
                          </a:solidFill>
                          <a:effectLst/>
                        </a:rPr>
                        <a:t>  </a:t>
                      </a:r>
                      <a:r>
                        <a:rPr lang="en-US" sz="1200" b="0" i="0" kern="1200" dirty="0" smtClean="0">
                          <a:solidFill>
                            <a:schemeClr val="dk1"/>
                          </a:solidFill>
                          <a:effectLst/>
                          <a:latin typeface="+mn-lt"/>
                          <a:ea typeface="+mn-ea"/>
                          <a:cs typeface="+mn-cs"/>
                        </a:rPr>
                        <a:t>Based on the story, what is the same about the Indians, settlers and bears?</a:t>
                      </a:r>
                      <a:r>
                        <a:rPr lang="en-US" sz="1200" dirty="0" smtClean="0">
                          <a:effectLst/>
                        </a:rPr>
                        <a:t> </a:t>
                      </a:r>
                      <a:r>
                        <a:rPr lang="en-US" sz="1200" b="0" i="0" u="none" baseline="0" dirty="0" smtClean="0">
                          <a:solidFill>
                            <a:schemeClr val="tx1"/>
                          </a:solidFill>
                          <a:effectLst/>
                        </a:rPr>
                        <a:t>RL.1.9</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3925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0" u="none" dirty="0" smtClean="0">
                          <a:solidFill>
                            <a:schemeClr val="tx1"/>
                          </a:solidFill>
                          <a:effectLst>
                            <a:outerShdw blurRad="38100" dist="38100" dir="2700000" algn="tl">
                              <a:srgbClr val="000000">
                                <a:alpha val="43137"/>
                              </a:srgbClr>
                            </a:outerShdw>
                          </a:effectLst>
                        </a:rPr>
                        <a:t>  </a:t>
                      </a:r>
                      <a:r>
                        <a:rPr lang="en-US" sz="1200" b="0" kern="1200" dirty="0" smtClean="0">
                          <a:solidFill>
                            <a:schemeClr val="dk1"/>
                          </a:solidFill>
                          <a:effectLst/>
                          <a:latin typeface="+mn-lt"/>
                          <a:ea typeface="+mn-ea"/>
                          <a:cs typeface="+mn-cs"/>
                        </a:rPr>
                        <a:t>Johnny Appleseed pulled out the bear’s tooth.  What does this tell you about him?</a:t>
                      </a:r>
                      <a:r>
                        <a:rPr lang="en-US" sz="1200" b="0" dirty="0" smtClean="0">
                          <a:effectLst/>
                        </a:rPr>
                        <a:t> </a:t>
                      </a:r>
                      <a:r>
                        <a:rPr lang="en-US" sz="1200" b="0" u="none" dirty="0" smtClean="0">
                          <a:solidFill>
                            <a:schemeClr val="tx1"/>
                          </a:solidFill>
                          <a:effectLst/>
                        </a:rPr>
                        <a:t>RL.1.9</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459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baseline="0" dirty="0" smtClean="0">
                        <a:solidFill>
                          <a:schemeClr val="tx1"/>
                        </a:solidFill>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RL.1.7</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dirty="0" smtClean="0">
                        <a:solidFill>
                          <a:schemeClr val="tx1"/>
                        </a:solidFill>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RL.1.9</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3</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002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9</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kern="1200" dirty="0" smtClean="0">
                          <a:solidFill>
                            <a:schemeClr val="dk1"/>
                          </a:solidFill>
                          <a:effectLst/>
                          <a:latin typeface="+mn-lt"/>
                          <a:ea typeface="+mn-ea"/>
                          <a:cs typeface="+mn-cs"/>
                        </a:rPr>
                        <a:t>According to the two texts, what is a  warehouse?</a:t>
                      </a:r>
                      <a:r>
                        <a:rPr lang="en-US" sz="1200" dirty="0" smtClean="0">
                          <a:effectLst/>
                        </a:rPr>
                        <a:t> </a:t>
                      </a:r>
                      <a:r>
                        <a:rPr lang="en-US" sz="1200" b="0" u="none" dirty="0" smtClean="0">
                          <a:solidFill>
                            <a:schemeClr val="tx1"/>
                          </a:solidFill>
                          <a:effectLst/>
                          <a:latin typeface="+mn-lt"/>
                        </a:rPr>
                        <a:t>RI.1.4</a:t>
                      </a:r>
                    </a:p>
                  </a:txBody>
                  <a:tcP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76413">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10</a:t>
                      </a:r>
                      <a:r>
                        <a:rPr lang="en-US" sz="1200" b="0" u="none" dirty="0" smtClean="0">
                          <a:solidFill>
                            <a:schemeClr val="tx1"/>
                          </a:solidFill>
                          <a:effectLst/>
                          <a:latin typeface="+mn-lt"/>
                        </a:rPr>
                        <a:t>  </a:t>
                      </a:r>
                      <a:r>
                        <a:rPr lang="en-US" sz="1200" kern="1200" dirty="0" smtClean="0">
                          <a:solidFill>
                            <a:schemeClr val="dk1"/>
                          </a:solidFill>
                          <a:effectLst/>
                          <a:latin typeface="+mn-lt"/>
                          <a:ea typeface="+mn-ea"/>
                          <a:cs typeface="+mn-cs"/>
                        </a:rPr>
                        <a:t>How do apples get to a warehouse?</a:t>
                      </a:r>
                      <a:r>
                        <a:rPr lang="en-US" sz="1200" dirty="0" smtClean="0">
                          <a:effectLst/>
                        </a:rPr>
                        <a:t> </a:t>
                      </a:r>
                      <a:r>
                        <a:rPr lang="en-US" sz="1200" b="0" u="none" baseline="0" dirty="0" smtClean="0">
                          <a:solidFill>
                            <a:schemeClr val="dk1"/>
                          </a:solidFill>
                          <a:effectLst/>
                          <a:latin typeface="+mn-lt"/>
                          <a:cs typeface="Times New Roman"/>
                        </a:rPr>
                        <a:t>RI.1.4</a:t>
                      </a:r>
                      <a:endParaRPr lang="en-US" sz="1200" b="1" u="sng" dirty="0" smtClean="0">
                        <a:solidFill>
                          <a:schemeClr val="tx1"/>
                        </a:solidFill>
                        <a:effectLst>
                          <a:outerShdw blurRad="38100" dist="38100" dir="2700000" algn="tl">
                            <a:srgbClr val="000000">
                              <a:alpha val="43137"/>
                            </a:srgbClr>
                          </a:outerShdw>
                        </a:effectLst>
                        <a:latin typeface="+mn-l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28422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11</a:t>
                      </a:r>
                      <a:r>
                        <a:rPr lang="en-US" sz="1200" b="1" u="none" dirty="0" smtClean="0">
                          <a:solidFill>
                            <a:schemeClr val="tx1"/>
                          </a:solidFill>
                          <a:effectLst>
                            <a:outerShdw blurRad="38100" dist="38100" dir="2700000" algn="tl">
                              <a:srgbClr val="000000">
                                <a:alpha val="43137"/>
                              </a:srgbClr>
                            </a:outerShdw>
                          </a:effectLst>
                          <a:latin typeface="+mn-lt"/>
                        </a:rPr>
                        <a:t>  </a:t>
                      </a:r>
                      <a:r>
                        <a:rPr lang="en-US" sz="1200" kern="1200" dirty="0" smtClean="0">
                          <a:solidFill>
                            <a:schemeClr val="dk1"/>
                          </a:solidFill>
                          <a:effectLst/>
                          <a:latin typeface="+mn-lt"/>
                          <a:ea typeface="+mn-ea"/>
                          <a:cs typeface="+mn-cs"/>
                        </a:rPr>
                        <a:t>During what time of year are apples picked?</a:t>
                      </a:r>
                      <a:r>
                        <a:rPr lang="en-US" sz="1200" dirty="0" smtClean="0">
                          <a:effectLst/>
                        </a:rPr>
                        <a:t> </a:t>
                      </a:r>
                      <a:r>
                        <a:rPr lang="en-US" sz="1200" b="0" dirty="0" smtClean="0">
                          <a:latin typeface="+mn-lt"/>
                          <a:cs typeface="Helvetica" pitchFamily="34" charset="0"/>
                        </a:rPr>
                        <a:t>RI.1.8</a:t>
                      </a: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5298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12</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kern="1200" dirty="0" smtClean="0">
                          <a:solidFill>
                            <a:schemeClr val="dk1"/>
                          </a:solidFill>
                          <a:effectLst/>
                          <a:latin typeface="+mn-lt"/>
                          <a:ea typeface="+mn-ea"/>
                          <a:cs typeface="+mn-cs"/>
                        </a:rPr>
                        <a:t>What is something that workers use to pick apples?</a:t>
                      </a:r>
                      <a:r>
                        <a:rPr lang="en-US" sz="1200" dirty="0" smtClean="0">
                          <a:effectLst/>
                        </a:rPr>
                        <a:t> </a:t>
                      </a:r>
                      <a:r>
                        <a:rPr lang="en-US" sz="1200" b="0" dirty="0" smtClean="0">
                          <a:latin typeface="+mn-lt"/>
                          <a:cs typeface="Helvetica" pitchFamily="34" charset="0"/>
                        </a:rPr>
                        <a:t>RI.1.8</a:t>
                      </a: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13</a:t>
                      </a:r>
                      <a:r>
                        <a:rPr lang="en-US" sz="1200" b="1" u="none" baseline="0" dirty="0" smtClean="0">
                          <a:solidFill>
                            <a:schemeClr val="tx1"/>
                          </a:solidFill>
                          <a:effectLst>
                            <a:outerShdw blurRad="38100" dist="38100" dir="2700000" algn="tl">
                              <a:srgbClr val="000000">
                                <a:alpha val="43137"/>
                              </a:srgbClr>
                            </a:outerShdw>
                          </a:effectLst>
                          <a:latin typeface="+mn-lt"/>
                        </a:rPr>
                        <a:t>  </a:t>
                      </a:r>
                      <a:r>
                        <a:rPr lang="en-US" sz="1200" kern="1200" dirty="0" smtClean="0">
                          <a:solidFill>
                            <a:schemeClr val="dk1"/>
                          </a:solidFill>
                          <a:effectLst/>
                          <a:latin typeface="+mn-lt"/>
                          <a:ea typeface="+mn-ea"/>
                          <a:cs typeface="+mn-cs"/>
                        </a:rPr>
                        <a:t>According to both texts, where do the trucks take the apples after the warehouse?</a:t>
                      </a:r>
                      <a:r>
                        <a:rPr lang="en-US" sz="1200" dirty="0" smtClean="0">
                          <a:effectLst/>
                        </a:rPr>
                        <a:t> </a:t>
                      </a:r>
                      <a:r>
                        <a:rPr lang="en-US" sz="1200" b="0" dirty="0" smtClean="0">
                          <a:latin typeface="+mn-lt"/>
                          <a:cs typeface="Helvetica" pitchFamily="34" charset="0"/>
                        </a:rPr>
                        <a:t>RI.1.9</a:t>
                      </a: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32080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14</a:t>
                      </a:r>
                      <a:r>
                        <a:rPr lang="en-US" sz="1200" b="1" u="none" baseline="0" dirty="0" smtClean="0">
                          <a:solidFill>
                            <a:schemeClr val="tx1"/>
                          </a:solidFill>
                          <a:effectLst>
                            <a:outerShdw blurRad="38100" dist="38100" dir="2700000" algn="tl">
                              <a:srgbClr val="000000">
                                <a:alpha val="43137"/>
                              </a:srgbClr>
                            </a:outerShdw>
                          </a:effectLst>
                          <a:latin typeface="+mn-lt"/>
                        </a:rPr>
                        <a:t>  </a:t>
                      </a:r>
                      <a:r>
                        <a:rPr lang="en-US" sz="1200" kern="1200" dirty="0" smtClean="0">
                          <a:solidFill>
                            <a:schemeClr val="dk1"/>
                          </a:solidFill>
                          <a:effectLst/>
                          <a:latin typeface="+mn-lt"/>
                          <a:ea typeface="+mn-ea"/>
                          <a:cs typeface="+mn-cs"/>
                        </a:rPr>
                        <a:t>According to both texts, where do some people buy apples?</a:t>
                      </a:r>
                      <a:r>
                        <a:rPr lang="en-US" sz="1200" dirty="0" smtClean="0">
                          <a:effectLst/>
                        </a:rPr>
                        <a:t> </a:t>
                      </a:r>
                      <a:r>
                        <a:rPr lang="en-US" sz="1200" b="0" baseline="0" dirty="0" smtClean="0">
                          <a:latin typeface="+mn-lt"/>
                          <a:cs typeface="Helvetica" pitchFamily="34" charset="0"/>
                        </a:rPr>
                        <a:t>RI.1.9</a:t>
                      </a:r>
                      <a:endParaRPr lang="en-US" sz="1200" b="1" dirty="0" smtClean="0">
                        <a:latin typeface="Helvetica" pitchFamily="34" charset="0"/>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7509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endParaRPr lang="en-US" sz="1200" b="0" i="1" u="none" dirty="0" smtClean="0">
                        <a:solidFill>
                          <a:schemeClr val="tx1"/>
                        </a:solidFill>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RI.1.8</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a:t>
                      </a: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RI.1.9</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baseline="0" dirty="0" smtClean="0">
                          <a:solidFill>
                            <a:schemeClr val="tx1"/>
                          </a:solidFill>
                          <a:effectLst>
                            <a:outerShdw blurRad="38100" dist="38100" dir="2700000" algn="tl">
                              <a:srgbClr val="000000">
                                <a:alpha val="43137"/>
                              </a:srgbClr>
                            </a:outerShdw>
                          </a:effectLst>
                        </a:rPr>
                        <a:t>Brief Write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t>W.1.3c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3048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dirty="0" smtClean="0">
                          <a:solidFill>
                            <a:schemeClr val="tx1"/>
                          </a:solidFill>
                          <a:effectLst>
                            <a:outerShdw blurRad="38100" dist="38100" dir="2700000" algn="tl">
                              <a:srgbClr val="000000">
                                <a:alpha val="43137"/>
                              </a:srgbClr>
                            </a:outerShdw>
                          </a:effectLst>
                        </a:rPr>
                        <a:t>   </a:t>
                      </a:r>
                      <a:r>
                        <a:rPr lang="en-US" sz="1200" b="0" u="none" dirty="0" smtClean="0">
                          <a:solidFill>
                            <a:schemeClr val="tx1"/>
                          </a:solidFill>
                          <a:effectLst/>
                        </a:rPr>
                        <a:t>Which sentence could be added to the end of the paragraph?</a:t>
                      </a:r>
                      <a:r>
                        <a:rPr lang="en-US" sz="1200" b="0" u="none" baseline="0" dirty="0" smtClean="0">
                          <a:solidFill>
                            <a:schemeClr val="tx1"/>
                          </a:solidFill>
                          <a:effectLst/>
                        </a:rPr>
                        <a:t> </a:t>
                      </a:r>
                      <a:r>
                        <a:rPr lang="en-US" sz="1200" b="0" dirty="0" smtClean="0">
                          <a:latin typeface="+mn-lt"/>
                          <a:ea typeface="Times New Roman"/>
                          <a:cs typeface="Helvetica" panose="020B0604020202020204" pitchFamily="34" charset="0"/>
                        </a:rPr>
                        <a:t>W.1.3d</a:t>
                      </a: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1211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0" dirty="0" smtClean="0">
                          <a:latin typeface="+mn-lt"/>
                        </a:rPr>
                        <a:t>?</a:t>
                      </a:r>
                      <a:r>
                        <a:rPr lang="en-US" sz="1200" b="0" baseline="0" dirty="0" smtClean="0">
                          <a:latin typeface="+mn-lt"/>
                        </a:rPr>
                        <a:t> Which word or phrase helps the reader best understand the  meaning of the word </a:t>
                      </a:r>
                      <a:r>
                        <a:rPr lang="en-US" sz="1200" b="1" i="1" baseline="0" dirty="0" smtClean="0">
                          <a:latin typeface="+mn-lt"/>
                        </a:rPr>
                        <a:t>stored </a:t>
                      </a:r>
                      <a:r>
                        <a:rPr lang="en-US" sz="1200" b="0" baseline="0" dirty="0" smtClean="0">
                          <a:latin typeface="+mn-lt"/>
                        </a:rPr>
                        <a:t>in the sentence below? </a:t>
                      </a:r>
                      <a:r>
                        <a:rPr lang="en-US" sz="1200" b="0" u="none" dirty="0" smtClean="0">
                          <a:solidFill>
                            <a:schemeClr val="tx1"/>
                          </a:solidFill>
                          <a:effectLst/>
                        </a:rPr>
                        <a:t>L.1.6</a:t>
                      </a:r>
                      <a:endParaRPr lang="en-US" sz="1200" b="0"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1516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0" u="none" dirty="0" smtClean="0">
                          <a:solidFill>
                            <a:schemeClr val="tx1"/>
                          </a:solidFill>
                          <a:effectLst/>
                        </a:rPr>
                        <a:t>  Which word should go in the blank to finish the sentence?</a:t>
                      </a:r>
                      <a:r>
                        <a:rPr lang="en-US" sz="1200" b="0" u="none" baseline="0" dirty="0" smtClean="0">
                          <a:solidFill>
                            <a:schemeClr val="tx1"/>
                          </a:solidFill>
                          <a:effectLst/>
                        </a:rPr>
                        <a:t> </a:t>
                      </a:r>
                      <a:r>
                        <a:rPr lang="en-US" sz="1200" b="0" u="none" dirty="0" smtClean="0">
                          <a:solidFill>
                            <a:schemeClr val="tx1"/>
                          </a:solidFill>
                          <a:effectLst/>
                        </a:rPr>
                        <a:t>L.1.1d</a:t>
                      </a:r>
                      <a:endParaRPr lang="en-US" sz="1200" b="0" u="none" dirty="0" smtClean="0">
                        <a:latin typeface="+mn-lt"/>
                        <a:cs typeface="Helvetica" pitchFamily="34" charset="0"/>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3180033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3789" y="641732"/>
            <a:ext cx="7667699" cy="8381396"/>
            <a:chOff x="-127134" y="171118"/>
            <a:chExt cx="7188468" cy="7982282"/>
          </a:xfrm>
        </p:grpSpPr>
        <p:sp>
          <p:nvSpPr>
            <p:cNvPr id="6" name="Rectangle 5"/>
            <p:cNvSpPr/>
            <p:nvPr/>
          </p:nvSpPr>
          <p:spPr>
            <a:xfrm>
              <a:off x="381000" y="228600"/>
              <a:ext cx="6172200" cy="7924800"/>
            </a:xfrm>
            <a:prstGeom prst="rect">
              <a:avLst/>
            </a:prstGeom>
            <a:gradFill>
              <a:gsLst>
                <a:gs pos="30000">
                  <a:srgbClr val="7030A0"/>
                </a:gs>
                <a:gs pos="87000">
                  <a:schemeClr val="accent1">
                    <a:tint val="44500"/>
                    <a:satMod val="160000"/>
                  </a:schemeClr>
                </a:gs>
                <a:gs pos="100000">
                  <a:schemeClr val="accent1">
                    <a:tint val="23500"/>
                    <a:satMod val="160000"/>
                  </a:schemeClr>
                </a:gs>
              </a:gsLst>
              <a:lin ang="5400000" scaled="0"/>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27134" y="171118"/>
              <a:ext cx="7188468" cy="6351172"/>
              <a:chOff x="119309" y="23913"/>
              <a:chExt cx="7188468" cy="6351172"/>
            </a:xfrm>
          </p:grpSpPr>
          <p:sp>
            <p:nvSpPr>
              <p:cNvPr id="2" name="Diamond 1"/>
              <p:cNvSpPr/>
              <p:nvPr/>
            </p:nvSpPr>
            <p:spPr>
              <a:xfrm rot="2132198">
                <a:off x="119309" y="23913"/>
                <a:ext cx="7188468" cy="6351172"/>
              </a:xfrm>
              <a:prstGeom prst="diamond">
                <a:avLst/>
              </a:prstGeom>
              <a:solidFill>
                <a:srgbClr val="81C9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25475" y="3184348"/>
                <a:ext cx="4162221" cy="1363010"/>
              </a:xfrm>
              <a:prstGeom prst="rect">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200" b="1" dirty="0">
                    <a:effectLst>
                      <a:outerShdw blurRad="38100" dist="38100" dir="2700000" algn="tl">
                        <a:srgbClr val="000000">
                          <a:alpha val="43137"/>
                        </a:srgbClr>
                      </a:outerShdw>
                    </a:effectLst>
                  </a:rPr>
                  <a:t>Quarter </a:t>
                </a:r>
                <a:r>
                  <a:rPr lang="en-US" sz="4200" b="1" dirty="0" smtClean="0">
                    <a:effectLst>
                      <a:outerShdw blurRad="38100" dist="38100" dir="2700000" algn="tl">
                        <a:srgbClr val="000000">
                          <a:alpha val="43137"/>
                        </a:srgbClr>
                      </a:outerShdw>
                    </a:effectLst>
                  </a:rPr>
                  <a:t>Three </a:t>
                </a:r>
                <a:endParaRPr lang="en-US" sz="4200" b="1" dirty="0">
                  <a:effectLst>
                    <a:outerShdw blurRad="38100" dist="38100" dir="2700000" algn="tl">
                      <a:srgbClr val="000000">
                        <a:alpha val="43137"/>
                      </a:srgbClr>
                    </a:outerShdw>
                  </a:effectLst>
                </a:endParaRPr>
              </a:p>
              <a:p>
                <a:pPr algn="ctr"/>
                <a:r>
                  <a:rPr lang="en-US" sz="2200" b="1" dirty="0" smtClean="0">
                    <a:effectLst>
                      <a:outerShdw blurRad="38100" dist="38100" dir="2700000" algn="tl">
                        <a:srgbClr val="000000">
                          <a:alpha val="43137"/>
                        </a:srgbClr>
                      </a:outerShdw>
                    </a:effectLst>
                  </a:rPr>
                  <a:t>CFA</a:t>
                </a:r>
                <a:endParaRPr lang="en-US" sz="2200" b="1" dirty="0">
                  <a:effectLst>
                    <a:outerShdw blurRad="38100" dist="38100" dir="2700000" algn="tl">
                      <a:srgbClr val="000000">
                        <a:alpha val="43137"/>
                      </a:srgbClr>
                    </a:outerShdw>
                  </a:effectLst>
                </a:endParaRPr>
              </a:p>
              <a:p>
                <a:pPr algn="ctr"/>
                <a:r>
                  <a:rPr lang="en-US" sz="2300" b="1" dirty="0">
                    <a:effectLst>
                      <a:outerShdw blurRad="38100" dist="38100" dir="2700000" algn="tl">
                        <a:srgbClr val="000000">
                          <a:alpha val="43137"/>
                        </a:srgbClr>
                      </a:outerShdw>
                    </a:effectLst>
                  </a:rPr>
                  <a:t>Student Copy</a:t>
                </a:r>
              </a:p>
            </p:txBody>
          </p:sp>
        </p:grpSp>
        <p:sp>
          <p:nvSpPr>
            <p:cNvPr id="11" name="Rectangle 10"/>
            <p:cNvSpPr/>
            <p:nvPr/>
          </p:nvSpPr>
          <p:spPr>
            <a:xfrm>
              <a:off x="865404" y="5469614"/>
              <a:ext cx="5486400" cy="1961972"/>
            </a:xfrm>
            <a:prstGeom prst="rect">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chemeClr val="tx1"/>
                  </a:solidFill>
                </a:rPr>
                <a:t>Student Name</a:t>
              </a:r>
            </a:p>
            <a:p>
              <a:pPr algn="ctr"/>
              <a:r>
                <a:rPr lang="en-US" sz="3400" b="1" dirty="0">
                  <a:solidFill>
                    <a:schemeClr val="tx1"/>
                  </a:solidFill>
                </a:rPr>
                <a:t>_______________________</a:t>
              </a:r>
            </a:p>
          </p:txBody>
        </p:sp>
      </p:grpSp>
      <p:grpSp>
        <p:nvGrpSpPr>
          <p:cNvPr id="13" name="Group 12"/>
          <p:cNvGrpSpPr/>
          <p:nvPr/>
        </p:nvGrpSpPr>
        <p:grpSpPr>
          <a:xfrm>
            <a:off x="172006" y="517023"/>
            <a:ext cx="3056327" cy="2715828"/>
            <a:chOff x="4038600" y="232897"/>
            <a:chExt cx="2865307" cy="2586503"/>
          </a:xfrm>
        </p:grpSpPr>
        <p:grpSp>
          <p:nvGrpSpPr>
            <p:cNvPr id="14" name="Group 13"/>
            <p:cNvGrpSpPr/>
            <p:nvPr/>
          </p:nvGrpSpPr>
          <p:grpSpPr>
            <a:xfrm>
              <a:off x="4038600" y="460090"/>
              <a:ext cx="2865307" cy="2359310"/>
              <a:chOff x="3632956" y="12014"/>
              <a:chExt cx="3419524" cy="2830247"/>
            </a:xfrm>
          </p:grpSpPr>
          <p:grpSp>
            <p:nvGrpSpPr>
              <p:cNvPr id="16" name="Group 15"/>
              <p:cNvGrpSpPr/>
              <p:nvPr/>
            </p:nvGrpSpPr>
            <p:grpSpPr>
              <a:xfrm>
                <a:off x="3632956" y="12014"/>
                <a:ext cx="3419524" cy="2784885"/>
                <a:chOff x="3868537" y="696827"/>
                <a:chExt cx="3251398" cy="2555805"/>
              </a:xfrm>
            </p:grpSpPr>
            <p:sp>
              <p:nvSpPr>
                <p:cNvPr id="19" name="Parallelogram 18"/>
                <p:cNvSpPr/>
                <p:nvPr/>
              </p:nvSpPr>
              <p:spPr>
                <a:xfrm rot="1469992" flipH="1">
                  <a:off x="3868537" y="696827"/>
                  <a:ext cx="3251398" cy="2555805"/>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0" name="Parallelogram 19"/>
                <p:cNvSpPr/>
                <p:nvPr/>
              </p:nvSpPr>
              <p:spPr>
                <a:xfrm>
                  <a:off x="4326691" y="895597"/>
                  <a:ext cx="2467608" cy="2028026"/>
                </a:xfrm>
                <a:prstGeom prst="parallelogram">
                  <a:avLst/>
                </a:prstGeom>
                <a:solidFill>
                  <a:schemeClr val="accent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17"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8"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15" name="Rectangle 14"/>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700" b="1" dirty="0">
                  <a:ln w="11430"/>
                  <a:effectLst>
                    <a:outerShdw blurRad="80000" dist="40000" dir="5040000" algn="tl">
                      <a:srgbClr val="000000">
                        <a:alpha val="30000"/>
                      </a:srgbClr>
                    </a:outerShdw>
                  </a:effectLst>
                </a:rPr>
                <a:t>1</a:t>
              </a:r>
              <a:r>
                <a:rPr lang="en-US" sz="5700" b="1" baseline="30000" dirty="0">
                  <a:ln w="11430"/>
                  <a:effectLst>
                    <a:outerShdw blurRad="80000" dist="40000" dir="5040000" algn="tl">
                      <a:srgbClr val="000000">
                        <a:alpha val="30000"/>
                      </a:srgbClr>
                    </a:outerShdw>
                  </a:effectLst>
                </a:rPr>
                <a:t>st</a:t>
              </a:r>
              <a:endParaRPr lang="en-US" sz="5700" b="1" dirty="0">
                <a:ln w="11430"/>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212446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26</a:t>
            </a:fld>
            <a:endParaRPr lang="en-US" dirty="0"/>
          </a:p>
        </p:txBody>
      </p:sp>
      <p:sp>
        <p:nvSpPr>
          <p:cNvPr id="5" name="TextBox 4"/>
          <p:cNvSpPr txBox="1"/>
          <p:nvPr/>
        </p:nvSpPr>
        <p:spPr>
          <a:xfrm>
            <a:off x="304800" y="290945"/>
            <a:ext cx="6705600" cy="6597071"/>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r>
              <a:rPr lang="en-US" sz="1500" b="1" u="sng" dirty="0"/>
              <a:t>Part 1</a:t>
            </a:r>
            <a:r>
              <a:rPr lang="en-US" sz="1500" b="1" dirty="0"/>
              <a:t> </a:t>
            </a:r>
          </a:p>
          <a:p>
            <a:endParaRPr lang="en-US" sz="900" b="1" dirty="0"/>
          </a:p>
          <a:p>
            <a:r>
              <a:rPr lang="en-US" sz="1500" b="1" u="sng" dirty="0"/>
              <a:t>Your assignment</a:t>
            </a:r>
            <a:r>
              <a:rPr lang="en-US" sz="1500" b="1" dirty="0"/>
              <a:t>:</a:t>
            </a:r>
          </a:p>
          <a:p>
            <a:r>
              <a:rPr lang="en-US" sz="1500" dirty="0"/>
              <a:t>You will read three texts.</a:t>
            </a:r>
          </a:p>
          <a:p>
            <a:endParaRPr lang="en-US" sz="1500" dirty="0"/>
          </a:p>
          <a:p>
            <a:pPr marL="325309" indent="-325309">
              <a:buAutoNum type="arabicPeriod"/>
            </a:pPr>
            <a:r>
              <a:rPr lang="en-US" sz="1500" dirty="0"/>
              <a:t>Read </a:t>
            </a:r>
            <a:r>
              <a:rPr lang="en-US" sz="1500" dirty="0" smtClean="0"/>
              <a:t>the texts</a:t>
            </a:r>
            <a:r>
              <a:rPr lang="en-US" sz="1500" dirty="0"/>
              <a:t>.</a:t>
            </a:r>
          </a:p>
          <a:p>
            <a:pPr marL="325309" indent="-325309">
              <a:buAutoNum type="arabicPeriod"/>
            </a:pPr>
            <a:endParaRPr lang="en-US" sz="900" dirty="0"/>
          </a:p>
          <a:p>
            <a:pPr marL="325309" indent="-325309">
              <a:buAutoNum type="arabicPeriod" startAt="2"/>
            </a:pPr>
            <a:r>
              <a:rPr lang="en-US" sz="1500" dirty="0"/>
              <a:t>Take notes about the texts.</a:t>
            </a:r>
          </a:p>
          <a:p>
            <a:pPr marL="325309" indent="-325309">
              <a:buAutoNum type="arabicPeriod" startAt="2"/>
            </a:pPr>
            <a:endParaRPr lang="en-US" sz="900" dirty="0"/>
          </a:p>
          <a:p>
            <a:pPr marL="325309" indent="-325309">
              <a:buAutoNum type="arabicPeriod" startAt="2"/>
            </a:pPr>
            <a:r>
              <a:rPr lang="en-US" sz="1500" dirty="0"/>
              <a:t>Answer the questions.</a:t>
            </a:r>
          </a:p>
          <a:p>
            <a:endParaRPr lang="en-US" sz="1500" b="1" u="sng" dirty="0"/>
          </a:p>
          <a:p>
            <a:r>
              <a:rPr lang="en-US" sz="1500" b="1" u="sng" dirty="0"/>
              <a:t>Part 2</a:t>
            </a:r>
            <a:r>
              <a:rPr lang="en-US" sz="1500" b="1" dirty="0"/>
              <a:t> </a:t>
            </a:r>
          </a:p>
          <a:p>
            <a:r>
              <a:rPr lang="en-US" sz="1500" b="1" u="sng" dirty="0"/>
              <a:t>Your assignment</a:t>
            </a:r>
            <a:r>
              <a:rPr lang="en-US" sz="1500" b="1" dirty="0"/>
              <a:t>:</a:t>
            </a:r>
          </a:p>
          <a:p>
            <a:r>
              <a:rPr lang="en-US" sz="1200" b="1" dirty="0"/>
              <a:t>You are going to write a narrative story.  This means it has a beginning, middle and an ending.  This is a make-believe story.  In your story, you will write about a character who plants apple seeds and when they grow into trees, will get the ripe apples ready for people to eat.  You will use details to help you write your story from all of the passages you have read.  Then you will tell the following:</a:t>
            </a:r>
          </a:p>
          <a:p>
            <a:r>
              <a:rPr lang="en-US" sz="1200" b="1" dirty="0"/>
              <a:t> </a:t>
            </a:r>
          </a:p>
          <a:p>
            <a:pPr marL="228600" lvl="0" indent="-228600">
              <a:buFont typeface="+mj-lt"/>
              <a:buAutoNum type="arabicPeriod"/>
            </a:pPr>
            <a:r>
              <a:rPr lang="en-US" sz="1200" b="1" dirty="0"/>
              <a:t>Where is the setting?  Who is the main character?</a:t>
            </a:r>
          </a:p>
          <a:p>
            <a:pPr marL="228600" lvl="0" indent="-228600">
              <a:buFont typeface="+mj-lt"/>
              <a:buAutoNum type="arabicPeriod"/>
            </a:pPr>
            <a:r>
              <a:rPr lang="en-US" sz="1200" b="1" dirty="0"/>
              <a:t>Where did the character plant the seeds?</a:t>
            </a:r>
          </a:p>
          <a:p>
            <a:pPr marL="228600" lvl="0" indent="-228600">
              <a:buFont typeface="+mj-lt"/>
              <a:buAutoNum type="arabicPeriod"/>
            </a:pPr>
            <a:r>
              <a:rPr lang="en-US" sz="1200" b="1" dirty="0"/>
              <a:t>What did the character see, hear and feel?</a:t>
            </a:r>
          </a:p>
          <a:p>
            <a:pPr marL="228600" lvl="0" indent="-228600">
              <a:buFont typeface="+mj-lt"/>
              <a:buAutoNum type="arabicPeriod"/>
            </a:pPr>
            <a:r>
              <a:rPr lang="en-US" sz="1200" b="1" dirty="0"/>
              <a:t>How did the character get them ready for people to eat?</a:t>
            </a:r>
          </a:p>
          <a:p>
            <a:r>
              <a:rPr lang="en-US" sz="1200" dirty="0"/>
              <a:t> </a:t>
            </a:r>
          </a:p>
          <a:p>
            <a:endParaRPr lang="en-US" sz="1500" b="1" dirty="0"/>
          </a:p>
          <a:p>
            <a:pPr algn="ctr"/>
            <a:r>
              <a:rPr lang="en-US" sz="1500" b="1" u="sng" dirty="0"/>
              <a:t>How you will be scored</a:t>
            </a:r>
          </a:p>
          <a:p>
            <a:endParaRPr lang="en-US" sz="1500" b="1" u="sng" dirty="0"/>
          </a:p>
          <a:p>
            <a:r>
              <a:rPr lang="en-US" sz="1500" b="1" dirty="0"/>
              <a:t>	</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72085183"/>
              </p:ext>
            </p:extLst>
          </p:nvPr>
        </p:nvGraphicFramePr>
        <p:xfrm>
          <a:off x="1295400" y="5897880"/>
          <a:ext cx="4724400" cy="2103120"/>
        </p:xfrm>
        <a:graphic>
          <a:graphicData uri="http://schemas.openxmlformats.org/drawingml/2006/table">
            <a:tbl>
              <a:tblPr firstRow="1" bandRow="1">
                <a:tableStyleId>{5940675A-B579-460E-94D1-54222C63F5DA}</a:tableStyleId>
              </a:tblPr>
              <a:tblGrid>
                <a:gridCol w="1676400"/>
                <a:gridCol w="3048000"/>
              </a:tblGrid>
              <a:tr h="142240">
                <a:tc>
                  <a:txBody>
                    <a:bodyPr/>
                    <a:lstStyle/>
                    <a:p>
                      <a:pPr algn="r"/>
                      <a:r>
                        <a:rPr lang="en-US" sz="900" b="1" dirty="0" smtClean="0"/>
                        <a:t>Purpose</a:t>
                      </a:r>
                      <a:endParaRPr lang="en-US" sz="900" b="1"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Did you write only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0">
                <a:tc>
                  <a:txBody>
                    <a:bodyPr/>
                    <a:lstStyle/>
                    <a:p>
                      <a:pPr algn="r"/>
                      <a:r>
                        <a:rPr lang="en-US" sz="900" b="1" dirty="0" smtClean="0"/>
                        <a:t>Organization</a:t>
                      </a:r>
                      <a:endParaRPr lang="en-US" sz="900" b="1" dirty="0"/>
                    </a:p>
                  </a:txBody>
                  <a:tcPr anchor="ctr">
                    <a:lnT w="12700" cap="flat" cmpd="sng" algn="ctr">
                      <a:noFill/>
                      <a:prstDash val="solid"/>
                      <a:round/>
                      <a:headEnd type="none" w="med" len="med"/>
                      <a:tailEnd type="none" w="med" len="med"/>
                    </a:lnT>
                    <a:solidFill>
                      <a:schemeClr val="bg2"/>
                    </a:solidFill>
                  </a:tcPr>
                </a:tc>
                <a:tc>
                  <a:txBody>
                    <a:bodyPr/>
                    <a:lstStyle/>
                    <a:p>
                      <a:r>
                        <a:rPr lang="en-US" sz="1200" b="1" dirty="0" smtClean="0"/>
                        <a:t>Do your ideas go together?  Do they make sense?</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243840">
                <a:tc>
                  <a:txBody>
                    <a:bodyPr/>
                    <a:lstStyle/>
                    <a:p>
                      <a:pPr algn="r"/>
                      <a:r>
                        <a:rPr lang="en-US" sz="900" b="1" dirty="0" smtClean="0"/>
                        <a:t>Elaboration:</a:t>
                      </a:r>
                    </a:p>
                    <a:p>
                      <a:pPr algn="r"/>
                      <a:r>
                        <a:rPr lang="en-US" sz="900" b="1"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1200" b="1" dirty="0" smtClean="0"/>
                        <a:t>Did you show evidence to tell</a:t>
                      </a:r>
                      <a:r>
                        <a:rPr lang="en-US" sz="1200" b="1" baseline="0" dirty="0" smtClean="0"/>
                        <a:t> about your topic?</a:t>
                      </a:r>
                      <a:endParaRPr lang="en-US" sz="1200" b="1"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0">
                <a:tc>
                  <a:txBody>
                    <a:bodyPr/>
                    <a:lstStyle/>
                    <a:p>
                      <a:pPr algn="r"/>
                      <a:r>
                        <a:rPr lang="en-US" sz="900" b="1" dirty="0" smtClean="0"/>
                        <a:t>Elaboration:</a:t>
                      </a:r>
                    </a:p>
                    <a:p>
                      <a:pPr algn="r"/>
                      <a:r>
                        <a:rPr lang="en-US" sz="900" b="1" dirty="0" smtClean="0"/>
                        <a:t>of language and vocabulary</a:t>
                      </a:r>
                      <a:endParaRPr lang="en-US" sz="900" b="1"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1200" b="1" dirty="0" smtClean="0"/>
                        <a:t>Did you use words about the topic?  Are your sentences easy to read and understanding?</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147320">
                <a:tc>
                  <a:txBody>
                    <a:bodyPr/>
                    <a:lstStyle/>
                    <a:p>
                      <a:pPr algn="r"/>
                      <a:r>
                        <a:rPr lang="en-US" sz="900" b="1" dirty="0" smtClean="0"/>
                        <a:t>Conventions</a:t>
                      </a:r>
                      <a:endParaRPr lang="en-US" sz="900" b="1" dirty="0"/>
                    </a:p>
                  </a:txBody>
                  <a:tcPr anchor="ctr">
                    <a:solidFill>
                      <a:schemeClr val="accent6">
                        <a:lumMod val="20000"/>
                        <a:lumOff val="80000"/>
                      </a:schemeClr>
                    </a:solidFill>
                  </a:tcPr>
                </a:tc>
                <a:tc>
                  <a:txBody>
                    <a:bodyPr/>
                    <a:lstStyle/>
                    <a:p>
                      <a:r>
                        <a:rPr lang="en-US" sz="12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81797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pic>
        <p:nvPicPr>
          <p:cNvPr id="1025" name="Picture 4" descr="http://www.applejuice.org/images/trans_do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525" cy="9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rot="10800000" flipV="1">
            <a:off x="990600" y="1928366"/>
            <a:ext cx="5562599" cy="60631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defTabSz="914400" fontAlgn="base">
              <a:spcBef>
                <a:spcPct val="0"/>
              </a:spcBef>
              <a:spcAft>
                <a:spcPct val="0"/>
              </a:spcAft>
            </a:pPr>
            <a:r>
              <a:rPr lang="en-US" altLang="en-US" sz="1700" b="1" i="1" u="sng" dirty="0">
                <a:solidFill>
                  <a:srgbClr val="000000"/>
                </a:solidFill>
                <a:ea typeface="Times New Roman" pitchFamily="18" charset="0"/>
                <a:cs typeface="Arial" pitchFamily="34" charset="0"/>
              </a:rPr>
              <a:t>Johnny </a:t>
            </a:r>
            <a:r>
              <a:rPr lang="en-US" altLang="en-US" sz="1700" b="1" i="1" u="sng" dirty="0" smtClean="0">
                <a:solidFill>
                  <a:srgbClr val="000000"/>
                </a:solidFill>
                <a:ea typeface="Times New Roman" pitchFamily="18" charset="0"/>
                <a:cs typeface="Arial" pitchFamily="34" charset="0"/>
              </a:rPr>
              <a:t>Appleseed</a:t>
            </a:r>
          </a:p>
          <a:p>
            <a:pPr lvl="0" algn="ctr" defTabSz="914400" fontAlgn="base">
              <a:spcBef>
                <a:spcPct val="0"/>
              </a:spcBef>
              <a:spcAft>
                <a:spcPct val="0"/>
              </a:spcAft>
            </a:pPr>
            <a:r>
              <a:rPr lang="en-US" altLang="en-US" sz="1000" i="1" dirty="0" smtClean="0">
                <a:ea typeface="Times New Roman" pitchFamily="18" charset="0"/>
                <a:cs typeface="Arial" pitchFamily="34" charset="0"/>
              </a:rPr>
              <a:t>Retold by 1</a:t>
            </a:r>
            <a:r>
              <a:rPr lang="en-US" altLang="en-US" sz="1000" i="1" baseline="30000" dirty="0" smtClean="0">
                <a:ea typeface="Times New Roman" pitchFamily="18" charset="0"/>
                <a:cs typeface="Arial" pitchFamily="34" charset="0"/>
              </a:rPr>
              <a:t>st</a:t>
            </a:r>
            <a:r>
              <a:rPr lang="en-US" altLang="en-US" sz="1000" i="1" dirty="0" smtClean="0">
                <a:ea typeface="Times New Roman" pitchFamily="18" charset="0"/>
                <a:cs typeface="Arial" pitchFamily="34" charset="0"/>
              </a:rPr>
              <a:t> Grade HSD Teachers</a:t>
            </a:r>
            <a:endParaRPr lang="en-US" altLang="en-US" sz="1000" i="1" dirty="0">
              <a:ea typeface="Times New Roman" pitchFamily="18" charset="0"/>
              <a:cs typeface="Arial" pitchFamily="34" charset="0"/>
            </a:endParaRPr>
          </a:p>
          <a:p>
            <a:pPr lvl="0" defTabSz="914400" eaLnBrk="0" fontAlgn="base" hangingPunct="0">
              <a:spcBef>
                <a:spcPct val="0"/>
              </a:spcBef>
              <a:spcAft>
                <a:spcPct val="0"/>
              </a:spcAft>
            </a:pPr>
            <a:r>
              <a:rPr lang="en-US" altLang="en-US" sz="1600" b="1" dirty="0" smtClean="0">
                <a:solidFill>
                  <a:srgbClr val="000000"/>
                </a:solidFill>
                <a:ea typeface="Times New Roman" pitchFamily="18" charset="0"/>
                <a:cs typeface="Arial" pitchFamily="34" charset="0"/>
              </a:rPr>
              <a:t>1</a:t>
            </a:r>
          </a:p>
          <a:p>
            <a:pPr lvl="0" defTabSz="914400" eaLnBrk="0" fontAlgn="base" hangingPunct="0">
              <a:spcBef>
                <a:spcPct val="0"/>
              </a:spcBef>
              <a:spcAft>
                <a:spcPct val="0"/>
              </a:spcAft>
            </a:pPr>
            <a:r>
              <a:rPr lang="en-US" altLang="en-US" sz="1600" dirty="0" smtClean="0">
                <a:solidFill>
                  <a:srgbClr val="000000"/>
                </a:solidFill>
                <a:ea typeface="Times New Roman" pitchFamily="18" charset="0"/>
                <a:cs typeface="Arial" pitchFamily="34" charset="0"/>
              </a:rPr>
              <a:t>Johnny </a:t>
            </a:r>
            <a:r>
              <a:rPr lang="en-US" altLang="en-US" sz="1600" dirty="0">
                <a:solidFill>
                  <a:srgbClr val="000000"/>
                </a:solidFill>
                <a:ea typeface="Times New Roman" pitchFamily="18" charset="0"/>
                <a:cs typeface="Arial" pitchFamily="34" charset="0"/>
              </a:rPr>
              <a:t>Appleseed’s real name was John Chapman. </a:t>
            </a:r>
            <a:endParaRPr lang="en-US" altLang="en-US" sz="1600" dirty="0" smtClean="0">
              <a:solidFill>
                <a:srgbClr val="000000"/>
              </a:solidFill>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itchFamily="18" charset="0"/>
                <a:cs typeface="Arial" pitchFamily="34" charset="0"/>
              </a:rPr>
              <a:t>He dreamed of a land where apple trees were everywhere and no one was hungry. He spent his life walking around the country planting apple seeds.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ea typeface="Times New Roman" pitchFamily="18" charset="0"/>
                <a:cs typeface="Arial" pitchFamily="34" charset="0"/>
              </a:rPr>
              <a:t>2</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itchFamily="18" charset="0"/>
                <a:cs typeface="Arial" pitchFamily="34" charset="0"/>
              </a:rPr>
              <a:t>Johnny Appleseed was kind. He slept outdoors in the rain and snow, and walked barefoot everywhere he went.  In the winter when it snowed, he made snow shoes out of tree branches to keep his feet safe. His clothes were made from sacks and he wore a tin pot on his head for a hat so he wouldn’t have to carry it. When he took it off he could use it to cook.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000000"/>
                </a:solidFill>
                <a:effectLst/>
                <a:ea typeface="Times New Roman" pitchFamily="18" charset="0"/>
                <a:cs typeface="Arial" pitchFamily="34" charset="0"/>
              </a:rPr>
              <a:t>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000000"/>
                </a:solidFill>
                <a:effectLst/>
                <a:ea typeface="Times New Roman" pitchFamily="18" charset="0"/>
                <a:cs typeface="Arial" pitchFamily="34" charset="0"/>
              </a:rPr>
              <a:t>Johnny made a lot of friends everywhere he went.  The settlers and the Indians called him their friend.  It has been said that he even made friends with animals like bears.  One story tells of a bear who told Johnny his tooth hurt, so Johnny carefully pulled out the bear’s tooth.  The bear let Johnny go, and the bears protected Johnny from other animals from that day on.</a:t>
            </a:r>
            <a:endParaRPr kumimoji="0" lang="en-US" altLang="en-US" sz="1600" b="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descr="http://appleparermuseum.com/Images/JohnnyAppleseed1560.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599" y="441960"/>
            <a:ext cx="1709570" cy="1905000"/>
          </a:xfrm>
          <a:prstGeom prst="rect">
            <a:avLst/>
          </a:prstGeom>
          <a:noFill/>
          <a:ln>
            <a:noFill/>
          </a:ln>
        </p:spPr>
      </p:pic>
      <p:sp>
        <p:nvSpPr>
          <p:cNvPr id="2" name="TextBox 1"/>
          <p:cNvSpPr txBox="1"/>
          <p:nvPr/>
        </p:nvSpPr>
        <p:spPr>
          <a:xfrm>
            <a:off x="5440680" y="443865"/>
            <a:ext cx="1524000" cy="707886"/>
          </a:xfrm>
          <a:prstGeom prst="rect">
            <a:avLst/>
          </a:prstGeom>
          <a:noFill/>
        </p:spPr>
        <p:txBody>
          <a:bodyPr wrap="square" rtlCol="0">
            <a:spAutoFit/>
          </a:bodyPr>
          <a:lstStyle/>
          <a:p>
            <a:pPr algn="r"/>
            <a:r>
              <a:rPr lang="en-US" sz="800" dirty="0"/>
              <a:t>Grade Equivalent 4.7</a:t>
            </a:r>
          </a:p>
          <a:p>
            <a:pPr algn="r"/>
            <a:r>
              <a:rPr lang="en-US" sz="800" dirty="0"/>
              <a:t>Lexile Measure 950L</a:t>
            </a:r>
          </a:p>
          <a:p>
            <a:pPr algn="r"/>
            <a:r>
              <a:rPr lang="en-US" sz="800" dirty="0"/>
              <a:t>Mean Sentence Length 16.00</a:t>
            </a:r>
          </a:p>
          <a:p>
            <a:pPr algn="r"/>
            <a:r>
              <a:rPr lang="en-US" sz="800" dirty="0"/>
              <a:t>Mean Log Word Frequency 3.71</a:t>
            </a:r>
          </a:p>
          <a:p>
            <a:pPr algn="r"/>
            <a:r>
              <a:rPr lang="en-US" sz="800" dirty="0"/>
              <a:t>Word Count 176</a:t>
            </a:r>
          </a:p>
        </p:txBody>
      </p:sp>
    </p:spTree>
    <p:extLst>
      <p:ext uri="{BB962C8B-B14F-4D97-AF65-F5344CB8AC3E}">
        <p14:creationId xmlns:p14="http://schemas.microsoft.com/office/powerpoint/2010/main" val="1186315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28</a:t>
            </a:fld>
            <a:endParaRPr sz="130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77" name="Shape 77"/>
          <p:cNvSpPr/>
          <p:nvPr/>
        </p:nvSpPr>
        <p:spPr>
          <a:xfrm>
            <a:off x="929992" y="1176214"/>
            <a:ext cx="5394608" cy="220587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342900" lvl="0" indent="-342900">
              <a:buAutoNum type="arabicPeriod"/>
              <a:defRPr sz="1800"/>
            </a:pPr>
            <a:r>
              <a:rPr lang="en-US" sz="1800" b="1" dirty="0" smtClean="0">
                <a:latin typeface="Helvetica" panose="020B0604020202020204" pitchFamily="34" charset="0"/>
                <a:cs typeface="Helvetica" panose="020B0604020202020204" pitchFamily="34" charset="0"/>
                <a:sym typeface="Helvetica"/>
              </a:rPr>
              <a:t>In paragraph 1, which word describes how a            </a:t>
            </a:r>
          </a:p>
          <a:p>
            <a:pPr lvl="0">
              <a:defRPr sz="1800"/>
            </a:pPr>
            <a:r>
              <a:rPr lang="en-US" sz="1800" b="1" dirty="0" smtClean="0">
                <a:latin typeface="Helvetica" panose="020B0604020202020204" pitchFamily="34" charset="0"/>
                <a:cs typeface="Helvetica" panose="020B0604020202020204" pitchFamily="34" charset="0"/>
                <a:sym typeface="Helvetica"/>
              </a:rPr>
              <a:t>      person might feel?</a:t>
            </a:r>
            <a:endParaRPr lang="en-US" sz="1800" dirty="0">
              <a:latin typeface="Helvetica" panose="020B0604020202020204" pitchFamily="34" charset="0"/>
              <a:cs typeface="Helvetica" panose="020B0604020202020204" pitchFamily="34" charset="0"/>
              <a:sym typeface="Helvetica"/>
            </a:endParaRPr>
          </a:p>
          <a:p>
            <a:pPr marL="52048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dreamed</a:t>
            </a:r>
          </a:p>
          <a:p>
            <a:pPr marL="574655" lvl="0" indent="-342900">
              <a:buSzPct val="1000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hungry</a:t>
            </a:r>
          </a:p>
          <a:p>
            <a:pPr marL="574655" lvl="0" indent="-342900">
              <a:buSzPct val="1000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574655"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planting</a:t>
            </a:r>
          </a:p>
        </p:txBody>
      </p:sp>
      <p:sp>
        <p:nvSpPr>
          <p:cNvPr id="78" name="Shape 78"/>
          <p:cNvSpPr/>
          <p:nvPr/>
        </p:nvSpPr>
        <p:spPr>
          <a:xfrm>
            <a:off x="887720" y="2005261"/>
            <a:ext cx="225824"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9" name="Shape 79"/>
          <p:cNvSpPr/>
          <p:nvPr/>
        </p:nvSpPr>
        <p:spPr>
          <a:xfrm>
            <a:off x="887720" y="2524016"/>
            <a:ext cx="225824"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887720" y="3042771"/>
            <a:ext cx="225824"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777619" y="5258004"/>
            <a:ext cx="6080381" cy="2175098"/>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marL="342900" lvl="0" indent="-342900">
              <a:buAutoNum type="arabicPeriod" startAt="2"/>
              <a:defRPr sz="1800"/>
            </a:pPr>
            <a:r>
              <a:rPr lang="en-US" sz="1800" b="1" dirty="0" smtClean="0">
                <a:latin typeface="Helvetica" panose="020B0604020202020204" pitchFamily="34" charset="0"/>
                <a:cs typeface="Helvetica" panose="020B0604020202020204" pitchFamily="34" charset="0"/>
                <a:sym typeface="Helvetica"/>
              </a:rPr>
              <a:t>Why did Johnny Appleseed plant apple seeds?</a:t>
            </a:r>
          </a:p>
          <a:p>
            <a:pPr marL="342900" lvl="0" indent="-342900">
              <a:buAutoNum type="arabicPeriod" startAt="2"/>
              <a:defRPr sz="1800"/>
            </a:pPr>
            <a:endParaRPr lang="en-US" sz="1600" b="1" dirty="0">
              <a:latin typeface="Helvetica" panose="020B0604020202020204" pitchFamily="34" charset="0"/>
              <a:cs typeface="Helvetica" panose="020B0604020202020204" pitchFamily="34" charset="0"/>
              <a:sym typeface="Helvetica"/>
            </a:endParaRPr>
          </a:p>
          <a:p>
            <a:pPr marL="633412"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didn’t want anyone to be hungry.</a:t>
            </a:r>
          </a:p>
          <a:p>
            <a:pPr marL="633412" lvl="0" indent="-3429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633412"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made lots of friends.</a:t>
            </a:r>
          </a:p>
          <a:p>
            <a:pPr marL="633412" lvl="0" indent="-3429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633412"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His name was Johnny Appleseed.</a:t>
            </a:r>
            <a:endParaRPr lang="en-US" sz="17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8" name="Shape 89"/>
          <p:cNvSpPr/>
          <p:nvPr/>
        </p:nvSpPr>
        <p:spPr>
          <a:xfrm>
            <a:off x="777619" y="5871299"/>
            <a:ext cx="22301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777619" y="6357520"/>
            <a:ext cx="22301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781179" y="6872759"/>
            <a:ext cx="22301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4" name="Rectangle 13"/>
          <p:cNvSpPr/>
          <p:nvPr/>
        </p:nvSpPr>
        <p:spPr>
          <a:xfrm>
            <a:off x="4900330" y="4096434"/>
            <a:ext cx="2057400" cy="646331"/>
          </a:xfrm>
          <a:prstGeom prst="rect">
            <a:avLst/>
          </a:prstGeom>
          <a:solidFill>
            <a:schemeClr val="bg2"/>
          </a:solidFill>
        </p:spPr>
        <p:txBody>
          <a:bodyPr wrap="square">
            <a:spAutoFit/>
          </a:bodyPr>
          <a:lstStyle/>
          <a:p>
            <a:r>
              <a:rPr lang="en-US" sz="900" dirty="0" smtClean="0"/>
              <a:t>RL.1.4</a:t>
            </a:r>
            <a:r>
              <a:rPr lang="en-US" sz="900" dirty="0"/>
              <a:t/>
            </a:r>
            <a:br>
              <a:rPr lang="en-US" sz="900" dirty="0"/>
            </a:br>
            <a:r>
              <a:rPr lang="en-US" sz="900" dirty="0"/>
              <a:t>Identify words and phrases in stories or poems that suggest feelings or appeal to the senses.</a:t>
            </a:r>
          </a:p>
        </p:txBody>
      </p:sp>
    </p:spTree>
    <p:extLst>
      <p:ext uri="{BB962C8B-B14F-4D97-AF65-F5344CB8AC3E}">
        <p14:creationId xmlns:p14="http://schemas.microsoft.com/office/powerpoint/2010/main" val="49228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825499" y="997263"/>
            <a:ext cx="6184901" cy="269831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342900" lvl="0" indent="-342900">
              <a:buAutoNum type="arabicPeriod" startAt="3"/>
              <a:defRPr sz="1800"/>
            </a:pPr>
            <a:r>
              <a:rPr lang="en-US" sz="1800" b="1" dirty="0" smtClean="0">
                <a:latin typeface="Helvetica" panose="020B0604020202020204" pitchFamily="34" charset="0"/>
                <a:cs typeface="Helvetica" panose="020B0604020202020204" pitchFamily="34" charset="0"/>
                <a:sym typeface="Helvetica"/>
              </a:rPr>
              <a:t>Which </a:t>
            </a:r>
            <a:r>
              <a:rPr lang="en-US" sz="1800" b="1" u="sng" dirty="0" smtClean="0">
                <a:latin typeface="Helvetica" panose="020B0604020202020204" pitchFamily="34" charset="0"/>
                <a:cs typeface="Helvetica" panose="020B0604020202020204" pitchFamily="34" charset="0"/>
                <a:sym typeface="Helvetica"/>
              </a:rPr>
              <a:t>two</a:t>
            </a:r>
            <a:r>
              <a:rPr lang="en-US" sz="1800" b="1" dirty="0" smtClean="0">
                <a:latin typeface="Helvetica" panose="020B0604020202020204" pitchFamily="34" charset="0"/>
                <a:cs typeface="Helvetica" panose="020B0604020202020204" pitchFamily="34" charset="0"/>
                <a:sym typeface="Helvetica"/>
              </a:rPr>
              <a:t> words from the story describe Johnny Appleseed?  Choose two answers.</a:t>
            </a:r>
          </a:p>
          <a:p>
            <a:pPr marL="342900" lvl="0" indent="-342900">
              <a:buAutoNum type="arabicPeriod" startAt="3"/>
              <a:defRPr sz="1800"/>
            </a:pPr>
            <a:endParaRPr lang="en-US" sz="1600" b="1"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hungry</a:t>
            </a:r>
          </a:p>
          <a:p>
            <a:pPr marL="685800" lvl="0" indent="-3429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kind</a:t>
            </a:r>
          </a:p>
          <a:p>
            <a:pPr marL="685800" lvl="0" indent="-3429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friendly</a:t>
            </a:r>
          </a:p>
          <a:p>
            <a:pPr marL="685800" lvl="0" indent="-3429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29</a:t>
            </a:fld>
            <a:endParaRPr sz="1300">
              <a:solidFill>
                <a:srgbClr val="888888"/>
              </a:solidFill>
            </a:endParaRPr>
          </a:p>
        </p:txBody>
      </p:sp>
      <p:sp>
        <p:nvSpPr>
          <p:cNvPr id="103" name="Shape 103"/>
          <p:cNvSpPr/>
          <p:nvPr/>
        </p:nvSpPr>
        <p:spPr>
          <a:xfrm>
            <a:off x="446975" y="47244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826077" y="5357418"/>
            <a:ext cx="5561408" cy="2221264"/>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marL="225425" lvl="0" indent="-225425">
              <a:defRPr sz="1800"/>
            </a:pPr>
            <a:r>
              <a:rPr lang="en-US" sz="1800" b="1" dirty="0" smtClean="0">
                <a:latin typeface="Helvetica" panose="020B0604020202020204" pitchFamily="34" charset="0"/>
                <a:cs typeface="Helvetica" panose="020B0604020202020204" pitchFamily="34" charset="0"/>
                <a:sym typeface="Helvetica"/>
              </a:rPr>
              <a:t>4</a:t>
            </a:r>
            <a:r>
              <a:rPr sz="1800" b="1" dirty="0" smtClean="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Why did Johnny Appleseed wear a tin pot on his head?</a:t>
            </a:r>
          </a:p>
          <a:p>
            <a:pPr marL="342900" lvl="0" indent="-342900">
              <a:buFont typeface="+mj-lt"/>
              <a:buAutoNum type="alphaUcPeriod"/>
              <a:defRPr sz="1800"/>
            </a:pPr>
            <a:endParaRPr lang="en-US" sz="1700" b="1" dirty="0">
              <a:latin typeface="Helvetica" panose="020B0604020202020204" pitchFamily="34" charset="0"/>
              <a:cs typeface="Helvetica" panose="020B0604020202020204" pitchFamily="34" charset="0"/>
              <a:sym typeface="Helvetica"/>
            </a:endParaRPr>
          </a:p>
          <a:p>
            <a:pPr marL="568325"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wore it to keep his head safe.</a:t>
            </a:r>
          </a:p>
          <a:p>
            <a:pPr marL="568325" lvl="0" indent="-3429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568325"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wore it so he didn’t have to carry it.</a:t>
            </a:r>
          </a:p>
          <a:p>
            <a:pPr marL="568325" lvl="0" indent="-3429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568325"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could use it to cook.</a:t>
            </a:r>
            <a:endParaRPr sz="17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859717" y="278129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851691" y="230141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857150" y="182880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111"/>
          <p:cNvSpPr/>
          <p:nvPr/>
        </p:nvSpPr>
        <p:spPr>
          <a:xfrm>
            <a:off x="764629" y="726476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758072" y="674297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764629" y="62211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5" name="Rectangle 14"/>
          <p:cNvSpPr/>
          <p:nvPr/>
        </p:nvSpPr>
        <p:spPr>
          <a:xfrm>
            <a:off x="4883102" y="4343400"/>
            <a:ext cx="2057400" cy="646331"/>
          </a:xfrm>
          <a:prstGeom prst="rect">
            <a:avLst/>
          </a:prstGeom>
          <a:solidFill>
            <a:schemeClr val="bg2"/>
          </a:solidFill>
        </p:spPr>
        <p:txBody>
          <a:bodyPr wrap="square">
            <a:spAutoFit/>
          </a:bodyPr>
          <a:lstStyle/>
          <a:p>
            <a:r>
              <a:rPr lang="en-US" sz="900" dirty="0" smtClean="0"/>
              <a:t>RL.1.7</a:t>
            </a:r>
            <a:r>
              <a:rPr lang="en-US" sz="900" dirty="0"/>
              <a:t/>
            </a:r>
            <a:br>
              <a:rPr lang="en-US" sz="900" dirty="0"/>
            </a:br>
            <a:r>
              <a:rPr lang="en-US" sz="900" dirty="0"/>
              <a:t>Use illustrations and details in a story to describe its characters, setting, or events</a:t>
            </a:r>
          </a:p>
        </p:txBody>
      </p:sp>
    </p:spTree>
    <p:extLst>
      <p:ext uri="{BB962C8B-B14F-4D97-AF65-F5344CB8AC3E}">
        <p14:creationId xmlns:p14="http://schemas.microsoft.com/office/powerpoint/2010/main" val="25962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 y="145473"/>
            <a:ext cx="6446520" cy="7822788"/>
          </a:xfrm>
          <a:prstGeom prst="rect">
            <a:avLst/>
          </a:prstGeom>
          <a:noFill/>
        </p:spPr>
        <p:txBody>
          <a:bodyPr wrap="square" lIns="96654" tIns="48326" rIns="96654" bIns="48326" rtlCol="0">
            <a:spAutoFit/>
          </a:bodyPr>
          <a:lstStyle/>
          <a:p>
            <a:endParaRPr lang="en-US" sz="1200" dirty="0"/>
          </a:p>
          <a:p>
            <a:r>
              <a:rPr lang="en-US" sz="1100" dirty="0"/>
              <a:t>This is a</a:t>
            </a:r>
            <a:r>
              <a:rPr lang="en-US" sz="1100" b="1" dirty="0"/>
              <a:t> </a:t>
            </a:r>
            <a:r>
              <a:rPr lang="en-US" sz="1100" b="1" dirty="0" smtClean="0"/>
              <a:t>CFA </a:t>
            </a:r>
            <a:r>
              <a:rPr lang="en-US" sz="1100" dirty="0"/>
              <a:t>to measure the task of writing </a:t>
            </a:r>
            <a:r>
              <a:rPr lang="en-US" sz="1100" dirty="0" smtClean="0"/>
              <a:t>a </a:t>
            </a:r>
            <a:r>
              <a:rPr lang="en-US" sz="1100" b="1" dirty="0" smtClean="0"/>
              <a:t>narrative piece</a:t>
            </a:r>
            <a:r>
              <a:rPr lang="en-US" sz="1100" dirty="0" smtClean="0"/>
              <a:t>. </a:t>
            </a:r>
            <a:r>
              <a:rPr lang="en-US" sz="1100" dirty="0"/>
              <a:t>Full compositions are always part of a </a:t>
            </a:r>
            <a:r>
              <a:rPr lang="en-US" sz="1100" b="1" dirty="0"/>
              <a:t>P</a:t>
            </a:r>
            <a:r>
              <a:rPr lang="en-US" sz="1100" dirty="0"/>
              <a:t>erformance </a:t>
            </a:r>
            <a:r>
              <a:rPr lang="en-US" sz="1100" b="1" dirty="0" smtClean="0"/>
              <a:t>T</a:t>
            </a:r>
            <a:r>
              <a:rPr lang="en-US" sz="1100" dirty="0" smtClean="0"/>
              <a:t>ask (PT).   </a:t>
            </a:r>
            <a:r>
              <a:rPr lang="en-US" sz="1100" dirty="0"/>
              <a:t>A complete performance task would have:</a:t>
            </a:r>
          </a:p>
          <a:p>
            <a:endParaRPr lang="en-US" sz="1200" dirty="0"/>
          </a:p>
          <a:p>
            <a:r>
              <a:rPr lang="en-US" sz="1200" b="1" i="1" dirty="0"/>
              <a:t>Part </a:t>
            </a:r>
            <a:r>
              <a:rPr lang="en-US" sz="1200" b="1" i="1" dirty="0" smtClean="0"/>
              <a:t>1 of a Performance Task</a:t>
            </a:r>
            <a:endParaRPr lang="en-US" sz="1200" b="1" i="1" dirty="0"/>
          </a:p>
          <a:p>
            <a:pPr marL="172382" indent="-172382">
              <a:buFont typeface="Arial" panose="020B0604020202020204" pitchFamily="34" charset="0"/>
              <a:buChar char="•"/>
            </a:pPr>
            <a:r>
              <a:rPr lang="en-US" sz="1200" dirty="0"/>
              <a:t>A Classroom Activity (30 Minutes)</a:t>
            </a:r>
          </a:p>
          <a:p>
            <a:pPr marL="171450" indent="-171450">
              <a:buFont typeface="Arial" panose="020B0604020202020204" pitchFamily="34" charset="0"/>
              <a:buChar char="•"/>
            </a:pPr>
            <a:r>
              <a:rPr lang="en-US" sz="1200" dirty="0" smtClean="0"/>
              <a:t>Passages </a:t>
            </a:r>
            <a:r>
              <a:rPr lang="en-US" sz="1200" dirty="0"/>
              <a:t>or stimuli to </a:t>
            </a:r>
            <a:r>
              <a:rPr lang="en-US" sz="1200" dirty="0" smtClean="0"/>
              <a:t>read </a:t>
            </a:r>
            <a:endParaRPr lang="en-US" sz="1200" dirty="0"/>
          </a:p>
          <a:p>
            <a:pPr marL="172382" indent="-172382">
              <a:buFont typeface="Arial" panose="020B0604020202020204" pitchFamily="34" charset="0"/>
              <a:buChar char="•"/>
            </a:pPr>
            <a:r>
              <a:rPr lang="en-US" sz="1200" dirty="0"/>
              <a:t>3 Research </a:t>
            </a:r>
            <a:r>
              <a:rPr lang="en-US" sz="1200" dirty="0" smtClean="0"/>
              <a:t>questions </a:t>
            </a:r>
            <a:endParaRPr lang="en-US" sz="1200" dirty="0"/>
          </a:p>
          <a:p>
            <a:pPr marL="172382" indent="-172382">
              <a:buFont typeface="Arial" panose="020B0604020202020204" pitchFamily="34" charset="0"/>
              <a:buChar char="•"/>
            </a:pPr>
            <a:r>
              <a:rPr lang="en-US" sz="1200" dirty="0"/>
              <a:t>There may be other constructed response questions.</a:t>
            </a:r>
          </a:p>
          <a:p>
            <a:endParaRPr lang="en-US" sz="1200" b="1" i="1" dirty="0" smtClean="0"/>
          </a:p>
          <a:p>
            <a:r>
              <a:rPr lang="en-US" sz="1200" b="1" i="1" dirty="0" smtClean="0"/>
              <a:t>Part 2 of a Performance Task</a:t>
            </a:r>
            <a:endParaRPr lang="en-US" sz="1200" b="1" i="1" dirty="0"/>
          </a:p>
          <a:p>
            <a:pPr marL="172382" indent="-172382">
              <a:buFont typeface="Arial" panose="020B0604020202020204" pitchFamily="34" charset="0"/>
              <a:buChar char="•"/>
            </a:pPr>
            <a:r>
              <a:rPr lang="en-US" sz="1200" dirty="0"/>
              <a:t>A Full-Composition (70 Minutes)</a:t>
            </a:r>
          </a:p>
          <a:p>
            <a:pPr marL="172382" indent="-172382">
              <a:buFont typeface="Arial" panose="020B0604020202020204" pitchFamily="34" charset="0"/>
              <a:buChar char="•"/>
            </a:pPr>
            <a:endParaRPr lang="en-US" sz="1200" dirty="0"/>
          </a:p>
          <a:p>
            <a:r>
              <a:rPr lang="en-US" sz="1200" dirty="0"/>
              <a:t>Students should have access to spell-check resources but no grammar-check resources.  Students can refer back to their passages, notes and 3 research questions and any other constructed responses, as often they’d like.</a:t>
            </a:r>
          </a:p>
          <a:p>
            <a:endParaRPr lang="en-US" sz="1200" dirty="0"/>
          </a:p>
          <a:p>
            <a:r>
              <a:rPr lang="en-US" sz="1600" u="sng" dirty="0"/>
              <a:t>Directions</a:t>
            </a:r>
          </a:p>
          <a:p>
            <a:r>
              <a:rPr lang="en-US" sz="1100" b="1" dirty="0"/>
              <a:t>30 minutes</a:t>
            </a:r>
          </a:p>
          <a:p>
            <a:pPr marL="229842" indent="-229842">
              <a:buAutoNum type="arabicPeriod"/>
            </a:pPr>
            <a:r>
              <a:rPr lang="en-US" sz="1200" dirty="0"/>
              <a:t>You may wish to have a 30 minute classroom activity.  The purpose of a PT activity is to </a:t>
            </a:r>
          </a:p>
          <a:p>
            <a:r>
              <a:rPr lang="en-US" sz="1200" dirty="0"/>
              <a:t>       </a:t>
            </a:r>
            <a:r>
              <a:rPr lang="en-US" sz="1200" dirty="0" smtClean="0"/>
              <a:t>ensure </a:t>
            </a:r>
            <a:r>
              <a:rPr lang="en-US" sz="1200" dirty="0"/>
              <a:t>that all students are familiar with the concepts of the topic and know and </a:t>
            </a:r>
          </a:p>
          <a:p>
            <a:r>
              <a:rPr lang="en-US" sz="1200" dirty="0"/>
              <a:t>       understand key terms (vocabulary) that are at the upper end of their grade level (words</a:t>
            </a:r>
          </a:p>
          <a:p>
            <a:r>
              <a:rPr lang="en-US" sz="1200" dirty="0"/>
              <a:t>       they would not normally know or are unfamiliar to their background or culture).</a:t>
            </a:r>
          </a:p>
          <a:p>
            <a:r>
              <a:rPr lang="en-US" sz="1200" dirty="0"/>
              <a:t>       The classroom activity </a:t>
            </a:r>
            <a:r>
              <a:rPr lang="en-US" sz="1200" b="1" dirty="0"/>
              <a:t>DOES NOT </a:t>
            </a:r>
            <a:r>
              <a:rPr lang="en-US" sz="1200" dirty="0"/>
              <a:t>pre-teach any of the content that will be assessed!</a:t>
            </a:r>
          </a:p>
          <a:p>
            <a:r>
              <a:rPr lang="en-US" sz="1100" b="1" dirty="0"/>
              <a:t>35 minutes</a:t>
            </a:r>
          </a:p>
          <a:p>
            <a:pPr marL="229842" indent="-229842">
              <a:buAutoNum type="arabicPeriod" startAt="2"/>
            </a:pPr>
            <a:r>
              <a:rPr lang="en-US" sz="1200" dirty="0"/>
              <a:t>Students read the passages independently.  If you have students who can not read</a:t>
            </a:r>
          </a:p>
          <a:p>
            <a:r>
              <a:rPr lang="en-US" sz="1200" dirty="0"/>
              <a:t>       the passages you may read them to those students but please make note of the</a:t>
            </a:r>
          </a:p>
          <a:p>
            <a:pPr marL="233034"/>
            <a:r>
              <a:rPr lang="en-US" sz="1200" dirty="0"/>
              <a:t>accommodation.   Remind students to take notes as they read.  During an actual SBAC   assessment students are allowed to keep their notes as a reference.</a:t>
            </a:r>
          </a:p>
          <a:p>
            <a:pPr marL="233034" indent="-233034">
              <a:buFont typeface="+mj-lt"/>
              <a:buAutoNum type="arabicPeriod" startAt="3"/>
            </a:pPr>
            <a:r>
              <a:rPr lang="en-US" sz="1200" dirty="0"/>
              <a:t>Students answer the 3 research questions or other constructed response questions. Students should also refer to their answers when writing their full opinion piece.</a:t>
            </a:r>
          </a:p>
          <a:p>
            <a:r>
              <a:rPr lang="en-US" sz="1100" b="1" dirty="0"/>
              <a:t>15 minute break</a:t>
            </a:r>
          </a:p>
          <a:p>
            <a:r>
              <a:rPr lang="en-US" sz="1100" b="1" dirty="0"/>
              <a:t>70 Minutes</a:t>
            </a:r>
          </a:p>
          <a:p>
            <a:r>
              <a:rPr lang="en-US" sz="1200" dirty="0"/>
              <a:t>4.     Students write their full composition </a:t>
            </a:r>
            <a:r>
              <a:rPr lang="en-US" sz="1200" dirty="0" smtClean="0"/>
              <a:t>(narrative piece</a:t>
            </a:r>
            <a:r>
              <a:rPr lang="en-US" sz="1200" dirty="0"/>
              <a:t>).</a:t>
            </a:r>
          </a:p>
          <a:p>
            <a:endParaRPr lang="en-US" sz="1200" dirty="0"/>
          </a:p>
          <a:p>
            <a:r>
              <a:rPr lang="en-US" sz="1200" b="1" u="sng" dirty="0"/>
              <a:t>SCORING</a:t>
            </a:r>
          </a:p>
          <a:p>
            <a:r>
              <a:rPr lang="en-US" sz="1200" dirty="0"/>
              <a:t>An Informational Rubric is provided.  Students receive three scores:</a:t>
            </a:r>
          </a:p>
          <a:p>
            <a:endParaRPr lang="en-US" sz="1200" dirty="0"/>
          </a:p>
          <a:p>
            <a:pPr marL="229842" indent="-229842">
              <a:buAutoNum type="arabicPeriod"/>
            </a:pPr>
            <a:r>
              <a:rPr lang="en-US" sz="1200" dirty="0"/>
              <a:t>Organization and Purpose</a:t>
            </a:r>
          </a:p>
          <a:p>
            <a:pPr marL="229842" indent="-229842">
              <a:buAutoNum type="arabicPeriod"/>
            </a:pPr>
            <a:r>
              <a:rPr lang="en-US" sz="1200" dirty="0"/>
              <a:t>Evidence and Elaboration</a:t>
            </a:r>
          </a:p>
          <a:p>
            <a:pPr marL="229842" indent="-229842">
              <a:buAutoNum type="arabicPeriod"/>
            </a:pPr>
            <a:r>
              <a:rPr lang="en-US" sz="1200" dirty="0"/>
              <a:t>Conventions</a:t>
            </a:r>
          </a:p>
          <a:p>
            <a:endParaRPr lang="en-US" sz="12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3</a:t>
            </a:fld>
            <a:endParaRPr lang="en-US" dirty="0"/>
          </a:p>
        </p:txBody>
      </p:sp>
    </p:spTree>
    <p:extLst>
      <p:ext uri="{BB962C8B-B14F-4D97-AF65-F5344CB8AC3E}">
        <p14:creationId xmlns:p14="http://schemas.microsoft.com/office/powerpoint/2010/main" val="2458079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30</a:t>
            </a:fld>
            <a:endParaRPr sz="1300">
              <a:solidFill>
                <a:srgbClr val="888888"/>
              </a:solidFill>
            </a:endParaRPr>
          </a:p>
        </p:txBody>
      </p:sp>
      <p:sp>
        <p:nvSpPr>
          <p:cNvPr id="119"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589397" y="5257655"/>
            <a:ext cx="6400802" cy="41756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342900" lvl="0" indent="-342900">
              <a:buAutoNum type="arabicPeriod" startAt="6"/>
              <a:defRPr sz="1800"/>
            </a:pPr>
            <a:r>
              <a:rPr lang="en-US" sz="1800" b="1" dirty="0" smtClean="0">
                <a:latin typeface="Helvetica" panose="020B0604020202020204" pitchFamily="34" charset="0"/>
                <a:cs typeface="Helvetica" panose="020B0604020202020204" pitchFamily="34" charset="0"/>
                <a:sym typeface="Helvetica"/>
              </a:rPr>
              <a:t>Johnny Appleseed pulled out the bear’s tooth.  What does this tell you about him?</a:t>
            </a:r>
          </a:p>
          <a:p>
            <a:pPr lvl="0">
              <a:defRPr sz="1800"/>
            </a:pPr>
            <a:endParaRPr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was not afraid of bears.</a:t>
            </a:r>
          </a:p>
          <a:p>
            <a:pPr marL="796885" lvl="0" indent="-342900">
              <a:buSzPct val="1000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had a bear as a pet.</a:t>
            </a:r>
          </a:p>
          <a:p>
            <a:pPr marL="796885" lvl="0" indent="-342900">
              <a:buSzPct val="1000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He liked planting apples</a:t>
            </a:r>
            <a:r>
              <a:rPr lang="en-US" sz="1600" dirty="0" smtClean="0">
                <a:latin typeface="Helvetica" panose="020B0604020202020204" pitchFamily="34" charset="0"/>
                <a:cs typeface="Helvetica" panose="020B0604020202020204" pitchFamily="34" charset="0"/>
                <a:sym typeface="Helvetica"/>
              </a:rPr>
              <a:t>.</a:t>
            </a: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453985" lvl="0">
              <a:buSzPct val="100000"/>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6" name="Shape 126"/>
          <p:cNvSpPr/>
          <p:nvPr/>
        </p:nvSpPr>
        <p:spPr>
          <a:xfrm>
            <a:off x="589397" y="821778"/>
            <a:ext cx="6324601" cy="2698318"/>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lvl="0">
              <a:defRPr sz="1800"/>
            </a:pPr>
            <a:r>
              <a:rPr lang="en-US" sz="1600" b="1" dirty="0" smtClean="0">
                <a:latin typeface="Helvetica" panose="020B0604020202020204" pitchFamily="34" charset="0"/>
                <a:cs typeface="Helvetica" panose="020B0604020202020204" pitchFamily="34" charset="0"/>
                <a:sym typeface="Helvetica"/>
              </a:rPr>
              <a:t>5</a:t>
            </a:r>
            <a:r>
              <a:rPr sz="1600" b="1" dirty="0" smtClean="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Based on the story, what is the same about the  </a:t>
            </a:r>
          </a:p>
          <a:p>
            <a:pPr lvl="0">
              <a:defRPr sz="1800"/>
            </a:pPr>
            <a:r>
              <a:rPr lang="en-US" sz="1800" b="1" dirty="0">
                <a:latin typeface="Helvetica" panose="020B0604020202020204" pitchFamily="34" charset="0"/>
                <a:cs typeface="Helvetica" panose="020B0604020202020204" pitchFamily="34" charset="0"/>
                <a:sym typeface="Helvetica"/>
              </a:rPr>
              <a:t> </a:t>
            </a:r>
            <a:r>
              <a:rPr lang="en-US" sz="1800" b="1" dirty="0" smtClean="0">
                <a:latin typeface="Helvetica" panose="020B0604020202020204" pitchFamily="34" charset="0"/>
                <a:cs typeface="Helvetica" panose="020B0604020202020204" pitchFamily="34" charset="0"/>
                <a:sym typeface="Helvetica"/>
              </a:rPr>
              <a:t>   Indians, settlers, and bears?</a:t>
            </a:r>
            <a:endParaRPr sz="1800" i="1" dirty="0">
              <a:latin typeface="Helvetica" panose="020B0604020202020204" pitchFamily="34" charset="0"/>
              <a:cs typeface="Helvetica" panose="020B0604020202020204" pitchFamily="34" charset="0"/>
              <a:sym typeface="Helvetica"/>
            </a:endParaRPr>
          </a:p>
          <a:p>
            <a:pPr marL="342868" lvl="0" indent="-342868">
              <a:buSzPct val="100000"/>
              <a:buFont typeface="Helvetica"/>
              <a:buAutoNum type="arabicPeriod"/>
              <a:defRPr sz="1800"/>
            </a:pPr>
            <a:endParaRPr sz="1600" dirty="0">
              <a:latin typeface="Helvetica" panose="020B0604020202020204" pitchFamily="34" charset="0"/>
              <a:cs typeface="Helvetica" panose="020B0604020202020204" pitchFamily="34" charset="0"/>
              <a:sym typeface="Helvetica"/>
            </a:endParaRPr>
          </a:p>
          <a:p>
            <a:pPr marL="919112"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They all liked apples.</a:t>
            </a:r>
          </a:p>
          <a:p>
            <a:pPr marL="919112" lvl="0" indent="-342900">
              <a:buSzPct val="1000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9112"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They all slept outdoors.</a:t>
            </a:r>
          </a:p>
          <a:p>
            <a:pPr marL="919112" lvl="0" indent="-342900">
              <a:buSzPct val="100000"/>
              <a:buFont typeface="+mj-lt"/>
              <a:buAutoNum type="alphaUcPeriod"/>
              <a:defRPr sz="1800"/>
            </a:pPr>
            <a:endParaRPr lang="en-US" sz="1700" dirty="0" smtClean="0">
              <a:latin typeface="Helvetica" panose="020B0604020202020204" pitchFamily="34" charset="0"/>
              <a:cs typeface="Helvetica" panose="020B0604020202020204" pitchFamily="34" charset="0"/>
              <a:sym typeface="Helvetica"/>
            </a:endParaRPr>
          </a:p>
          <a:p>
            <a:pPr marL="919112" lvl="0" indent="-342900">
              <a:buSzPct val="1000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They were all friends with Johnny Appleseed.</a:t>
            </a:r>
            <a:endParaRPr lang="en-US" sz="1700" dirty="0">
              <a:latin typeface="Helvetica" panose="020B0604020202020204" pitchFamily="34" charset="0"/>
              <a:cs typeface="Helvetica" panose="020B0604020202020204" pitchFamily="34" charset="0"/>
              <a:sym typeface="Helvetica"/>
            </a:endParaRPr>
          </a:p>
          <a:p>
            <a:pPr marL="864943"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7" name="Shape 127"/>
          <p:cNvSpPr/>
          <p:nvPr/>
        </p:nvSpPr>
        <p:spPr>
          <a:xfrm>
            <a:off x="865173" y="271267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865173" y="219825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865173" y="167839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4" name="Shape 129"/>
          <p:cNvSpPr/>
          <p:nvPr/>
        </p:nvSpPr>
        <p:spPr>
          <a:xfrm>
            <a:off x="761997" y="611092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5" name="Shape 129"/>
          <p:cNvSpPr/>
          <p:nvPr/>
        </p:nvSpPr>
        <p:spPr>
          <a:xfrm>
            <a:off x="761997" y="661258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6" name="Shape 129"/>
          <p:cNvSpPr/>
          <p:nvPr/>
        </p:nvSpPr>
        <p:spPr>
          <a:xfrm>
            <a:off x="761997" y="715869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8" name="Rectangle 17"/>
          <p:cNvSpPr/>
          <p:nvPr/>
        </p:nvSpPr>
        <p:spPr>
          <a:xfrm>
            <a:off x="4883102" y="4343400"/>
            <a:ext cx="2057400" cy="507831"/>
          </a:xfrm>
          <a:prstGeom prst="rect">
            <a:avLst/>
          </a:prstGeom>
          <a:solidFill>
            <a:schemeClr val="bg2"/>
          </a:solidFill>
        </p:spPr>
        <p:txBody>
          <a:bodyPr wrap="square">
            <a:spAutoFit/>
          </a:bodyPr>
          <a:lstStyle/>
          <a:p>
            <a:r>
              <a:rPr lang="en-US" sz="900" dirty="0" smtClean="0"/>
              <a:t>RL.1.9</a:t>
            </a:r>
            <a:r>
              <a:rPr lang="en-US" sz="900" dirty="0"/>
              <a:t/>
            </a:r>
            <a:br>
              <a:rPr lang="en-US" sz="900" dirty="0"/>
            </a:br>
            <a:r>
              <a:rPr lang="en-US" sz="900" dirty="0" smtClean="0"/>
              <a:t>Compare and contrast the adventures and experiences of characters in stories.</a:t>
            </a:r>
            <a:endParaRPr lang="en-US" sz="900" dirty="0"/>
          </a:p>
        </p:txBody>
      </p:sp>
    </p:spTree>
    <p:extLst>
      <p:ext uri="{BB962C8B-B14F-4D97-AF65-F5344CB8AC3E}">
        <p14:creationId xmlns:p14="http://schemas.microsoft.com/office/powerpoint/2010/main" val="2139821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31</a:t>
            </a:fld>
            <a:endParaRPr sz="1300">
              <a:solidFill>
                <a:srgbClr val="888888"/>
              </a:solidFill>
            </a:endParaRPr>
          </a:p>
        </p:txBody>
      </p:sp>
      <p:sp>
        <p:nvSpPr>
          <p:cNvPr id="7" name="Rectangle 6"/>
          <p:cNvSpPr/>
          <p:nvPr/>
        </p:nvSpPr>
        <p:spPr>
          <a:xfrm>
            <a:off x="4883102" y="3844707"/>
            <a:ext cx="2057400" cy="646331"/>
          </a:xfrm>
          <a:prstGeom prst="rect">
            <a:avLst/>
          </a:prstGeom>
          <a:solidFill>
            <a:schemeClr val="bg2"/>
          </a:solidFill>
        </p:spPr>
        <p:txBody>
          <a:bodyPr wrap="square">
            <a:spAutoFit/>
          </a:bodyPr>
          <a:lstStyle/>
          <a:p>
            <a:r>
              <a:rPr lang="en-US" sz="900" dirty="0" smtClean="0"/>
              <a:t>RL.1.7</a:t>
            </a:r>
            <a:r>
              <a:rPr lang="en-US" sz="900" dirty="0"/>
              <a:t/>
            </a:r>
            <a:br>
              <a:rPr lang="en-US" sz="900" dirty="0"/>
            </a:br>
            <a:r>
              <a:rPr lang="en-US" sz="900" dirty="0"/>
              <a:t>Use illustrations and details in a story to describe its characters, setting, or events</a:t>
            </a:r>
          </a:p>
        </p:txBody>
      </p:sp>
      <p:sp>
        <p:nvSpPr>
          <p:cNvPr id="10" name="Rectangle 9"/>
          <p:cNvSpPr/>
          <p:nvPr/>
        </p:nvSpPr>
        <p:spPr>
          <a:xfrm>
            <a:off x="4883102" y="8382000"/>
            <a:ext cx="2057400" cy="507831"/>
          </a:xfrm>
          <a:prstGeom prst="rect">
            <a:avLst/>
          </a:prstGeom>
          <a:solidFill>
            <a:schemeClr val="bg2"/>
          </a:solidFill>
        </p:spPr>
        <p:txBody>
          <a:bodyPr wrap="square">
            <a:spAutoFit/>
          </a:bodyPr>
          <a:lstStyle/>
          <a:p>
            <a:r>
              <a:rPr lang="en-US" sz="900" dirty="0" smtClean="0"/>
              <a:t>RL.1.9</a:t>
            </a:r>
            <a:r>
              <a:rPr lang="en-US" sz="900" dirty="0"/>
              <a:t/>
            </a:r>
            <a:br>
              <a:rPr lang="en-US" sz="900" dirty="0"/>
            </a:br>
            <a:r>
              <a:rPr lang="en-US" sz="900" dirty="0"/>
              <a:t>Compare and contrast the adventures and experiences of characters in stories.</a:t>
            </a:r>
          </a:p>
        </p:txBody>
      </p:sp>
      <p:graphicFrame>
        <p:nvGraphicFramePr>
          <p:cNvPr id="8" name="Table 7"/>
          <p:cNvGraphicFramePr>
            <a:graphicFrameLocks noGrp="1"/>
          </p:cNvGraphicFramePr>
          <p:nvPr>
            <p:extLst>
              <p:ext uri="{D42A27DB-BD31-4B8C-83A1-F6EECF244321}">
                <p14:modId xmlns:p14="http://schemas.microsoft.com/office/powerpoint/2010/main" val="3027672111"/>
              </p:ext>
            </p:extLst>
          </p:nvPr>
        </p:nvGraphicFramePr>
        <p:xfrm>
          <a:off x="330152" y="381000"/>
          <a:ext cx="6629400" cy="3383280"/>
        </p:xfrm>
        <a:graphic>
          <a:graphicData uri="http://schemas.openxmlformats.org/drawingml/2006/table">
            <a:tbl>
              <a:tblPr firstRow="1" bandRow="1">
                <a:tableStyleId>{5940675A-B579-460E-94D1-54222C63F5DA}</a:tableStyleId>
              </a:tblPr>
              <a:tblGrid>
                <a:gridCol w="6629400"/>
              </a:tblGrid>
              <a:tr h="521208">
                <a:tc>
                  <a:txBody>
                    <a:bodyPr/>
                    <a:lstStyle/>
                    <a:p>
                      <a:pPr marL="290513" marR="0" lvl="0" indent="-290513" algn="l" defTabSz="966612" rtl="0" eaLnBrk="1" fontAlgn="auto" latinLnBrk="0" hangingPunct="1">
                        <a:lnSpc>
                          <a:spcPct val="100000"/>
                        </a:lnSpc>
                        <a:spcBef>
                          <a:spcPts val="0"/>
                        </a:spcBef>
                        <a:spcAft>
                          <a:spcPts val="0"/>
                        </a:spcAft>
                        <a:buClrTx/>
                        <a:buSzTx/>
                        <a:buFontTx/>
                        <a:buNone/>
                        <a:tabLst/>
                        <a:defRPr sz="1800" b="0" i="0"/>
                      </a:pPr>
                      <a:r>
                        <a:rPr lang="en-US" sz="1600" b="1" dirty="0" smtClean="0">
                          <a:latin typeface="Helvetica" panose="020B0604020202020204" pitchFamily="34" charset="0"/>
                          <a:cs typeface="Helvetica" panose="020B0604020202020204" pitchFamily="34" charset="0"/>
                        </a:rPr>
                        <a:t>7.  </a:t>
                      </a:r>
                      <a:r>
                        <a:rPr lang="en-US" sz="1600" b="1" i="0" kern="1200" dirty="0" smtClean="0">
                          <a:solidFill>
                            <a:schemeClr val="tx1"/>
                          </a:solidFill>
                          <a:effectLst/>
                          <a:latin typeface="+mn-lt"/>
                          <a:ea typeface="+mn-ea"/>
                          <a:cs typeface="+mn-cs"/>
                        </a:rPr>
                        <a:t>Based on details from </a:t>
                      </a:r>
                      <a:r>
                        <a:rPr lang="en-US" sz="1600" b="1" i="1" u="sng" kern="1200" dirty="0" smtClean="0">
                          <a:solidFill>
                            <a:schemeClr val="tx1"/>
                          </a:solidFill>
                          <a:effectLst/>
                          <a:latin typeface="+mn-lt"/>
                          <a:ea typeface="+mn-ea"/>
                          <a:cs typeface="+mn-cs"/>
                        </a:rPr>
                        <a:t>Johnny</a:t>
                      </a:r>
                      <a:r>
                        <a:rPr lang="en-US" sz="1600" b="1" i="1" u="sng" kern="1200" baseline="0" dirty="0" smtClean="0">
                          <a:solidFill>
                            <a:schemeClr val="tx1"/>
                          </a:solidFill>
                          <a:effectLst/>
                          <a:latin typeface="+mn-lt"/>
                          <a:ea typeface="+mn-ea"/>
                          <a:cs typeface="+mn-cs"/>
                        </a:rPr>
                        <a:t> Appleseed</a:t>
                      </a:r>
                      <a:r>
                        <a:rPr lang="en-US" sz="1600" b="1" i="0" kern="1200" dirty="0" smtClean="0">
                          <a:solidFill>
                            <a:schemeClr val="tx1"/>
                          </a:solidFill>
                          <a:effectLst/>
                          <a:latin typeface="+mn-lt"/>
                          <a:ea typeface="+mn-ea"/>
                          <a:cs typeface="+mn-cs"/>
                        </a:rPr>
                        <a:t>, what can you tell about the setting for this story?</a:t>
                      </a:r>
                      <a:r>
                        <a:rPr lang="en-US" sz="1600" dirty="0" smtClean="0">
                          <a:effectLst/>
                        </a:rPr>
                        <a:t> </a:t>
                      </a:r>
                      <a:endParaRPr lang="en-US" sz="1600" b="1" dirty="0" smtClean="0">
                        <a:latin typeface="Helvetica" panose="020B0604020202020204" pitchFamily="34" charset="0"/>
                        <a:cs typeface="Helvetica" panose="020B0604020202020204" pitchFamily="34" charset="0"/>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6817639"/>
              </p:ext>
            </p:extLst>
          </p:nvPr>
        </p:nvGraphicFramePr>
        <p:xfrm>
          <a:off x="304800" y="4998720"/>
          <a:ext cx="6629400" cy="3383280"/>
        </p:xfrm>
        <a:graphic>
          <a:graphicData uri="http://schemas.openxmlformats.org/drawingml/2006/table">
            <a:tbl>
              <a:tblPr firstRow="1" bandRow="1">
                <a:tableStyleId>{5940675A-B579-460E-94D1-54222C63F5DA}</a:tableStyleId>
              </a:tblPr>
              <a:tblGrid>
                <a:gridCol w="6629400"/>
              </a:tblGrid>
              <a:tr h="521208">
                <a:tc>
                  <a:txBody>
                    <a:bodyPr/>
                    <a:lstStyle/>
                    <a:p>
                      <a:pPr marL="290513" marR="0" lvl="0" indent="-290513" algn="l" defTabSz="966612" rtl="0" eaLnBrk="1" fontAlgn="auto" latinLnBrk="0" hangingPunct="1">
                        <a:lnSpc>
                          <a:spcPct val="100000"/>
                        </a:lnSpc>
                        <a:spcBef>
                          <a:spcPts val="0"/>
                        </a:spcBef>
                        <a:spcAft>
                          <a:spcPts val="0"/>
                        </a:spcAft>
                        <a:buClrTx/>
                        <a:buSzTx/>
                        <a:buFontTx/>
                        <a:buNone/>
                        <a:tabLst/>
                        <a:defRPr sz="1800" b="0" i="0"/>
                      </a:pPr>
                      <a:r>
                        <a:rPr lang="en-US" sz="1600" b="1" dirty="0" smtClean="0">
                          <a:latin typeface="Helvetica" panose="020B0604020202020204" pitchFamily="34" charset="0"/>
                          <a:cs typeface="Helvetica" panose="020B0604020202020204" pitchFamily="34" charset="0"/>
                        </a:rPr>
                        <a:t>8.  From the story </a:t>
                      </a:r>
                      <a:r>
                        <a:rPr lang="en-US" sz="1600" b="1" i="1" u="sng" dirty="0" smtClean="0">
                          <a:latin typeface="Helvetica" panose="020B0604020202020204" pitchFamily="34" charset="0"/>
                          <a:cs typeface="Helvetica" panose="020B0604020202020204" pitchFamily="34" charset="0"/>
                        </a:rPr>
                        <a:t>Johnny Appleseed</a:t>
                      </a:r>
                      <a:r>
                        <a:rPr lang="en-US" sz="1600" b="1" dirty="0" smtClean="0">
                          <a:latin typeface="Helvetica" panose="020B0604020202020204" pitchFamily="34" charset="0"/>
                          <a:cs typeface="Helvetica" panose="020B0604020202020204" pitchFamily="34" charset="0"/>
                        </a:rPr>
                        <a:t>, what can you tell about his life?</a:t>
                      </a: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2" name="Straight Connector 11"/>
          <p:cNvCxnSpPr/>
          <p:nvPr/>
        </p:nvCxnSpPr>
        <p:spPr>
          <a:xfrm>
            <a:off x="304800" y="4724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9559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5" name="Rectangle 1"/>
          <p:cNvSpPr>
            <a:spLocks noChangeArrowheads="1"/>
          </p:cNvSpPr>
          <p:nvPr/>
        </p:nvSpPr>
        <p:spPr bwMode="auto">
          <a:xfrm>
            <a:off x="304801" y="3467323"/>
            <a:ext cx="6719667" cy="1596513"/>
          </a:xfrm>
          <a:prstGeom prst="rect">
            <a:avLst/>
          </a:prstGeom>
          <a:noFill/>
          <a:ln w="9525">
            <a:noFill/>
            <a:miter lim="800000"/>
            <a:headEnd/>
            <a:tailEnd/>
          </a:ln>
          <a:effectLst/>
        </p:spPr>
        <p:txBody>
          <a:bodyPr vert="horz" wrap="square" lIns="96655" tIns="48328" rIns="96655" bIns="48328" numCol="1" anchor="ctr" anchorCtr="0" compatLnSpc="1">
            <a:prstTxWarp prst="textNoShape">
              <a:avLst/>
            </a:prstTxWarp>
            <a:spAutoFit/>
          </a:bodyPr>
          <a:lstStyle/>
          <a:p>
            <a:r>
              <a:rPr lang="en-US" sz="1600" dirty="0"/>
              <a:t> </a:t>
            </a:r>
          </a:p>
          <a:p>
            <a:r>
              <a:rPr lang="en-US" sz="1600" dirty="0"/>
              <a:t> </a:t>
            </a:r>
          </a:p>
          <a:p>
            <a:endParaRPr lang="en-US" sz="1600" dirty="0"/>
          </a:p>
          <a:p>
            <a:endParaRPr lang="en-US" sz="1600" dirty="0"/>
          </a:p>
          <a:p>
            <a:endParaRPr lang="en-US" sz="1600" dirty="0"/>
          </a:p>
          <a:p>
            <a:endParaRPr lang="en-US" sz="1600" dirty="0"/>
          </a:p>
        </p:txBody>
      </p:sp>
      <p:sp>
        <p:nvSpPr>
          <p:cNvPr id="6" name="Rectangle 5"/>
          <p:cNvSpPr/>
          <p:nvPr/>
        </p:nvSpPr>
        <p:spPr>
          <a:xfrm>
            <a:off x="291354" y="9259417"/>
            <a:ext cx="1997651" cy="230826"/>
          </a:xfrm>
          <a:prstGeom prst="rect">
            <a:avLst/>
          </a:prstGeom>
        </p:spPr>
        <p:txBody>
          <a:bodyPr wrap="none" lIns="91434" tIns="45717" rIns="91434" bIns="45717">
            <a:spAutoFit/>
          </a:bodyPr>
          <a:lstStyle/>
          <a:p>
            <a:r>
              <a:rPr lang="en-US" sz="900" dirty="0"/>
              <a:t>Wiki License Adapted by HSD Teachers</a:t>
            </a:r>
          </a:p>
        </p:txBody>
      </p:sp>
      <p:graphicFrame>
        <p:nvGraphicFramePr>
          <p:cNvPr id="8" name="Table 7"/>
          <p:cNvGraphicFramePr>
            <a:graphicFrameLocks noGrp="1"/>
          </p:cNvGraphicFramePr>
          <p:nvPr>
            <p:extLst>
              <p:ext uri="{D42A27DB-BD31-4B8C-83A1-F6EECF244321}">
                <p14:modId xmlns:p14="http://schemas.microsoft.com/office/powerpoint/2010/main" val="1707581084"/>
              </p:ext>
            </p:extLst>
          </p:nvPr>
        </p:nvGraphicFramePr>
        <p:xfrm>
          <a:off x="304800" y="1752600"/>
          <a:ext cx="6747376" cy="7209212"/>
        </p:xfrm>
        <a:graphic>
          <a:graphicData uri="http://schemas.openxmlformats.org/drawingml/2006/table">
            <a:tbl>
              <a:tblPr firstRow="1" bandRow="1">
                <a:tableStyleId>{5940675A-B579-460E-94D1-54222C63F5DA}</a:tableStyleId>
              </a:tblPr>
              <a:tblGrid>
                <a:gridCol w="3733800"/>
                <a:gridCol w="3013576"/>
              </a:tblGrid>
              <a:tr h="4062845">
                <a:tc>
                  <a:txBody>
                    <a:bodyPr/>
                    <a:lstStyle/>
                    <a:p>
                      <a:r>
                        <a:rPr lang="en-US" sz="2000" b="1" u="sng" dirty="0" smtClean="0"/>
                        <a:t>Section 1</a:t>
                      </a:r>
                      <a:endParaRPr lang="en-US" sz="2000" dirty="0" smtClean="0"/>
                    </a:p>
                    <a:p>
                      <a:r>
                        <a:rPr lang="en-US" sz="2000" dirty="0" smtClean="0"/>
                        <a:t>Fall is apple season! That is when most apples are </a:t>
                      </a:r>
                      <a:r>
                        <a:rPr lang="en-US" sz="2000" b="1" dirty="0" smtClean="0"/>
                        <a:t>ripe</a:t>
                      </a:r>
                      <a:r>
                        <a:rPr lang="en-US" sz="2000" dirty="0" smtClean="0"/>
                        <a:t>. Ripe apples are fully grown. They are ready to be picked.</a:t>
                      </a:r>
                    </a:p>
                    <a:p>
                      <a:r>
                        <a:rPr lang="en-US" sz="2000" dirty="0" smtClean="0"/>
                        <a:t> </a:t>
                      </a:r>
                    </a:p>
                    <a:p>
                      <a:r>
                        <a:rPr lang="en-US" sz="2000" dirty="0" smtClean="0"/>
                        <a:t>Apples grow in </a:t>
                      </a:r>
                      <a:r>
                        <a:rPr lang="en-US" sz="2000" b="1" dirty="0" smtClean="0"/>
                        <a:t>orchards</a:t>
                      </a:r>
                      <a:r>
                        <a:rPr lang="en-US" sz="2000" dirty="0" smtClean="0"/>
                        <a:t>. An orchard is a kind of farm. It has rows and rows of apple trees. How does the fruit make its way to you? Follow the steps to find out.</a:t>
                      </a:r>
                      <a:r>
                        <a:rPr lang="en-US" sz="2000" b="1" dirty="0" smtClean="0"/>
                        <a:t>	</a:t>
                      </a:r>
                      <a:endParaRPr lang="en-US" sz="2000" dirty="0" smtClean="0"/>
                    </a:p>
                    <a:p>
                      <a:endParaRPr lang="en-US" sz="2000" dirty="0"/>
                    </a:p>
                  </a:txBody>
                  <a:tcPr/>
                </a:tc>
                <a:tc>
                  <a:txBody>
                    <a:bodyPr/>
                    <a:lstStyle/>
                    <a:p>
                      <a:endParaRPr lang="en-US" sz="2000" dirty="0"/>
                    </a:p>
                  </a:txBody>
                  <a:tcPr/>
                </a:tc>
              </a:tr>
              <a:tr h="3146367">
                <a:tc>
                  <a:txBody>
                    <a:bodyPr/>
                    <a:lstStyle/>
                    <a:p>
                      <a:r>
                        <a:rPr lang="en-US" sz="1900" b="1" u="sng" kern="1200" dirty="0" smtClean="0">
                          <a:solidFill>
                            <a:schemeClr val="tx1"/>
                          </a:solidFill>
                          <a:effectLst/>
                          <a:latin typeface="+mn-lt"/>
                          <a:ea typeface="+mn-ea"/>
                          <a:cs typeface="+mn-cs"/>
                        </a:rPr>
                        <a:t>Section 2</a:t>
                      </a:r>
                      <a:endParaRPr lang="en-US" sz="1900" kern="1200" dirty="0" smtClean="0">
                        <a:solidFill>
                          <a:schemeClr val="tx1"/>
                        </a:solidFill>
                        <a:effectLst/>
                        <a:latin typeface="+mn-lt"/>
                        <a:ea typeface="+mn-ea"/>
                        <a:cs typeface="+mn-cs"/>
                      </a:endParaRPr>
                    </a:p>
                    <a:p>
                      <a:r>
                        <a:rPr lang="en-US" sz="1900" kern="1200" dirty="0" smtClean="0">
                          <a:solidFill>
                            <a:schemeClr val="tx1"/>
                          </a:solidFill>
                          <a:effectLst/>
                          <a:latin typeface="+mn-lt"/>
                          <a:ea typeface="+mn-ea"/>
                          <a:cs typeface="+mn-cs"/>
                        </a:rPr>
                        <a:t>Workers pick apples. They put the apples into bags. Workers climb</a:t>
                      </a:r>
                    </a:p>
                    <a:p>
                      <a:r>
                        <a:rPr lang="en-US" sz="1900" kern="1200" dirty="0" smtClean="0">
                          <a:solidFill>
                            <a:schemeClr val="tx1"/>
                          </a:solidFill>
                          <a:effectLst/>
                          <a:latin typeface="+mn-lt"/>
                          <a:ea typeface="+mn-ea"/>
                          <a:cs typeface="+mn-cs"/>
                        </a:rPr>
                        <a:t>ladders to reach apples in tall trees.</a:t>
                      </a:r>
                      <a:endParaRPr lang="en-US" sz="2000" dirty="0"/>
                    </a:p>
                  </a:txBody>
                  <a:tcPr anchor="ctr"/>
                </a:tc>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a:p>
                  </a:txBody>
                  <a:tcPr/>
                </a:tc>
              </a:tr>
            </a:tbl>
          </a:graphicData>
        </a:graphic>
      </p:graphicFrame>
      <p:pic>
        <p:nvPicPr>
          <p:cNvPr id="32" name="Picture 31"/>
          <p:cNvPicPr/>
          <p:nvPr/>
        </p:nvPicPr>
        <p:blipFill rotWithShape="1">
          <a:blip r:embed="rId2" cstate="print">
            <a:grayscl/>
            <a:extLst>
              <a:ext uri="{28A0092B-C50C-407E-A947-70E740481C1C}">
                <a14:useLocalDpi xmlns:a14="http://schemas.microsoft.com/office/drawing/2010/main" val="0"/>
              </a:ext>
            </a:extLst>
          </a:blip>
          <a:srcRect b="9043"/>
          <a:stretch/>
        </p:blipFill>
        <p:spPr>
          <a:xfrm>
            <a:off x="4114801" y="2651760"/>
            <a:ext cx="2909667" cy="2079266"/>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3" name="Picture 32"/>
          <p:cNvPicPr/>
          <p:nvPr/>
        </p:nvPicPr>
        <p:blipFill rotWithShape="1">
          <a:blip r:embed="rId3" cstate="print">
            <a:grayscl/>
            <a:extLst>
              <a:ext uri="{28A0092B-C50C-407E-A947-70E740481C1C}">
                <a14:useLocalDpi xmlns:a14="http://schemas.microsoft.com/office/drawing/2010/main" val="0"/>
              </a:ext>
            </a:extLst>
          </a:blip>
          <a:srcRect b="7419"/>
          <a:stretch/>
        </p:blipFill>
        <p:spPr>
          <a:xfrm>
            <a:off x="4362450" y="6172200"/>
            <a:ext cx="2247900" cy="2413883"/>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9" name="Rectangle 8"/>
          <p:cNvSpPr/>
          <p:nvPr/>
        </p:nvSpPr>
        <p:spPr>
          <a:xfrm>
            <a:off x="1981201" y="533401"/>
            <a:ext cx="3413102" cy="769435"/>
          </a:xfrm>
          <a:prstGeom prst="rect">
            <a:avLst/>
          </a:prstGeom>
        </p:spPr>
        <p:txBody>
          <a:bodyPr wrap="none" lIns="91434" tIns="45717" rIns="91434" bIns="45717">
            <a:spAutoFit/>
          </a:bodyPr>
          <a:lstStyle/>
          <a:p>
            <a:r>
              <a:rPr lang="en-US" sz="3200" b="1" u="sng" dirty="0"/>
              <a:t>Apple Picking </a:t>
            </a:r>
            <a:r>
              <a:rPr lang="en-US" sz="3200" b="1" u="sng" dirty="0" smtClean="0"/>
              <a:t>Time</a:t>
            </a:r>
          </a:p>
          <a:p>
            <a:pPr algn="ctr"/>
            <a:r>
              <a:rPr lang="en-US" sz="1200" b="1" dirty="0" smtClean="0"/>
              <a:t>Author: Readworks.org</a:t>
            </a:r>
            <a:endParaRPr lang="en-US" sz="1200" dirty="0"/>
          </a:p>
        </p:txBody>
      </p:sp>
      <p:sp>
        <p:nvSpPr>
          <p:cNvPr id="10" name="Rectangle 9"/>
          <p:cNvSpPr/>
          <p:nvPr/>
        </p:nvSpPr>
        <p:spPr>
          <a:xfrm>
            <a:off x="291353" y="1367880"/>
            <a:ext cx="5423647" cy="384721"/>
          </a:xfrm>
          <a:prstGeom prst="rect">
            <a:avLst/>
          </a:prstGeom>
        </p:spPr>
        <p:txBody>
          <a:bodyPr wrap="square" lIns="91434" tIns="45717" rIns="91434" bIns="45717">
            <a:spAutoFit/>
          </a:bodyPr>
          <a:lstStyle/>
          <a:p>
            <a:r>
              <a:rPr lang="en-US" b="1" dirty="0"/>
              <a:t>Follow an apple from the tree to </a:t>
            </a:r>
            <a:r>
              <a:rPr lang="en-US" b="1"/>
              <a:t>the </a:t>
            </a:r>
            <a:r>
              <a:rPr lang="en-US" b="1" smtClean="0"/>
              <a:t>store.</a:t>
            </a:r>
            <a:endParaRPr lang="en-US" dirty="0"/>
          </a:p>
        </p:txBody>
      </p:sp>
      <p:sp>
        <p:nvSpPr>
          <p:cNvPr id="11" name="TextBox 10"/>
          <p:cNvSpPr txBox="1"/>
          <p:nvPr/>
        </p:nvSpPr>
        <p:spPr>
          <a:xfrm>
            <a:off x="81416" y="148680"/>
            <a:ext cx="1137784" cy="384721"/>
          </a:xfrm>
          <a:prstGeom prst="rect">
            <a:avLst/>
          </a:prstGeom>
          <a:noFill/>
        </p:spPr>
        <p:txBody>
          <a:bodyPr wrap="square" lIns="91434" tIns="45717" rIns="91434" bIns="45717" rtlCol="0">
            <a:spAutoFit/>
          </a:bodyPr>
          <a:lstStyle/>
          <a:p>
            <a:r>
              <a:rPr lang="en-US" dirty="0" smtClean="0"/>
              <a:t>Text 1</a:t>
            </a:r>
            <a:endParaRPr lang="en-US" dirty="0"/>
          </a:p>
        </p:txBody>
      </p:sp>
      <p:sp>
        <p:nvSpPr>
          <p:cNvPr id="2" name="TextBox 1"/>
          <p:cNvSpPr txBox="1"/>
          <p:nvPr/>
        </p:nvSpPr>
        <p:spPr>
          <a:xfrm>
            <a:off x="5486400" y="144870"/>
            <a:ext cx="1538068" cy="707886"/>
          </a:xfrm>
          <a:prstGeom prst="rect">
            <a:avLst/>
          </a:prstGeom>
          <a:noFill/>
        </p:spPr>
        <p:txBody>
          <a:bodyPr wrap="square" rtlCol="0">
            <a:spAutoFit/>
          </a:bodyPr>
          <a:lstStyle/>
          <a:p>
            <a:pPr algn="r"/>
            <a:r>
              <a:rPr lang="en-US" sz="800" dirty="0"/>
              <a:t>Grade Equivalent 2.1</a:t>
            </a:r>
          </a:p>
          <a:p>
            <a:pPr algn="r"/>
            <a:r>
              <a:rPr lang="en-US" sz="800" dirty="0"/>
              <a:t>Lexile Measure 470L</a:t>
            </a:r>
          </a:p>
          <a:p>
            <a:pPr algn="r"/>
            <a:r>
              <a:rPr lang="en-US" sz="800" dirty="0"/>
              <a:t>Mean Sentence Length 7.27</a:t>
            </a:r>
          </a:p>
          <a:p>
            <a:pPr algn="r"/>
            <a:r>
              <a:rPr lang="en-US" sz="800" dirty="0"/>
              <a:t>Mean Log Word Frequency 3.45</a:t>
            </a:r>
          </a:p>
          <a:p>
            <a:pPr algn="r"/>
            <a:r>
              <a:rPr lang="en-US" sz="800" dirty="0"/>
              <a:t>Word Count 160</a:t>
            </a:r>
          </a:p>
        </p:txBody>
      </p:sp>
    </p:spTree>
    <p:extLst>
      <p:ext uri="{BB962C8B-B14F-4D97-AF65-F5344CB8AC3E}">
        <p14:creationId xmlns:p14="http://schemas.microsoft.com/office/powerpoint/2010/main" val="2751203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5" name="Rectangle 1"/>
          <p:cNvSpPr>
            <a:spLocks noChangeArrowheads="1"/>
          </p:cNvSpPr>
          <p:nvPr/>
        </p:nvSpPr>
        <p:spPr bwMode="auto">
          <a:xfrm>
            <a:off x="304801" y="3467323"/>
            <a:ext cx="6719667" cy="1596513"/>
          </a:xfrm>
          <a:prstGeom prst="rect">
            <a:avLst/>
          </a:prstGeom>
          <a:noFill/>
          <a:ln w="9525">
            <a:noFill/>
            <a:miter lim="800000"/>
            <a:headEnd/>
            <a:tailEnd/>
          </a:ln>
          <a:effectLst/>
        </p:spPr>
        <p:txBody>
          <a:bodyPr vert="horz" wrap="square" lIns="96655" tIns="48328" rIns="96655" bIns="48328" numCol="1" anchor="ctr" anchorCtr="0" compatLnSpc="1">
            <a:prstTxWarp prst="textNoShape">
              <a:avLst/>
            </a:prstTxWarp>
            <a:spAutoFit/>
          </a:bodyPr>
          <a:lstStyle/>
          <a:p>
            <a:r>
              <a:rPr lang="en-US" sz="1600" dirty="0"/>
              <a:t> </a:t>
            </a:r>
          </a:p>
          <a:p>
            <a:r>
              <a:rPr lang="en-US" sz="1600" dirty="0"/>
              <a:t> </a:t>
            </a:r>
          </a:p>
          <a:p>
            <a:endParaRPr lang="en-US" sz="1600" dirty="0"/>
          </a:p>
          <a:p>
            <a:endParaRPr lang="en-US" sz="1600" dirty="0"/>
          </a:p>
          <a:p>
            <a:endParaRPr lang="en-US" sz="1600" dirty="0"/>
          </a:p>
          <a:p>
            <a:endParaRPr lang="en-US" sz="1600" dirty="0"/>
          </a:p>
        </p:txBody>
      </p:sp>
      <p:sp>
        <p:nvSpPr>
          <p:cNvPr id="6" name="Rectangle 5"/>
          <p:cNvSpPr/>
          <p:nvPr/>
        </p:nvSpPr>
        <p:spPr>
          <a:xfrm>
            <a:off x="291354" y="9259417"/>
            <a:ext cx="1997651" cy="230826"/>
          </a:xfrm>
          <a:prstGeom prst="rect">
            <a:avLst/>
          </a:prstGeom>
        </p:spPr>
        <p:txBody>
          <a:bodyPr wrap="none" lIns="91434" tIns="45717" rIns="91434" bIns="45717">
            <a:spAutoFit/>
          </a:bodyPr>
          <a:lstStyle/>
          <a:p>
            <a:r>
              <a:rPr lang="en-US" sz="900" dirty="0"/>
              <a:t>Wiki License Adapted by HSD Teachers</a:t>
            </a:r>
          </a:p>
        </p:txBody>
      </p:sp>
      <p:graphicFrame>
        <p:nvGraphicFramePr>
          <p:cNvPr id="8" name="Table 7"/>
          <p:cNvGraphicFramePr>
            <a:graphicFrameLocks noGrp="1"/>
          </p:cNvGraphicFramePr>
          <p:nvPr>
            <p:extLst>
              <p:ext uri="{D42A27DB-BD31-4B8C-83A1-F6EECF244321}">
                <p14:modId xmlns:p14="http://schemas.microsoft.com/office/powerpoint/2010/main" val="222976301"/>
              </p:ext>
            </p:extLst>
          </p:nvPr>
        </p:nvGraphicFramePr>
        <p:xfrm>
          <a:off x="304800" y="502919"/>
          <a:ext cx="6747376" cy="8194963"/>
        </p:xfrm>
        <a:graphic>
          <a:graphicData uri="http://schemas.openxmlformats.org/drawingml/2006/table">
            <a:tbl>
              <a:tblPr firstRow="1" bandRow="1">
                <a:tableStyleId>{5940675A-B579-460E-94D1-54222C63F5DA}</a:tableStyleId>
              </a:tblPr>
              <a:tblGrid>
                <a:gridCol w="3733800"/>
                <a:gridCol w="3013576"/>
              </a:tblGrid>
              <a:tr h="2880360">
                <a:tc>
                  <a:txBody>
                    <a:bodyPr/>
                    <a:lstStyle/>
                    <a:p>
                      <a:r>
                        <a:rPr lang="en-US" sz="1900" b="1" u="sng" kern="1200" dirty="0" smtClean="0">
                          <a:solidFill>
                            <a:schemeClr val="tx1"/>
                          </a:solidFill>
                          <a:effectLst/>
                          <a:latin typeface="+mn-lt"/>
                          <a:ea typeface="+mn-ea"/>
                          <a:cs typeface="+mn-cs"/>
                        </a:rPr>
                        <a:t>Section 3</a:t>
                      </a:r>
                      <a:endParaRPr lang="en-US" sz="1900" kern="1200" dirty="0" smtClean="0">
                        <a:solidFill>
                          <a:schemeClr val="tx1"/>
                        </a:solidFill>
                        <a:effectLst/>
                        <a:latin typeface="+mn-lt"/>
                        <a:ea typeface="+mn-ea"/>
                        <a:cs typeface="+mn-cs"/>
                      </a:endParaRPr>
                    </a:p>
                    <a:p>
                      <a:r>
                        <a:rPr lang="en-US" sz="1900" kern="1200" dirty="0" smtClean="0">
                          <a:solidFill>
                            <a:schemeClr val="tx1"/>
                          </a:solidFill>
                          <a:effectLst/>
                          <a:latin typeface="+mn-lt"/>
                          <a:ea typeface="+mn-ea"/>
                          <a:cs typeface="+mn-cs"/>
                        </a:rPr>
                        <a:t>The apples are put into large bins. Trucks take the bins to a</a:t>
                      </a:r>
                      <a:r>
                        <a:rPr lang="en-US" sz="1900" kern="1200" baseline="0" dirty="0" smtClean="0">
                          <a:solidFill>
                            <a:schemeClr val="tx1"/>
                          </a:solidFill>
                          <a:effectLst/>
                          <a:latin typeface="+mn-lt"/>
                          <a:ea typeface="+mn-ea"/>
                          <a:cs typeface="+mn-cs"/>
                        </a:rPr>
                        <a:t> </a:t>
                      </a:r>
                      <a:r>
                        <a:rPr lang="en-US" sz="1900" b="1" kern="1200" dirty="0" smtClean="0">
                          <a:solidFill>
                            <a:schemeClr val="tx1"/>
                          </a:solidFill>
                          <a:effectLst/>
                          <a:latin typeface="+mn-lt"/>
                          <a:ea typeface="+mn-ea"/>
                          <a:cs typeface="+mn-cs"/>
                        </a:rPr>
                        <a:t>warehouse</a:t>
                      </a:r>
                      <a:r>
                        <a:rPr lang="en-US" sz="1900" kern="1200" dirty="0" smtClean="0">
                          <a:solidFill>
                            <a:schemeClr val="tx1"/>
                          </a:solidFill>
                          <a:effectLst/>
                          <a:latin typeface="+mn-lt"/>
                          <a:ea typeface="+mn-ea"/>
                          <a:cs typeface="+mn-cs"/>
                        </a:rPr>
                        <a:t>. That is a building where things are stored. The rooms are kept cold so the apples stay crunchy.</a:t>
                      </a:r>
                    </a:p>
                    <a:p>
                      <a:endParaRPr lang="en-US" sz="2000" dirty="0"/>
                    </a:p>
                  </a:txBody>
                  <a:tcPr/>
                </a:tc>
                <a:tc>
                  <a:txBody>
                    <a:bodyPr/>
                    <a:lstStyle/>
                    <a:p>
                      <a:endParaRPr lang="en-US" sz="2000" dirty="0"/>
                    </a:p>
                  </a:txBody>
                  <a:tcPr/>
                </a:tc>
              </a:tr>
              <a:tr h="2895600">
                <a:tc>
                  <a:txBody>
                    <a:bodyPr/>
                    <a:lstStyle/>
                    <a:p>
                      <a:r>
                        <a:rPr lang="en-US" sz="1900" b="1" u="sng" kern="1200" dirty="0" smtClean="0">
                          <a:solidFill>
                            <a:schemeClr val="tx1"/>
                          </a:solidFill>
                          <a:effectLst/>
                          <a:latin typeface="+mn-lt"/>
                          <a:ea typeface="+mn-ea"/>
                          <a:cs typeface="+mn-cs"/>
                        </a:rPr>
                        <a:t>Section 4</a:t>
                      </a:r>
                      <a:endParaRPr lang="en-US" sz="1900" kern="1200" dirty="0" smtClean="0">
                        <a:solidFill>
                          <a:schemeClr val="tx1"/>
                        </a:solidFill>
                        <a:effectLst/>
                        <a:latin typeface="+mn-lt"/>
                        <a:ea typeface="+mn-ea"/>
                        <a:cs typeface="+mn-cs"/>
                      </a:endParaRPr>
                    </a:p>
                    <a:p>
                      <a:r>
                        <a:rPr lang="en-US" sz="1900" kern="1200" dirty="0" smtClean="0">
                          <a:solidFill>
                            <a:schemeClr val="tx1"/>
                          </a:solidFill>
                          <a:effectLst/>
                          <a:latin typeface="+mn-lt"/>
                          <a:ea typeface="+mn-ea"/>
                          <a:cs typeface="+mn-cs"/>
                        </a:rPr>
                        <a:t>The apples are </a:t>
                      </a:r>
                      <a:r>
                        <a:rPr lang="en-US" sz="1900" u="sng" kern="1200" dirty="0" smtClean="0">
                          <a:solidFill>
                            <a:schemeClr val="tx1"/>
                          </a:solidFill>
                          <a:effectLst/>
                          <a:latin typeface="+mn-lt"/>
                          <a:ea typeface="+mn-ea"/>
                          <a:cs typeface="+mn-cs"/>
                        </a:rPr>
                        <a:t>sorted</a:t>
                      </a:r>
                      <a:r>
                        <a:rPr lang="en-US" sz="1900" u="none" kern="1200" dirty="0" smtClean="0">
                          <a:solidFill>
                            <a:schemeClr val="tx1"/>
                          </a:solidFill>
                          <a:effectLst/>
                          <a:latin typeface="+mn-lt"/>
                          <a:ea typeface="+mn-ea"/>
                          <a:cs typeface="+mn-cs"/>
                        </a:rPr>
                        <a:t> </a:t>
                      </a:r>
                      <a:r>
                        <a:rPr lang="en-US" sz="1900" kern="1200" dirty="0" smtClean="0">
                          <a:solidFill>
                            <a:schemeClr val="tx1"/>
                          </a:solidFill>
                          <a:effectLst/>
                          <a:latin typeface="+mn-lt"/>
                          <a:ea typeface="+mn-ea"/>
                          <a:cs typeface="+mn-cs"/>
                        </a:rPr>
                        <a:t>by color and size. Rotten apples are thrown out.</a:t>
                      </a:r>
                    </a:p>
                    <a:p>
                      <a:r>
                        <a:rPr lang="en-US" sz="1900" kern="1200" dirty="0" smtClean="0">
                          <a:solidFill>
                            <a:schemeClr val="tx1"/>
                          </a:solidFill>
                          <a:effectLst/>
                          <a:latin typeface="+mn-lt"/>
                          <a:ea typeface="+mn-ea"/>
                          <a:cs typeface="+mn-cs"/>
                        </a:rPr>
                        <a:t>The good apples are packed in boxes.</a:t>
                      </a:r>
                      <a:endParaRPr lang="en-US" sz="1900" kern="1200" dirty="0">
                        <a:solidFill>
                          <a:schemeClr val="tx1"/>
                        </a:solidFill>
                        <a:effectLst/>
                        <a:latin typeface="+mn-lt"/>
                        <a:ea typeface="+mn-ea"/>
                        <a:cs typeface="+mn-cs"/>
                      </a:endParaRPr>
                    </a:p>
                  </a:txBody>
                  <a:tcPr anchor="ctr"/>
                </a:tc>
                <a:tc>
                  <a:txBody>
                    <a:bodyPr/>
                    <a:lstStyle/>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txBody>
                  <a:tcPr/>
                </a:tc>
              </a:tr>
              <a:tr h="2419003">
                <a:tc>
                  <a:txBody>
                    <a:bodyPr/>
                    <a:lstStyle/>
                    <a:p>
                      <a:r>
                        <a:rPr lang="en-US" sz="1900" b="1" u="sng" kern="1200" dirty="0" smtClean="0">
                          <a:solidFill>
                            <a:schemeClr val="tx1"/>
                          </a:solidFill>
                          <a:effectLst/>
                          <a:latin typeface="+mn-lt"/>
                          <a:ea typeface="+mn-ea"/>
                          <a:cs typeface="+mn-cs"/>
                        </a:rPr>
                        <a:t>Section 5</a:t>
                      </a:r>
                      <a:endParaRPr lang="en-US" sz="1900" kern="1200" dirty="0" smtClean="0">
                        <a:solidFill>
                          <a:schemeClr val="tx1"/>
                        </a:solidFill>
                        <a:effectLst/>
                        <a:latin typeface="+mn-lt"/>
                        <a:ea typeface="+mn-ea"/>
                        <a:cs typeface="+mn-cs"/>
                      </a:endParaRPr>
                    </a:p>
                    <a:p>
                      <a:r>
                        <a:rPr lang="en-US" sz="1900" kern="1200" dirty="0" smtClean="0">
                          <a:solidFill>
                            <a:schemeClr val="tx1"/>
                          </a:solidFill>
                          <a:effectLst/>
                          <a:latin typeface="+mn-lt"/>
                          <a:ea typeface="+mn-ea"/>
                          <a:cs typeface="+mn-cs"/>
                        </a:rPr>
                        <a:t>Trucks take the apples to grocery stores across the country. The apples</a:t>
                      </a:r>
                      <a:r>
                        <a:rPr lang="en-US" sz="1900" kern="1200" baseline="0" dirty="0" smtClean="0">
                          <a:solidFill>
                            <a:schemeClr val="tx1"/>
                          </a:solidFill>
                          <a:effectLst/>
                          <a:latin typeface="+mn-lt"/>
                          <a:ea typeface="+mn-ea"/>
                          <a:cs typeface="+mn-cs"/>
                        </a:rPr>
                        <a:t> </a:t>
                      </a:r>
                      <a:r>
                        <a:rPr lang="en-US" sz="1900" kern="1200" dirty="0" smtClean="0">
                          <a:solidFill>
                            <a:schemeClr val="tx1"/>
                          </a:solidFill>
                          <a:effectLst/>
                          <a:latin typeface="+mn-lt"/>
                          <a:ea typeface="+mn-ea"/>
                          <a:cs typeface="+mn-cs"/>
                        </a:rPr>
                        <a:t>are unloaded and placed on shelves.  People go to the grocery store to buy apples and bring them home to eat.  Crunch!</a:t>
                      </a:r>
                    </a:p>
                    <a:p>
                      <a:endParaRPr lang="en-US" sz="1900" kern="1200" dirty="0" smtClean="0">
                        <a:solidFill>
                          <a:schemeClr val="tx1"/>
                        </a:solidFill>
                        <a:effectLst/>
                        <a:latin typeface="+mn-lt"/>
                        <a:ea typeface="+mn-ea"/>
                        <a:cs typeface="+mn-cs"/>
                      </a:endParaRPr>
                    </a:p>
                  </a:txBody>
                  <a:tcPr/>
                </a:tc>
                <a:tc>
                  <a:txBody>
                    <a:bodyPr/>
                    <a:lstStyle/>
                    <a:p>
                      <a:endParaRPr lang="en-US" sz="2000" dirty="0"/>
                    </a:p>
                  </a:txBody>
                  <a:tcPr/>
                </a:tc>
              </a:tr>
            </a:tbl>
          </a:graphicData>
        </a:graphic>
      </p:graphicFrame>
      <p:pic>
        <p:nvPicPr>
          <p:cNvPr id="34" name="Picture 33"/>
          <p:cNvPicPr/>
          <p:nvPr/>
        </p:nvPicPr>
        <p:blipFill rotWithShape="1">
          <a:blip r:embed="rId2" cstate="print">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2338" t="4150" r="5344" b="12089"/>
          <a:stretch/>
        </p:blipFill>
        <p:spPr>
          <a:xfrm>
            <a:off x="4585855" y="906780"/>
            <a:ext cx="1914582" cy="2306782"/>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9" name="Picture 8"/>
          <p:cNvPicPr/>
          <p:nvPr/>
        </p:nvPicPr>
        <p:blipFill rotWithShape="1">
          <a:blip r:embed="rId4" cstate="print">
            <a:grayscl/>
          </a:blip>
          <a:srcRect l="3819" r="671" b="11650"/>
          <a:stretch/>
        </p:blipFill>
        <p:spPr>
          <a:xfrm>
            <a:off x="4156365" y="3889590"/>
            <a:ext cx="2868103" cy="1885046"/>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Picture 9"/>
          <p:cNvPicPr/>
          <p:nvPr/>
        </p:nvPicPr>
        <p:blipFill rotWithShape="1">
          <a:blip r:embed="rId5" cstate="print">
            <a:extLst>
              <a:ext uri="{BEBA8EAE-BF5A-486C-A8C5-ECC9F3942E4B}">
                <a14:imgProps xmlns:a14="http://schemas.microsoft.com/office/drawing/2010/main">
                  <a14:imgLayer r:embed="rId6">
                    <a14:imgEffect>
                      <a14:saturation sat="0"/>
                    </a14:imgEffect>
                  </a14:imgLayer>
                </a14:imgProps>
              </a:ext>
            </a:extLst>
          </a:blip>
          <a:srcRect b="8975"/>
          <a:stretch/>
        </p:blipFill>
        <p:spPr>
          <a:xfrm>
            <a:off x="4156365" y="6431280"/>
            <a:ext cx="2695575" cy="1838077"/>
          </a:xfrm>
          <a:prstGeom prst="rect">
            <a:avLst/>
          </a:prstGeom>
          <a:ln w="38100" cap="sq">
            <a:noFill/>
            <a:prstDash val="solid"/>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1" name="Rectangle 10"/>
          <p:cNvSpPr/>
          <p:nvPr/>
        </p:nvSpPr>
        <p:spPr>
          <a:xfrm>
            <a:off x="291354" y="157141"/>
            <a:ext cx="1996059" cy="369332"/>
          </a:xfrm>
          <a:prstGeom prst="rect">
            <a:avLst/>
          </a:prstGeom>
        </p:spPr>
        <p:txBody>
          <a:bodyPr wrap="none" lIns="91434" tIns="45717" rIns="91434" bIns="45717">
            <a:spAutoFit/>
          </a:bodyPr>
          <a:lstStyle/>
          <a:p>
            <a:r>
              <a:rPr lang="en-US" sz="1800" b="1" dirty="0"/>
              <a:t>Apple Picking Time</a:t>
            </a:r>
            <a:endParaRPr lang="en-US" sz="1800" dirty="0"/>
          </a:p>
        </p:txBody>
      </p:sp>
    </p:spTree>
    <p:extLst>
      <p:ext uri="{BB962C8B-B14F-4D97-AF65-F5344CB8AC3E}">
        <p14:creationId xmlns:p14="http://schemas.microsoft.com/office/powerpoint/2010/main" val="547864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867601219"/>
              </p:ext>
            </p:extLst>
          </p:nvPr>
        </p:nvGraphicFramePr>
        <p:xfrm>
          <a:off x="365760" y="2057401"/>
          <a:ext cx="6583680" cy="5099270"/>
        </p:xfrm>
        <a:graphic>
          <a:graphicData uri="http://schemas.openxmlformats.org/drawingml/2006/table">
            <a:tbl>
              <a:tblPr firstRow="1" firstCol="1" bandRow="1">
                <a:tableStyleId>{5940675A-B579-460E-94D1-54222C63F5DA}</a:tableStyleId>
              </a:tblPr>
              <a:tblGrid>
                <a:gridCol w="6583680"/>
              </a:tblGrid>
              <a:tr h="1137597">
                <a:tc>
                  <a:txBody>
                    <a:bodyPr/>
                    <a:lstStyle/>
                    <a:p>
                      <a:pPr marL="0" marR="0">
                        <a:lnSpc>
                          <a:spcPct val="115000"/>
                        </a:lnSpc>
                        <a:spcBef>
                          <a:spcPts val="0"/>
                        </a:spcBef>
                        <a:spcAft>
                          <a:spcPts val="0"/>
                        </a:spcAft>
                      </a:pPr>
                      <a:r>
                        <a:rPr lang="en-US" sz="1600" b="1" u="sng" dirty="0">
                          <a:effectLst/>
                        </a:rPr>
                        <a:t>Section 1</a:t>
                      </a:r>
                      <a:endParaRPr lang="en-US" sz="1100" b="1" dirty="0">
                        <a:effectLst/>
                      </a:endParaRPr>
                    </a:p>
                    <a:p>
                      <a:pPr marL="0" marR="0">
                        <a:lnSpc>
                          <a:spcPct val="115000"/>
                        </a:lnSpc>
                        <a:spcBef>
                          <a:spcPts val="0"/>
                        </a:spcBef>
                        <a:spcAft>
                          <a:spcPts val="0"/>
                        </a:spcAft>
                      </a:pPr>
                      <a:r>
                        <a:rPr lang="en-US" sz="1600" dirty="0">
                          <a:effectLst/>
                        </a:rPr>
                        <a:t>Apple farmers grow apple trees in orchards. Sometimes the apple trees stand in rows. </a:t>
                      </a:r>
                      <a:endParaRPr lang="en-US" sz="1100" dirty="0">
                        <a:effectLst/>
                      </a:endParaRPr>
                    </a:p>
                    <a:p>
                      <a:pPr marL="0" marR="0" algn="ctr">
                        <a:lnSpc>
                          <a:spcPct val="115000"/>
                        </a:lnSpc>
                        <a:spcBef>
                          <a:spcPts val="0"/>
                        </a:spcBef>
                        <a:spcAft>
                          <a:spcPts val="0"/>
                        </a:spcAft>
                      </a:pPr>
                      <a:r>
                        <a:rPr lang="en-US" sz="1600" dirty="0">
                          <a:effectLst/>
                        </a:rPr>
                        <a:t> </a:t>
                      </a:r>
                      <a:endParaRPr lang="en-US" sz="110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137597">
                <a:tc>
                  <a:txBody>
                    <a:bodyPr/>
                    <a:lstStyle/>
                    <a:p>
                      <a:pPr marL="0" marR="0">
                        <a:lnSpc>
                          <a:spcPct val="115000"/>
                        </a:lnSpc>
                        <a:spcBef>
                          <a:spcPts val="0"/>
                        </a:spcBef>
                        <a:spcAft>
                          <a:spcPts val="0"/>
                        </a:spcAft>
                      </a:pPr>
                      <a:r>
                        <a:rPr lang="en-US" sz="1600" b="1" u="sng" dirty="0">
                          <a:effectLst/>
                        </a:rPr>
                        <a:t>Section 2</a:t>
                      </a:r>
                      <a:endParaRPr lang="en-US" sz="1100" b="1" dirty="0">
                        <a:effectLst/>
                      </a:endParaRPr>
                    </a:p>
                    <a:p>
                      <a:pPr marL="0" marR="0">
                        <a:lnSpc>
                          <a:spcPct val="115000"/>
                        </a:lnSpc>
                        <a:spcBef>
                          <a:spcPts val="0"/>
                        </a:spcBef>
                        <a:spcAft>
                          <a:spcPts val="0"/>
                        </a:spcAft>
                      </a:pPr>
                      <a:r>
                        <a:rPr lang="en-US" sz="1600" dirty="0">
                          <a:effectLst/>
                        </a:rPr>
                        <a:t>In the fall, the trees have apples on them. That is when the apples are picked. Sometimes workers pick the apples. Sometimes big machines pick the apples. </a:t>
                      </a:r>
                      <a:endParaRPr lang="en-US" sz="1100" dirty="0">
                        <a:effectLst/>
                      </a:endParaRPr>
                    </a:p>
                    <a:p>
                      <a:pPr marL="0" marR="0" algn="ctr">
                        <a:lnSpc>
                          <a:spcPct val="115000"/>
                        </a:lnSpc>
                        <a:spcBef>
                          <a:spcPts val="0"/>
                        </a:spcBef>
                        <a:spcAft>
                          <a:spcPts val="0"/>
                        </a:spcAft>
                      </a:pPr>
                      <a:r>
                        <a:rPr lang="en-US" sz="1600" dirty="0">
                          <a:effectLst/>
                        </a:rPr>
                        <a:t> </a:t>
                      </a:r>
                      <a:endParaRPr lang="en-US" sz="110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421996">
                <a:tc>
                  <a:txBody>
                    <a:bodyPr/>
                    <a:lstStyle/>
                    <a:p>
                      <a:pPr marL="0" marR="0">
                        <a:lnSpc>
                          <a:spcPct val="115000"/>
                        </a:lnSpc>
                        <a:spcBef>
                          <a:spcPts val="0"/>
                        </a:spcBef>
                        <a:spcAft>
                          <a:spcPts val="0"/>
                        </a:spcAft>
                      </a:pPr>
                      <a:r>
                        <a:rPr lang="en-US" sz="1600" b="1" u="sng" dirty="0">
                          <a:effectLst/>
                        </a:rPr>
                        <a:t>Section 3</a:t>
                      </a:r>
                      <a:endParaRPr lang="en-US" sz="1100" b="1" dirty="0">
                        <a:effectLst/>
                      </a:endParaRPr>
                    </a:p>
                    <a:p>
                      <a:pPr marL="0" marR="0">
                        <a:lnSpc>
                          <a:spcPct val="115000"/>
                        </a:lnSpc>
                        <a:spcBef>
                          <a:spcPts val="0"/>
                        </a:spcBef>
                        <a:spcAft>
                          <a:spcPts val="0"/>
                        </a:spcAft>
                      </a:pPr>
                      <a:r>
                        <a:rPr lang="en-US" sz="1600" dirty="0">
                          <a:effectLst/>
                        </a:rPr>
                        <a:t>Next, the apples go into bins. The bins are put into cool warehouses. Then workers pack clean apples into boxes. Big trucks take the boxes of apples to grocery stores. </a:t>
                      </a:r>
                      <a:endParaRPr lang="en-US" sz="1100" dirty="0">
                        <a:effectLst/>
                      </a:endParaRPr>
                    </a:p>
                    <a:p>
                      <a:pPr marL="0" marR="0" algn="ctr">
                        <a:lnSpc>
                          <a:spcPct val="115000"/>
                        </a:lnSpc>
                        <a:spcBef>
                          <a:spcPts val="0"/>
                        </a:spcBef>
                        <a:spcAft>
                          <a:spcPts val="0"/>
                        </a:spcAft>
                      </a:pPr>
                      <a:r>
                        <a:rPr lang="en-US" sz="1600" dirty="0">
                          <a:effectLst/>
                        </a:rPr>
                        <a:t> </a:t>
                      </a:r>
                      <a:endParaRPr lang="en-US" sz="110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r h="1137597">
                <a:tc>
                  <a:txBody>
                    <a:bodyPr/>
                    <a:lstStyle/>
                    <a:p>
                      <a:pPr marL="0" marR="0">
                        <a:lnSpc>
                          <a:spcPct val="115000"/>
                        </a:lnSpc>
                        <a:spcBef>
                          <a:spcPts val="0"/>
                        </a:spcBef>
                        <a:spcAft>
                          <a:spcPts val="0"/>
                        </a:spcAft>
                      </a:pPr>
                      <a:r>
                        <a:rPr lang="en-US" sz="1600" b="1" u="sng" dirty="0">
                          <a:effectLst/>
                        </a:rPr>
                        <a:t>Section 4</a:t>
                      </a:r>
                      <a:endParaRPr lang="en-US" sz="1100" b="1" dirty="0">
                        <a:effectLst/>
                      </a:endParaRPr>
                    </a:p>
                    <a:p>
                      <a:pPr marL="0" marR="0">
                        <a:lnSpc>
                          <a:spcPct val="115000"/>
                        </a:lnSpc>
                        <a:spcBef>
                          <a:spcPts val="0"/>
                        </a:spcBef>
                        <a:spcAft>
                          <a:spcPts val="0"/>
                        </a:spcAft>
                      </a:pPr>
                      <a:r>
                        <a:rPr lang="en-US" sz="1600" dirty="0">
                          <a:effectLst/>
                        </a:rPr>
                        <a:t>People shop in those stores. They buy apples to eat. </a:t>
                      </a:r>
                      <a:r>
                        <a:rPr lang="en-US" sz="1100" baseline="0" dirty="0">
                          <a:effectLst/>
                        </a:rPr>
                        <a:t> </a:t>
                      </a:r>
                      <a:r>
                        <a:rPr lang="en-US" sz="1600" dirty="0" smtClean="0">
                          <a:effectLst/>
                        </a:rPr>
                        <a:t>The </a:t>
                      </a:r>
                      <a:r>
                        <a:rPr lang="en-US" sz="1600" dirty="0">
                          <a:effectLst/>
                        </a:rPr>
                        <a:t>apples can be red, green, or yellow. Why not have an apple? Crunch! </a:t>
                      </a:r>
                      <a:endParaRPr lang="en-US" sz="1600" dirty="0" smtClean="0">
                        <a:effectLst/>
                      </a:endParaRPr>
                    </a:p>
                    <a:p>
                      <a:pPr marL="0" marR="0">
                        <a:lnSpc>
                          <a:spcPct val="115000"/>
                        </a:lnSpc>
                        <a:spcBef>
                          <a:spcPts val="0"/>
                        </a:spcBef>
                        <a:spcAft>
                          <a:spcPts val="0"/>
                        </a:spcAft>
                      </a:pPr>
                      <a:endParaRPr lang="en-US" sz="1600" dirty="0" smtClean="0">
                        <a:effectLst/>
                      </a:endParaRPr>
                    </a:p>
                    <a:p>
                      <a:pPr marL="0" marR="0" algn="ctr">
                        <a:lnSpc>
                          <a:spcPct val="115000"/>
                        </a:lnSpc>
                        <a:spcBef>
                          <a:spcPts val="0"/>
                        </a:spcBef>
                        <a:spcAft>
                          <a:spcPts val="0"/>
                        </a:spcAft>
                      </a:pPr>
                      <a:r>
                        <a:rPr lang="en-US" sz="1600" dirty="0">
                          <a:effectLst/>
                        </a:rPr>
                        <a:t> </a:t>
                      </a:r>
                      <a:endParaRPr lang="en-US" sz="1100" dirty="0">
                        <a:effectLst/>
                        <a:latin typeface="Calibri"/>
                        <a:ea typeface="Times New Roman"/>
                        <a:cs typeface="Times New Roman"/>
                      </a:endParaRPr>
                    </a:p>
                  </a:txBody>
                  <a:tcPr marL="68580" marR="6858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6" name="Rectangle 5"/>
          <p:cNvSpPr/>
          <p:nvPr/>
        </p:nvSpPr>
        <p:spPr>
          <a:xfrm>
            <a:off x="2209800" y="1295400"/>
            <a:ext cx="2957785" cy="677102"/>
          </a:xfrm>
          <a:prstGeom prst="rect">
            <a:avLst/>
          </a:prstGeom>
        </p:spPr>
        <p:txBody>
          <a:bodyPr wrap="none" lIns="91434" tIns="45717" rIns="91434" bIns="45717">
            <a:spAutoFit/>
          </a:bodyPr>
          <a:lstStyle/>
          <a:p>
            <a:r>
              <a:rPr lang="en-US" b="1" u="sng" dirty="0"/>
              <a:t>How Do Apples Get to You</a:t>
            </a:r>
            <a:r>
              <a:rPr lang="en-US" b="1" dirty="0" smtClean="0"/>
              <a:t>?</a:t>
            </a:r>
          </a:p>
          <a:p>
            <a:pPr algn="ctr"/>
            <a:r>
              <a:rPr lang="en-US" sz="1200" b="1" dirty="0" smtClean="0"/>
              <a:t>Author: Readworks.org</a:t>
            </a:r>
            <a:r>
              <a:rPr lang="en-US" b="1" dirty="0" smtClean="0"/>
              <a:t> </a:t>
            </a:r>
            <a:endParaRPr lang="en-US" dirty="0"/>
          </a:p>
        </p:txBody>
      </p:sp>
      <p:sp>
        <p:nvSpPr>
          <p:cNvPr id="7" name="TextBox 6"/>
          <p:cNvSpPr txBox="1"/>
          <p:nvPr/>
        </p:nvSpPr>
        <p:spPr>
          <a:xfrm>
            <a:off x="81416" y="148680"/>
            <a:ext cx="1137784" cy="384721"/>
          </a:xfrm>
          <a:prstGeom prst="rect">
            <a:avLst/>
          </a:prstGeom>
          <a:noFill/>
        </p:spPr>
        <p:txBody>
          <a:bodyPr wrap="square" lIns="91434" tIns="45717" rIns="91434" bIns="45717" rtlCol="0">
            <a:spAutoFit/>
          </a:bodyPr>
          <a:lstStyle/>
          <a:p>
            <a:r>
              <a:rPr lang="en-US" dirty="0" smtClean="0"/>
              <a:t>Text 2</a:t>
            </a:r>
            <a:endParaRPr lang="en-US" dirty="0"/>
          </a:p>
        </p:txBody>
      </p:sp>
      <p:sp>
        <p:nvSpPr>
          <p:cNvPr id="2" name="TextBox 1"/>
          <p:cNvSpPr txBox="1"/>
          <p:nvPr/>
        </p:nvSpPr>
        <p:spPr>
          <a:xfrm>
            <a:off x="5440680" y="148680"/>
            <a:ext cx="1524000" cy="707886"/>
          </a:xfrm>
          <a:prstGeom prst="rect">
            <a:avLst/>
          </a:prstGeom>
          <a:noFill/>
        </p:spPr>
        <p:txBody>
          <a:bodyPr wrap="square" rtlCol="0">
            <a:spAutoFit/>
          </a:bodyPr>
          <a:lstStyle/>
          <a:p>
            <a:pPr algn="r"/>
            <a:r>
              <a:rPr lang="en-US" sz="800" dirty="0"/>
              <a:t>Grade Equivalent 3.1</a:t>
            </a:r>
          </a:p>
          <a:p>
            <a:pPr algn="r"/>
            <a:r>
              <a:rPr lang="en-US" sz="800" dirty="0"/>
              <a:t>Lexile Measure 530L</a:t>
            </a:r>
          </a:p>
          <a:p>
            <a:pPr algn="r"/>
            <a:r>
              <a:rPr lang="en-US" sz="800" dirty="0"/>
              <a:t>Mean Sentence Length 7.36</a:t>
            </a:r>
          </a:p>
          <a:p>
            <a:pPr algn="r"/>
            <a:r>
              <a:rPr lang="en-US" sz="800" dirty="0"/>
              <a:t>Mean Log Word Frequency 3.32</a:t>
            </a:r>
          </a:p>
          <a:p>
            <a:pPr algn="r"/>
            <a:r>
              <a:rPr lang="en-US" sz="800" dirty="0"/>
              <a:t>Word Count 103</a:t>
            </a:r>
          </a:p>
        </p:txBody>
      </p:sp>
    </p:spTree>
    <p:extLst>
      <p:ext uri="{BB962C8B-B14F-4D97-AF65-F5344CB8AC3E}">
        <p14:creationId xmlns:p14="http://schemas.microsoft.com/office/powerpoint/2010/main" val="23358154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cxnSp>
        <p:nvCxnSpPr>
          <p:cNvPr id="11" name="Straight Connector 10"/>
          <p:cNvCxnSpPr/>
          <p:nvPr/>
        </p:nvCxnSpPr>
        <p:spPr>
          <a:xfrm>
            <a:off x="385991" y="4724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6664" y="990600"/>
            <a:ext cx="5820335" cy="2482874"/>
          </a:xfrm>
          <a:prstGeom prst="rect">
            <a:avLst/>
          </a:prstGeom>
        </p:spPr>
        <p:txBody>
          <a:bodyPr wrap="square" lIns="96661" tIns="48331" rIns="96661" bIns="48331">
            <a:spAutoFit/>
          </a:bodyPr>
          <a:lstStyle/>
          <a:p>
            <a:pPr marL="342900" indent="-342900">
              <a:buAutoNum type="arabicPeriod" startAt="9"/>
            </a:pPr>
            <a:r>
              <a:rPr lang="en-US" sz="1800" b="1" dirty="0" smtClean="0">
                <a:latin typeface="Helvetica" pitchFamily="34" charset="0"/>
                <a:cs typeface="Helvetica" pitchFamily="34" charset="0"/>
              </a:rPr>
              <a:t>According to the two texts, what is a warehouse?</a:t>
            </a:r>
          </a:p>
          <a:p>
            <a:pPr marL="342900" indent="-342900">
              <a:buAutoNum type="arabicPeriod" startAt="9"/>
            </a:pPr>
            <a:endParaRPr lang="en-US" sz="1800" b="1" dirty="0">
              <a:latin typeface="Helvetica" pitchFamily="34" charset="0"/>
              <a:cs typeface="Helvetica" pitchFamily="34" charset="0"/>
            </a:endParaRPr>
          </a:p>
          <a:p>
            <a:pPr marL="574675" indent="-342900">
              <a:buFont typeface="+mj-lt"/>
              <a:buAutoNum type="alphaUcPeriod"/>
            </a:pPr>
            <a:r>
              <a:rPr lang="en-US" sz="1700" dirty="0" smtClean="0">
                <a:latin typeface="Helvetica" pitchFamily="34" charset="0"/>
                <a:cs typeface="Helvetica" pitchFamily="34" charset="0"/>
              </a:rPr>
              <a:t>A bin</a:t>
            </a:r>
          </a:p>
          <a:p>
            <a:pPr marL="574675" indent="-342900">
              <a:buFont typeface="+mj-lt"/>
              <a:buAutoNum type="alphaUcPeriod"/>
            </a:pPr>
            <a:endParaRPr lang="en-US" sz="1700" dirty="0" smtClean="0">
              <a:latin typeface="Helvetica" pitchFamily="34" charset="0"/>
              <a:cs typeface="Helvetica" pitchFamily="34" charset="0"/>
            </a:endParaRPr>
          </a:p>
          <a:p>
            <a:pPr marL="574675" indent="-342900">
              <a:buFont typeface="+mj-lt"/>
              <a:buAutoNum type="alphaUcPeriod"/>
            </a:pPr>
            <a:r>
              <a:rPr lang="en-US" sz="1700" dirty="0">
                <a:latin typeface="Helvetica" pitchFamily="34" charset="0"/>
                <a:cs typeface="Helvetica" pitchFamily="34" charset="0"/>
              </a:rPr>
              <a:t>a</a:t>
            </a:r>
            <a:r>
              <a:rPr lang="en-US" sz="1700" dirty="0" smtClean="0">
                <a:latin typeface="Helvetica" pitchFamily="34" charset="0"/>
                <a:cs typeface="Helvetica" pitchFamily="34" charset="0"/>
              </a:rPr>
              <a:t> building where things are stored</a:t>
            </a:r>
          </a:p>
          <a:p>
            <a:pPr marL="574675" indent="-342900">
              <a:buFont typeface="+mj-lt"/>
              <a:buAutoNum type="alphaUcPeriod"/>
            </a:pPr>
            <a:endParaRPr lang="en-US" sz="1700" dirty="0" smtClean="0">
              <a:latin typeface="Helvetica" pitchFamily="34" charset="0"/>
              <a:cs typeface="Helvetica" pitchFamily="34" charset="0"/>
            </a:endParaRPr>
          </a:p>
          <a:p>
            <a:pPr marL="574675" indent="-342900">
              <a:buFont typeface="+mj-lt"/>
              <a:buAutoNum type="alphaUcPeriod"/>
            </a:pPr>
            <a:r>
              <a:rPr lang="en-US" sz="1700" dirty="0" smtClean="0">
                <a:latin typeface="Helvetica" pitchFamily="34" charset="0"/>
                <a:cs typeface="Helvetica" pitchFamily="34" charset="0"/>
              </a:rPr>
              <a:t>a store for apples</a:t>
            </a:r>
          </a:p>
          <a:p>
            <a:pPr marL="574675" indent="-342900">
              <a:buFont typeface="+mj-lt"/>
              <a:buAutoNum type="alphaUcPeriod"/>
            </a:pPr>
            <a:endParaRPr lang="en-US" sz="1600" dirty="0">
              <a:latin typeface="Helvetica" pitchFamily="34" charset="0"/>
              <a:cs typeface="Helvetica" pitchFamily="34" charset="0"/>
            </a:endParaRPr>
          </a:p>
        </p:txBody>
      </p:sp>
      <p:sp>
        <p:nvSpPr>
          <p:cNvPr id="18" name="Oval 17"/>
          <p:cNvSpPr/>
          <p:nvPr/>
        </p:nvSpPr>
        <p:spPr>
          <a:xfrm>
            <a:off x="656664" y="188141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56664" y="2363805"/>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56664" y="283844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56665" y="609055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56664" y="657444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56665" y="707106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56665" y="5486400"/>
            <a:ext cx="5820335" cy="1959654"/>
          </a:xfrm>
          <a:prstGeom prst="rect">
            <a:avLst/>
          </a:prstGeom>
        </p:spPr>
        <p:txBody>
          <a:bodyPr wrap="square" lIns="96661" tIns="48331" rIns="96661" bIns="48331">
            <a:spAutoFit/>
          </a:bodyPr>
          <a:lstStyle/>
          <a:p>
            <a:pPr marL="342900" indent="-342900">
              <a:buAutoNum type="arabicPeriod" startAt="10"/>
            </a:pPr>
            <a:r>
              <a:rPr lang="en-US" sz="1800" b="1" dirty="0" smtClean="0">
                <a:latin typeface="Helvetica" pitchFamily="34" charset="0"/>
                <a:cs typeface="Helvetica" pitchFamily="34" charset="0"/>
              </a:rPr>
              <a:t> How do apples get to a warehouse?</a:t>
            </a:r>
          </a:p>
          <a:p>
            <a:pPr marL="342900" indent="-342900">
              <a:buAutoNum type="arabicPeriod" startAt="10"/>
            </a:pPr>
            <a:endParaRPr lang="en-US" sz="1800" b="1" dirty="0">
              <a:latin typeface="Helvetica" pitchFamily="34" charset="0"/>
              <a:cs typeface="Helvetica" pitchFamily="34" charset="0"/>
            </a:endParaRPr>
          </a:p>
          <a:p>
            <a:pPr marL="574675" indent="-342900">
              <a:buFont typeface="+mj-lt"/>
              <a:buAutoNum type="alphaUcPeriod"/>
            </a:pPr>
            <a:r>
              <a:rPr lang="en-US" sz="1700" dirty="0" smtClean="0">
                <a:latin typeface="Helvetica" pitchFamily="34" charset="0"/>
                <a:cs typeface="Helvetica" pitchFamily="34" charset="0"/>
              </a:rPr>
              <a:t>The apples are packed in boxes.</a:t>
            </a:r>
          </a:p>
          <a:p>
            <a:pPr marL="574675" indent="-342900">
              <a:buFont typeface="+mj-lt"/>
              <a:buAutoNum type="alphaUcPeriod"/>
            </a:pPr>
            <a:endParaRPr lang="en-US" sz="1700" dirty="0" smtClean="0">
              <a:latin typeface="Helvetica" pitchFamily="34" charset="0"/>
              <a:cs typeface="Helvetica" pitchFamily="34" charset="0"/>
            </a:endParaRPr>
          </a:p>
          <a:p>
            <a:pPr marL="574675" indent="-342900">
              <a:buFont typeface="+mj-lt"/>
              <a:buAutoNum type="alphaUcPeriod"/>
            </a:pPr>
            <a:r>
              <a:rPr lang="en-US" sz="1700" dirty="0" smtClean="0">
                <a:latin typeface="Helvetica" pitchFamily="34" charset="0"/>
                <a:cs typeface="Helvetica" pitchFamily="34" charset="0"/>
              </a:rPr>
              <a:t>Trucks take bins of apples there.</a:t>
            </a:r>
          </a:p>
          <a:p>
            <a:pPr marL="574675" indent="-342900">
              <a:buFont typeface="+mj-lt"/>
              <a:buAutoNum type="alphaUcPeriod"/>
            </a:pPr>
            <a:endParaRPr lang="en-US" sz="1700" dirty="0" smtClean="0">
              <a:latin typeface="Helvetica" pitchFamily="34" charset="0"/>
              <a:cs typeface="Helvetica" pitchFamily="34" charset="0"/>
            </a:endParaRPr>
          </a:p>
          <a:p>
            <a:pPr marL="574675" indent="-342900">
              <a:buFont typeface="+mj-lt"/>
              <a:buAutoNum type="alphaUcPeriod"/>
            </a:pPr>
            <a:r>
              <a:rPr lang="en-US" sz="1700" dirty="0" smtClean="0">
                <a:latin typeface="Helvetica" pitchFamily="34" charset="0"/>
                <a:cs typeface="Helvetica" pitchFamily="34" charset="0"/>
              </a:rPr>
              <a:t>Big trucks take them to the grocery store.</a:t>
            </a:r>
            <a:endParaRPr lang="en-US" sz="1700" dirty="0">
              <a:latin typeface="Helvetica" pitchFamily="34" charset="0"/>
              <a:cs typeface="Helvetica" pitchFamily="34" charset="0"/>
            </a:endParaRPr>
          </a:p>
        </p:txBody>
      </p:sp>
      <p:sp>
        <p:nvSpPr>
          <p:cNvPr id="16" name="Rectangle 15"/>
          <p:cNvSpPr/>
          <p:nvPr/>
        </p:nvSpPr>
        <p:spPr>
          <a:xfrm>
            <a:off x="4419600" y="4470484"/>
            <a:ext cx="2514600" cy="646331"/>
          </a:xfrm>
          <a:prstGeom prst="rect">
            <a:avLst/>
          </a:prstGeom>
          <a:solidFill>
            <a:schemeClr val="bg2"/>
          </a:solidFill>
        </p:spPr>
        <p:txBody>
          <a:bodyPr wrap="square">
            <a:spAutoFit/>
          </a:bodyPr>
          <a:lstStyle/>
          <a:p>
            <a:r>
              <a:rPr lang="en-US" sz="900" dirty="0" smtClean="0"/>
              <a:t>RI.1.4</a:t>
            </a:r>
            <a:r>
              <a:rPr lang="en-US" sz="900" dirty="0"/>
              <a:t/>
            </a:r>
            <a:br>
              <a:rPr lang="en-US" sz="900" dirty="0"/>
            </a:br>
            <a:r>
              <a:rPr lang="en-US" sz="900" dirty="0"/>
              <a:t>Ask and answer questions to help determine or clarify the meaning of words and phrases in a text.</a:t>
            </a:r>
          </a:p>
        </p:txBody>
      </p:sp>
    </p:spTree>
    <p:extLst>
      <p:ext uri="{BB962C8B-B14F-4D97-AF65-F5344CB8AC3E}">
        <p14:creationId xmlns:p14="http://schemas.microsoft.com/office/powerpoint/2010/main" val="3773753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cxnSp>
        <p:nvCxnSpPr>
          <p:cNvPr id="10" name="Straight Connector 9"/>
          <p:cNvCxnSpPr/>
          <p:nvPr/>
        </p:nvCxnSpPr>
        <p:spPr>
          <a:xfrm>
            <a:off x="385991" y="45720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86024" y="838200"/>
            <a:ext cx="5867400" cy="1959654"/>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11. During what time of year are apples picked?</a:t>
            </a:r>
          </a:p>
          <a:p>
            <a:pPr marL="342900" indent="-342900">
              <a:buFont typeface="+mj-lt"/>
              <a:buAutoNum type="alphaUcPeriod"/>
            </a:pPr>
            <a:endParaRPr lang="en-US" sz="1800" dirty="0">
              <a:latin typeface="Helvetica" pitchFamily="34" charset="0"/>
              <a:cs typeface="Helvetica" pitchFamily="34" charset="0"/>
            </a:endParaRPr>
          </a:p>
          <a:p>
            <a:pPr marL="796925" indent="-342900">
              <a:buFont typeface="+mj-lt"/>
              <a:buAutoNum type="alphaUcPeriod"/>
            </a:pPr>
            <a:r>
              <a:rPr lang="en-US" sz="1700" dirty="0">
                <a:latin typeface="Helvetica" pitchFamily="34" charset="0"/>
                <a:cs typeface="Helvetica" pitchFamily="34" charset="0"/>
              </a:rPr>
              <a:t>s</a:t>
            </a:r>
            <a:r>
              <a:rPr lang="en-US" sz="1700" dirty="0" smtClean="0">
                <a:latin typeface="Helvetica" pitchFamily="34" charset="0"/>
                <a:cs typeface="Helvetica" pitchFamily="34" charset="0"/>
              </a:rPr>
              <a:t>ummer</a:t>
            </a:r>
          </a:p>
          <a:p>
            <a:pPr marL="796925" indent="-342900">
              <a:buFont typeface="+mj-lt"/>
              <a:buAutoNum type="alphaUcPeriod"/>
            </a:pPr>
            <a:endParaRPr lang="en-US" sz="1700" dirty="0" smtClean="0">
              <a:latin typeface="Helvetica" pitchFamily="34" charset="0"/>
              <a:cs typeface="Helvetica" pitchFamily="34" charset="0"/>
            </a:endParaRPr>
          </a:p>
          <a:p>
            <a:pPr marL="796925" indent="-342900">
              <a:buFont typeface="+mj-lt"/>
              <a:buAutoNum type="alphaUcPeriod"/>
            </a:pPr>
            <a:r>
              <a:rPr lang="en-US" sz="1700" dirty="0">
                <a:latin typeface="Helvetica" pitchFamily="34" charset="0"/>
                <a:cs typeface="Helvetica" pitchFamily="34" charset="0"/>
              </a:rPr>
              <a:t>f</a:t>
            </a:r>
            <a:r>
              <a:rPr lang="en-US" sz="1700" dirty="0" smtClean="0">
                <a:latin typeface="Helvetica" pitchFamily="34" charset="0"/>
                <a:cs typeface="Helvetica" pitchFamily="34" charset="0"/>
              </a:rPr>
              <a:t>all</a:t>
            </a:r>
          </a:p>
          <a:p>
            <a:pPr marL="796925" indent="-342900">
              <a:buFont typeface="+mj-lt"/>
              <a:buAutoNum type="alphaUcPeriod"/>
            </a:pPr>
            <a:endParaRPr lang="en-US" sz="1700" dirty="0" smtClean="0">
              <a:latin typeface="Helvetica" pitchFamily="34" charset="0"/>
              <a:cs typeface="Helvetica" pitchFamily="34" charset="0"/>
            </a:endParaRPr>
          </a:p>
          <a:p>
            <a:pPr marL="796925" indent="-342900">
              <a:buFont typeface="+mj-lt"/>
              <a:buAutoNum type="alphaUcPeriod"/>
            </a:pPr>
            <a:r>
              <a:rPr lang="en-US" sz="1700" dirty="0" smtClean="0">
                <a:latin typeface="Helvetica" pitchFamily="34" charset="0"/>
                <a:cs typeface="Helvetica" pitchFamily="34" charset="0"/>
              </a:rPr>
              <a:t>spring</a:t>
            </a:r>
          </a:p>
        </p:txBody>
      </p:sp>
      <p:sp>
        <p:nvSpPr>
          <p:cNvPr id="11" name="Oval 10"/>
          <p:cNvSpPr/>
          <p:nvPr/>
        </p:nvSpPr>
        <p:spPr>
          <a:xfrm>
            <a:off x="900653" y="144365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00653" y="196165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00653" y="243923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20090" y="4983802"/>
            <a:ext cx="5680709" cy="1898099"/>
          </a:xfrm>
          <a:prstGeom prst="rect">
            <a:avLst/>
          </a:prstGeom>
        </p:spPr>
        <p:txBody>
          <a:bodyPr wrap="square" lIns="96661" tIns="48331" rIns="96661" bIns="48331">
            <a:spAutoFit/>
          </a:bodyPr>
          <a:lstStyle/>
          <a:p>
            <a:r>
              <a:rPr lang="en-US" sz="1600" b="1" dirty="0" smtClean="0">
                <a:latin typeface="Helvetica" pitchFamily="34" charset="0"/>
                <a:cs typeface="Helvetica" pitchFamily="34" charset="0"/>
              </a:rPr>
              <a:t>12. What is something that workers use to pick apples?</a:t>
            </a:r>
          </a:p>
          <a:p>
            <a:endParaRPr lang="en-US" sz="1600" dirty="0">
              <a:latin typeface="Helvetica" pitchFamily="34" charset="0"/>
              <a:cs typeface="Helvetica" pitchFamily="34" charset="0"/>
            </a:endParaRPr>
          </a:p>
          <a:p>
            <a:pPr marL="866775" indent="-342900">
              <a:buFont typeface="+mj-lt"/>
              <a:buAutoNum type="alphaUcPeriod"/>
            </a:pPr>
            <a:r>
              <a:rPr lang="en-US" sz="1700" dirty="0" smtClean="0">
                <a:latin typeface="Helvetica" pitchFamily="34" charset="0"/>
                <a:cs typeface="Helvetica" pitchFamily="34" charset="0"/>
              </a:rPr>
              <a:t>ladders</a:t>
            </a:r>
          </a:p>
          <a:p>
            <a:pPr marL="866775" indent="-342900">
              <a:buFont typeface="+mj-lt"/>
              <a:buAutoNum type="alphaUcPeriod"/>
            </a:pPr>
            <a:endParaRPr lang="en-US" sz="1700" dirty="0" smtClean="0">
              <a:latin typeface="Helvetica" pitchFamily="34" charset="0"/>
              <a:cs typeface="Helvetica" pitchFamily="34" charset="0"/>
            </a:endParaRPr>
          </a:p>
          <a:p>
            <a:pPr marL="866775" indent="-342900">
              <a:buFont typeface="+mj-lt"/>
              <a:buAutoNum type="alphaUcPeriod"/>
            </a:pPr>
            <a:r>
              <a:rPr lang="en-US" sz="1700" dirty="0" smtClean="0">
                <a:latin typeface="Helvetica" pitchFamily="34" charset="0"/>
                <a:cs typeface="Helvetica" pitchFamily="34" charset="0"/>
              </a:rPr>
              <a:t>bins</a:t>
            </a:r>
          </a:p>
          <a:p>
            <a:pPr marL="866775" indent="-342900">
              <a:buFont typeface="+mj-lt"/>
              <a:buAutoNum type="alphaUcPeriod"/>
            </a:pPr>
            <a:endParaRPr lang="en-US" sz="1700" dirty="0" smtClean="0">
              <a:latin typeface="Helvetica" pitchFamily="34" charset="0"/>
              <a:cs typeface="Helvetica" pitchFamily="34" charset="0"/>
            </a:endParaRPr>
          </a:p>
          <a:p>
            <a:pPr marL="866775" indent="-342900">
              <a:buFont typeface="+mj-lt"/>
              <a:buAutoNum type="alphaUcPeriod"/>
            </a:pPr>
            <a:r>
              <a:rPr lang="en-US" sz="1700" dirty="0" smtClean="0">
                <a:latin typeface="Helvetica" pitchFamily="34" charset="0"/>
                <a:cs typeface="Helvetica" pitchFamily="34" charset="0"/>
              </a:rPr>
              <a:t>trucks</a:t>
            </a:r>
          </a:p>
        </p:txBody>
      </p:sp>
      <p:sp>
        <p:nvSpPr>
          <p:cNvPr id="21" name="Oval 20"/>
          <p:cNvSpPr/>
          <p:nvPr/>
        </p:nvSpPr>
        <p:spPr>
          <a:xfrm>
            <a:off x="1012803" y="552952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012803" y="604884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012803" y="656815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419600" y="4318084"/>
            <a:ext cx="2514600" cy="507831"/>
          </a:xfrm>
          <a:prstGeom prst="rect">
            <a:avLst/>
          </a:prstGeom>
          <a:solidFill>
            <a:schemeClr val="bg2"/>
          </a:solidFill>
        </p:spPr>
        <p:txBody>
          <a:bodyPr wrap="square">
            <a:spAutoFit/>
          </a:bodyPr>
          <a:lstStyle/>
          <a:p>
            <a:r>
              <a:rPr lang="en-US" sz="900" dirty="0" smtClean="0"/>
              <a:t>RI.1.8</a:t>
            </a:r>
            <a:r>
              <a:rPr lang="en-US" sz="900" dirty="0"/>
              <a:t/>
            </a:r>
            <a:br>
              <a:rPr lang="en-US" sz="900" dirty="0"/>
            </a:br>
            <a:r>
              <a:rPr lang="en-US" sz="900" dirty="0"/>
              <a:t>Identify the reasons an author gives to support points in a text.</a:t>
            </a:r>
          </a:p>
        </p:txBody>
      </p:sp>
    </p:spTree>
    <p:extLst>
      <p:ext uri="{BB962C8B-B14F-4D97-AF65-F5344CB8AC3E}">
        <p14:creationId xmlns:p14="http://schemas.microsoft.com/office/powerpoint/2010/main" val="1063677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81000" y="4800600"/>
            <a:ext cx="6172200" cy="2313597"/>
          </a:xfrm>
          <a:prstGeom prst="rect">
            <a:avLst/>
          </a:prstGeom>
          <a:noFill/>
        </p:spPr>
        <p:txBody>
          <a:bodyPr wrap="square" lIns="96661" tIns="48331" rIns="96661" bIns="48331">
            <a:spAutoFit/>
          </a:bodyPr>
          <a:lstStyle/>
          <a:p>
            <a:r>
              <a:rPr lang="en-US" sz="1600" b="1" dirty="0" smtClean="0">
                <a:latin typeface="Helvetica" pitchFamily="34" charset="0"/>
                <a:cs typeface="Helvetica" pitchFamily="34" charset="0"/>
              </a:rPr>
              <a:t>14. According to both texts, where do some people </a:t>
            </a:r>
          </a:p>
          <a:p>
            <a:r>
              <a:rPr lang="en-US" sz="1600" b="1" dirty="0" smtClean="0">
                <a:latin typeface="Helvetica" pitchFamily="34" charset="0"/>
                <a:cs typeface="Helvetica" pitchFamily="34" charset="0"/>
              </a:rPr>
              <a:t>      buy apples?</a:t>
            </a:r>
            <a:endParaRPr lang="en-US" sz="1600" b="1" dirty="0">
              <a:latin typeface="Helvetica" pitchFamily="34" charset="0"/>
              <a:cs typeface="Helvetica" pitchFamily="34" charset="0"/>
            </a:endParaRPr>
          </a:p>
          <a:p>
            <a:pPr marL="801688" indent="-342900"/>
            <a:endParaRPr lang="en-US" sz="1600" dirty="0">
              <a:solidFill>
                <a:srgbClr val="FF0000"/>
              </a:solidFill>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orchards</a:t>
            </a:r>
          </a:p>
          <a:p>
            <a:pPr marL="801688" indent="-342900">
              <a:buFont typeface="+mj-lt"/>
              <a:buAutoNum type="alphaUcPeriod"/>
            </a:pPr>
            <a:endParaRPr lang="en-US" sz="1600" dirty="0" smtClean="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warehouses</a:t>
            </a:r>
          </a:p>
          <a:p>
            <a:pPr marL="801688" indent="-342900">
              <a:buFont typeface="+mj-lt"/>
              <a:buAutoNum type="alphaUcPeriod"/>
            </a:pPr>
            <a:endParaRPr lang="en-US" sz="1600" dirty="0" smtClean="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grocery stores</a:t>
            </a:r>
          </a:p>
          <a:p>
            <a:pPr marL="801688" indent="-342900">
              <a:buFont typeface="+mj-lt"/>
              <a:buAutoNum type="alphaUcPeriod"/>
            </a:pPr>
            <a:endParaRPr lang="en-US" sz="1600" dirty="0" smtClean="0">
              <a:latin typeface="Helvetica" pitchFamily="34" charset="0"/>
              <a:cs typeface="Helvetica" pitchFamily="34" charset="0"/>
            </a:endParaRPr>
          </a:p>
        </p:txBody>
      </p:sp>
      <p:sp>
        <p:nvSpPr>
          <p:cNvPr id="8" name="Rectangle 7"/>
          <p:cNvSpPr/>
          <p:nvPr/>
        </p:nvSpPr>
        <p:spPr>
          <a:xfrm>
            <a:off x="522194" y="520447"/>
            <a:ext cx="5943600" cy="2067376"/>
          </a:xfrm>
          <a:prstGeom prst="rect">
            <a:avLst/>
          </a:prstGeom>
          <a:noFill/>
        </p:spPr>
        <p:txBody>
          <a:bodyPr wrap="square" lIns="96661" tIns="48331" rIns="96661" bIns="48331">
            <a:spAutoFit/>
          </a:bodyPr>
          <a:lstStyle/>
          <a:p>
            <a:pPr marL="342900" indent="-342900">
              <a:buAutoNum type="arabicPeriod" startAt="13"/>
            </a:pPr>
            <a:r>
              <a:rPr lang="en-US" sz="1600" b="1" dirty="0">
                <a:latin typeface="Helvetica" pitchFamily="34" charset="0"/>
                <a:cs typeface="Helvetica" pitchFamily="34" charset="0"/>
              </a:rPr>
              <a:t> </a:t>
            </a:r>
            <a:r>
              <a:rPr lang="en-US" sz="1600" b="1" dirty="0" smtClean="0">
                <a:latin typeface="Helvetica" pitchFamily="34" charset="0"/>
                <a:cs typeface="Helvetica" pitchFamily="34" charset="0"/>
              </a:rPr>
              <a:t>  According to both texts, where do the trucks </a:t>
            </a:r>
          </a:p>
          <a:p>
            <a:r>
              <a:rPr lang="en-US" sz="1600" b="1" dirty="0" smtClean="0">
                <a:latin typeface="Helvetica" pitchFamily="34" charset="0"/>
                <a:cs typeface="Helvetica" pitchFamily="34" charset="0"/>
              </a:rPr>
              <a:t>        take the apples after the warehouse?</a:t>
            </a:r>
          </a:p>
          <a:p>
            <a:pPr marL="342900" indent="-342900">
              <a:buFont typeface="+mj-lt"/>
              <a:buAutoNum type="alphaUcPeriod"/>
            </a:pPr>
            <a:endParaRPr lang="en-US" sz="1600" b="1" dirty="0" smtClean="0">
              <a:latin typeface="Helvetica" pitchFamily="34" charset="0"/>
              <a:cs typeface="Helvetica" pitchFamily="34" charset="0"/>
            </a:endParaRPr>
          </a:p>
          <a:p>
            <a:pPr marL="800100" indent="-342900">
              <a:buFont typeface="+mj-lt"/>
              <a:buAutoNum type="alphaUcPeriod"/>
            </a:pPr>
            <a:r>
              <a:rPr lang="en-US" sz="1600" dirty="0" smtClean="0">
                <a:latin typeface="Helvetica" pitchFamily="34" charset="0"/>
                <a:cs typeface="Helvetica" pitchFamily="34" charset="0"/>
              </a:rPr>
              <a:t>Trucks take apples to the orchard.</a:t>
            </a:r>
          </a:p>
          <a:p>
            <a:pPr marL="800100" indent="-342900">
              <a:buFont typeface="+mj-lt"/>
              <a:buAutoNum type="alphaUcPeriod"/>
            </a:pPr>
            <a:endParaRPr lang="en-US" sz="1600" dirty="0" smtClean="0">
              <a:latin typeface="Helvetica" pitchFamily="34" charset="0"/>
              <a:cs typeface="Helvetica" pitchFamily="34" charset="0"/>
            </a:endParaRPr>
          </a:p>
          <a:p>
            <a:pPr marL="800100" indent="-342900">
              <a:buFont typeface="+mj-lt"/>
              <a:buAutoNum type="alphaUcPeriod"/>
            </a:pPr>
            <a:r>
              <a:rPr lang="en-US" sz="1600" dirty="0" smtClean="0">
                <a:latin typeface="Helvetica" pitchFamily="34" charset="0"/>
                <a:cs typeface="Helvetica" pitchFamily="34" charset="0"/>
              </a:rPr>
              <a:t>Trucks take apples to the warehouse.</a:t>
            </a:r>
          </a:p>
          <a:p>
            <a:pPr marL="800100" indent="-342900">
              <a:buFont typeface="+mj-lt"/>
              <a:buAutoNum type="alphaUcPeriod"/>
            </a:pPr>
            <a:endParaRPr lang="en-US" sz="1600" dirty="0" smtClean="0">
              <a:latin typeface="Helvetica" pitchFamily="34" charset="0"/>
              <a:cs typeface="Helvetica" pitchFamily="34" charset="0"/>
            </a:endParaRPr>
          </a:p>
          <a:p>
            <a:pPr marL="800100" indent="-342900">
              <a:buFont typeface="+mj-lt"/>
              <a:buAutoNum type="alphaUcPeriod"/>
            </a:pPr>
            <a:r>
              <a:rPr lang="en-US" sz="1600" dirty="0" smtClean="0">
                <a:latin typeface="Helvetica" pitchFamily="34" charset="0"/>
                <a:cs typeface="Helvetica" pitchFamily="34" charset="0"/>
              </a:rPr>
              <a:t>Trucks take apples to the stores.</a:t>
            </a:r>
          </a:p>
        </p:txBody>
      </p:sp>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cxnSp>
        <p:nvCxnSpPr>
          <p:cNvPr id="10" name="Straight Connector 9"/>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34081" y="128943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734081" y="17907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734081" y="22479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619781" y="56007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Oval 22"/>
          <p:cNvSpPr/>
          <p:nvPr/>
        </p:nvSpPr>
        <p:spPr>
          <a:xfrm>
            <a:off x="616963" y="6080509"/>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p:cNvSpPr/>
          <p:nvPr/>
        </p:nvSpPr>
        <p:spPr>
          <a:xfrm>
            <a:off x="619781" y="65532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Rectangle 15"/>
          <p:cNvSpPr/>
          <p:nvPr/>
        </p:nvSpPr>
        <p:spPr>
          <a:xfrm>
            <a:off x="4419600" y="3860884"/>
            <a:ext cx="2514600" cy="646331"/>
          </a:xfrm>
          <a:prstGeom prst="rect">
            <a:avLst/>
          </a:prstGeom>
          <a:solidFill>
            <a:schemeClr val="bg2"/>
          </a:solidFill>
        </p:spPr>
        <p:txBody>
          <a:bodyPr wrap="square">
            <a:spAutoFit/>
          </a:bodyPr>
          <a:lstStyle/>
          <a:p>
            <a:r>
              <a:rPr lang="en-US" sz="900" dirty="0" smtClean="0"/>
              <a:t>RI.1.9</a:t>
            </a:r>
            <a:r>
              <a:rPr lang="en-US" sz="900" dirty="0"/>
              <a:t/>
            </a:r>
            <a:br>
              <a:rPr lang="en-US" sz="900" dirty="0"/>
            </a:br>
            <a:r>
              <a:rPr lang="en-US" sz="900" dirty="0"/>
              <a:t>Identify basic similarities in and differences between two texts on the same topic (e.g., in illustrations, descriptions, or procedures).</a:t>
            </a:r>
          </a:p>
        </p:txBody>
      </p:sp>
    </p:spTree>
    <p:extLst>
      <p:ext uri="{BB962C8B-B14F-4D97-AF65-F5344CB8AC3E}">
        <p14:creationId xmlns:p14="http://schemas.microsoft.com/office/powerpoint/2010/main" val="978586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950813638"/>
              </p:ext>
            </p:extLst>
          </p:nvPr>
        </p:nvGraphicFramePr>
        <p:xfrm>
          <a:off x="228600" y="469392"/>
          <a:ext cx="6629400" cy="2852928"/>
        </p:xfrm>
        <a:graphic>
          <a:graphicData uri="http://schemas.openxmlformats.org/drawingml/2006/table">
            <a:tbl>
              <a:tblPr firstRow="1" bandRow="1">
                <a:tableStyleId>{5940675A-B579-460E-94D1-54222C63F5DA}</a:tableStyleId>
              </a:tblPr>
              <a:tblGrid>
                <a:gridCol w="6629400"/>
              </a:tblGrid>
              <a:tr h="521208">
                <a:tc>
                  <a:txBody>
                    <a:bodyPr/>
                    <a:lstStyle/>
                    <a:p>
                      <a:pPr marL="398463" marR="0" indent="-398463" algn="l" defTabSz="966612" rtl="0" eaLnBrk="1" fontAlgn="auto" latinLnBrk="0" hangingPunct="1">
                        <a:lnSpc>
                          <a:spcPct val="100000"/>
                        </a:lnSpc>
                        <a:spcBef>
                          <a:spcPts val="0"/>
                        </a:spcBef>
                        <a:spcAft>
                          <a:spcPts val="0"/>
                        </a:spcAft>
                        <a:buClrTx/>
                        <a:buSzTx/>
                        <a:buFontTx/>
                        <a:buAutoNum type="arabicPeriod" startAt="15"/>
                        <a:tabLst/>
                        <a:defRPr/>
                      </a:pPr>
                      <a:r>
                        <a:rPr lang="en-US" sz="1900" b="1" kern="1200" dirty="0" smtClean="0">
                          <a:solidFill>
                            <a:schemeClr val="tx1"/>
                          </a:solidFill>
                          <a:effectLst/>
                          <a:latin typeface="+mn-lt"/>
                          <a:ea typeface="+mn-ea"/>
                          <a:cs typeface="+mn-cs"/>
                        </a:rPr>
                        <a:t>What key details in </a:t>
                      </a:r>
                      <a:r>
                        <a:rPr lang="en-US" sz="1900" b="1" i="1" u="sng" kern="1200" dirty="0" smtClean="0">
                          <a:solidFill>
                            <a:schemeClr val="tx1"/>
                          </a:solidFill>
                          <a:effectLst/>
                          <a:latin typeface="+mn-lt"/>
                          <a:ea typeface="+mn-ea"/>
                          <a:cs typeface="+mn-cs"/>
                        </a:rPr>
                        <a:t>Apple Picking Time</a:t>
                      </a:r>
                      <a:r>
                        <a:rPr lang="en-US" sz="1900" b="1" i="1" kern="1200" dirty="0" smtClean="0">
                          <a:solidFill>
                            <a:schemeClr val="tx1"/>
                          </a:solidFill>
                          <a:effectLst/>
                          <a:latin typeface="+mn-lt"/>
                          <a:ea typeface="+mn-ea"/>
                          <a:cs typeface="+mn-cs"/>
                        </a:rPr>
                        <a:t> </a:t>
                      </a:r>
                      <a:r>
                        <a:rPr lang="en-US" sz="1900" b="1" kern="1200" dirty="0" smtClean="0">
                          <a:solidFill>
                            <a:schemeClr val="tx1"/>
                          </a:solidFill>
                          <a:effectLst/>
                          <a:latin typeface="+mn-lt"/>
                          <a:ea typeface="+mn-ea"/>
                          <a:cs typeface="+mn-cs"/>
                        </a:rPr>
                        <a:t>and </a:t>
                      </a:r>
                      <a:r>
                        <a:rPr lang="en-US" sz="1900" b="1" i="1" u="sng" kern="1200" dirty="0" smtClean="0">
                          <a:solidFill>
                            <a:schemeClr val="tx1"/>
                          </a:solidFill>
                          <a:effectLst/>
                          <a:latin typeface="+mn-lt"/>
                          <a:ea typeface="+mn-ea"/>
                          <a:cs typeface="+mn-cs"/>
                        </a:rPr>
                        <a:t>How Do Apples Get to You?</a:t>
                      </a:r>
                      <a:r>
                        <a:rPr lang="en-US" sz="1900" b="1" i="1" kern="1200" dirty="0" smtClean="0">
                          <a:solidFill>
                            <a:schemeClr val="tx1"/>
                          </a:solidFill>
                          <a:effectLst/>
                          <a:latin typeface="+mn-lt"/>
                          <a:ea typeface="+mn-ea"/>
                          <a:cs typeface="+mn-cs"/>
                        </a:rPr>
                        <a:t> </a:t>
                      </a:r>
                      <a:r>
                        <a:rPr lang="en-US" sz="1900" b="1" kern="1200" dirty="0" smtClean="0">
                          <a:solidFill>
                            <a:schemeClr val="tx1"/>
                          </a:solidFill>
                          <a:effectLst/>
                          <a:latin typeface="+mn-lt"/>
                          <a:ea typeface="+mn-ea"/>
                          <a:cs typeface="+mn-cs"/>
                        </a:rPr>
                        <a:t>explain how apples are picked from trees?</a:t>
                      </a:r>
                      <a:r>
                        <a:rPr lang="en-US" sz="1800" dirty="0" smtClean="0">
                          <a:effectLst/>
                        </a:rPr>
                        <a:t> </a:t>
                      </a:r>
                      <a:endParaRPr lang="en-US" sz="1800" b="1"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25220815"/>
              </p:ext>
            </p:extLst>
          </p:nvPr>
        </p:nvGraphicFramePr>
        <p:xfrm>
          <a:off x="385991" y="4495800"/>
          <a:ext cx="6629400" cy="2852928"/>
        </p:xfrm>
        <a:graphic>
          <a:graphicData uri="http://schemas.openxmlformats.org/drawingml/2006/table">
            <a:tbl>
              <a:tblPr firstRow="1" bandRow="1">
                <a:tableStyleId>{5940675A-B579-460E-94D1-54222C63F5DA}</a:tableStyleId>
              </a:tblPr>
              <a:tblGrid>
                <a:gridCol w="6629400"/>
              </a:tblGrid>
              <a:tr h="521208">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16. </a:t>
                      </a:r>
                      <a:r>
                        <a:rPr lang="en-US" sz="1900" b="1" kern="1200" dirty="0" smtClean="0">
                          <a:solidFill>
                            <a:schemeClr val="tx1"/>
                          </a:solidFill>
                          <a:effectLst/>
                          <a:latin typeface="+mn-lt"/>
                          <a:ea typeface="+mn-ea"/>
                          <a:cs typeface="+mn-cs"/>
                        </a:rPr>
                        <a:t>How do apples get from the trees to your home?  Use   </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kern="1200" dirty="0" smtClean="0">
                          <a:solidFill>
                            <a:schemeClr val="tx1"/>
                          </a:solidFill>
                          <a:effectLst/>
                          <a:latin typeface="+mn-lt"/>
                          <a:ea typeface="+mn-ea"/>
                          <a:cs typeface="+mn-cs"/>
                        </a:rPr>
                        <a:t>      examples from both texts.</a:t>
                      </a:r>
                      <a:r>
                        <a:rPr lang="en-US" sz="1800" dirty="0" smtClean="0">
                          <a:effectLst/>
                        </a:rPr>
                        <a:t> </a:t>
                      </a:r>
                      <a:endParaRPr lang="en-US" sz="1800" b="1"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03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400" dirty="0" smtClean="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a:xfrm>
            <a:off x="4419600" y="3352800"/>
            <a:ext cx="2514600" cy="507831"/>
          </a:xfrm>
          <a:prstGeom prst="rect">
            <a:avLst/>
          </a:prstGeom>
          <a:solidFill>
            <a:schemeClr val="bg2"/>
          </a:solidFill>
        </p:spPr>
        <p:txBody>
          <a:bodyPr wrap="square">
            <a:spAutoFit/>
          </a:bodyPr>
          <a:lstStyle/>
          <a:p>
            <a:r>
              <a:rPr lang="en-US" sz="900" dirty="0" smtClean="0"/>
              <a:t>RI.1.8</a:t>
            </a:r>
            <a:r>
              <a:rPr lang="en-US" sz="900" dirty="0"/>
              <a:t/>
            </a:r>
            <a:br>
              <a:rPr lang="en-US" sz="900" dirty="0"/>
            </a:br>
            <a:r>
              <a:rPr lang="en-US" sz="900" dirty="0"/>
              <a:t>Identify the reasons an author gives to support points in a text.</a:t>
            </a:r>
          </a:p>
        </p:txBody>
      </p:sp>
      <p:sp>
        <p:nvSpPr>
          <p:cNvPr id="10" name="Rectangle 9"/>
          <p:cNvSpPr/>
          <p:nvPr/>
        </p:nvSpPr>
        <p:spPr>
          <a:xfrm>
            <a:off x="4572000" y="7391400"/>
            <a:ext cx="2514600" cy="646331"/>
          </a:xfrm>
          <a:prstGeom prst="rect">
            <a:avLst/>
          </a:prstGeom>
          <a:solidFill>
            <a:schemeClr val="bg2"/>
          </a:solidFill>
        </p:spPr>
        <p:txBody>
          <a:bodyPr wrap="square">
            <a:spAutoFit/>
          </a:bodyPr>
          <a:lstStyle/>
          <a:p>
            <a:r>
              <a:rPr lang="en-US" sz="900" dirty="0" smtClean="0"/>
              <a:t>RI.1.9</a:t>
            </a:r>
            <a:r>
              <a:rPr lang="en-US" sz="900" dirty="0"/>
              <a:t/>
            </a:r>
            <a:br>
              <a:rPr lang="en-US" sz="900" dirty="0"/>
            </a:br>
            <a:r>
              <a:rPr lang="en-US" sz="900" dirty="0"/>
              <a:t>Identify basic similarities in and differences between two texts on the same topic (e.g., in illustrations, descriptions, or procedures).</a:t>
            </a:r>
          </a:p>
        </p:txBody>
      </p:sp>
    </p:spTree>
    <p:extLst>
      <p:ext uri="{BB962C8B-B14F-4D97-AF65-F5344CB8AC3E}">
        <p14:creationId xmlns:p14="http://schemas.microsoft.com/office/powerpoint/2010/main" val="484514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276325719"/>
              </p:ext>
            </p:extLst>
          </p:nvPr>
        </p:nvGraphicFramePr>
        <p:xfrm>
          <a:off x="228601" y="72736"/>
          <a:ext cx="6629400" cy="4523232"/>
        </p:xfrm>
        <a:graphic>
          <a:graphicData uri="http://schemas.openxmlformats.org/drawingml/2006/table">
            <a:tbl>
              <a:tblPr firstRow="1" bandRow="1">
                <a:tableStyleId>{5940675A-B579-460E-94D1-54222C63F5DA}</a:tableStyleId>
              </a:tblPr>
              <a:tblGrid>
                <a:gridCol w="6629400"/>
              </a:tblGrid>
              <a:tr h="1908464">
                <a:tc>
                  <a:txBody>
                    <a:bodyPr/>
                    <a:lstStyle/>
                    <a:p>
                      <a:pPr marL="401638" marR="0" indent="-346075" algn="l" defTabSz="1018809" rtl="0" eaLnBrk="1" fontAlgn="auto" latinLnBrk="0" hangingPunct="1">
                        <a:lnSpc>
                          <a:spcPct val="100000"/>
                        </a:lnSpc>
                        <a:spcBef>
                          <a:spcPts val="0"/>
                        </a:spcBef>
                        <a:spcAft>
                          <a:spcPts val="0"/>
                        </a:spcAft>
                        <a:buClrTx/>
                        <a:buSzTx/>
                        <a:buFont typeface="+mj-lt"/>
                        <a:buNone/>
                        <a:tabLst/>
                        <a:defRPr/>
                      </a:pPr>
                      <a:r>
                        <a:rPr lang="en-US" sz="1600" b="1" dirty="0" smtClean="0">
                          <a:solidFill>
                            <a:schemeClr val="tx1"/>
                          </a:solidFill>
                        </a:rPr>
                        <a:t>17.  Read the story below. Write an ending for the story that solves the</a:t>
                      </a:r>
                      <a:r>
                        <a:rPr lang="en-US" sz="1600" b="1" baseline="0" dirty="0" smtClean="0">
                          <a:solidFill>
                            <a:schemeClr val="tx1"/>
                          </a:solidFill>
                        </a:rPr>
                        <a:t>  </a:t>
                      </a:r>
                      <a:r>
                        <a:rPr lang="en-US" sz="1600" b="1" dirty="0" smtClean="0">
                          <a:solidFill>
                            <a:schemeClr val="tx1"/>
                          </a:solidFill>
                        </a:rPr>
                        <a:t>problem.</a:t>
                      </a:r>
                    </a:p>
                    <a:p>
                      <a:pPr marL="0" marR="0" indent="0" algn="l" defTabSz="1018809" rtl="0" eaLnBrk="1" fontAlgn="auto" latinLnBrk="0" hangingPunct="1">
                        <a:lnSpc>
                          <a:spcPct val="100000"/>
                        </a:lnSpc>
                        <a:spcBef>
                          <a:spcPts val="0"/>
                        </a:spcBef>
                        <a:spcAft>
                          <a:spcPts val="0"/>
                        </a:spcAft>
                        <a:buClrTx/>
                        <a:buSzTx/>
                        <a:buFont typeface="+mj-lt"/>
                        <a:buNone/>
                        <a:tabLst/>
                        <a:defRPr/>
                      </a:pPr>
                      <a:endParaRPr lang="en-US" sz="1600" b="1" i="0" u="sng" kern="1200" dirty="0" smtClean="0">
                        <a:solidFill>
                          <a:schemeClr val="tx1"/>
                        </a:solidFill>
                        <a:effectLst/>
                        <a:latin typeface="+mn-lt"/>
                        <a:ea typeface="Times New Roman"/>
                        <a:cs typeface="Times New Roman"/>
                      </a:endParaRP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n-US" sz="1600" b="1" i="0" u="sng" strike="noStrike" kern="1200" cap="none" spc="0" normalizeH="0" baseline="0" noProof="0" dirty="0" smtClean="0">
                          <a:ln>
                            <a:noFill/>
                          </a:ln>
                          <a:solidFill>
                            <a:prstClr val="black"/>
                          </a:solidFill>
                          <a:effectLst/>
                          <a:uLnTx/>
                          <a:uFillTx/>
                          <a:latin typeface="+mn-lt"/>
                          <a:ea typeface="Times New Roman"/>
                          <a:cs typeface="Times New Roman"/>
                        </a:rPr>
                        <a:t>The Little Apple Tree</a:t>
                      </a:r>
                    </a:p>
                    <a:p>
                      <a:pPr marL="0" marR="0" lvl="0" indent="0" algn="ctr" defTabSz="1018809" rtl="0" eaLnBrk="1" fontAlgn="auto" latinLnBrk="0" hangingPunct="1">
                        <a:lnSpc>
                          <a:spcPct val="100000"/>
                        </a:lnSpc>
                        <a:spcBef>
                          <a:spcPts val="0"/>
                        </a:spcBef>
                        <a:spcAft>
                          <a:spcPts val="0"/>
                        </a:spcAft>
                        <a:buClrTx/>
                        <a:buSzTx/>
                        <a:buFont typeface="+mj-lt"/>
                        <a:buNone/>
                        <a:tabLst/>
                        <a:defRPr/>
                      </a:pPr>
                      <a:r>
                        <a:rPr kumimoji="0" lang="en-US" sz="800" b="1" i="0" u="none" strike="noStrike" kern="1200" cap="none" spc="0" normalizeH="0" baseline="0" noProof="0" dirty="0" smtClean="0">
                          <a:ln>
                            <a:noFill/>
                          </a:ln>
                          <a:solidFill>
                            <a:prstClr val="black"/>
                          </a:solidFill>
                          <a:effectLst/>
                          <a:uLnTx/>
                          <a:uFillTx/>
                          <a:latin typeface="+mn-lt"/>
                          <a:ea typeface="Times New Roman"/>
                          <a:cs typeface="Times New Roman"/>
                        </a:rPr>
                        <a:t>       </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      Johnny Appleseed planted a little apple seed by Tom’s house.</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r>
                        <a:rPr kumimoji="0" lang="en-US" sz="1600" b="0" i="0" u="none" strike="noStrike" kern="1200" cap="none" spc="0" normalizeH="0" baseline="0" noProof="0" dirty="0" smtClean="0">
                          <a:ln>
                            <a:noFill/>
                          </a:ln>
                          <a:solidFill>
                            <a:prstClr val="black"/>
                          </a:solidFill>
                          <a:effectLst/>
                          <a:uLnTx/>
                          <a:uFillTx/>
                          <a:latin typeface="+mn-lt"/>
                          <a:ea typeface="Times New Roman"/>
                          <a:cs typeface="Times New Roman"/>
                        </a:rPr>
                        <a:t>      The seed began to grow.  It grew into a little tree. Then one day it stopped  raining.  The little apple tree began to wilt.</a:t>
                      </a:r>
                    </a:p>
                    <a:p>
                      <a:pPr marL="288925" marR="0" lvl="0" indent="-288925" algn="l" defTabSz="1018809" rtl="0" eaLnBrk="1" fontAlgn="auto" latinLnBrk="0" hangingPunct="1">
                        <a:lnSpc>
                          <a:spcPct val="100000"/>
                        </a:lnSpc>
                        <a:spcBef>
                          <a:spcPts val="0"/>
                        </a:spcBef>
                        <a:spcAft>
                          <a:spcPts val="0"/>
                        </a:spcAft>
                        <a:buClrTx/>
                        <a:buSzTx/>
                        <a:buFont typeface="+mj-lt"/>
                        <a:buNone/>
                        <a:tabLst/>
                        <a:defRPr/>
                      </a:pPr>
                      <a:endParaRPr kumimoji="0" lang="en-US" sz="16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1018809" rtl="0" eaLnBrk="1" fontAlgn="auto" latinLnBrk="0" hangingPunct="1">
                        <a:lnSpc>
                          <a:spcPct val="100000"/>
                        </a:lnSpc>
                        <a:spcBef>
                          <a:spcPts val="0"/>
                        </a:spcBef>
                        <a:spcAft>
                          <a:spcPts val="0"/>
                        </a:spcAft>
                        <a:buClrTx/>
                        <a:buSzTx/>
                        <a:buFont typeface="+mj-lt"/>
                        <a:buNone/>
                        <a:tabLst/>
                        <a:defRPr/>
                      </a:pPr>
                      <a:r>
                        <a:rPr kumimoji="0" lang="en-US" sz="1000" b="1" i="1" u="none" strike="noStrike" kern="1200" cap="none" spc="0" normalizeH="0" baseline="0" noProof="0" dirty="0" smtClean="0">
                          <a:ln>
                            <a:noFill/>
                          </a:ln>
                          <a:solidFill>
                            <a:prstClr val="black"/>
                          </a:solidFill>
                          <a:effectLst/>
                          <a:uLnTx/>
                          <a:uFillTx/>
                          <a:latin typeface="+mn-lt"/>
                          <a:ea typeface="+mn-ea"/>
                          <a:cs typeface="Helvetica" pitchFamily="34" charset="0"/>
                        </a:rPr>
                        <a:t>Write a Brief Text, W.1.3c Temporal Words Target 6a </a:t>
                      </a:r>
                    </a:p>
                    <a:p>
                      <a:pPr marL="0" marR="0" indent="0" algn="r" defTabSz="1018809" rtl="0" eaLnBrk="1" fontAlgn="auto" latinLnBrk="0" hangingPunct="1">
                        <a:lnSpc>
                          <a:spcPct val="100000"/>
                        </a:lnSpc>
                        <a:spcBef>
                          <a:spcPts val="0"/>
                        </a:spcBef>
                        <a:spcAft>
                          <a:spcPts val="0"/>
                        </a:spcAft>
                        <a:buClrTx/>
                        <a:buSzTx/>
                        <a:buFont typeface="+mj-lt"/>
                        <a:buNone/>
                        <a:tabLst/>
                        <a:defRPr/>
                      </a:pPr>
                      <a:endParaRPr lang="en-US" sz="1000" b="1" baseline="0" dirty="0" smtClean="0">
                        <a:solidFill>
                          <a:schemeClr val="tx1"/>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smtClean="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600" dirty="0">
                        <a:solidFill>
                          <a:schemeClr val="tx1"/>
                        </a:solidFill>
                      </a:endParaRPr>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AutoShape 4" descr="Image result for young apple seedling clip 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s://encrypted-tbn0.gstatic.com/images?q=tbn:ANd9GcSYGRBlWAR30A-Ova7B1gsodZQ44gh5cHO-W4r_s6xtZVp9DhK92Q">
            <a:hlinkClick r:id="rId2"/>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71313" b="5969"/>
          <a:stretch/>
        </p:blipFill>
        <p:spPr bwMode="auto">
          <a:xfrm>
            <a:off x="2590800" y="4724400"/>
            <a:ext cx="2133600" cy="3488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94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33" y="240032"/>
            <a:ext cx="6560820" cy="9060173"/>
          </a:xfrm>
          <a:prstGeom prst="rect">
            <a:avLst/>
          </a:prstGeom>
          <a:noFill/>
        </p:spPr>
        <p:txBody>
          <a:bodyPr wrap="square" rtlCol="0">
            <a:spAutoFit/>
          </a:bodyPr>
          <a:lstStyle/>
          <a:p>
            <a:pPr algn="ctr"/>
            <a:r>
              <a:rPr lang="en-US" sz="1470" b="1" dirty="0"/>
              <a:t>Peaches Classroom Activity</a:t>
            </a:r>
          </a:p>
          <a:p>
            <a:pPr algn="ctr"/>
            <a:endParaRPr lang="en-US" sz="1470" b="1" dirty="0"/>
          </a:p>
          <a:p>
            <a:r>
              <a:rPr lang="en-US" sz="1050" i="1" dirty="0"/>
              <a:t>This classroom pre-activity follows the Smarter Balanced Assessment Consortium general design of contextual elements, resources, learning goals, key terms and purpose [</a:t>
            </a:r>
            <a:r>
              <a:rPr lang="en-US" sz="1050" i="1" dirty="0">
                <a:hlinkClick r:id="rId2"/>
              </a:rPr>
              <a:t>http://oaksportal.org/resources/</a:t>
            </a:r>
            <a:r>
              <a:rPr lang="en-US" sz="1050" i="1" dirty="0"/>
              <a:t>]</a:t>
            </a:r>
          </a:p>
          <a:p>
            <a:r>
              <a:rPr lang="en-US" sz="1050" i="1" dirty="0"/>
              <a:t>The content within each of these was written by……</a:t>
            </a:r>
          </a:p>
          <a:p>
            <a:endParaRPr lang="en-US" sz="1050" i="1" dirty="0"/>
          </a:p>
          <a:p>
            <a:r>
              <a:rPr lang="en-US" sz="1260" dirty="0"/>
              <a:t>The Classroom Activity introduces students to the context of a performance task, so they are not disadvantaged in demonstrating the skills the task intends to assess. </a:t>
            </a:r>
          </a:p>
          <a:p>
            <a:endParaRPr lang="en-US" sz="630" dirty="0"/>
          </a:p>
          <a:p>
            <a:r>
              <a:rPr lang="en-US" sz="1260" dirty="0"/>
              <a:t>Contextual elements include:</a:t>
            </a:r>
          </a:p>
          <a:p>
            <a:endParaRPr lang="en-US" sz="525" dirty="0"/>
          </a:p>
          <a:p>
            <a:pPr marL="240030" indent="-240030">
              <a:buAutoNum type="arabicPeriod"/>
            </a:pPr>
            <a:r>
              <a:rPr lang="en-US" sz="1260" dirty="0"/>
              <a:t>an </a:t>
            </a:r>
            <a:r>
              <a:rPr lang="en-US" sz="1260" b="1" dirty="0"/>
              <a:t>understanding of the setting or situation </a:t>
            </a:r>
            <a:r>
              <a:rPr lang="en-US" sz="1260" dirty="0"/>
              <a:t>in which the task is placed</a:t>
            </a:r>
          </a:p>
          <a:p>
            <a:pPr marL="240030" indent="-240030">
              <a:buAutoNum type="arabicPeriod"/>
            </a:pPr>
            <a:r>
              <a:rPr lang="en-US" sz="1260" dirty="0"/>
              <a:t>potentially </a:t>
            </a:r>
            <a:r>
              <a:rPr lang="en-US" sz="1260" b="1" dirty="0"/>
              <a:t>unfamiliar concepts </a:t>
            </a:r>
            <a:r>
              <a:rPr lang="en-US" sz="1260" dirty="0"/>
              <a:t>that are associated with the scenario</a:t>
            </a:r>
          </a:p>
          <a:p>
            <a:pPr marL="240030" indent="-240030">
              <a:buAutoNum type="arabicPeriod"/>
            </a:pPr>
            <a:r>
              <a:rPr lang="en-US" sz="1260" b="1" dirty="0"/>
              <a:t>key terms or vocabulary </a:t>
            </a:r>
            <a:r>
              <a:rPr lang="en-US" sz="1260" dirty="0"/>
              <a:t>students will need to understand in order to meaningfully engage with and complete the performance task</a:t>
            </a:r>
          </a:p>
          <a:p>
            <a:endParaRPr lang="en-US" sz="525" dirty="0"/>
          </a:p>
          <a:p>
            <a:r>
              <a:rPr lang="en-US" sz="1260" dirty="0"/>
              <a:t>The Classroom Activity is also intended to generate student interest in further exploration of the key idea(s). The Classroom Activity should be easy to implement with clear instructions. </a:t>
            </a:r>
          </a:p>
          <a:p>
            <a:endParaRPr lang="en-US" sz="525" dirty="0"/>
          </a:p>
          <a:p>
            <a:r>
              <a:rPr lang="en-US" sz="126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25" dirty="0"/>
          </a:p>
          <a:p>
            <a:r>
              <a:rPr lang="en-US" sz="1260" b="1" dirty="0"/>
              <a:t>Resources needed:</a:t>
            </a:r>
          </a:p>
          <a:p>
            <a:endParaRPr lang="en-US" sz="525" b="1" dirty="0"/>
          </a:p>
          <a:p>
            <a:pPr marL="180023" indent="-180023">
              <a:buFont typeface="Arial" panose="020B0604020202020204" pitchFamily="34" charset="0"/>
              <a:buChar char="•"/>
            </a:pPr>
            <a:r>
              <a:rPr lang="en-US" sz="1260" dirty="0"/>
              <a:t>Copy of Reader’s Theater Script for each student or each pair of students</a:t>
            </a:r>
          </a:p>
          <a:p>
            <a:pPr marL="180023" indent="-180023">
              <a:buFont typeface="Arial" panose="020B0604020202020204" pitchFamily="34" charset="0"/>
              <a:buChar char="•"/>
            </a:pPr>
            <a:r>
              <a:rPr lang="en-US" sz="1260" dirty="0"/>
              <a:t>Copy of Reader’s Theater Script to display</a:t>
            </a:r>
          </a:p>
          <a:p>
            <a:pPr marL="180023" indent="-180023">
              <a:buFont typeface="Arial" panose="020B0604020202020204" pitchFamily="34" charset="0"/>
              <a:buChar char="•"/>
            </a:pPr>
            <a:r>
              <a:rPr lang="en-US" sz="1260" dirty="0"/>
              <a:t>Some method of displaying ancillary materials*</a:t>
            </a:r>
          </a:p>
          <a:p>
            <a:endParaRPr lang="en-US" sz="1260" dirty="0"/>
          </a:p>
          <a:p>
            <a:endParaRPr lang="en-US" sz="525" dirty="0"/>
          </a:p>
          <a:p>
            <a:r>
              <a:rPr lang="en-US" sz="1260" b="1" dirty="0"/>
              <a:t>Learning Goals</a:t>
            </a:r>
            <a:r>
              <a:rPr lang="en-US" sz="1260" dirty="0"/>
              <a:t>:</a:t>
            </a:r>
          </a:p>
          <a:p>
            <a:endParaRPr lang="en-US" sz="525" dirty="0"/>
          </a:p>
          <a:p>
            <a:pPr marL="180023" indent="-180023">
              <a:buFont typeface="Arial" panose="020B0604020202020204" pitchFamily="34" charset="0"/>
              <a:buChar char="•"/>
            </a:pPr>
            <a:r>
              <a:rPr lang="en-US" sz="1260" dirty="0"/>
              <a:t>Students will understand the context of the key concepts related to the topic of</a:t>
            </a:r>
          </a:p>
          <a:p>
            <a:pPr marL="180023" indent="56674">
              <a:buFont typeface="Courier New" panose="02070309020205020404" pitchFamily="49" charset="0"/>
              <a:buChar char="o"/>
            </a:pPr>
            <a:r>
              <a:rPr lang="en-US" sz="1260" dirty="0"/>
              <a:t>      harvesting crops</a:t>
            </a:r>
          </a:p>
          <a:p>
            <a:pPr marL="180023" indent="56674">
              <a:buFont typeface="Courier New" panose="02070309020205020404" pitchFamily="49" charset="0"/>
              <a:buChar char="o"/>
            </a:pPr>
            <a:r>
              <a:rPr lang="en-US" sz="1260" dirty="0" smtClean="0"/>
              <a:t>     fruits/vegetables </a:t>
            </a:r>
            <a:r>
              <a:rPr lang="en-US" sz="1260" dirty="0"/>
              <a:t>ready to sell</a:t>
            </a:r>
          </a:p>
          <a:p>
            <a:pPr marL="180023"/>
            <a:endParaRPr lang="en-US" sz="1260" dirty="0"/>
          </a:p>
          <a:p>
            <a:pPr marL="180023"/>
            <a:endParaRPr lang="en-US" sz="525" dirty="0"/>
          </a:p>
          <a:p>
            <a:r>
              <a:rPr lang="en-US" sz="1260" dirty="0"/>
              <a:t>Students will understand the key terms:</a:t>
            </a:r>
          </a:p>
          <a:p>
            <a:r>
              <a:rPr lang="en-US" sz="1050" i="1" dirty="0"/>
              <a:t>Note: Definitions are provided here for the convenience of facilitators. Students are expected to understand these key terms in the context of the task, not memorize the definitions</a:t>
            </a:r>
            <a:r>
              <a:rPr lang="en-US" sz="1260" dirty="0"/>
              <a:t>. </a:t>
            </a:r>
          </a:p>
          <a:p>
            <a:endParaRPr lang="en-US" sz="525" b="1" dirty="0"/>
          </a:p>
          <a:p>
            <a:pPr marL="180023" indent="-180023">
              <a:buFont typeface="Arial" panose="020B0604020202020204" pitchFamily="34" charset="0"/>
              <a:buChar char="•"/>
            </a:pPr>
            <a:r>
              <a:rPr lang="en-US" sz="1260" dirty="0"/>
              <a:t>country</a:t>
            </a:r>
          </a:p>
          <a:p>
            <a:pPr marL="180023" indent="-180023">
              <a:buFont typeface="Arial" panose="020B0604020202020204" pitchFamily="34" charset="0"/>
              <a:buChar char="•"/>
            </a:pPr>
            <a:r>
              <a:rPr lang="en-US" sz="1260" dirty="0"/>
              <a:t>orchard</a:t>
            </a:r>
          </a:p>
          <a:p>
            <a:pPr marL="180023" indent="-180023">
              <a:buFont typeface="Arial" panose="020B0604020202020204" pitchFamily="34" charset="0"/>
              <a:buChar char="•"/>
            </a:pPr>
            <a:r>
              <a:rPr lang="en-US" sz="1260" dirty="0"/>
              <a:t>warehouse</a:t>
            </a:r>
          </a:p>
          <a:p>
            <a:pPr marL="180023" indent="-180023">
              <a:buFont typeface="Arial" panose="020B0604020202020204" pitchFamily="34" charset="0"/>
              <a:buChar char="•"/>
            </a:pPr>
            <a:r>
              <a:rPr lang="en-US" sz="1260" dirty="0"/>
              <a:t>sort(</a:t>
            </a:r>
            <a:r>
              <a:rPr lang="en-US" sz="1260" dirty="0" err="1"/>
              <a:t>ed</a:t>
            </a:r>
            <a:r>
              <a:rPr lang="en-US" sz="1260" dirty="0"/>
              <a:t>)</a:t>
            </a:r>
          </a:p>
          <a:p>
            <a:pPr marL="180023" indent="-180023">
              <a:buFont typeface="Arial" panose="020B0604020202020204" pitchFamily="34" charset="0"/>
              <a:buChar char="•"/>
            </a:pPr>
            <a:r>
              <a:rPr lang="en-US" sz="1260" dirty="0"/>
              <a:t>ripe</a:t>
            </a:r>
          </a:p>
          <a:p>
            <a:pPr marL="180023" indent="-180023">
              <a:buFont typeface="Arial" panose="020B0604020202020204" pitchFamily="34" charset="0"/>
              <a:buChar char="•"/>
            </a:pPr>
            <a:endParaRPr lang="en-US" sz="1260" b="1" dirty="0"/>
          </a:p>
          <a:p>
            <a:r>
              <a:rPr lang="en-US" sz="1260" dirty="0"/>
              <a:t>[Purpose: The facilitator’s goal is to help students understand how fruits/vegetables get from a farm to thee grocery store.]</a:t>
            </a:r>
          </a:p>
          <a:p>
            <a:endParaRPr lang="en-US" sz="1260" dirty="0"/>
          </a:p>
          <a:p>
            <a:endParaRPr lang="en-US" sz="1260" dirty="0"/>
          </a:p>
          <a:p>
            <a:r>
              <a:rPr lang="en-US" sz="945" dirty="0"/>
              <a:t>*Facilitators can decide whether they want to display ancillary materials using an overhead projector/ELMO or computer/</a:t>
            </a:r>
            <a:r>
              <a:rPr lang="en-US" sz="945" dirty="0" err="1"/>
              <a:t>Smartboard</a:t>
            </a:r>
            <a:r>
              <a:rPr lang="en-US" sz="945" dirty="0"/>
              <a:t>.</a:t>
            </a:r>
          </a:p>
        </p:txBody>
      </p:sp>
    </p:spTree>
    <p:extLst>
      <p:ext uri="{BB962C8B-B14F-4D97-AF65-F5344CB8AC3E}">
        <p14:creationId xmlns:p14="http://schemas.microsoft.com/office/powerpoint/2010/main" val="2711346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685800"/>
            <a:ext cx="6324600" cy="4046361"/>
          </a:xfrm>
          <a:prstGeom prst="rect">
            <a:avLst/>
          </a:prstGeom>
          <a:noFill/>
        </p:spPr>
        <p:txBody>
          <a:bodyPr wrap="square" lIns="96643" tIns="48322" rIns="96643" bIns="48322">
            <a:spAutoFit/>
          </a:bodyPr>
          <a:lstStyle/>
          <a:p>
            <a:pPr marL="379527" indent="-379527"/>
            <a:r>
              <a:rPr lang="en-US" sz="1600" b="1" dirty="0">
                <a:latin typeface="Helvetica" panose="020B0604020202020204" pitchFamily="34" charset="0"/>
                <a:ea typeface="Times New Roman"/>
                <a:cs typeface="Helvetica" panose="020B0604020202020204" pitchFamily="34" charset="0"/>
              </a:rPr>
              <a:t> 18. </a:t>
            </a:r>
            <a:r>
              <a:rPr lang="en-US" sz="1600" b="1" dirty="0" smtClean="0">
                <a:latin typeface="Helvetica" panose="020B0604020202020204" pitchFamily="34" charset="0"/>
                <a:ea typeface="Times New Roman"/>
                <a:cs typeface="Helvetica" panose="020B0604020202020204" pitchFamily="34" charset="0"/>
              </a:rPr>
              <a:t>Read the paragraph a student wrote about  apples.</a:t>
            </a:r>
          </a:p>
          <a:p>
            <a:pPr marL="379527" indent="-379527"/>
            <a:endParaRPr lang="en-US" sz="900" i="1" dirty="0">
              <a:latin typeface="Helvetica" panose="020B0604020202020204" pitchFamily="34" charset="0"/>
              <a:ea typeface="Times New Roman"/>
              <a:cs typeface="Helvetica" panose="020B0604020202020204" pitchFamily="34" charset="0"/>
            </a:endParaRPr>
          </a:p>
          <a:p>
            <a:pPr marL="379527" indent="-379527" algn="r"/>
            <a:r>
              <a:rPr lang="en-US" sz="900" b="1" i="1" dirty="0" smtClean="0">
                <a:latin typeface="Helvetica" panose="020B0604020202020204" pitchFamily="34" charset="0"/>
                <a:cs typeface="Helvetica" panose="020B0604020202020204" pitchFamily="34" charset="0"/>
              </a:rPr>
              <a:t>Revising </a:t>
            </a:r>
            <a:r>
              <a:rPr lang="en-US" sz="900" b="1" i="1" dirty="0">
                <a:latin typeface="Helvetica" panose="020B0604020202020204" pitchFamily="34" charset="0"/>
                <a:cs typeface="Helvetica" panose="020B0604020202020204" pitchFamily="34" charset="0"/>
              </a:rPr>
              <a:t>a </a:t>
            </a:r>
            <a:r>
              <a:rPr lang="en-US" sz="900" b="1" i="1" dirty="0" smtClean="0">
                <a:latin typeface="Helvetica" panose="020B0604020202020204" pitchFamily="34" charset="0"/>
                <a:cs typeface="Helvetica" panose="020B0604020202020204" pitchFamily="34" charset="0"/>
              </a:rPr>
              <a:t>text W.1.3d elaboration Target 6b</a:t>
            </a:r>
          </a:p>
          <a:p>
            <a:pPr marL="379527" indent="-379527" algn="r"/>
            <a:endParaRPr lang="en-US" sz="900" b="1" dirty="0">
              <a:latin typeface="Helvetica" panose="020B0604020202020204" pitchFamily="34" charset="0"/>
              <a:cs typeface="Helvetica" panose="020B0604020202020204" pitchFamily="34" charset="0"/>
            </a:endParaRPr>
          </a:p>
          <a:p>
            <a:pPr marL="287338" indent="-287338"/>
            <a:r>
              <a:rPr lang="en-US" sz="1600" dirty="0" smtClean="0">
                <a:latin typeface="Helvetica" panose="020B0604020202020204" pitchFamily="34" charset="0"/>
                <a:cs typeface="Helvetica" panose="020B0604020202020204" pitchFamily="34" charset="0"/>
              </a:rPr>
              <a:t>     </a:t>
            </a:r>
          </a:p>
          <a:p>
            <a:pPr marL="403225" indent="-403225"/>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We went to pick apples.  We went to an orchard.  Mom </a:t>
            </a:r>
          </a:p>
          <a:p>
            <a:pPr marL="403225" indent="-403225"/>
            <a:r>
              <a:rPr lang="en-US" sz="1600" dirty="0">
                <a:latin typeface="Helvetica" panose="020B0604020202020204" pitchFamily="34" charset="0"/>
                <a:cs typeface="Helvetica" panose="020B0604020202020204" pitchFamily="34" charset="0"/>
              </a:rPr>
              <a:t> </a:t>
            </a:r>
            <a:r>
              <a:rPr lang="en-US" sz="1600" dirty="0" smtClean="0">
                <a:latin typeface="Helvetica" panose="020B0604020202020204" pitchFamily="34" charset="0"/>
                <a:cs typeface="Helvetica" panose="020B0604020202020204" pitchFamily="34" charset="0"/>
              </a:rPr>
              <a:t>      climbed up a ladder to get some apples.</a:t>
            </a:r>
            <a:endParaRPr lang="en-US" sz="1600" dirty="0">
              <a:latin typeface="Helvetica" panose="020B0604020202020204" pitchFamily="34" charset="0"/>
              <a:cs typeface="Helvetica" panose="020B0604020202020204" pitchFamily="34" charset="0"/>
            </a:endParaRPr>
          </a:p>
          <a:p>
            <a:pPr>
              <a:lnSpc>
                <a:spcPct val="115000"/>
              </a:lnSpc>
            </a:pPr>
            <a:endParaRPr lang="en-US" sz="1600" b="1" dirty="0">
              <a:latin typeface="Helvetica" panose="020B0604020202020204" pitchFamily="34" charset="0"/>
              <a:ea typeface="Times New Roman"/>
              <a:cs typeface="Helvetica" panose="020B0604020202020204" pitchFamily="34" charset="0"/>
            </a:endParaRPr>
          </a:p>
          <a:p>
            <a:pPr marL="231775">
              <a:lnSpc>
                <a:spcPct val="115000"/>
              </a:lnSpc>
            </a:pPr>
            <a:r>
              <a:rPr lang="en-US" sz="1600" b="1" dirty="0" smtClean="0">
                <a:latin typeface="Helvetica" panose="020B0604020202020204" pitchFamily="34" charset="0"/>
                <a:ea typeface="Times New Roman"/>
                <a:cs typeface="Helvetica" panose="020B0604020202020204" pitchFamily="34" charset="0"/>
              </a:rPr>
              <a:t>Which sentence could be added to end the paragraph?</a:t>
            </a:r>
          </a:p>
          <a:p>
            <a:pPr marL="231775">
              <a:lnSpc>
                <a:spcPct val="115000"/>
              </a:lnSpc>
            </a:pPr>
            <a:endParaRPr lang="en-US" sz="1600" b="1"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r>
              <a:rPr lang="en-US" sz="1600" dirty="0" smtClean="0">
                <a:latin typeface="Helvetica" panose="020B0604020202020204" pitchFamily="34" charset="0"/>
                <a:ea typeface="Times New Roman"/>
                <a:cs typeface="Helvetica" panose="020B0604020202020204" pitchFamily="34" charset="0"/>
              </a:rPr>
              <a:t>Mom picked some red apples for each of us.</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I like the red apples best.</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600" dirty="0" smtClean="0">
                <a:latin typeface="Helvetica" panose="020B0604020202020204" pitchFamily="34" charset="0"/>
                <a:ea typeface="Times New Roman"/>
                <a:cs typeface="Helvetica" panose="020B0604020202020204" pitchFamily="34" charset="0"/>
              </a:rPr>
              <a:t>At the top of the ladder she could see far away.</a:t>
            </a:r>
            <a:endParaRPr lang="en-US" sz="16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1600" dirty="0">
              <a:latin typeface="Helvetica" panose="020B0604020202020204" pitchFamily="34" charset="0"/>
              <a:ea typeface="Times New Roman"/>
              <a:cs typeface="Helvetica" panose="020B0604020202020204"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3" name="Rectangle 2"/>
          <p:cNvSpPr/>
          <p:nvPr/>
        </p:nvSpPr>
        <p:spPr>
          <a:xfrm>
            <a:off x="723900" y="1524000"/>
            <a:ext cx="6008181"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09600" y="29718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09600" y="354115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09600" y="411050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8141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25" name="TextBox 24"/>
          <p:cNvSpPr txBox="1"/>
          <p:nvPr/>
        </p:nvSpPr>
        <p:spPr>
          <a:xfrm>
            <a:off x="658404" y="457200"/>
            <a:ext cx="6047195" cy="3016210"/>
          </a:xfrm>
          <a:prstGeom prst="rect">
            <a:avLst/>
          </a:prstGeom>
          <a:noFill/>
        </p:spPr>
        <p:txBody>
          <a:bodyPr wrap="square" rtlCol="0">
            <a:spAutoFit/>
          </a:bodyPr>
          <a:lstStyle/>
          <a:p>
            <a:pPr marL="342900" indent="-342900">
              <a:buAutoNum type="arabicPeriod" startAt="19"/>
            </a:pPr>
            <a:r>
              <a:rPr lang="en-US" sz="1600" b="1" dirty="0">
                <a:latin typeface="Helvetica" pitchFamily="34" charset="0"/>
              </a:rPr>
              <a:t>Which word or phrase helps the reader best understand the  meaning of the word </a:t>
            </a:r>
            <a:r>
              <a:rPr lang="en-US" sz="1600" b="1" i="1" u="sng" dirty="0" smtClean="0">
                <a:latin typeface="Helvetica" pitchFamily="34" charset="0"/>
              </a:rPr>
              <a:t>stored</a:t>
            </a:r>
            <a:r>
              <a:rPr lang="en-US" sz="1600" b="1" dirty="0" smtClean="0">
                <a:latin typeface="Helvetica" pitchFamily="34" charset="0"/>
              </a:rPr>
              <a:t> in the sentence below?</a:t>
            </a:r>
            <a:endParaRPr lang="en-US" sz="1600" b="1" dirty="0">
              <a:latin typeface="Helvetica" pitchFamily="34" charset="0"/>
            </a:endParaRPr>
          </a:p>
          <a:p>
            <a:pPr marL="342900" indent="-342900">
              <a:buAutoNum type="arabicPeriod" startAt="19"/>
            </a:pPr>
            <a:endParaRPr lang="en-US" sz="1600" b="1" dirty="0" smtClean="0">
              <a:latin typeface="Helvetica" pitchFamily="34" charset="0"/>
            </a:endParaRPr>
          </a:p>
          <a:p>
            <a:pPr algn="ctr"/>
            <a:r>
              <a:rPr lang="en-US" sz="1600" dirty="0">
                <a:latin typeface="Helvetica" pitchFamily="34" charset="0"/>
              </a:rPr>
              <a:t> </a:t>
            </a:r>
            <a:r>
              <a:rPr lang="en-US" sz="1600" dirty="0" smtClean="0">
                <a:latin typeface="Helvetica" pitchFamily="34" charset="0"/>
              </a:rPr>
              <a:t>     </a:t>
            </a:r>
            <a:r>
              <a:rPr lang="en-US" dirty="0">
                <a:solidFill>
                  <a:prstClr val="black"/>
                </a:solidFill>
              </a:rPr>
              <a:t>That is a building where things are </a:t>
            </a:r>
            <a:r>
              <a:rPr lang="en-US" b="1" i="1" u="sng" dirty="0" smtClean="0">
                <a:solidFill>
                  <a:prstClr val="black"/>
                </a:solidFill>
              </a:rPr>
              <a:t>stored</a:t>
            </a:r>
            <a:r>
              <a:rPr lang="en-US" dirty="0" smtClean="0">
                <a:solidFill>
                  <a:prstClr val="black"/>
                </a:solidFill>
              </a:rPr>
              <a:t>.</a:t>
            </a:r>
          </a:p>
          <a:p>
            <a:pPr algn="ctr"/>
            <a:endParaRPr lang="en-US" sz="1600" b="1" i="1" u="sng" dirty="0">
              <a:latin typeface="Helvetica" pitchFamily="34" charset="0"/>
            </a:endParaRPr>
          </a:p>
          <a:p>
            <a:pPr marL="461963" indent="-461963" algn="r"/>
            <a:r>
              <a:rPr lang="en-US" sz="900" b="1" i="1" dirty="0" smtClean="0">
                <a:latin typeface="Helvetica" pitchFamily="34" charset="0"/>
              </a:rPr>
              <a:t>Language and Vocabulary L.1.6  Lang. Use Target 8</a:t>
            </a:r>
            <a:endParaRPr lang="en-US" sz="1600" b="1" dirty="0" smtClean="0">
              <a:latin typeface="Helvetica" pitchFamily="34" charset="0"/>
            </a:endParaRPr>
          </a:p>
          <a:p>
            <a:endParaRPr lang="en-US" sz="500" b="1" dirty="0">
              <a:latin typeface="Helvetica" pitchFamily="34" charset="0"/>
            </a:endParaRPr>
          </a:p>
          <a:p>
            <a:pPr marL="741363" indent="-342900">
              <a:buFont typeface="+mj-lt"/>
              <a:buAutoNum type="alphaUcPeriod"/>
            </a:pPr>
            <a:r>
              <a:rPr lang="en-US" sz="1600" dirty="0" smtClean="0">
                <a:latin typeface="Helvetica" pitchFamily="34" charset="0"/>
              </a:rPr>
              <a:t>laid</a:t>
            </a: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made</a:t>
            </a: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put away</a:t>
            </a: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smtClean="0">
              <a:latin typeface="Helvetica" pitchFamily="34" charset="0"/>
            </a:endParaRPr>
          </a:p>
        </p:txBody>
      </p:sp>
      <p:sp>
        <p:nvSpPr>
          <p:cNvPr id="27" name="Oval 26"/>
          <p:cNvSpPr/>
          <p:nvPr/>
        </p:nvSpPr>
        <p:spPr>
          <a:xfrm>
            <a:off x="788676" y="200209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788676" y="246088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788676" y="295260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185487"/>
          </a:xfrm>
          <a:prstGeom prst="rect">
            <a:avLst/>
          </a:prstGeom>
          <a:noFill/>
        </p:spPr>
        <p:txBody>
          <a:bodyPr wrap="square" rtlCol="0">
            <a:spAutoFit/>
          </a:bodyPr>
          <a:lstStyle/>
          <a:p>
            <a:pPr marL="461963" lvl="0" indent="-461963"/>
            <a:r>
              <a:rPr lang="en-US" sz="1600" b="1" dirty="0" smtClean="0">
                <a:latin typeface="Helvetica" pitchFamily="34" charset="0"/>
              </a:rPr>
              <a:t>20. Read the sentence below</a:t>
            </a:r>
            <a:r>
              <a:rPr lang="en-US" sz="1400" b="1" dirty="0" smtClean="0">
                <a:latin typeface="Helvetica" pitchFamily="34" charset="0"/>
              </a:rPr>
              <a:t>. </a:t>
            </a:r>
          </a:p>
          <a:p>
            <a:pPr marL="461963" lvl="0" indent="-461963" algn="r"/>
            <a:r>
              <a:rPr lang="en-US" sz="900" b="1" i="1" dirty="0" smtClean="0">
                <a:latin typeface="Helvetica" pitchFamily="34" charset="0"/>
              </a:rPr>
              <a:t>Edit and Clarify L.1.1d  Indefinite Pronouns Target 9</a:t>
            </a:r>
            <a:endParaRPr lang="en-US" sz="900" b="1" i="1" dirty="0">
              <a:latin typeface="Helvetica" pitchFamily="34" charset="0"/>
            </a:endParaRPr>
          </a:p>
          <a:p>
            <a:endParaRPr lang="en-US" sz="1600" dirty="0"/>
          </a:p>
          <a:p>
            <a:pPr marL="398463" algn="ctr"/>
            <a:r>
              <a:rPr lang="en-US" sz="1600" dirty="0" smtClean="0">
                <a:latin typeface="Helvetica" pitchFamily="34" charset="0"/>
              </a:rPr>
              <a:t>The man picked </a:t>
            </a:r>
            <a:r>
              <a:rPr lang="en-US" sz="1600" b="1" dirty="0" smtClean="0">
                <a:effectLst>
                  <a:outerShdw blurRad="38100" dist="38100" dir="2700000" algn="tl">
                    <a:srgbClr val="000000">
                      <a:alpha val="43137"/>
                    </a:srgbClr>
                  </a:outerShdw>
                </a:effectLst>
                <a:latin typeface="Helvetica" pitchFamily="34" charset="0"/>
              </a:rPr>
              <a:t>_____ </a:t>
            </a:r>
            <a:r>
              <a:rPr lang="en-US" sz="1600" dirty="0" smtClean="0">
                <a:latin typeface="Helvetica" pitchFamily="34" charset="0"/>
              </a:rPr>
              <a:t>of the apples.</a:t>
            </a:r>
          </a:p>
          <a:p>
            <a:endParaRPr lang="en-US" sz="1600" b="1" dirty="0" smtClean="0">
              <a:latin typeface="Helvetica" pitchFamily="34" charset="0"/>
            </a:endParaRPr>
          </a:p>
          <a:p>
            <a:r>
              <a:rPr lang="en-US" sz="1600" b="1" dirty="0" smtClean="0">
                <a:latin typeface="Helvetica" pitchFamily="34" charset="0"/>
              </a:rPr>
              <a:t>       Which word should go in the blank to finish the sentence?</a:t>
            </a:r>
          </a:p>
          <a:p>
            <a:endParaRPr lang="en-US" sz="1600" b="1" dirty="0" smtClean="0">
              <a:latin typeface="Helvetica" pitchFamily="34" charset="0"/>
            </a:endParaRPr>
          </a:p>
          <a:p>
            <a:r>
              <a:rPr lang="en-US" sz="1600" dirty="0" smtClean="0">
                <a:latin typeface="Helvetica" pitchFamily="34" charset="0"/>
              </a:rPr>
              <a:t>       A. somewhere</a:t>
            </a:r>
          </a:p>
          <a:p>
            <a:endParaRPr lang="en-US" sz="1600" dirty="0">
              <a:latin typeface="Helvetica" pitchFamily="34" charset="0"/>
            </a:endParaRPr>
          </a:p>
          <a:p>
            <a:r>
              <a:rPr lang="en-US" sz="1600" dirty="0">
                <a:latin typeface="Helvetica" pitchFamily="34" charset="0"/>
              </a:rPr>
              <a:t> </a:t>
            </a:r>
            <a:r>
              <a:rPr lang="en-US" sz="1600" dirty="0" smtClean="0">
                <a:latin typeface="Helvetica" pitchFamily="34" charset="0"/>
              </a:rPr>
              <a:t>      B. some</a:t>
            </a:r>
          </a:p>
          <a:p>
            <a:endParaRPr lang="en-US" sz="1600" dirty="0">
              <a:latin typeface="Helvetica" pitchFamily="34" charset="0"/>
            </a:endParaRPr>
          </a:p>
          <a:p>
            <a:r>
              <a:rPr lang="en-US" sz="1600" dirty="0" smtClean="0">
                <a:latin typeface="Helvetica" pitchFamily="34" charset="0"/>
              </a:rPr>
              <a:t>       C. any</a:t>
            </a:r>
          </a:p>
          <a:p>
            <a:endParaRPr lang="en-US" sz="1600" dirty="0">
              <a:latin typeface="Helvetica" pitchFamily="34" charset="0"/>
            </a:endParaRPr>
          </a:p>
        </p:txBody>
      </p:sp>
      <p:sp>
        <p:nvSpPr>
          <p:cNvPr id="10" name="Oval 9"/>
          <p:cNvSpPr/>
          <p:nvPr/>
        </p:nvSpPr>
        <p:spPr>
          <a:xfrm>
            <a:off x="674376" y="633831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74376" y="682545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74376" y="731259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498600" y="1143000"/>
            <a:ext cx="44957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1" y="5234553"/>
            <a:ext cx="4648199" cy="45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2481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sp>
        <p:nvSpPr>
          <p:cNvPr id="5" name="TextBox 4"/>
          <p:cNvSpPr txBox="1"/>
          <p:nvPr/>
        </p:nvSpPr>
        <p:spPr>
          <a:xfrm>
            <a:off x="152400" y="290945"/>
            <a:ext cx="7010400" cy="4981245"/>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r>
              <a:rPr lang="en-US" sz="1500" b="1" u="sng" dirty="0" smtClean="0"/>
              <a:t>Your </a:t>
            </a:r>
            <a:r>
              <a:rPr lang="en-US" sz="1500" b="1" u="sng" dirty="0"/>
              <a:t>assignment</a:t>
            </a:r>
            <a:r>
              <a:rPr lang="en-US" sz="1500" b="1" dirty="0"/>
              <a:t>:</a:t>
            </a:r>
          </a:p>
          <a:p>
            <a:r>
              <a:rPr lang="en-US" sz="1200" b="1" dirty="0"/>
              <a:t>You are going to write a narrative story.  This means it has a beginning, middle and an ending.  This is a make-believe story.  In your story, you will write about a character who plants apple seeds and when they grow into trees, will get the ripe apples ready for people to eat.  You will use details to help you write your story from all of the passages you have read.  Then you will tell the following:</a:t>
            </a:r>
          </a:p>
          <a:p>
            <a:r>
              <a:rPr lang="en-US" sz="1200" b="1" dirty="0"/>
              <a:t> </a:t>
            </a:r>
          </a:p>
          <a:p>
            <a:pPr lvl="0"/>
            <a:r>
              <a:rPr lang="en-US" sz="1200" b="1" dirty="0"/>
              <a:t>Where is the setting?  Who is the main character?</a:t>
            </a:r>
          </a:p>
          <a:p>
            <a:pPr lvl="0"/>
            <a:r>
              <a:rPr lang="en-US" sz="1200" b="1" dirty="0"/>
              <a:t>Where did the character plant the seeds?</a:t>
            </a:r>
          </a:p>
          <a:p>
            <a:pPr lvl="0"/>
            <a:r>
              <a:rPr lang="en-US" sz="1200" b="1" dirty="0"/>
              <a:t>What did the character see, hear and feel?</a:t>
            </a:r>
          </a:p>
          <a:p>
            <a:pPr lvl="0"/>
            <a:r>
              <a:rPr lang="en-US" sz="1200" b="1" dirty="0"/>
              <a:t>How did the character get them ready for people to eat?</a:t>
            </a:r>
          </a:p>
          <a:p>
            <a:r>
              <a:rPr lang="en-US" sz="1200" dirty="0"/>
              <a:t> </a:t>
            </a:r>
          </a:p>
          <a:p>
            <a:pPr marL="171450" lvl="0" indent="-171450">
              <a:buFont typeface="Arial" panose="020B0604020202020204" pitchFamily="34" charset="0"/>
              <a:buChar char="•"/>
            </a:pPr>
            <a:r>
              <a:rPr lang="en-US" sz="1200" dirty="0"/>
              <a:t>PLAN your writing.  You may use your notes and answers</a:t>
            </a:r>
            <a:r>
              <a:rPr lang="en-US" sz="1200" dirty="0" smtClean="0"/>
              <a:t>.</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Write – Revise and Edit your first draft</a:t>
            </a:r>
            <a:r>
              <a:rPr lang="en-US" sz="1200" dirty="0" smtClean="0"/>
              <a:t>.</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b="1" dirty="0"/>
              <a:t>Write a final draft about the character who plants apple seeds and gets the ripe apples ready for people to eat.</a:t>
            </a:r>
          </a:p>
          <a:p>
            <a:pPr marL="325309" indent="-325309">
              <a:buAutoNum type="arabicPeriod"/>
            </a:pPr>
            <a:endParaRPr lang="en-US" sz="1500" b="1" dirty="0"/>
          </a:p>
          <a:p>
            <a:pPr algn="ctr"/>
            <a:r>
              <a:rPr lang="en-US" sz="1500" b="1" u="sng" dirty="0"/>
              <a:t>How you will be scored</a:t>
            </a:r>
          </a:p>
          <a:p>
            <a:endParaRPr lang="en-US" sz="1500" b="1" u="sng" dirty="0"/>
          </a:p>
          <a:p>
            <a:r>
              <a:rPr lang="en-US" sz="1500" b="1" dirty="0"/>
              <a:t>	</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24973243"/>
              </p:ext>
            </p:extLst>
          </p:nvPr>
        </p:nvGraphicFramePr>
        <p:xfrm>
          <a:off x="1295400" y="4678680"/>
          <a:ext cx="4724400" cy="2103120"/>
        </p:xfrm>
        <a:graphic>
          <a:graphicData uri="http://schemas.openxmlformats.org/drawingml/2006/table">
            <a:tbl>
              <a:tblPr firstRow="1" bandRow="1">
                <a:tableStyleId>{5940675A-B579-460E-94D1-54222C63F5DA}</a:tableStyleId>
              </a:tblPr>
              <a:tblGrid>
                <a:gridCol w="1676400"/>
                <a:gridCol w="3048000"/>
              </a:tblGrid>
              <a:tr h="142240">
                <a:tc>
                  <a:txBody>
                    <a:bodyPr/>
                    <a:lstStyle/>
                    <a:p>
                      <a:pPr algn="r"/>
                      <a:r>
                        <a:rPr lang="en-US" sz="900" b="0" dirty="0" smtClean="0"/>
                        <a:t>Purpose</a:t>
                      </a:r>
                      <a:endParaRPr lang="en-US" sz="9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Did you write only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0">
                <a:tc>
                  <a:txBody>
                    <a:bodyPr/>
                    <a:lstStyle/>
                    <a:p>
                      <a:pPr algn="r"/>
                      <a:r>
                        <a:rPr lang="en-US" sz="900" b="0" dirty="0" smtClean="0"/>
                        <a:t>Organization</a:t>
                      </a:r>
                      <a:endParaRPr lang="en-US" sz="900" b="0" dirty="0"/>
                    </a:p>
                  </a:txBody>
                  <a:tcPr anchor="ctr">
                    <a:lnT w="12700" cap="flat" cmpd="sng" algn="ctr">
                      <a:noFill/>
                      <a:prstDash val="solid"/>
                      <a:round/>
                      <a:headEnd type="none" w="med" len="med"/>
                      <a:tailEnd type="none" w="med" len="med"/>
                    </a:lnT>
                    <a:solidFill>
                      <a:schemeClr val="bg2"/>
                    </a:solidFill>
                  </a:tcPr>
                </a:tc>
                <a:tc>
                  <a:txBody>
                    <a:bodyPr/>
                    <a:lstStyle/>
                    <a:p>
                      <a:r>
                        <a:rPr lang="en-US" sz="1200" b="1" dirty="0" smtClean="0"/>
                        <a:t>Do your ideas go together?  Do they make sense?</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243840">
                <a:tc>
                  <a:txBody>
                    <a:bodyPr/>
                    <a:lstStyle/>
                    <a:p>
                      <a:pPr algn="r"/>
                      <a:r>
                        <a:rPr lang="en-US" sz="900" b="0" dirty="0" smtClean="0"/>
                        <a:t>Elaboration:</a:t>
                      </a:r>
                    </a:p>
                    <a:p>
                      <a:pPr algn="r"/>
                      <a:r>
                        <a:rPr lang="en-US" sz="9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1200" b="1" dirty="0" smtClean="0"/>
                        <a:t>Did you show evidence to tell</a:t>
                      </a:r>
                      <a:r>
                        <a:rPr lang="en-US" sz="1200" b="1" baseline="0" dirty="0" smtClean="0"/>
                        <a:t> about your topic?</a:t>
                      </a:r>
                      <a:endParaRPr lang="en-US" sz="1200" b="1" dirty="0" smtClean="0"/>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0">
                <a:tc>
                  <a:txBody>
                    <a:bodyPr/>
                    <a:lstStyle/>
                    <a:p>
                      <a:pPr algn="r"/>
                      <a:r>
                        <a:rPr lang="en-US" sz="900" b="0" dirty="0" smtClean="0"/>
                        <a:t>Elaboration:</a:t>
                      </a:r>
                    </a:p>
                    <a:p>
                      <a:pPr algn="r"/>
                      <a:r>
                        <a:rPr lang="en-US" sz="900" b="0" dirty="0" smtClean="0"/>
                        <a:t>of language and vocabulary</a:t>
                      </a:r>
                      <a:endParaRPr lang="en-US" sz="9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1200" b="1" dirty="0" smtClean="0"/>
                        <a:t>Did you use words about the topic?  Are your sentences easy to read and understanding?</a:t>
                      </a:r>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147320">
                <a:tc>
                  <a:txBody>
                    <a:bodyPr/>
                    <a:lstStyle/>
                    <a:p>
                      <a:pPr algn="r"/>
                      <a:r>
                        <a:rPr lang="en-US" sz="900" b="0" dirty="0" smtClean="0"/>
                        <a:t>Conventions</a:t>
                      </a:r>
                      <a:endParaRPr lang="en-US" sz="900" b="0" dirty="0"/>
                    </a:p>
                  </a:txBody>
                  <a:tcPr anchor="ctr">
                    <a:solidFill>
                      <a:schemeClr val="accent6">
                        <a:lumMod val="20000"/>
                        <a:lumOff val="80000"/>
                      </a:schemeClr>
                    </a:solidFill>
                  </a:tcPr>
                </a:tc>
                <a:tc>
                  <a:txBody>
                    <a:bodyPr/>
                    <a:lstStyle/>
                    <a:p>
                      <a:r>
                        <a:rPr lang="en-US" sz="12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9056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21558392"/>
              </p:ext>
            </p:extLst>
          </p:nvPr>
        </p:nvGraphicFramePr>
        <p:xfrm>
          <a:off x="533401" y="363683"/>
          <a:ext cx="6248400" cy="8071652"/>
        </p:xfrm>
        <a:graphic>
          <a:graphicData uri="http://schemas.openxmlformats.org/drawingml/2006/table">
            <a:tbl>
              <a:tblPr firstRow="1" bandRow="1">
                <a:tableStyleId>{5940675A-B579-460E-94D1-54222C63F5DA}</a:tableStyleId>
              </a:tblPr>
              <a:tblGrid>
                <a:gridCol w="6248400"/>
              </a:tblGrid>
              <a:tr h="698269">
                <a:tc>
                  <a:txBody>
                    <a:bodyPr/>
                    <a:lstStyle/>
                    <a:p>
                      <a:endParaRPr lang="en-US" sz="2000" dirty="0" smtClean="0"/>
                    </a:p>
                    <a:p>
                      <a:r>
                        <a:rPr lang="en-US" sz="2000" dirty="0" smtClean="0"/>
                        <a:t>Name____________________________</a:t>
                      </a:r>
                    </a:p>
                    <a:p>
                      <a:endParaRPr lang="en-US" sz="2000" dirty="0"/>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392776">
                <a:tc>
                  <a:txBody>
                    <a:bodyPr/>
                    <a:lstStyle/>
                    <a:p>
                      <a:pPr algn="ctr"/>
                      <a:endParaRPr lang="en-US" sz="2000" b="1" u="sng"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r h="392776">
                <a:tc>
                  <a:txBody>
                    <a:bodyPr/>
                    <a:lstStyle/>
                    <a:p>
                      <a:endParaRPr lang="en-US" sz="2000" dirty="0"/>
                    </a:p>
                  </a:txBody>
                  <a:tcPr marT="43642" marB="43642">
                    <a:lnL w="12700" cap="flat" cmpd="sng" algn="ctr">
                      <a:solidFill>
                        <a:schemeClr val="tx1"/>
                      </a:solidFill>
                      <a:prstDash val="solid"/>
                      <a:round/>
                      <a:headEnd type="none" w="med" len="med"/>
                      <a:tailEnd type="none" w="med" len="med"/>
                    </a:lnL>
                  </a:tcPr>
                </a:tc>
              </a:tr>
            </a:tbl>
          </a:graphicData>
        </a:graphic>
      </p:graphicFrame>
      <p:sp>
        <p:nvSpPr>
          <p:cNvPr id="3" name="TextBox 2"/>
          <p:cNvSpPr txBox="1"/>
          <p:nvPr/>
        </p:nvSpPr>
        <p:spPr>
          <a:xfrm>
            <a:off x="228600" y="76200"/>
            <a:ext cx="1371600" cy="261610"/>
          </a:xfrm>
          <a:prstGeom prst="rect">
            <a:avLst/>
          </a:prstGeom>
          <a:noFill/>
        </p:spPr>
        <p:txBody>
          <a:bodyPr wrap="square" rtlCol="0">
            <a:spAutoFit/>
          </a:bodyPr>
          <a:lstStyle/>
          <a:p>
            <a:r>
              <a:rPr lang="en-US" sz="1100" dirty="0" smtClean="0"/>
              <a:t>Performance Task</a:t>
            </a:r>
            <a:endParaRPr lang="en-US" sz="1100" dirty="0"/>
          </a:p>
        </p:txBody>
      </p:sp>
    </p:spTree>
    <p:extLst>
      <p:ext uri="{BB962C8B-B14F-4D97-AF65-F5344CB8AC3E}">
        <p14:creationId xmlns:p14="http://schemas.microsoft.com/office/powerpoint/2010/main" val="134460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sp>
        <p:nvSpPr>
          <p:cNvPr id="2" name="TextBox 1"/>
          <p:cNvSpPr txBox="1"/>
          <p:nvPr/>
        </p:nvSpPr>
        <p:spPr>
          <a:xfrm>
            <a:off x="619836" y="6248400"/>
            <a:ext cx="6019800" cy="93871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927" y="1371600"/>
            <a:ext cx="4415618" cy="4343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41704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59106207"/>
              </p:ext>
            </p:extLst>
          </p:nvPr>
        </p:nvGraphicFramePr>
        <p:xfrm>
          <a:off x="502025" y="3708590"/>
          <a:ext cx="6024282" cy="3107805"/>
        </p:xfrm>
        <a:graphic>
          <a:graphicData uri="http://schemas.openxmlformats.org/drawingml/2006/table">
            <a:tbl>
              <a:tblPr firstRow="1" bandRow="1">
                <a:tableStyleId>{5940675A-B579-460E-94D1-54222C63F5DA}</a:tableStyleId>
              </a:tblPr>
              <a:tblGrid>
                <a:gridCol w="717176"/>
                <a:gridCol w="3801035"/>
                <a:gridCol w="645459"/>
                <a:gridCol w="430306"/>
                <a:gridCol w="430306"/>
              </a:tblGrid>
              <a:tr h="309649">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Informational Text</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According to the two texts, what is a  warehouse?</a:t>
                      </a:r>
                      <a:r>
                        <a:rPr lang="en-US" sz="1000" dirty="0" smtClean="0">
                          <a:effectLst/>
                        </a:rPr>
                        <a:t>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RI.1.4</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15000"/>
                        </a:lnSpc>
                        <a:spcBef>
                          <a:spcPts val="0"/>
                        </a:spcBef>
                        <a:spcAft>
                          <a:spcPts val="1200"/>
                        </a:spcAft>
                        <a:buClrTx/>
                        <a:buSzTx/>
                        <a:buFontTx/>
                        <a:buNone/>
                        <a:tabLst/>
                        <a:defRPr/>
                      </a:pPr>
                      <a:r>
                        <a:rPr lang="en-US" sz="1000" kern="1200" dirty="0" smtClean="0">
                          <a:solidFill>
                            <a:schemeClr val="tx1"/>
                          </a:solidFill>
                          <a:effectLst/>
                          <a:latin typeface="+mn-lt"/>
                          <a:ea typeface="+mn-ea"/>
                          <a:cs typeface="+mn-cs"/>
                        </a:rPr>
                        <a:t>How do apples get to a warehouse?</a:t>
                      </a:r>
                      <a:r>
                        <a:rPr lang="en-US" sz="1000" dirty="0" smtClean="0">
                          <a:effectLst/>
                        </a:rPr>
                        <a:t> </a:t>
                      </a:r>
                      <a:r>
                        <a:rPr lang="en-US" sz="1000" b="0" u="none" baseline="0" dirty="0" smtClean="0">
                          <a:solidFill>
                            <a:schemeClr val="dk1"/>
                          </a:solidFill>
                          <a:effectLst/>
                          <a:latin typeface="+mn-lt"/>
                          <a:cs typeface="Times New Roman"/>
                        </a:rPr>
                        <a:t>RI.1.4</a:t>
                      </a:r>
                      <a:endParaRPr lang="en-US" sz="1000" b="1"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During what time of year are apples picked?</a:t>
                      </a:r>
                      <a:r>
                        <a:rPr lang="en-US" sz="1000" dirty="0" smtClean="0">
                          <a:effectLst/>
                        </a:rPr>
                        <a:t>  </a:t>
                      </a:r>
                      <a:r>
                        <a:rPr lang="en-US" sz="1000" b="0" dirty="0" smtClean="0">
                          <a:latin typeface="+mn-lt"/>
                          <a:cs typeface="Helvetica" pitchFamily="34" charset="0"/>
                        </a:rPr>
                        <a:t>RI.1.8</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What is something that workers use to pick apples?</a:t>
                      </a:r>
                      <a:r>
                        <a:rPr lang="en-US" sz="1000" dirty="0" smtClean="0">
                          <a:effectLst/>
                        </a:rPr>
                        <a:t>  </a:t>
                      </a:r>
                      <a:r>
                        <a:rPr lang="en-US" sz="1000" b="0" dirty="0" smtClean="0">
                          <a:latin typeface="+mn-lt"/>
                          <a:cs typeface="Helvetica" pitchFamily="34" charset="0"/>
                        </a:rPr>
                        <a:t>RI.1.8</a:t>
                      </a:r>
                      <a:endParaRPr lang="en-US" sz="1000" b="1" dirty="0">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indent="0">
                        <a:buNone/>
                      </a:pPr>
                      <a:r>
                        <a:rPr lang="en-US" sz="1000" kern="1200" dirty="0" smtClean="0">
                          <a:solidFill>
                            <a:schemeClr val="tx1"/>
                          </a:solidFill>
                          <a:effectLst/>
                          <a:latin typeface="+mn-lt"/>
                          <a:ea typeface="+mn-ea"/>
                          <a:cs typeface="+mn-cs"/>
                        </a:rPr>
                        <a:t>According to both texts, where do the trucks take the apples after the warehouse?</a:t>
                      </a:r>
                      <a:r>
                        <a:rPr lang="en-US" sz="1000" dirty="0" smtClean="0">
                          <a:effectLst/>
                        </a:rPr>
                        <a:t>  </a:t>
                      </a:r>
                      <a:r>
                        <a:rPr lang="en-US" sz="1000" b="0" dirty="0" smtClean="0">
                          <a:latin typeface="+mn-lt"/>
                          <a:cs typeface="Helvetica" pitchFamily="34" charset="0"/>
                        </a:rPr>
                        <a:t>RI.1.9</a:t>
                      </a: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mn-lt"/>
                          <a:ea typeface="+mn-ea"/>
                          <a:cs typeface="+mn-cs"/>
                        </a:rPr>
                        <a:t>According to both texts, where do some people buy apples?</a:t>
                      </a:r>
                      <a:r>
                        <a:rPr lang="en-US" sz="1000" dirty="0" smtClean="0">
                          <a:effectLst/>
                        </a:rPr>
                        <a:t> </a:t>
                      </a:r>
                      <a:r>
                        <a:rPr lang="en-US" sz="1000" b="0" baseline="0" dirty="0" smtClean="0">
                          <a:latin typeface="+mn-lt"/>
                          <a:cs typeface="Helvetica" pitchFamily="34" charset="0"/>
                        </a:rPr>
                        <a:t>RI.1.9</a:t>
                      </a:r>
                      <a:endParaRPr lang="en-US" sz="1000" b="1"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82385">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398463" marR="0" indent="-398463"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What key details in </a:t>
                      </a:r>
                      <a:r>
                        <a:rPr lang="en-US" sz="1000" b="0" i="1" u="sng" kern="1200" dirty="0" smtClean="0">
                          <a:solidFill>
                            <a:schemeClr val="tx1"/>
                          </a:solidFill>
                          <a:effectLst/>
                          <a:latin typeface="+mn-lt"/>
                          <a:ea typeface="+mn-ea"/>
                          <a:cs typeface="+mn-cs"/>
                        </a:rPr>
                        <a:t>Apple Picking Time</a:t>
                      </a:r>
                      <a:r>
                        <a:rPr lang="en-US" sz="1000" b="0" i="1" kern="1200" dirty="0" smtClean="0">
                          <a:solidFill>
                            <a:schemeClr val="tx1"/>
                          </a:solidFill>
                          <a:effectLst/>
                          <a:latin typeface="+mn-lt"/>
                          <a:ea typeface="+mn-ea"/>
                          <a:cs typeface="+mn-cs"/>
                        </a:rPr>
                        <a:t> </a:t>
                      </a:r>
                      <a:r>
                        <a:rPr lang="en-US" sz="1000" b="0" kern="1200" dirty="0" smtClean="0">
                          <a:solidFill>
                            <a:schemeClr val="tx1"/>
                          </a:solidFill>
                          <a:effectLst/>
                          <a:latin typeface="+mn-lt"/>
                          <a:ea typeface="+mn-ea"/>
                          <a:cs typeface="+mn-cs"/>
                        </a:rPr>
                        <a:t>and </a:t>
                      </a:r>
                      <a:r>
                        <a:rPr lang="en-US" sz="1000" b="0" i="1" u="sng" kern="1200" dirty="0" smtClean="0">
                          <a:solidFill>
                            <a:schemeClr val="tx1"/>
                          </a:solidFill>
                          <a:effectLst/>
                          <a:latin typeface="+mn-lt"/>
                          <a:ea typeface="+mn-ea"/>
                          <a:cs typeface="+mn-cs"/>
                        </a:rPr>
                        <a:t>How Do Apples Get to</a:t>
                      </a:r>
                    </a:p>
                    <a:p>
                      <a:pPr marL="398463" marR="0" indent="-398463" algn="l" defTabSz="966612" rtl="0" eaLnBrk="1" fontAlgn="auto" latinLnBrk="0" hangingPunct="1">
                        <a:lnSpc>
                          <a:spcPct val="100000"/>
                        </a:lnSpc>
                        <a:spcBef>
                          <a:spcPts val="0"/>
                        </a:spcBef>
                        <a:spcAft>
                          <a:spcPts val="0"/>
                        </a:spcAft>
                        <a:buClrTx/>
                        <a:buSzTx/>
                        <a:buFontTx/>
                        <a:buNone/>
                        <a:tabLst/>
                        <a:defRPr/>
                      </a:pPr>
                      <a:r>
                        <a:rPr lang="en-US" sz="1000" b="0" i="1" u="sng" kern="1200" dirty="0" smtClean="0">
                          <a:solidFill>
                            <a:schemeClr val="tx1"/>
                          </a:solidFill>
                          <a:effectLst/>
                          <a:latin typeface="+mn-lt"/>
                          <a:ea typeface="+mn-ea"/>
                          <a:cs typeface="+mn-cs"/>
                        </a:rPr>
                        <a:t>You?</a:t>
                      </a:r>
                      <a:r>
                        <a:rPr lang="en-US" sz="1000" b="0" i="1" kern="1200" dirty="0" smtClean="0">
                          <a:solidFill>
                            <a:schemeClr val="tx1"/>
                          </a:solidFill>
                          <a:effectLst/>
                          <a:latin typeface="+mn-lt"/>
                          <a:ea typeface="+mn-ea"/>
                          <a:cs typeface="+mn-cs"/>
                        </a:rPr>
                        <a:t> </a:t>
                      </a:r>
                      <a:r>
                        <a:rPr lang="en-US" sz="1000" b="0" kern="1200" dirty="0" smtClean="0">
                          <a:solidFill>
                            <a:schemeClr val="tx1"/>
                          </a:solidFill>
                          <a:effectLst/>
                          <a:latin typeface="+mn-lt"/>
                          <a:ea typeface="+mn-ea"/>
                          <a:cs typeface="+mn-cs"/>
                        </a:rPr>
                        <a:t>explain how apples are picked from trees?</a:t>
                      </a:r>
                      <a:r>
                        <a:rPr lang="en-US" sz="1000" b="0" dirty="0" smtClean="0">
                          <a:effectLst/>
                        </a:rPr>
                        <a:t> </a:t>
                      </a:r>
                      <a:r>
                        <a:rPr lang="en-US" sz="1000" b="0" dirty="0" smtClean="0">
                          <a:latin typeface="+mn-lt"/>
                        </a:rPr>
                        <a:t>RI.1.8</a:t>
                      </a:r>
                      <a:endParaRPr lang="en-US" sz="1000" b="0" dirty="0" smtClean="0">
                        <a:solidFill>
                          <a:srgbClr val="C00000"/>
                        </a:solidFill>
                        <a:latin typeface="+mn-lt"/>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09649">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How do apples get from the trees to your home?  Use examples from both texts.</a:t>
                      </a:r>
                      <a:r>
                        <a:rPr lang="en-US" sz="1000" b="0" dirty="0" smtClean="0">
                          <a:effectLst/>
                        </a:rPr>
                        <a:t> </a:t>
                      </a:r>
                      <a:r>
                        <a:rPr lang="en-US" sz="1000" b="0" i="0" dirty="0" smtClean="0">
                          <a:latin typeface="+mn-lt"/>
                          <a:ea typeface="+mn-ea"/>
                          <a:cs typeface="+mn-cs"/>
                        </a:rPr>
                        <a:t>RI.1.9</a:t>
                      </a: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312540824"/>
              </p:ext>
            </p:extLst>
          </p:nvPr>
        </p:nvGraphicFramePr>
        <p:xfrm>
          <a:off x="502025" y="628321"/>
          <a:ext cx="6024285" cy="3133205"/>
        </p:xfrm>
        <a:graphic>
          <a:graphicData uri="http://schemas.openxmlformats.org/drawingml/2006/table">
            <a:tbl>
              <a:tblPr firstRow="1" bandRow="1">
                <a:tableStyleId>{5940675A-B579-460E-94D1-54222C63F5DA}</a:tableStyleId>
              </a:tblPr>
              <a:tblGrid>
                <a:gridCol w="717176"/>
                <a:gridCol w="3124199"/>
                <a:gridCol w="676837"/>
                <a:gridCol w="645461"/>
                <a:gridCol w="430306"/>
                <a:gridCol w="430306"/>
              </a:tblGrid>
              <a:tr h="309649">
                <a:tc gridSpan="6">
                  <a:txBody>
                    <a:bodyPr/>
                    <a:lstStyle/>
                    <a:p>
                      <a:pPr algn="ctr">
                        <a:lnSpc>
                          <a:spcPct val="100000"/>
                        </a:lnSpc>
                        <a:spcAft>
                          <a:spcPts val="0"/>
                        </a:spcAft>
                      </a:pPr>
                      <a:r>
                        <a:rPr lang="en-US" sz="1400" b="1" dirty="0" smtClean="0"/>
                        <a:t>Literary Text</a:t>
                      </a:r>
                      <a:endParaRPr lang="en-US" sz="1400" b="1"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In Paragraph 1, which words describes how a person might feel?</a:t>
                      </a:r>
                      <a:r>
                        <a:rPr lang="en-US" sz="1000" b="0" dirty="0" smtClean="0">
                          <a:effectLst/>
                        </a:rPr>
                        <a:t> </a:t>
                      </a:r>
                      <a:r>
                        <a:rPr lang="en-US" sz="1000" b="0" u="none" baseline="0" dirty="0" smtClean="0">
                          <a:solidFill>
                            <a:schemeClr val="tx1"/>
                          </a:solidFill>
                          <a:effectLst/>
                        </a:rPr>
                        <a:t>RL.1.4</a:t>
                      </a:r>
                      <a:endParaRPr lang="en-US" sz="1000" b="0" u="none" dirty="0" smtClean="0">
                        <a:solidFill>
                          <a:schemeClr val="tx1"/>
                        </a:solidFill>
                        <a:effectLst/>
                        <a:latin typeface="+mn-lt"/>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Why did Johnny Appleseed plant apple seeds?</a:t>
                      </a:r>
                      <a:r>
                        <a:rPr lang="en-US" sz="1000" b="0" dirty="0" smtClean="0">
                          <a:effectLst/>
                        </a:rPr>
                        <a:t> </a:t>
                      </a:r>
                      <a:r>
                        <a:rPr lang="en-US" sz="1000" b="0" u="none" baseline="0" dirty="0" smtClean="0">
                          <a:solidFill>
                            <a:schemeClr val="tx1"/>
                          </a:solidFill>
                          <a:effectLst/>
                        </a:rPr>
                        <a:t>RL.1.4</a:t>
                      </a:r>
                      <a:endParaRPr lang="en-US" sz="1000" b="0"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algn="l">
                        <a:lnSpc>
                          <a:spcPct val="100000"/>
                        </a:lnSpc>
                        <a:spcBef>
                          <a:spcPts val="0"/>
                        </a:spcBef>
                        <a:spcAft>
                          <a:spcPts val="0"/>
                        </a:spcAft>
                      </a:pPr>
                      <a:r>
                        <a:rPr lang="en-US" sz="1000" b="0" kern="1200" dirty="0" smtClean="0">
                          <a:solidFill>
                            <a:schemeClr val="tx1"/>
                          </a:solidFill>
                          <a:effectLst/>
                          <a:latin typeface="+mn-lt"/>
                          <a:ea typeface="+mn-ea"/>
                          <a:cs typeface="+mn-cs"/>
                        </a:rPr>
                        <a:t>Which two words from the story describe Johnny Appleseed? Choose two answers.</a:t>
                      </a:r>
                      <a:r>
                        <a:rPr lang="en-US" sz="1000" b="0" dirty="0" smtClean="0">
                          <a:effectLst/>
                        </a:rPr>
                        <a:t> </a:t>
                      </a:r>
                      <a:r>
                        <a:rPr lang="en-US" sz="1000" b="0" u="none" baseline="0" dirty="0" smtClean="0">
                          <a:solidFill>
                            <a:schemeClr val="tx1"/>
                          </a:solidFill>
                          <a:effectLst/>
                        </a:rPr>
                        <a:t>RL.1.7</a:t>
                      </a:r>
                      <a:endParaRPr lang="en-US" sz="1000" b="0" i="1" dirty="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Why did Johnny Appleseed wear a tin pot on his head?</a:t>
                      </a:r>
                      <a:r>
                        <a:rPr lang="en-US" sz="1000" b="0" dirty="0" smtClean="0">
                          <a:effectLst/>
                        </a:rPr>
                        <a:t> </a:t>
                      </a:r>
                      <a:r>
                        <a:rPr lang="en-US" sz="1000" b="0" u="none" baseline="0" dirty="0" smtClean="0">
                          <a:solidFill>
                            <a:schemeClr val="tx1"/>
                          </a:solidFill>
                          <a:effectLst/>
                        </a:rPr>
                        <a:t>RL.1.7</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Based on the story, what is the same about the Indians, settlers and bears?</a:t>
                      </a:r>
                      <a:r>
                        <a:rPr lang="en-US" sz="1000" b="0" dirty="0" smtClean="0">
                          <a:effectLst/>
                        </a:rPr>
                        <a:t> </a:t>
                      </a:r>
                      <a:r>
                        <a:rPr lang="en-US" sz="1000" b="0" i="0" u="none" baseline="0" dirty="0" smtClean="0">
                          <a:solidFill>
                            <a:schemeClr val="tx1"/>
                          </a:solidFill>
                          <a:effectLst/>
                        </a:rPr>
                        <a:t>RL.1.9</a:t>
                      </a:r>
                      <a:endParaRPr lang="en-US" sz="1000" b="0" i="1" dirty="0" smtClean="0">
                        <a:effectLst/>
                        <a:latin typeface="+mn-lt"/>
                        <a:ea typeface="Times New Roman"/>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390144">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Johnny Appleseed pulled out the bear’s tooth.  What does this tell you about him?</a:t>
                      </a:r>
                      <a:r>
                        <a:rPr lang="en-US" sz="1000" b="0" dirty="0" smtClean="0">
                          <a:effectLst/>
                        </a:rPr>
                        <a:t> </a:t>
                      </a:r>
                      <a:r>
                        <a:rPr lang="en-US" sz="1000" b="0" i="0" u="none" baseline="0" dirty="0" smtClean="0">
                          <a:solidFill>
                            <a:schemeClr val="tx1"/>
                          </a:solidFill>
                          <a:effectLst/>
                        </a:rPr>
                        <a:t>RL.1.9</a:t>
                      </a:r>
                      <a:endParaRPr kumimoji="0" lang="en-US" sz="10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p>
                      <a:pPr>
                        <a:lnSpc>
                          <a:spcPct val="100000"/>
                        </a:lnSpc>
                        <a:spcAft>
                          <a:spcPts val="0"/>
                        </a:spcAft>
                      </a:pPr>
                      <a:endParaRPr lang="en-US" sz="1000" dirty="0"/>
                    </a:p>
                  </a:txBody>
                  <a:tcPr>
                    <a:solidFill>
                      <a:schemeClr val="bg1"/>
                    </a:solidFill>
                  </a:tcPr>
                </a:tc>
                <a:tc hMerge="1">
                  <a:txBody>
                    <a:bodyPr/>
                    <a:lstStyle/>
                    <a:p>
                      <a:endParaRPr lang="en-US"/>
                    </a:p>
                  </a:txBody>
                  <a:tcPr/>
                </a:tc>
              </a:tr>
              <a:tr h="382385">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effectLst/>
                          <a:latin typeface="+mn-lt"/>
                          <a:ea typeface="+mn-ea"/>
                          <a:cs typeface="+mn-cs"/>
                        </a:rPr>
                        <a:t>Based on details in the text, what can you tell about the setting for this story?  RL.1.7</a:t>
                      </a:r>
                      <a:endParaRPr lang="en-US" sz="1000" b="0" dirty="0" smtClean="0">
                        <a:effectLst/>
                        <a:latin typeface="+mn-lt"/>
                        <a:ea typeface="Calibri"/>
                        <a:cs typeface="Times New Roman"/>
                      </a:endParaRPr>
                    </a:p>
                  </a:txBody>
                  <a:tcPr anchor="ctr">
                    <a:solidFill>
                      <a:schemeClr val="bg1"/>
                    </a:solidFill>
                  </a:tcPr>
                </a:tc>
                <a:tc hMerge="1">
                  <a:txBody>
                    <a:bodyPr/>
                    <a:lstStyle/>
                    <a:p>
                      <a:endParaRPr lang="en-US"/>
                    </a:p>
                  </a:txBody>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82385">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000" b="0" dirty="0" smtClean="0">
                          <a:effectLst/>
                        </a:rPr>
                        <a:t>From the story Johnny Appleseed, what can you tell about his life? </a:t>
                      </a:r>
                      <a:r>
                        <a:rPr lang="en-US" sz="1000" b="0" baseline="0" dirty="0" smtClean="0">
                          <a:latin typeface="+mn-lt"/>
                        </a:rPr>
                        <a:t>RL.1.9</a:t>
                      </a:r>
                      <a:endParaRPr lang="en-US" sz="1000" b="0" dirty="0" smtClean="0">
                        <a:latin typeface="+mn-lt"/>
                        <a:cs typeface="Helvetica" panose="020B0604020202020204" pitchFamily="34" charset="0"/>
                      </a:endParaRPr>
                    </a:p>
                  </a:txBody>
                  <a:tcPr anchor="ctr">
                    <a:solidFill>
                      <a:schemeClr val="bg1"/>
                    </a:solidFill>
                  </a:tcPr>
                </a:tc>
                <a:tc>
                  <a:txBody>
                    <a:bodyPr/>
                    <a:lstStyle/>
                    <a:p>
                      <a:pPr marL="0" marR="0" lvl="0" indent="0" algn="ctr" defTabSz="966612" rtl="0" eaLnBrk="1" fontAlgn="auto" latinLnBrk="0" hangingPunct="1">
                        <a:lnSpc>
                          <a:spcPct val="100000"/>
                        </a:lnSpc>
                        <a:spcBef>
                          <a:spcPts val="0"/>
                        </a:spcBef>
                        <a:spcAft>
                          <a:spcPts val="0"/>
                        </a:spcAft>
                        <a:buClrTx/>
                        <a:buSzTx/>
                        <a:buFontTx/>
                        <a:buNone/>
                        <a:tabLst/>
                        <a:defRPr sz="1800" b="0" i="0"/>
                      </a:pPr>
                      <a:r>
                        <a:rPr lang="en-US" sz="1400" b="1" dirty="0" smtClean="0">
                          <a:effectLst>
                            <a:outerShdw blurRad="38100" dist="38100" dir="2700000" algn="tl">
                              <a:srgbClr val="000000">
                                <a:alpha val="43137"/>
                              </a:srgbClr>
                            </a:outerShdw>
                          </a:effectLst>
                          <a:latin typeface="+mn-lt"/>
                          <a:cs typeface="Helvetica" panose="020B0604020202020204" pitchFamily="34" charset="0"/>
                        </a:rPr>
                        <a:t>3</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2" name="TextBox 1"/>
          <p:cNvSpPr txBox="1"/>
          <p:nvPr/>
        </p:nvSpPr>
        <p:spPr>
          <a:xfrm>
            <a:off x="502025" y="120583"/>
            <a:ext cx="6095999" cy="504197"/>
          </a:xfrm>
          <a:prstGeom prst="rect">
            <a:avLst/>
          </a:prstGeom>
          <a:noFill/>
        </p:spPr>
        <p:txBody>
          <a:bodyPr wrap="square" lIns="91434" tIns="45717" rIns="91434" bIns="45717" rtlCol="0">
            <a:spAutoFit/>
          </a:bodyPr>
          <a:lstStyle/>
          <a:p>
            <a:r>
              <a:rPr lang="en-US" sz="1300" b="1" dirty="0"/>
              <a:t>Color the box green if your answer was correct. Color the box red if your answer was not correct.</a:t>
            </a:r>
          </a:p>
        </p:txBody>
      </p:sp>
      <p:sp>
        <p:nvSpPr>
          <p:cNvPr id="6" name="Curved Down Arrow 5"/>
          <p:cNvSpPr/>
          <p:nvPr/>
        </p:nvSpPr>
        <p:spPr>
          <a:xfrm rot="950843">
            <a:off x="5602644" y="3754980"/>
            <a:ext cx="831982" cy="30340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n-US">
              <a:solidFill>
                <a:schemeClr val="tx1"/>
              </a:solidFill>
            </a:endParaRPr>
          </a:p>
        </p:txBody>
      </p:sp>
      <p:sp>
        <p:nvSpPr>
          <p:cNvPr id="7" name="Curved Down Arrow 6"/>
          <p:cNvSpPr/>
          <p:nvPr/>
        </p:nvSpPr>
        <p:spPr>
          <a:xfrm rot="1021836">
            <a:off x="5369258" y="648560"/>
            <a:ext cx="826174" cy="35899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a:endParaRPr lang="en-US">
              <a:solidFill>
                <a:schemeClr val="tx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1252266"/>
              </p:ext>
            </p:extLst>
          </p:nvPr>
        </p:nvGraphicFramePr>
        <p:xfrm>
          <a:off x="502025" y="6781800"/>
          <a:ext cx="6024283" cy="1721427"/>
        </p:xfrm>
        <a:graphic>
          <a:graphicData uri="http://schemas.openxmlformats.org/drawingml/2006/table">
            <a:tbl>
              <a:tblPr firstRow="1" bandRow="1">
                <a:tableStyleId>{5940675A-B579-460E-94D1-54222C63F5DA}</a:tableStyleId>
              </a:tblPr>
              <a:tblGrid>
                <a:gridCol w="717175"/>
                <a:gridCol w="3810000"/>
                <a:gridCol w="609600"/>
                <a:gridCol w="457200"/>
                <a:gridCol w="430308"/>
              </a:tblGrid>
              <a:tr h="309649">
                <a:tc gridSpan="5">
                  <a:txBody>
                    <a:bodyPr/>
                    <a:lstStyle/>
                    <a:p>
                      <a:pPr algn="ctr">
                        <a:lnSpc>
                          <a:spcPct val="100000"/>
                        </a:lnSpc>
                        <a:spcAft>
                          <a:spcPts val="0"/>
                        </a:spcAft>
                      </a:pPr>
                      <a:r>
                        <a:rPr lang="en-US" sz="1400" b="1" dirty="0" smtClean="0">
                          <a:solidFill>
                            <a:schemeClr val="tx1"/>
                          </a:solidFill>
                        </a:rPr>
                        <a:t>Writing</a:t>
                      </a:r>
                      <a:endParaRPr lang="en-US" sz="1400" b="1" dirty="0">
                        <a:solidFill>
                          <a:schemeClr val="tx1"/>
                        </a:solidFill>
                      </a:endParaRPr>
                    </a:p>
                  </a:txBody>
                  <a:tcPr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309649">
                <a:tc>
                  <a:txBody>
                    <a:bodyPr/>
                    <a:lstStyle/>
                    <a:p>
                      <a:pPr algn="ctr">
                        <a:lnSpc>
                          <a:spcPct val="100000"/>
                        </a:lnSpc>
                        <a:spcAft>
                          <a:spcPts val="0"/>
                        </a:spcAft>
                      </a:pPr>
                      <a:r>
                        <a:rPr lang="en-US" sz="1400" b="1" dirty="0" smtClean="0">
                          <a:solidFill>
                            <a:schemeClr val="tx1"/>
                          </a:solidFill>
                        </a:rPr>
                        <a:t>17</a:t>
                      </a:r>
                      <a:endParaRPr lang="en-US" sz="1400" b="1" dirty="0">
                        <a:solidFill>
                          <a:schemeClr val="tx1"/>
                        </a:solidFill>
                      </a:endParaRPr>
                    </a:p>
                  </a:txBody>
                  <a:tcPr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000" b="0" dirty="0" smtClean="0">
                          <a:solidFill>
                            <a:schemeClr val="tx1"/>
                          </a:solidFill>
                        </a:rPr>
                        <a:t>Read the story below. Write an ending for the story that solves the</a:t>
                      </a:r>
                      <a:r>
                        <a:rPr lang="en-US" sz="1000" b="0" baseline="0" dirty="0" smtClean="0">
                          <a:solidFill>
                            <a:schemeClr val="tx1"/>
                          </a:solidFill>
                        </a:rPr>
                        <a:t>  </a:t>
                      </a:r>
                      <a:r>
                        <a:rPr lang="en-US" sz="1000" b="0" dirty="0" smtClean="0">
                          <a:solidFill>
                            <a:schemeClr val="tx1"/>
                          </a:solidFill>
                        </a:rPr>
                        <a:t>problem. W.1.3c</a:t>
                      </a:r>
                    </a:p>
                  </a:txBody>
                  <a:tcPr anchor="ctr">
                    <a:noFill/>
                  </a:tcPr>
                </a:tc>
                <a:tc>
                  <a:txBody>
                    <a:bodyPr/>
                    <a:lstStyle/>
                    <a:p>
                      <a:pPr algn="ctr"/>
                      <a:r>
                        <a:rPr lang="en-US" sz="1400" b="1" dirty="0" smtClean="0">
                          <a:solidFill>
                            <a:schemeClr val="tx1"/>
                          </a:solidFill>
                          <a:effectLst>
                            <a:outerShdw blurRad="38100" dist="38100" dir="2700000" algn="tl">
                              <a:srgbClr val="000000">
                                <a:alpha val="43137"/>
                              </a:srgbClr>
                            </a:outerShdw>
                          </a:effectLst>
                        </a:rPr>
                        <a:t>2</a:t>
                      </a:r>
                      <a:endParaRPr lang="en-US" sz="1400" b="1" dirty="0">
                        <a:solidFill>
                          <a:schemeClr val="tx1"/>
                        </a:solidFill>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solidFill>
                            <a:schemeClr val="tx1"/>
                          </a:solidFill>
                          <a:effectLst>
                            <a:outerShdw blurRad="38100" dist="38100" dir="2700000" algn="tl">
                              <a:srgbClr val="000000">
                                <a:alpha val="43137"/>
                              </a:srgbClr>
                            </a:outerShdw>
                          </a:effectLst>
                        </a:rPr>
                        <a:t>1</a:t>
                      </a:r>
                      <a:endParaRPr lang="en-US" sz="1400" b="1" i="0" dirty="0">
                        <a:solidFill>
                          <a:schemeClr val="tx1"/>
                        </a:solidFill>
                        <a:effectLst>
                          <a:outerShdw blurRad="38100" dist="38100" dir="2700000" algn="tl">
                            <a:srgbClr val="000000">
                              <a:alpha val="43137"/>
                            </a:srgbClr>
                          </a:outerShdw>
                        </a:effectLst>
                      </a:endParaRPr>
                    </a:p>
                  </a:txBody>
                  <a:tcPr anchor="ctr">
                    <a:solidFill>
                      <a:schemeClr val="bg1"/>
                    </a:solidFill>
                  </a:tcPr>
                </a:tc>
                <a:tc>
                  <a:txBody>
                    <a:bodyPr/>
                    <a:lstStyle/>
                    <a:p>
                      <a:pPr algn="ctr"/>
                      <a:r>
                        <a:rPr lang="en-US" sz="1400" b="1" i="0" dirty="0" smtClean="0">
                          <a:solidFill>
                            <a:schemeClr val="tx1"/>
                          </a:solidFill>
                          <a:effectLst>
                            <a:outerShdw blurRad="38100" dist="38100" dir="2700000" algn="tl">
                              <a:srgbClr val="000000">
                                <a:alpha val="43137"/>
                              </a:srgbClr>
                            </a:outerShdw>
                          </a:effectLst>
                        </a:rPr>
                        <a:t>0</a:t>
                      </a:r>
                      <a:endParaRPr lang="en-US" sz="1400" b="1" i="0" dirty="0">
                        <a:solidFill>
                          <a:schemeClr val="tx1"/>
                        </a:solidFill>
                        <a:effectLst>
                          <a:outerShdw blurRad="38100" dist="38100" dir="2700000" algn="tl">
                            <a:srgbClr val="000000">
                              <a:alpha val="43137"/>
                            </a:srgbClr>
                          </a:outerShdw>
                        </a:effectLst>
                      </a:endParaRPr>
                    </a:p>
                  </a:txBody>
                  <a:tcPr anchor="ctr">
                    <a:solidFill>
                      <a:schemeClr val="bg1"/>
                    </a:solidFill>
                  </a:tcPr>
                </a:tc>
              </a:tr>
              <a:tr h="309649">
                <a:tc>
                  <a:txBody>
                    <a:bodyPr/>
                    <a:lstStyle/>
                    <a:p>
                      <a:pPr algn="ctr">
                        <a:lnSpc>
                          <a:spcPct val="100000"/>
                        </a:lnSpc>
                        <a:spcAft>
                          <a:spcPts val="0"/>
                        </a:spcAft>
                      </a:pPr>
                      <a:r>
                        <a:rPr lang="en-US" sz="1400" b="1" dirty="0" smtClean="0">
                          <a:solidFill>
                            <a:schemeClr val="tx1"/>
                          </a:solidFill>
                        </a:rPr>
                        <a:t>18</a:t>
                      </a:r>
                      <a:endParaRPr lang="en-US" sz="1400" b="1" dirty="0">
                        <a:solidFill>
                          <a:schemeClr val="tx1"/>
                        </a:solidFill>
                      </a:endParaRPr>
                    </a:p>
                  </a:txBody>
                  <a:tcPr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Which sentence could be added to the end of the paragraph? </a:t>
                      </a:r>
                      <a:r>
                        <a:rPr kumimoji="0" lang="en-US" sz="1000" b="0" i="0" u="none" strike="noStrike" kern="1200" cap="none" spc="0" normalizeH="0" baseline="0" noProof="0" dirty="0" smtClean="0">
                          <a:ln>
                            <a:noFill/>
                          </a:ln>
                          <a:solidFill>
                            <a:prstClr val="black"/>
                          </a:solidFill>
                          <a:effectLst/>
                          <a:uLnTx/>
                          <a:uFillTx/>
                          <a:latin typeface="+mn-lt"/>
                          <a:ea typeface="Times New Roman"/>
                          <a:cs typeface="Helvetica" panose="020B0604020202020204" pitchFamily="34" charset="0"/>
                        </a:rPr>
                        <a:t>W.1.3d</a:t>
                      </a:r>
                      <a:endParaRPr lang="en-US" sz="800" b="0" dirty="0" smtClean="0">
                        <a:solidFill>
                          <a:srgbClr val="FF0000"/>
                        </a:solidFill>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000" b="1" i="0" dirty="0">
                        <a:solidFill>
                          <a:srgbClr val="FF0000"/>
                        </a:solidFill>
                        <a:effectLst>
                          <a:outerShdw blurRad="38100" dist="38100" dir="2700000" algn="tl">
                            <a:srgbClr val="000000">
                              <a:alpha val="43137"/>
                            </a:srgbClr>
                          </a:outerShdw>
                        </a:effectLst>
                      </a:endParaRPr>
                    </a:p>
                  </a:txBody>
                  <a:tcPr anchor="ct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solidFill>
                            <a:schemeClr val="tx1"/>
                          </a:solidFill>
                        </a:rPr>
                        <a:t>19</a:t>
                      </a:r>
                      <a:endParaRPr lang="en-US" sz="1400" b="1" dirty="0">
                        <a:solidFill>
                          <a:schemeClr val="tx1"/>
                        </a:solidFill>
                      </a:endParaRPr>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mn-ea"/>
                          <a:cs typeface="+mn-cs"/>
                        </a:rPr>
                        <a:t>Which word or phrase helps the reader best understand the  meaning of the word </a:t>
                      </a:r>
                      <a:r>
                        <a:rPr kumimoji="0" lang="en-US" sz="1000" b="1" i="1" u="none" strike="noStrike" kern="1200" cap="none" spc="0" normalizeH="0" baseline="0" noProof="0" dirty="0" smtClean="0">
                          <a:ln>
                            <a:noFill/>
                          </a:ln>
                          <a:solidFill>
                            <a:prstClr val="black"/>
                          </a:solidFill>
                          <a:effectLst/>
                          <a:uLnTx/>
                          <a:uFillTx/>
                          <a:latin typeface="+mn-lt"/>
                          <a:ea typeface="+mn-ea"/>
                          <a:cs typeface="+mn-cs"/>
                        </a:rPr>
                        <a:t>stored </a:t>
                      </a:r>
                      <a:r>
                        <a:rPr kumimoji="0" lang="en-US" sz="1000" b="0" i="0" u="none" strike="noStrike" kern="1200" cap="none" spc="0" normalizeH="0" baseline="0" noProof="0" dirty="0" smtClean="0">
                          <a:ln>
                            <a:noFill/>
                          </a:ln>
                          <a:solidFill>
                            <a:prstClr val="black"/>
                          </a:solidFill>
                          <a:effectLst/>
                          <a:uLnTx/>
                          <a:uFillTx/>
                          <a:latin typeface="+mn-lt"/>
                          <a:ea typeface="+mn-ea"/>
                          <a:cs typeface="+mn-cs"/>
                        </a:rPr>
                        <a:t>in the sentence below? L.1.6</a:t>
                      </a:r>
                      <a:endParaRPr kumimoji="0" lang="en-US" sz="1000" b="0" i="0" u="sng"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mn-lt"/>
                        <a:ea typeface="+mn-ea"/>
                        <a:cs typeface="+mn-cs"/>
                      </a:endParaRPr>
                    </a:p>
                  </a:txBody>
                  <a:tcPr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000" b="1" i="0" dirty="0">
                        <a:solidFill>
                          <a:srgbClr val="FF0000"/>
                        </a:solidFill>
                        <a:effectLst>
                          <a:outerShdw blurRad="38100" dist="38100" dir="2700000" algn="tl">
                            <a:srgbClr val="000000">
                              <a:alpha val="43137"/>
                            </a:srgbClr>
                          </a:outerShdw>
                        </a:effectLst>
                      </a:endParaRPr>
                    </a:p>
                  </a:txBody>
                  <a:tcPr anchor="ctr">
                    <a:solidFill>
                      <a:schemeClr val="bg1"/>
                    </a:solidFill>
                  </a:tcPr>
                </a:tc>
                <a:tc hMerge="1">
                  <a:txBody>
                    <a:bodyPr/>
                    <a:lstStyle/>
                    <a:p>
                      <a:endParaRPr lang="en-US"/>
                    </a:p>
                  </a:txBody>
                  <a:tcPr/>
                </a:tc>
              </a:tr>
              <a:tr h="309649">
                <a:tc>
                  <a:txBody>
                    <a:bodyPr/>
                    <a:lstStyle/>
                    <a:p>
                      <a:pPr algn="ctr">
                        <a:lnSpc>
                          <a:spcPct val="100000"/>
                        </a:lnSpc>
                        <a:spcAft>
                          <a:spcPts val="0"/>
                        </a:spcAft>
                      </a:pPr>
                      <a:r>
                        <a:rPr lang="en-US" sz="1400" b="1" dirty="0" smtClean="0">
                          <a:solidFill>
                            <a:schemeClr val="tx1"/>
                          </a:solidFill>
                        </a:rPr>
                        <a:t>20</a:t>
                      </a:r>
                      <a:endParaRPr lang="en-US" sz="1400" b="1" dirty="0">
                        <a:solidFill>
                          <a:schemeClr val="tx1"/>
                        </a:solidFill>
                      </a:endParaRPr>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u="none" dirty="0" smtClean="0">
                          <a:solidFill>
                            <a:schemeClr val="tx1"/>
                          </a:solidFill>
                          <a:effectLst/>
                        </a:rPr>
                        <a:t>Which word should go in the blank to finish the sentence?</a:t>
                      </a:r>
                      <a:r>
                        <a:rPr lang="en-US" sz="1000" b="0" u="none" baseline="0" dirty="0" smtClean="0">
                          <a:solidFill>
                            <a:schemeClr val="tx1"/>
                          </a:solidFill>
                          <a:effectLst/>
                        </a:rPr>
                        <a:t> </a:t>
                      </a:r>
                      <a:r>
                        <a:rPr lang="en-US" sz="1000" b="0" u="none" dirty="0" smtClean="0">
                          <a:solidFill>
                            <a:schemeClr val="tx1"/>
                          </a:solidFill>
                          <a:effectLst/>
                        </a:rPr>
                        <a:t>L.1.1d</a:t>
                      </a:r>
                      <a:endParaRPr lang="en-US" sz="1000" b="0" u="none" dirty="0" smtClean="0">
                        <a:latin typeface="+mn-lt"/>
                        <a:cs typeface="Helvetica" pitchFamily="34" charset="0"/>
                      </a:endParaRPr>
                    </a:p>
                  </a:txBody>
                  <a:tcPr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000" b="1" i="0" dirty="0">
                        <a:solidFill>
                          <a:srgbClr val="FF0000"/>
                        </a:solidFill>
                        <a:effectLst>
                          <a:outerShdw blurRad="38100" dist="38100" dir="2700000" algn="tl">
                            <a:srgbClr val="000000">
                              <a:alpha val="43137"/>
                            </a:srgbClr>
                          </a:outerShdw>
                        </a:effectLst>
                      </a:endParaRPr>
                    </a:p>
                  </a:txBody>
                  <a:tcPr anchor="ctr">
                    <a:solidFill>
                      <a:schemeClr val="bg1"/>
                    </a:solidFill>
                  </a:tcPr>
                </a:tc>
                <a:tc hMerge="1">
                  <a:txBody>
                    <a:bodyPr/>
                    <a:lstStyle/>
                    <a:p>
                      <a:endParaRPr lang="en-US"/>
                    </a:p>
                  </a:txBody>
                  <a:tcPr/>
                </a:tc>
              </a:tr>
            </a:tbl>
          </a:graphicData>
        </a:graphic>
      </p:graphicFrame>
    </p:spTree>
    <p:extLst>
      <p:ext uri="{BB962C8B-B14F-4D97-AF65-F5344CB8AC3E}">
        <p14:creationId xmlns:p14="http://schemas.microsoft.com/office/powerpoint/2010/main" val="567194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8533" y="240032"/>
            <a:ext cx="6560820" cy="9431813"/>
          </a:xfrm>
          <a:prstGeom prst="rect">
            <a:avLst/>
          </a:prstGeom>
          <a:noFill/>
        </p:spPr>
        <p:txBody>
          <a:bodyPr wrap="square" rtlCol="0">
            <a:spAutoFit/>
          </a:bodyPr>
          <a:lstStyle/>
          <a:p>
            <a:r>
              <a:rPr lang="en-US" sz="1470" b="1" dirty="0"/>
              <a:t>Peaches </a:t>
            </a:r>
            <a:r>
              <a:rPr lang="en-US" sz="1260" i="1" dirty="0"/>
              <a:t>continued…</a:t>
            </a:r>
          </a:p>
          <a:p>
            <a:endParaRPr lang="en-US" sz="1260" i="1" dirty="0"/>
          </a:p>
          <a:p>
            <a:r>
              <a:rPr lang="en-US" sz="1260" b="1" dirty="0"/>
              <a:t>Facilitator says: “Today we will get ready for the Apple Performance Task where you will be writing a narrative about planting and growing apple trees.”</a:t>
            </a:r>
          </a:p>
          <a:p>
            <a:endParaRPr lang="en-US" sz="1260" b="1" dirty="0"/>
          </a:p>
          <a:p>
            <a:r>
              <a:rPr lang="en-US" sz="1260" b="1" dirty="0"/>
              <a:t>Facilitator says: “We get to do a Reader’s Theater about peaches.  Peaches are fruit that grow on trees.  Here is a picture of a peach.”</a:t>
            </a:r>
          </a:p>
          <a:p>
            <a:endParaRPr lang="en-US" sz="1260" b="1" dirty="0"/>
          </a:p>
          <a:p>
            <a:r>
              <a:rPr lang="en-US" sz="1260" b="1" dirty="0"/>
              <a:t>[Display picture of peach.]</a:t>
            </a:r>
          </a:p>
          <a:p>
            <a:endParaRPr lang="en-US" sz="1260" b="1" dirty="0"/>
          </a:p>
          <a:p>
            <a:r>
              <a:rPr lang="en-US" sz="1260" b="1" dirty="0"/>
              <a:t>Discussion question:  </a:t>
            </a:r>
          </a:p>
          <a:p>
            <a:pPr marL="180023" indent="-180023">
              <a:buFont typeface="Arial" panose="020B0604020202020204" pitchFamily="34" charset="0"/>
              <a:buChar char="•"/>
            </a:pPr>
            <a:r>
              <a:rPr lang="en-US" sz="1260" b="1" dirty="0"/>
              <a:t>I wonder how peaches get from farms to the grocery store?</a:t>
            </a:r>
          </a:p>
          <a:p>
            <a:endParaRPr lang="en-US" sz="1260" b="1" dirty="0"/>
          </a:p>
          <a:p>
            <a:r>
              <a:rPr lang="en-US" sz="1260" b="1" dirty="0"/>
              <a:t>Facilitator says: “Talk with your partner about how you think peaches get from farms to the grocery store.  I will give you three minutes to talk to your partner.”</a:t>
            </a:r>
          </a:p>
          <a:p>
            <a:endParaRPr lang="en-US" sz="1260" b="1" dirty="0"/>
          </a:p>
          <a:p>
            <a:r>
              <a:rPr lang="en-US" sz="1260" b="1" dirty="0"/>
              <a:t>[Give students at least three minutes to discuss the question.  Walk around to check for ideas and understanding.]</a:t>
            </a:r>
          </a:p>
          <a:p>
            <a:endParaRPr lang="en-US" sz="1260" b="1" dirty="0"/>
          </a:p>
          <a:p>
            <a:r>
              <a:rPr lang="en-US" sz="1260" b="1" dirty="0"/>
              <a:t>Possible student responses (unscripted)</a:t>
            </a:r>
          </a:p>
          <a:p>
            <a:pPr marL="180023" indent="-180023">
              <a:buFont typeface="Arial" panose="020B0604020202020204" pitchFamily="34" charset="0"/>
              <a:buChar char="•"/>
            </a:pPr>
            <a:r>
              <a:rPr lang="en-US" sz="1260" b="1" dirty="0"/>
              <a:t>Peaches grow on trees, get picked and the farmer takes them to the grocery store</a:t>
            </a:r>
          </a:p>
          <a:p>
            <a:pPr marL="180023" indent="-180023">
              <a:buFont typeface="Arial" panose="020B0604020202020204" pitchFamily="34" charset="0"/>
              <a:buChar char="•"/>
            </a:pPr>
            <a:r>
              <a:rPr lang="en-US" sz="1260" b="1" dirty="0"/>
              <a:t>Peaches get picked and a big truck takes them to the store</a:t>
            </a:r>
          </a:p>
          <a:p>
            <a:pPr marL="180023" indent="-180023">
              <a:buFont typeface="Arial" panose="020B0604020202020204" pitchFamily="34" charset="0"/>
              <a:buChar char="•"/>
            </a:pPr>
            <a:r>
              <a:rPr lang="en-US" sz="1260" b="1" dirty="0"/>
              <a:t>The farmer takes them to the store</a:t>
            </a:r>
          </a:p>
          <a:p>
            <a:pPr marL="180023" indent="-180023">
              <a:buFont typeface="Arial" panose="020B0604020202020204" pitchFamily="34" charset="0"/>
              <a:buChar char="•"/>
            </a:pPr>
            <a:endParaRPr lang="en-US" sz="1260" b="1" dirty="0"/>
          </a:p>
          <a:p>
            <a:r>
              <a:rPr lang="en-US" sz="1260" b="1" dirty="0"/>
              <a:t>Facilitator says: “You have a lot of ideas about how peaches get to stores.  Now we are going to practice our Reader’s Theater about peaches.  We will find out how peaches get from farms to grocery stores.  This story is called Peaches. “</a:t>
            </a:r>
          </a:p>
          <a:p>
            <a:endParaRPr lang="en-US" sz="1260" b="1" dirty="0"/>
          </a:p>
          <a:p>
            <a:r>
              <a:rPr lang="en-US" sz="1260" b="1" dirty="0"/>
              <a:t>[Give each student or each pair a copy of the Reader’s Theater Script.  Display script.]</a:t>
            </a:r>
          </a:p>
          <a:p>
            <a:endParaRPr lang="en-US" sz="1260" b="1" dirty="0"/>
          </a:p>
          <a:p>
            <a:r>
              <a:rPr lang="en-US" sz="1260" b="1" dirty="0"/>
              <a:t>Facilitator says: “First, we are going to read this through together.  I will read it out loud and you follow along with your finger.”</a:t>
            </a:r>
          </a:p>
          <a:p>
            <a:endParaRPr lang="en-US" sz="1260" b="1" dirty="0"/>
          </a:p>
          <a:p>
            <a:r>
              <a:rPr lang="en-US" sz="1260" b="1" dirty="0"/>
              <a:t>[Read through the script so students get familiar with the text.]</a:t>
            </a:r>
          </a:p>
          <a:p>
            <a:endParaRPr lang="en-US" sz="1260" b="1" dirty="0"/>
          </a:p>
          <a:p>
            <a:r>
              <a:rPr lang="en-US" sz="1260" b="1" dirty="0"/>
              <a:t>Facilitator says: “I am going to assign you a role.  You and your partner will have the same role.  You can practice your lines with your partner.  Many students will have the same role as you.”</a:t>
            </a:r>
          </a:p>
          <a:p>
            <a:endParaRPr lang="en-US" sz="1260" b="1" dirty="0"/>
          </a:p>
          <a:p>
            <a:r>
              <a:rPr lang="en-US" sz="1260" b="1" dirty="0"/>
              <a:t>[Assign roles based on your knowledge of students’ abilities.  The role of Narrator should be given to a higher reader or Facilitator can read that role.  Partner appropriately.]</a:t>
            </a:r>
          </a:p>
          <a:p>
            <a:endParaRPr lang="en-US" sz="1260" b="1" dirty="0"/>
          </a:p>
          <a:p>
            <a:r>
              <a:rPr lang="en-US" sz="1260" b="1" dirty="0"/>
              <a:t>Facilitator says: “I will give you at least 5 minutes to practice your roles.  If you need help, raise your hand and I will come around to help you.”</a:t>
            </a:r>
          </a:p>
          <a:p>
            <a:endParaRPr lang="en-US" sz="1260" b="1" dirty="0"/>
          </a:p>
          <a:p>
            <a:r>
              <a:rPr lang="en-US" sz="1260" b="1" dirty="0"/>
              <a:t>[If students need less or more time to practice, adjust accordingly.]</a:t>
            </a:r>
          </a:p>
          <a:p>
            <a:endParaRPr lang="en-US" sz="1260" b="1" dirty="0"/>
          </a:p>
          <a:p>
            <a:endParaRPr lang="en-US" sz="1260" b="1" dirty="0"/>
          </a:p>
          <a:p>
            <a:endParaRPr lang="en-US" sz="1260" dirty="0"/>
          </a:p>
        </p:txBody>
      </p:sp>
    </p:spTree>
    <p:extLst>
      <p:ext uri="{BB962C8B-B14F-4D97-AF65-F5344CB8AC3E}">
        <p14:creationId xmlns:p14="http://schemas.microsoft.com/office/powerpoint/2010/main" val="975431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80060"/>
            <a:ext cx="6320790" cy="3227037"/>
          </a:xfrm>
          <a:prstGeom prst="rect">
            <a:avLst/>
          </a:prstGeom>
          <a:noFill/>
        </p:spPr>
        <p:txBody>
          <a:bodyPr wrap="square" rtlCol="0">
            <a:spAutoFit/>
          </a:bodyPr>
          <a:lstStyle/>
          <a:p>
            <a:r>
              <a:rPr lang="en-US" sz="1470" b="1" dirty="0"/>
              <a:t>Peaches </a:t>
            </a:r>
            <a:r>
              <a:rPr lang="en-US" sz="1260" i="1" dirty="0"/>
              <a:t>continued…</a:t>
            </a:r>
          </a:p>
          <a:p>
            <a:endParaRPr lang="en-US" sz="1260" b="1" dirty="0"/>
          </a:p>
          <a:p>
            <a:r>
              <a:rPr lang="en-US" sz="1260" b="1" dirty="0"/>
              <a:t>Facilitator says: “Now that everyone has practiced, we are going to read through our Reader’s Theater.”</a:t>
            </a:r>
          </a:p>
          <a:p>
            <a:endParaRPr lang="en-US" sz="1260" b="1" dirty="0"/>
          </a:p>
          <a:p>
            <a:r>
              <a:rPr lang="en-US" sz="1260" b="1" dirty="0"/>
              <a:t>[Read through script at least one time.  Read through it more than once if time allows.”</a:t>
            </a:r>
          </a:p>
          <a:p>
            <a:endParaRPr lang="en-US" sz="1260" b="1" dirty="0"/>
          </a:p>
          <a:p>
            <a:endParaRPr lang="en-US" sz="1260" b="1" dirty="0"/>
          </a:p>
          <a:p>
            <a:r>
              <a:rPr lang="en-US" sz="1260" b="1" dirty="0"/>
              <a:t>Facilitator says: “In your performance task, you will be learning more about how fruit gets from farms to grocery stores.</a:t>
            </a:r>
          </a:p>
          <a:p>
            <a:endParaRPr lang="en-US" sz="1260" b="1" dirty="0"/>
          </a:p>
          <a:p>
            <a:r>
              <a:rPr lang="en-US" sz="1260" b="1" dirty="0"/>
              <a:t>The group work you did today should help prepare you for the research and writing you will be doing in the performance task.” </a:t>
            </a:r>
          </a:p>
          <a:p>
            <a:endParaRPr lang="en-US" sz="1260" b="1" dirty="0"/>
          </a:p>
          <a:p>
            <a:r>
              <a:rPr lang="en-US" sz="1260" b="1" dirty="0"/>
              <a:t>Note: Facilitator should collect student notes from this activity.</a:t>
            </a:r>
          </a:p>
          <a:p>
            <a:endParaRPr lang="en-US" sz="1260" dirty="0"/>
          </a:p>
        </p:txBody>
      </p:sp>
    </p:spTree>
    <p:extLst>
      <p:ext uri="{BB962C8B-B14F-4D97-AF65-F5344CB8AC3E}">
        <p14:creationId xmlns:p14="http://schemas.microsoft.com/office/powerpoint/2010/main" val="3084440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6820" y="1680210"/>
            <a:ext cx="5000625" cy="3750469"/>
          </a:xfrm>
          <a:prstGeom prst="rect">
            <a:avLst/>
          </a:prstGeom>
        </p:spPr>
      </p:pic>
      <p:sp>
        <p:nvSpPr>
          <p:cNvPr id="3" name="TextBox 2"/>
          <p:cNvSpPr txBox="1"/>
          <p:nvPr/>
        </p:nvSpPr>
        <p:spPr>
          <a:xfrm>
            <a:off x="1118213" y="1201025"/>
            <a:ext cx="1768241" cy="399340"/>
          </a:xfrm>
          <a:prstGeom prst="rect">
            <a:avLst/>
          </a:prstGeom>
          <a:noFill/>
        </p:spPr>
        <p:txBody>
          <a:bodyPr wrap="none" rtlCol="0">
            <a:spAutoFit/>
          </a:bodyPr>
          <a:lstStyle/>
          <a:p>
            <a:r>
              <a:rPr lang="en-US" sz="1995" dirty="0"/>
              <a:t>Figure 1: peach</a:t>
            </a:r>
          </a:p>
        </p:txBody>
      </p:sp>
      <p:sp>
        <p:nvSpPr>
          <p:cNvPr id="4" name="Rectangle 3"/>
          <p:cNvSpPr/>
          <p:nvPr/>
        </p:nvSpPr>
        <p:spPr>
          <a:xfrm>
            <a:off x="1737360" y="252281"/>
            <a:ext cx="3600450" cy="399340"/>
          </a:xfrm>
          <a:prstGeom prst="rect">
            <a:avLst/>
          </a:prstGeom>
        </p:spPr>
        <p:txBody>
          <a:bodyPr>
            <a:spAutoFit/>
          </a:bodyPr>
          <a:lstStyle/>
          <a:p>
            <a:pPr algn="ctr"/>
            <a:r>
              <a:rPr lang="en-US" sz="1995" dirty="0"/>
              <a:t>ancillary materials</a:t>
            </a:r>
          </a:p>
        </p:txBody>
      </p:sp>
    </p:spTree>
    <p:extLst>
      <p:ext uri="{BB962C8B-B14F-4D97-AF65-F5344CB8AC3E}">
        <p14:creationId xmlns:p14="http://schemas.microsoft.com/office/powerpoint/2010/main" val="409444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7240" y="960120"/>
            <a:ext cx="5440680" cy="8850115"/>
          </a:xfrm>
          <a:prstGeom prst="rect">
            <a:avLst/>
          </a:prstGeom>
          <a:noFill/>
        </p:spPr>
        <p:txBody>
          <a:bodyPr wrap="square" rtlCol="0">
            <a:spAutoFit/>
          </a:bodyPr>
          <a:lstStyle/>
          <a:p>
            <a:r>
              <a:rPr lang="en-US" sz="1995" dirty="0"/>
              <a:t>Reader’s Theater Script: Peaches</a:t>
            </a:r>
          </a:p>
          <a:p>
            <a:endParaRPr lang="en-US" sz="1995" dirty="0"/>
          </a:p>
          <a:p>
            <a:r>
              <a:rPr lang="en-US" sz="1260" dirty="0"/>
              <a:t>Roles:  Narrator, Farmer, Seeds, Trees, Peaches, </a:t>
            </a:r>
          </a:p>
          <a:p>
            <a:r>
              <a:rPr lang="en-US" sz="1260" dirty="0"/>
              <a:t>Child, Mom</a:t>
            </a:r>
          </a:p>
          <a:p>
            <a:endParaRPr lang="en-US" sz="1260" dirty="0"/>
          </a:p>
          <a:p>
            <a:endParaRPr lang="en-US" sz="1260" dirty="0"/>
          </a:p>
          <a:p>
            <a:endParaRPr lang="en-US" sz="1260" dirty="0"/>
          </a:p>
          <a:p>
            <a:r>
              <a:rPr lang="en-US" sz="1260" b="1" dirty="0"/>
              <a:t>Narrator</a:t>
            </a:r>
            <a:r>
              <a:rPr lang="en-US" sz="1260" dirty="0"/>
              <a:t>:  Our story takes place out in the </a:t>
            </a:r>
            <a:r>
              <a:rPr lang="en-US" sz="1260" b="1" dirty="0"/>
              <a:t>country</a:t>
            </a:r>
            <a:r>
              <a:rPr lang="en-US" sz="1260" dirty="0"/>
              <a:t>.  The </a:t>
            </a:r>
            <a:r>
              <a:rPr lang="en-US" sz="1260" b="1" dirty="0"/>
              <a:t>country</a:t>
            </a:r>
            <a:r>
              <a:rPr lang="en-US" sz="1260" dirty="0"/>
              <a:t> is a place that is outside of a city or town.  There are a lot of farms in the </a:t>
            </a:r>
            <a:r>
              <a:rPr lang="en-US" sz="1260" b="1" dirty="0"/>
              <a:t>country</a:t>
            </a:r>
            <a:r>
              <a:rPr lang="en-US" sz="1260" dirty="0"/>
              <a:t>.  Farmers grow fruits and vegetables on farms.  Here is our farmer now…</a:t>
            </a:r>
          </a:p>
          <a:p>
            <a:endParaRPr lang="en-US" sz="1260" dirty="0"/>
          </a:p>
          <a:p>
            <a:r>
              <a:rPr lang="en-US" sz="1260" b="1" dirty="0"/>
              <a:t>Farmer:  </a:t>
            </a:r>
            <a:r>
              <a:rPr lang="en-US" sz="1260" dirty="0"/>
              <a:t>Oh boy, I really want to grow a peach </a:t>
            </a:r>
            <a:r>
              <a:rPr lang="en-US" sz="1260" b="1" dirty="0"/>
              <a:t>orchard</a:t>
            </a:r>
            <a:r>
              <a:rPr lang="en-US" sz="1260" dirty="0"/>
              <a:t>!  It’s time for me to plant  some peach seeds.  If I plant a lot of seeds in rows, they will turn into a great </a:t>
            </a:r>
            <a:r>
              <a:rPr lang="en-US" sz="1260" b="1" dirty="0"/>
              <a:t>orchard</a:t>
            </a:r>
            <a:r>
              <a:rPr lang="en-US" sz="1260" dirty="0"/>
              <a:t> full of big peach trees!</a:t>
            </a:r>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r>
              <a:rPr lang="en-US" sz="1260" b="1" dirty="0"/>
              <a:t>Narrator:  </a:t>
            </a:r>
            <a:r>
              <a:rPr lang="en-US" sz="1260" dirty="0"/>
              <a:t>The farmer went out onto his farm and started planting peach seeds.</a:t>
            </a:r>
          </a:p>
          <a:p>
            <a:endParaRPr lang="en-US" sz="1260" dirty="0"/>
          </a:p>
          <a:p>
            <a:r>
              <a:rPr lang="en-US" sz="1260" b="1" dirty="0"/>
              <a:t>Seeds:  </a:t>
            </a:r>
            <a:r>
              <a:rPr lang="en-US" sz="1260" dirty="0"/>
              <a:t>Plant us, plant us and we will grow!  Water us, water us and we will grow!</a:t>
            </a:r>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p:txBody>
      </p:sp>
      <p:pic>
        <p:nvPicPr>
          <p:cNvPr id="5" name="Picture 4"/>
          <p:cNvPicPr>
            <a:picLocks noChangeAspect="1"/>
          </p:cNvPicPr>
          <p:nvPr/>
        </p:nvPicPr>
        <p:blipFill>
          <a:blip r:embed="rId2"/>
          <a:stretch>
            <a:fillRect/>
          </a:stretch>
        </p:blipFill>
        <p:spPr>
          <a:xfrm>
            <a:off x="2057400" y="7360920"/>
            <a:ext cx="2720340" cy="1830147"/>
          </a:xfrm>
          <a:prstGeom prst="rect">
            <a:avLst/>
          </a:prstGeom>
        </p:spPr>
      </p:pic>
      <p:pic>
        <p:nvPicPr>
          <p:cNvPr id="6" name="Picture 5"/>
          <p:cNvPicPr>
            <a:picLocks noChangeAspect="1"/>
          </p:cNvPicPr>
          <p:nvPr/>
        </p:nvPicPr>
        <p:blipFill>
          <a:blip r:embed="rId3"/>
          <a:stretch>
            <a:fillRect/>
          </a:stretch>
        </p:blipFill>
        <p:spPr>
          <a:xfrm>
            <a:off x="925958" y="4093324"/>
            <a:ext cx="5143245" cy="217027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287679" y="1046631"/>
            <a:ext cx="2100263" cy="1407176"/>
          </a:xfrm>
          <a:prstGeom prst="rect">
            <a:avLst/>
          </a:prstGeom>
        </p:spPr>
      </p:pic>
      <p:sp>
        <p:nvSpPr>
          <p:cNvPr id="8" name="Rectangle 7"/>
          <p:cNvSpPr/>
          <p:nvPr/>
        </p:nvSpPr>
        <p:spPr>
          <a:xfrm>
            <a:off x="1737360" y="252281"/>
            <a:ext cx="3600450" cy="399340"/>
          </a:xfrm>
          <a:prstGeom prst="rect">
            <a:avLst/>
          </a:prstGeom>
        </p:spPr>
        <p:txBody>
          <a:bodyPr>
            <a:spAutoFit/>
          </a:bodyPr>
          <a:lstStyle/>
          <a:p>
            <a:pPr algn="ctr"/>
            <a:r>
              <a:rPr lang="en-US" sz="1995" dirty="0"/>
              <a:t>ancillary materials continued</a:t>
            </a:r>
          </a:p>
        </p:txBody>
      </p:sp>
    </p:spTree>
    <p:extLst>
      <p:ext uri="{BB962C8B-B14F-4D97-AF65-F5344CB8AC3E}">
        <p14:creationId xmlns:p14="http://schemas.microsoft.com/office/powerpoint/2010/main" val="1046072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7220" y="320040"/>
            <a:ext cx="6240780" cy="9981194"/>
          </a:xfrm>
          <a:prstGeom prst="rect">
            <a:avLst/>
          </a:prstGeom>
          <a:noFill/>
        </p:spPr>
        <p:txBody>
          <a:bodyPr wrap="square" rtlCol="0">
            <a:spAutoFit/>
          </a:bodyPr>
          <a:lstStyle/>
          <a:p>
            <a:r>
              <a:rPr lang="en-US" sz="1260" b="1" dirty="0"/>
              <a:t>Narrator:  </a:t>
            </a:r>
            <a:r>
              <a:rPr lang="en-US" sz="1260" dirty="0"/>
              <a:t>The farmer planted the seeds.  Then he watered the seeds.  After awhile, the seeds began to grow.  </a:t>
            </a:r>
          </a:p>
          <a:p>
            <a:endParaRPr lang="en-US" sz="1260" dirty="0"/>
          </a:p>
          <a:p>
            <a:r>
              <a:rPr lang="en-US" sz="1260" b="1" dirty="0"/>
              <a:t>Seeds:  </a:t>
            </a:r>
            <a:r>
              <a:rPr lang="en-US" sz="1260" dirty="0"/>
              <a:t>The farmer took care of us and now we are growing.</a:t>
            </a:r>
          </a:p>
          <a:p>
            <a:endParaRPr lang="en-US" sz="1260" dirty="0"/>
          </a:p>
          <a:p>
            <a:r>
              <a:rPr lang="en-US" sz="1260" b="1" dirty="0"/>
              <a:t>Narrator:  </a:t>
            </a:r>
            <a:r>
              <a:rPr lang="en-US" sz="1260" dirty="0"/>
              <a:t>The seeds grew into trees.  Pretty soon the farmer had an </a:t>
            </a:r>
            <a:r>
              <a:rPr lang="en-US" sz="1260" b="1" dirty="0"/>
              <a:t>orchard</a:t>
            </a:r>
            <a:r>
              <a:rPr lang="en-US" sz="1260" dirty="0"/>
              <a:t> of peach trees.</a:t>
            </a:r>
          </a:p>
          <a:p>
            <a:endParaRPr lang="en-US" sz="1260" dirty="0"/>
          </a:p>
          <a:p>
            <a:r>
              <a:rPr lang="en-US" sz="1260" b="1" dirty="0"/>
              <a:t>Trees:  </a:t>
            </a:r>
            <a:r>
              <a:rPr lang="en-US" sz="1260" dirty="0"/>
              <a:t>Oh my, look at us!  We are big peach trees.  Look at all of our beautiful peaches.  They are big and round!</a:t>
            </a:r>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r>
              <a:rPr lang="en-US" sz="1260" b="1" dirty="0"/>
              <a:t>Narrator:  </a:t>
            </a:r>
            <a:r>
              <a:rPr lang="en-US" sz="1260" dirty="0"/>
              <a:t>All of the peach trees had grown many, many peaches on their branches.  The farmer was so happy!</a:t>
            </a:r>
          </a:p>
          <a:p>
            <a:endParaRPr lang="en-US" sz="1260" dirty="0"/>
          </a:p>
          <a:p>
            <a:r>
              <a:rPr lang="en-US" sz="1260" b="1" dirty="0"/>
              <a:t>Trees:  </a:t>
            </a:r>
            <a:r>
              <a:rPr lang="en-US" sz="1260" dirty="0"/>
              <a:t>We have so many peaches on our branches.  I hope the farmer comes soon to pick them.  </a:t>
            </a:r>
          </a:p>
          <a:p>
            <a:endParaRPr lang="en-US" sz="1260" dirty="0"/>
          </a:p>
          <a:p>
            <a:r>
              <a:rPr lang="en-US" sz="1260" b="1" dirty="0"/>
              <a:t>Farmer:  </a:t>
            </a:r>
            <a:r>
              <a:rPr lang="en-US" sz="1260" dirty="0"/>
              <a:t>I’m so excited!  The peach tree orchard has so many peaches!  They all look </a:t>
            </a:r>
            <a:r>
              <a:rPr lang="en-US" sz="1260" b="1" dirty="0"/>
              <a:t>ripe</a:t>
            </a:r>
            <a:r>
              <a:rPr lang="en-US" sz="1260" dirty="0"/>
              <a:t>, which means they are ready to pick.  </a:t>
            </a:r>
          </a:p>
          <a:p>
            <a:endParaRPr lang="en-US" sz="1260" dirty="0"/>
          </a:p>
          <a:p>
            <a:r>
              <a:rPr lang="en-US" sz="1260" b="1" dirty="0"/>
              <a:t>Narrator:  </a:t>
            </a:r>
            <a:r>
              <a:rPr lang="en-US" sz="1260" dirty="0"/>
              <a:t>The farmer picked the </a:t>
            </a:r>
            <a:r>
              <a:rPr lang="en-US" sz="1260" b="1" dirty="0"/>
              <a:t>ripe</a:t>
            </a:r>
            <a:r>
              <a:rPr lang="en-US" sz="1260" dirty="0"/>
              <a:t> peaches.  Then he </a:t>
            </a:r>
            <a:r>
              <a:rPr lang="en-US" sz="1260" b="1" dirty="0"/>
              <a:t>sorted</a:t>
            </a:r>
            <a:r>
              <a:rPr lang="en-US" sz="1260" dirty="0"/>
              <a:t> the peaches.  </a:t>
            </a:r>
          </a:p>
          <a:p>
            <a:endParaRPr lang="en-US" sz="1260" dirty="0"/>
          </a:p>
          <a:p>
            <a:r>
              <a:rPr lang="en-US" sz="1260" b="1" dirty="0"/>
              <a:t>Farmer:  </a:t>
            </a:r>
            <a:r>
              <a:rPr lang="en-US" sz="1260" dirty="0"/>
              <a:t>I’m going to sort the peaches.  I will keep the peaches that look good and I will throw away the bad peaches.</a:t>
            </a:r>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endParaRPr lang="en-US" sz="1260" dirty="0"/>
          </a:p>
          <a:p>
            <a:r>
              <a:rPr lang="en-US" sz="1260" b="1" dirty="0"/>
              <a:t>Peaches:  </a:t>
            </a:r>
            <a:r>
              <a:rPr lang="en-US" sz="1260" dirty="0"/>
              <a:t>The farmer picked us and sorted us.  Now where will we go?</a:t>
            </a:r>
          </a:p>
          <a:p>
            <a:endParaRPr lang="en-US" sz="1260" dirty="0"/>
          </a:p>
          <a:p>
            <a:endParaRPr lang="en-US" sz="1260" dirty="0"/>
          </a:p>
          <a:p>
            <a:endParaRPr lang="en-US" sz="1260" dirty="0"/>
          </a:p>
          <a:p>
            <a:endParaRPr lang="en-US" sz="1260" dirty="0"/>
          </a:p>
          <a:p>
            <a:endParaRPr lang="en-US" sz="126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57401" y="1977809"/>
            <a:ext cx="2640330" cy="1761079"/>
          </a:xfrm>
          <a:prstGeom prst="rect">
            <a:avLst/>
          </a:prstGeom>
        </p:spPr>
      </p:pic>
      <p:pic>
        <p:nvPicPr>
          <p:cNvPr id="5" name="Picture 4"/>
          <p:cNvPicPr>
            <a:picLocks noChangeAspect="1"/>
          </p:cNvPicPr>
          <p:nvPr/>
        </p:nvPicPr>
        <p:blipFill>
          <a:blip r:embed="rId3"/>
          <a:stretch>
            <a:fillRect/>
          </a:stretch>
        </p:blipFill>
        <p:spPr>
          <a:xfrm>
            <a:off x="2937510" y="6560820"/>
            <a:ext cx="3120390" cy="2179398"/>
          </a:xfrm>
          <a:prstGeom prst="rect">
            <a:avLst/>
          </a:prstGeom>
        </p:spPr>
      </p:pic>
    </p:spTree>
    <p:extLst>
      <p:ext uri="{BB962C8B-B14F-4D97-AF65-F5344CB8AC3E}">
        <p14:creationId xmlns:p14="http://schemas.microsoft.com/office/powerpoint/2010/main" val="150830966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3491</TotalTime>
  <Words>9501</Words>
  <Application>Microsoft Office PowerPoint</Application>
  <PresentationFormat>Custom</PresentationFormat>
  <Paragraphs>1644</Paragraphs>
  <Slides>45</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45</vt:i4>
      </vt:variant>
    </vt:vector>
  </HeadingPairs>
  <TitlesOfParts>
    <vt:vector size="61" baseType="lpstr">
      <vt:lpstr>ＭＳ 明朝</vt:lpstr>
      <vt:lpstr>Arial</vt:lpstr>
      <vt:lpstr>Bookman Old Style</vt:lpstr>
      <vt:lpstr>Calibri</vt:lpstr>
      <vt:lpstr>Calibri,Bold</vt:lpstr>
      <vt:lpstr>Courier New</vt:lpstr>
      <vt:lpstr>Franklin Gothic Book</vt:lpstr>
      <vt:lpstr>Gill Sans MT</vt:lpstr>
      <vt:lpstr>GillSansMT</vt:lpstr>
      <vt:lpstr>Helvetica</vt:lpstr>
      <vt:lpstr>Lucida Handwriting</vt:lpstr>
      <vt:lpstr>Times New Roman</vt:lpstr>
      <vt:lpstr>Verdana</vt:lpstr>
      <vt:lpstr>Wingdings 2</vt:lpstr>
      <vt:lpstr>Office Theme</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509</cp:revision>
  <cp:lastPrinted>2015-03-07T21:43:03Z</cp:lastPrinted>
  <dcterms:created xsi:type="dcterms:W3CDTF">2013-06-13T16:49:22Z</dcterms:created>
  <dcterms:modified xsi:type="dcterms:W3CDTF">2016-03-15T22:45:01Z</dcterms:modified>
</cp:coreProperties>
</file>